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Lst>
  <p:notesMasterIdLst>
    <p:notesMasterId r:id="rId168"/>
  </p:notesMasterIdLst>
  <p:sldIdLst>
    <p:sldId id="256" r:id="rId6"/>
    <p:sldId id="257" r:id="rId7"/>
    <p:sldId id="961" r:id="rId8"/>
    <p:sldId id="1101" r:id="rId9"/>
    <p:sldId id="258" r:id="rId10"/>
    <p:sldId id="670" r:id="rId11"/>
    <p:sldId id="259" r:id="rId12"/>
    <p:sldId id="358" r:id="rId13"/>
    <p:sldId id="262" r:id="rId14"/>
    <p:sldId id="263" r:id="rId15"/>
    <p:sldId id="360" r:id="rId16"/>
    <p:sldId id="361" r:id="rId17"/>
    <p:sldId id="363" r:id="rId18"/>
    <p:sldId id="1634" r:id="rId19"/>
    <p:sldId id="364" r:id="rId20"/>
    <p:sldId id="365" r:id="rId21"/>
    <p:sldId id="367" r:id="rId22"/>
    <p:sldId id="368" r:id="rId23"/>
    <p:sldId id="270" r:id="rId24"/>
    <p:sldId id="268" r:id="rId25"/>
    <p:sldId id="269" r:id="rId26"/>
    <p:sldId id="273" r:id="rId27"/>
    <p:sldId id="369" r:id="rId28"/>
    <p:sldId id="370" r:id="rId29"/>
    <p:sldId id="371" r:id="rId30"/>
    <p:sldId id="264" r:id="rId31"/>
    <p:sldId id="265" r:id="rId32"/>
    <p:sldId id="266" r:id="rId33"/>
    <p:sldId id="267" r:id="rId34"/>
    <p:sldId id="271" r:id="rId35"/>
    <p:sldId id="272" r:id="rId36"/>
    <p:sldId id="289" r:id="rId37"/>
    <p:sldId id="292" r:id="rId38"/>
    <p:sldId id="374" r:id="rId39"/>
    <p:sldId id="1241" r:id="rId40"/>
    <p:sldId id="2131" r:id="rId41"/>
    <p:sldId id="1391" r:id="rId42"/>
    <p:sldId id="275" r:id="rId43"/>
    <p:sldId id="276" r:id="rId44"/>
    <p:sldId id="274" r:id="rId45"/>
    <p:sldId id="277" r:id="rId46"/>
    <p:sldId id="2832" r:id="rId47"/>
    <p:sldId id="293" r:id="rId48"/>
    <p:sldId id="537" r:id="rId49"/>
    <p:sldId id="296" r:id="rId50"/>
    <p:sldId id="279" r:id="rId51"/>
    <p:sldId id="803" r:id="rId52"/>
    <p:sldId id="1502" r:id="rId53"/>
    <p:sldId id="290" r:id="rId54"/>
    <p:sldId id="804" r:id="rId55"/>
    <p:sldId id="2491" r:id="rId56"/>
    <p:sldId id="2492" r:id="rId57"/>
    <p:sldId id="2606" r:id="rId58"/>
    <p:sldId id="2493" r:id="rId59"/>
    <p:sldId id="2720" r:id="rId60"/>
    <p:sldId id="538" r:id="rId61"/>
    <p:sldId id="378" r:id="rId62"/>
    <p:sldId id="379" r:id="rId63"/>
    <p:sldId id="291" r:id="rId64"/>
    <p:sldId id="380" r:id="rId65"/>
    <p:sldId id="381" r:id="rId66"/>
    <p:sldId id="382" r:id="rId67"/>
    <p:sldId id="539" r:id="rId68"/>
    <p:sldId id="1856" r:id="rId69"/>
    <p:sldId id="1953" r:id="rId70"/>
    <p:sldId id="2254" r:id="rId71"/>
    <p:sldId id="2354" r:id="rId72"/>
    <p:sldId id="281" r:id="rId73"/>
    <p:sldId id="297" r:id="rId74"/>
    <p:sldId id="298" r:id="rId75"/>
    <p:sldId id="299" r:id="rId76"/>
    <p:sldId id="300" r:id="rId77"/>
    <p:sldId id="2833" r:id="rId78"/>
    <p:sldId id="301" r:id="rId79"/>
    <p:sldId id="540" r:id="rId80"/>
    <p:sldId id="302" r:id="rId81"/>
    <p:sldId id="671" r:id="rId82"/>
    <p:sldId id="303" r:id="rId83"/>
    <p:sldId id="541" r:id="rId84"/>
    <p:sldId id="383" r:id="rId85"/>
    <p:sldId id="280" r:id="rId86"/>
    <p:sldId id="672" r:id="rId87"/>
    <p:sldId id="304" r:id="rId88"/>
    <p:sldId id="305" r:id="rId89"/>
    <p:sldId id="306" r:id="rId90"/>
    <p:sldId id="673" r:id="rId91"/>
    <p:sldId id="307" r:id="rId92"/>
    <p:sldId id="308" r:id="rId93"/>
    <p:sldId id="310" r:id="rId94"/>
    <p:sldId id="312" r:id="rId95"/>
    <p:sldId id="314" r:id="rId96"/>
    <p:sldId id="542" r:id="rId97"/>
    <p:sldId id="309" r:id="rId98"/>
    <p:sldId id="313" r:id="rId99"/>
    <p:sldId id="311" r:id="rId100"/>
    <p:sldId id="315" r:id="rId101"/>
    <p:sldId id="384" r:id="rId102"/>
    <p:sldId id="385" r:id="rId103"/>
    <p:sldId id="475" r:id="rId104"/>
    <p:sldId id="505" r:id="rId105"/>
    <p:sldId id="543" r:id="rId106"/>
    <p:sldId id="318" r:id="rId107"/>
    <p:sldId id="316" r:id="rId108"/>
    <p:sldId id="674" r:id="rId109"/>
    <p:sldId id="449" r:id="rId110"/>
    <p:sldId id="317" r:id="rId111"/>
    <p:sldId id="676" r:id="rId112"/>
    <p:sldId id="544" r:id="rId113"/>
    <p:sldId id="545" r:id="rId114"/>
    <p:sldId id="546" r:id="rId115"/>
    <p:sldId id="547" r:id="rId116"/>
    <p:sldId id="921" r:id="rId117"/>
    <p:sldId id="1347" r:id="rId118"/>
    <p:sldId id="922" r:id="rId119"/>
    <p:sldId id="923" r:id="rId120"/>
    <p:sldId id="924" r:id="rId121"/>
    <p:sldId id="1387" r:id="rId122"/>
    <p:sldId id="1388" r:id="rId123"/>
    <p:sldId id="1389" r:id="rId124"/>
    <p:sldId id="1390" r:id="rId125"/>
    <p:sldId id="1815" r:id="rId126"/>
    <p:sldId id="2088" r:id="rId127"/>
    <p:sldId id="506" r:id="rId128"/>
    <p:sldId id="1775" r:id="rId129"/>
    <p:sldId id="1777" r:id="rId130"/>
    <p:sldId id="1776" r:id="rId131"/>
    <p:sldId id="2050" r:id="rId132"/>
    <p:sldId id="2051" r:id="rId133"/>
    <p:sldId id="2454" r:id="rId134"/>
    <p:sldId id="450" r:id="rId135"/>
    <p:sldId id="451" r:id="rId136"/>
    <p:sldId id="453" r:id="rId137"/>
    <p:sldId id="454" r:id="rId138"/>
    <p:sldId id="455" r:id="rId139"/>
    <p:sldId id="456" r:id="rId140"/>
    <p:sldId id="1604" r:id="rId141"/>
    <p:sldId id="320" r:id="rId142"/>
    <p:sldId id="321" r:id="rId143"/>
    <p:sldId id="322" r:id="rId144"/>
    <p:sldId id="895" r:id="rId145"/>
    <p:sldId id="323" r:id="rId146"/>
    <p:sldId id="457" r:id="rId147"/>
    <p:sldId id="458" r:id="rId148"/>
    <p:sldId id="677" r:id="rId149"/>
    <p:sldId id="678" r:id="rId150"/>
    <p:sldId id="325" r:id="rId151"/>
    <p:sldId id="802" r:id="rId152"/>
    <p:sldId id="459" r:id="rId153"/>
    <p:sldId id="326" r:id="rId154"/>
    <p:sldId id="327" r:id="rId155"/>
    <p:sldId id="655" r:id="rId156"/>
    <p:sldId id="656" r:id="rId157"/>
    <p:sldId id="657" r:id="rId158"/>
    <p:sldId id="328" r:id="rId159"/>
    <p:sldId id="329" r:id="rId160"/>
    <p:sldId id="330" r:id="rId161"/>
    <p:sldId id="658" r:id="rId162"/>
    <p:sldId id="659" r:id="rId163"/>
    <p:sldId id="660" r:id="rId164"/>
    <p:sldId id="353" r:id="rId165"/>
    <p:sldId id="331" r:id="rId166"/>
    <p:sldId id="661" r:id="rId167"/>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84" d="100"/>
          <a:sy n="84" d="100"/>
        </p:scale>
        <p:origin x="-96" y="-102"/>
      </p:cViewPr>
      <p:guideLst>
        <p:guide orient="horz" pos="1619"/>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1" Type="http://schemas.openxmlformats.org/officeDocument/2006/relationships/tableStyles" Target="tableStyles.xml"/><Relationship Id="rId170" Type="http://schemas.openxmlformats.org/officeDocument/2006/relationships/viewProps" Target="viewProps.xml"/><Relationship Id="rId17" Type="http://schemas.openxmlformats.org/officeDocument/2006/relationships/slide" Target="slides/slide12.xml"/><Relationship Id="rId169" Type="http://schemas.openxmlformats.org/officeDocument/2006/relationships/presProps" Target="presProps.xml"/><Relationship Id="rId168" Type="http://schemas.openxmlformats.org/officeDocument/2006/relationships/notesMaster" Target="notesMasters/notesMaster1.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819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12292" name="Rectangle 4"/>
          <p:cNvSpPr>
            <a:spLocks noGrp="1" noRot="1" noChangeAspect="1"/>
          </p:cNvSpPr>
          <p:nvPr>
            <p:ph type="sldImg"/>
          </p:nvPr>
        </p:nvSpPr>
        <p:spPr>
          <a:xfrm>
            <a:off x="381533" y="685800"/>
            <a:ext cx="6094934" cy="3429000"/>
          </a:xfrm>
          <a:prstGeom prst="rect">
            <a:avLst/>
          </a:prstGeom>
          <a:noFill/>
          <a:ln w="9525">
            <a:noFill/>
          </a:ln>
        </p:spPr>
      </p:sp>
      <p:sp>
        <p:nvSpPr>
          <p:cNvPr id="1229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19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819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10988"/>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lvl1pPr>
              <a:defRPr>
                <a:effectLst/>
              </a:defRPr>
            </a:lvl1pPr>
          </a:lstStyle>
          <a:p>
            <a:pPr fontAlgn="base"/>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984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pic>
        <p:nvPicPr>
          <p:cNvPr id="5124" name="图片 3" descr="qrcode_for_gh_6f2df669dea9_1280"/>
          <p:cNvPicPr>
            <a:picLocks noChangeAspect="1"/>
          </p:cNvPicPr>
          <p:nvPr userDrawn="1"/>
        </p:nvPicPr>
        <p:blipFill>
          <a:blip r:embed="rId2"/>
          <a:stretch>
            <a:fillRect/>
          </a:stretch>
        </p:blipFill>
        <p:spPr>
          <a:xfrm>
            <a:off x="7863205" y="4020185"/>
            <a:ext cx="1279525" cy="1079500"/>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4097"/>
          <p:cNvGrpSpPr/>
          <p:nvPr/>
        </p:nvGrpSpPr>
        <p:grpSpPr>
          <a:xfrm>
            <a:off x="0" y="0"/>
            <a:ext cx="9144000" cy="5143209"/>
            <a:chOff x="0" y="0"/>
            <a:chExt cx="5760" cy="4319"/>
          </a:xfrm>
        </p:grpSpPr>
        <p:sp>
          <p:nvSpPr>
            <p:cNvPr id="7171"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4134"/>
            <p:cNvGrpSpPr/>
            <p:nvPr userDrawn="1"/>
          </p:nvGrpSpPr>
          <p:grpSpPr>
            <a:xfrm>
              <a:off x="0" y="1632"/>
              <a:ext cx="5758" cy="1858"/>
              <a:chOff x="0" y="0"/>
              <a:chExt cx="5758" cy="1858"/>
            </a:xfrm>
          </p:grpSpPr>
          <p:sp>
            <p:nvSpPr>
              <p:cNvPr id="7208"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endParaRPr lang="zh-CN" altLang="en-US" strike="noStrike" noProof="1"/>
          </a:p>
        </p:txBody>
      </p:sp>
      <p:sp>
        <p:nvSpPr>
          <p:cNvPr id="4139" name="副标题 413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140" name="日期占位符 413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87" y="10718"/>
            <a:ext cx="9067800" cy="913369"/>
          </a:xfrm>
          <a:prstGeom prst="rect">
            <a:avLst/>
          </a:prstGeom>
          <a:gradFill rotWithShape="1">
            <a:gsLst>
              <a:gs pos="25000">
                <a:srgbClr val="FBFCFE">
                  <a:alpha val="100000"/>
                </a:srgbClr>
              </a:gs>
              <a:gs pos="100000">
                <a:srgbClr val="00B0F0">
                  <a:alpha val="100000"/>
                </a:srgbClr>
              </a:gs>
              <a:gs pos="100000">
                <a:srgbClr val="333399">
                  <a:alpha val="100000"/>
                </a:srgbClr>
              </a:gs>
              <a:gs pos="100000">
                <a:srgbClr val="E5EEF7">
                  <a:alpha val="100000"/>
                </a:srgbClr>
              </a:gs>
            </a:gsLst>
            <a:lin ang="10800000"/>
            <a:tileRect/>
          </a:grad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3074" name="组合 3073"/>
          <p:cNvGrpSpPr/>
          <p:nvPr/>
        </p:nvGrpSpPr>
        <p:grpSpPr>
          <a:xfrm>
            <a:off x="0" y="0"/>
            <a:ext cx="9144000" cy="5143209"/>
            <a:chOff x="0" y="0"/>
            <a:chExt cx="5760" cy="4319"/>
          </a:xfrm>
        </p:grpSpPr>
        <p:sp>
          <p:nvSpPr>
            <p:cNvPr id="3075" name="任意多边形 307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3076" name="任意多边形 307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077" name="任意多边形 307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3078" name="任意多边形 307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79" name="任意多边形 307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3080" name="任意多边形 307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3081" name="任意多边形 308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3082" name="任意多边形 308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083" name="任意多边形 308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3084" name="任意多边形 308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3085" name="任意多边形 308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3086" name="任意多边形 308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3087" name="任意多边形 308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88" name="任意多边形 308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3089" name="任意多边形 308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3090" name="任意多边形 308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3091" name="任意多边形 309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3092" name="任意多边形 309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3093" name="任意多边形 309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3094" name="任意多边形 309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3095" name="任意多边形 309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096" name="任意多边形 309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3097" name="任意多边形 309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3098" name="任意多边形 309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3099" name="任意多边形 309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3100" name="任意多边形 309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3101" name="任意多边形 310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3102" name="任意多边形 310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3103" name="任意多边形 310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104" name="任意多边形 310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3105" name="任意多边形 310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3106" name="任意多边形 310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3107" name="任意多边形 310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108" name="任意多边形 310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3109" name="任意多边形 310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3110" name="任意多边形 310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113" name="任意多边形 311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3114" name="标题 3113"/>
          <p:cNvSpPr>
            <a:spLocks noGrp="1"/>
          </p:cNvSpPr>
          <p:nvPr>
            <p:ph type="title"/>
          </p:nvPr>
        </p:nvSpPr>
        <p:spPr>
          <a:xfrm>
            <a:off x="457200" y="208396"/>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115" name="文本占位符 3114"/>
          <p:cNvSpPr>
            <a:spLocks noGrp="1"/>
          </p:cNvSpPr>
          <p:nvPr>
            <p:ph type="body"/>
          </p:nvPr>
        </p:nvSpPr>
        <p:spPr>
          <a:xfrm>
            <a:off x="457200" y="1200360"/>
            <a:ext cx="8229600" cy="3398638"/>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116" name="日期占位符 311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effectLst/>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117" name="页脚占位符 311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effectLst/>
              </a:defRPr>
            </a:lvl1pPr>
          </a:lstStyle>
          <a:p>
            <a:pPr lvl="0" fontAlgn="base"/>
            <a:endParaRPr lang="zh-CN" altLang="en-US" strike="noStrike" noProof="1"/>
          </a:p>
        </p:txBody>
      </p:sp>
      <p:sp>
        <p:nvSpPr>
          <p:cNvPr id="3118" name="灯片编号占位符 311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myQueue.py"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p:nvPr/>
        </p:nvSpPr>
        <p:spPr>
          <a:xfrm>
            <a:off x="2041480" y="1810067"/>
            <a:ext cx="5394475" cy="1938020"/>
          </a:xfrm>
          <a:prstGeom prst="rect">
            <a:avLst/>
          </a:prstGeom>
          <a:noFill/>
          <a:ln w="9525">
            <a:noFill/>
          </a:ln>
        </p:spPr>
        <p:txBody>
          <a:bodyPr wrap="square" anchor="t">
            <a:spAutoFit/>
          </a:bodyPr>
          <a:lstStyle/>
          <a:p>
            <a:pPr algn="ctr"/>
            <a:r>
              <a:rPr lang="zh-CN" altLang="en-US" sz="3600">
                <a:latin typeface="Arial" panose="020B0604020202020204" pitchFamily="34" charset="0"/>
                <a:ea typeface="宋体" panose="02010600030101010101" pitchFamily="2" charset="-122"/>
              </a:rPr>
              <a:t>第</a:t>
            </a:r>
            <a:r>
              <a:rPr lang="en-US" altLang="zh-CN" sz="3600">
                <a:latin typeface="Arial" panose="020B0604020202020204" pitchFamily="34" charset="0"/>
                <a:ea typeface="宋体" panose="02010600030101010101" pitchFamily="2" charset="-122"/>
              </a:rPr>
              <a:t>2</a:t>
            </a:r>
            <a:r>
              <a:rPr lang="zh-CN" altLang="en-US" sz="3600">
                <a:latin typeface="Arial" panose="020B0604020202020204" pitchFamily="34" charset="0"/>
                <a:ea typeface="宋体" panose="02010600030101010101" pitchFamily="2" charset="-122"/>
              </a:rPr>
              <a:t>章 </a:t>
            </a:r>
            <a:r>
              <a:rPr lang="en-US" altLang="zh-CN" sz="3600">
                <a:latin typeface="Arial" panose="020B0604020202020204" pitchFamily="34" charset="0"/>
                <a:ea typeface="宋体" panose="02010600030101010101" pitchFamily="2" charset="-122"/>
              </a:rPr>
              <a:t>Python</a:t>
            </a:r>
            <a:r>
              <a:rPr lang="zh-CN" altLang="en-US" sz="3600">
                <a:latin typeface="Arial" panose="020B0604020202020204" pitchFamily="34" charset="0"/>
                <a:ea typeface="宋体" panose="02010600030101010101" pitchFamily="2" charset="-122"/>
              </a:rPr>
              <a:t>序列</a:t>
            </a:r>
            <a:endParaRPr lang="zh-CN" altLang="en-US" sz="3600">
              <a:latin typeface="Arial" panose="020B0604020202020204" pitchFamily="34" charset="0"/>
              <a:ea typeface="宋体" panose="02010600030101010101" pitchFamily="2" charset="-122"/>
            </a:endParaRPr>
          </a:p>
          <a:p>
            <a:pPr algn="ctr"/>
            <a:endParaRPr lang="en-US" altLang="en-US" sz="3600">
              <a:latin typeface="Arial" panose="020B0604020202020204" pitchFamily="34" charset="0"/>
              <a:ea typeface="宋体" panose="02010600030101010101" pitchFamily="2" charset="-122"/>
            </a:endParaRPr>
          </a:p>
          <a:p>
            <a:pPr algn="ctr"/>
            <a:r>
              <a:rPr lang="zh-CN" altLang="en-US" sz="2400">
                <a:latin typeface="Arial" panose="020B0604020202020204" pitchFamily="34" charset="0"/>
                <a:ea typeface="宋体" panose="02010600030101010101" pitchFamily="2" charset="-122"/>
              </a:rPr>
              <a:t>董付国</a:t>
            </a:r>
            <a:endParaRPr lang="zh-CN" altLang="en-US" sz="2400">
              <a:latin typeface="Arial" panose="020B0604020202020204" pitchFamily="34" charset="0"/>
              <a:ea typeface="宋体" panose="02010600030101010101" pitchFamily="2" charset="-122"/>
            </a:endParaRPr>
          </a:p>
          <a:p>
            <a:pPr algn="ctr"/>
            <a:r>
              <a:rPr lang="zh-CN" altLang="en-US" sz="2400">
                <a:latin typeface="Arial" panose="020B0604020202020204" pitchFamily="34" charset="0"/>
                <a:ea typeface="宋体" panose="02010600030101010101" pitchFamily="2" charset="-122"/>
              </a:rPr>
              <a:t>微信公众号：</a:t>
            </a:r>
            <a:r>
              <a:rPr lang="en-US" altLang="zh-CN" sz="2400">
                <a:latin typeface="Arial" panose="020B0604020202020204" pitchFamily="34" charset="0"/>
                <a:ea typeface="宋体" panose="02010600030101010101" pitchFamily="2" charset="-122"/>
              </a:rPr>
              <a:t>Python</a:t>
            </a:r>
            <a:r>
              <a:rPr lang="zh-CN" altLang="en-US" sz="2400">
                <a:latin typeface="Arial" panose="020B0604020202020204" pitchFamily="34" charset="0"/>
                <a:ea typeface="宋体" panose="02010600030101010101" pitchFamily="2" charset="-122"/>
              </a:rPr>
              <a:t>小屋</a:t>
            </a:r>
            <a:endParaRPr lang="zh-CN" altLang="en-US" sz="240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84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2530" name="文本占位符 1843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2</a:t>
            </a:r>
            <a:r>
              <a:rPr lang="zh-CN" altLang="en-US" sz="1800"/>
              <a:t>）使用列表对象的</a:t>
            </a:r>
            <a:r>
              <a:rPr lang="en-US" altLang="zh-CN" sz="1800"/>
              <a:t>append()</a:t>
            </a:r>
            <a:r>
              <a:rPr lang="zh-CN" altLang="en-US" sz="1800"/>
              <a:t>方法在当前列表</a:t>
            </a:r>
            <a:r>
              <a:rPr lang="zh-CN" altLang="en-US" sz="1800">
                <a:solidFill>
                  <a:srgbClr val="FF0000"/>
                </a:solidFill>
              </a:rPr>
              <a:t>尾部</a:t>
            </a:r>
            <a:r>
              <a:rPr lang="zh-CN" altLang="en-US" sz="1800"/>
              <a:t>追加元素，</a:t>
            </a:r>
            <a:r>
              <a:rPr lang="zh-CN" altLang="en-US" sz="1800">
                <a:solidFill>
                  <a:srgbClr val="FF0000"/>
                </a:solidFill>
              </a:rPr>
              <a:t>原地修改列表</a:t>
            </a:r>
            <a:r>
              <a:rPr lang="zh-CN" altLang="en-US" sz="1800"/>
              <a:t>，是真正意义上的在列表尾部添加元素，</a:t>
            </a:r>
            <a:r>
              <a:rPr lang="zh-CN" altLang="en-US" sz="1800">
                <a:solidFill>
                  <a:srgbClr val="FF0000"/>
                </a:solidFill>
              </a:rPr>
              <a:t>速度较快</a:t>
            </a:r>
            <a:r>
              <a:rPr lang="zh-CN" altLang="en-US" sz="1800"/>
              <a:t>。</a:t>
            </a:r>
            <a:endParaRPr lang="zh-CN" altLang="en-US" sz="1800"/>
          </a:p>
          <a:p>
            <a:pPr marL="1905" indent="-344805" defTabSz="914400">
              <a:lnSpc>
                <a:spcPct val="80000"/>
              </a:lnSpc>
              <a:buSzPct val="90000"/>
              <a:buFont typeface="Wingdings" panose="05000000000000000000" pitchFamily="2" charset="2"/>
              <a:buNone/>
            </a:pPr>
            <a:endParaRPr lang="en-US" altLang="zh-CN" sz="1500"/>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aList.append(9)</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7, 9]</a:t>
            </a:r>
            <a:endParaRPr lang="zh-CN" altLang="en-US" sz="15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2.3.6  字典推导式</a:t>
            </a:r>
            <a:endParaRPr lang="zh-CN" altLang="en-US" kern="1200" baseline="0" dirty="0">
              <a:latin typeface="+mj-lt"/>
              <a:ea typeface="+mj-ea"/>
              <a:cs typeface="+mj-cs"/>
            </a:endParaRPr>
          </a:p>
        </p:txBody>
      </p:sp>
      <p:sp>
        <p:nvSpPr>
          <p:cNvPr id="111618" name="文本占位符 9216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s = {x:x.strip() for x in ('  he  ', 'she    ', '    I')}</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s</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  he  ': 'he', '    I': 'I', 'she    ': 'she'}</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for k, v in s.items():</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    print(k, ':', v)</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  he   : he</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    I : I</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she     : she </a:t>
            </a:r>
            <a:endParaRPr lang="en-US" altLang="zh-CN" sz="1600">
              <a:solidFill>
                <a:srgbClr val="00B0F0"/>
              </a:solidFill>
              <a:latin typeface="Consolas" panose="020B060902020403020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sym typeface="Arial" panose="020B0604020202020204" pitchFamily="34" charset="0"/>
              </a:rPr>
              <a:t>2.3.6  字典推导式</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&gt;&gt;&gt; {i:str(i) for i in range(1, 5)}</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solidFill>
                  <a:srgbClr val="00B0F0"/>
                </a:solidFill>
                <a:latin typeface="Consolas" panose="020B0609020204030204" charset="0"/>
              </a:rPr>
              <a:t>{1: '1', 2: '2', 3: '3', 4: '4'}</a:t>
            </a:r>
            <a:endParaRPr lang="zh-CN" altLang="en-US" sz="16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x = ['A', 'B', 'C', 'D']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y = ['a', 'b', 'b', 'd']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{i:j for i,j in zip(x,y)}</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solidFill>
                  <a:srgbClr val="00B0F0"/>
                </a:solidFill>
                <a:latin typeface="Consolas" panose="020B0609020204030204" charset="0"/>
              </a:rPr>
              <a:t>{'A': 'a', 'C': 'b', 'B': 'b', 'D': 'd'}</a:t>
            </a:r>
            <a:endParaRPr lang="zh-CN" altLang="en-US" sz="1600">
              <a:solidFill>
                <a:srgbClr val="00B0F0"/>
              </a:solidFill>
              <a:latin typeface="Consolas" panose="020B060902020403020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  </a:t>
            </a:r>
            <a:r>
              <a:rPr lang="zh-CN" altLang="en-US" kern="1200" baseline="0" dirty="0">
                <a:latin typeface="+mj-lt"/>
                <a:ea typeface="+mj-ea"/>
                <a:cs typeface="+mj-cs"/>
              </a:rPr>
              <a:t>集合</a:t>
            </a:r>
            <a:endParaRPr lang="zh-CN" altLang="en-US" kern="1200" baseline="0" dirty="0">
              <a:latin typeface="+mj-lt"/>
              <a:ea typeface="+mj-ea"/>
              <a:cs typeface="+mj-cs"/>
            </a:endParaRPr>
          </a:p>
        </p:txBody>
      </p:sp>
      <p:sp>
        <p:nvSpPr>
          <p:cNvPr id="113666" name="文本占位符 93186"/>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t>集合是</a:t>
            </a:r>
            <a:r>
              <a:rPr lang="zh-CN" altLang="en-US" sz="1800">
                <a:solidFill>
                  <a:srgbClr val="FF0000"/>
                </a:solidFill>
              </a:rPr>
              <a:t>无序、可变</a:t>
            </a:r>
            <a:r>
              <a:rPr lang="zh-CN" altLang="en-US" sz="1800"/>
              <a:t>序列，使用一对大括号界定，</a:t>
            </a:r>
            <a:r>
              <a:rPr lang="zh-CN" altLang="en-US" sz="1800">
                <a:solidFill>
                  <a:srgbClr val="FF0000"/>
                </a:solidFill>
              </a:rPr>
              <a:t>元素不可重复</a:t>
            </a:r>
            <a:r>
              <a:rPr lang="zh-CN" altLang="en-US" sz="1800"/>
              <a:t>，同一个集合中每个元素都是唯一的。</a:t>
            </a:r>
            <a:endParaRPr lang="zh-CN" altLang="en-US" sz="1800"/>
          </a:p>
          <a:p>
            <a:pPr defTabSz="914400">
              <a:lnSpc>
                <a:spcPct val="150000"/>
              </a:lnSpc>
              <a:spcBef>
                <a:spcPts val="600"/>
              </a:spcBef>
              <a:spcAft>
                <a:spcPts val="600"/>
              </a:spcAft>
              <a:buSzPct val="90000"/>
              <a:buFont typeface="Wingdings" panose="05000000000000000000" charset="0"/>
              <a:buChar char="§"/>
            </a:pPr>
            <a:r>
              <a:rPr lang="zh-CN" altLang="en-US" sz="1800"/>
              <a:t>集合中</a:t>
            </a:r>
            <a:r>
              <a:rPr lang="zh-CN" altLang="en-US" sz="1800">
                <a:solidFill>
                  <a:srgbClr val="FF0000"/>
                </a:solidFill>
              </a:rPr>
              <a:t>只能包含数字、字符串、元组等不可变类型</a:t>
            </a:r>
            <a:r>
              <a:rPr lang="zh-CN" altLang="en-US" sz="1800"/>
              <a:t>（或者说可哈希）的数据，而不能包含列表、字典、集合等可变类型的数据。</a:t>
            </a:r>
            <a:endParaRPr lang="zh-CN" altLang="en-US"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942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
        <p:nvSpPr>
          <p:cNvPr id="114690" name="文本占位符 94210"/>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t>直接将集合赋值给变量</a:t>
            </a:r>
            <a:endParaRPr lang="zh-CN" altLang="en-US" sz="1800" dirty="0"/>
          </a:p>
          <a:p>
            <a:pPr defTabSz="914400">
              <a:lnSpc>
                <a:spcPct val="80000"/>
              </a:lnSpc>
              <a:buSzPct val="90000"/>
              <a:buFont typeface="Wingdings" panose="05000000000000000000" pitchFamily="2" charset="2"/>
              <a:buNone/>
            </a:pPr>
            <a:endParaRPr lang="en-US" altLang="zh-CN" sz="135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 = {3, 5}</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set</a:t>
            </a:r>
            <a:r>
              <a:rPr lang="zh-CN" altLang="en-US" sz="1800" dirty="0"/>
              <a:t>将其他类型数据转换为集合</a:t>
            </a:r>
            <a:endParaRPr lang="zh-CN" altLang="en-US" sz="1800" dirty="0"/>
          </a:p>
          <a:p>
            <a:pPr defTabSz="914400">
              <a:lnSpc>
                <a:spcPct val="80000"/>
              </a:lnSpc>
              <a:spcBef>
                <a:spcPct val="0"/>
              </a:spcBef>
              <a:buSzPct val="90000"/>
              <a:buFont typeface="Wingdings" panose="05000000000000000000" pitchFamily="2" charset="2"/>
              <a:buNone/>
            </a:pPr>
            <a:endParaRPr lang="en-GB" altLang="en-US" sz="1350" dirty="0"/>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set(range(8,14))</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{8, 9, 10, 11, 12, 13}</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 = set([0, 1, 2, 3, 0, 1, 2, 3, 7, 8])   </a:t>
            </a:r>
            <a:r>
              <a:rPr lang="en-US" altLang="en-GB" sz="1600" dirty="0">
                <a:latin typeface="Consolas" panose="020B0609020204030204" charset="0"/>
              </a:rPr>
              <a:t>#</a:t>
            </a:r>
            <a:r>
              <a:rPr lang="zh-CN" altLang="en-US" sz="1600" dirty="0">
                <a:latin typeface="Consolas" panose="020B0609020204030204" charset="0"/>
              </a:rPr>
              <a:t>自动去除重复</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{0, 1, 2, 3, 7, 8}</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c_set = set()                                 </a:t>
            </a:r>
            <a:r>
              <a:rPr lang="en-US" altLang="en-GB" sz="1600" dirty="0">
                <a:latin typeface="Consolas" panose="020B0609020204030204" charset="0"/>
              </a:rPr>
              <a:t>#</a:t>
            </a:r>
            <a:r>
              <a:rPr lang="zh-CN" altLang="en-US" sz="1600" dirty="0">
                <a:latin typeface="Consolas" panose="020B0609020204030204" charset="0"/>
              </a:rPr>
              <a:t>空集合</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c_set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set()</a:t>
            </a:r>
            <a:endParaRPr lang="en-US" altLang="en-US" sz="1800"/>
          </a:p>
        </p:txBody>
      </p:sp>
      <p:sp>
        <p:nvSpPr>
          <p:cNvPr id="115714" name="标题 942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952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
        <p:nvSpPr>
          <p:cNvPr id="95235" name="文本占位符 95234"/>
          <p:cNvSpPr>
            <a:spLocks noGrp="1"/>
          </p:cNvSpPr>
          <p:nvPr>
            <p:ph idx="1"/>
          </p:nvPr>
        </p:nvSpPr>
        <p:spPr>
          <a:xfrm>
            <a:off x="457200" y="1128605"/>
            <a:ext cx="8229600" cy="3395066"/>
          </a:xfrm>
        </p:spPr>
        <p:txBody>
          <a:bodyPr/>
          <a:lstStyle/>
          <a:p>
            <a:pPr fontAlgn="base">
              <a:lnSpc>
                <a:spcPct val="150000"/>
              </a:lnSpc>
              <a:spcBef>
                <a:spcPts val="0"/>
              </a:spcBef>
              <a:buFont typeface="Wingdings" panose="05000000000000000000" charset="0"/>
              <a:buChar char="n"/>
            </a:pPr>
            <a:r>
              <a:rPr lang="zh-CN" altLang="en-US" sz="1800" strike="noStrike" noProof="1">
                <a:latin typeface="宋体" panose="02010600030101010101" pitchFamily="2" charset="-122"/>
              </a:rPr>
              <a:t>当不再使用某个集合时，可以使用</a:t>
            </a:r>
            <a:r>
              <a:rPr lang="en-US" altLang="zh-CN" sz="1800" strike="noStrike" noProof="1">
                <a:solidFill>
                  <a:srgbClr val="FF0000"/>
                </a:solidFill>
                <a:latin typeface="宋体" panose="02010600030101010101" pitchFamily="2" charset="-122"/>
              </a:rPr>
              <a:t>del</a:t>
            </a:r>
            <a:r>
              <a:rPr lang="zh-CN" altLang="en-US" sz="1800" strike="noStrike" noProof="1">
                <a:latin typeface="宋体" panose="02010600030101010101" pitchFamily="2" charset="-122"/>
              </a:rPr>
              <a:t>命令删除整个集合。集合对象的</a:t>
            </a:r>
            <a:r>
              <a:rPr lang="en-US" altLang="zh-CN" sz="1800" strike="noStrike" noProof="1">
                <a:solidFill>
                  <a:srgbClr val="FF0000"/>
                </a:solidFill>
                <a:latin typeface="宋体" panose="02010600030101010101" pitchFamily="2" charset="-122"/>
              </a:rPr>
              <a:t>pop()</a:t>
            </a:r>
            <a:r>
              <a:rPr lang="zh-CN" altLang="en-US" sz="1800" strike="noStrike" noProof="1">
                <a:latin typeface="宋体" panose="02010600030101010101" pitchFamily="2" charset="-122"/>
              </a:rPr>
              <a:t>方法弹出并删除其中一个元素，</a:t>
            </a:r>
            <a:r>
              <a:rPr lang="en-US" altLang="zh-CN" sz="1800" strike="noStrike" noProof="1">
                <a:solidFill>
                  <a:srgbClr val="FF0000"/>
                </a:solidFill>
                <a:latin typeface="宋体" panose="02010600030101010101" pitchFamily="2" charset="-122"/>
              </a:rPr>
              <a:t>remove()</a:t>
            </a:r>
            <a:r>
              <a:rPr lang="zh-CN" altLang="en-US" sz="1800" strike="noStrike" noProof="1">
                <a:latin typeface="宋体" panose="02010600030101010101" pitchFamily="2" charset="-122"/>
              </a:rPr>
              <a:t>方法直接删除指定元素，</a:t>
            </a:r>
            <a:r>
              <a:rPr lang="en-US" altLang="zh-CN" sz="1800" strike="noStrike" noProof="1">
                <a:solidFill>
                  <a:srgbClr val="FF0000"/>
                </a:solidFill>
                <a:latin typeface="宋体" panose="02010600030101010101" pitchFamily="2" charset="-122"/>
              </a:rPr>
              <a:t>clear()</a:t>
            </a:r>
            <a:r>
              <a:rPr lang="zh-CN" altLang="en-US" sz="1800" strike="noStrike" noProof="1">
                <a:latin typeface="宋体" panose="02010600030101010101" pitchFamily="2" charset="-122"/>
              </a:rPr>
              <a:t>方法清空集合。</a:t>
            </a:r>
            <a:endParaRPr lang="zh-CN" altLang="en-US" sz="1800" strike="noStrike" noProof="1">
              <a:latin typeface="宋体" panose="02010600030101010101" pitchFamily="2" charset="-122"/>
            </a:endParaRPr>
          </a:p>
          <a:p>
            <a:pPr marL="1905" indent="-344805" fontAlgn="base">
              <a:lnSpc>
                <a:spcPct val="80000"/>
              </a:lnSpc>
              <a:buNone/>
            </a:pPr>
            <a:r>
              <a:rPr lang="en-US" altLang="zh-CN" sz="1400" strike="noStrike" noProof="1">
                <a:latin typeface="Consolas" panose="020B0609020204030204" charset="0"/>
              </a:rPr>
              <a:t>&gt;&gt;&gt; a = {1, 4, 2, 3}</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a.pop()</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1</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a.pop()</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2</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{3, 4}</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a.add(2)</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{2, 3, 4}</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a.remove(3)</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{2, 4}</a:t>
            </a:r>
            <a:endParaRPr lang="en-US" altLang="zh-CN" sz="1400" strike="noStrike" noProof="1">
              <a:solidFill>
                <a:srgbClr val="00B0F0"/>
              </a:solidFill>
              <a:latin typeface="Consolas" panose="020B06090202040302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962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2.4.2  </a:t>
            </a:r>
            <a:r>
              <a:rPr lang="zh-CN" altLang="en-US" kern="1200" baseline="0" dirty="0">
                <a:latin typeface="+mj-lt"/>
                <a:ea typeface="+mj-ea"/>
                <a:cs typeface="+mj-cs"/>
              </a:rPr>
              <a:t>集合运算</a:t>
            </a:r>
            <a:endParaRPr lang="zh-CN" altLang="en-US" kern="1200" baseline="0" dirty="0">
              <a:latin typeface="+mj-lt"/>
              <a:ea typeface="+mj-ea"/>
              <a:cs typeface="+mj-cs"/>
            </a:endParaRPr>
          </a:p>
        </p:txBody>
      </p:sp>
      <p:sp>
        <p:nvSpPr>
          <p:cNvPr id="117762" name="文本占位符 96258"/>
          <p:cNvSpPr>
            <a:spLocks noGrp="1"/>
          </p:cNvSpPr>
          <p:nvPr>
            <p:ph idx="1"/>
          </p:nvPr>
        </p:nvSpPr>
        <p:spPr/>
        <p:txBody>
          <a:bodyPr anchor="t"/>
          <a:lstStyle/>
          <a:p>
            <a:pPr defTabSz="914400">
              <a:lnSpc>
                <a:spcPct val="100000"/>
              </a:lnSpc>
              <a:spcBef>
                <a:spcPct val="0"/>
              </a:spcBef>
              <a:buSzPct val="90000"/>
              <a:buFont typeface="Wingdings" panose="05000000000000000000" charset="0"/>
              <a:buChar char="§"/>
            </a:pPr>
            <a:r>
              <a:rPr lang="zh-CN" altLang="en-US" sz="1800" dirty="0"/>
              <a:t>交集、并集、差集、对称差集</a:t>
            </a:r>
            <a:r>
              <a:rPr lang="zh-CN" altLang="en-US" sz="1800" dirty="0"/>
              <a:t>等运算</a:t>
            </a:r>
            <a:endParaRPr lang="zh-CN" altLang="en-US" sz="1800" dirty="0"/>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set([8, 9, 10, 11, 12, 13])</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 = {0, 1, 2, 3, 7, 8}</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b_set                             #并集</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{0, 1, 2, 3, 7, 8, 9, 10, 11, 12, 13}</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&amp; b_set                             #交集</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{8}</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b_set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{9, 10, 11, 12, 13}</a:t>
            </a:r>
            <a:endParaRPr lang="en-GB" altLang="en-US" sz="1600" dirty="0">
              <a:solidFill>
                <a:srgbClr val="00B0F0"/>
              </a:solidFill>
              <a:latin typeface="Consolas" panose="020B0609020204030204" charset="0"/>
            </a:endParaRPr>
          </a:p>
          <a:p>
            <a:pPr marL="0" indent="0">
              <a:buNone/>
            </a:pPr>
            <a:r>
              <a:rPr lang="en-US" altLang="en-US" sz="1600">
                <a:latin typeface="Consolas" panose="020B0609020204030204" charset="0"/>
                <a:sym typeface="+mn-ea"/>
              </a:rPr>
              <a:t>&gt;&gt;&gt; a_set ^ b_set                             #</a:t>
            </a:r>
            <a:r>
              <a:rPr lang="zh-CN" altLang="en-US" sz="1600">
                <a:latin typeface="Consolas" panose="020B0609020204030204" charset="0"/>
                <a:sym typeface="+mn-ea"/>
              </a:rPr>
              <a:t>对称差集</a:t>
            </a:r>
            <a:endParaRPr lang="en-US" altLang="en-US" sz="1600">
              <a:latin typeface="Consolas" panose="020B0609020204030204" charset="0"/>
            </a:endParaRPr>
          </a:p>
          <a:p>
            <a:pPr marL="0" indent="0">
              <a:buNone/>
            </a:pPr>
            <a:r>
              <a:rPr lang="en-US" altLang="en-US" sz="1600">
                <a:solidFill>
                  <a:srgbClr val="00B0F0"/>
                </a:solidFill>
                <a:latin typeface="Consolas" panose="020B0609020204030204" charset="0"/>
                <a:sym typeface="+mn-ea"/>
              </a:rPr>
              <a:t>{0, 1, 2, 3, 7, 9, 10, 11, 12, 13}</a:t>
            </a:r>
            <a:endParaRPr lang="en-GB" altLang="en-US" sz="1600" dirty="0">
              <a:solidFill>
                <a:srgbClr val="00B0F0"/>
              </a:solidFill>
              <a:latin typeface="Consolas" panose="020B06090202040302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fontAlgn="base">
              <a:buFont typeface="Wingdings" panose="05000000000000000000" charset="0"/>
              <a:buChar char="§"/>
            </a:pPr>
            <a:r>
              <a:rPr lang="zh-CN" altLang="en-US" sz="1800" strike="noStrike" noProof="1"/>
              <a:t>集合包含关系测试</a:t>
            </a:r>
            <a:endParaRPr lang="zh-CN" altLang="en-US" sz="1800" strike="noStrike" noProof="1"/>
          </a:p>
          <a:p>
            <a:pPr marL="0" indent="0" fontAlgn="base">
              <a:buNone/>
            </a:pPr>
            <a:r>
              <a:rPr lang="en-US" sz="1600" strike="noStrike" noProof="1">
                <a:latin typeface="Consolas" panose="020B0609020204030204" charset="0"/>
                <a:sym typeface="+mn-ea"/>
              </a:rPr>
              <a:t>&gt;&gt;&gt; x = {1, 2, 3}</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sym typeface="+mn-ea"/>
              </a:rPr>
              <a:t>&gt;&gt;&gt; y = {1, 2, 5}</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sym typeface="+mn-ea"/>
              </a:rPr>
              <a:t>&gt;&gt;&gt; z = {1, 2, 3, 4}</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x &lt; y                                #比较集合大小/包含关系</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False</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x &lt; z                                #真子集</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True</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y &lt; z</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False</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{1, 2, 3} &lt;= {1, 2, 3}               #子集</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True</a:t>
            </a:r>
            <a:endParaRPr lang="en-US" sz="1600" strike="noStrike" noProof="1">
              <a:solidFill>
                <a:srgbClr val="00B0F0"/>
              </a:solidFill>
              <a:latin typeface="Consolas" panose="020B0609020204030204" charset="0"/>
            </a:endParaRPr>
          </a:p>
        </p:txBody>
      </p:sp>
      <p:sp>
        <p:nvSpPr>
          <p:cNvPr id="119810" name="标题 962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2.4.2  </a:t>
            </a:r>
            <a:r>
              <a:rPr lang="zh-CN" altLang="en-US" kern="1200" baseline="0" dirty="0">
                <a:latin typeface="+mj-lt"/>
                <a:ea typeface="+mj-ea"/>
                <a:cs typeface="+mj-cs"/>
              </a:rPr>
              <a:t>集合运算</a:t>
            </a:r>
            <a:endParaRPr lang="zh-CN" altLang="en-US" kern="1200" baseline="0" dirty="0">
              <a:latin typeface="+mj-lt"/>
              <a:ea typeface="+mj-ea"/>
              <a:cs typeface="+mj-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2.4.3  </a:t>
            </a:r>
            <a:r>
              <a:rPr lang="zh-CN" altLang="en-US" kern="1200" baseline="0">
                <a:latin typeface="+mj-lt"/>
                <a:ea typeface="+mj-ea"/>
                <a:cs typeface="+mj-cs"/>
              </a:rPr>
              <a:t>集合运用案例</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例2-1  生成不重复随机数的效率比较。</a:t>
            </a:r>
            <a:endParaRPr lang="zh-CN" altLang="en-US" sz="1800" strike="noStrike" noProof="1"/>
          </a:p>
          <a:p>
            <a:pPr marL="0" indent="0" fontAlgn="base">
              <a:lnSpc>
                <a:spcPct val="90000"/>
              </a:lnSpc>
              <a:spcBef>
                <a:spcPts val="0"/>
              </a:spcBef>
              <a:buNone/>
            </a:pPr>
            <a:endParaRPr lang="zh-CN" altLang="en-US" sz="1500" strike="noStrike" noProof="1"/>
          </a:p>
          <a:p>
            <a:pPr marL="0" indent="0" fontAlgn="base">
              <a:lnSpc>
                <a:spcPct val="90000"/>
              </a:lnSpc>
              <a:spcBef>
                <a:spcPts val="0"/>
              </a:spcBef>
              <a:buNone/>
            </a:pPr>
            <a:r>
              <a:rPr lang="zh-CN" altLang="en-US" sz="1600" strike="noStrike" noProof="1">
                <a:latin typeface="Consolas" panose="020B0609020204030204" charset="0"/>
              </a:rPr>
              <a:t>import random</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import time</a:t>
            </a:r>
            <a:endParaRPr lang="zh-CN" altLang="en-US" sz="1600" strike="noStrike" noProof="1">
              <a:latin typeface="Consolas" panose="020B0609020204030204" charset="0"/>
            </a:endParaRPr>
          </a:p>
          <a:p>
            <a:pPr marL="0" indent="0" fontAlgn="base">
              <a:lnSpc>
                <a:spcPct val="90000"/>
              </a:lnSpc>
              <a:spcBef>
                <a:spcPts val="0"/>
              </a:spcBef>
              <a:buNone/>
            </a:pP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def RandomNumbers(number, start, end):</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'''使用列表来生成number个介于start和end之间的不重复随机数'''</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data = []</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n = 0</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while True:</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element = random.randint(start, end)</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if element not in data:</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data.append(element)</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n += 1</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if n == number:</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break</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return data</a:t>
            </a:r>
            <a:endParaRPr lang="zh-CN" altLang="en-US" sz="1600" strike="noStrike" noProof="1">
              <a:latin typeface="Consolas" panose="020B060902020403020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Arial" panose="020B0604020202020204" pitchFamily="34" charset="0"/>
              </a:rPr>
              <a:t>2.4.3  </a:t>
            </a:r>
            <a:r>
              <a:rPr lang="zh-CN" altLang="en-US" kern="1200" baseline="0">
                <a:latin typeface="+mj-lt"/>
                <a:ea typeface="+mj-ea"/>
                <a:cs typeface="+mj-cs"/>
                <a:sym typeface="Arial" panose="020B0604020202020204" pitchFamily="34" charset="0"/>
              </a:rPr>
              <a:t>集合运用案例</a:t>
            </a:r>
            <a:endParaRPr lang="zh-CN" altLang="en-US" kern="1200" baseline="0">
              <a:latin typeface="+mj-lt"/>
              <a:ea typeface="+mj-ea"/>
              <a:cs typeface="+mj-cs"/>
            </a:endParaRPr>
          </a:p>
        </p:txBody>
      </p:sp>
      <p:sp>
        <p:nvSpPr>
          <p:cNvPr id="12288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def RandomNumbers1(number, 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'''使用列表来生成number个介于start和end之间的不重复随机数'''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 =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while True: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element = random.randint(start,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element not in data:</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data.append(element)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len(data) == number: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break</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data</a:t>
            </a:r>
            <a:endParaRPr lang="zh-CN" altLang="en-US" sz="1600">
              <a:latin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0481"/>
          <p:cNvSpPr>
            <a:spLocks noGrp="1"/>
          </p:cNvSpPr>
          <p:nvPr>
            <p:ph type="title"/>
          </p:nvPr>
        </p:nvSpPr>
        <p:spPr>
          <a:xfrm>
            <a:off x="-1270" y="4445"/>
            <a:ext cx="9124315" cy="951865"/>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2.1.2  </a:t>
            </a:r>
            <a:r>
              <a:rPr lang="zh-CN" altLang="en-US" strike="noStrike" kern="1200" baseline="0" noProof="1">
                <a:effectLst>
                  <a:outerShdw blurRad="38100" dist="38100" dir="2700000">
                    <a:srgbClr val="C0C0C0"/>
                  </a:outerShdw>
                </a:effectLst>
                <a:latin typeface="+mj-lt"/>
                <a:ea typeface="+mj-ea"/>
                <a:cs typeface="+mj-cs"/>
              </a:rPr>
              <a:t>列表元素的增加</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20483" name="文本占位符 20482"/>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Python采用的是</a:t>
            </a:r>
            <a:r>
              <a:rPr lang="zh-CN" altLang="en-US" sz="1800" b="1" strike="noStrike" noProof="1">
                <a:solidFill>
                  <a:srgbClr val="FF0000"/>
                </a:solidFill>
                <a:effectLst/>
              </a:rPr>
              <a:t>基于值的自动内存管理</a:t>
            </a:r>
            <a:r>
              <a:rPr lang="zh-CN" altLang="en-US" sz="1800" strike="noStrike" noProof="1">
                <a:effectLst/>
              </a:rPr>
              <a:t>方式，当为对象修改值时，并不是真的直接修改变量的值，而是使变量指向新的值，这对于Python所有类型的变量都是一样的。</a:t>
            </a:r>
            <a:endParaRPr lang="zh-CN" altLang="en-US" sz="1800" strike="noStrike" noProof="1">
              <a:effectLst/>
            </a:endParaRPr>
          </a:p>
          <a:p>
            <a:pPr marL="1905" indent="-344805" fontAlgn="base">
              <a:lnSpc>
                <a:spcPct val="80000"/>
              </a:lnSpc>
              <a:buNone/>
            </a:pP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rPr>
              <a:t>&gt;&gt;&gt; a = [1,2,3]</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id(a)                        </a:t>
            </a:r>
            <a:r>
              <a:rPr lang="en-US" altLang="zh-CN" sz="1600" strike="noStrike" noProof="1">
                <a:effectLst/>
                <a:latin typeface="Consolas" panose="020B0609020204030204" charset="0"/>
              </a:rPr>
              <a:t>#</a:t>
            </a:r>
            <a:r>
              <a:rPr lang="zh-CN" altLang="en-US" sz="1600" strike="noStrike" noProof="1">
                <a:effectLst/>
                <a:latin typeface="Consolas" panose="020B0609020204030204" charset="0"/>
              </a:rPr>
              <a:t>返回对象的内存地址</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effectLst/>
                <a:latin typeface="Consolas" panose="020B0609020204030204" charset="0"/>
              </a:rPr>
              <a:t>20230752</a:t>
            </a:r>
            <a:endParaRPr lang="zh-CN" altLang="en-US" sz="1600" strike="noStrike" noProof="1">
              <a:solidFill>
                <a:srgbClr val="00B0F0"/>
              </a:solidFill>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a = [1,2]</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id(a)</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effectLst/>
                <a:latin typeface="Consolas" panose="020B0609020204030204" charset="0"/>
              </a:rPr>
              <a:t>20338208</a:t>
            </a:r>
            <a:endParaRPr lang="zh-CN" altLang="en-US" sz="1600" strike="noStrike" noProof="1">
              <a:solidFill>
                <a:srgbClr val="00B0F0"/>
              </a:solidFill>
              <a:effectLst/>
              <a:latin typeface="Consolas" panose="020B060902020403020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12390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def RandomNumbers2(number, 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'''使用集合来生成number个介于start和end之间的不重复随机数'''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 = set()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while True: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data.add(random.randint(start,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len(data) == number: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break</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data</a:t>
            </a:r>
            <a:endParaRPr lang="zh-CN" altLang="en-US" sz="1600">
              <a:latin typeface="Consolas" panose="020B060902020403020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124930"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数字范围</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begin, end = 1, 100000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要获取的不重复数字个数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num = 50000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重复测试次数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rep = 10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for ran in (RandomNumbers,RandomNumbers1,RandomNumbers2):</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start = time.time()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for i in range(rep):</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ran(num, begin,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print(ran.__name__, time.time()-start)</a:t>
            </a:r>
            <a:endParaRPr lang="zh-CN" altLang="en-US" sz="1600">
              <a:latin typeface="Consolas" panose="020B060902020403020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内容占位符 2"/>
          <p:cNvSpPr>
            <a:spLocks noGrp="1"/>
          </p:cNvSpPr>
          <p:nvPr>
            <p:ph idx="1"/>
          </p:nvPr>
        </p:nvSpPr>
        <p:spPr/>
        <p:txBody>
          <a:bodyPr anchor="t"/>
          <a:lstStyle/>
          <a:p>
            <a:pPr>
              <a:lnSpc>
                <a:spcPct val="150000"/>
              </a:lnSpc>
              <a:spcBef>
                <a:spcPct val="0"/>
              </a:spcBef>
            </a:pPr>
            <a:r>
              <a:rPr lang="zh-CN" altLang="en-US" sz="1800" b="1"/>
              <a:t>补充案例：</a:t>
            </a:r>
            <a:r>
              <a:rPr lang="zh-CN" altLang="en-US" sz="1800"/>
              <a:t>假设已有若干用户名字及其喜欢的电影清单，现有某用户，已看过并喜欢一些电影，现在想找个新电影看看，又不知道看什么好。</a:t>
            </a:r>
            <a:endParaRPr lang="zh-CN" altLang="en-US" sz="1800"/>
          </a:p>
        </p:txBody>
      </p:sp>
      <p:sp>
        <p:nvSpPr>
          <p:cNvPr id="125954"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内容占位符 2"/>
          <p:cNvSpPr>
            <a:spLocks noGrp="1"/>
          </p:cNvSpPr>
          <p:nvPr>
            <p:ph idx="1"/>
          </p:nvPr>
        </p:nvSpPr>
        <p:spPr/>
        <p:txBody>
          <a:bodyPr anchor="t"/>
          <a:lstStyle/>
          <a:p>
            <a:pPr>
              <a:lnSpc>
                <a:spcPct val="150000"/>
              </a:lnSpc>
              <a:spcBef>
                <a:spcPct val="0"/>
              </a:spcBef>
            </a:pPr>
            <a:r>
              <a:rPr lang="zh-CN" altLang="en-US" sz="1800">
                <a:solidFill>
                  <a:srgbClr val="FF0000"/>
                </a:solidFill>
              </a:rPr>
              <a:t>思路：</a:t>
            </a:r>
            <a:r>
              <a:rPr lang="zh-CN" altLang="en-US" sz="1800"/>
              <a:t>根据已有数据，查找与该用户爱好最相似的用户，也就是看过并喜欢的电影与该用户最接近，然后从那个用户喜欢的电影中选取一个当前用户还没看过的电影，进行推荐。</a:t>
            </a:r>
            <a:endParaRPr lang="zh-CN" altLang="en-US" sz="1800"/>
          </a:p>
          <a:p>
            <a:endParaRPr lang="zh-CN" altLang="en-US"/>
          </a:p>
        </p:txBody>
      </p:sp>
      <p:sp>
        <p:nvSpPr>
          <p:cNvPr id="126978"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内容占位符 2"/>
          <p:cNvSpPr>
            <a:spLocks noGrp="1"/>
          </p:cNvSpPr>
          <p:nvPr>
            <p:ph idx="1"/>
          </p:nvPr>
        </p:nvSpPr>
        <p:spPr>
          <a:xfrm>
            <a:off x="457200" y="1200150"/>
            <a:ext cx="8486775" cy="3395345"/>
          </a:xfrm>
        </p:spPr>
        <p:txBody>
          <a:bodyPr anchor="t"/>
          <a:lstStyle/>
          <a:p>
            <a:pPr marL="0" indent="0">
              <a:buNone/>
            </a:pPr>
            <a:r>
              <a:rPr lang="zh-CN" altLang="en-US" sz="1400">
                <a:latin typeface="Consolas" panose="020B0609020204030204" charset="0"/>
              </a:rPr>
              <a:t>from random import randrange</a:t>
            </a:r>
            <a:endParaRPr lang="zh-CN" altLang="en-US" sz="1400">
              <a:latin typeface="Consolas" panose="020B0609020204030204" charset="0"/>
            </a:endParaRPr>
          </a:p>
          <a:p>
            <a:pPr marL="0" indent="0">
              <a:buNone/>
            </a:pPr>
            <a:endParaRPr lang="zh-CN" altLang="en-US" sz="1400">
              <a:latin typeface="Consolas" panose="020B0609020204030204" charset="0"/>
            </a:endParaRPr>
          </a:p>
          <a:p>
            <a:pPr marL="0" indent="0">
              <a:buNone/>
            </a:pPr>
            <a:r>
              <a:rPr lang="zh-CN" altLang="en-US" sz="1400">
                <a:latin typeface="Consolas" panose="020B0609020204030204" charset="0"/>
              </a:rPr>
              <a:t># 其他用户喜欢看的电影清单</a:t>
            </a:r>
            <a:endParaRPr lang="zh-CN" altLang="en-US" sz="1400">
              <a:latin typeface="Consolas" panose="020B0609020204030204" charset="0"/>
            </a:endParaRPr>
          </a:p>
          <a:p>
            <a:pPr marL="0" indent="0">
              <a:buNone/>
            </a:pPr>
            <a:r>
              <a:rPr lang="zh-CN" altLang="en-US" sz="1400">
                <a:latin typeface="Consolas" panose="020B0609020204030204" charset="0"/>
              </a:rPr>
              <a:t>data = {'user'+str(i):{'film'+str(randrange(1, 10)) for j in range(randrange(15))}\</a:t>
            </a:r>
            <a:endParaRPr lang="zh-CN" altLang="en-US" sz="1400">
              <a:latin typeface="Consolas" panose="020B0609020204030204" charset="0"/>
            </a:endParaRPr>
          </a:p>
          <a:p>
            <a:pPr marL="0" indent="0">
              <a:buNone/>
            </a:pPr>
            <a:r>
              <a:rPr lang="zh-CN" altLang="en-US" sz="1400">
                <a:latin typeface="Consolas" panose="020B0609020204030204" charset="0"/>
              </a:rPr>
              <a:t>        for i in range(10)}</a:t>
            </a:r>
            <a:endParaRPr lang="zh-CN" altLang="en-US" sz="1400">
              <a:latin typeface="Consolas" panose="020B0609020204030204" charset="0"/>
            </a:endParaRPr>
          </a:p>
          <a:p>
            <a:pPr marL="0" indent="0">
              <a:buNone/>
            </a:pPr>
            <a:r>
              <a:rPr lang="zh-CN" altLang="en-US" sz="1400">
                <a:latin typeface="Consolas" panose="020B0609020204030204" charset="0"/>
              </a:rPr>
              <a:t># 待测用户曾经看过并感觉不错的电影</a:t>
            </a:r>
            <a:endParaRPr lang="zh-CN" altLang="en-US" sz="1400">
              <a:latin typeface="Consolas" panose="020B0609020204030204" charset="0"/>
            </a:endParaRPr>
          </a:p>
          <a:p>
            <a:pPr marL="0" indent="0">
              <a:buNone/>
            </a:pPr>
            <a:r>
              <a:rPr lang="zh-CN" altLang="en-US" sz="1400">
                <a:latin typeface="Consolas" panose="020B0609020204030204" charset="0"/>
              </a:rPr>
              <a:t>user = {'film1', 'film2', 'film3'}</a:t>
            </a:r>
            <a:endParaRPr lang="zh-CN" altLang="en-US" sz="1400">
              <a:latin typeface="Consolas" panose="020B0609020204030204" charset="0"/>
            </a:endParaRPr>
          </a:p>
          <a:p>
            <a:pPr marL="0" indent="0">
              <a:buNone/>
            </a:pPr>
            <a:r>
              <a:rPr lang="zh-CN" altLang="en-US" sz="1400">
                <a:latin typeface="Consolas" panose="020B0609020204030204" charset="0"/>
              </a:rPr>
              <a:t># 查找与待测用户最相似的用户和Ta喜欢看的电影，忽略与待测用户完全一样的用户</a:t>
            </a:r>
            <a:endParaRPr lang="zh-CN" altLang="en-US" sz="1400">
              <a:latin typeface="Consolas" panose="020B0609020204030204" charset="0"/>
            </a:endParaRPr>
          </a:p>
          <a:p>
            <a:pPr marL="0" indent="0">
              <a:buNone/>
            </a:pPr>
            <a:r>
              <a:rPr lang="zh-CN" altLang="en-US" sz="1400">
                <a:latin typeface="Consolas" panose="020B0609020204030204" charset="0"/>
              </a:rPr>
              <a:t>similarUser, films = max(data.items(),\</a:t>
            </a:r>
            <a:endParaRPr lang="zh-CN" altLang="en-US" sz="1400">
              <a:latin typeface="Consolas" panose="020B0609020204030204" charset="0"/>
            </a:endParaRPr>
          </a:p>
          <a:p>
            <a:pPr marL="0" indent="0">
              <a:buNone/>
            </a:pPr>
            <a:r>
              <a:rPr lang="zh-CN" altLang="en-US" sz="1400">
                <a:latin typeface="Consolas" panose="020B0609020204030204" charset="0"/>
              </a:rPr>
              <a:t>                         key=lambda item: (item[1]!=user, len(item[1]&amp;user)))</a:t>
            </a:r>
            <a:endParaRPr lang="zh-CN" altLang="en-US" sz="1400">
              <a:latin typeface="Consolas" panose="020B0609020204030204" charset="0"/>
            </a:endParaRPr>
          </a:p>
        </p:txBody>
      </p:sp>
      <p:sp>
        <p:nvSpPr>
          <p:cNvPr id="128002"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内容占位符 2"/>
          <p:cNvSpPr>
            <a:spLocks noGrp="1"/>
          </p:cNvSpPr>
          <p:nvPr>
            <p:ph idx="1"/>
          </p:nvPr>
        </p:nvSpPr>
        <p:spPr/>
        <p:txBody>
          <a:bodyPr anchor="t"/>
          <a:lstStyle/>
          <a:p>
            <a:pPr marL="0" indent="0">
              <a:spcBef>
                <a:spcPts val="600"/>
              </a:spcBef>
              <a:buNone/>
            </a:pPr>
            <a:r>
              <a:rPr lang="zh-CN" altLang="en-US" sz="1600">
                <a:latin typeface="Consolas" panose="020B0609020204030204" charset="0"/>
              </a:rPr>
              <a:t>print('历史数据：')</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for u, f in data.items():</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    print(u, f, sep=':')</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print('和您最相似的用户是：', similarUser)</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print('Ta最喜欢看的电影是：', films)</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print('Ta看过的电影中您还没看过的有：', films-user)</a:t>
            </a:r>
            <a:endParaRPr lang="zh-CN" altLang="en-US" sz="1600">
              <a:latin typeface="Consolas" panose="020B0609020204030204" charset="0"/>
            </a:endParaRPr>
          </a:p>
        </p:txBody>
      </p:sp>
      <p:sp>
        <p:nvSpPr>
          <p:cNvPr id="129026"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4335" y="1200150"/>
            <a:ext cx="7550150" cy="3395345"/>
          </a:xfrm>
        </p:spPr>
        <p:txBody>
          <a:bodyPr/>
          <a:lstStyle/>
          <a:p>
            <a:pPr fontAlgn="base"/>
            <a:r>
              <a:rPr lang="zh-CN" altLang="en-US" sz="1350" strike="noStrike" noProof="1"/>
              <a:t>某次运行结果</a:t>
            </a:r>
            <a:endParaRPr lang="zh-CN" altLang="en-US" sz="1350" strike="noStrike" noProof="1"/>
          </a:p>
          <a:p>
            <a:pPr marL="0" indent="0" fontAlgn="base">
              <a:buNone/>
            </a:pPr>
            <a:r>
              <a:rPr lang="zh-CN" altLang="en-US" sz="1200" strike="noStrike" noProof="1">
                <a:solidFill>
                  <a:srgbClr val="00B0F0"/>
                </a:solidFill>
                <a:latin typeface="Consolas" panose="020B0609020204030204" charset="0"/>
              </a:rPr>
              <a:t>历史数据：</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user0:{'film5'}</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user1:{'film5'}</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user2:{'film1', 'film6', 'film2', 'film4',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user3:{'film1', 'film9', 'film6', 'film2', 'film8',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user4:{'film1', 'film9', 'film6', 'film4', 'film5',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user5:{'film1', 'film9', 'film6', 'film2', 'film3'}</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user6:{'film1', 'film6', 'film2', 'film8', 'film5',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user7:{'film2', 'film6', 'film5',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user8:{'film9', 'film2', 'film4',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user9:set()</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和您最相似的用户是： user2</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Ta最喜欢看的电影是： {'film1', 'film6', 'film2', 'film4',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Ta看过的电影中您还没看过的有： {'film7', 'film4', 'film6'}</a:t>
            </a:r>
            <a:endParaRPr lang="zh-CN" altLang="en-US" sz="1200" strike="noStrike" noProof="1">
              <a:solidFill>
                <a:srgbClr val="00B0F0"/>
              </a:solidFill>
              <a:latin typeface="Consolas" panose="020B0609020204030204" charset="0"/>
            </a:endParaRPr>
          </a:p>
        </p:txBody>
      </p:sp>
      <p:sp>
        <p:nvSpPr>
          <p:cNvPr id="130050"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内容占位符 2"/>
          <p:cNvSpPr>
            <a:spLocks noGrp="1"/>
          </p:cNvSpPr>
          <p:nvPr>
            <p:ph idx="1"/>
          </p:nvPr>
        </p:nvSpPr>
        <p:spPr/>
        <p:txBody>
          <a:bodyPr anchor="t"/>
          <a:lstStyle/>
          <a:p>
            <a:pPr>
              <a:buFont typeface="Wingdings" panose="05000000000000000000" charset="0"/>
              <a:buChar char=""/>
            </a:pPr>
            <a:r>
              <a:rPr lang="zh-CN" altLang="en-US" sz="1800"/>
              <a:t>过滤无效书评</a:t>
            </a:r>
            <a:endParaRPr lang="zh-CN" altLang="en-US" sz="1800"/>
          </a:p>
          <a:p>
            <a:pPr>
              <a:lnSpc>
                <a:spcPct val="150000"/>
              </a:lnSpc>
              <a:spcBef>
                <a:spcPts val="600"/>
              </a:spcBef>
              <a:buFont typeface="Wingdings" panose="05000000000000000000" charset="0"/>
              <a:buChar char=""/>
            </a:pPr>
            <a:r>
              <a:rPr lang="zh-CN" altLang="en-US" sz="1500"/>
              <a:t>很多人喜欢爬取书评，然后选择自己喜欢的书或者其他读者评价较高的书，这是一个非常好的思路，也是非常明智的做法。</a:t>
            </a:r>
            <a:endParaRPr lang="zh-CN" altLang="en-US" sz="1500"/>
          </a:p>
          <a:p>
            <a:pPr>
              <a:lnSpc>
                <a:spcPct val="150000"/>
              </a:lnSpc>
              <a:spcBef>
                <a:spcPts val="600"/>
              </a:spcBef>
              <a:buFont typeface="Wingdings" panose="05000000000000000000" charset="0"/>
              <a:buChar char=""/>
            </a:pPr>
            <a:r>
              <a:rPr lang="zh-CN" altLang="en-US" sz="1500"/>
              <a:t>然而，并不是每个消费者都会认真留言评论，也有部分消费者可能会复制了几个简单的句子或词作为评论。</a:t>
            </a:r>
            <a:r>
              <a:rPr lang="zh-CN" altLang="en-US" sz="1500">
                <a:solidFill>
                  <a:srgbClr val="FF0000"/>
                </a:solidFill>
              </a:rPr>
              <a:t>在爬取到原始书评之后可能需要进行简单的处理和过滤，这时就需要制定一个过滤的标准进行预处理，这也是数据处理与分析的关键内容之一。</a:t>
            </a:r>
            <a:endParaRPr lang="zh-CN" altLang="en-US" sz="1500">
              <a:solidFill>
                <a:srgbClr val="FF0000"/>
              </a:solidFill>
            </a:endParaRPr>
          </a:p>
          <a:p>
            <a:pPr>
              <a:lnSpc>
                <a:spcPct val="150000"/>
              </a:lnSpc>
              <a:spcBef>
                <a:spcPts val="600"/>
              </a:spcBef>
              <a:buFont typeface="Wingdings" panose="05000000000000000000" charset="0"/>
              <a:buChar char=""/>
            </a:pPr>
            <a:r>
              <a:rPr lang="zh-CN" altLang="en-US" sz="1500"/>
              <a:t>在下面的代码中，采用了一个最简单的规则：</a:t>
            </a:r>
            <a:r>
              <a:rPr lang="zh-CN" altLang="en-US" sz="1500">
                <a:solidFill>
                  <a:srgbClr val="FF0000"/>
                </a:solidFill>
              </a:rPr>
              <a:t>正常书评中，重复的字应该不会超过一定的比例。</a:t>
            </a:r>
            <a:endParaRPr lang="zh-CN" altLang="en-US" sz="1500">
              <a:solidFill>
                <a:srgbClr val="FF0000"/>
              </a:solidFill>
            </a:endParaRPr>
          </a:p>
        </p:txBody>
      </p:sp>
      <p:sp>
        <p:nvSpPr>
          <p:cNvPr id="131074"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内容占位符 2"/>
          <p:cNvSpPr>
            <a:spLocks noGrp="1"/>
          </p:cNvSpPr>
          <p:nvPr>
            <p:ph idx="1"/>
          </p:nvPr>
        </p:nvSpPr>
        <p:spPr/>
        <p:txBody>
          <a:bodyPr anchor="t"/>
          <a:lstStyle/>
          <a:p>
            <a:pPr marL="0" indent="0">
              <a:spcBef>
                <a:spcPct val="0"/>
              </a:spcBef>
              <a:buNone/>
            </a:pPr>
            <a:r>
              <a:rPr lang="zh-CN" altLang="en-US" sz="1200">
                <a:latin typeface="Consolas" panose="020B0609020204030204" charset="0"/>
              </a:rPr>
              <a:t>comments = ['这是一本非常好的书，作者用心了',</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'作者大大辛苦了',</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'好书，感谢作者提供了这么多的好案例',</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'书在运输的路上破损了，我好悲伤。。。',</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'为啥我买的书上有菜汤。。。。',</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'啊啊啊啊啊啊，我怎么才发现这么好的书啊，相见恨晚',</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'书的质量有问题啊，怎么会开胶呢？？？？？？',</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'好好好好好好好好好好好',</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'好难啊看不懂好难啊看不懂好难啊看不懂',</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'书的内容很充实',</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'你的书上好多代码啊，不过想想也是，编程的书嘛，肯定代码多一些',</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'书很不错!!一级棒!!买书就上当当，正版，价格又实惠，让人放心!!! ',</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'无意中来到你小铺就淘到心意的宝贝，心情不错! ',</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'送给朋友的、很不错',</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'这是一本好书，讲解内容深入浅出又清晰明了，推荐给所有喜欢阅读的朋友同好们。']</a:t>
            </a:r>
            <a:endParaRPr lang="zh-CN" altLang="en-US" sz="1200">
              <a:latin typeface="Consolas" panose="020B0609020204030204" charset="0"/>
            </a:endParaRPr>
          </a:p>
        </p:txBody>
      </p:sp>
      <p:sp>
        <p:nvSpPr>
          <p:cNvPr id="132098"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内容占位符 2"/>
          <p:cNvSpPr>
            <a:spLocks noGrp="1"/>
          </p:cNvSpPr>
          <p:nvPr>
            <p:ph idx="1"/>
          </p:nvPr>
        </p:nvSpPr>
        <p:spPr/>
        <p:txBody>
          <a:bodyPr anchor="t"/>
          <a:lstStyle/>
          <a:p>
            <a:pPr marL="0" indent="0">
              <a:buNone/>
            </a:pPr>
            <a:r>
              <a:rPr lang="zh-CN" altLang="en-US" sz="1600">
                <a:latin typeface="Consolas" panose="020B0609020204030204" charset="0"/>
              </a:rPr>
              <a:t>rule = lambda s:len(set(s))/len(s)&gt;0.5</a:t>
            </a:r>
            <a:endParaRPr lang="zh-CN" altLang="en-US" sz="1600">
              <a:latin typeface="Consolas" panose="020B0609020204030204" charset="0"/>
            </a:endParaRPr>
          </a:p>
          <a:p>
            <a:pPr marL="0" indent="0">
              <a:buNone/>
            </a:pPr>
            <a:r>
              <a:rPr lang="zh-CN" altLang="en-US" sz="1600">
                <a:latin typeface="Consolas" panose="020B0609020204030204" charset="0"/>
              </a:rPr>
              <a:t>result = filter(rule, comments)</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print('原始书评：')</a:t>
            </a:r>
            <a:endParaRPr lang="zh-CN" altLang="en-US" sz="1600">
              <a:latin typeface="Consolas" panose="020B0609020204030204" charset="0"/>
            </a:endParaRPr>
          </a:p>
          <a:p>
            <a:pPr marL="0" indent="0">
              <a:buNone/>
            </a:pPr>
            <a:r>
              <a:rPr lang="zh-CN" altLang="en-US" sz="1600">
                <a:latin typeface="Consolas" panose="020B0609020204030204" charset="0"/>
              </a:rPr>
              <a:t>for comment in comments:</a:t>
            </a:r>
            <a:endParaRPr lang="zh-CN" altLang="en-US" sz="1600">
              <a:latin typeface="Consolas" panose="020B0609020204030204" charset="0"/>
            </a:endParaRPr>
          </a:p>
          <a:p>
            <a:pPr marL="0" indent="0">
              <a:buNone/>
            </a:pPr>
            <a:r>
              <a:rPr lang="zh-CN" altLang="en-US" sz="1600">
                <a:latin typeface="Consolas" panose="020B0609020204030204" charset="0"/>
              </a:rPr>
              <a:t>    print(comment)</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print('='*30)</a:t>
            </a:r>
            <a:endParaRPr lang="zh-CN" altLang="en-US" sz="1600">
              <a:latin typeface="Consolas" panose="020B0609020204030204" charset="0"/>
            </a:endParaRPr>
          </a:p>
          <a:p>
            <a:pPr marL="0" indent="0">
              <a:buNone/>
            </a:pPr>
            <a:r>
              <a:rPr lang="zh-CN" altLang="en-US" sz="1600">
                <a:latin typeface="Consolas" panose="020B0609020204030204" charset="0"/>
              </a:rPr>
              <a:t>print('过滤后的书评：')</a:t>
            </a:r>
            <a:endParaRPr lang="zh-CN" altLang="en-US" sz="1600">
              <a:latin typeface="Consolas" panose="020B0609020204030204" charset="0"/>
            </a:endParaRPr>
          </a:p>
          <a:p>
            <a:pPr marL="0" indent="0">
              <a:buNone/>
            </a:pPr>
            <a:r>
              <a:rPr lang="zh-CN" altLang="en-US" sz="1600">
                <a:latin typeface="Consolas" panose="020B0609020204030204" charset="0"/>
              </a:rPr>
              <a:t>for comment in result:</a:t>
            </a:r>
            <a:endParaRPr lang="zh-CN" altLang="en-US" sz="1600">
              <a:latin typeface="Consolas" panose="020B0609020204030204" charset="0"/>
            </a:endParaRPr>
          </a:p>
          <a:p>
            <a:pPr marL="0" indent="0">
              <a:buNone/>
            </a:pPr>
            <a:r>
              <a:rPr lang="zh-CN" altLang="en-US" sz="1600">
                <a:latin typeface="Consolas" panose="020B0609020204030204" charset="0"/>
              </a:rPr>
              <a:t>    print(comment)</a:t>
            </a:r>
            <a:endParaRPr lang="zh-CN" altLang="en-US" sz="1600">
              <a:latin typeface="Consolas" panose="020B0609020204030204" charset="0"/>
            </a:endParaRPr>
          </a:p>
        </p:txBody>
      </p:sp>
      <p:sp>
        <p:nvSpPr>
          <p:cNvPr id="133122"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150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5602" name="文本占位符 21506"/>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
            </a:pPr>
            <a:r>
              <a:rPr lang="zh-CN" altLang="en-US" sz="1800">
                <a:solidFill>
                  <a:srgbClr val="FF0000"/>
                </a:solidFill>
              </a:rPr>
              <a:t>列表中包含的是元素值的引用，而不是直接包含元素值</a:t>
            </a:r>
            <a:r>
              <a:rPr lang="zh-CN" altLang="en-US" sz="1800"/>
              <a:t>。</a:t>
            </a:r>
            <a:endParaRPr lang="zh-CN" altLang="en-US" sz="1800"/>
          </a:p>
          <a:p>
            <a:pPr defTabSz="914400">
              <a:lnSpc>
                <a:spcPct val="150000"/>
              </a:lnSpc>
              <a:spcBef>
                <a:spcPts val="1200"/>
              </a:spcBef>
              <a:spcAft>
                <a:spcPts val="600"/>
              </a:spcAft>
              <a:buSzPct val="90000"/>
              <a:buFont typeface="Wingdings" panose="05000000000000000000" charset="0"/>
              <a:buChar char=""/>
            </a:pPr>
            <a:r>
              <a:rPr lang="zh-CN" altLang="en-US" sz="1500"/>
              <a:t>如果是直接修改序列变量的值，则与</a:t>
            </a:r>
            <a:r>
              <a:rPr lang="en-US" altLang="zh-CN" sz="1500"/>
              <a:t>Python</a:t>
            </a:r>
            <a:r>
              <a:rPr lang="zh-CN" altLang="en-US" sz="1500"/>
              <a:t>普通变量的情况是一样的</a:t>
            </a:r>
            <a:endParaRPr lang="zh-CN" altLang="en-US" sz="1500"/>
          </a:p>
          <a:p>
            <a:pPr defTabSz="914400">
              <a:lnSpc>
                <a:spcPct val="150000"/>
              </a:lnSpc>
              <a:spcBef>
                <a:spcPts val="1200"/>
              </a:spcBef>
              <a:spcAft>
                <a:spcPts val="600"/>
              </a:spcAft>
              <a:buSzPct val="90000"/>
              <a:buFont typeface="Wingdings" panose="05000000000000000000" charset="0"/>
              <a:buChar char=""/>
            </a:pPr>
            <a:r>
              <a:rPr lang="zh-CN" altLang="en-US" sz="1500"/>
              <a:t>如果是通过</a:t>
            </a:r>
            <a:r>
              <a:rPr lang="zh-CN" altLang="en-US" sz="1500">
                <a:solidFill>
                  <a:srgbClr val="FF0000"/>
                </a:solidFill>
              </a:rPr>
              <a:t>下标</a:t>
            </a:r>
            <a:r>
              <a:rPr lang="zh-CN" altLang="en-US" sz="1500"/>
              <a:t>来修改序列中元素的值或通过</a:t>
            </a:r>
            <a:r>
              <a:rPr lang="zh-CN" altLang="en-US" sz="1500">
                <a:solidFill>
                  <a:srgbClr val="FF0000"/>
                </a:solidFill>
              </a:rPr>
              <a:t>可变序列对象自身提供的方法</a:t>
            </a:r>
            <a:r>
              <a:rPr lang="zh-CN" altLang="en-US" sz="1500"/>
              <a:t>来增加和删除元素时，序列对象在内存中的起始地址是不变的，仅仅是被改变值的元素地址发生变化，也就是所谓的</a:t>
            </a:r>
            <a:r>
              <a:rPr lang="en-US" altLang="zh-CN" sz="1500"/>
              <a:t>“</a:t>
            </a:r>
            <a:r>
              <a:rPr lang="zh-CN" altLang="en-US" sz="1500">
                <a:solidFill>
                  <a:srgbClr val="FF0000"/>
                </a:solidFill>
              </a:rPr>
              <a:t>原地操作</a:t>
            </a:r>
            <a:r>
              <a:rPr lang="en-US" altLang="zh-CN" sz="1500"/>
              <a:t>”</a:t>
            </a:r>
            <a:r>
              <a:rPr lang="zh-CN" altLang="en-US" sz="1500"/>
              <a:t>。</a:t>
            </a:r>
            <a:endParaRPr lang="zh-CN" altLang="en-US" sz="1500"/>
          </a:p>
        </p:txBody>
      </p:sp>
      <p:sp>
        <p:nvSpPr>
          <p:cNvPr id="2" name="Text Box 1"/>
          <p:cNvSpPr txBox="1"/>
          <p:nvPr/>
        </p:nvSpPr>
        <p:spPr>
          <a:xfrm>
            <a:off x="2658110" y="3253105"/>
            <a:ext cx="1990090" cy="1809750"/>
          </a:xfrm>
          <a:prstGeom prst="rect">
            <a:avLst/>
          </a:prstGeom>
          <a:noFill/>
          <a:ln w="12700" cmpd="sng">
            <a:solidFill>
              <a:schemeClr val="accent1">
                <a:shade val="50000"/>
              </a:schemeClr>
            </a:solidFill>
            <a:prstDash val="solid"/>
          </a:ln>
        </p:spPr>
        <p:txBody>
          <a:bodyPr wrap="square" rtlCol="0" anchor="t">
            <a:spAutoFit/>
          </a:bodyPr>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 = [1, 2, 3]</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id(a)</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2389572193096</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a.append(4)</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a.remove(3)</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a[0] = 5</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a</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[5, 2, 4]</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latin typeface="Consolas" panose="020B0609020204030204" charset="0"/>
                <a:sym typeface="+mn-ea"/>
              </a:rPr>
              <a:t>&gt;&gt;&gt; id(a)</a:t>
            </a:r>
            <a:endParaRPr lang="en-US" altLang="zh-CN" sz="140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a:solidFill>
                  <a:srgbClr val="00B0F0"/>
                </a:solidFill>
                <a:latin typeface="Consolas" panose="020B0609020204030204" charset="0"/>
                <a:sym typeface="+mn-ea"/>
              </a:rPr>
              <a:t>2389572193096</a:t>
            </a:r>
            <a:endParaRPr lang="en-US" altLang="zh-CN" sz="1400">
              <a:solidFill>
                <a:srgbClr val="00B0F0"/>
              </a:solidFill>
              <a:latin typeface="Consolas" panose="020B0609020204030204" charset="0"/>
              <a:sym typeface="+mn-e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pic>
        <p:nvPicPr>
          <p:cNvPr id="134146" name="图片 3"/>
          <p:cNvPicPr>
            <a:picLocks noChangeAspect="1"/>
          </p:cNvPicPr>
          <p:nvPr/>
        </p:nvPicPr>
        <p:blipFill>
          <a:blip r:embed="rId1"/>
          <a:stretch>
            <a:fillRect/>
          </a:stretch>
        </p:blipFill>
        <p:spPr>
          <a:xfrm>
            <a:off x="1480597" y="1065796"/>
            <a:ext cx="5499268" cy="3873780"/>
          </a:xfrm>
          <a:prstGeom prst="rect">
            <a:avLst/>
          </a:prstGeom>
          <a:noFill/>
          <a:ln w="9525">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3</a:t>
            </a:r>
            <a:r>
              <a:rPr lang="zh-CN" altLang="en-US" kern="1200" baseline="0">
                <a:latin typeface="+mj-lt"/>
                <a:ea typeface="+mj-ea"/>
                <a:cs typeface="+mj-cs"/>
                <a:sym typeface="宋体" panose="02010600030101010101" pitchFamily="2" charset="-122"/>
              </a:rPr>
              <a:t>）</a:t>
            </a:r>
            <a:endParaRPr lang="en-US" altLang="zh-CN" kern="1200" baseline="0">
              <a:latin typeface="+mj-lt"/>
              <a:ea typeface="+mj-ea"/>
              <a:cs typeface="+mj-cs"/>
            </a:endParaRPr>
          </a:p>
        </p:txBody>
      </p:sp>
      <p:sp>
        <p:nvSpPr>
          <p:cNvPr id="3" name="Content Placeholder 2"/>
          <p:cNvSpPr>
            <a:spLocks noGrp="1"/>
          </p:cNvSpPr>
          <p:nvPr>
            <p:ph idx="1"/>
          </p:nvPr>
        </p:nvSpPr>
        <p:spPr>
          <a:xfrm>
            <a:off x="350520" y="1200150"/>
            <a:ext cx="7545070" cy="3395345"/>
          </a:xfrm>
        </p:spPr>
        <p:txBody>
          <a:bodyPr/>
          <a:lstStyle/>
          <a:p>
            <a:pPr fontAlgn="base"/>
            <a:r>
              <a:rPr lang="zh-CN" altLang="en-US" sz="1800" strike="noStrike" noProof="1"/>
              <a:t>使用筛选法计算指定范围内的所有素数。</a:t>
            </a:r>
            <a:endParaRPr lang="zh-CN" altLang="en-US" sz="1800" strike="noStrike" noProof="1"/>
          </a:p>
          <a:p>
            <a:pPr marL="0" indent="0" fontAlgn="base">
              <a:spcBef>
                <a:spcPts val="0"/>
              </a:spcBef>
              <a:buNone/>
            </a:pPr>
            <a:r>
              <a:rPr lang="zh-CN" altLang="en-US" sz="1200" strike="noStrike" noProof="1">
                <a:latin typeface="Consolas" panose="020B0609020204030204" charset="0"/>
              </a:rPr>
              <a:t>def primes(n):</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生成指定范围的候选整数，使用集合存储</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numbers = set(range(2, n))</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最大数的平方根，以及小于该数字的所有素数</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m = int(n**0.5)+1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primesLessThanM = [p for p in range(2, m)</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if 0 not in [p%d for d in range(2, int(p**0.5)+1)]]</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遍历最大整数平方根之内的自然数</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p in primesLessThanM:</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i in range(2, n//p+1):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在集合中删除该数字所有的倍数</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numbers.discard(i*p)</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numbers</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print(primes(1001))</a:t>
            </a:r>
            <a:endParaRPr lang="zh-CN" altLang="en-US" sz="1200" strike="noStrike" noProof="1">
              <a:latin typeface="Consolas" panose="020B060902020403020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4</a:t>
            </a:r>
            <a:r>
              <a:rPr lang="zh-CN" altLang="en-US" kern="1200" baseline="0">
                <a:latin typeface="+mj-lt"/>
                <a:ea typeface="+mj-ea"/>
                <a:cs typeface="+mj-cs"/>
                <a:sym typeface="宋体" panose="02010600030101010101" pitchFamily="2" charset="-122"/>
              </a:rPr>
              <a:t>）</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indent="-318135" fontAlgn="base">
              <a:spcBef>
                <a:spcPts val="0"/>
              </a:spcBef>
            </a:pPr>
            <a:r>
              <a:rPr lang="zh-CN" altLang="en-US" sz="1800" strike="noStrike" noProof="1">
                <a:latin typeface="Consolas" panose="020B0609020204030204" charset="0"/>
              </a:rPr>
              <a:t>测试列表中所有元素是否相等。</a:t>
            </a:r>
            <a:endParaRPr lang="zh-CN" altLang="en-US" sz="18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allSame1(lst):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item0 = lst[0]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item in lst[1:]: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if item != item0: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False</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True</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allSame2(lst):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len(set(lst)) == 1</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lsts = [[1]*5, [1,2,3]]</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for lst in lsts:</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print('='*30)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print(allSame1(lst))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print(allSame2(lst))</a:t>
            </a:r>
            <a:endParaRPr lang="zh-CN" altLang="en-US" sz="1200" strike="noStrike" noProof="1">
              <a:latin typeface="Consolas" panose="020B060902020403020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2.4.</a:t>
            </a:r>
            <a:r>
              <a:rPr lang="en-US" altLang="zh-CN" kern="1200" baseline="0" dirty="0">
                <a:latin typeface="+mj-lt"/>
                <a:ea typeface="+mj-ea"/>
                <a:cs typeface="+mj-cs"/>
              </a:rPr>
              <a:t>4</a:t>
            </a:r>
            <a:r>
              <a:rPr lang="zh-CN" altLang="en-US" kern="1200" baseline="0" dirty="0">
                <a:latin typeface="+mj-lt"/>
                <a:ea typeface="+mj-ea"/>
                <a:cs typeface="+mj-cs"/>
              </a:rPr>
              <a:t> 集合推导式</a:t>
            </a:r>
            <a:endParaRPr lang="zh-CN" altLang="en-US" kern="1200" baseline="0" dirty="0">
              <a:latin typeface="+mj-lt"/>
              <a:ea typeface="+mj-ea"/>
              <a:cs typeface="+mj-cs"/>
            </a:endParaRPr>
          </a:p>
        </p:txBody>
      </p:sp>
      <p:sp>
        <p:nvSpPr>
          <p:cNvPr id="137218" name="文本占位符 98306"/>
          <p:cNvSpPr>
            <a:spLocks noGrp="1"/>
          </p:cNvSpPr>
          <p:nvPr>
            <p:ph idx="1"/>
          </p:nvPr>
        </p:nvSpPr>
        <p:spPr/>
        <p:txBody>
          <a:bodyPr anchor="t"/>
          <a:lstStyle/>
          <a:p>
            <a:pPr marL="1905" indent="-344805" defTabSz="914400">
              <a:buSzPct val="90000"/>
              <a:buFont typeface="Wingdings" panose="05000000000000000000" pitchFamily="2" charset="2"/>
              <a:buNone/>
            </a:pPr>
            <a:r>
              <a:rPr lang="en-US" altLang="zh-CN" sz="1600">
                <a:latin typeface="Consolas" panose="020B0609020204030204" charset="0"/>
              </a:rPr>
              <a:t>&gt;&gt;&gt; s = {x.strip() for x in ('  he  ', 'she    ', '    I')}</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latin typeface="Consolas" panose="020B0609020204030204" charset="0"/>
              </a:rPr>
              <a:t>&gt;&gt;&gt; s</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solidFill>
                  <a:srgbClr val="00B0F0"/>
                </a:solidFill>
                <a:latin typeface="Consolas" panose="020B0609020204030204" charset="0"/>
              </a:rPr>
              <a:t>{'I', 'she', 'he'}</a:t>
            </a:r>
            <a:endParaRPr lang="en-US" altLang="zh-CN" sz="1600">
              <a:solidFill>
                <a:srgbClr val="00B0F0"/>
              </a:solidFill>
              <a:latin typeface="Consolas" panose="020B06090202040302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138242" name="Content Placeholder 2"/>
          <p:cNvSpPr>
            <a:spLocks noGrp="1"/>
          </p:cNvSpPr>
          <p:nvPr>
            <p:ph idx="1"/>
          </p:nvPr>
        </p:nvSpPr>
        <p:spPr/>
        <p:txBody>
          <a:bodyPr anchor="t"/>
          <a:lstStyle/>
          <a:p>
            <a:pPr>
              <a:lnSpc>
                <a:spcPct val="150000"/>
              </a:lnSpc>
              <a:spcBef>
                <a:spcPct val="0"/>
              </a:spcBef>
            </a:pPr>
            <a:r>
              <a:rPr lang="zh-CN" altLang="en-US" sz="1800"/>
              <a:t>已有大量用户对若干电影的打分数据，现有某用户，也看过一些电影并进行过评分，要求根据已有打分数据为该用户进行推荐。</a:t>
            </a:r>
            <a:endParaRPr lang="zh-CN" altLang="en-US" sz="1800"/>
          </a:p>
          <a:p>
            <a:pPr>
              <a:lnSpc>
                <a:spcPct val="150000"/>
              </a:lnSpc>
              <a:spcBef>
                <a:spcPct val="0"/>
              </a:spcBef>
              <a:buFont typeface="Wingdings" panose="05000000000000000000" charset="0"/>
              <a:buChar char=""/>
            </a:pPr>
            <a:r>
              <a:rPr lang="zh-CN" altLang="en-US" sz="1500"/>
              <a:t>代码采用基于用户的协同过滤算法，也就是根据用户喜好来确定与当前用户最相似的用户，然后再根据最相似用户的喜好为当前用户进行推荐。</a:t>
            </a:r>
            <a:endParaRPr lang="zh-CN" altLang="en-US" sz="1500"/>
          </a:p>
          <a:p>
            <a:pPr>
              <a:lnSpc>
                <a:spcPct val="150000"/>
              </a:lnSpc>
              <a:spcBef>
                <a:spcPct val="0"/>
              </a:spcBef>
              <a:buFont typeface="Wingdings" panose="05000000000000000000" charset="0"/>
              <a:buChar char=""/>
            </a:pPr>
            <a:r>
              <a:rPr lang="zh-CN" altLang="en-US" sz="1500"/>
              <a:t>代码采用字典来存放数据，格式为{用户1:{电影名称1:打分1, 电影名称2:打分2,...}, 用户2:{...}}。</a:t>
            </a:r>
            <a:endParaRPr lang="zh-CN" altLang="en-US" sz="1500"/>
          </a:p>
          <a:p>
            <a:pPr>
              <a:lnSpc>
                <a:spcPct val="150000"/>
              </a:lnSpc>
              <a:spcBef>
                <a:spcPct val="0"/>
              </a:spcBef>
              <a:buFont typeface="Wingdings" panose="05000000000000000000" charset="0"/>
              <a:buChar char=""/>
            </a:pPr>
            <a:r>
              <a:rPr lang="zh-CN" altLang="en-US" sz="1500"/>
              <a:t>源码：</a:t>
            </a:r>
            <a:r>
              <a:rPr lang="en-US" altLang="zh-CN" sz="1500"/>
              <a:t>code\filmTuiJian.py</a:t>
            </a:r>
            <a:endParaRPr lang="en-US" altLang="zh-CN" sz="15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en-US" altLang="zh-CN" kern="1200" baseline="0">
              <a:latin typeface="+mj-lt"/>
              <a:ea typeface="+mj-ea"/>
              <a:cs typeface="+mj-cs"/>
            </a:endParaRPr>
          </a:p>
        </p:txBody>
      </p:sp>
      <p:sp>
        <p:nvSpPr>
          <p:cNvPr id="139266" name="Content Placeholder 2"/>
          <p:cNvSpPr>
            <a:spLocks noGrp="1"/>
          </p:cNvSpPr>
          <p:nvPr>
            <p:ph idx="1"/>
          </p:nvPr>
        </p:nvSpPr>
        <p:spPr>
          <a:xfrm>
            <a:off x="433705" y="1200150"/>
            <a:ext cx="8154035" cy="3395345"/>
          </a:xfrm>
        </p:spPr>
        <p:txBody>
          <a:bodyPr anchor="t"/>
          <a:lstStyle/>
          <a:p>
            <a:pPr>
              <a:lnSpc>
                <a:spcPct val="150000"/>
              </a:lnSpc>
              <a:spcBef>
                <a:spcPct val="0"/>
              </a:spcBef>
            </a:pPr>
            <a:r>
              <a:rPr lang="en-US" altLang="zh-CN" sz="1500"/>
              <a:t>在这一组数据中，与当前用户共同打分过的电影数量最多的是user3，所以根据user3的打分结果对当前用户进行推荐。</a:t>
            </a:r>
            <a:endParaRPr lang="en-US" altLang="zh-CN" sz="1500"/>
          </a:p>
        </p:txBody>
      </p:sp>
      <p:pic>
        <p:nvPicPr>
          <p:cNvPr id="139267" name="Picture 3"/>
          <p:cNvPicPr>
            <a:picLocks noChangeAspect="1"/>
          </p:cNvPicPr>
          <p:nvPr/>
        </p:nvPicPr>
        <p:blipFill>
          <a:blip r:embed="rId1"/>
          <a:stretch>
            <a:fillRect/>
          </a:stretch>
        </p:blipFill>
        <p:spPr>
          <a:xfrm>
            <a:off x="319405" y="1952625"/>
            <a:ext cx="7372985" cy="2642870"/>
          </a:xfrm>
          <a:prstGeom prst="rect">
            <a:avLst/>
          </a:prstGeom>
          <a:noFill/>
          <a:ln w="9525">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en-US" altLang="zh-CN" kern="1200" baseline="0">
              <a:latin typeface="+mj-lt"/>
              <a:ea typeface="+mj-ea"/>
              <a:cs typeface="+mj-cs"/>
            </a:endParaRPr>
          </a:p>
        </p:txBody>
      </p:sp>
      <p:sp>
        <p:nvSpPr>
          <p:cNvPr id="140290" name="Content Placeholder 2"/>
          <p:cNvSpPr>
            <a:spLocks noGrp="1"/>
          </p:cNvSpPr>
          <p:nvPr>
            <p:ph idx="1"/>
          </p:nvPr>
        </p:nvSpPr>
        <p:spPr/>
        <p:txBody>
          <a:bodyPr anchor="t"/>
          <a:lstStyle/>
          <a:p>
            <a:pPr>
              <a:lnSpc>
                <a:spcPct val="150000"/>
              </a:lnSpc>
              <a:spcBef>
                <a:spcPct val="0"/>
              </a:spcBef>
            </a:pPr>
            <a:r>
              <a:rPr lang="en-US" altLang="zh-CN" sz="1500"/>
              <a:t>在这一组数据中，与当前用户共同打分过的电影数量一样多的有user4、user5和user6，但是与当前用户最接近的是user5，所以根据user5的打分结果对当前用户进行推荐。</a:t>
            </a:r>
            <a:endParaRPr lang="en-US" altLang="zh-CN" sz="1500"/>
          </a:p>
        </p:txBody>
      </p:sp>
      <p:pic>
        <p:nvPicPr>
          <p:cNvPr id="140291" name="Picture 3"/>
          <p:cNvPicPr>
            <a:picLocks noChangeAspect="1"/>
          </p:cNvPicPr>
          <p:nvPr/>
        </p:nvPicPr>
        <p:blipFill>
          <a:blip r:embed="rId1"/>
          <a:stretch>
            <a:fillRect/>
          </a:stretch>
        </p:blipFill>
        <p:spPr>
          <a:xfrm>
            <a:off x="457200" y="1964690"/>
            <a:ext cx="7252970" cy="2270125"/>
          </a:xfrm>
          <a:prstGeom prst="rect">
            <a:avLst/>
          </a:prstGeom>
          <a:noFill/>
          <a:ln w="9525">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nchor="ctr"/>
          <a:lstStyle/>
          <a:p>
            <a:pPr defTabSz="914400">
              <a:buNone/>
            </a:pPr>
            <a:r>
              <a:rPr lang="zh-CN" altLang="en-US" sz="3000" kern="1200" baseline="0">
                <a:latin typeface="+mj-lt"/>
                <a:ea typeface="+mj-ea"/>
                <a:cs typeface="+mj-cs"/>
              </a:rPr>
              <a:t>补充</a:t>
            </a:r>
            <a:r>
              <a:rPr lang="en-US" altLang="zh-CN" sz="3000" kern="1200" baseline="0">
                <a:latin typeface="+mj-lt"/>
                <a:ea typeface="+mj-ea"/>
                <a:cs typeface="+mj-cs"/>
              </a:rPr>
              <a:t>4</a:t>
            </a:r>
            <a:r>
              <a:rPr lang="zh-CN" altLang="en-US" sz="3000" kern="1200" baseline="0">
                <a:latin typeface="+mj-lt"/>
                <a:ea typeface="+mj-ea"/>
                <a:cs typeface="+mj-cs"/>
              </a:rPr>
              <a:t>：使用最小二乘法计算回归直线</a:t>
            </a:r>
            <a:endParaRPr lang="zh-CN" altLang="en-US" sz="3000" kern="1200" baseline="0">
              <a:latin typeface="+mj-lt"/>
              <a:ea typeface="+mj-ea"/>
              <a:cs typeface="+mj-cs"/>
            </a:endParaRPr>
          </a:p>
        </p:txBody>
      </p:sp>
      <p:pic>
        <p:nvPicPr>
          <p:cNvPr id="3" name="Content Placeholder 2"/>
          <p:cNvPicPr>
            <a:picLocks noChangeAspect="1"/>
          </p:cNvPicPr>
          <p:nvPr>
            <p:ph idx="1"/>
          </p:nvPr>
        </p:nvPicPr>
        <p:blipFill>
          <a:blip r:embed="rId1"/>
          <a:stretch>
            <a:fillRect/>
          </a:stretch>
        </p:blipFill>
        <p:spPr>
          <a:xfrm>
            <a:off x="386080" y="1142365"/>
            <a:ext cx="8719820" cy="3884930"/>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Content Placeholder 2"/>
          <p:cNvSpPr>
            <a:spLocks noGrp="1"/>
          </p:cNvSpPr>
          <p:nvPr>
            <p:ph idx="1"/>
          </p:nvPr>
        </p:nvSpPr>
        <p:spPr/>
        <p:txBody>
          <a:bodyPr anchor="t"/>
          <a:lstStyle/>
          <a:p>
            <a:pPr marL="0" indent="0">
              <a:spcBef>
                <a:spcPct val="0"/>
              </a:spcBef>
              <a:buNone/>
            </a:pPr>
            <a:r>
              <a:rPr lang="en-US" altLang="zh-CN" sz="1350">
                <a:latin typeface="Consolas" panose="020B0609020204030204" charset="0"/>
              </a:rPr>
              <a:t>t = (1, 2, 3, 4, 5)</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y = (5, 6, 7, 8, 10)</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n = len(t)</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tAverage = sum(t)/n</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yAverage = sum(y)/n</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ly = sum(map(lambda x,y:x*y, t, y)) - n*tAverage*yAverage</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lt = sum(map(lambda x:x*x, t)) - n*tAverage*tAverage</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 直线斜率</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k = round(ly/lt, 3)</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 直线截距</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b = round(yAverage - k*tAverage, 3)</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print(k,b)</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 计算已知点与回归直线的距离平方和</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distance = sum(map(lambda x,y:(k*x+b-y)**2, t, y))</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distance = round(distance, 3)</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print(distance)</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print(round(6*k+b, 3))</a:t>
            </a:r>
            <a:endParaRPr lang="en-US" altLang="zh-CN" sz="1350">
              <a:latin typeface="Consolas" panose="020B0609020204030204" charset="0"/>
            </a:endParaRPr>
          </a:p>
        </p:txBody>
      </p:sp>
      <p:sp>
        <p:nvSpPr>
          <p:cNvPr id="142338" name="Title 3"/>
          <p:cNvSpPr>
            <a:spLocks noGrp="1"/>
          </p:cNvSpPr>
          <p:nvPr>
            <p:ph type="title"/>
          </p:nvPr>
        </p:nvSpPr>
        <p:spPr>
          <a:xfrm>
            <a:off x="-1270" y="4445"/>
            <a:ext cx="9124315" cy="951865"/>
          </a:xfrm>
        </p:spPr>
        <p:txBody>
          <a:bodyPr anchor="ctr"/>
          <a:lstStyle/>
          <a:p>
            <a:pPr defTabSz="914400">
              <a:buNone/>
            </a:pPr>
            <a:r>
              <a:rPr lang="zh-CN" altLang="en-US" sz="3000" kern="1200" baseline="0">
                <a:latin typeface="+mj-lt"/>
                <a:ea typeface="+mj-ea"/>
                <a:cs typeface="+mj-cs"/>
              </a:rPr>
              <a:t>补充</a:t>
            </a:r>
            <a:r>
              <a:rPr lang="en-US" altLang="zh-CN" sz="3000" kern="1200" baseline="0">
                <a:latin typeface="+mj-lt"/>
                <a:ea typeface="+mj-ea"/>
                <a:cs typeface="+mj-cs"/>
              </a:rPr>
              <a:t>4</a:t>
            </a:r>
            <a:r>
              <a:rPr lang="zh-CN" altLang="en-US" sz="3000" kern="1200" baseline="0">
                <a:latin typeface="+mj-lt"/>
                <a:ea typeface="+mj-ea"/>
                <a:cs typeface="+mj-cs"/>
              </a:rPr>
              <a:t>：使用最小二乘法计算回归直线</a:t>
            </a:r>
            <a:endParaRPr lang="zh-CN" altLang="en-US" sz="3000" kern="1200" baseline="0">
              <a:latin typeface="+mj-lt"/>
              <a:ea typeface="+mj-ea"/>
              <a:cs typeface="+mj-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补充</a:t>
            </a:r>
            <a:r>
              <a:rPr lang="en-US" altLang="zh-CN"/>
              <a:t>5</a:t>
            </a:r>
            <a:r>
              <a:rPr lang="zh-CN" altLang="en-US"/>
              <a:t>：测试列表中元素的重复度</a:t>
            </a:r>
            <a:endParaRPr lang="zh-CN" altLang="en-US"/>
          </a:p>
        </p:txBody>
      </p:sp>
      <p:sp>
        <p:nvSpPr>
          <p:cNvPr id="3" name="Content Placeholder 2"/>
          <p:cNvSpPr>
            <a:spLocks noGrp="1"/>
          </p:cNvSpPr>
          <p:nvPr>
            <p:ph idx="1"/>
          </p:nvPr>
        </p:nvSpPr>
        <p:spPr/>
        <p:txBody>
          <a:bodyPr/>
          <a:p>
            <a:pPr marL="0" indent="0" eaLnBrk="1" latinLnBrk="0" hangingPunct="1">
              <a:spcBef>
                <a:spcPts val="0"/>
              </a:spcBef>
              <a:buNone/>
            </a:pPr>
            <a:r>
              <a:rPr lang="en-US" sz="1350">
                <a:latin typeface="Consolas" panose="020B0609020204030204" charset="0"/>
              </a:rPr>
              <a:t>import random</a:t>
            </a:r>
            <a:endParaRPr lang="en-US" sz="1350">
              <a:latin typeface="Consolas" panose="020B0609020204030204" charset="0"/>
            </a:endParaRPr>
          </a:p>
          <a:p>
            <a:pPr marL="0" indent="0" eaLnBrk="1" latinLnBrk="0" hangingPunct="1">
              <a:spcBef>
                <a:spcPts val="0"/>
              </a:spcBef>
              <a:buNone/>
            </a:pP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data1 = [random.randint(1,10)] * 5</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data2 = random.choices(range(10), k=5)</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data3 = random.sample(range(10), k=5)</a:t>
            </a:r>
            <a:endParaRPr lang="en-US" sz="1350">
              <a:latin typeface="Consolas" panose="020B0609020204030204" charset="0"/>
            </a:endParaRPr>
          </a:p>
          <a:p>
            <a:pPr marL="0" indent="0" eaLnBrk="1" latinLnBrk="0" hangingPunct="1">
              <a:spcBef>
                <a:spcPts val="0"/>
              </a:spcBef>
              <a:buNone/>
            </a:pP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for data in (data1, data2, data3):</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print('='*20)</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print(data)</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k1 = len(set(data))</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k2 = len(data)</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if k1 == k2:</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print('无重复')</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elif k1 == 1:</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print('完全重复')</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else:</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print('部分重复')</a:t>
            </a:r>
            <a:endParaRPr lang="en-US" sz="1350">
              <a:latin typeface="Consolas" panose="020B0609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35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7650" name="文本占位符 2355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3</a:t>
            </a:r>
            <a:r>
              <a:rPr lang="zh-CN" altLang="en-US" sz="1800"/>
              <a:t>）使用列表对象的</a:t>
            </a:r>
            <a:r>
              <a:rPr lang="en-US" altLang="zh-CN" sz="1800"/>
              <a:t>extend()</a:t>
            </a:r>
            <a:r>
              <a:rPr lang="zh-CN" altLang="en-US" sz="1800"/>
              <a:t>方法可以将另一个迭代对象的所有元素添加至该列表对象</a:t>
            </a:r>
            <a:r>
              <a:rPr lang="zh-CN" altLang="en-US" sz="1800">
                <a:solidFill>
                  <a:srgbClr val="FF0000"/>
                </a:solidFill>
              </a:rPr>
              <a:t>尾部</a:t>
            </a:r>
            <a:r>
              <a:rPr lang="zh-CN" altLang="en-US" sz="1800"/>
              <a:t>。通过</a:t>
            </a:r>
            <a:r>
              <a:rPr lang="en-US" altLang="zh-CN" sz="1800"/>
              <a:t>extend()</a:t>
            </a:r>
            <a:r>
              <a:rPr lang="zh-CN" altLang="en-US" sz="1800"/>
              <a:t>方法来增加列表元素也不改变其内存首地址，属于</a:t>
            </a:r>
            <a:r>
              <a:rPr lang="zh-CN" altLang="en-US" sz="1800" b="1">
                <a:solidFill>
                  <a:srgbClr val="FF0000"/>
                </a:solidFill>
              </a:rPr>
              <a:t>原地操作</a:t>
            </a:r>
            <a:r>
              <a:rPr lang="zh-CN" altLang="en-US" sz="1800"/>
              <a:t>。</a:t>
            </a:r>
            <a:endParaRPr lang="zh-CN" altLang="en-US" sz="1800"/>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a.extend([7,8,9])</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[5, 2, 4, 7, 8, 9]</a:t>
            </a:r>
            <a:endParaRPr lang="en-US" altLang="zh-CN" sz="135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aList.extend([11,13])</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 4, 5, 7, 9, 11, 13]</a:t>
            </a:r>
            <a:endParaRPr lang="en-US" altLang="zh-CN" sz="135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aList.extend((15,17))</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latin typeface="Consolas" panose="020B0609020204030204" charset="0"/>
              </a:rPr>
              <a:t>&gt;&gt;&gt; aList</a:t>
            </a:r>
            <a:endParaRPr lang="en-US" altLang="zh-CN" sz="135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a:solidFill>
                  <a:srgbClr val="00B0F0"/>
                </a:solidFill>
                <a:latin typeface="Consolas" panose="020B0609020204030204" charset="0"/>
              </a:rPr>
              <a:t>[3, 4, 5, 7, 9, 11, 13, 15, 17]</a:t>
            </a:r>
            <a:endParaRPr lang="en-US" altLang="zh-CN" sz="135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1350">
              <a:latin typeface="Consolas" panose="020B060902020403020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993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3362" name="文本占位符 993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latin typeface="宋体" panose="02010600030101010101" pitchFamily="2" charset="-122"/>
              </a:rPr>
              <a:t>列表对象提供了</a:t>
            </a:r>
            <a:r>
              <a:rPr lang="en-US" altLang="zh-CN" sz="1800">
                <a:solidFill>
                  <a:srgbClr val="FF0000"/>
                </a:solidFill>
                <a:latin typeface="宋体" panose="02010600030101010101" pitchFamily="2" charset="-122"/>
              </a:rPr>
              <a:t>sort()</a:t>
            </a:r>
            <a:r>
              <a:rPr lang="zh-CN" altLang="en-US" sz="1800">
                <a:solidFill>
                  <a:srgbClr val="FF0000"/>
                </a:solidFill>
                <a:latin typeface="宋体" panose="02010600030101010101" pitchFamily="2" charset="-122"/>
              </a:rPr>
              <a:t>方法支持原地排序</a:t>
            </a:r>
            <a:r>
              <a:rPr lang="zh-CN" altLang="en-US" sz="1800">
                <a:latin typeface="宋体" panose="02010600030101010101" pitchFamily="2" charset="-122"/>
              </a:rPr>
              <a:t>，而</a:t>
            </a:r>
            <a:r>
              <a:rPr lang="zh-CN" altLang="en-US" sz="1800">
                <a:solidFill>
                  <a:srgbClr val="FF0000"/>
                </a:solidFill>
                <a:latin typeface="宋体" panose="02010600030101010101" pitchFamily="2" charset="-122"/>
              </a:rPr>
              <a:t>内置函数</a:t>
            </a:r>
            <a:r>
              <a:rPr lang="en-US" altLang="zh-CN" sz="1800">
                <a:solidFill>
                  <a:srgbClr val="FF0000"/>
                </a:solidFill>
                <a:latin typeface="宋体" panose="02010600030101010101" pitchFamily="2" charset="-122"/>
              </a:rPr>
              <a:t>sorted()</a:t>
            </a:r>
            <a:r>
              <a:rPr lang="zh-CN" altLang="en-US" sz="1800">
                <a:solidFill>
                  <a:srgbClr val="FF0000"/>
                </a:solidFill>
                <a:latin typeface="宋体" panose="02010600030101010101" pitchFamily="2" charset="-122"/>
              </a:rPr>
              <a:t>返回新列表</a:t>
            </a:r>
            <a:r>
              <a:rPr lang="zh-CN" altLang="en-US" sz="1800">
                <a:latin typeface="宋体" panose="02010600030101010101" pitchFamily="2" charset="-122"/>
              </a:rPr>
              <a:t>，并不对原列表进行任何修改。</a:t>
            </a:r>
            <a:endParaRPr lang="zh-CN" altLang="en-US" sz="180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en-US" altLang="zh-CN" sz="1800">
                <a:latin typeface="宋体" panose="02010600030101010101" pitchFamily="2" charset="-122"/>
              </a:rPr>
              <a:t>sorted()</a:t>
            </a:r>
            <a:r>
              <a:rPr lang="zh-CN" altLang="en-US" sz="1800">
                <a:latin typeface="宋体" panose="02010600030101010101" pitchFamily="2" charset="-122"/>
              </a:rPr>
              <a:t>方法可以对列表、元组、字典、</a:t>
            </a:r>
            <a:r>
              <a:rPr lang="en-US" altLang="zh-CN" sz="1800">
                <a:latin typeface="宋体" panose="02010600030101010101" pitchFamily="2" charset="-122"/>
              </a:rPr>
              <a:t>range</a:t>
            </a:r>
            <a:r>
              <a:rPr lang="zh-CN" altLang="en-US" sz="1800">
                <a:latin typeface="宋体" panose="02010600030101010101" pitchFamily="2" charset="-122"/>
              </a:rPr>
              <a:t>对象等进行排序。</a:t>
            </a:r>
            <a:endParaRPr lang="zh-CN" altLang="en-US" sz="180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800">
                <a:latin typeface="宋体" panose="02010600030101010101" pitchFamily="2" charset="-122"/>
              </a:rPr>
              <a:t>列表的</a:t>
            </a:r>
            <a:r>
              <a:rPr lang="en-US" altLang="zh-CN" sz="1800">
                <a:latin typeface="宋体" panose="02010600030101010101" pitchFamily="2" charset="-122"/>
              </a:rPr>
              <a:t>sort()</a:t>
            </a:r>
            <a:r>
              <a:rPr lang="zh-CN" altLang="en-US" sz="1800">
                <a:latin typeface="宋体" panose="02010600030101010101" pitchFamily="2" charset="-122"/>
              </a:rPr>
              <a:t>方法和内置函数</a:t>
            </a:r>
            <a:r>
              <a:rPr lang="en-US" altLang="zh-CN" sz="1800">
                <a:latin typeface="宋体" panose="02010600030101010101" pitchFamily="2" charset="-122"/>
              </a:rPr>
              <a:t>sorted()</a:t>
            </a:r>
            <a:r>
              <a:rPr lang="zh-CN" altLang="en-US" sz="1800">
                <a:latin typeface="宋体" panose="02010600030101010101" pitchFamily="2" charset="-122"/>
              </a:rPr>
              <a:t>都支持</a:t>
            </a:r>
            <a:r>
              <a:rPr lang="en-US" altLang="zh-CN" sz="1800">
                <a:solidFill>
                  <a:srgbClr val="FF0000"/>
                </a:solidFill>
                <a:latin typeface="宋体" panose="02010600030101010101" pitchFamily="2" charset="-122"/>
              </a:rPr>
              <a:t>key</a:t>
            </a:r>
            <a:r>
              <a:rPr lang="zh-CN" altLang="en-US" sz="1800">
                <a:solidFill>
                  <a:srgbClr val="FF0000"/>
                </a:solidFill>
                <a:latin typeface="宋体" panose="02010600030101010101" pitchFamily="2" charset="-122"/>
              </a:rPr>
              <a:t>参数</a:t>
            </a:r>
            <a:r>
              <a:rPr lang="zh-CN" altLang="en-US" sz="1800">
                <a:latin typeface="宋体" panose="02010600030101010101" pitchFamily="2" charset="-122"/>
              </a:rPr>
              <a:t>实现复杂排序要求。</a:t>
            </a:r>
            <a:endParaRPr lang="zh-CN" altLang="en-US" sz="1800">
              <a:latin typeface="宋体" panose="02010600030101010101" pitchFamily="2"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003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4386" name="文本占位符 100354"/>
          <p:cNvSpPr>
            <a:spLocks noGrp="1"/>
          </p:cNvSpPr>
          <p:nvPr>
            <p:ph idx="1"/>
          </p:nvPr>
        </p:nvSpPr>
        <p:spPr/>
        <p:txBody>
          <a:bodyPr anchor="t"/>
          <a:lstStyle/>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&gt;&gt;&gt; persons = [{'name':'Dong', 'age':37}, </a:t>
            </a:r>
            <a:endParaRPr lang="en-US" altLang="zh-CN"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               {'name':'Zhang', 'age':40},</a:t>
            </a:r>
            <a:endParaRPr lang="en-US" altLang="zh-CN"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               {'name':'Li', 'age':50},</a:t>
            </a:r>
            <a:endParaRPr lang="en-US" altLang="zh-CN"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               {'name':'Dong', 'age':43}]</a:t>
            </a:r>
            <a:endParaRPr lang="en-US" altLang="zh-CN"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&gt;&gt;&gt; print(persons)</a:t>
            </a:r>
            <a:endParaRPr lang="en-US" altLang="zh-CN"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solidFill>
                  <a:srgbClr val="00B0F0"/>
                </a:solidFill>
                <a:latin typeface="Consolas" panose="020B0609020204030204" charset="0"/>
              </a:rPr>
              <a:t>[{'name': 'Dong', 'age': 37}, {'name': 'Zhang', 'age': 40}, {'name': 'Li', 'age': 50}, {'name': 'Dong', 'age': 43}]</a:t>
            </a:r>
            <a:endParaRPr lang="en-US" altLang="zh-CN" sz="1600">
              <a:solidFill>
                <a:srgbClr val="00B0F0"/>
              </a:solidFill>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a:t>
            </a:r>
            <a:r>
              <a:rPr lang="zh-CN" altLang="en-US" sz="1600">
                <a:latin typeface="Consolas" panose="020B0609020204030204" charset="0"/>
              </a:rPr>
              <a:t>使用</a:t>
            </a:r>
            <a:r>
              <a:rPr lang="en-US" altLang="zh-CN" sz="1600">
                <a:latin typeface="Consolas" panose="020B0609020204030204" charset="0"/>
              </a:rPr>
              <a:t>key</a:t>
            </a:r>
            <a:r>
              <a:rPr lang="zh-CN" altLang="en-US" sz="1600">
                <a:latin typeface="Consolas" panose="020B0609020204030204" charset="0"/>
              </a:rPr>
              <a:t>来指定排序依据，先按姓名升序排序，姓名相同的按年龄降序排序</a:t>
            </a:r>
            <a:endParaRPr lang="zh-CN" altLang="en-US"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latin typeface="Consolas" panose="020B0609020204030204" charset="0"/>
              </a:rPr>
              <a:t>&gt;&gt;&gt; print(sorted(persons, key=lambda x:(x['name'], -x['age'])))</a:t>
            </a:r>
            <a:endParaRPr lang="en-US" altLang="zh-CN" sz="160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a:solidFill>
                  <a:srgbClr val="00B0F0"/>
                </a:solidFill>
                <a:latin typeface="Consolas" panose="020B0609020204030204" charset="0"/>
              </a:rPr>
              <a:t>[{'name': 'Dong', 'age': 43}, {'name': 'Dong', 'age': 37}, {'name': 'Li', 'age': 50}, {'name': 'Zhang', 'age': 40}]</a:t>
            </a:r>
            <a:endParaRPr lang="en-US" altLang="zh-CN" sz="1600">
              <a:solidFill>
                <a:srgbClr val="00B0F0"/>
              </a:solidFill>
              <a:latin typeface="Consolas" panose="020B060902020403020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024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5410" name="文本占位符 102402"/>
          <p:cNvSpPr>
            <a:spLocks noGrp="1"/>
          </p:cNvSpPr>
          <p:nvPr>
            <p:ph idx="1"/>
          </p:nvPr>
        </p:nvSpPr>
        <p:spPr/>
        <p:txBody>
          <a:bodyPr anchor="t"/>
          <a:lstStyle/>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phonebook = {'Linda':'7750', 'Bob':'9345', 'Carol':'5834'}</a:t>
            </a:r>
            <a:endParaRPr lang="en-US" altLang="zh-CN" sz="160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from operator import itemgetter</a:t>
            </a:r>
            <a:endParaRPr lang="en-US" altLang="zh-CN" sz="160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sorted(phonebook.items(), key=itemgetter(1))</a:t>
            </a:r>
            <a:endParaRPr lang="en-US" altLang="zh-CN" sz="160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按字典中元素值进行排序</a:t>
            </a:r>
            <a:endParaRPr lang="zh-CN" altLang="en-US" sz="160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[('Carol', '5834'), ('Linda', '7750'), ('Bob', '9345')]</a:t>
            </a:r>
            <a:endParaRPr lang="en-US" altLang="zh-CN" sz="1600">
              <a:solidFill>
                <a:srgbClr val="00B0F0"/>
              </a:solidFill>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&gt;&gt;&gt; sorted(phonebook.items(), key=itemgetter(0))</a:t>
            </a:r>
            <a:endParaRPr lang="en-US" altLang="zh-CN" sz="160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cs typeface="Consolas" panose="020B0609020204030204" charset="0"/>
              </a:rPr>
              <a:t>                                     #</a:t>
            </a:r>
            <a:r>
              <a:rPr lang="zh-CN" altLang="en-US" sz="1600">
                <a:latin typeface="Consolas" panose="020B0609020204030204" charset="0"/>
                <a:cs typeface="Consolas" panose="020B0609020204030204" charset="0"/>
              </a:rPr>
              <a:t>按字典中元素的键进行排序</a:t>
            </a:r>
            <a:endParaRPr lang="zh-CN" altLang="en-US" sz="160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cs typeface="Consolas" panose="020B0609020204030204" charset="0"/>
              </a:rPr>
              <a:t>[('Bob', '9345'), ('Carol', '5834'), ('Linda', '7750')]</a:t>
            </a:r>
            <a:endParaRPr lang="en-US" altLang="zh-CN" sz="1600">
              <a:solidFill>
                <a:srgbClr val="00B0F0"/>
              </a:solidFill>
              <a:latin typeface="Consolas" panose="020B0609020204030204" charset="0"/>
              <a:cs typeface="Consolas" panose="020B060902020403020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0342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6434" name="文本占位符 103426"/>
          <p:cNvSpPr>
            <a:spLocks noGrp="1"/>
          </p:cNvSpPr>
          <p:nvPr>
            <p:ph idx="1"/>
          </p:nvPr>
        </p:nvSpPr>
        <p:spPr/>
        <p:txBody>
          <a:bodyPr anchor="t"/>
          <a:lstStyle/>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gameresult = [['Bob', 95.0, 'A'], ['Alan', 86.0, 'C'], </a:t>
            </a:r>
            <a:endParaRPr lang="en-US" altLang="zh-CN"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['Mandy', 83.5, 'A'], ['Rob', 89.3, 'E']]</a:t>
            </a:r>
            <a:endParaRPr lang="en-US" altLang="zh-CN"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key=itemgetter(0, 1))</a:t>
            </a:r>
            <a:endParaRPr lang="en-US" altLang="zh-CN"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a:t>
            </a:r>
            <a:r>
              <a:rPr lang="zh-CN" altLang="en-US" sz="1600">
                <a:latin typeface="Consolas" panose="020B0609020204030204" charset="0"/>
              </a:rPr>
              <a:t>按姓名升序，姓名相同按分数升序排序</a:t>
            </a:r>
            <a:endParaRPr lang="zh-CN" altLang="en-US"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[['Alan', 86.0, 'C'], ['Bob', 95.0, 'A'], ['Mandy', 83.5, 'A'], ['Rob', 89.3, 'E']]</a:t>
            </a:r>
            <a:endParaRPr lang="en-US" altLang="zh-CN" sz="1600">
              <a:solidFill>
                <a:srgbClr val="00B0F0"/>
              </a:solidFill>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key=itemgetter(1, 0))</a:t>
            </a:r>
            <a:endParaRPr lang="en-US" altLang="zh-CN"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a:t>
            </a:r>
            <a:r>
              <a:rPr lang="zh-CN" altLang="en-US" sz="1600">
                <a:latin typeface="Consolas" panose="020B0609020204030204" charset="0"/>
              </a:rPr>
              <a:t>按分数升序，分数相同的按姓名升序排序</a:t>
            </a:r>
            <a:endParaRPr lang="zh-CN" altLang="en-US"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[['Mandy', 83.5, 'A'], ['Alan', 86.0, 'C'], ['Rob', 89.3, 'E'], ['Bob', 95.0, 'A']]</a:t>
            </a:r>
            <a:endParaRPr lang="en-US" altLang="zh-CN" sz="1600">
              <a:solidFill>
                <a:srgbClr val="00B0F0"/>
              </a:solidFill>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key=itemgetter(2, 0))</a:t>
            </a:r>
            <a:endParaRPr lang="en-US" altLang="zh-CN"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latin typeface="Consolas" panose="020B0609020204030204" charset="0"/>
              </a:rPr>
              <a:t>                             #</a:t>
            </a:r>
            <a:r>
              <a:rPr lang="zh-CN" altLang="en-US" sz="1600">
                <a:latin typeface="Consolas" panose="020B0609020204030204" charset="0"/>
              </a:rPr>
              <a:t>按等级升序，等级相同的按姓名升序排序</a:t>
            </a:r>
            <a:endParaRPr lang="zh-CN" altLang="en-US" sz="160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[['Bob', 95.0, 'A'], ['Mandy', 83.5, 'A'], ['Alan', 86.0, 'C'], ['Rob', 89.3, 'E']]</a:t>
            </a:r>
            <a:endParaRPr lang="en-US" altLang="zh-CN" sz="1600">
              <a:solidFill>
                <a:srgbClr val="00B0F0"/>
              </a:solidFill>
              <a:latin typeface="Consolas" panose="020B060902020403020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044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7458" name="文本占位符 104450"/>
          <p:cNvSpPr>
            <a:spLocks noGrp="1"/>
          </p:cNvSpPr>
          <p:nvPr>
            <p:ph idx="1"/>
          </p:nvPr>
        </p:nvSpPr>
        <p:spPr/>
        <p:txBody>
          <a:bodyPr anchor="t"/>
          <a:lstStyle/>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&gt;&gt;&gt; gameresult = [{'name':'Bob', 'wins':10, 'losses':3, 'rating':75.0},</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{'name':'David', 'wins':3, 'losses':5, 'rating':57.0},</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{'name':'Carol', 'wins':4, 'losses':5, 'rating':57.0},</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{'name':'Patty', 'wins':9, 'losses':3, 'rating':72.8}]</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key=itemgetter('wins', 'name')) </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a:t>
            </a:r>
            <a:r>
              <a:rPr lang="zh-CN" altLang="en-US" sz="1600">
                <a:latin typeface="Consolas" panose="020B0609020204030204" charset="0"/>
              </a:rPr>
              <a:t>按</a:t>
            </a:r>
            <a:r>
              <a:rPr lang="en-US" altLang="zh-CN" sz="1600">
                <a:latin typeface="Consolas" panose="020B0609020204030204" charset="0"/>
              </a:rPr>
              <a:t>'wins'</a:t>
            </a:r>
            <a:r>
              <a:rPr lang="zh-CN" altLang="en-US" sz="1600">
                <a:latin typeface="Consolas" panose="020B0609020204030204" charset="0"/>
              </a:rPr>
              <a:t>升序，该值相同的按</a:t>
            </a:r>
            <a:r>
              <a:rPr lang="en-US" altLang="zh-CN" sz="1600">
                <a:latin typeface="Consolas" panose="020B0609020204030204" charset="0"/>
              </a:rPr>
              <a:t>'name'</a:t>
            </a:r>
            <a:r>
              <a:rPr lang="zh-CN" altLang="en-US" sz="1600">
                <a:latin typeface="Consolas" panose="020B0609020204030204" charset="0"/>
              </a:rPr>
              <a:t>升序排序</a:t>
            </a:r>
            <a:endParaRPr lang="zh-CN" altLang="en-US"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[{'name': 'David', 'wins': 3, 'losses': 5, 'rating': 57.0}, {'name': 'Carol', 'wins': 4, 'losses': 5, 'rating': 57.0}, {'name': 'Patty', 'wins': 9, 'losses': 3, 'rating': 72.8}, {'name': 'Bob', 'wins': 10, 'losses': 3, 'rating': 75.0}]</a:t>
            </a:r>
            <a:endParaRPr lang="en-US" altLang="zh-CN" sz="1600">
              <a:solidFill>
                <a:srgbClr val="00B0F0"/>
              </a:solidFill>
              <a:latin typeface="Consolas" panose="020B060902020403020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054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05475" name="文本占位符 10547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latin typeface="宋体" panose="02010600030101010101" pitchFamily="2" charset="-122"/>
              </a:rPr>
              <a:t>根据另外一个列表的值来对当前列表元素进行排序</a:t>
            </a:r>
            <a:endParaRPr lang="zh-CN" altLang="en-US" sz="1800" strike="noStrike" noProof="1">
              <a:latin typeface="宋体" panose="02010600030101010101" pitchFamily="2" charset="-122"/>
            </a:endParaRPr>
          </a:p>
          <a:p>
            <a:pPr marL="1905" indent="-344805" fontAlgn="base">
              <a:lnSpc>
                <a:spcPct val="80000"/>
              </a:lnSpc>
              <a:buNone/>
            </a:pPr>
            <a:endParaRPr lang="en-US" altLang="zh-CN" sz="150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list1 = ["what", "I'm", "sorting", "by"]</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list2 = ["something", "else", "to", "sort"]</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pairs = zip(list1, list2)</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pairs = sorted(pairs)</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pairs</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[("I'm", 'else'), ('by', 'sort'), ('sorting', 'to'), ('what', 'something')]</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result = [x[1] for x in pairs]</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result</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['else', 'sort', 'to', 'something']</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solidFill>
                  <a:schemeClr val="tx1"/>
                </a:solidFill>
                <a:latin typeface="Consolas" panose="020B0609020204030204" charset="0"/>
              </a:rPr>
              <a:t>&gt;&gt;&gt; sorted(list2, key=lambda item: list1[list2.index(item)])</a:t>
            </a:r>
            <a:endParaRPr lang="en-US" altLang="zh-CN" sz="1600" strike="noStrike" noProof="1">
              <a:solidFill>
                <a:schemeClr val="tx1"/>
              </a:solidFill>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['else', 'sort', 'to', 'something']</a:t>
            </a:r>
            <a:endParaRPr lang="en-US" altLang="zh-CN" sz="1600" strike="noStrike" noProof="1">
              <a:solidFill>
                <a:srgbClr val="00B0F0"/>
              </a:solidFill>
              <a:latin typeface="Consolas" panose="020B0609020204030204" charset="0"/>
            </a:endParaRPr>
          </a:p>
        </p:txBody>
      </p:sp>
      <p:sp>
        <p:nvSpPr>
          <p:cNvPr id="2" name="线形标注 2 1"/>
          <p:cNvSpPr/>
          <p:nvPr/>
        </p:nvSpPr>
        <p:spPr>
          <a:xfrm>
            <a:off x="5427345" y="3128645"/>
            <a:ext cx="2879090" cy="409575"/>
          </a:xfrm>
          <a:prstGeom prst="borderCallout2">
            <a:avLst>
              <a:gd name="adj1" fmla="val 18750"/>
              <a:gd name="adj2" fmla="val -8333"/>
              <a:gd name="adj3" fmla="val 18750"/>
              <a:gd name="adj4" fmla="val -16667"/>
              <a:gd name="adj5" fmla="val 210387"/>
              <a:gd name="adj6" fmla="val -755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rPr>
              <a:t>注意：有重复元素时结果不对</a:t>
            </a:r>
            <a:endParaRPr lang="zh-CN" altLang="en-US" sz="1600" strike="noStrike" noProof="1">
              <a:solidFill>
                <a:srgbClr val="FF000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t>问题描述：有一个整数列表，要求调整元素顺序，把所有奇数都放到前面，偶数都放到后面。</a:t>
            </a:r>
            <a:endParaRPr lang="zh-CN" altLang="en-US" sz="1800" strike="noStrike" noProof="1"/>
          </a:p>
          <a:p>
            <a:pPr marL="0" indent="0" fontAlgn="base">
              <a:buNone/>
            </a:pPr>
            <a:endParaRPr lang="zh-CN" altLang="en-US" sz="1800" strike="noStrike" noProof="1"/>
          </a:p>
          <a:p>
            <a:pPr marL="0" indent="0" fontAlgn="base">
              <a:buNone/>
            </a:pPr>
            <a:r>
              <a:rPr lang="zh-CN" altLang="en-US" sz="1350" strike="noStrike" noProof="1">
                <a:latin typeface="Consolas" panose="020B0609020204030204" charset="0"/>
              </a:rPr>
              <a:t>&gt;&gt;&gt; from random import randint</a:t>
            </a:r>
            <a:endParaRPr lang="zh-CN" altLang="en-US" sz="1350" strike="noStrike" noProof="1">
              <a:latin typeface="Consolas" panose="020B0609020204030204" charset="0"/>
            </a:endParaRPr>
          </a:p>
          <a:p>
            <a:pPr marL="0" indent="0" fontAlgn="base">
              <a:buNone/>
            </a:pPr>
            <a:r>
              <a:rPr lang="zh-CN" altLang="en-US" sz="1350" strike="noStrike" noProof="1">
                <a:latin typeface="Consolas" panose="020B0609020204030204" charset="0"/>
              </a:rPr>
              <a:t>&gt;&gt;&gt; x = [randint(1,100) for i in range(20)]</a:t>
            </a:r>
            <a:endParaRPr lang="zh-CN" altLang="en-US" sz="1350" strike="noStrike" noProof="1">
              <a:latin typeface="Consolas" panose="020B0609020204030204" charset="0"/>
            </a:endParaRPr>
          </a:p>
          <a:p>
            <a:pPr marL="0" indent="0" fontAlgn="base">
              <a:buNone/>
            </a:pPr>
            <a:r>
              <a:rPr lang="zh-CN" altLang="en-US" sz="1350" strike="noStrike" noProof="1">
                <a:latin typeface="Consolas" panose="020B0609020204030204" charset="0"/>
              </a:rPr>
              <a:t>&gt;&gt;&gt; x</a:t>
            </a:r>
            <a:endParaRPr lang="zh-CN" altLang="en-US" sz="1350" strike="noStrike" noProof="1">
              <a:latin typeface="Consolas" panose="020B0609020204030204" charset="0"/>
            </a:endParaRPr>
          </a:p>
          <a:p>
            <a:pPr marL="0" indent="0" fontAlgn="base">
              <a:buNone/>
            </a:pPr>
            <a:r>
              <a:rPr lang="zh-CN" altLang="en-US" sz="1350" strike="noStrike" noProof="1">
                <a:solidFill>
                  <a:srgbClr val="00B0F0"/>
                </a:solidFill>
                <a:latin typeface="Consolas" panose="020B0609020204030204" charset="0"/>
              </a:rPr>
              <a:t>[19, 32, 76, 82, 23, 63, 38, 50, 20, 30, 39, 14, 19, 50, 81, 27, 77, 12, 55, 29]</a:t>
            </a:r>
            <a:endParaRPr lang="zh-CN" altLang="en-US" sz="1350" strike="noStrike" noProof="1">
              <a:solidFill>
                <a:srgbClr val="00B0F0"/>
              </a:solidFill>
              <a:latin typeface="Consolas" panose="020B0609020204030204" charset="0"/>
            </a:endParaRPr>
          </a:p>
          <a:p>
            <a:pPr marL="0" indent="0" fontAlgn="base">
              <a:buNone/>
            </a:pPr>
            <a:r>
              <a:rPr lang="zh-CN" altLang="en-US" sz="1350" strike="noStrike" noProof="1">
                <a:latin typeface="Consolas" panose="020B0609020204030204" charset="0"/>
              </a:rPr>
              <a:t>&gt;&gt;&gt; sorted(x, key=lambda item:item%2==0)</a:t>
            </a:r>
            <a:endParaRPr lang="zh-CN" altLang="en-US" sz="1350" strike="noStrike" noProof="1">
              <a:latin typeface="Consolas" panose="020B0609020204030204" charset="0"/>
            </a:endParaRPr>
          </a:p>
          <a:p>
            <a:pPr marL="0" indent="0" fontAlgn="base">
              <a:buNone/>
            </a:pPr>
            <a:r>
              <a:rPr lang="zh-CN" altLang="en-US" sz="1350" strike="noStrike" noProof="1">
                <a:solidFill>
                  <a:srgbClr val="00B0F0"/>
                </a:solidFill>
                <a:latin typeface="Consolas" panose="020B0609020204030204" charset="0"/>
              </a:rPr>
              <a:t>[19, 23, 63, 39, 19, 81, 27, 77, 55, 29, 32, 76, 82, 38, 50, 20, 30, 14, 50, 12]</a:t>
            </a:r>
            <a:endParaRPr lang="zh-CN" altLang="en-US" sz="1350" strike="noStrike" noProof="1">
              <a:solidFill>
                <a:srgbClr val="00B0F0"/>
              </a:solidFill>
              <a:latin typeface="Consolas" panose="020B0609020204030204" charset="0"/>
            </a:endParaRPr>
          </a:p>
        </p:txBody>
      </p:sp>
      <p:sp>
        <p:nvSpPr>
          <p:cNvPr id="149506" name="标题 1054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0649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  </a:t>
            </a:r>
            <a:r>
              <a:rPr lang="zh-CN" altLang="en-US" kern="1200" baseline="0" dirty="0">
                <a:latin typeface="+mj-lt"/>
                <a:ea typeface="+mj-ea"/>
                <a:cs typeface="+mj-cs"/>
              </a:rPr>
              <a:t>复杂数据结构</a:t>
            </a:r>
            <a:endParaRPr lang="zh-CN" altLang="en-US" kern="1200" baseline="0" dirty="0">
              <a:latin typeface="+mj-lt"/>
              <a:ea typeface="+mj-ea"/>
              <a:cs typeface="+mj-cs"/>
            </a:endParaRPr>
          </a:p>
        </p:txBody>
      </p:sp>
      <p:sp>
        <p:nvSpPr>
          <p:cNvPr id="150530" name="文本占位符 106498"/>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
            </a:pPr>
            <a:r>
              <a:rPr lang="zh-CN" altLang="en-US" sz="1800" dirty="0"/>
              <a:t>在解决实际问题时，还经常需要用到其他复杂的数据结构，如堆、栈、队列、树、图等等。</a:t>
            </a:r>
            <a:endParaRPr lang="zh-CN" altLang="en-US" sz="1800" dirty="0"/>
          </a:p>
          <a:p>
            <a:pPr defTabSz="914400">
              <a:lnSpc>
                <a:spcPct val="150000"/>
              </a:lnSpc>
              <a:spcBef>
                <a:spcPts val="1200"/>
              </a:spcBef>
              <a:spcAft>
                <a:spcPts val="600"/>
              </a:spcAft>
              <a:buSzPct val="90000"/>
              <a:buFont typeface="Wingdings" panose="05000000000000000000" charset="0"/>
              <a:buChar char="§"/>
            </a:pPr>
            <a:r>
              <a:rPr lang="zh-CN" altLang="en-US" sz="1800" dirty="0"/>
              <a:t>有些结构</a:t>
            </a:r>
            <a:r>
              <a:rPr lang="en-US" altLang="zh-CN" sz="1800" dirty="0"/>
              <a:t>Python</a:t>
            </a:r>
            <a:r>
              <a:rPr lang="zh-CN" altLang="en-US" sz="1800" dirty="0"/>
              <a:t>已经提供，而有些则需要自己利用基本数据结构来实现。</a:t>
            </a:r>
            <a:endParaRPr lang="zh-CN" altLang="en-US" sz="18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0752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.1  </a:t>
            </a:r>
            <a:r>
              <a:rPr lang="zh-CN" altLang="en-US" kern="1200" baseline="0" dirty="0">
                <a:latin typeface="+mj-lt"/>
                <a:ea typeface="+mj-ea"/>
                <a:cs typeface="+mj-cs"/>
              </a:rPr>
              <a:t>堆</a:t>
            </a:r>
            <a:endParaRPr lang="zh-CN" altLang="en-US" kern="1200" baseline="0" dirty="0">
              <a:latin typeface="+mj-lt"/>
              <a:ea typeface="+mj-ea"/>
              <a:cs typeface="+mj-cs"/>
            </a:endParaRPr>
          </a:p>
        </p:txBody>
      </p:sp>
      <p:sp>
        <p:nvSpPr>
          <p:cNvPr id="151554" name="文本占位符 107522"/>
          <p:cNvSpPr>
            <a:spLocks noGrp="1"/>
          </p:cNvSpPr>
          <p:nvPr>
            <p:ph idx="1"/>
          </p:nvPr>
        </p:nvSpPr>
        <p:spPr/>
        <p:txBody>
          <a:bodyPr anchor="t"/>
          <a:lstStyle/>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import heapq                    </a:t>
            </a:r>
            <a:r>
              <a:rPr lang="en-US" altLang="en-GB" sz="1350" dirty="0">
                <a:latin typeface="Consolas" panose="020B0609020204030204" charset="0"/>
              </a:rPr>
              <a:t>#heapq</a:t>
            </a:r>
            <a:r>
              <a:rPr lang="zh-CN" altLang="en-US" sz="1350" dirty="0">
                <a:latin typeface="Consolas" panose="020B0609020204030204" charset="0"/>
              </a:rPr>
              <a:t>和</a:t>
            </a:r>
            <a:r>
              <a:rPr lang="en-US" altLang="zh-CN" sz="1350" dirty="0">
                <a:latin typeface="Consolas" panose="020B0609020204030204" charset="0"/>
              </a:rPr>
              <a:t>random</a:t>
            </a:r>
            <a:r>
              <a:rPr lang="zh-CN" altLang="en-US" sz="1350" dirty="0">
                <a:latin typeface="Consolas" panose="020B0609020204030204" charset="0"/>
              </a:rPr>
              <a:t>是</a:t>
            </a:r>
            <a:r>
              <a:rPr lang="en-US" altLang="zh-CN" sz="1350" dirty="0">
                <a:latin typeface="Consolas" panose="020B0609020204030204" charset="0"/>
              </a:rPr>
              <a:t>Python</a:t>
            </a:r>
            <a:r>
              <a:rPr lang="zh-CN" altLang="en-US" sz="1350" dirty="0">
                <a:latin typeface="Consolas" panose="020B0609020204030204" charset="0"/>
              </a:rPr>
              <a:t>标准库</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import random</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data = </a:t>
            </a:r>
            <a:r>
              <a:rPr lang="en-US" altLang="en-GB" sz="1350" dirty="0">
                <a:latin typeface="Consolas" panose="020B0609020204030204" charset="0"/>
              </a:rPr>
              <a:t>list(</a:t>
            </a:r>
            <a:r>
              <a:rPr lang="en-GB" altLang="en-US" sz="1350" dirty="0">
                <a:latin typeface="Consolas" panose="020B0609020204030204" charset="0"/>
              </a:rPr>
              <a:t>range(10)</a:t>
            </a:r>
            <a:r>
              <a:rPr lang="en-US" altLang="en-GB" sz="1350" dirty="0">
                <a:latin typeface="Consolas" panose="020B0609020204030204" charset="0"/>
              </a:rPr>
              <a:t>)</a:t>
            </a:r>
            <a:endParaRPr lang="en-US" altLang="en-GB"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data</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[0, 1, 2, 3, 4, 5, 6, 7, 8, 9]</a:t>
            </a:r>
            <a:endParaRPr lang="en-GB" altLang="en-US" sz="135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random.choice(data)             </a:t>
            </a:r>
            <a:r>
              <a:rPr lang="en-US" altLang="en-GB" sz="1350" dirty="0">
                <a:latin typeface="Consolas" panose="020B0609020204030204" charset="0"/>
              </a:rPr>
              <a:t>#</a:t>
            </a:r>
            <a:r>
              <a:rPr lang="zh-CN" altLang="en-US" sz="1350" dirty="0">
                <a:latin typeface="Consolas" panose="020B0609020204030204" charset="0"/>
              </a:rPr>
              <a:t>随机选择一个元素</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9</a:t>
            </a:r>
            <a:endParaRPr lang="en-GB" altLang="en-US" sz="135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random.shuffle(data)            </a:t>
            </a:r>
            <a:r>
              <a:rPr lang="en-US" altLang="en-GB" sz="1350" dirty="0">
                <a:latin typeface="Consolas" panose="020B0609020204030204" charset="0"/>
              </a:rPr>
              <a:t>#</a:t>
            </a:r>
            <a:r>
              <a:rPr lang="zh-CN" altLang="en-US" sz="1350" dirty="0">
                <a:latin typeface="Consolas" panose="020B0609020204030204" charset="0"/>
              </a:rPr>
              <a:t>随机打乱顺序</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data</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[6, 1, 3, 4, 9, 0, 5, 2, 8, 7]</a:t>
            </a:r>
            <a:endParaRPr lang="en-GB" altLang="en-US" sz="135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heap=[]</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for n in data:                  </a:t>
            </a:r>
            <a:r>
              <a:rPr lang="en-US" altLang="en-GB" sz="1350" dirty="0">
                <a:latin typeface="Consolas" panose="020B0609020204030204" charset="0"/>
              </a:rPr>
              <a:t>#</a:t>
            </a:r>
            <a:r>
              <a:rPr lang="zh-CN" altLang="en-US" sz="1350" dirty="0">
                <a:latin typeface="Consolas" panose="020B0609020204030204" charset="0"/>
              </a:rPr>
              <a:t>建堆</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    heapq.heappush(heap,n)</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heap</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[0, 2, 1, 4, 7, 3, 5, 6, 8, 9]</a:t>
            </a:r>
            <a:endParaRPr lang="en-GB" altLang="en-US" sz="1350" dirty="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350">
                <a:latin typeface="Consolas" panose="020B0609020204030204" charset="0"/>
              </a:rPr>
              <a:t>&gt;&gt;&gt; heapq.heappush(heap,0.5)        #</a:t>
            </a:r>
            <a:r>
              <a:rPr lang="zh-CN" altLang="en-US" sz="1350">
                <a:latin typeface="Consolas" panose="020B0609020204030204" charset="0"/>
              </a:rPr>
              <a:t>入堆，自动重建</a:t>
            </a:r>
            <a:endParaRPr lang="zh-CN" altLang="en-US" sz="1350">
              <a:latin typeface="Consolas" panose="020B0609020204030204" charset="0"/>
            </a:endParaRPr>
          </a:p>
          <a:p>
            <a:pPr defTabSz="914400">
              <a:spcBef>
                <a:spcPts val="100"/>
              </a:spcBef>
              <a:buSzPct val="90000"/>
              <a:buFont typeface="Wingdings" panose="05000000000000000000" pitchFamily="2" charset="2"/>
              <a:buNone/>
            </a:pPr>
            <a:r>
              <a:rPr lang="en-US" altLang="zh-CN" sz="1350">
                <a:latin typeface="Consolas" panose="020B0609020204030204" charset="0"/>
              </a:rPr>
              <a:t>&gt;&gt;&gt; heap</a:t>
            </a:r>
            <a:endParaRPr lang="en-US" altLang="zh-CN" sz="1350">
              <a:latin typeface="Consolas" panose="020B0609020204030204" charset="0"/>
            </a:endParaRPr>
          </a:p>
          <a:p>
            <a:pPr defTabSz="914400">
              <a:spcBef>
                <a:spcPts val="100"/>
              </a:spcBef>
              <a:buSzPct val="90000"/>
              <a:buFont typeface="Wingdings" panose="05000000000000000000" pitchFamily="2" charset="2"/>
              <a:buNone/>
            </a:pPr>
            <a:r>
              <a:rPr lang="en-US" altLang="zh-CN" sz="1350">
                <a:solidFill>
                  <a:srgbClr val="00B0F0"/>
                </a:solidFill>
                <a:latin typeface="Consolas" panose="020B0609020204030204" charset="0"/>
              </a:rPr>
              <a:t>[0, 0.5, 1, 4, 2, 3, 5, 6, 8, 9, 7]</a:t>
            </a:r>
            <a:endParaRPr lang="en-US" altLang="zh-CN" sz="135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350">
                <a:latin typeface="Consolas" panose="020B0609020204030204" charset="0"/>
              </a:rPr>
              <a:t>&gt;&gt;&gt; heapq.heappop(heap)             #</a:t>
            </a:r>
            <a:r>
              <a:rPr lang="zh-CN" altLang="en-US" sz="1350">
                <a:latin typeface="Consolas" panose="020B0609020204030204" charset="0"/>
              </a:rPr>
              <a:t>出堆，自动重建</a:t>
            </a:r>
            <a:endParaRPr lang="zh-CN" altLang="en-US" sz="1350">
              <a:latin typeface="Consolas" panose="020B0609020204030204" charset="0"/>
            </a:endParaRPr>
          </a:p>
          <a:p>
            <a:pPr defTabSz="914400">
              <a:spcBef>
                <a:spcPts val="100"/>
              </a:spcBef>
              <a:buSzPct val="90000"/>
              <a:buFont typeface="Wingdings" panose="05000000000000000000" pitchFamily="2" charset="2"/>
              <a:buNone/>
            </a:pPr>
            <a:r>
              <a:rPr lang="en-US" altLang="zh-CN" sz="1350">
                <a:solidFill>
                  <a:srgbClr val="00B0F0"/>
                </a:solidFill>
                <a:latin typeface="Consolas" panose="020B0609020204030204" charset="0"/>
              </a:rPr>
              <a:t>0</a:t>
            </a:r>
            <a:endParaRPr lang="en-US" altLang="zh-CN" sz="1350" dirty="0">
              <a:solidFill>
                <a:srgbClr val="00B0F0"/>
              </a:solidFill>
              <a:latin typeface="Consolas" panose="020B060902020403020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0854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.1  </a:t>
            </a:r>
            <a:r>
              <a:rPr lang="zh-CN" altLang="en-US" kern="1200" baseline="0" dirty="0">
                <a:latin typeface="+mj-lt"/>
                <a:ea typeface="+mj-ea"/>
                <a:cs typeface="+mj-cs"/>
              </a:rPr>
              <a:t>堆</a:t>
            </a:r>
            <a:endParaRPr lang="zh-CN" altLang="en-US" kern="1200" baseline="0" dirty="0">
              <a:latin typeface="+mj-lt"/>
              <a:ea typeface="+mj-ea"/>
              <a:cs typeface="+mj-cs"/>
            </a:endParaRPr>
          </a:p>
        </p:txBody>
      </p:sp>
      <p:sp>
        <p:nvSpPr>
          <p:cNvPr id="152578" name="文本占位符 108546"/>
          <p:cNvSpPr>
            <a:spLocks noGrp="1"/>
          </p:cNvSpPr>
          <p:nvPr>
            <p:ph idx="1"/>
          </p:nvPr>
        </p:nvSpPr>
        <p:spPr/>
        <p:txBody>
          <a:bodyPr anchor="t"/>
          <a:lstStyle/>
          <a:p>
            <a:pPr defTabSz="914400">
              <a:spcBef>
                <a:spcPts val="100"/>
              </a:spcBef>
              <a:buSzPct val="90000"/>
              <a:buFont typeface="Wingdings" panose="05000000000000000000" pitchFamily="2" charset="2"/>
              <a:buNone/>
            </a:pPr>
            <a:r>
              <a:rPr lang="en-US" altLang="zh-CN" sz="1600">
                <a:latin typeface="Consolas" panose="020B0609020204030204" charset="0"/>
              </a:rPr>
              <a:t>&gt;&gt;&gt; myheap = [1,2,3,5,7,8,9,4,10,333]</a:t>
            </a:r>
            <a:endParaRPr lang="en-US" altLang="zh-CN"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heapq.heapify(myheap)           #</a:t>
            </a:r>
            <a:r>
              <a:rPr lang="zh-CN" altLang="en-US" sz="1600">
                <a:latin typeface="Consolas" panose="020B0609020204030204" charset="0"/>
              </a:rPr>
              <a:t>建堆</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myheap</a:t>
            </a:r>
            <a:endParaRPr lang="en-US" altLang="zh-CN"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[1, 2, 3, 4, 7, 8, 9, 5, 10, 333]</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heapq.heapreplace(myheap,6)     #</a:t>
            </a:r>
            <a:r>
              <a:rPr lang="zh-CN" altLang="en-US" sz="1600">
                <a:latin typeface="Consolas" panose="020B0609020204030204" charset="0"/>
              </a:rPr>
              <a:t>弹出最小元素，同时插入新元素</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myheap</a:t>
            </a:r>
            <a:endParaRPr lang="en-US" altLang="zh-CN"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[2, 4, 3, 5, 7, 8, 9, 6, 10, 333]</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heapq.nlargest(3, myheap)       #</a:t>
            </a:r>
            <a:r>
              <a:rPr lang="zh-CN" altLang="en-US" sz="1600">
                <a:latin typeface="Consolas" panose="020B0609020204030204" charset="0"/>
              </a:rPr>
              <a:t>返回前</a:t>
            </a:r>
            <a:r>
              <a:rPr lang="en-US" altLang="zh-CN" sz="1600">
                <a:latin typeface="Consolas" panose="020B0609020204030204" charset="0"/>
              </a:rPr>
              <a:t>3</a:t>
            </a:r>
            <a:r>
              <a:rPr lang="zh-CN" altLang="en-US" sz="1600">
                <a:latin typeface="Consolas" panose="020B0609020204030204" charset="0"/>
              </a:rPr>
              <a:t>个最大的元素</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[333, 10, 9]</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heapq.nsmallest(3, myheap)      #</a:t>
            </a:r>
            <a:r>
              <a:rPr lang="zh-CN" altLang="en-US" sz="1600">
                <a:latin typeface="Consolas" panose="020B0609020204030204" charset="0"/>
              </a:rPr>
              <a:t>返回前</a:t>
            </a:r>
            <a:r>
              <a:rPr lang="en-US" altLang="zh-CN" sz="1600">
                <a:latin typeface="Consolas" panose="020B0609020204030204" charset="0"/>
              </a:rPr>
              <a:t>3</a:t>
            </a:r>
            <a:r>
              <a:rPr lang="zh-CN" altLang="en-US" sz="1600">
                <a:latin typeface="Consolas" panose="020B0609020204030204" charset="0"/>
              </a:rPr>
              <a:t>个最小的元素</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[2, 3, 4]</a:t>
            </a:r>
            <a:endParaRPr lang="en-US" altLang="zh-CN" sz="1600">
              <a:solidFill>
                <a:srgbClr val="00B0F0"/>
              </a:solidFill>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lnSpc>
                <a:spcPct val="150000"/>
              </a:lnSpc>
              <a:spcBef>
                <a:spcPts val="0"/>
              </a:spcBef>
            </a:pPr>
            <a:r>
              <a:rPr lang="zh-CN" altLang="en-US" sz="1800" strike="noStrike" noProof="1"/>
              <a:t>运算符</a:t>
            </a:r>
            <a:r>
              <a:rPr lang="en-US" altLang="zh-CN" sz="1800" strike="noStrike" noProof="1"/>
              <a:t>+=</a:t>
            </a:r>
            <a:r>
              <a:rPr lang="zh-CN" altLang="en-US" sz="1800" strike="noStrike" noProof="1"/>
              <a:t>类似于列表的</a:t>
            </a:r>
            <a:r>
              <a:rPr lang="en-US" altLang="zh-CN" sz="1800" strike="noStrike" noProof="1"/>
              <a:t>extend()</a:t>
            </a:r>
            <a:r>
              <a:rPr lang="zh-CN" altLang="en-US" sz="1800" strike="noStrike" noProof="1"/>
              <a:t>方法</a:t>
            </a:r>
            <a:r>
              <a:rPr lang="zh-CN" altLang="en-US" sz="1800" strike="noStrike" noProof="1"/>
              <a:t>。</a:t>
            </a:r>
            <a:endParaRPr lang="zh-CN" altLang="en-US" sz="1800" strike="noStrike" noProof="1"/>
          </a:p>
          <a:p>
            <a:pPr marL="0" indent="0">
              <a:spcBef>
                <a:spcPts val="0"/>
              </a:spcBef>
              <a:buNone/>
            </a:pPr>
            <a:r>
              <a:rPr lang="zh-CN" altLang="en-US" sz="1600" strike="noStrike" noProof="1">
                <a:latin typeface="Consolas" panose="020B0609020204030204" charset="0"/>
              </a:rPr>
              <a:t>&gt;&gt;&gt; x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 += '1234'</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x += range(3)</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 0, 1, 2]</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x += map(str, range(3))</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 0, 1, 2, '0', '1', '2']</a:t>
            </a:r>
            <a:endParaRPr lang="zh-CN" altLang="en-US" sz="1600" strike="noStrike" noProof="1">
              <a:solidFill>
                <a:srgbClr val="00B0F0"/>
              </a:solidFill>
              <a:latin typeface="Consolas" panose="020B060902020403020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1800" strike="noStrike" noProof="1"/>
              <a:t>可以使用列表来模拟队列结构</a:t>
            </a:r>
            <a:endParaRPr lang="zh-CN" altLang="en-US" sz="1800" strike="noStrike" noProof="1"/>
          </a:p>
          <a:p>
            <a:pPr marL="0" indent="0">
              <a:spcBef>
                <a:spcPts val="0"/>
              </a:spcBef>
              <a:buNone/>
            </a:pPr>
            <a:r>
              <a:rPr lang="zh-CN" altLang="en-US" sz="1400" strike="noStrike" noProof="1">
                <a:latin typeface="Consolas" panose="020B0609020204030204" charset="0"/>
              </a:rPr>
              <a:t>&gt;&gt;&gt; x = [1, 2, 3, 4]</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1</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2</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x.append(5)</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4</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5</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FF0000"/>
                </a:solidFill>
                <a:latin typeface="Consolas" panose="020B0609020204030204" charset="0"/>
              </a:rPr>
              <a:t>IndexError: pop from empty list</a:t>
            </a:r>
            <a:endParaRPr lang="zh-CN" altLang="en-US" sz="1400" strike="noStrike" noProof="1">
              <a:solidFill>
                <a:srgbClr val="FF0000"/>
              </a:solidFill>
              <a:latin typeface="Consolas" panose="020B0609020204030204" charset="0"/>
            </a:endParaRPr>
          </a:p>
        </p:txBody>
      </p:sp>
      <p:sp>
        <p:nvSpPr>
          <p:cNvPr id="153602" name="标题 10956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10956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54626" name="文本占位符 109570"/>
          <p:cNvSpPr>
            <a:spLocks noGrp="1"/>
          </p:cNvSpPr>
          <p:nvPr>
            <p:ph idx="1"/>
          </p:nvPr>
        </p:nvSpPr>
        <p:spPr/>
        <p:txBody>
          <a:bodyPr anchor="t"/>
          <a:lstStyle/>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import queue        #queue</a:t>
            </a:r>
            <a:r>
              <a:rPr lang="zh-CN" altLang="en-US" sz="1600" dirty="0">
                <a:latin typeface="Consolas" panose="020B0609020204030204" charset="0"/>
                <a:cs typeface="Consolas" panose="020B0609020204030204" charset="0"/>
              </a:rPr>
              <a:t>是</a:t>
            </a:r>
            <a:r>
              <a:rPr lang="en-US" altLang="zh-CN" sz="1600" dirty="0">
                <a:latin typeface="Consolas" panose="020B0609020204030204" charset="0"/>
                <a:cs typeface="Consolas" panose="020B0609020204030204" charset="0"/>
              </a:rPr>
              <a:t>Python</a:t>
            </a:r>
            <a:r>
              <a:rPr lang="zh-CN" altLang="en-US" sz="1600" dirty="0">
                <a:latin typeface="Consolas" panose="020B0609020204030204" charset="0"/>
                <a:cs typeface="Consolas" panose="020B0609020204030204" charset="0"/>
              </a:rPr>
              <a:t>标准库</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 = queue.Queue()</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q.put(0)            #</a:t>
            </a:r>
            <a:r>
              <a:rPr lang="zh-CN" altLang="en-US" sz="1600" dirty="0">
                <a:latin typeface="Consolas" panose="020B0609020204030204" charset="0"/>
                <a:cs typeface="Consolas" panose="020B0609020204030204" charset="0"/>
              </a:rPr>
              <a:t>入队</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q.put(1)</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q.put(2)</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q.queue</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deque([0, 1, 2])</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q.get()             #</a:t>
            </a:r>
            <a:r>
              <a:rPr lang="zh-CN" altLang="en-US" sz="1600" dirty="0">
                <a:latin typeface="Consolas" panose="020B0609020204030204" charset="0"/>
                <a:cs typeface="Consolas" panose="020B0609020204030204" charset="0"/>
              </a:rPr>
              <a:t>出队</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0</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q.queue             #</a:t>
            </a:r>
            <a:r>
              <a:rPr lang="zh-CN" altLang="en-US" sz="1600" dirty="0">
                <a:latin typeface="Consolas" panose="020B0609020204030204" charset="0"/>
                <a:cs typeface="Consolas" panose="020B0609020204030204" charset="0"/>
              </a:rPr>
              <a:t>查看队列中的元素</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deque([1, 2])</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q.get()</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1</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q.queue</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deque([2])</a:t>
            </a:r>
            <a:endParaRPr lang="en-US" altLang="zh-CN" sz="1600" dirty="0">
              <a:solidFill>
                <a:srgbClr val="00B0F0"/>
              </a:solidFill>
              <a:latin typeface="Consolas" panose="020B0609020204030204" charset="0"/>
              <a:cs typeface="Consolas" panose="020B0609020204030204"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11059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10595" name="文本占位符 110594"/>
          <p:cNvSpPr>
            <a:spLocks noGrp="1"/>
          </p:cNvSpPr>
          <p:nvPr>
            <p:ph idx="1"/>
          </p:nvPr>
        </p:nvSpPr>
        <p:spPr/>
        <p:txBody>
          <a:bodyPr/>
          <a:lstStyle/>
          <a:p>
            <a:pPr fontAlgn="base">
              <a:lnSpc>
                <a:spcPct val="80000"/>
              </a:lnSpc>
              <a:buFont typeface="Wingdings" panose="05000000000000000000" charset="0"/>
              <a:buChar char="n"/>
            </a:pPr>
            <a:r>
              <a:rPr lang="en-US" altLang="zh-CN" sz="1800" strike="noStrike" noProof="1">
                <a:latin typeface="宋体" panose="02010600030101010101" pitchFamily="2" charset="-122"/>
              </a:rPr>
              <a:t>queue</a:t>
            </a:r>
            <a:r>
              <a:rPr lang="zh-CN" altLang="en-US" sz="1800" strike="noStrike" noProof="1">
                <a:latin typeface="宋体" panose="02010600030101010101" pitchFamily="2" charset="-122"/>
              </a:rPr>
              <a:t>模块还提供了“后进先出”队列和优先级队列。</a:t>
            </a:r>
            <a:endParaRPr lang="zh-CN" altLang="en-US" sz="1800" strike="noStrike" noProof="1">
              <a:latin typeface="宋体" panose="02010600030101010101" pitchFamily="2" charset="-122"/>
            </a:endParaRPr>
          </a:p>
          <a:p>
            <a:pPr marL="1905" indent="-344805" fontAlgn="base">
              <a:lnSpc>
                <a:spcPct val="80000"/>
              </a:lnSpc>
              <a:buNone/>
            </a:pPr>
            <a:endParaRPr lang="en-US" altLang="zh-CN" sz="135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from queue import Queue    #LILO队列</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 = Queue()                #创建队列对象</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q.put(0)                   #在队列尾部插入元素</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q.put(1)</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q.put(2)</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print(q.queue)             #查看队列中所有元素</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deque([0, 1, 2])</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q.get()                    #返回并删除队列头部元素</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0</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q.get()</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1</a:t>
            </a:r>
            <a:endParaRPr lang="en-US" altLang="zh-CN" sz="1600" strike="noStrike" noProof="1">
              <a:solidFill>
                <a:srgbClr val="00B0F0"/>
              </a:solidFill>
              <a:latin typeface="Consolas" panose="020B060902020403020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11161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56674" name="文本占位符 111618"/>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from queue import LifoQueue #LIFO队列</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 = LifoQueue()             #创建LIFO队列对象</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q.put(1)                    #在队列尾部插入元素</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q.put(2)</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q.put(3)</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q.queue                     #查看队列中所有元素</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[1, 2, 3]</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q.get()                     #返回并删除队列尾部元素</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3</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q.get()</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2</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q.queue</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[1]</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q.get()              #对空队列调用get()方法会阻塞当前线程</a:t>
            </a:r>
            <a:endParaRPr lang="zh-CN" altLang="en-US" sz="1600">
              <a:latin typeface="Consolas" panose="020B060902020403020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p:txBody>
          <a:bodyPr anchor="t"/>
          <a:lstStyle/>
          <a:p>
            <a:pPr marL="0" indent="0">
              <a:spcBef>
                <a:spcPct val="0"/>
              </a:spcBef>
              <a:buNone/>
            </a:pPr>
            <a:r>
              <a:rPr lang="en-US" altLang="en-US" sz="1600">
                <a:latin typeface="Consolas" panose="020B0609020204030204" charset="0"/>
              </a:rPr>
              <a:t>&gt;&gt;&gt; from queue import PriorityQueue #优先级队列</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 = PriorityQueue()             #创建优先级队列对象</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q.put(3)                        #插入元素</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q.put(8)                        #插入元素</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q.put(100)</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q.queue                         #查看优先级队列中所有元素</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[3, 8, 100]</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q.put(1)                        #插入元素，自动调整优先级队列</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q.put(2)</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q.queue</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[1, 2, 100, 8, 3]</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q.get()                         #返回并删除优先级最低的元素</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1</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q.get()             #请多执行几次该语句并观察返回的数据</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2</a:t>
            </a:r>
            <a:endParaRPr lang="en-US" altLang="en-US" sz="1600">
              <a:solidFill>
                <a:srgbClr val="00B0F0"/>
              </a:solidFill>
              <a:latin typeface="Consolas" panose="020B0609020204030204" charset="0"/>
            </a:endParaRPr>
          </a:p>
        </p:txBody>
      </p:sp>
      <p:sp>
        <p:nvSpPr>
          <p:cNvPr id="157698" name="标题 1136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Python</a:t>
            </a:r>
            <a:r>
              <a:rPr lang="zh-CN" altLang="en-US" sz="1800" strike="noStrike" noProof="1"/>
              <a:t>标准库</a:t>
            </a:r>
            <a:r>
              <a:rPr lang="en-US" sz="1800" strike="noStrike" noProof="1">
                <a:sym typeface="+mn-ea"/>
              </a:rPr>
              <a:t>collections</a:t>
            </a:r>
            <a:r>
              <a:rPr lang="zh-CN" altLang="en-US" sz="1800" strike="noStrike" noProof="1">
                <a:sym typeface="+mn-ea"/>
              </a:rPr>
              <a:t>提供了双端队列</a:t>
            </a:r>
            <a:r>
              <a:rPr lang="en-US" sz="1800" strike="noStrike" noProof="1">
                <a:sym typeface="+mn-ea"/>
              </a:rPr>
              <a:t>deque</a:t>
            </a:r>
            <a:endParaRPr lang="zh-CN" altLang="en-US" sz="1800" strike="noStrike" noProof="1"/>
          </a:p>
          <a:p>
            <a:pPr marL="0" indent="0" fontAlgn="base">
              <a:buNone/>
            </a:pPr>
            <a:r>
              <a:rPr lang="en-US" sz="1600" strike="noStrike" noProof="1">
                <a:latin typeface="Consolas" panose="020B0609020204030204" charset="0"/>
              </a:rPr>
              <a:t>&gt;&gt;&gt; from collections import deque</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 = deque(maxlen=5)               #创建双端队列</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for item in [3, 5, 7, 9, 11]:     #添加元素</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q.append(item)</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q.append(13)                      #队列满，自动溢出</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q.append(15)</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deque([7, 9, 11, 13, 15], maxlen=5)</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q.appendleft(5)                  #从左侧添加元素，右侧自动溢出</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deque([5, 7, 9, 11, 13], maxlen=5)</a:t>
            </a:r>
            <a:endParaRPr lang="en-US" sz="1600" strike="noStrike" noProof="1">
              <a:solidFill>
                <a:srgbClr val="00B0F0"/>
              </a:solidFill>
              <a:latin typeface="Consolas" panose="020B0609020204030204" charset="0"/>
            </a:endParaRPr>
          </a:p>
        </p:txBody>
      </p:sp>
      <p:sp>
        <p:nvSpPr>
          <p:cNvPr id="158722" name="标题 1136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1136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59746" name="文本占位符 113666"/>
          <p:cNvSpPr>
            <a:spLocks noGrp="1"/>
          </p:cNvSpPr>
          <p:nvPr>
            <p:ph idx="1"/>
          </p:nvPr>
        </p:nvSpPr>
        <p:spPr/>
        <p:txBody>
          <a:bodyPr anchor="t"/>
          <a:lstStyle/>
          <a:p>
            <a:pPr defTabSz="914400">
              <a:buSzPct val="90000"/>
              <a:buFont typeface="Wingdings" panose="05000000000000000000" charset="0"/>
              <a:buChar char="§"/>
            </a:pPr>
            <a:r>
              <a:rPr lang="zh-CN" altLang="en-US" sz="1800" dirty="0"/>
              <a:t>封装列表自行定义队列</a:t>
            </a:r>
            <a:endParaRPr lang="zh-CN" altLang="en-US" sz="1800" dirty="0"/>
          </a:p>
          <a:p>
            <a:pPr defTabSz="914400">
              <a:buSzPct val="90000"/>
              <a:buFont typeface="Wingdings" panose="05000000000000000000" pitchFamily="2" charset="2"/>
              <a:buNone/>
            </a:pPr>
            <a:r>
              <a:rPr lang="zh-CN" altLang="en-US" sz="1600" dirty="0">
                <a:hlinkClick r:id="rId1" action="ppaction://hlinkfile"/>
              </a:rPr>
              <a:t>code\myQueue.py</a:t>
            </a:r>
            <a:endParaRPr lang="zh-CN" altLang="en-US" sz="16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360" y="1200360"/>
            <a:ext cx="2705573" cy="3395066"/>
          </a:xfrm>
          <a:ln w="25400">
            <a:solidFill>
              <a:schemeClr val="accent1"/>
            </a:solidFill>
          </a:ln>
        </p:spPr>
        <p:txBody>
          <a:bodyPr/>
          <a:lstStyle/>
          <a:p>
            <a:pPr fontAlgn="base">
              <a:buFont typeface="Wingdings" panose="05000000000000000000" charset="0"/>
              <a:buChar char="§"/>
            </a:pPr>
            <a:r>
              <a:rPr lang="zh-CN" altLang="en-US" sz="1800" strike="noStrike" noProof="1"/>
              <a:t>自定义队列结构用法</a:t>
            </a:r>
            <a:endParaRPr lang="zh-CN" altLang="en-US" sz="1800" strike="noStrike" noProof="1"/>
          </a:p>
          <a:p>
            <a:pPr marL="0" indent="0" fontAlgn="base">
              <a:buNone/>
            </a:pPr>
            <a:endParaRPr lang="zh-CN" altLang="en-US" sz="1350" strike="noStrike" noProof="1"/>
          </a:p>
          <a:p>
            <a:pPr marL="0" indent="0" fontAlgn="base">
              <a:buNone/>
            </a:pPr>
            <a:r>
              <a:rPr lang="en-US" sz="1350" strike="noStrike" noProof="1">
                <a:latin typeface="Consolas" panose="020B0609020204030204" charset="0"/>
              </a:rPr>
              <a:t>&gt;&gt;&gt; import myQueue</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 = myQueue.myQueue()</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q.get()</a:t>
            </a:r>
            <a:endParaRPr lang="en-US" sz="1350" strike="noStrike" noProof="1">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The queue is empty</a:t>
            </a:r>
            <a:endParaRPr lang="en-US" sz="1350" strike="noStrike" noProof="1">
              <a:solidFill>
                <a:srgbClr val="00B0F0"/>
              </a:solidFill>
              <a:latin typeface="Consolas" panose="020B0609020204030204" charset="0"/>
            </a:endParaRPr>
          </a:p>
          <a:p>
            <a:pPr marL="0" indent="0" fontAlgn="base">
              <a:buNone/>
            </a:pPr>
            <a:r>
              <a:rPr lang="en-US" sz="1350" strike="noStrike" noProof="1">
                <a:latin typeface="Consolas" panose="020B0609020204030204" charset="0"/>
              </a:rPr>
              <a:t>&gt;&gt;&gt; q.put(5)</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q.put(7)</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q.isFull()</a:t>
            </a:r>
            <a:endParaRPr lang="en-US" sz="1350" strike="noStrike" noProof="1">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False</a:t>
            </a:r>
            <a:endParaRPr lang="en-US" sz="1350" strike="noStrike" noProof="1">
              <a:solidFill>
                <a:srgbClr val="00B0F0"/>
              </a:solidFill>
              <a:latin typeface="Consolas" panose="020B0609020204030204" charset="0"/>
            </a:endParaRPr>
          </a:p>
          <a:p>
            <a:pPr marL="0" indent="0" fontAlgn="base">
              <a:buNone/>
            </a:pPr>
            <a:endParaRPr lang="en-US" sz="1350" strike="noStrike" noProof="1"/>
          </a:p>
        </p:txBody>
      </p:sp>
      <p:sp>
        <p:nvSpPr>
          <p:cNvPr id="160770"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.2  </a:t>
            </a:r>
            <a:r>
              <a:rPr lang="zh-CN" altLang="en-US" kern="1200" baseline="0" dirty="0">
                <a:latin typeface="+mj-lt"/>
                <a:ea typeface="+mj-ea"/>
                <a:cs typeface="+mj-cs"/>
                <a:sym typeface="宋体" panose="02010600030101010101" pitchFamily="2" charset="-122"/>
              </a:rPr>
              <a:t>队列</a:t>
            </a:r>
            <a:endParaRPr lang="zh-CN" altLang="en-US" kern="1200" baseline="0">
              <a:latin typeface="+mj-lt"/>
              <a:ea typeface="+mj-ea"/>
              <a:cs typeface="+mj-cs"/>
            </a:endParaRPr>
          </a:p>
        </p:txBody>
      </p:sp>
      <p:sp>
        <p:nvSpPr>
          <p:cNvPr id="160771" name="Content Placeholder 2"/>
          <p:cNvSpPr>
            <a:spLocks noGrp="1"/>
          </p:cNvSpPr>
          <p:nvPr/>
        </p:nvSpPr>
        <p:spPr>
          <a:xfrm>
            <a:off x="4794686" y="1209887"/>
            <a:ext cx="2279255" cy="3396257"/>
          </a:xfrm>
          <a:prstGeom prst="rect">
            <a:avLst/>
          </a:prstGeom>
          <a:noFill/>
          <a:ln w="25400" cap="flat" cmpd="sng">
            <a:solidFill>
              <a:schemeClr val="accent1"/>
            </a:solidFill>
            <a:prstDash val="solid"/>
            <a:round/>
            <a:headEnd type="none" w="med" len="med"/>
            <a:tailEnd type="none" w="med" len="med"/>
          </a:ln>
        </p:spPr>
        <p:txBody>
          <a:bodyPr anchor="t"/>
          <a:lstStyle/>
          <a:p>
            <a:pPr>
              <a:spcBef>
                <a:spcPct val="20000"/>
              </a:spcBef>
            </a:pPr>
            <a:r>
              <a:rPr lang="en-US" altLang="en-US" sz="1400">
                <a:latin typeface="Consolas" panose="020B0609020204030204" charset="0"/>
                <a:ea typeface="宋体" panose="02010600030101010101" pitchFamily="2" charset="-122"/>
              </a:rPr>
              <a:t>&gt;&gt;&gt; q.put('a')</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q.put(3)</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q.show()</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[5, 7, 'a', 3]</a:t>
            </a:r>
            <a:endParaRPr lang="en-US" altLang="en-US" sz="1400">
              <a:solidFill>
                <a:srgbClr val="00B0F0"/>
              </a:solidFill>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q.setSize(3)</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q.show()</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[5, 7, 'a']</a:t>
            </a:r>
            <a:endParaRPr lang="en-US" altLang="en-US" sz="1400">
              <a:solidFill>
                <a:srgbClr val="00B0F0"/>
              </a:solidFill>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q.put(10)</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The queue is full</a:t>
            </a:r>
            <a:endParaRPr lang="en-US" altLang="en-US" sz="1400">
              <a:solidFill>
                <a:srgbClr val="00B0F0"/>
              </a:solidFill>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q.setSize(5)</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q.put(10)</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q.show()</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[5, 7, 'a', 10]</a:t>
            </a:r>
            <a:endParaRPr lang="en-US" altLang="en-US" sz="1400">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1468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64866" name="文本占位符 114690"/>
          <p:cNvSpPr>
            <a:spLocks noGrp="1"/>
          </p:cNvSpPr>
          <p:nvPr>
            <p:ph idx="1"/>
          </p:nvPr>
        </p:nvSpPr>
        <p:spPr/>
        <p:txBody>
          <a:bodyPr anchor="t"/>
          <a:lstStyle/>
          <a:p>
            <a:pPr defTabSz="914400">
              <a:lnSpc>
                <a:spcPct val="130000"/>
              </a:lnSpc>
              <a:spcBef>
                <a:spcPct val="0"/>
              </a:spcBef>
              <a:buSzPct val="90000"/>
              <a:buFont typeface="Wingdings" panose="05000000000000000000" charset="0"/>
              <a:buChar char="§"/>
            </a:pPr>
            <a:r>
              <a:rPr lang="zh-CN" altLang="en-US" sz="1800">
                <a:latin typeface="宋体" panose="02010600030101010101" pitchFamily="2" charset="-122"/>
              </a:rPr>
              <a:t>栈是一种“后进先出（</a:t>
            </a:r>
            <a:r>
              <a:rPr lang="en-US" altLang="zh-CN" sz="1800">
                <a:latin typeface="宋体" panose="02010600030101010101" pitchFamily="2" charset="-122"/>
              </a:rPr>
              <a:t>LIFO</a:t>
            </a:r>
            <a:r>
              <a:rPr lang="zh-CN" altLang="en-US" sz="1800">
                <a:latin typeface="宋体" panose="02010600030101010101" pitchFamily="2" charset="-122"/>
              </a:rPr>
              <a:t>）”或“先进后出（</a:t>
            </a:r>
            <a:r>
              <a:rPr lang="en-US" altLang="zh-CN" sz="1800">
                <a:latin typeface="宋体" panose="02010600030101010101" pitchFamily="2" charset="-122"/>
              </a:rPr>
              <a:t>FILO</a:t>
            </a:r>
            <a:r>
              <a:rPr lang="zh-CN" altLang="en-US" sz="1800">
                <a:latin typeface="宋体" panose="02010600030101010101" pitchFamily="2" charset="-122"/>
              </a:rPr>
              <a:t>）”的数据结构。</a:t>
            </a:r>
            <a:endParaRPr lang="zh-CN" altLang="en-US" sz="1800">
              <a:latin typeface="宋体" panose="02010600030101010101" pitchFamily="2" charset="-122"/>
            </a:endParaRPr>
          </a:p>
          <a:p>
            <a:pPr defTabSz="914400">
              <a:lnSpc>
                <a:spcPct val="130000"/>
              </a:lnSpc>
              <a:spcBef>
                <a:spcPct val="0"/>
              </a:spcBef>
              <a:buSzPct val="90000"/>
              <a:buFont typeface="Wingdings" panose="05000000000000000000" charset="0"/>
              <a:buChar char="§"/>
            </a:pPr>
            <a:r>
              <a:rPr lang="en-US" altLang="zh-CN" sz="1800">
                <a:latin typeface="宋体" panose="02010600030101010101" pitchFamily="2" charset="-122"/>
              </a:rPr>
              <a:t>Python</a:t>
            </a:r>
            <a:r>
              <a:rPr lang="zh-CN" altLang="en-US" sz="1800">
                <a:latin typeface="宋体" panose="02010600030101010101" pitchFamily="2" charset="-122"/>
              </a:rPr>
              <a:t>列表本身就可以实现栈结构的基本操作。例如，列表对象的</a:t>
            </a:r>
            <a:r>
              <a:rPr lang="en-US" altLang="zh-CN" sz="1800">
                <a:solidFill>
                  <a:srgbClr val="FF0000"/>
                </a:solidFill>
                <a:latin typeface="宋体" panose="02010600030101010101" pitchFamily="2" charset="-122"/>
              </a:rPr>
              <a:t>append()</a:t>
            </a:r>
            <a:r>
              <a:rPr lang="zh-CN" altLang="en-US" sz="1800">
                <a:latin typeface="宋体" panose="02010600030101010101" pitchFamily="2" charset="-122"/>
              </a:rPr>
              <a:t>方法是在列表尾部追加元素，类似于入栈操作；</a:t>
            </a:r>
            <a:r>
              <a:rPr lang="en-US" altLang="zh-CN" sz="1800">
                <a:solidFill>
                  <a:srgbClr val="FF0000"/>
                </a:solidFill>
                <a:latin typeface="宋体" panose="02010600030101010101" pitchFamily="2" charset="-122"/>
              </a:rPr>
              <a:t>pop()</a:t>
            </a:r>
            <a:r>
              <a:rPr lang="zh-CN" altLang="en-US" sz="1800">
                <a:latin typeface="宋体" panose="02010600030101010101" pitchFamily="2" charset="-122"/>
              </a:rPr>
              <a:t>方法默认是弹出并返回列表的最后一个元素，类似于出栈操作。</a:t>
            </a:r>
            <a:endParaRPr lang="zh-CN" altLang="en-US" sz="1800">
              <a:latin typeface="宋体" panose="02010600030101010101" pitchFamily="2" charset="-122"/>
            </a:endParaRPr>
          </a:p>
          <a:p>
            <a:pPr defTabSz="914400">
              <a:lnSpc>
                <a:spcPct val="130000"/>
              </a:lnSpc>
              <a:spcBef>
                <a:spcPct val="0"/>
              </a:spcBef>
              <a:buSzPct val="90000"/>
              <a:buFont typeface="Wingdings" panose="05000000000000000000" charset="0"/>
              <a:buChar char="§"/>
            </a:pPr>
            <a:r>
              <a:rPr lang="zh-CN" altLang="en-US" sz="1800">
                <a:latin typeface="宋体" panose="02010600030101010101" pitchFamily="2" charset="-122"/>
              </a:rPr>
              <a:t>但是直接使用</a:t>
            </a:r>
            <a:r>
              <a:rPr lang="en-US" altLang="zh-CN" sz="1800">
                <a:latin typeface="宋体" panose="02010600030101010101" pitchFamily="2" charset="-122"/>
              </a:rPr>
              <a:t>Python</a:t>
            </a:r>
            <a:r>
              <a:rPr lang="zh-CN" altLang="en-US" sz="1800">
                <a:latin typeface="宋体" panose="02010600030101010101" pitchFamily="2" charset="-122"/>
              </a:rPr>
              <a:t>列表对象模拟栈操作并不是很方便，例如当列表为空时再执行</a:t>
            </a:r>
            <a:r>
              <a:rPr lang="en-US" altLang="zh-CN" sz="1800">
                <a:latin typeface="宋体" panose="02010600030101010101" pitchFamily="2" charset="-122"/>
              </a:rPr>
              <a:t>pop()</a:t>
            </a:r>
            <a:r>
              <a:rPr lang="zh-CN" altLang="en-US" sz="1800">
                <a:latin typeface="宋体" panose="02010600030101010101" pitchFamily="2" charset="-122"/>
              </a:rPr>
              <a:t>出栈操作时则会抛出一个不很友好的异常；另外，也无法限制栈的大小。</a:t>
            </a:r>
            <a:endParaRPr lang="zh-CN" altLang="en-US" sz="1800">
              <a:latin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1571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65890" name="文本占位符 115714"/>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t>可以直接使用列表来实现栈结构</a:t>
            </a:r>
            <a:endParaRPr lang="zh-CN" altLang="en-US" sz="1800" dirty="0"/>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myStack = []</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myStack.append(3)</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myStack.append(5)</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myStack.append(7)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[3, 5, 7]</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7</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5</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3</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dirty="0">
                <a:solidFill>
                  <a:srgbClr val="FF0000"/>
                </a:solidFill>
                <a:latin typeface="Consolas" panose="020B0609020204030204" charset="0"/>
              </a:rPr>
              <a:t>出错</a:t>
            </a:r>
            <a:endParaRPr lang="zh-CN" altLang="en-US" sz="1600" dirty="0">
              <a:solidFill>
                <a:srgbClr val="FF0000"/>
              </a:solidFill>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45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8674" name="文本占位符 24578"/>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4</a:t>
            </a:r>
            <a:r>
              <a:rPr lang="zh-CN" altLang="en-US" sz="1800"/>
              <a:t>）使用列表对象的</a:t>
            </a:r>
            <a:r>
              <a:rPr lang="en-US" altLang="zh-CN" sz="1800"/>
              <a:t>insert()</a:t>
            </a:r>
            <a:r>
              <a:rPr lang="zh-CN" altLang="en-US" sz="1800"/>
              <a:t>方法将元素添加至列表的</a:t>
            </a:r>
            <a:r>
              <a:rPr lang="zh-CN" altLang="en-US" sz="1800">
                <a:solidFill>
                  <a:srgbClr val="FF0000"/>
                </a:solidFill>
              </a:rPr>
              <a:t>指定位置</a:t>
            </a:r>
            <a:r>
              <a:rPr lang="zh-CN" altLang="en-US" sz="1800"/>
              <a:t>。</a:t>
            </a:r>
            <a:endParaRPr lang="zh-CN" altLang="en-US" sz="1800"/>
          </a:p>
          <a:p>
            <a:pPr marL="1905" indent="-344805" defTabSz="914400">
              <a:buSzPct val="90000"/>
              <a:buFont typeface="Wingdings" panose="05000000000000000000" pitchFamily="2" charset="2"/>
              <a:buNone/>
            </a:pPr>
            <a:endParaRPr lang="zh-CN" altLang="en-US" sz="1500"/>
          </a:p>
          <a:p>
            <a:pPr marL="1905" indent="-344805" defTabSz="914400">
              <a:buSzPct val="90000"/>
              <a:buFont typeface="Wingdings" panose="05000000000000000000" pitchFamily="2" charset="2"/>
              <a:buNone/>
            </a:pPr>
            <a:r>
              <a:rPr lang="en-US" altLang="zh-CN" sz="1350">
                <a:latin typeface="Consolas" panose="020B0609020204030204" charset="0"/>
              </a:rPr>
              <a:t>&gt;&gt;&gt; aList.insert(3, 6)                #</a:t>
            </a:r>
            <a:r>
              <a:rPr lang="zh-CN" altLang="en-US" sz="1350">
                <a:latin typeface="Consolas" panose="020B0609020204030204" charset="0"/>
              </a:rPr>
              <a:t>在下标为</a:t>
            </a:r>
            <a:r>
              <a:rPr lang="en-US" altLang="zh-CN" sz="1350">
                <a:latin typeface="Consolas" panose="020B0609020204030204" charset="0"/>
              </a:rPr>
              <a:t>3</a:t>
            </a:r>
            <a:r>
              <a:rPr lang="zh-CN" altLang="en-US" sz="1350">
                <a:latin typeface="Consolas" panose="020B0609020204030204" charset="0"/>
              </a:rPr>
              <a:t>的位置插入元素</a:t>
            </a:r>
            <a:r>
              <a:rPr lang="en-US" altLang="zh-CN" sz="1350">
                <a:latin typeface="Consolas" panose="020B0609020204030204" charset="0"/>
              </a:rPr>
              <a:t>6</a:t>
            </a:r>
            <a:endParaRPr lang="en-US" altLang="zh-CN" sz="1350">
              <a:latin typeface="Consolas" panose="020B0609020204030204" charset="0"/>
            </a:endParaRPr>
          </a:p>
          <a:p>
            <a:pPr marL="1905" indent="-344805" defTabSz="914400">
              <a:buSzPct val="90000"/>
              <a:buFont typeface="Wingdings" panose="05000000000000000000" pitchFamily="2" charset="2"/>
              <a:buNone/>
            </a:pPr>
            <a:r>
              <a:rPr lang="en-US" altLang="zh-CN" sz="1350">
                <a:latin typeface="Consolas" panose="020B0609020204030204" charset="0"/>
              </a:rPr>
              <a:t>&gt;&gt;&gt; aList</a:t>
            </a:r>
            <a:endParaRPr lang="en-US" altLang="zh-CN" sz="1350">
              <a:latin typeface="Consolas" panose="020B0609020204030204" charset="0"/>
            </a:endParaRPr>
          </a:p>
          <a:p>
            <a:pPr marL="1905" indent="-344805" defTabSz="914400">
              <a:buSzPct val="90000"/>
              <a:buFont typeface="Wingdings" panose="05000000000000000000" pitchFamily="2" charset="2"/>
              <a:buNone/>
            </a:pPr>
            <a:r>
              <a:rPr lang="en-US" altLang="zh-CN" sz="1350">
                <a:solidFill>
                  <a:srgbClr val="00B0F0"/>
                </a:solidFill>
                <a:latin typeface="Consolas" panose="020B0609020204030204" charset="0"/>
              </a:rPr>
              <a:t>[3, 4, 5, 6, 7, 9, 11, 13, 15, 17]</a:t>
            </a:r>
            <a:endParaRPr lang="en-US" altLang="zh-CN" sz="1350">
              <a:solidFill>
                <a:srgbClr val="00B0F0"/>
              </a:solidFill>
              <a:latin typeface="Consolas" panose="020B0609020204030204" charset="0"/>
            </a:endParaRPr>
          </a:p>
          <a:p>
            <a:pPr marL="1905" indent="-344805" defTabSz="914400">
              <a:buSzPct val="90000"/>
              <a:buFont typeface="Wingdings" panose="05000000000000000000" pitchFamily="2" charset="2"/>
              <a:buNone/>
            </a:pPr>
            <a:endParaRPr lang="en-US" altLang="zh-CN" sz="15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1673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66914" name="文本占位符 116738"/>
          <p:cNvSpPr>
            <a:spLocks noGrp="1"/>
          </p:cNvSpPr>
          <p:nvPr>
            <p:ph idx="1"/>
          </p:nvPr>
        </p:nvSpPr>
        <p:spPr/>
        <p:txBody>
          <a:bodyPr anchor="t"/>
          <a:lstStyle/>
          <a:p>
            <a:pPr defTabSz="914400">
              <a:buSzPct val="90000"/>
              <a:buFont typeface="Wingdings" panose="05000000000000000000" charset="0"/>
              <a:buChar char="§"/>
            </a:pPr>
            <a:r>
              <a:rPr lang="zh-CN" altLang="en-US" sz="1800" dirty="0"/>
              <a:t>封装列表实现栈结构</a:t>
            </a:r>
            <a:endParaRPr lang="zh-CN" altLang="en-US" sz="1800" dirty="0"/>
          </a:p>
          <a:p>
            <a:pPr defTabSz="914400">
              <a:spcBef>
                <a:spcPts val="0"/>
              </a:spcBef>
              <a:buSzPct val="90000"/>
              <a:buFont typeface="Wingdings" panose="05000000000000000000" pitchFamily="2" charset="2"/>
              <a:buNone/>
            </a:pPr>
            <a:r>
              <a:rPr lang="zh-CN" altLang="en-US" sz="1600" dirty="0">
                <a:latin typeface="Consolas" panose="020B0609020204030204" charset="0"/>
              </a:rPr>
              <a:t>class Stack:</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def __init__(self, size = 10):</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content = []                 #使用列表存放栈的元素</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size = size                  #初始栈大小</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current = 0                  #栈中元素个数初始化为0</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def empty(self):</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content = []</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current = 0</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def isEmpty(self):</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a:t>
            </a:r>
            <a:r>
              <a:rPr lang="en-US" altLang="zh-CN" sz="1600" dirty="0">
                <a:latin typeface="Consolas" panose="020B0609020204030204" charset="0"/>
              </a:rPr>
              <a:t>return</a:t>
            </a:r>
            <a:r>
              <a:rPr lang="zh-CN" altLang="en-US" sz="1600" dirty="0">
                <a:latin typeface="Consolas" panose="020B0609020204030204" charset="0"/>
              </a:rPr>
              <a:t> not self._</a:t>
            </a:r>
            <a:r>
              <a:rPr lang="en-US" altLang="zh-CN" sz="1600" dirty="0">
                <a:latin typeface="Consolas" panose="020B0609020204030204" charset="0"/>
              </a:rPr>
              <a:t>_</a:t>
            </a:r>
            <a:r>
              <a:rPr lang="zh-CN" altLang="en-US" sz="1600" dirty="0">
                <a:latin typeface="Consolas" panose="020B0609020204030204" charset="0"/>
              </a:rPr>
              <a:t>content</a:t>
            </a:r>
            <a:endParaRPr lang="zh-CN" altLang="en-US" sz="1600" dirty="0">
              <a:latin typeface="Consolas" panose="020B060902020403020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.3  </a:t>
            </a:r>
            <a:r>
              <a:rPr lang="zh-CN" altLang="en-US" kern="1200" baseline="0" dirty="0">
                <a:latin typeface="+mj-lt"/>
                <a:ea typeface="+mj-ea"/>
                <a:cs typeface="+mj-cs"/>
                <a:sym typeface="Arial" panose="020B0604020202020204" pitchFamily="34" charset="0"/>
              </a:rPr>
              <a:t>栈</a:t>
            </a:r>
            <a:endParaRPr lang="zh-CN" altLang="en-US" kern="1200" baseline="0">
              <a:latin typeface="+mj-lt"/>
              <a:ea typeface="+mj-ea"/>
              <a:cs typeface="+mj-cs"/>
            </a:endParaRPr>
          </a:p>
        </p:txBody>
      </p:sp>
      <p:sp>
        <p:nvSpPr>
          <p:cNvPr id="167938"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def setSize(self, size):</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#如果缩小栈空间，则删除指定大小之后的已有元素</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if size &lt;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for i in range(size,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current)[::-1]:</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del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content[i]</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 = size</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size = size</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def isFull(self):</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a:t>
            </a:r>
            <a:r>
              <a:rPr lang="en-US" altLang="zh-CN" sz="1600">
                <a:latin typeface="Consolas" panose="020B0609020204030204" charset="0"/>
                <a:cs typeface="Consolas" panose="020B0609020204030204" charset="0"/>
              </a:rPr>
              <a:t>return</a:t>
            </a:r>
            <a:r>
              <a:rPr lang="zh-CN" altLang="en-US" sz="1600">
                <a:latin typeface="Consolas" panose="020B0609020204030204" charset="0"/>
                <a:cs typeface="Consolas" panose="020B0609020204030204" charset="0"/>
              </a:rPr>
              <a: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 ==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size</a:t>
            </a:r>
            <a:endParaRPr lang="zh-CN" altLang="en-US" sz="1600">
              <a:latin typeface="Consolas" panose="020B0609020204030204" charset="0"/>
              <a:cs typeface="Consolas" panose="020B060902020403020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.3  </a:t>
            </a:r>
            <a:r>
              <a:rPr lang="zh-CN" altLang="en-US" kern="1200" baseline="0" dirty="0">
                <a:latin typeface="+mj-lt"/>
                <a:ea typeface="+mj-ea"/>
                <a:cs typeface="+mj-cs"/>
                <a:sym typeface="宋体" panose="02010600030101010101" pitchFamily="2" charset="-122"/>
              </a:rPr>
              <a:t>栈</a:t>
            </a:r>
            <a:endParaRPr lang="zh-CN" altLang="en-US" kern="1200" baseline="0">
              <a:latin typeface="+mj-lt"/>
              <a:ea typeface="+mj-ea"/>
              <a:cs typeface="+mj-cs"/>
            </a:endParaRPr>
          </a:p>
        </p:txBody>
      </p:sp>
      <p:sp>
        <p:nvSpPr>
          <p:cNvPr id="16896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push(self, v):</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len(self._</a:t>
            </a:r>
            <a:r>
              <a:rPr lang="en-US" altLang="zh-CN" sz="1600">
                <a:latin typeface="Consolas" panose="020B0609020204030204" charset="0"/>
              </a:rPr>
              <a:t>_</a:t>
            </a:r>
            <a:r>
              <a:rPr lang="zh-CN" altLang="en-US" sz="1600">
                <a:latin typeface="Consolas" panose="020B0609020204030204" charset="0"/>
              </a:rPr>
              <a:t>content) &lt; self._</a:t>
            </a:r>
            <a:r>
              <a:rPr lang="en-US" altLang="zh-CN" sz="1600">
                <a:latin typeface="Consolas" panose="020B0609020204030204" charset="0"/>
              </a:rPr>
              <a:t>_</a:t>
            </a:r>
            <a:r>
              <a:rPr lang="zh-CN" altLang="en-US" sz="1600">
                <a:latin typeface="Consolas" panose="020B0609020204030204" charset="0"/>
              </a:rPr>
              <a:t>size: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content.append(v)</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current = self._</a:t>
            </a:r>
            <a:r>
              <a:rPr lang="en-US" altLang="zh-CN" sz="1600">
                <a:latin typeface="Consolas" panose="020B0609020204030204" charset="0"/>
              </a:rPr>
              <a:t>_</a:t>
            </a:r>
            <a:r>
              <a:rPr lang="zh-CN" altLang="en-US" sz="1600">
                <a:latin typeface="Consolas" panose="020B0609020204030204" charset="0"/>
              </a:rPr>
              <a:t>current+1  #栈中元素个数加1</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print('Stack Full!')</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pop(self):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a:t>
            </a:r>
            <a:r>
              <a:rPr lang="en-US" altLang="zh-CN" sz="1600">
                <a:latin typeface="Consolas" panose="020B0609020204030204" charset="0"/>
              </a:rPr>
              <a:t>_</a:t>
            </a:r>
            <a:r>
              <a:rPr lang="zh-CN" altLang="en-US" sz="1600">
                <a:latin typeface="Consolas" panose="020B0609020204030204" charset="0"/>
              </a:rPr>
              <a:t>content: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current = self._</a:t>
            </a:r>
            <a:r>
              <a:rPr lang="en-US" altLang="zh-CN" sz="1600">
                <a:latin typeface="Consolas" panose="020B0609020204030204" charset="0"/>
              </a:rPr>
              <a:t>_</a:t>
            </a:r>
            <a:r>
              <a:rPr lang="zh-CN" altLang="en-US" sz="1600">
                <a:latin typeface="Consolas" panose="020B0609020204030204" charset="0"/>
              </a:rPr>
              <a:t>current-1  #栈中元素个数减1</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self._</a:t>
            </a:r>
            <a:r>
              <a:rPr lang="en-US" altLang="zh-CN" sz="1600">
                <a:latin typeface="Consolas" panose="020B0609020204030204" charset="0"/>
              </a:rPr>
              <a:t>_</a:t>
            </a:r>
            <a:r>
              <a:rPr lang="zh-CN" altLang="en-US" sz="1600">
                <a:latin typeface="Consolas" panose="020B0609020204030204" charset="0"/>
              </a:rPr>
              <a:t>content.pop()</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print('Stack is empty!')</a:t>
            </a:r>
            <a:endParaRPr lang="zh-CN" altLang="en-US" sz="1600">
              <a:latin typeface="Consolas" panose="020B060902020403020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.3  </a:t>
            </a:r>
            <a:r>
              <a:rPr lang="zh-CN" altLang="en-US" kern="1200" baseline="0" dirty="0">
                <a:latin typeface="+mj-lt"/>
                <a:ea typeface="+mj-ea"/>
                <a:cs typeface="+mj-cs"/>
                <a:sym typeface="宋体" panose="02010600030101010101" pitchFamily="2" charset="-122"/>
              </a:rPr>
              <a:t>栈</a:t>
            </a:r>
            <a:endParaRPr lang="zh-CN" altLang="en-US" kern="1200" baseline="0">
              <a:latin typeface="+mj-lt"/>
              <a:ea typeface="+mj-ea"/>
              <a:cs typeface="+mj-cs"/>
            </a:endParaRPr>
          </a:p>
        </p:txBody>
      </p:sp>
      <p:sp>
        <p:nvSpPr>
          <p:cNvPr id="16998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show(self):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a:t>
            </a:r>
            <a:r>
              <a:rPr lang="en-US" altLang="zh-CN" sz="1600">
                <a:latin typeface="Consolas" panose="020B0609020204030204" charset="0"/>
              </a:rPr>
              <a:t>_</a:t>
            </a:r>
            <a:r>
              <a:rPr lang="zh-CN" altLang="en-US" sz="1600">
                <a:latin typeface="Consolas" panose="020B0609020204030204" charset="0"/>
              </a:rPr>
              <a:t>content)</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showRemainderSpace(self):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print('Stack can still PUSH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size-self._</a:t>
            </a:r>
            <a:r>
              <a:rPr lang="en-US" altLang="zh-CN" sz="1600">
                <a:latin typeface="Consolas" panose="020B0609020204030204" charset="0"/>
              </a:rPr>
              <a:t>_</a:t>
            </a:r>
            <a:r>
              <a:rPr lang="zh-CN" altLang="en-US" sz="1600">
                <a:latin typeface="Consolas" panose="020B0609020204030204" charset="0"/>
              </a:rPr>
              <a:t>current, ' elements.')</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print('Please use me as a module.')</a:t>
            </a:r>
            <a:endParaRPr lang="zh-CN" altLang="en-US" sz="1600">
              <a:latin typeface="Consolas" panose="020B060902020403020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1776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71010" name="文本占位符 117762"/>
          <p:cNvSpPr>
            <a:spLocks noGrp="1"/>
          </p:cNvSpPr>
          <p:nvPr>
            <p:ph idx="1"/>
          </p:nvPr>
        </p:nvSpPr>
        <p:spPr/>
        <p:txBody>
          <a:bodyPr anchor="t"/>
          <a:lstStyle/>
          <a:p>
            <a:pPr defTabSz="914400">
              <a:lnSpc>
                <a:spcPct val="80000"/>
              </a:lnSpc>
              <a:spcBef>
                <a:spcPct val="0"/>
              </a:spcBef>
              <a:buSzPct val="90000"/>
              <a:buFont typeface="Wingdings" panose="05000000000000000000" charset="0"/>
              <a:buChar char="n"/>
            </a:pPr>
            <a:r>
              <a:rPr lang="zh-CN" altLang="en-US" sz="1800" dirty="0">
                <a:latin typeface="宋体" panose="02010600030101010101" pitchFamily="2" charset="-122"/>
              </a:rPr>
              <a:t>自定义栈的用法</a:t>
            </a:r>
            <a:endParaRPr lang="zh-CN" altLang="en-US" sz="1800" dirty="0">
              <a:latin typeface="宋体" panose="02010600030101010101" pitchFamily="2" charset="-122"/>
            </a:endParaRPr>
          </a:p>
          <a:p>
            <a:pPr defTabSz="914400">
              <a:lnSpc>
                <a:spcPct val="80000"/>
              </a:lnSpc>
              <a:spcBef>
                <a:spcPct val="0"/>
              </a:spcBef>
              <a:buSzPct val="90000"/>
              <a:buFont typeface="Wingdings" panose="05000000000000000000" pitchFamily="2" charset="2"/>
              <a:buNone/>
            </a:pPr>
            <a:endParaRPr lang="en-US" altLang="zh-CN" sz="1500" dirty="0">
              <a:latin typeface="宋体" panose="02010600030101010101" pitchFamily="2" charset="-122"/>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import Stack</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 = Stack.Stack()</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x.push(1)</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x.push(2)</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x.show()</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 2]</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x.pop()</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2</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x.show()</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x.showRemainderSpace()</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Stack can still PUSH  9  elements.</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x.isEmpty()</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False</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x.isFull()</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False</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Char char="•"/>
            </a:pPr>
            <a:endParaRPr lang="en-US" altLang="zh-CN" sz="1500" dirty="0">
              <a:latin typeface="宋体" panose="02010600030101010101"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187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.4  </a:t>
            </a:r>
            <a:r>
              <a:rPr lang="zh-CN" altLang="en-US" kern="1200" baseline="0" dirty="0">
                <a:latin typeface="+mj-lt"/>
                <a:ea typeface="+mj-ea"/>
                <a:cs typeface="+mj-cs"/>
              </a:rPr>
              <a:t>链表</a:t>
            </a:r>
            <a:endParaRPr lang="zh-CN" altLang="en-US" kern="1200" baseline="0" dirty="0">
              <a:latin typeface="+mj-lt"/>
              <a:ea typeface="+mj-ea"/>
              <a:cs typeface="+mj-cs"/>
            </a:endParaRPr>
          </a:p>
        </p:txBody>
      </p:sp>
      <p:sp>
        <p:nvSpPr>
          <p:cNvPr id="172034" name="文本占位符 118786"/>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可直接使用列表来实现：</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 = []</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linkTable.append(3)</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linkTable.append(5)</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5]</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linkTable.insert(1,4)</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4, 5]</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linkTable.remove(linkTable[1])</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5]</a:t>
            </a:r>
            <a:endParaRPr lang="en-US" altLang="zh-CN" sz="1600" dirty="0">
              <a:solidFill>
                <a:srgbClr val="00B0F0"/>
              </a:solidFill>
              <a:latin typeface="Consolas" panose="020B060902020403020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198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.5  </a:t>
            </a:r>
            <a:r>
              <a:rPr lang="zh-CN" altLang="en-US" kern="1200" baseline="0" dirty="0">
                <a:latin typeface="+mj-lt"/>
                <a:ea typeface="+mj-ea"/>
                <a:cs typeface="+mj-cs"/>
              </a:rPr>
              <a:t>二叉树</a:t>
            </a:r>
            <a:endParaRPr lang="zh-CN" altLang="en-US" kern="1200" baseline="0" dirty="0">
              <a:latin typeface="+mj-lt"/>
              <a:ea typeface="+mj-ea"/>
              <a:cs typeface="+mj-cs"/>
            </a:endParaRPr>
          </a:p>
        </p:txBody>
      </p:sp>
      <p:sp>
        <p:nvSpPr>
          <p:cNvPr id="173058" name="文本占位符 119810"/>
          <p:cNvSpPr>
            <a:spLocks noGrp="1"/>
          </p:cNvSpPr>
          <p:nvPr>
            <p:ph idx="1"/>
          </p:nvPr>
        </p:nvSpPr>
        <p:spPr/>
        <p:txBody>
          <a:bodyPr anchor="t"/>
          <a:lstStyle/>
          <a:p>
            <a:pPr defTabSz="914400">
              <a:buSzPct val="90000"/>
              <a:buFont typeface="Wingdings" panose="05000000000000000000" charset="0"/>
              <a:buChar char="§"/>
            </a:pPr>
            <a:r>
              <a:rPr lang="en-US" altLang="zh-CN" sz="1800" dirty="0"/>
              <a:t>使用代码中的类BinaryTree创建的对象不仅支持二叉树的创建以及前序遍历、中序遍历与后序遍历等三种常用的二叉树节点遍历方式，还支持二叉树中任意“子树”的遍历。</a:t>
            </a:r>
            <a:endParaRPr lang="en-US" altLang="zh-CN" sz="1800" dirty="0"/>
          </a:p>
          <a:p>
            <a:pPr defTabSz="914400">
              <a:buSzPct val="90000"/>
              <a:buFont typeface="Wingdings" panose="05000000000000000000" pitchFamily="2" charset="2"/>
              <a:buNone/>
            </a:pPr>
            <a:r>
              <a:rPr lang="zh-CN" altLang="en-US" sz="1350" dirty="0">
                <a:latin typeface="Consolas" panose="020B0609020204030204" charset="0"/>
              </a:rPr>
              <a:t>class BinaryTree: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def __init__(self, value):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self.__left = None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self.__right =  None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self.__data = value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def insertLeftChild(self, value):  #创建左子树</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if self.__left:</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print('__left child tree already exists.')</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else: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self.__left = BinaryTree(value)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return self.__left</a:t>
            </a:r>
            <a:endParaRPr lang="zh-CN" altLang="en-US" sz="1350" dirty="0">
              <a:latin typeface="Consolas" panose="020B060902020403020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17408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insertRightChild(self, value): #创建右子树</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print('Right child tree already exists.')</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 = BinaryTree(value)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show(self):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a:t>
            </a:r>
            <a:endParaRPr lang="zh-CN" altLang="en-US" sz="1600">
              <a:latin typeface="Consolas" panose="020B0609020204030204"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17510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preOrder(self):                 #前序遍历</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              #输出根节点的值</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self.__left: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self.__left.preOrder()      #遍历左子树</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self.__right.preOrder()     #遍历右子树</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postOrder(self):                #后序遍历</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self.__left: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self.__left.postOrder()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self.__right.postOrder()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a:t>
            </a:r>
            <a:endParaRPr lang="zh-CN" altLang="en-US" sz="1600">
              <a:latin typeface="Consolas" panose="020B0609020204030204"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176130"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inOrder(self):                 #中序遍历</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self.__left: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self.__left.inOrder()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self.__right.inOrder()</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print('Please use me as a module.')</a:t>
            </a:r>
            <a:endParaRPr lang="zh-CN" altLang="en-US" sz="1600">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56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9698" name="文本占位符 2560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n"/>
            </a:pPr>
            <a:r>
              <a:rPr lang="zh-CN" altLang="en-US" sz="1800"/>
              <a:t>应</a:t>
            </a:r>
            <a:r>
              <a:rPr lang="zh-CN" altLang="en-US" sz="1800" b="1">
                <a:solidFill>
                  <a:srgbClr val="FF0000"/>
                </a:solidFill>
              </a:rPr>
              <a:t>尽量从列表尾部进行元素的增加与删除操作</a:t>
            </a:r>
            <a:r>
              <a:rPr lang="zh-CN" altLang="en-US" sz="1800"/>
              <a:t>。</a:t>
            </a:r>
            <a:endParaRPr lang="zh-CN" altLang="en-US" sz="1800"/>
          </a:p>
          <a:p>
            <a:pPr defTabSz="914400">
              <a:lnSpc>
                <a:spcPct val="150000"/>
              </a:lnSpc>
              <a:spcBef>
                <a:spcPts val="1200"/>
              </a:spcBef>
              <a:spcAft>
                <a:spcPts val="600"/>
              </a:spcAft>
              <a:buSzPct val="90000"/>
              <a:buFont typeface="Wingdings" panose="05000000000000000000" charset="0"/>
              <a:buChar char="ü"/>
            </a:pPr>
            <a:r>
              <a:rPr lang="zh-CN" altLang="en-US" sz="1500"/>
              <a:t>列表的</a:t>
            </a:r>
            <a:r>
              <a:rPr lang="en-US" altLang="zh-CN" sz="1500"/>
              <a:t>insert()</a:t>
            </a:r>
            <a:r>
              <a:rPr lang="zh-CN" altLang="en-US" sz="1500"/>
              <a:t>可以在列表的任意位置插入元素，但由于列表的自动内存管理功能，</a:t>
            </a:r>
            <a:r>
              <a:rPr lang="en-US" altLang="zh-CN" sz="1500">
                <a:solidFill>
                  <a:srgbClr val="FF0000"/>
                </a:solidFill>
              </a:rPr>
              <a:t>insert()</a:t>
            </a:r>
            <a:r>
              <a:rPr lang="zh-CN" altLang="en-US" sz="1500">
                <a:solidFill>
                  <a:srgbClr val="FF0000"/>
                </a:solidFill>
              </a:rPr>
              <a:t>方法会引起插入位置之后所有元素的移动</a:t>
            </a:r>
            <a:r>
              <a:rPr lang="zh-CN" altLang="en-US" sz="1500"/>
              <a:t>，这会影响处理速度。</a:t>
            </a:r>
            <a:endParaRPr lang="zh-CN" altLang="en-US" sz="1500"/>
          </a:p>
          <a:p>
            <a:pPr defTabSz="914400">
              <a:lnSpc>
                <a:spcPct val="150000"/>
              </a:lnSpc>
              <a:spcBef>
                <a:spcPts val="1200"/>
              </a:spcBef>
              <a:spcAft>
                <a:spcPts val="600"/>
              </a:spcAft>
              <a:buSzPct val="90000"/>
              <a:buFont typeface="Wingdings" panose="05000000000000000000" charset="0"/>
              <a:buChar char="ü"/>
            </a:pPr>
            <a:r>
              <a:rPr lang="zh-CN" altLang="en-US" sz="1500"/>
              <a:t>类似的还有后面介绍的</a:t>
            </a:r>
            <a:r>
              <a:rPr lang="en-US" altLang="zh-CN" sz="1500"/>
              <a:t>remove()</a:t>
            </a:r>
            <a:r>
              <a:rPr lang="zh-CN" altLang="en-US" sz="1500"/>
              <a:t>方法以及使用</a:t>
            </a:r>
            <a:r>
              <a:rPr lang="en-US" altLang="zh-CN" sz="1500"/>
              <a:t>pop()</a:t>
            </a:r>
            <a:r>
              <a:rPr lang="zh-CN" altLang="en-US" sz="1500"/>
              <a:t>函数弹出列表非尾部元素和使用</a:t>
            </a:r>
            <a:r>
              <a:rPr lang="en-US" altLang="zh-CN" sz="1500"/>
              <a:t>del</a:t>
            </a:r>
            <a:r>
              <a:rPr lang="zh-CN" altLang="en-US" sz="1500"/>
              <a:t>命令删除列表非尾部元素的情况。</a:t>
            </a:r>
            <a:endParaRPr lang="zh-CN" altLang="en-US" sz="15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208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.5  </a:t>
            </a:r>
            <a:r>
              <a:rPr lang="zh-CN" altLang="en-US" kern="1200" baseline="0" dirty="0">
                <a:latin typeface="+mj-lt"/>
                <a:ea typeface="+mj-ea"/>
                <a:cs typeface="+mj-cs"/>
              </a:rPr>
              <a:t>二叉树</a:t>
            </a:r>
            <a:endParaRPr lang="zh-CN" altLang="en-US" kern="1200" baseline="0" dirty="0">
              <a:latin typeface="+mj-lt"/>
              <a:ea typeface="+mj-ea"/>
              <a:cs typeface="+mj-cs"/>
            </a:endParaRPr>
          </a:p>
        </p:txBody>
      </p:sp>
      <p:sp>
        <p:nvSpPr>
          <p:cNvPr id="177154" name="文本占位符 120834"/>
          <p:cNvSpPr>
            <a:spLocks noGrp="1"/>
          </p:cNvSpPr>
          <p:nvPr>
            <p:ph idx="1"/>
          </p:nvPr>
        </p:nvSpPr>
        <p:spPr/>
        <p:txBody>
          <a:bodyPr anchor="t"/>
          <a:lstStyle/>
          <a:p>
            <a:pPr marL="1905" indent="-344805" defTabSz="914400">
              <a:lnSpc>
                <a:spcPct val="80000"/>
              </a:lnSpc>
              <a:buSzPct val="90000"/>
              <a:buFont typeface="Wingdings" panose="05000000000000000000" charset="0"/>
              <a:buChar char="n"/>
            </a:pPr>
            <a:r>
              <a:rPr lang="zh-CN" altLang="en-US" sz="1800">
                <a:latin typeface="宋体" panose="02010600030101010101" pitchFamily="2" charset="-122"/>
              </a:rPr>
              <a:t>自定义二叉树用法</a:t>
            </a:r>
            <a:endParaRPr lang="zh-CN" altLang="en-US" sz="1800">
              <a:latin typeface="宋体" panose="02010600030101010101" pitchFamily="2" charset="-122"/>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import BinaryTree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 = BinaryTree.BinaryTree('root')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b = root.insertRightChild('B')</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 = root.insertLeftChild('A')</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c = a.insertLeftChild('C')</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 = c.insertRightChild('D')</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e = b.insertRightChild('E')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f = e.insertLeftChild('F')</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root.inOrder()</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C  D  A  root  B  F  E</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root.postOrder()</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D  C  A  F  E  B  root</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b.inOrder()</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B  F  E</a:t>
            </a:r>
            <a:endParaRPr lang="en-US" altLang="zh-CN" sz="1600">
              <a:solidFill>
                <a:srgbClr val="00B0F0"/>
              </a:solidFill>
              <a:latin typeface="Consolas" panose="020B0609020204030204" charset="0"/>
            </a:endParaRPr>
          </a:p>
        </p:txBody>
      </p:sp>
      <p:grpSp>
        <p:nvGrpSpPr>
          <p:cNvPr id="1073742851" name="画布 3"/>
          <p:cNvGrpSpPr/>
          <p:nvPr/>
        </p:nvGrpSpPr>
        <p:grpSpPr>
          <a:xfrm>
            <a:off x="5953125" y="1657985"/>
            <a:ext cx="1456690" cy="2012950"/>
            <a:chOff x="0" y="0"/>
            <a:chExt cx="1456689" cy="2012950"/>
          </a:xfrm>
        </p:grpSpPr>
        <p:sp>
          <p:nvSpPr>
            <p:cNvPr id="2" name="Rectangle 1"/>
            <p:cNvSpPr/>
            <p:nvPr/>
          </p:nvSpPr>
          <p:spPr>
            <a:xfrm>
              <a:off x="0" y="0"/>
              <a:ext cx="1456689" cy="2012950"/>
            </a:xfrm>
            <a:prstGeom prst="rect">
              <a:avLst/>
            </a:prstGeom>
            <a:noFill/>
            <a:ln w="9525">
              <a:noFill/>
            </a:ln>
          </p:spPr>
          <p:txBody>
            <a:bodyPr/>
            <a:p>
              <a:endParaRPr lang="en-US"/>
            </a:p>
          </p:txBody>
        </p:sp>
        <p:sp>
          <p:nvSpPr>
            <p:cNvPr id="1073742870" name="文本框 22"/>
            <p:cNvSpPr txBox="1"/>
            <p:nvPr/>
          </p:nvSpPr>
          <p:spPr>
            <a:xfrm>
              <a:off x="156845" y="536575"/>
              <a:ext cx="203200" cy="304800"/>
            </a:xfrm>
            <a:prstGeom prst="rect">
              <a:avLst/>
            </a:prstGeom>
            <a:solidFill>
              <a:srgbClr val="FFFFFF"/>
            </a:solidFill>
            <a:ln w="9525">
              <a:noFill/>
            </a:ln>
          </p:spPr>
          <p:txBody>
            <a:bodyPr vert="horz" wrap="square" anchor="t"/>
            <a:p>
              <a:r>
                <a:rPr lang="en-US"/>
                <a:t>A</a:t>
              </a:r>
              <a:endParaRPr lang="en-US"/>
            </a:p>
            <a:p>
              <a:endParaRPr lang="en-US"/>
            </a:p>
          </p:txBody>
        </p:sp>
        <p:sp>
          <p:nvSpPr>
            <p:cNvPr id="1073742871" name="文本框 23"/>
            <p:cNvSpPr txBox="1"/>
            <p:nvPr/>
          </p:nvSpPr>
          <p:spPr>
            <a:xfrm>
              <a:off x="0" y="1066800"/>
              <a:ext cx="228600" cy="317500"/>
            </a:xfrm>
            <a:prstGeom prst="rect">
              <a:avLst/>
            </a:prstGeom>
            <a:solidFill>
              <a:srgbClr val="FFFFFF"/>
            </a:solidFill>
            <a:ln w="9525">
              <a:noFill/>
            </a:ln>
          </p:spPr>
          <p:txBody>
            <a:bodyPr vert="horz" wrap="square" anchor="t"/>
            <a:p>
              <a:r>
                <a:rPr lang="en-US"/>
                <a:t>C</a:t>
              </a:r>
              <a:endParaRPr lang="en-US"/>
            </a:p>
            <a:p>
              <a:endParaRPr lang="en-US"/>
            </a:p>
          </p:txBody>
        </p:sp>
        <p:sp>
          <p:nvSpPr>
            <p:cNvPr id="1073742872" name="文本框 24"/>
            <p:cNvSpPr txBox="1"/>
            <p:nvPr/>
          </p:nvSpPr>
          <p:spPr>
            <a:xfrm>
              <a:off x="1231900" y="1041400"/>
              <a:ext cx="203200" cy="304800"/>
            </a:xfrm>
            <a:prstGeom prst="rect">
              <a:avLst/>
            </a:prstGeom>
            <a:solidFill>
              <a:srgbClr val="FFFFFF"/>
            </a:solidFill>
            <a:ln w="9525">
              <a:noFill/>
            </a:ln>
          </p:spPr>
          <p:txBody>
            <a:bodyPr vert="horz" wrap="square" anchor="t"/>
            <a:p>
              <a:r>
                <a:rPr lang="en-US"/>
                <a:t>E</a:t>
              </a:r>
              <a:endParaRPr lang="en-US"/>
            </a:p>
          </p:txBody>
        </p:sp>
        <p:sp>
          <p:nvSpPr>
            <p:cNvPr id="1073742873" name="文本框 25"/>
            <p:cNvSpPr txBox="1"/>
            <p:nvPr/>
          </p:nvSpPr>
          <p:spPr>
            <a:xfrm>
              <a:off x="254000" y="1673225"/>
              <a:ext cx="203200" cy="304800"/>
            </a:xfrm>
            <a:prstGeom prst="rect">
              <a:avLst/>
            </a:prstGeom>
            <a:solidFill>
              <a:srgbClr val="FFFFFF"/>
            </a:solidFill>
            <a:ln w="9525">
              <a:noFill/>
            </a:ln>
          </p:spPr>
          <p:txBody>
            <a:bodyPr vert="horz" wrap="square" anchor="t"/>
            <a:p>
              <a:r>
                <a:rPr lang="en-US"/>
                <a:t>D</a:t>
              </a:r>
              <a:endParaRPr lang="en-US"/>
            </a:p>
            <a:p>
              <a:endParaRPr lang="en-US"/>
            </a:p>
          </p:txBody>
        </p:sp>
        <p:sp>
          <p:nvSpPr>
            <p:cNvPr id="1073742874" name="文本框 26"/>
            <p:cNvSpPr txBox="1"/>
            <p:nvPr/>
          </p:nvSpPr>
          <p:spPr>
            <a:xfrm>
              <a:off x="1028700" y="1663700"/>
              <a:ext cx="203200" cy="304800"/>
            </a:xfrm>
            <a:prstGeom prst="rect">
              <a:avLst/>
            </a:prstGeom>
            <a:solidFill>
              <a:srgbClr val="FFFFFF"/>
            </a:solidFill>
            <a:ln w="9525">
              <a:noFill/>
            </a:ln>
          </p:spPr>
          <p:txBody>
            <a:bodyPr vert="horz" wrap="square" anchor="t"/>
            <a:p>
              <a:r>
                <a:rPr lang="en-US"/>
                <a:t>F</a:t>
              </a:r>
              <a:endParaRPr lang="en-US"/>
            </a:p>
            <a:p>
              <a:endParaRPr lang="en-US"/>
            </a:p>
          </p:txBody>
        </p:sp>
        <p:sp>
          <p:nvSpPr>
            <p:cNvPr id="1073742875" name="直线 27"/>
            <p:cNvSpPr/>
            <p:nvPr/>
          </p:nvSpPr>
          <p:spPr>
            <a:xfrm flipH="1">
              <a:off x="152400" y="812800"/>
              <a:ext cx="139700" cy="330200"/>
            </a:xfrm>
            <a:prstGeom prst="line">
              <a:avLst/>
            </a:prstGeom>
            <a:ln w="9525" cap="flat" cmpd="sng">
              <a:solidFill>
                <a:srgbClr val="000000"/>
              </a:solidFill>
              <a:prstDash val="solid"/>
              <a:headEnd type="none" w="med" len="med"/>
              <a:tailEnd type="none" w="med" len="med"/>
            </a:ln>
          </p:spPr>
        </p:sp>
        <p:sp>
          <p:nvSpPr>
            <p:cNvPr id="1073742876" name="直线 28"/>
            <p:cNvSpPr/>
            <p:nvPr/>
          </p:nvSpPr>
          <p:spPr>
            <a:xfrm flipH="1">
              <a:off x="1168400" y="1295400"/>
              <a:ext cx="139700" cy="381000"/>
            </a:xfrm>
            <a:prstGeom prst="line">
              <a:avLst/>
            </a:prstGeom>
            <a:ln w="9525" cap="flat" cmpd="sng">
              <a:solidFill>
                <a:srgbClr val="000000"/>
              </a:solidFill>
              <a:prstDash val="solid"/>
              <a:headEnd type="none" w="med" len="med"/>
              <a:tailEnd type="none" w="med" len="med"/>
            </a:ln>
          </p:spPr>
        </p:sp>
        <p:sp>
          <p:nvSpPr>
            <p:cNvPr id="1073742877" name="直线 29"/>
            <p:cNvSpPr/>
            <p:nvPr/>
          </p:nvSpPr>
          <p:spPr>
            <a:xfrm>
              <a:off x="177800" y="1358900"/>
              <a:ext cx="184150" cy="400050"/>
            </a:xfrm>
            <a:prstGeom prst="line">
              <a:avLst/>
            </a:prstGeom>
            <a:ln w="9525" cap="flat" cmpd="sng">
              <a:solidFill>
                <a:srgbClr val="000000"/>
              </a:solidFill>
              <a:prstDash val="solid"/>
              <a:headEnd type="none" w="med" len="med"/>
              <a:tailEnd type="none" w="med" len="med"/>
            </a:ln>
          </p:spPr>
        </p:sp>
        <p:sp>
          <p:nvSpPr>
            <p:cNvPr id="1073742878" name="文本框 30"/>
            <p:cNvSpPr txBox="1"/>
            <p:nvPr/>
          </p:nvSpPr>
          <p:spPr>
            <a:xfrm>
              <a:off x="439420" y="0"/>
              <a:ext cx="577850" cy="304800"/>
            </a:xfrm>
            <a:prstGeom prst="rect">
              <a:avLst/>
            </a:prstGeom>
            <a:solidFill>
              <a:srgbClr val="FFFFFF"/>
            </a:solidFill>
            <a:ln w="9525">
              <a:noFill/>
            </a:ln>
          </p:spPr>
          <p:txBody>
            <a:bodyPr vert="horz" wrap="square" anchor="t"/>
            <a:p>
              <a:r>
                <a:rPr lang="en-US"/>
                <a:t>root</a:t>
              </a:r>
              <a:endParaRPr lang="en-US"/>
            </a:p>
            <a:p>
              <a:endParaRPr lang="en-US"/>
            </a:p>
          </p:txBody>
        </p:sp>
        <p:sp>
          <p:nvSpPr>
            <p:cNvPr id="1073742879" name="文本框 31"/>
            <p:cNvSpPr txBox="1"/>
            <p:nvPr/>
          </p:nvSpPr>
          <p:spPr>
            <a:xfrm>
              <a:off x="946150" y="571500"/>
              <a:ext cx="241300" cy="304800"/>
            </a:xfrm>
            <a:prstGeom prst="rect">
              <a:avLst/>
            </a:prstGeom>
            <a:solidFill>
              <a:srgbClr val="FFFFFF"/>
            </a:solidFill>
            <a:ln w="9525">
              <a:noFill/>
            </a:ln>
          </p:spPr>
          <p:txBody>
            <a:bodyPr vert="horz" wrap="square" anchor="t"/>
            <a:p>
              <a:r>
                <a:rPr lang="en-US"/>
                <a:t>B</a:t>
              </a:r>
              <a:endParaRPr lang="en-US"/>
            </a:p>
            <a:p>
              <a:endParaRPr lang="en-US"/>
            </a:p>
          </p:txBody>
        </p:sp>
        <p:sp>
          <p:nvSpPr>
            <p:cNvPr id="1073742880" name="直线 32"/>
            <p:cNvSpPr/>
            <p:nvPr/>
          </p:nvSpPr>
          <p:spPr>
            <a:xfrm flipH="1">
              <a:off x="368300" y="279400"/>
              <a:ext cx="254000" cy="342900"/>
            </a:xfrm>
            <a:prstGeom prst="line">
              <a:avLst/>
            </a:prstGeom>
            <a:ln w="9525" cap="flat" cmpd="sng">
              <a:solidFill>
                <a:srgbClr val="000000"/>
              </a:solidFill>
              <a:prstDash val="solid"/>
              <a:headEnd type="none" w="med" len="med"/>
              <a:tailEnd type="none" w="med" len="med"/>
            </a:ln>
          </p:spPr>
        </p:sp>
        <p:sp>
          <p:nvSpPr>
            <p:cNvPr id="1073742881" name="直线 33"/>
            <p:cNvSpPr/>
            <p:nvPr/>
          </p:nvSpPr>
          <p:spPr>
            <a:xfrm>
              <a:off x="736600" y="279400"/>
              <a:ext cx="323850" cy="361950"/>
            </a:xfrm>
            <a:prstGeom prst="line">
              <a:avLst/>
            </a:prstGeom>
            <a:ln w="9525" cap="flat" cmpd="sng">
              <a:solidFill>
                <a:srgbClr val="000000"/>
              </a:solidFill>
              <a:prstDash val="solid"/>
              <a:headEnd type="none" w="med" len="med"/>
              <a:tailEnd type="none" w="med" len="med"/>
            </a:ln>
          </p:spPr>
        </p:sp>
        <p:sp>
          <p:nvSpPr>
            <p:cNvPr id="1073742882" name="直线 34"/>
            <p:cNvSpPr/>
            <p:nvPr/>
          </p:nvSpPr>
          <p:spPr>
            <a:xfrm>
              <a:off x="1146810" y="803910"/>
              <a:ext cx="174625" cy="327025"/>
            </a:xfrm>
            <a:prstGeom prst="line">
              <a:avLst/>
            </a:prstGeom>
            <a:ln w="9525" cap="flat" cmpd="sng">
              <a:solidFill>
                <a:srgbClr val="000000"/>
              </a:solidFill>
              <a:prstDash val="solid"/>
              <a:headEnd type="none" w="med" len="med"/>
              <a:tailEnd type="none" w="med" len="med"/>
            </a:ln>
          </p:spPr>
        </p:sp>
      </p:gr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218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.6  </a:t>
            </a:r>
            <a:r>
              <a:rPr lang="zh-CN" altLang="en-US" kern="1200" baseline="0" dirty="0">
                <a:latin typeface="+mj-lt"/>
                <a:ea typeface="+mj-ea"/>
                <a:cs typeface="+mj-cs"/>
              </a:rPr>
              <a:t>有向图</a:t>
            </a:r>
            <a:endParaRPr lang="zh-CN" altLang="en-US" kern="1200" baseline="0" dirty="0">
              <a:latin typeface="+mj-lt"/>
              <a:ea typeface="+mj-ea"/>
              <a:cs typeface="+mj-cs"/>
            </a:endParaRPr>
          </a:p>
        </p:txBody>
      </p:sp>
      <p:sp>
        <p:nvSpPr>
          <p:cNvPr id="178178" name="文本占位符 121858"/>
          <p:cNvSpPr>
            <a:spLocks noGrp="1"/>
          </p:cNvSpPr>
          <p:nvPr>
            <p:ph idx="1"/>
          </p:nvPr>
        </p:nvSpPr>
        <p:spPr/>
        <p:txBody>
          <a:bodyPr anchor="t"/>
          <a:lstStyle/>
          <a:p>
            <a:pPr defTabSz="914400">
              <a:spcBef>
                <a:spcPts val="0"/>
              </a:spcBef>
              <a:buSzPct val="90000"/>
              <a:buFont typeface="Wingdings" panose="05000000000000000000" pitchFamily="2" charset="2"/>
              <a:buNone/>
            </a:pPr>
            <a:r>
              <a:rPr lang="en-US" altLang="zh-CN" sz="1600" dirty="0">
                <a:latin typeface="Consolas" panose="020B0609020204030204" charset="0"/>
              </a:rPr>
              <a:t>def searchPath(graph, start, end):</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results = []</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__generatePath(graph, [start], end, results)</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results.sort(key=lambda x:len(x))  #</a:t>
            </a:r>
            <a:r>
              <a:rPr lang="zh-CN" altLang="en-US" sz="1600" dirty="0">
                <a:latin typeface="Consolas" panose="020B0609020204030204" charset="0"/>
              </a:rPr>
              <a:t>按路径长度排序</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return results</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def __generatePath(graph, path, end, results):</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current = path[-1]</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if current == end:</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results.append(path)</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else: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for n in graph[current]:</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if n not in path:</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__generatePath(graph, path + [n], end, results)</a:t>
            </a:r>
            <a:endParaRPr lang="en-US" altLang="zh-CN" sz="1600" dirty="0">
              <a:latin typeface="Consolas" panose="020B060902020403020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.6  </a:t>
            </a:r>
            <a:r>
              <a:rPr lang="zh-CN" altLang="en-US" kern="1200" baseline="0" dirty="0">
                <a:latin typeface="+mj-lt"/>
                <a:ea typeface="+mj-ea"/>
                <a:cs typeface="+mj-cs"/>
                <a:sym typeface="Arial" panose="020B0604020202020204" pitchFamily="34" charset="0"/>
              </a:rPr>
              <a:t>有向图</a:t>
            </a:r>
            <a:endParaRPr lang="zh-CN" altLang="en-US" kern="1200" baseline="0">
              <a:latin typeface="+mj-lt"/>
              <a:ea typeface="+mj-ea"/>
              <a:cs typeface="+mj-cs"/>
            </a:endParaRPr>
          </a:p>
        </p:txBody>
      </p:sp>
      <p:sp>
        <p:nvSpPr>
          <p:cNvPr id="179202" name="内容占位符 2"/>
          <p:cNvSpPr>
            <a:spLocks noGrp="1"/>
          </p:cNvSpPr>
          <p:nvPr>
            <p:ph idx="1"/>
          </p:nvPr>
        </p:nvSpPr>
        <p:spPr/>
        <p:txBody>
          <a:bodyPr anchor="t"/>
          <a:lstStyle/>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def showPath(results):</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print('The path from ',results[0][0], ' to ', results[0][-1], ' is:')</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for path in results:</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print(path)</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if __name__ == '__main__':</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graph = {'A':['B', 'C', 'D'],</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'B':['E'],</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'C':['D', 'F'],</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'D':['B', 'E', 'G'],</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'E':['D'],</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'F':['D', 'G'],</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'G':['E']}</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r1 = searchPath(graph, 'A', 'D')</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showPath(r1)</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r2 = searchPath(graph, 'A', 'E')</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showPath(r2)</a:t>
            </a:r>
            <a:endParaRPr lang="zh-CN" altLang="en-US" sz="1400">
              <a:latin typeface="Consolas" panose="020B0609020204030204" charset="0"/>
              <a:cs typeface="Consolas" panose="020B0609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76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31746" name="文本占位符 27650"/>
          <p:cNvSpPr>
            <a:spLocks noGrp="1"/>
          </p:cNvSpPr>
          <p:nvPr>
            <p:ph idx="1"/>
          </p:nvPr>
        </p:nvSpPr>
        <p:spPr/>
        <p:txBody>
          <a:bodyPr anchor="t"/>
          <a:lstStyle/>
          <a:p>
            <a:pPr marL="1905" indent="-344805" defTabSz="914400">
              <a:lnSpc>
                <a:spcPct val="150000"/>
              </a:lnSpc>
              <a:spcBef>
                <a:spcPct val="0"/>
              </a:spcBef>
              <a:spcAft>
                <a:spcPts val="600"/>
              </a:spcAft>
              <a:buSzPct val="90000"/>
              <a:buFont typeface="Wingdings" panose="05000000000000000000" pitchFamily="2" charset="2"/>
              <a:buNone/>
            </a:pPr>
            <a:r>
              <a:rPr lang="zh-CN" altLang="en-US" sz="1800"/>
              <a:t>（</a:t>
            </a:r>
            <a:r>
              <a:rPr lang="en-US" altLang="zh-CN" sz="1800"/>
              <a:t>5</a:t>
            </a:r>
            <a:r>
              <a:rPr lang="zh-CN" altLang="en-US" sz="1800"/>
              <a:t>）使用乘法来扩展列表对象，将列表与</a:t>
            </a:r>
            <a:r>
              <a:rPr lang="zh-CN" altLang="en-US" sz="1800">
                <a:solidFill>
                  <a:srgbClr val="FF0000"/>
                </a:solidFill>
              </a:rPr>
              <a:t>整数</a:t>
            </a:r>
            <a:r>
              <a:rPr lang="zh-CN" altLang="en-US" sz="1800"/>
              <a:t>相乘，</a:t>
            </a:r>
            <a:r>
              <a:rPr lang="zh-CN" altLang="en-US" sz="1800">
                <a:solidFill>
                  <a:srgbClr val="FF0000"/>
                </a:solidFill>
              </a:rPr>
              <a:t>生成一个新列表</a:t>
            </a:r>
            <a:r>
              <a:rPr lang="zh-CN" altLang="en-US" sz="1800"/>
              <a:t>，新列表是原列表中元素的重复。</a:t>
            </a:r>
            <a:endParaRPr lang="zh-CN" altLang="en-US" sz="1800"/>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[3,5,7]</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a:t>
            </a:r>
            <a:endParaRPr lang="en-US" altLang="zh-CN" sz="16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 5, 7, 3, 5, 7, 3, 5, 7]</a:t>
            </a:r>
            <a:endParaRPr lang="en-US" altLang="zh-CN" sz="135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350">
              <a:solidFill>
                <a:srgbClr val="00B0F0"/>
              </a:solidFill>
              <a:latin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86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8675" name="文本占位符 28674"/>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当使用</a:t>
            </a:r>
            <a:r>
              <a:rPr lang="en-US" altLang="zh-CN" sz="1800" strike="noStrike" noProof="1">
                <a:effectLst/>
              </a:rPr>
              <a:t>*</a:t>
            </a:r>
            <a:r>
              <a:rPr lang="zh-CN" altLang="en-US" sz="1800" strike="noStrike" noProof="1">
                <a:effectLst/>
              </a:rPr>
              <a:t>运算符将包含列表的列表重复并创建新列表时，并不是复制子列表值，而是</a:t>
            </a:r>
            <a:r>
              <a:rPr lang="zh-CN" altLang="en-US" sz="1800" strike="noStrike" noProof="1">
                <a:solidFill>
                  <a:srgbClr val="FF0000"/>
                </a:solidFill>
                <a:effectLst/>
              </a:rPr>
              <a:t>复制已有元素的引用</a:t>
            </a:r>
            <a:r>
              <a:rPr lang="zh-CN" altLang="en-US" sz="1800" strike="noStrike" noProof="1">
                <a:effectLst/>
              </a:rPr>
              <a:t>。因此，当修改其中一个值时，相应的引用也会被修改。</a:t>
            </a:r>
            <a:endParaRPr lang="zh-CN" altLang="en-US" sz="1800" strike="noStrike" noProof="1">
              <a:effectLst/>
            </a:endParaRPr>
          </a:p>
          <a:p>
            <a:pPr marL="1905" indent="-344805" fontAlgn="base">
              <a:lnSpc>
                <a:spcPct val="80000"/>
              </a:lnSpc>
              <a:buNone/>
            </a:pPr>
            <a:r>
              <a:rPr lang="en-US" altLang="zh-CN" sz="1600" strike="noStrike" noProof="1">
                <a:effectLst/>
                <a:latin typeface="Consolas" panose="020B0609020204030204" charset="0"/>
              </a:rPr>
              <a:t>&gt;&gt;&gt; x = [[None] * 2] * 3</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[[None, None], [None, None], [None, None]]</a:t>
            </a:r>
            <a:endParaRPr lang="en-US" altLang="zh-CN" sz="1600" strike="noStrike" noProof="1">
              <a:solidFill>
                <a:srgbClr val="00B0F0"/>
              </a:solidFill>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x[0][0] = 5</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[[5, None], [5, None], [5, None]]</a:t>
            </a:r>
            <a:endParaRPr lang="en-US" altLang="zh-CN" sz="1600" strike="noStrike" noProof="1">
              <a:solidFill>
                <a:srgbClr val="00B0F0"/>
              </a:solidFill>
              <a:effectLst/>
              <a:latin typeface="Consolas" panose="020B0609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3794" name="文本占位符 29698"/>
          <p:cNvSpPr>
            <a:spLocks noGrp="1"/>
          </p:cNvSpPr>
          <p:nvPr>
            <p:ph idx="1"/>
          </p:nvPr>
        </p:nvSpPr>
        <p:spPr/>
        <p:txBody>
          <a:bodyPr anchor="t"/>
          <a:lstStyle/>
          <a:p>
            <a:pPr marL="1905" indent="-344805" defTabSz="914400">
              <a:lnSpc>
                <a:spcPct val="90000"/>
              </a:lnSpc>
              <a:buSzPct val="90000"/>
              <a:buFont typeface="Wingdings" panose="05000000000000000000" pitchFamily="2" charset="2"/>
              <a:buNone/>
            </a:pPr>
            <a:r>
              <a:rPr lang="zh-CN" altLang="en-US" sz="1800"/>
              <a:t>（</a:t>
            </a:r>
            <a:r>
              <a:rPr lang="en-US" altLang="zh-CN" sz="1800"/>
              <a:t>1</a:t>
            </a:r>
            <a:r>
              <a:rPr lang="zh-CN" altLang="en-US" sz="1800"/>
              <a:t>）使用</a:t>
            </a:r>
            <a:r>
              <a:rPr lang="en-US" altLang="zh-CN" sz="1800"/>
              <a:t>del</a:t>
            </a:r>
            <a:r>
              <a:rPr lang="zh-CN" altLang="en-US" sz="1800"/>
              <a:t>命令删除列表中的</a:t>
            </a:r>
            <a:r>
              <a:rPr lang="zh-CN" altLang="en-US" sz="1800">
                <a:solidFill>
                  <a:srgbClr val="FF0000"/>
                </a:solidFill>
              </a:rPr>
              <a:t>指定位置</a:t>
            </a:r>
            <a:r>
              <a:rPr lang="zh-CN" altLang="en-US" sz="1800"/>
              <a:t>上的元素。</a:t>
            </a:r>
            <a:endParaRPr lang="zh-CN" altLang="en-US" sz="1800"/>
          </a:p>
          <a:p>
            <a:pPr marL="1905" indent="-344805" defTabSz="914400">
              <a:lnSpc>
                <a:spcPct val="90000"/>
              </a:lnSpc>
              <a:buSzPct val="90000"/>
              <a:buFont typeface="Wingdings" panose="05000000000000000000" pitchFamily="2" charset="2"/>
              <a:buNone/>
            </a:pPr>
            <a:endParaRPr lang="zh-CN" altLang="en-US" sz="1800"/>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 = [3,5,7,9,11]</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del a_list[1]</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[3, 7, 9, 11]</a:t>
            </a:r>
            <a:endParaRPr lang="en-US" altLang="zh-CN" sz="1600">
              <a:solidFill>
                <a:srgbClr val="00B0F0"/>
              </a:solidFill>
              <a:latin typeface="Consolas" panose="020B0609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
        <p:nvSpPr>
          <p:cNvPr id="14338" name="文本占位符 10242"/>
          <p:cNvSpPr>
            <a:spLocks noGrp="1"/>
          </p:cNvSpPr>
          <p:nvPr>
            <p:ph idx="1"/>
          </p:nvPr>
        </p:nvSpPr>
        <p:spPr/>
        <p:txBody>
          <a:bodyPr anchor="t"/>
          <a:lstStyle/>
          <a:p>
            <a:pPr defTabSz="914400">
              <a:lnSpc>
                <a:spcPct val="150000"/>
              </a:lnSpc>
              <a:spcBef>
                <a:spcPts val="1200"/>
              </a:spcBef>
              <a:buSzPct val="90000"/>
              <a:buFont typeface="Wingdings" panose="05000000000000000000" charset="0"/>
              <a:buChar char="§"/>
            </a:pPr>
            <a:r>
              <a:rPr lang="en-US" altLang="zh-CN" sz="1800" dirty="0"/>
              <a:t>Python</a:t>
            </a:r>
            <a:r>
              <a:rPr lang="zh-CN" altLang="en-US" sz="1800" dirty="0"/>
              <a:t>中常用的序列结构有列表、元组、字符串，字典、集合以及</a:t>
            </a:r>
            <a:r>
              <a:rPr lang="en-US" altLang="zh-CN" sz="1800" dirty="0"/>
              <a:t>range</a:t>
            </a:r>
            <a:r>
              <a:rPr lang="zh-CN" altLang="en-US" sz="1800" dirty="0"/>
              <a:t>、</a:t>
            </a:r>
            <a:r>
              <a:rPr lang="en-US" altLang="zh-CN" sz="1800" dirty="0"/>
              <a:t>zip</a:t>
            </a:r>
            <a:r>
              <a:rPr lang="zh-CN" altLang="en-US" sz="1800" dirty="0"/>
              <a:t>、</a:t>
            </a:r>
            <a:r>
              <a:rPr lang="en-US" altLang="zh-CN" sz="1800" dirty="0"/>
              <a:t>filter</a:t>
            </a:r>
            <a:r>
              <a:rPr lang="zh-CN" altLang="en-US" sz="1800" dirty="0"/>
              <a:t>等对象也支持很多类似的操作。</a:t>
            </a: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072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4818" name="文本占位符 30722"/>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2</a:t>
            </a:r>
            <a:r>
              <a:rPr lang="zh-CN" altLang="en-US" sz="1800"/>
              <a:t>）使用列表的</a:t>
            </a:r>
            <a:r>
              <a:rPr lang="en-US" altLang="zh-CN" sz="1800"/>
              <a:t>pop()</a:t>
            </a:r>
            <a:r>
              <a:rPr lang="zh-CN" altLang="en-US" sz="1800"/>
              <a:t>方法</a:t>
            </a:r>
            <a:r>
              <a:rPr lang="zh-CN" altLang="en-US" sz="1800">
                <a:solidFill>
                  <a:srgbClr val="FF0000"/>
                </a:solidFill>
              </a:rPr>
              <a:t>删除并返回</a:t>
            </a:r>
            <a:r>
              <a:rPr lang="zh-CN" altLang="en-US" sz="1800" i="1">
                <a:solidFill>
                  <a:srgbClr val="FF0000"/>
                </a:solidFill>
              </a:rPr>
              <a:t>指定位置</a:t>
            </a:r>
            <a:r>
              <a:rPr lang="zh-CN" altLang="en-US" sz="1800"/>
              <a:t>（默认为最后一个）上的元素，</a:t>
            </a:r>
            <a:r>
              <a:rPr lang="zh-CN" altLang="en-US" sz="1800" b="1">
                <a:solidFill>
                  <a:schemeClr val="tx2"/>
                </a:solidFill>
              </a:rPr>
              <a:t>如果给定的索引超出了列表的范围则抛出异常</a:t>
            </a:r>
            <a:r>
              <a:rPr lang="zh-CN" altLang="en-US" sz="1800"/>
              <a:t>。</a:t>
            </a:r>
            <a:endParaRPr lang="zh-CN" altLang="en-US" sz="1800"/>
          </a:p>
          <a:p>
            <a:pPr marL="1905" indent="-344805" defTabSz="914400">
              <a:lnSpc>
                <a:spcPct val="80000"/>
              </a:lnSpc>
              <a:buSzPct val="90000"/>
              <a:buFont typeface="Wingdings" panose="05000000000000000000" pitchFamily="2" charset="2"/>
              <a:buNone/>
            </a:pPr>
            <a:endParaRPr lang="zh-CN" altLang="en-US" sz="1500"/>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 = list((3,5,7,9,11))</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a_list.pop()</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11</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5, 7, 9]</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a_list.pop(1)</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5</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7, 9]</a:t>
            </a:r>
            <a:endParaRPr lang="en-US" altLang="zh-CN" sz="1600">
              <a:solidFill>
                <a:srgbClr val="00B0F0"/>
              </a:solidFill>
              <a:latin typeface="Consolas" panose="020B060902020403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17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5842" name="文本占位符 31746"/>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a:t>（</a:t>
            </a:r>
            <a:r>
              <a:rPr lang="en-US" altLang="zh-CN" sz="1800"/>
              <a:t>3</a:t>
            </a:r>
            <a:r>
              <a:rPr lang="zh-CN" altLang="en-US" sz="1800"/>
              <a:t>）使用列表对象的</a:t>
            </a:r>
            <a:r>
              <a:rPr lang="en-US" altLang="zh-CN" sz="1800"/>
              <a:t>remove()</a:t>
            </a:r>
            <a:r>
              <a:rPr lang="zh-CN" altLang="en-US" sz="1800"/>
              <a:t>方法删除</a:t>
            </a:r>
            <a:r>
              <a:rPr lang="zh-CN" altLang="en-US" sz="1800">
                <a:solidFill>
                  <a:srgbClr val="FF0000"/>
                </a:solidFill>
              </a:rPr>
              <a:t>首次出现</a:t>
            </a:r>
            <a:r>
              <a:rPr lang="zh-CN" altLang="en-US" sz="1800"/>
              <a:t>的指定元素，如果列表中不存在要删除的元素，则抛出异常。</a:t>
            </a:r>
            <a:endParaRPr lang="zh-CN" altLang="en-US" sz="1800"/>
          </a:p>
          <a:p>
            <a:pPr marL="1905" indent="-344805" defTabSz="914400">
              <a:buSzPct val="90000"/>
              <a:buFont typeface="Wingdings" panose="05000000000000000000" pitchFamily="2" charset="2"/>
              <a:buNone/>
            </a:pPr>
            <a:endParaRPr lang="zh-CN" altLang="en-US" sz="1800"/>
          </a:p>
          <a:p>
            <a:pPr marL="1905" indent="-344805" defTabSz="914400">
              <a:buSzPct val="90000"/>
              <a:buFont typeface="Wingdings" panose="05000000000000000000" pitchFamily="2" charset="2"/>
              <a:buNone/>
            </a:pPr>
            <a:r>
              <a:rPr lang="en-US" altLang="zh-CN" sz="1600">
                <a:latin typeface="Consolas" panose="020B0609020204030204" charset="0"/>
              </a:rPr>
              <a:t>&gt;&gt;&gt; a_list = [3,5,7,9,7,11]</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latin typeface="Consolas" panose="020B0609020204030204" charset="0"/>
              </a:rPr>
              <a:t>&gt;&gt;&gt; a_list.remove(7)</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buSzPct val="90000"/>
              <a:buFont typeface="Wingdings" panose="05000000000000000000" pitchFamily="2" charset="2"/>
              <a:buNone/>
            </a:pPr>
            <a:r>
              <a:rPr lang="en-US" altLang="zh-CN" sz="1600">
                <a:solidFill>
                  <a:srgbClr val="00B0F0"/>
                </a:solidFill>
                <a:latin typeface="Consolas" panose="020B0609020204030204" charset="0"/>
              </a:rPr>
              <a:t>[3, 5, 9, 7, 11]</a:t>
            </a:r>
            <a:endParaRPr lang="en-US" altLang="zh-CN" sz="1600">
              <a:solidFill>
                <a:srgbClr val="00B0F0"/>
              </a:solidFill>
              <a:latin typeface="Consolas" panose="020B0609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27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6866" name="文本占位符 327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代码编写好后必须要经过</a:t>
            </a:r>
            <a:r>
              <a:rPr lang="zh-CN" altLang="en-US" sz="1800" dirty="0">
                <a:solidFill>
                  <a:srgbClr val="FF0000"/>
                </a:solidFill>
              </a:rPr>
              <a:t>反复测试</a:t>
            </a:r>
            <a:r>
              <a:rPr lang="zh-CN" altLang="en-US" sz="1800" dirty="0"/>
              <a:t>，不能满足于几次测试结果正确</a:t>
            </a:r>
            <a:r>
              <a:rPr lang="en-US" altLang="zh-CN" sz="1800" dirty="0"/>
              <a:t>。例如，下面的代码成功地删除了列表中的重复元素，执行结果是完全正确的。</a:t>
            </a:r>
            <a:endParaRPr lang="en-US" altLang="zh-CN" sz="1800" dirty="0"/>
          </a:p>
          <a:p>
            <a:pPr defTabSz="914400">
              <a:lnSpc>
                <a:spcPct val="85000"/>
              </a:lnSpc>
              <a:spcBef>
                <a:spcPct val="0"/>
              </a:spcBef>
              <a:buSzPct val="90000"/>
              <a:buFont typeface="Wingdings" panose="05000000000000000000" pitchFamily="2" charset="2"/>
              <a:buNone/>
            </a:pPr>
            <a:endParaRPr lang="en-US" altLang="zh-CN" sz="1800" dirty="0"/>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 = [1,2,1,2,1,2,1,2,1]</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for i in x:</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if i == 1:</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x.remove(i)	</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solidFill>
                  <a:srgbClr val="00B0F0"/>
                </a:solidFill>
                <a:latin typeface="Consolas" panose="020B0609020204030204" charset="0"/>
              </a:rPr>
              <a:t>[2, 2, 2, 2]</a:t>
            </a:r>
            <a:endParaRPr lang="en-US" altLang="zh-CN" sz="1350" dirty="0">
              <a:solidFill>
                <a:srgbClr val="00B0F0"/>
              </a:solidFill>
              <a:latin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37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3795" name="文本占位符 33794"/>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effectLst/>
              </a:rPr>
              <a:t>然而，上面这段代码的逻辑是错误的。同样的代码，仅仅是所处理的数据发生了一点变化，然而当循环结束后却发现并没有把所有的“</a:t>
            </a:r>
            <a:r>
              <a:rPr lang="en-US" altLang="zh-CN" sz="1800" strike="noStrike" noProof="1">
                <a:effectLst/>
              </a:rPr>
              <a:t>1”</a:t>
            </a:r>
            <a:r>
              <a:rPr lang="zh-CN" altLang="en-US" sz="1800" strike="noStrike" noProof="1">
                <a:effectLst/>
              </a:rPr>
              <a:t>都删除，只是删除了一部分。</a:t>
            </a:r>
            <a:endParaRPr lang="zh-CN" altLang="en-US" sz="1800" strike="noStrike" noProof="1">
              <a:effectLst/>
            </a:endParaRP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 = [1,2,1,2,1,1,1]</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for i in x:</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if i == 1:</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x.remove(i)</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solidFill>
                  <a:srgbClr val="00B0F0"/>
                </a:solidFill>
                <a:effectLst/>
                <a:latin typeface="Consolas" panose="020B0609020204030204" charset="0"/>
              </a:rPr>
              <a:t>[2, 2, 1]</a:t>
            </a:r>
            <a:endParaRPr lang="en-US" altLang="zh-CN" sz="1350" strike="noStrike" noProof="1">
              <a:solidFill>
                <a:srgbClr val="00B0F0"/>
              </a:solidFill>
              <a:effectLst/>
              <a:latin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48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8914" name="文本占位符 3481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t>两组数据的本质区别在于，第一组数据中没有连续的“</a:t>
            </a:r>
            <a:r>
              <a:rPr lang="en-US" altLang="zh-CN" sz="1800"/>
              <a:t>1”</a:t>
            </a:r>
            <a:r>
              <a:rPr lang="zh-CN" altLang="en-US" sz="1800"/>
              <a:t>，而第二组数据中存在连续的“</a:t>
            </a:r>
            <a:r>
              <a:rPr lang="en-US" altLang="zh-CN" sz="1800"/>
              <a:t>1”</a:t>
            </a:r>
            <a:r>
              <a:rPr lang="zh-CN" altLang="en-US" sz="1800"/>
              <a:t>。出现这个问题的原因是</a:t>
            </a:r>
            <a:r>
              <a:rPr lang="zh-CN" altLang="en-US" sz="1800">
                <a:solidFill>
                  <a:srgbClr val="FF0000"/>
                </a:solidFill>
              </a:rPr>
              <a:t>列表的自动内存管理功能</a:t>
            </a:r>
            <a:r>
              <a:rPr lang="zh-CN" altLang="en-US" sz="1800"/>
              <a:t>。</a:t>
            </a:r>
            <a:endParaRPr lang="zh-CN" altLang="en-US" sz="1800"/>
          </a:p>
          <a:p>
            <a:pPr defTabSz="914400">
              <a:lnSpc>
                <a:spcPct val="150000"/>
              </a:lnSpc>
              <a:spcBef>
                <a:spcPts val="600"/>
              </a:spcBef>
              <a:spcAft>
                <a:spcPts val="600"/>
              </a:spcAft>
              <a:buSzPct val="90000"/>
              <a:buFont typeface="Wingdings" panose="05000000000000000000" charset="0"/>
              <a:buChar char="§"/>
            </a:pPr>
            <a:r>
              <a:rPr lang="zh-CN" altLang="en-US" sz="1800">
                <a:solidFill>
                  <a:srgbClr val="FF0000"/>
                </a:solidFill>
              </a:rPr>
              <a:t>在删除列表元素时，</a:t>
            </a:r>
            <a:r>
              <a:rPr lang="en-US" altLang="zh-CN" sz="1800">
                <a:solidFill>
                  <a:srgbClr val="FF0000"/>
                </a:solidFill>
              </a:rPr>
              <a:t>Python</a:t>
            </a:r>
            <a:r>
              <a:rPr lang="zh-CN" altLang="en-US" sz="180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1800"/>
              <a:t>每当插入或删除一个元素之后，该元素位置后面所有元素的索引就都改变了。</a:t>
            </a:r>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58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5843" name="文本占位符 35842"/>
          <p:cNvSpPr>
            <a:spLocks noGrp="1"/>
          </p:cNvSpPr>
          <p:nvPr>
            <p:ph idx="1"/>
          </p:nvPr>
        </p:nvSpPr>
        <p:spPr/>
        <p:txBody>
          <a:bodyPr/>
          <a:lstStyle/>
          <a:p>
            <a:pPr>
              <a:lnSpc>
                <a:spcPct val="150000"/>
              </a:lnSpc>
              <a:spcBef>
                <a:spcPts val="0"/>
              </a:spcBef>
              <a:buFont typeface="Wingdings" panose="05000000000000000000" charset="0"/>
              <a:buChar char="§"/>
            </a:pPr>
            <a:r>
              <a:rPr lang="zh-CN" altLang="en-US" sz="1800" strike="noStrike" noProof="1">
                <a:effectLst/>
              </a:rPr>
              <a:t>正确的代码：</a:t>
            </a: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x = [1,2,1,2,1,1,1]</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for i in range(len(x)-1,-1,-1):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从后往前删</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if x[i]==1:</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del x[i]</a:t>
            </a:r>
            <a:endParaRPr lang="zh-CN" altLang="en-US" sz="1350" strike="noStrike" noProof="1">
              <a:effectLst/>
              <a:latin typeface="Consolas" panose="020B0609020204030204" charset="0"/>
            </a:endParaRPr>
          </a:p>
          <a:p>
            <a:pPr marL="1905" indent="-344805" fontAlgn="base">
              <a:lnSpc>
                <a:spcPct val="80000"/>
              </a:lnSpc>
              <a:buNone/>
            </a:pPr>
            <a:r>
              <a:rPr lang="zh-CN" altLang="en-US" sz="1200" strike="noStrike" noProof="1">
                <a:effectLst/>
              </a:rPr>
              <a:t>	</a:t>
            </a:r>
            <a:endParaRPr lang="zh-CN" altLang="en-US" sz="1200" strike="noStrike" noProof="1">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68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0962" name="文本占位符 36866"/>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使用下标直接访问列表元素，如果指定下标不存在，则抛出异常。</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aList[3]</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6</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aList[3] = 5.5</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aList[15]</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"&lt;pyshell#34&gt;", line 1, in &lt;module&gt;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aList[15]</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IndexError: list index out of range</a:t>
            </a:r>
            <a:endParaRPr lang="en-US" altLang="zh-CN" sz="1600">
              <a:solidFill>
                <a:srgbClr val="FF000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78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1986" name="文本占位符 3789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index()</a:t>
            </a:r>
            <a:r>
              <a:rPr lang="zh-CN" altLang="en-US" sz="1800"/>
              <a:t>方法获取指定元素</a:t>
            </a:r>
            <a:r>
              <a:rPr lang="zh-CN" altLang="en-US" sz="1800">
                <a:solidFill>
                  <a:srgbClr val="FF0000"/>
                </a:solidFill>
              </a:rPr>
              <a:t>首次出现</a:t>
            </a:r>
            <a:r>
              <a:rPr lang="zh-CN" altLang="en-US" sz="1800"/>
              <a:t>的下标，若列表对象中不存在指定元素，则抛出异常。</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aList.index(7)</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4</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aList.index(100)</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"&lt;pyshell#36&gt;", line 1, in &lt;module&gt;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aList.index(100)</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ValueError: 100 is not in list</a:t>
            </a:r>
            <a:endParaRPr lang="en-US" altLang="zh-CN" sz="1600">
              <a:solidFill>
                <a:srgbClr val="FF0000"/>
              </a:solidFill>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89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3010" name="文本占位符 38914"/>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count()</a:t>
            </a:r>
            <a:r>
              <a:rPr lang="zh-CN" altLang="en-US" sz="1800"/>
              <a:t>方法统计指定元素在列表对象中出现的次数。</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aList.count(7)</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aList.count(0)</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aList.count(8)</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endParaRPr lang="en-US" altLang="zh-CN" sz="1600">
              <a:solidFill>
                <a:srgbClr val="00B0F0"/>
              </a:solidFill>
              <a:latin typeface="Consolas" panose="020B060902020403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2.1.5  </a:t>
            </a:r>
            <a:r>
              <a:rPr lang="zh-CN" altLang="en-US" kern="1200" baseline="0">
                <a:latin typeface="+mj-lt"/>
                <a:ea typeface="+mj-ea"/>
                <a:cs typeface="+mj-cs"/>
              </a:rPr>
              <a:t>成员资格判断</a:t>
            </a:r>
            <a:endParaRPr lang="zh-CN" altLang="en-US" kern="1200" baseline="0">
              <a:latin typeface="+mj-lt"/>
              <a:ea typeface="+mj-ea"/>
              <a:cs typeface="+mj-cs"/>
            </a:endParaRPr>
          </a:p>
        </p:txBody>
      </p:sp>
      <p:sp>
        <p:nvSpPr>
          <p:cNvPr id="45058" name="文本占位符 39938"/>
          <p:cNvSpPr>
            <a:spLocks noGrp="1"/>
          </p:cNvSpPr>
          <p:nvPr>
            <p:ph idx="1"/>
          </p:nvPr>
        </p:nvSpPr>
        <p:spPr>
          <a:ln w="25400"/>
        </p:spPr>
        <p:txBody>
          <a:bodyPr anchor="t"/>
          <a:lstStyle/>
          <a:p>
            <a:pPr defTabSz="914400" fontAlgn="base">
              <a:lnSpc>
                <a:spcPct val="150000"/>
              </a:lnSpc>
              <a:spcBef>
                <a:spcPts val="0"/>
              </a:spcBef>
              <a:buSzPct val="90000"/>
              <a:buFont typeface="Wingdings" panose="05000000000000000000" charset="0"/>
              <a:buChar char="n"/>
            </a:pPr>
            <a:r>
              <a:rPr lang="zh-CN" altLang="en-US" sz="1800" strike="noStrike" noProof="1">
                <a:latin typeface="宋体" panose="02010600030101010101" pitchFamily="2" charset="-122"/>
              </a:rPr>
              <a:t>使用</a:t>
            </a:r>
            <a:r>
              <a:rPr lang="en-US" altLang="zh-CN" sz="1800" strike="noStrike" noProof="1">
                <a:latin typeface="宋体" panose="02010600030101010101" pitchFamily="2" charset="-122"/>
              </a:rPr>
              <a:t>in</a:t>
            </a:r>
            <a:r>
              <a:rPr lang="zh-CN" altLang="en-US" sz="1800" strike="noStrike" noProof="1">
                <a:latin typeface="宋体" panose="02010600030101010101" pitchFamily="2" charset="-122"/>
              </a:rPr>
              <a:t>关键字来判断一个值是否存在于列表中，返回结果为“</a:t>
            </a:r>
            <a:r>
              <a:rPr lang="en-US" altLang="zh-CN" sz="1800" strike="noStrike" noProof="1">
                <a:latin typeface="宋体" panose="02010600030101010101" pitchFamily="2" charset="-122"/>
              </a:rPr>
              <a:t>True”</a:t>
            </a:r>
            <a:r>
              <a:rPr lang="zh-CN" altLang="en-US" sz="1800" strike="noStrike" noProof="1">
                <a:latin typeface="宋体" panose="02010600030101010101" pitchFamily="2" charset="-122"/>
              </a:rPr>
              <a:t>或“</a:t>
            </a:r>
            <a:r>
              <a:rPr lang="en-US" altLang="zh-CN" sz="1800" strike="noStrike" noProof="1">
                <a:latin typeface="宋体" panose="02010600030101010101" pitchFamily="2" charset="-122"/>
              </a:rPr>
              <a:t>False”</a:t>
            </a:r>
            <a:r>
              <a:rPr lang="zh-CN" altLang="en-US" sz="1800" strike="noStrike" noProof="1">
                <a:latin typeface="宋体" panose="02010600030101010101" pitchFamily="2" charset="-122"/>
              </a:rPr>
              <a:t>。</a:t>
            </a:r>
            <a:endParaRPr lang="zh-CN" altLang="en-US" sz="1800" strike="noStrike" noProof="1">
              <a:latin typeface="宋体" panose="02010600030101010101" pitchFamily="2" charset="-122"/>
            </a:endParaRPr>
          </a:p>
          <a:p>
            <a:pPr marL="0" indent="0" defTabSz="914400" fontAlgn="base">
              <a:lnSpc>
                <a:spcPct val="150000"/>
              </a:lnSpc>
              <a:spcBef>
                <a:spcPts val="0"/>
              </a:spcBef>
              <a:buSzPct val="90000"/>
              <a:buFont typeface="Wingdings" panose="05000000000000000000" charset="0"/>
              <a:buNone/>
            </a:pPr>
            <a:r>
              <a:rPr lang="en-US" altLang="zh-CN" sz="1400" strike="noStrike" noProof="1">
                <a:latin typeface="Consolas" panose="020B0609020204030204" charset="0"/>
              </a:rPr>
              <a:t>&gt;&gt;&gt;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[3, 4, 5, 5.5, 7, 9, 11, 13, 15, 17]</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True</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18 in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bList = [[1], [2], [3]]</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bList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endParaRPr lang="en-US" altLang="zh-CN" sz="1400" strike="noStrike" noProof="1">
              <a:solidFill>
                <a:srgbClr val="00B0F0"/>
              </a:solidFill>
              <a:latin typeface="Consolas" panose="020B0609020204030204" charset="0"/>
            </a:endParaRPr>
          </a:p>
        </p:txBody>
      </p:sp>
      <p:sp>
        <p:nvSpPr>
          <p:cNvPr id="44035" name="文本框 1"/>
          <p:cNvSpPr txBox="1"/>
          <p:nvPr/>
        </p:nvSpPr>
        <p:spPr>
          <a:xfrm>
            <a:off x="4680585" y="2070100"/>
            <a:ext cx="3823335" cy="2245360"/>
          </a:xfrm>
          <a:prstGeom prst="rect">
            <a:avLst/>
          </a:prstGeom>
          <a:noFill/>
          <a:ln w="25400" cap="flat" cmpd="sng">
            <a:solidFill>
              <a:schemeClr val="accent1"/>
            </a:solidFill>
            <a:prstDash val="solid"/>
            <a:round/>
            <a:headEnd type="none" w="med" len="med"/>
            <a:tailEnd type="none" w="med" len="med"/>
          </a:ln>
        </p:spPr>
        <p:txBody>
          <a:bodyPr wrap="square" anchor="t">
            <a:spAutoFit/>
          </a:bodyPr>
          <a:lstStyle/>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not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aList = [3, 5, 7, 9, 11]</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bList = ['a', 'b', 'c', 'd']</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'a')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for a, b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    print(a, b)</a:t>
            </a:r>
            <a:endParaRPr lang="zh-CN" altLang="en-US" sz="1400">
              <a:latin typeface="Consolas" panose="020B060902020403020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画布 8"/>
          <p:cNvGrpSpPr/>
          <p:nvPr/>
        </p:nvGrpSpPr>
        <p:grpSpPr>
          <a:xfrm>
            <a:off x="1806885" y="1259902"/>
            <a:ext cx="5064614" cy="3099739"/>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sz="100">
                <a:latin typeface="Arial" panose="020B0604020202020204" pitchFamily="34" charset="0"/>
                <a:ea typeface="宋体" panose="02010600030101010101" pitchFamily="2" charset="-122"/>
              </a:endParaRPr>
            </a:p>
          </p:txBody>
        </p:sp>
        <p:sp>
          <p:nvSpPr>
            <p:cNvPr id="9" name="文本框 9"/>
            <p:cNvSpPr txBox="1"/>
            <p:nvPr/>
          </p:nvSpPr>
          <p:spPr>
            <a:xfrm>
              <a:off x="104961" y="687946"/>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10"/>
            <p:cNvSpPr txBox="1"/>
            <p:nvPr/>
          </p:nvSpPr>
          <p:spPr>
            <a:xfrm>
              <a:off x="104775" y="1513168"/>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39599" y="166370"/>
              <a:ext cx="705638" cy="66275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39915" y="653415"/>
              <a:ext cx="700783" cy="17585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39915" y="829449"/>
              <a:ext cx="700783" cy="31291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39954" y="829257"/>
              <a:ext cx="700244" cy="1947589"/>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954" y="1649252"/>
              <a:ext cx="700244" cy="563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9723" y="1654946"/>
              <a:ext cx="699704" cy="529454"/>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538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096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5058" name="文本占位符 40962"/>
          <p:cNvSpPr>
            <a:spLocks noGrp="1"/>
          </p:cNvSpPr>
          <p:nvPr>
            <p:ph idx="1"/>
          </p:nvPr>
        </p:nvSpPr>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650"/>
              <a:t>切片适用于列表、元组、字符串、</a:t>
            </a:r>
            <a:r>
              <a:rPr lang="en-US" altLang="zh-CN" sz="1650"/>
              <a:t>range</a:t>
            </a:r>
            <a:r>
              <a:rPr lang="zh-CN" altLang="en-US" sz="1650"/>
              <a:t>对象等类型，但作用于列表时功能最强大。</a:t>
            </a:r>
            <a:r>
              <a:rPr lang="zh-CN" altLang="en-US" sz="1650">
                <a:sym typeface="宋体" panose="02010600030101010101" pitchFamily="2" charset="-122"/>
              </a:rPr>
              <a:t>可以使用切片来</a:t>
            </a:r>
            <a:r>
              <a:rPr lang="zh-CN" altLang="en-US" sz="1650">
                <a:solidFill>
                  <a:srgbClr val="FF0000"/>
                </a:solidFill>
                <a:sym typeface="宋体" panose="02010600030101010101" pitchFamily="2" charset="-122"/>
              </a:rPr>
              <a:t>截取</a:t>
            </a:r>
            <a:r>
              <a:rPr lang="zh-CN" altLang="en-US" sz="1650">
                <a:sym typeface="宋体" panose="02010600030101010101" pitchFamily="2" charset="-122"/>
              </a:rPr>
              <a:t>列表中的任何部分，得到一个新列表，也可以通过切片来</a:t>
            </a:r>
            <a:r>
              <a:rPr lang="zh-CN" altLang="en-US" sz="1650">
                <a:solidFill>
                  <a:srgbClr val="FF0000"/>
                </a:solidFill>
                <a:sym typeface="宋体" panose="02010600030101010101" pitchFamily="2" charset="-122"/>
              </a:rPr>
              <a:t>修改</a:t>
            </a:r>
            <a:r>
              <a:rPr lang="zh-CN" altLang="en-US" sz="1650">
                <a:sym typeface="宋体" panose="02010600030101010101" pitchFamily="2" charset="-122"/>
              </a:rPr>
              <a:t>和</a:t>
            </a:r>
            <a:r>
              <a:rPr lang="zh-CN" altLang="en-US" sz="1650">
                <a:solidFill>
                  <a:srgbClr val="FF0000"/>
                </a:solidFill>
                <a:sym typeface="宋体" panose="02010600030101010101" pitchFamily="2" charset="-122"/>
              </a:rPr>
              <a:t>删除</a:t>
            </a:r>
            <a:r>
              <a:rPr lang="zh-CN" altLang="en-US" sz="1650">
                <a:sym typeface="宋体" panose="02010600030101010101" pitchFamily="2" charset="-122"/>
              </a:rPr>
              <a:t>列表中部分元素，甚至可以通过切片操作为列表对象</a:t>
            </a:r>
            <a:r>
              <a:rPr lang="zh-CN" altLang="en-US" sz="1650">
                <a:solidFill>
                  <a:srgbClr val="FF0000"/>
                </a:solidFill>
                <a:sym typeface="宋体" panose="02010600030101010101" pitchFamily="2" charset="-122"/>
              </a:rPr>
              <a:t>增加</a:t>
            </a:r>
            <a:r>
              <a:rPr lang="zh-CN" altLang="en-US" sz="1650">
                <a:sym typeface="宋体" panose="02010600030101010101" pitchFamily="2" charset="-122"/>
              </a:rPr>
              <a:t>元素。</a:t>
            </a:r>
            <a:endParaRPr lang="zh-CN" altLang="en-US" sz="1650"/>
          </a:p>
          <a:p>
            <a:pPr defTabSz="914400">
              <a:lnSpc>
                <a:spcPct val="100000"/>
              </a:lnSpc>
              <a:spcBef>
                <a:spcPts val="600"/>
              </a:spcBef>
              <a:spcAft>
                <a:spcPts val="600"/>
              </a:spcAft>
              <a:buSzPct val="90000"/>
              <a:buFont typeface="Wingdings" panose="05000000000000000000" charset="0"/>
              <a:buChar char=""/>
            </a:pPr>
            <a:r>
              <a:rPr lang="zh-CN" altLang="en-US" sz="1500"/>
              <a:t>切片使用</a:t>
            </a:r>
            <a:r>
              <a:rPr lang="en-US" altLang="zh-CN" sz="1500">
                <a:solidFill>
                  <a:srgbClr val="FF0000"/>
                </a:solidFill>
              </a:rPr>
              <a:t>2</a:t>
            </a:r>
            <a:r>
              <a:rPr lang="zh-CN" altLang="en-US" sz="1500">
                <a:solidFill>
                  <a:srgbClr val="FF0000"/>
                </a:solidFill>
              </a:rPr>
              <a:t>个冒号分隔的</a:t>
            </a:r>
            <a:r>
              <a:rPr lang="en-US" altLang="zh-CN" sz="1500">
                <a:solidFill>
                  <a:srgbClr val="FF0000"/>
                </a:solidFill>
              </a:rPr>
              <a:t>3</a:t>
            </a:r>
            <a:r>
              <a:rPr lang="zh-CN" altLang="en-US" sz="1500">
                <a:solidFill>
                  <a:srgbClr val="FF0000"/>
                </a:solidFill>
              </a:rPr>
              <a:t>个数字</a:t>
            </a:r>
            <a:r>
              <a:rPr lang="zh-CN" altLang="en-US" sz="1500"/>
              <a:t>来完成：</a:t>
            </a:r>
            <a:endParaRPr lang="zh-CN" altLang="en-US" sz="1500"/>
          </a:p>
          <a:p>
            <a:pPr defTabSz="914400">
              <a:lnSpc>
                <a:spcPct val="100000"/>
              </a:lnSpc>
              <a:spcBef>
                <a:spcPts val="600"/>
              </a:spcBef>
              <a:spcAft>
                <a:spcPts val="600"/>
              </a:spcAft>
              <a:buSzPct val="90000"/>
              <a:buFont typeface="Wingdings" panose="05000000000000000000" charset="0"/>
              <a:buChar char=""/>
            </a:pPr>
            <a:r>
              <a:rPr lang="zh-CN" altLang="en-US" sz="1500" b="1">
                <a:solidFill>
                  <a:srgbClr val="00B0F0"/>
                </a:solidFill>
              </a:rPr>
              <a:t>第一个数字</a:t>
            </a:r>
            <a:r>
              <a:rPr lang="zh-CN" altLang="en-US" sz="1500"/>
              <a:t>表示切片开始位置（默认为</a:t>
            </a:r>
            <a:r>
              <a:rPr lang="en-US" altLang="zh-CN" sz="1500"/>
              <a:t>0</a:t>
            </a:r>
            <a:r>
              <a:rPr lang="zh-CN" altLang="en-US" sz="1500"/>
              <a:t>）。</a:t>
            </a:r>
            <a:endParaRPr lang="zh-CN" altLang="en-US" sz="1500"/>
          </a:p>
          <a:p>
            <a:pPr defTabSz="914400">
              <a:lnSpc>
                <a:spcPct val="100000"/>
              </a:lnSpc>
              <a:spcBef>
                <a:spcPts val="600"/>
              </a:spcBef>
              <a:spcAft>
                <a:spcPts val="600"/>
              </a:spcAft>
              <a:buSzPct val="90000"/>
              <a:buFont typeface="Wingdings" panose="05000000000000000000" charset="0"/>
              <a:buChar char=""/>
            </a:pPr>
            <a:r>
              <a:rPr lang="zh-CN" altLang="en-US" sz="1500" b="1">
                <a:solidFill>
                  <a:srgbClr val="00B0F0"/>
                </a:solidFill>
              </a:rPr>
              <a:t>第二个数字</a:t>
            </a:r>
            <a:r>
              <a:rPr lang="zh-CN" altLang="en-US" sz="1500"/>
              <a:t>表示切片截止（但不包含）位置（默认为列表长度）。</a:t>
            </a:r>
            <a:endParaRPr lang="zh-CN" altLang="en-US" sz="1500"/>
          </a:p>
          <a:p>
            <a:pPr defTabSz="914400">
              <a:lnSpc>
                <a:spcPct val="100000"/>
              </a:lnSpc>
              <a:spcBef>
                <a:spcPts val="600"/>
              </a:spcBef>
              <a:spcAft>
                <a:spcPts val="600"/>
              </a:spcAft>
              <a:buSzPct val="90000"/>
              <a:buFont typeface="Wingdings" panose="05000000000000000000" charset="0"/>
              <a:buChar char=""/>
            </a:pPr>
            <a:r>
              <a:rPr lang="zh-CN" altLang="en-US" sz="1500" b="1">
                <a:solidFill>
                  <a:srgbClr val="00B0F0"/>
                </a:solidFill>
              </a:rPr>
              <a:t>第三个数字</a:t>
            </a:r>
            <a:r>
              <a:rPr lang="zh-CN" altLang="en-US" sz="1500"/>
              <a:t>表示切片的步长（默认为</a:t>
            </a:r>
            <a:r>
              <a:rPr lang="en-US" altLang="zh-CN" sz="1500"/>
              <a:t>1</a:t>
            </a:r>
            <a:r>
              <a:rPr lang="zh-CN" altLang="en-US" sz="1500"/>
              <a:t>），当步长省略时可以顺便省略最后一个冒号。</a:t>
            </a:r>
            <a:endParaRPr lang="zh-CN" altLang="en-US" sz="1650"/>
          </a:p>
          <a:p>
            <a:pPr defTabSz="914400">
              <a:lnSpc>
                <a:spcPct val="100000"/>
              </a:lnSpc>
              <a:spcBef>
                <a:spcPts val="600"/>
              </a:spcBef>
              <a:spcAft>
                <a:spcPts val="600"/>
              </a:spcAft>
              <a:buSzPct val="90000"/>
              <a:buFont typeface="Wingdings" panose="05000000000000000000" charset="0"/>
              <a:buChar char=""/>
            </a:pPr>
            <a:r>
              <a:rPr lang="zh-CN" altLang="en-US" sz="1650"/>
              <a:t>切片操作不会因为下标越界而抛出异常，而是简单地在列表尾部截断或者返回一个空列表，代码具有</a:t>
            </a:r>
            <a:r>
              <a:rPr lang="zh-CN" altLang="en-US" sz="1650">
                <a:solidFill>
                  <a:srgbClr val="FF0000"/>
                </a:solidFill>
              </a:rPr>
              <a:t>更强的健壮性</a:t>
            </a:r>
            <a:r>
              <a:rPr lang="zh-CN" altLang="en-US" sz="1650"/>
              <a:t>。</a:t>
            </a:r>
            <a:endParaRPr lang="zh-CN" altLang="en-US" sz="16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19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6082" name="文本占位符 4198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 [3, 4, 5, 6, 7, 9, 11, 13, 15, 17]</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a:t>
            </a:r>
            <a:r>
              <a:rPr lang="zh-CN" altLang="en-US" sz="1200" dirty="0">
                <a:latin typeface="Consolas" panose="020B0609020204030204" charset="0"/>
              </a:rPr>
              <a:t>返回包含所有元素的新列表</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                          #</a:t>
            </a:r>
            <a:r>
              <a:rPr lang="zh-CN" altLang="en-US" sz="1200" dirty="0">
                <a:latin typeface="Consolas" panose="020B0609020204030204" charset="0"/>
              </a:rPr>
              <a:t>逆序的所有元素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[17, 15, 13, 11, 9, 7, 6, 5, 4, 3]</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aList[::2]                           #</a:t>
            </a:r>
            <a:r>
              <a:rPr lang="zh-CN" altLang="en-US" sz="1200" dirty="0">
                <a:latin typeface="Consolas" panose="020B0609020204030204" charset="0"/>
              </a:rPr>
              <a:t>偶数位置，隔一个取一个</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11, 15]</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aList[1::2]                          #</a:t>
            </a:r>
            <a:r>
              <a:rPr lang="zh-CN" altLang="en-US" sz="1200" dirty="0">
                <a:latin typeface="Consolas" panose="020B0609020204030204" charset="0"/>
              </a:rPr>
              <a:t>奇数位置，隔一个取一个</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[4, 6, 9, 13,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                           #</a:t>
            </a:r>
            <a:r>
              <a:rPr lang="zh-CN" altLang="en-US" sz="1200" dirty="0">
                <a:latin typeface="Consolas" panose="020B0609020204030204" charset="0"/>
              </a:rPr>
              <a:t>从下标</a:t>
            </a:r>
            <a:r>
              <a:rPr lang="en-US" altLang="zh-CN" sz="1200" dirty="0">
                <a:latin typeface="Consolas" panose="020B0609020204030204" charset="0"/>
              </a:rPr>
              <a:t>3</a:t>
            </a:r>
            <a:r>
              <a:rPr lang="zh-CN" altLang="en-US" sz="1200" dirty="0">
                <a:latin typeface="Consolas" panose="020B0609020204030204" charset="0"/>
              </a:rPr>
              <a:t>开始的所有元素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aList[3:6]                           #</a:t>
            </a:r>
            <a:r>
              <a:rPr lang="zh-CN" altLang="en-US" sz="1200" dirty="0">
                <a:latin typeface="Consolas" panose="020B0609020204030204" charset="0"/>
              </a:rPr>
              <a:t>下标在</a:t>
            </a:r>
            <a:r>
              <a:rPr lang="en-US" altLang="zh-CN" sz="1200" dirty="0">
                <a:latin typeface="Consolas" panose="020B0609020204030204" charset="0"/>
              </a:rPr>
              <a:t>[3, 6)</a:t>
            </a:r>
            <a:r>
              <a:rPr lang="zh-CN" altLang="en-US" sz="1200" dirty="0">
                <a:latin typeface="Consolas" panose="020B0609020204030204" charset="0"/>
              </a:rPr>
              <a:t>之间的所有元素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aList[0:100:1]                       #</a:t>
            </a:r>
            <a:r>
              <a:rPr lang="zh-CN" altLang="en-US" sz="1200" dirty="0">
                <a:latin typeface="Consolas" panose="020B0609020204030204" charset="0"/>
              </a:rPr>
              <a:t>前</a:t>
            </a:r>
            <a:r>
              <a:rPr lang="en-US" altLang="zh-CN" sz="1200" dirty="0">
                <a:latin typeface="Consolas" panose="020B0609020204030204" charset="0"/>
              </a:rPr>
              <a:t>100</a:t>
            </a:r>
            <a:r>
              <a:rPr lang="zh-CN" altLang="en-US" sz="1200" dirty="0">
                <a:latin typeface="Consolas" panose="020B0609020204030204" charset="0"/>
              </a:rPr>
              <a:t>个元素，自动截断</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下标</a:t>
            </a:r>
            <a:r>
              <a:rPr lang="en-US" altLang="zh-CN" sz="1200" dirty="0">
                <a:latin typeface="Consolas" panose="020B0609020204030204" charset="0"/>
              </a:rPr>
              <a:t>100</a:t>
            </a:r>
            <a:r>
              <a:rPr lang="zh-CN" altLang="en-US" sz="1200" dirty="0">
                <a:latin typeface="Consolas" panose="020B0609020204030204" charset="0"/>
              </a:rPr>
              <a:t>之后的所有元素，自动截断</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直接使用下标访问会发生越界</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IndexError: list index out of range</a:t>
            </a:r>
            <a:endParaRPr lang="en-US" altLang="zh-CN" sz="1200" dirty="0">
              <a:solidFill>
                <a:srgbClr val="FF000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30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7106" name="文本占位符 4301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latin typeface="宋体" panose="02010600030101010101" pitchFamily="2" charset="-122"/>
              </a:rPr>
              <a:t>可以使用切片来</a:t>
            </a:r>
            <a:r>
              <a:rPr lang="zh-CN" altLang="en-US" sz="1800" b="1" dirty="0">
                <a:solidFill>
                  <a:srgbClr val="FF0000"/>
                </a:solidFill>
                <a:latin typeface="宋体" panose="02010600030101010101" pitchFamily="2" charset="-122"/>
              </a:rPr>
              <a:t>原地修改</a:t>
            </a:r>
            <a:r>
              <a:rPr lang="zh-CN" altLang="en-US" sz="1800" dirty="0">
                <a:latin typeface="宋体" panose="02010600030101010101" pitchFamily="2" charset="-122"/>
              </a:rPr>
              <a:t>列表内容</a:t>
            </a:r>
            <a:endParaRPr lang="zh-CN" altLang="en-US" sz="1800" dirty="0">
              <a:latin typeface="宋体" panose="02010600030101010101" pitchFamily="2" charset="-122"/>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 = [3, 5, 7]</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a:t>
            </a:r>
            <a:r>
              <a:rPr lang="en-US" altLang="zh-CN" sz="1200" dirty="0" err="1">
                <a:latin typeface="Consolas" panose="020B0609020204030204" charset="0"/>
              </a:rPr>
              <a:t>len</a:t>
            </a:r>
            <a:r>
              <a:rPr lang="en-US" altLang="zh-CN" sz="1200" dirty="0">
                <a:latin typeface="Consolas" panose="020B0609020204030204" charset="0"/>
              </a:rPr>
              <a:t>(</a:t>
            </a:r>
            <a:r>
              <a:rPr lang="en-US" altLang="zh-CN" sz="1200" dirty="0" err="1">
                <a:latin typeface="Consolas" panose="020B0609020204030204" charset="0"/>
              </a:rPr>
              <a:t>aList</a:t>
            </a:r>
            <a:r>
              <a:rPr lang="en-US" altLang="zh-CN" sz="1200" dirty="0">
                <a:latin typeface="Consolas" panose="020B0609020204030204" charset="0"/>
              </a:rPr>
              <a:t>):] = [9]      #</a:t>
            </a:r>
            <a:r>
              <a:rPr lang="zh-CN" altLang="en-US" sz="1200" dirty="0">
                <a:latin typeface="Consolas" panose="020B0609020204030204" charset="0"/>
              </a:rPr>
              <a:t>在尾部追加元素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[1, 2, 3]         #</a:t>
            </a:r>
            <a:r>
              <a:rPr lang="zh-CN" altLang="en-US" sz="1200" dirty="0">
                <a:latin typeface="Consolas" panose="020B0609020204030204" charset="0"/>
              </a:rPr>
              <a:t>替换前</a:t>
            </a:r>
            <a:r>
              <a:rPr lang="en-US" altLang="zh-CN" sz="1200" dirty="0">
                <a:latin typeface="Consolas" panose="020B0609020204030204" charset="0"/>
              </a:rPr>
              <a:t>3</a:t>
            </a:r>
            <a:r>
              <a:rPr lang="zh-CN" altLang="en-US" sz="1200" dirty="0">
                <a:latin typeface="Consolas" panose="020B0609020204030204" charset="0"/>
              </a:rPr>
              <a:t>个元素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 2, 3,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                #</a:t>
            </a:r>
            <a:r>
              <a:rPr lang="zh-CN" altLang="en-US" sz="1200" dirty="0">
                <a:latin typeface="Consolas" panose="020B0609020204030204" charset="0"/>
              </a:rPr>
              <a:t>删除前</a:t>
            </a:r>
            <a:r>
              <a:rPr lang="en-US" altLang="zh-CN" sz="1200" dirty="0">
                <a:latin typeface="Consolas" panose="020B0609020204030204" charset="0"/>
              </a:rPr>
              <a:t>3</a:t>
            </a:r>
            <a:r>
              <a:rPr lang="zh-CN" altLang="en-US" sz="1200" dirty="0">
                <a:latin typeface="Consolas" panose="020B0609020204030204" charset="0"/>
              </a:rPr>
              <a:t>个元素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 = list(range(10))</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[0, 1, 2, 3, 4, 5, 6, 7, 8,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[::2] = [0]*5            #</a:t>
            </a:r>
            <a:r>
              <a:rPr lang="zh-CN" altLang="en-US" sz="1200" dirty="0">
                <a:latin typeface="Consolas" panose="020B0609020204030204" charset="0"/>
              </a:rPr>
              <a:t>替换偶数位置上的元素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[0, 1, 0, 3, 0, 5, 0, 7, 0,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[::2] = [0]*3            #</a:t>
            </a:r>
            <a:r>
              <a:rPr lang="zh-CN" altLang="en-US" sz="1200">
                <a:latin typeface="Consolas" panose="020B0609020204030204" charset="0"/>
              </a:rPr>
              <a:t>切片不连续，</a:t>
            </a:r>
            <a:r>
              <a:rPr lang="zh-CN" altLang="en-US" sz="1200" smtClean="0">
                <a:latin typeface="Consolas" panose="020B0609020204030204" charset="0"/>
              </a:rPr>
              <a:t>两侧元素</a:t>
            </a:r>
            <a:r>
              <a:rPr lang="zh-CN" altLang="en-US" sz="1200">
                <a:latin typeface="Consolas" panose="020B0609020204030204" charset="0"/>
              </a:rPr>
              <a:t>个数必须一样多</a:t>
            </a:r>
            <a:endParaRPr lang="zh-CN" altLang="en-US" sz="12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err="1">
                <a:solidFill>
                  <a:srgbClr val="FF0000"/>
                </a:solidFill>
                <a:latin typeface="Consolas" panose="020B0609020204030204" charset="0"/>
              </a:rPr>
              <a:t>ValueError</a:t>
            </a:r>
            <a:r>
              <a:rPr lang="en-US" altLang="zh-CN" sz="1200" dirty="0">
                <a:solidFill>
                  <a:srgbClr val="FF0000"/>
                </a:solidFill>
                <a:latin typeface="Consolas" panose="020B0609020204030204" charset="0"/>
              </a:rPr>
              <a:t>: attempt to assign sequence of size 3 to extended slice of size 5</a:t>
            </a:r>
            <a:endParaRPr lang="en-US" altLang="zh-CN" sz="1200" dirty="0">
              <a:solidFill>
                <a:srgbClr val="FF000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40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8130" name="文本占位符 44034"/>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del</a:t>
            </a:r>
            <a:r>
              <a:rPr lang="zh-CN" altLang="en-US" sz="1800" dirty="0"/>
              <a:t>与切片结合来删除列表元素</a:t>
            </a:r>
            <a:endParaRPr lang="zh-CN" altLang="en-US" sz="1800" dirty="0"/>
          </a:p>
          <a:p>
            <a:pPr defTabSz="914400">
              <a:spcBef>
                <a:spcPct val="0"/>
              </a:spcBef>
              <a:buSzPct val="90000"/>
              <a:buFont typeface="Wingdings" panose="05000000000000000000" pitchFamily="2" charset="2"/>
              <a:buNone/>
            </a:pPr>
            <a:endParaRPr lang="en-US" altLang="zh-CN" sz="135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 = [3,5,7,9,11]</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del aList[:3]                          #</a:t>
            </a:r>
            <a:r>
              <a:rPr lang="zh-CN" altLang="en-US" sz="1600" dirty="0">
                <a:latin typeface="Consolas" panose="020B0609020204030204" charset="0"/>
              </a:rPr>
              <a:t>删除前</a:t>
            </a:r>
            <a:r>
              <a:rPr lang="en-US" altLang="zh-CN" sz="1600" dirty="0">
                <a:latin typeface="Consolas" panose="020B0609020204030204" charset="0"/>
              </a:rPr>
              <a:t>3</a:t>
            </a:r>
            <a:r>
              <a:rPr lang="zh-CN" altLang="en-US" sz="1600" dirty="0">
                <a:latin typeface="Consolas" panose="020B0609020204030204" charset="0"/>
              </a:rPr>
              <a:t>个元素</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 11]</a:t>
            </a:r>
            <a:endParaRPr lang="en-US" altLang="zh-CN" sz="1600" dirty="0">
              <a:solidFill>
                <a:srgbClr val="00B0F0"/>
              </a:solidFill>
              <a:latin typeface="Consolas" panose="020B0609020204030204" charset="0"/>
            </a:endParaRP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 = [3,5,7,9,11]</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del aList[::2]                         </a:t>
            </a:r>
            <a:r>
              <a:rPr lang="en-US" altLang="zh-CN" sz="1600" dirty="0">
                <a:latin typeface="Consolas" panose="020B0609020204030204" charset="0"/>
              </a:rPr>
              <a:t>#</a:t>
            </a:r>
            <a:r>
              <a:rPr lang="zh-CN" altLang="en-US" sz="1600" dirty="0">
                <a:latin typeface="Consolas" panose="020B0609020204030204" charset="0"/>
              </a:rPr>
              <a:t>删除偶数位置上的元素</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solidFill>
                  <a:srgbClr val="00B0F0"/>
                </a:solidFill>
                <a:latin typeface="Consolas" panose="020B0609020204030204" charset="0"/>
              </a:rPr>
              <a:t>[5, 9]</a:t>
            </a:r>
            <a:endParaRPr lang="zh-CN" altLang="en-US" sz="1600" dirty="0">
              <a:solidFill>
                <a:srgbClr val="00B0F0"/>
              </a:solidFill>
              <a:latin typeface="Consolas" panose="020B0609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51202" name="文本占位符 46082"/>
          <p:cNvSpPr>
            <a:spLocks noGrp="1"/>
          </p:cNvSpPr>
          <p:nvPr>
            <p:ph idx="1"/>
          </p:nvPr>
        </p:nvSpPr>
        <p:spPr/>
        <p:txBody>
          <a:bodyPr anchor="t"/>
          <a:lstStyle/>
          <a:p>
            <a:pPr defTabSz="914400" fontAlgn="base">
              <a:lnSpc>
                <a:spcPct val="150000"/>
              </a:lnSpc>
              <a:spcBef>
                <a:spcPct val="0"/>
              </a:spcBef>
              <a:buSzPct val="90000"/>
              <a:buFont typeface="Wingdings" panose="05000000000000000000" charset="0"/>
              <a:buChar char=""/>
            </a:pPr>
            <a:r>
              <a:rPr lang="zh-CN" altLang="en-US" sz="1500" b="1" strike="noStrike" noProof="1">
                <a:solidFill>
                  <a:srgbClr val="FF0000"/>
                </a:solidFill>
                <a:latin typeface="宋体" panose="02010600030101010101" pitchFamily="2" charset="-122"/>
              </a:rPr>
              <a:t>切片返回的是浅复制。</a:t>
            </a:r>
            <a:r>
              <a:rPr lang="en-US" altLang="zh-CN" sz="1500" b="1" strike="noStrike" noProof="1">
                <a:solidFill>
                  <a:srgbClr val="FF0000"/>
                </a:solidFill>
                <a:latin typeface="宋体" panose="02010600030101010101" pitchFamily="2" charset="-122"/>
              </a:rPr>
              <a:t>所谓浅复制，是指生成一个新的列表，并且把原列表中所</a:t>
            </a:r>
            <a:r>
              <a:rPr lang="zh-CN" altLang="en-US" sz="1500" b="1" strike="noStrike" noProof="1">
                <a:solidFill>
                  <a:srgbClr val="FF0000"/>
                </a:solidFill>
                <a:latin typeface="宋体" panose="02010600030101010101" pitchFamily="2" charset="-122"/>
              </a:rPr>
              <a:t>选</a:t>
            </a:r>
            <a:r>
              <a:rPr lang="en-US" altLang="zh-CN" sz="1500" b="1" strike="noStrike" noProof="1">
                <a:solidFill>
                  <a:srgbClr val="FF0000"/>
                </a:solidFill>
                <a:latin typeface="宋体" panose="02010600030101010101" pitchFamily="2" charset="-122"/>
              </a:rPr>
              <a:t>元素的引用都复制到新列表中。</a:t>
            </a:r>
            <a:r>
              <a:rPr lang="en-US" altLang="zh-CN" sz="1500" strike="noStrike" noProof="1">
                <a:latin typeface="宋体" panose="02010600030101010101" pitchFamily="2" charset="-122"/>
              </a:rPr>
              <a:t>如果原列表中只包含整数、实数、复数等基本类型或元组、字符串这样的不可变类型的数据，一般是没有问题的。</a:t>
            </a:r>
            <a:endParaRPr lang="en-US" altLang="zh-CN" sz="1500" strike="noStrike" noProof="1">
              <a:latin typeface="宋体" panose="02010600030101010101" pitchFamily="2" charset="-122"/>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 [3, 5, 7]</a:t>
            </a:r>
            <a:endParaRPr lang="en-US" altLang="zh-CN"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 = aList[::]                 #</a:t>
            </a:r>
            <a:r>
              <a:rPr lang="zh-CN" altLang="en-US" sz="1350" strike="noStrike" noProof="1">
                <a:latin typeface="Consolas" panose="020B0609020204030204" charset="0"/>
              </a:rPr>
              <a:t>切片，浅复制</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 bList                    #</a:t>
            </a:r>
            <a:r>
              <a:rPr lang="zh-CN" altLang="en-US" sz="1350" strike="noStrike" noProof="1">
                <a:latin typeface="Consolas" panose="020B0609020204030204" charset="0"/>
              </a:rPr>
              <a:t>两个列表的元素完全一样</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True</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 is bList                    #</a:t>
            </a:r>
            <a:r>
              <a:rPr lang="zh-CN" altLang="en-US" sz="1350" strike="noStrike" noProof="1">
                <a:latin typeface="Consolas" panose="020B0609020204030204" charset="0"/>
              </a:rPr>
              <a:t>但不是同一个对象</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False</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id(aList) == id(bList)            #</a:t>
            </a:r>
            <a:r>
              <a:rPr lang="zh-CN" altLang="en-US" sz="1350" strike="noStrike" noProof="1">
                <a:latin typeface="Consolas" panose="020B0609020204030204" charset="0"/>
              </a:rPr>
              <a:t>内存地址不一样</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False</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bList[1] = 8                      #</a:t>
            </a:r>
            <a:r>
              <a:rPr lang="zh-CN" altLang="en-US" sz="1350" strike="noStrike" noProof="1">
                <a:latin typeface="Consolas" panose="020B0609020204030204" charset="0"/>
              </a:rPr>
              <a:t>修改其中一个不会影响另一个</a:t>
            </a:r>
            <a:endParaRPr lang="zh-CN" altLang="en-US"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bList</a:t>
            </a:r>
            <a:endParaRPr lang="en-US" altLang="zh-CN"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[3, 8, 7]</a:t>
            </a:r>
            <a:endParaRPr lang="en-US" altLang="zh-CN" sz="1350" strike="noStrike" noProof="1">
              <a:solidFill>
                <a:srgbClr val="00B0F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latin typeface="Consolas" panose="020B0609020204030204" charset="0"/>
              </a:rPr>
              <a:t>&gt;&gt;&gt; aList</a:t>
            </a:r>
            <a:endParaRPr lang="en-US" altLang="zh-CN" sz="1350" strike="noStrike" noProof="1">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00B0F0"/>
                </a:solidFill>
                <a:latin typeface="Consolas" panose="020B0609020204030204" charset="0"/>
              </a:rPr>
              <a:t>[3, 5, 7]</a:t>
            </a:r>
            <a:endParaRPr lang="en-US" altLang="zh-CN" sz="1350" strike="noStrike" noProof="1">
              <a:solidFill>
                <a:srgbClr val="00B0F0"/>
              </a:solidFill>
              <a:latin typeface="Consolas" panose="020B060902020403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5455" y="1190625"/>
            <a:ext cx="8276590" cy="3395345"/>
          </a:xfrm>
        </p:spPr>
        <p:txBody>
          <a:bodyPr/>
          <a:lstStyle/>
          <a:p>
            <a:pPr marL="390525" fontAlgn="base">
              <a:lnSpc>
                <a:spcPct val="130000"/>
              </a:lnSpc>
              <a:spcBef>
                <a:spcPts val="0"/>
              </a:spcBef>
              <a:buFont typeface="Wingdings" panose="05000000000000000000" charset="0"/>
              <a:buChar char=""/>
            </a:pPr>
            <a:r>
              <a:rPr lang="en-US" altLang="zh-CN" sz="1800" strike="noStrike" noProof="1">
                <a:latin typeface="宋体" panose="02010600030101010101" pitchFamily="2" charset="-122"/>
                <a:sym typeface="+mn-ea"/>
              </a:rPr>
              <a:t>如果原列表中包含列表之类的可变数据类型，由于</a:t>
            </a:r>
            <a:r>
              <a:rPr lang="en-US" altLang="zh-CN" sz="1800" strike="noStrike" noProof="1">
                <a:solidFill>
                  <a:srgbClr val="FF0000"/>
                </a:solidFill>
                <a:latin typeface="宋体" panose="02010600030101010101" pitchFamily="2" charset="-122"/>
                <a:sym typeface="+mn-ea"/>
              </a:rPr>
              <a:t>浅复制时只是把子列表的引用复制到新列表中</a:t>
            </a:r>
            <a:r>
              <a:rPr lang="en-US" altLang="zh-CN" sz="1800" strike="noStrike" noProof="1">
                <a:latin typeface="宋体" panose="02010600030101010101" pitchFamily="2" charset="-122"/>
                <a:sym typeface="+mn-ea"/>
              </a:rPr>
              <a:t>，这样的话修改任何一个都会影响另外一个。</a:t>
            </a:r>
            <a:endParaRPr lang="en-US" altLang="zh-CN" sz="1800" strike="noStrike" noProof="1">
              <a:latin typeface="宋体" panose="02010600030101010101" pitchFamily="2" charset="-122"/>
              <a:sym typeface="+mn-ea"/>
            </a:endParaRPr>
          </a:p>
          <a:p>
            <a:pPr marL="0" indent="0">
              <a:spcBef>
                <a:spcPts val="0"/>
              </a:spcBef>
              <a:buNone/>
            </a:pPr>
            <a:r>
              <a:rPr lang="zh-CN" altLang="en-US" sz="1200" strike="noStrike" noProof="1">
                <a:latin typeface="Consolas" panose="020B0609020204030204" charset="0"/>
              </a:rPr>
              <a:t>&gt;&gt;&gt; aList = [3, 5,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 = aList[:]           #切片，浅复制</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 bList             #切片刚完成的瞬间，bList和aList中包含同样的元素引用</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True</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bList[1] = 8               #列表中只包含可哈希对象，修改bList时不影响aList</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8,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 [3, [5], 7]        #列表aList中包含可变的列表对象</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 = aList[:]           #切片</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bList[1].append(6)         #调用子列表的append()方法，这个方法是原地操作的</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6],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#aList受到影响</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6], 7]</a:t>
            </a:r>
            <a:endParaRPr lang="zh-CN" altLang="en-US" sz="1200" strike="noStrike" noProof="1">
              <a:solidFill>
                <a:srgbClr val="00B0F0"/>
              </a:solidFill>
              <a:latin typeface="Consolas" panose="020B0609020204030204" charset="0"/>
            </a:endParaRPr>
          </a:p>
        </p:txBody>
      </p:sp>
      <p:sp>
        <p:nvSpPr>
          <p:cNvPr id="51202"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buFont typeface="Wingdings" panose="05000000000000000000" charset="0"/>
              <a:buChar char=""/>
            </a:pPr>
            <a:r>
              <a:rPr lang="en-US" sz="1800" strike="noStrike" noProof="1"/>
              <a:t>标准库copy中的deepcopy()函数实现深复制。所谓</a:t>
            </a:r>
            <a:r>
              <a:rPr lang="en-US" sz="1800" strike="noStrike" noProof="1">
                <a:solidFill>
                  <a:srgbClr val="FF0000"/>
                </a:solidFill>
              </a:rPr>
              <a:t>深复制</a:t>
            </a:r>
            <a:r>
              <a:rPr lang="en-US" sz="1800" strike="noStrike" noProof="1"/>
              <a:t>，是指对原列表中的元素进行递归，把所有的值都复制到新列表中，对嵌套的子列表不再是复制引用。</a:t>
            </a:r>
            <a:r>
              <a:rPr lang="en-US" sz="1800" strike="noStrike" noProof="1">
                <a:solidFill>
                  <a:srgbClr val="FF0000"/>
                </a:solidFill>
              </a:rPr>
              <a:t>新列表和原列表是互相独立</a:t>
            </a:r>
            <a:r>
              <a:rPr lang="en-US" sz="1800" strike="noStrike" noProof="1"/>
              <a:t>，修改任何一个都不会影响另外一个。</a:t>
            </a:r>
            <a:endParaRPr lang="en-US" sz="1800" strike="noStrike" noProof="1"/>
          </a:p>
          <a:p>
            <a:pPr marL="0" indent="0">
              <a:spcBef>
                <a:spcPts val="0"/>
              </a:spcBef>
              <a:buNone/>
            </a:pPr>
            <a:r>
              <a:rPr lang="en-US" sz="1200" strike="noStrike" noProof="1">
                <a:latin typeface="Consolas" panose="020B0609020204030204" charset="0"/>
              </a:rPr>
              <a:t>&gt;&gt;&gt; aList = [3, [5], 7]</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import copy</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bList = copy.deepcopy(aList) #深赋值，递归复制，直到遇到可哈希对象</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                           #aList和bList完全独立，互相不影响</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 == bList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True</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 is bList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False</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bList[1].append(6)         #修改bList不会影响aList</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bList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[3, [5, 6], 7]</a:t>
            </a:r>
            <a:endParaRPr lang="en-US" sz="1200" strike="noStrike" noProof="1">
              <a:latin typeface="Consolas" panose="020B0609020204030204" charset="0"/>
            </a:endParaRPr>
          </a:p>
          <a:p>
            <a:pPr marL="0" indent="0">
              <a:spcBef>
                <a:spcPts val="0"/>
              </a:spcBef>
              <a:buNone/>
            </a:pPr>
            <a:r>
              <a:rPr lang="en-US" sz="1200" strike="noStrike" noProof="1">
                <a:latin typeface="Consolas" panose="020B0609020204030204" charset="0"/>
              </a:rPr>
              <a:t>&gt;&gt;&gt; aList</a:t>
            </a:r>
            <a:endParaRPr lang="en-US" sz="1200" strike="noStrike" noProof="1">
              <a:latin typeface="Consolas" panose="020B0609020204030204" charset="0"/>
            </a:endParaRPr>
          </a:p>
          <a:p>
            <a:pPr marL="0" indent="0">
              <a:spcBef>
                <a:spcPts val="0"/>
              </a:spcBef>
              <a:buNone/>
            </a:pPr>
            <a:r>
              <a:rPr lang="en-US" sz="1200" strike="noStrike" noProof="1">
                <a:solidFill>
                  <a:srgbClr val="00B0F0"/>
                </a:solidFill>
                <a:latin typeface="Consolas" panose="020B0609020204030204" charset="0"/>
              </a:rPr>
              <a:t>[3, [5], 7]</a:t>
            </a:r>
            <a:endParaRPr lang="en-US" sz="1200" strike="noStrike" noProof="1">
              <a:solidFill>
                <a:srgbClr val="00B0F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1500" b="1"/>
              <a:t>一个非常棒的网站：http://pythontutor.com/live.html#mode=edit</a:t>
            </a:r>
            <a:endParaRPr lang="zh-CN" altLang="en-US" sz="1500" b="1"/>
          </a:p>
        </p:txBody>
      </p:sp>
      <p:sp>
        <p:nvSpPr>
          <p:cNvPr id="53250"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pic>
        <p:nvPicPr>
          <p:cNvPr id="53251" name="图片 5"/>
          <p:cNvPicPr>
            <a:picLocks noChangeAspect="1"/>
          </p:cNvPicPr>
          <p:nvPr/>
        </p:nvPicPr>
        <p:blipFill>
          <a:blip r:embed="rId1"/>
          <a:stretch>
            <a:fillRect/>
          </a:stretch>
        </p:blipFill>
        <p:spPr>
          <a:xfrm>
            <a:off x="1618733" y="1710037"/>
            <a:ext cx="2710337" cy="1373031"/>
          </a:xfrm>
          <a:prstGeom prst="rect">
            <a:avLst/>
          </a:prstGeom>
          <a:noFill/>
          <a:ln w="9525" cap="flat" cmpd="sng">
            <a:solidFill>
              <a:schemeClr val="tx2"/>
            </a:solidFill>
            <a:prstDash val="solid"/>
            <a:round/>
            <a:headEnd type="none" w="med" len="med"/>
            <a:tailEnd type="none" w="med" len="med"/>
          </a:ln>
        </p:spPr>
      </p:pic>
      <p:pic>
        <p:nvPicPr>
          <p:cNvPr id="53252" name="图片 6"/>
          <p:cNvPicPr>
            <a:picLocks noChangeAspect="1"/>
          </p:cNvPicPr>
          <p:nvPr/>
        </p:nvPicPr>
        <p:blipFill>
          <a:blip r:embed="rId2"/>
          <a:stretch>
            <a:fillRect/>
          </a:stretch>
        </p:blipFill>
        <p:spPr>
          <a:xfrm>
            <a:off x="4338597" y="3093785"/>
            <a:ext cx="2703192" cy="1502832"/>
          </a:xfrm>
          <a:prstGeom prst="rect">
            <a:avLst/>
          </a:prstGeom>
          <a:noFill/>
          <a:ln w="9525" cap="flat" cmpd="sng">
            <a:solidFill>
              <a:schemeClr val="tx2"/>
            </a:solidFill>
            <a:prstDash val="solid"/>
            <a:round/>
            <a:headEnd type="none" w="med" len="med"/>
            <a:tailEnd type="none" w="med" len="me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71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2.1.7  列表排序</a:t>
            </a:r>
            <a:endParaRPr lang="zh-CN" altLang="en-US" kern="1200" baseline="0" dirty="0">
              <a:latin typeface="+mj-lt"/>
              <a:ea typeface="+mj-ea"/>
              <a:cs typeface="+mj-cs"/>
            </a:endParaRPr>
          </a:p>
        </p:txBody>
      </p:sp>
      <p:sp>
        <p:nvSpPr>
          <p:cNvPr id="54274" name="文本占位符 47106"/>
          <p:cNvSpPr>
            <a:spLocks noGrp="1"/>
          </p:cNvSpPr>
          <p:nvPr>
            <p:ph idx="1"/>
          </p:nvPr>
        </p:nvSpPr>
        <p:spPr>
          <a:xfrm>
            <a:off x="481965" y="1050290"/>
            <a:ext cx="7952740" cy="3395345"/>
          </a:xfrm>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sort()</a:t>
            </a:r>
            <a:r>
              <a:rPr lang="zh-CN" altLang="en-US" sz="1800"/>
              <a:t>方法进行</a:t>
            </a:r>
            <a:r>
              <a:rPr lang="zh-CN" altLang="en-US" sz="1800">
                <a:solidFill>
                  <a:srgbClr val="FF0000"/>
                </a:solidFill>
              </a:rPr>
              <a:t>原地排序</a:t>
            </a:r>
            <a:r>
              <a:rPr lang="zh-CN" altLang="en-US" sz="1800"/>
              <a:t>，支持多种不同的排序方法。</a:t>
            </a:r>
            <a:endParaRPr lang="zh-CN" altLang="en-US" sz="1800"/>
          </a:p>
          <a:p>
            <a:pPr defTabSz="914400">
              <a:lnSpc>
                <a:spcPct val="80000"/>
              </a:lnSpc>
              <a:spcBef>
                <a:spcPct val="0"/>
              </a:spcBef>
              <a:buSzPct val="90000"/>
              <a:buFont typeface="Wingdings" panose="05000000000000000000" pitchFamily="2" charset="2"/>
              <a:buNone/>
            </a:pPr>
            <a:r>
              <a:rPr lang="en-US" altLang="zh-CN" sz="1600">
                <a:latin typeface="Consolas" panose="020B0609020204030204" charset="0"/>
              </a:rPr>
              <a:t>&gt;&gt;&gt; aList = [3, 4, 5, 6, 7, 9, 11, 13, 15, 17]</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import random</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random.shuffle(aList)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[3, 4, 15, 11, 9, 17, 13, 6, 7, 5]</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                            #</a:t>
            </a:r>
            <a:r>
              <a:rPr lang="zh-CN" altLang="en-US" sz="1600">
                <a:latin typeface="Consolas" panose="020B0609020204030204" charset="0"/>
              </a:rPr>
              <a:t>默认是升序排序</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a:solidFill>
                  <a:srgbClr val="00B0F0"/>
                </a:solidFill>
                <a:latin typeface="Consolas" panose="020B0609020204030204" charset="0"/>
              </a:rPr>
              <a:t>[3, 4, 5, 6, 7, 9, 11, 13, 15, 17]</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aList.sort(reverse=True)              #</a:t>
            </a:r>
            <a:r>
              <a:rPr lang="zh-CN" altLang="en-US" sz="1600">
                <a:latin typeface="Consolas" panose="020B0609020204030204" charset="0"/>
              </a:rPr>
              <a:t>降序排序</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aList.sort(key=lambda x:len(str(x)))  #</a:t>
            </a:r>
            <a:r>
              <a:rPr lang="zh-CN" altLang="en-US" sz="1600">
                <a:latin typeface="Consolas" panose="020B0609020204030204" charset="0"/>
              </a:rPr>
              <a:t>按转换成字符串的长度排序</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[9, 7, 6, 5, 4, 3, 17, 15, 13, 11]</a:t>
            </a:r>
            <a:endParaRPr lang="en-US" altLang="zh-CN" sz="1600">
              <a:solidFill>
                <a:srgbClr val="00B0F0"/>
              </a:solidFill>
              <a:latin typeface="Consolas" panose="020B0609020204030204" charset="0"/>
            </a:endParaRPr>
          </a:p>
        </p:txBody>
      </p:sp>
      <p:sp>
        <p:nvSpPr>
          <p:cNvPr id="2" name="Line Callout 1 1"/>
          <p:cNvSpPr/>
          <p:nvPr/>
        </p:nvSpPr>
        <p:spPr>
          <a:xfrm>
            <a:off x="4037330" y="1784985"/>
            <a:ext cx="2423795" cy="593725"/>
          </a:xfrm>
          <a:prstGeom prst="borderCallout1">
            <a:avLst>
              <a:gd name="adj1" fmla="val 46417"/>
              <a:gd name="adj2" fmla="val 812"/>
              <a:gd name="adj3" fmla="val 170267"/>
              <a:gd name="adj4" fmla="val -690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sort()</a:t>
            </a:r>
            <a:r>
              <a:rPr lang="zh-CN" altLang="en-US">
                <a:solidFill>
                  <a:srgbClr val="FF0000"/>
                </a:solidFill>
              </a:rPr>
              <a:t>方法没有返回值</a:t>
            </a:r>
            <a:endParaRPr lang="zh-CN" altLang="en-US">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81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5298" name="文本占位符 4813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a:t>使用内置函数</a:t>
            </a:r>
            <a:r>
              <a:rPr lang="en-US" altLang="zh-CN" sz="1800"/>
              <a:t>sorted()</a:t>
            </a:r>
            <a:r>
              <a:rPr lang="zh-CN" altLang="en-US" sz="1800"/>
              <a:t>对列表进行排序并</a:t>
            </a:r>
            <a:r>
              <a:rPr lang="zh-CN" altLang="en-US" sz="1800">
                <a:solidFill>
                  <a:srgbClr val="FF0000"/>
                </a:solidFill>
              </a:rPr>
              <a:t>返回新列表。</a:t>
            </a:r>
            <a:endParaRPr lang="zh-CN" altLang="en-US" sz="1800">
              <a:solidFill>
                <a:srgbClr val="FF0000"/>
              </a:solidFill>
            </a:endParaRPr>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[9, 7, 6, 5, 4, 3, 17, 15, 13, 11]</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sorted(aList)                            #</a:t>
            </a:r>
            <a:r>
              <a:rPr lang="zh-CN" altLang="en-US" sz="1600">
                <a:latin typeface="Consolas" panose="020B0609020204030204" charset="0"/>
              </a:rPr>
              <a:t>升序排序</a:t>
            </a:r>
            <a:endParaRPr lang="zh-CN" altLang="en-US"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6,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sorted(aList,reverse=True)             #</a:t>
            </a:r>
            <a:r>
              <a:rPr lang="zh-CN" altLang="en-US" sz="1600">
                <a:latin typeface="Consolas" panose="020B0609020204030204" charset="0"/>
              </a:rPr>
              <a:t>降序排序</a:t>
            </a:r>
            <a:endParaRPr lang="zh-CN" altLang="en-US"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latin typeface="Consolas" panose="020B0609020204030204" charset="0"/>
            </a:endParaRPr>
          </a:p>
        </p:txBody>
      </p:sp>
      <p:sp>
        <p:nvSpPr>
          <p:cNvPr id="2" name="Line Callout 1 1"/>
          <p:cNvSpPr/>
          <p:nvPr/>
        </p:nvSpPr>
        <p:spPr>
          <a:xfrm>
            <a:off x="2971800" y="3321050"/>
            <a:ext cx="2294890" cy="607695"/>
          </a:xfrm>
          <a:prstGeom prst="borderCallout1">
            <a:avLst>
              <a:gd name="adj1" fmla="val 48066"/>
              <a:gd name="adj2" fmla="val 83"/>
              <a:gd name="adj3" fmla="val -81504"/>
              <a:gd name="adj4" fmla="val -55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rPr>
              <a:t>内置函数</a:t>
            </a:r>
            <a:r>
              <a:rPr lang="en-US" altLang="zh-CN">
                <a:solidFill>
                  <a:srgbClr val="FF0000"/>
                </a:solidFill>
              </a:rPr>
              <a:t>sorted()</a:t>
            </a:r>
            <a:r>
              <a:rPr lang="zh-CN" altLang="en-US">
                <a:solidFill>
                  <a:srgbClr val="FF0000"/>
                </a:solidFill>
              </a:rPr>
              <a:t>返回排序后的新列表</a:t>
            </a:r>
            <a:endParaRPr lang="zh-CN" alt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80695" y="1125855"/>
          <a:ext cx="7132955" cy="3422650"/>
        </p:xfrm>
        <a:graphic>
          <a:graphicData uri="http://schemas.openxmlformats.org/drawingml/2006/table">
            <a:tbl>
              <a:tblPr firstRow="1" bandRow="1">
                <a:tableStyleId>{5940675A-B579-460E-94D1-54222C63F5DA}</a:tableStyleId>
              </a:tblPr>
              <a:tblGrid>
                <a:gridCol w="1576705"/>
                <a:gridCol w="1518285"/>
                <a:gridCol w="1433195"/>
                <a:gridCol w="1578610"/>
                <a:gridCol w="1026160"/>
              </a:tblGrid>
              <a:tr h="256540">
                <a:tc>
                  <a:txBody>
                    <a:bodyPr/>
                    <a:lstStyle/>
                    <a:p>
                      <a:pPr>
                        <a:buNone/>
                      </a:pPr>
                      <a:r>
                        <a:rPr lang="en-US" altLang="zh-CN" sz="1050" b="1">
                          <a:latin typeface="宋体" panose="02010600030101010101" pitchFamily="2" charset="-122"/>
                          <a:ea typeface="宋体" panose="02010600030101010101" pitchFamily="2" charset="-122"/>
                          <a:cs typeface="宋体" panose="02010600030101010101" pitchFamily="2" charset="-122"/>
                        </a:rPr>
                        <a:t> </a:t>
                      </a:r>
                      <a:endParaRPr lang="en-US" altLang="zh-CN"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列表</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元组</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字典</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集合</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463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list</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tuple</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dict</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set</a:t>
                      </a:r>
                      <a:endPar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定界符</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方括号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圆括号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大括号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大括号</a:t>
                      </a:r>
                      <a:r>
                        <a:rPr lang="en-US" altLang="zh-CN" sz="1050">
                          <a:latin typeface="宋体" panose="02010600030101010101" pitchFamily="2" charset="-122"/>
                          <a:ea typeface="宋体" panose="02010600030101010101" pitchFamily="2" charset="-122"/>
                          <a:cs typeface="宋体" panose="02010600030101010101" pitchFamily="2" charset="-122"/>
                        </a:rPr>
                        <a:t>{}</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463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是否有序</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是</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是</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否</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否</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65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逗号</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9395">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键</a:t>
                      </a:r>
                      <a:r>
                        <a:rPr lang="en-US" altLang="zh-CN" sz="105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3535">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无</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无</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latin typeface="宋体" panose="02010600030101010101" pitchFamily="2" charset="-122"/>
                          <a:ea typeface="宋体" panose="02010600030101010101" pitchFamily="2" charset="-122"/>
                          <a:cs typeface="宋体" panose="02010600030101010101" pitchFamily="2" charset="-122"/>
                        </a:rPr>
                        <a:t>“</a:t>
                      </a:r>
                      <a:r>
                        <a:rPr lang="zh-CN" altLang="en-US" sz="105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必须可哈希</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831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05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lstStyle/>
                    <a:p>
                      <a:pPr>
                        <a:buNone/>
                      </a:pPr>
                      <a:r>
                        <a:rPr lang="zh-CN" altLang="en-US" sz="105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05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非常慢</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很慢</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非常快</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latin typeface="宋体" panose="02010600030101010101" pitchFamily="2" charset="-122"/>
                          <a:ea typeface="宋体" panose="02010600030101010101" pitchFamily="2" charset="-122"/>
                          <a:cs typeface="宋体" panose="02010600030101010101" pitchFamily="2" charset="-122"/>
                        </a:rPr>
                        <a:t>非常快</a:t>
                      </a:r>
                      <a:endParaRPr lang="zh-CN" altLang="en-US" sz="105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4650">
                <a:tc>
                  <a:txBody>
                    <a:bodyPr/>
                    <a:lstStyle/>
                    <a:p>
                      <a:pPr>
                        <a:buNone/>
                      </a:pPr>
                      <a:r>
                        <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05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05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05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46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91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6322" name="文本占位符 49154"/>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a:t>使用列表对象的</a:t>
            </a:r>
            <a:r>
              <a:rPr lang="en-US" altLang="zh-CN" sz="1800"/>
              <a:t>reverse()</a:t>
            </a:r>
            <a:r>
              <a:rPr lang="zh-CN" altLang="en-US" sz="1800"/>
              <a:t>方法将元素</a:t>
            </a:r>
            <a:r>
              <a:rPr lang="zh-CN" altLang="en-US" sz="1800">
                <a:solidFill>
                  <a:srgbClr val="FF0000"/>
                </a:solidFill>
              </a:rPr>
              <a:t>原地逆序。</a:t>
            </a:r>
            <a:endParaRPr lang="zh-CN" altLang="en-US" sz="1800">
              <a:solidFill>
                <a:srgbClr val="FF0000"/>
              </a:solidFill>
            </a:endParaRPr>
          </a:p>
          <a:p>
            <a:pPr defTabSz="914400">
              <a:lnSpc>
                <a:spcPct val="90000"/>
              </a:lnSpc>
              <a:buSzPct val="90000"/>
              <a:buFont typeface="Wingdings" panose="05000000000000000000" pitchFamily="2" charset="2"/>
              <a:buNone/>
            </a:pPr>
            <a:endParaRPr lang="en-US" altLang="zh-CN" sz="1500"/>
          </a:p>
          <a:p>
            <a:pPr defTabSz="914400">
              <a:lnSpc>
                <a:spcPct val="90000"/>
              </a:lnSpc>
              <a:buSzPct val="90000"/>
              <a:buFont typeface="Wingdings" panose="05000000000000000000" pitchFamily="2" charset="2"/>
              <a:buNone/>
            </a:pPr>
            <a:r>
              <a:rPr lang="en-US" altLang="zh-CN" sz="1600">
                <a:latin typeface="Consolas" panose="020B0609020204030204" charset="0"/>
              </a:rPr>
              <a:t>&gt;&gt;&gt; aList = [3, 4, 5, 6, 7, 9, 11, 13, 15, 17]</a:t>
            </a:r>
            <a:endParaRPr lang="en-US" altLang="zh-CN" sz="1600">
              <a:latin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rPr>
              <a:t>&gt;&gt;&gt; aList.reverse()</a:t>
            </a:r>
            <a:endParaRPr lang="en-US" altLang="zh-CN" sz="1600">
              <a:latin typeface="Consolas" panose="020B0609020204030204" charset="0"/>
            </a:endParaRPr>
          </a:p>
          <a:p>
            <a:pPr defTabSz="914400">
              <a:lnSpc>
                <a:spcPct val="9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35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01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7346" name="文本占位符 50178"/>
          <p:cNvSpPr>
            <a:spLocks noGrp="1"/>
          </p:cNvSpPr>
          <p:nvPr>
            <p:ph idx="1"/>
          </p:nvPr>
        </p:nvSpPr>
        <p:spPr/>
        <p:txBody>
          <a:bodyPr anchor="t"/>
          <a:lstStyle/>
          <a:p>
            <a:pPr defTabSz="914400">
              <a:lnSpc>
                <a:spcPct val="100000"/>
              </a:lnSpc>
              <a:spcBef>
                <a:spcPct val="0"/>
              </a:spcBef>
              <a:buSzPct val="90000"/>
              <a:buFont typeface="Wingdings" panose="05000000000000000000" charset="0"/>
              <a:buChar char="§"/>
            </a:pPr>
            <a:r>
              <a:rPr lang="zh-CN" altLang="en-US" sz="1800"/>
              <a:t>使用内置函数</a:t>
            </a:r>
            <a:r>
              <a:rPr lang="en-US" altLang="zh-CN" sz="1800"/>
              <a:t>reversed()</a:t>
            </a:r>
            <a:r>
              <a:rPr lang="zh-CN" altLang="en-US" sz="1800"/>
              <a:t>对列表元素进行逆序排列并</a:t>
            </a:r>
            <a:r>
              <a:rPr lang="zh-CN" altLang="en-US" sz="1800">
                <a:solidFill>
                  <a:srgbClr val="FF0000"/>
                </a:solidFill>
              </a:rPr>
              <a:t>返回迭代对象。</a:t>
            </a:r>
            <a:endParaRPr lang="zh-CN" altLang="en-US" sz="1800">
              <a:solidFill>
                <a:srgbClr val="FF0000"/>
              </a:solidFill>
            </a:endParaRPr>
          </a:p>
          <a:p>
            <a:pPr defTabSz="914400">
              <a:lnSpc>
                <a:spcPct val="80000"/>
              </a:lnSpc>
              <a:spcBef>
                <a:spcPct val="0"/>
              </a:spcBef>
              <a:buSzPct val="90000"/>
              <a:buFont typeface="Wingdings" panose="05000000000000000000" pitchFamily="2" charset="2"/>
              <a:buNone/>
            </a:pPr>
            <a:endParaRPr lang="zh-CN" altLang="en-US" sz="1800">
              <a:solidFill>
                <a:srgbClr val="FF0000"/>
              </a:solidFill>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aList = [3, 4, 5, 6, 7, 9, 11, 13, 15, 17]</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newList = reversed(aList)         #</a:t>
            </a:r>
            <a:r>
              <a:rPr lang="zh-CN" altLang="en-US" sz="1600">
                <a:latin typeface="Consolas" panose="020B0609020204030204" charset="0"/>
              </a:rPr>
              <a:t>返回</a:t>
            </a:r>
            <a:r>
              <a:rPr lang="en-US" altLang="zh-CN" sz="1600">
                <a:latin typeface="Consolas" panose="020B0609020204030204" charset="0"/>
              </a:rPr>
              <a:t>reversed</a:t>
            </a:r>
            <a:r>
              <a:rPr lang="zh-CN" altLang="en-US" sz="1600">
                <a:latin typeface="Consolas" panose="020B0609020204030204" charset="0"/>
              </a:rPr>
              <a:t>对象</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list(newList)                     #</a:t>
            </a:r>
            <a:r>
              <a:rPr lang="zh-CN" altLang="en-US" sz="1600">
                <a:latin typeface="Consolas" panose="020B0609020204030204" charset="0"/>
              </a:rPr>
              <a:t>把</a:t>
            </a:r>
            <a:r>
              <a:rPr lang="en-US" altLang="zh-CN" sz="1600">
                <a:latin typeface="Consolas" panose="020B0609020204030204" charset="0"/>
              </a:rPr>
              <a:t>reversed</a:t>
            </a:r>
            <a:r>
              <a:rPr lang="zh-CN" altLang="en-US" sz="1600">
                <a:latin typeface="Consolas" panose="020B0609020204030204" charset="0"/>
              </a:rPr>
              <a:t>对象转换成列表</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for i in newList: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    print(i, end=' ')                 #</a:t>
            </a:r>
            <a:r>
              <a:rPr lang="zh-CN" altLang="en-US" sz="1600">
                <a:latin typeface="Consolas" panose="020B0609020204030204" charset="0"/>
              </a:rPr>
              <a:t>这里没有输出内容</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a:latin typeface="Consolas" panose="020B0609020204030204" charset="0"/>
              </a:rPr>
              <a:t>                                      </a:t>
            </a:r>
            <a:r>
              <a:rPr lang="en-US" altLang="zh-CN" sz="1600">
                <a:latin typeface="Consolas" panose="020B0609020204030204" charset="0"/>
              </a:rPr>
              <a:t>#</a:t>
            </a:r>
            <a:r>
              <a:rPr lang="zh-CN" altLang="en-US" sz="1600">
                <a:latin typeface="Consolas" panose="020B0609020204030204" charset="0"/>
              </a:rPr>
              <a:t>迭代对象已遍历结束</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newList = reversed(aList)         #</a:t>
            </a:r>
            <a:r>
              <a:rPr lang="zh-CN" altLang="en-US" sz="1600">
                <a:latin typeface="Consolas" panose="020B0609020204030204" charset="0"/>
              </a:rPr>
              <a:t>重新创建</a:t>
            </a:r>
            <a:r>
              <a:rPr lang="en-US" altLang="zh-CN" sz="1600">
                <a:latin typeface="Consolas" panose="020B0609020204030204" charset="0"/>
              </a:rPr>
              <a:t>reversed</a:t>
            </a:r>
            <a:r>
              <a:rPr lang="zh-CN" altLang="en-US" sz="1600">
                <a:latin typeface="Consolas" panose="020B0609020204030204" charset="0"/>
              </a:rPr>
              <a:t>对象</a:t>
            </a:r>
            <a:endParaRPr lang="zh-CN" altLang="en-US"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for i in newList:</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    print(i, end=' ')</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17 15 13 11 9 7 6 5 4 3</a:t>
            </a:r>
            <a:endParaRPr lang="en-US" altLang="zh-CN" sz="1600">
              <a:solidFill>
                <a:srgbClr val="00B0F0"/>
              </a:solidFill>
              <a:latin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2.1.8  </a:t>
            </a:r>
            <a:r>
              <a:rPr lang="zh-CN" altLang="en-US">
                <a:sym typeface="+mn-ea"/>
              </a:rPr>
              <a:t>用于序列操作的常用内置函数</a:t>
            </a:r>
            <a:endParaRPr lang="en-US"/>
          </a:p>
        </p:txBody>
      </p:sp>
      <p:sp>
        <p:nvSpPr>
          <p:cNvPr id="3" name="Content Placeholder 2"/>
          <p:cNvSpPr>
            <a:spLocks noGrp="1"/>
          </p:cNvSpPr>
          <p:nvPr>
            <p:ph idx="1"/>
          </p:nvPr>
        </p:nvSpPr>
        <p:spPr>
          <a:xfrm>
            <a:off x="457200" y="1116540"/>
            <a:ext cx="8229600" cy="3395066"/>
          </a:xfrm>
        </p:spPr>
        <p:txBody>
          <a:bodyPr/>
          <a:p>
            <a:pPr>
              <a:lnSpc>
                <a:spcPct val="150000"/>
              </a:lnSpc>
              <a:spcBef>
                <a:spcPts val="0"/>
              </a:spcBef>
            </a:pPr>
            <a:r>
              <a:rPr lang="en-US" sz="1600">
                <a:latin typeface="Consolas" panose="020B0609020204030204" charset="0"/>
                <a:cs typeface="Consolas" panose="020B0609020204030204" charset="0"/>
              </a:rPr>
              <a:t>all()和any()：</a:t>
            </a:r>
            <a:r>
              <a:rPr lang="en-US" sz="1600">
                <a:solidFill>
                  <a:srgbClr val="FF0000"/>
                </a:solidFill>
                <a:latin typeface="Consolas" panose="020B0609020204030204" charset="0"/>
                <a:cs typeface="Consolas" panose="020B0609020204030204" charset="0"/>
              </a:rPr>
              <a:t>all()</a:t>
            </a:r>
            <a:r>
              <a:rPr lang="en-US" sz="1600">
                <a:latin typeface="Consolas" panose="020B0609020204030204" charset="0"/>
                <a:cs typeface="Consolas" panose="020B0609020204030204" charset="0"/>
              </a:rPr>
              <a:t>函数用来测试列表、元组等序列对象以及map对象、zip对象等类似对象中是否所有元素都等价于True，</a:t>
            </a:r>
            <a:r>
              <a:rPr lang="en-US" sz="1600">
                <a:solidFill>
                  <a:srgbClr val="FF0000"/>
                </a:solidFill>
                <a:latin typeface="Consolas" panose="020B0609020204030204" charset="0"/>
                <a:cs typeface="Consolas" panose="020B0609020204030204" charset="0"/>
              </a:rPr>
              <a:t>any()</a:t>
            </a:r>
            <a:r>
              <a:rPr lang="zh-CN" altLang="en-US" sz="1600">
                <a:solidFill>
                  <a:schemeClr val="tx1"/>
                </a:solidFill>
                <a:latin typeface="Consolas" panose="020B0609020204030204" charset="0"/>
                <a:cs typeface="Consolas" panose="020B0609020204030204" charset="0"/>
              </a:rPr>
              <a:t>函数</a:t>
            </a:r>
            <a:r>
              <a:rPr lang="en-US" sz="1600">
                <a:latin typeface="Consolas" panose="020B0609020204030204" charset="0"/>
                <a:cs typeface="Consolas" panose="020B0609020204030204" charset="0"/>
              </a:rPr>
              <a:t>用来测试序列或可迭代对象中是否存在等价于True的元素。例如：</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all([1,2,3])</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True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all([0,1,2,3])</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False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any([0,1,2,3])</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True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&gt;&gt;&gt; any([0])</a:t>
            </a:r>
            <a:endParaRPr lang="en-US" sz="1600">
              <a:latin typeface="Consolas" panose="020B0609020204030204" charset="0"/>
              <a:cs typeface="Consolas" panose="020B0609020204030204" charset="0"/>
            </a:endParaRPr>
          </a:p>
          <a:p>
            <a:pPr marL="0" indent="0">
              <a:buNone/>
            </a:pPr>
            <a:r>
              <a:rPr lang="en-US" sz="1600">
                <a:solidFill>
                  <a:srgbClr val="00B0F0"/>
                </a:solidFill>
                <a:latin typeface="Consolas" panose="020B0609020204030204" charset="0"/>
                <a:cs typeface="Consolas" panose="020B0609020204030204" charset="0"/>
              </a:rPr>
              <a:t>False</a:t>
            </a:r>
            <a:endParaRPr lang="en-US" sz="1600">
              <a:solidFill>
                <a:srgbClr val="00B0F0"/>
              </a:solidFill>
              <a:latin typeface="Consolas" panose="020B0609020204030204" charset="0"/>
              <a:cs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4273"/>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endParaRPr lang="zh-CN" altLang="en-US" sz="3000" kern="1200" baseline="0">
              <a:latin typeface="+mj-lt"/>
              <a:ea typeface="+mj-ea"/>
              <a:cs typeface="+mj-cs"/>
            </a:endParaRPr>
          </a:p>
        </p:txBody>
      </p:sp>
      <p:sp>
        <p:nvSpPr>
          <p:cNvPr id="66562" name="文本占位符 54274"/>
          <p:cNvSpPr>
            <a:spLocks noGrp="1"/>
          </p:cNvSpPr>
          <p:nvPr>
            <p:ph idx="1"/>
          </p:nvPr>
        </p:nvSpPr>
        <p:spPr/>
        <p:txBody>
          <a:bodyPr anchor="t"/>
          <a:lstStyle/>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len(</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返回列表中的</a:t>
            </a:r>
            <a:r>
              <a:rPr lang="zh-CN" altLang="en-US" sz="1800" strike="noStrike" kern="1200" baseline="0" noProof="1">
                <a:solidFill>
                  <a:srgbClr val="FF0000"/>
                </a:solidFill>
                <a:latin typeface="+mn-lt"/>
                <a:ea typeface="+mn-ea"/>
                <a:cs typeface="+mn-cs"/>
              </a:rPr>
              <a:t>元素个数</a:t>
            </a:r>
            <a:r>
              <a:rPr lang="zh-CN" altLang="en-US" sz="1800" strike="noStrike" kern="1200" baseline="0" noProof="1">
                <a:latin typeface="+mn-lt"/>
                <a:ea typeface="+mn-ea"/>
                <a:cs typeface="+mn-cs"/>
              </a:rPr>
              <a:t>，同样适用于元组、字典、集合、字符串等。</a:t>
            </a:r>
            <a:endParaRPr lang="zh-CN" altLang="en-US" sz="1800" strike="noStrike" kern="1200" baseline="0" noProof="1">
              <a:latin typeface="+mn-lt"/>
              <a:ea typeface="+mn-ea"/>
              <a:cs typeface="+mn-cs"/>
            </a:endParaRP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max(</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latin typeface="+mn-lt"/>
                <a:ea typeface="+mn-ea"/>
                <a:cs typeface="+mn-cs"/>
              </a:rPr>
              <a:t>、 </a:t>
            </a:r>
            <a:r>
              <a:rPr lang="en-US" altLang="x-none" sz="1800" strike="noStrike" kern="1200" baseline="0" noProof="1">
                <a:latin typeface="+mn-lt"/>
                <a:ea typeface="+mn-ea"/>
                <a:cs typeface="+mn-cs"/>
              </a:rPr>
              <a:t>min(</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返回列表中的</a:t>
            </a:r>
            <a:r>
              <a:rPr lang="zh-CN" altLang="en-US" sz="1800" strike="noStrike" kern="1200" baseline="0" noProof="1">
                <a:solidFill>
                  <a:srgbClr val="FF0000"/>
                </a:solidFill>
                <a:latin typeface="+mn-lt"/>
                <a:ea typeface="+mn-ea"/>
                <a:cs typeface="+mn-cs"/>
              </a:rPr>
              <a:t>最大或最小</a:t>
            </a:r>
            <a:r>
              <a:rPr lang="zh-CN" altLang="en-US" sz="1800" strike="noStrike" kern="1200" baseline="0" noProof="1">
                <a:latin typeface="+mn-lt"/>
                <a:ea typeface="+mn-ea"/>
                <a:cs typeface="+mn-cs"/>
              </a:rPr>
              <a:t>元素，同样适用于元组、字典、集合、</a:t>
            </a:r>
            <a:r>
              <a:rPr lang="en-US" altLang="x-none" sz="1800" strike="noStrike" kern="1200" baseline="0" noProof="1">
                <a:latin typeface="+mn-lt"/>
                <a:ea typeface="+mn-ea"/>
                <a:cs typeface="+mn-cs"/>
              </a:rPr>
              <a:t>range</a:t>
            </a:r>
            <a:r>
              <a:rPr lang="zh-CN" altLang="en-US" sz="1800" strike="noStrike" kern="1200" baseline="0" noProof="1">
                <a:latin typeface="+mn-lt"/>
                <a:ea typeface="+mn-ea"/>
                <a:cs typeface="+mn-cs"/>
              </a:rPr>
              <a:t>对象等。</a:t>
            </a:r>
            <a:endParaRPr lang="zh-CN" altLang="en-US" sz="1800" strike="noStrike" kern="1200" baseline="0" noProof="1">
              <a:latin typeface="+mn-lt"/>
              <a:ea typeface="+mn-ea"/>
              <a:cs typeface="+mn-cs"/>
            </a:endParaRP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latin typeface="+mn-lt"/>
                <a:ea typeface="+mn-ea"/>
                <a:cs typeface="+mn-cs"/>
              </a:rPr>
              <a:t>sum(</a:t>
            </a:r>
            <a:r>
              <a:rPr lang="zh-CN" altLang="en-US" sz="1800" strike="noStrike" kern="1200" baseline="0" noProof="1">
                <a:latin typeface="+mn-lt"/>
                <a:ea typeface="+mn-ea"/>
                <a:cs typeface="+mn-cs"/>
              </a:rPr>
              <a:t>列表</a:t>
            </a:r>
            <a:r>
              <a:rPr lang="en-US" altLang="x-none" sz="1800" strike="noStrike" kern="1200" baseline="0" noProof="1">
                <a:latin typeface="+mn-lt"/>
                <a:ea typeface="+mn-ea"/>
                <a:cs typeface="+mn-cs"/>
              </a:rPr>
              <a:t>)</a:t>
            </a:r>
            <a:r>
              <a:rPr lang="zh-CN" altLang="en-US" sz="1800" strike="noStrike" kern="1200" baseline="0" noProof="1">
                <a:solidFill>
                  <a:srgbClr val="FF9900"/>
                </a:solidFill>
                <a:latin typeface="+mn-lt"/>
                <a:ea typeface="+mn-ea"/>
                <a:cs typeface="+mn-cs"/>
              </a:rPr>
              <a:t>：</a:t>
            </a:r>
            <a:r>
              <a:rPr lang="zh-CN" altLang="en-US" sz="1800" strike="noStrike" kern="1200" baseline="0" noProof="1">
                <a:latin typeface="+mn-lt"/>
                <a:ea typeface="+mn-ea"/>
                <a:cs typeface="+mn-cs"/>
              </a:rPr>
              <a:t>对列表的元素进行</a:t>
            </a:r>
            <a:r>
              <a:rPr lang="zh-CN" altLang="en-US" sz="1800" strike="noStrike" kern="1200" baseline="0" noProof="1">
                <a:solidFill>
                  <a:srgbClr val="FF0000"/>
                </a:solidFill>
                <a:latin typeface="+mn-lt"/>
                <a:ea typeface="+mn-ea"/>
                <a:cs typeface="+mn-cs"/>
              </a:rPr>
              <a:t>求和</a:t>
            </a:r>
            <a:r>
              <a:rPr lang="zh-CN" altLang="en-US" sz="1800" strike="noStrike" kern="1200" baseline="0" noProof="1">
                <a:latin typeface="+mn-lt"/>
                <a:ea typeface="+mn-ea"/>
                <a:cs typeface="+mn-cs"/>
              </a:rPr>
              <a:t>运算，对非数值型列表运算需要指定</a:t>
            </a:r>
            <a:r>
              <a:rPr lang="en-US" altLang="zh-CN" sz="1800" strike="noStrike" kern="1200" baseline="0" noProof="1">
                <a:latin typeface="+mn-lt"/>
                <a:ea typeface="+mn-ea"/>
                <a:cs typeface="+mn-cs"/>
              </a:rPr>
              <a:t>start</a:t>
            </a:r>
            <a:r>
              <a:rPr lang="zh-CN" altLang="en-US" sz="1800" strike="noStrike" kern="1200" baseline="0" noProof="1">
                <a:latin typeface="+mn-lt"/>
                <a:ea typeface="+mn-ea"/>
                <a:cs typeface="+mn-cs"/>
              </a:rPr>
              <a:t>参数，同样适用于元组、</a:t>
            </a:r>
            <a:r>
              <a:rPr lang="en-US" altLang="x-none" sz="1800" strike="noStrike" kern="1200" baseline="0" noProof="1">
                <a:latin typeface="+mn-lt"/>
                <a:ea typeface="+mn-ea"/>
                <a:cs typeface="+mn-cs"/>
              </a:rPr>
              <a:t>range</a:t>
            </a:r>
            <a:r>
              <a:rPr lang="zh-CN" altLang="en-US" sz="1800" strike="noStrike" kern="1200" baseline="0" noProof="1">
                <a:latin typeface="+mn-lt"/>
                <a:ea typeface="+mn-ea"/>
                <a:cs typeface="+mn-cs"/>
              </a:rPr>
              <a:t>。</a:t>
            </a:r>
            <a:endParaRPr lang="zh-CN" altLang="en-US" sz="1800" strike="noStrike" kern="1200" baseline="0" noProof="1">
              <a:latin typeface="+mn-lt"/>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#sum()函数的start参数默认为0</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55</a:t>
            </a:r>
            <a:endParaRPr lang="zh-CN" altLang="en-US" sz="1600" strike="noStrike" kern="1200" baseline="0" noProof="1">
              <a:solidFill>
                <a:srgbClr val="00B0F0"/>
              </a:solidFill>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5)   #指定start参数为5，等价于5+sum(range(1,11))</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60</a:t>
            </a:r>
            <a:endParaRPr lang="zh-CN" altLang="en-US" sz="1600" strike="noStrike" kern="1200" baseline="0" noProof="1">
              <a:solidFill>
                <a:srgbClr val="00B0F0"/>
              </a:solidFill>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sum([[1, 2], [3], [4]], [])    #这个操作占用空间较大，慎用</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[1, 2, 3, 4]</a:t>
            </a:r>
            <a:endParaRPr lang="zh-CN" altLang="en-US" sz="16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1270" y="4445"/>
            <a:ext cx="9124315" cy="951865"/>
          </a:xfrm>
        </p:spPr>
        <p:txBody>
          <a:bodyPr anchor="ctr"/>
          <a:lstStyle/>
          <a:p>
            <a:pPr defTabSz="914400">
              <a:buNone/>
            </a:pPr>
            <a:r>
              <a:rPr lang="en-US" altLang="zh-CN" sz="2700" kern="1200" baseline="0">
                <a:latin typeface="+mj-lt"/>
                <a:ea typeface="+mj-ea"/>
                <a:cs typeface="+mj-cs"/>
                <a:sym typeface="Arial" panose="020B0604020202020204" pitchFamily="34" charset="0"/>
              </a:rPr>
              <a:t>2.1.8  </a:t>
            </a:r>
            <a:r>
              <a:rPr lang="zh-CN" altLang="en-US" sz="2700" kern="1200" baseline="0">
                <a:latin typeface="+mj-lt"/>
                <a:ea typeface="+mj-ea"/>
                <a:cs typeface="+mj-cs"/>
                <a:sym typeface="Arial" panose="020B0604020202020204" pitchFamily="34" charset="0"/>
              </a:rPr>
              <a:t>用于序列操作的常用内置函数</a:t>
            </a:r>
            <a:endParaRPr lang="zh-CN" altLang="en-US" sz="2700" kern="1200" baseline="0">
              <a:latin typeface="+mj-lt"/>
              <a:ea typeface="+mj-ea"/>
              <a:cs typeface="+mj-cs"/>
            </a:endParaRPr>
          </a:p>
        </p:txBody>
      </p:sp>
      <p:sp>
        <p:nvSpPr>
          <p:cNvPr id="3" name="内容占位符 2"/>
          <p:cNvSpPr>
            <a:spLocks noGrp="1"/>
          </p:cNvSpPr>
          <p:nvPr>
            <p:ph idx="1"/>
          </p:nvPr>
        </p:nvSpPr>
        <p:spPr/>
        <p:txBody>
          <a:bodyPr/>
          <a:lstStyle/>
          <a:p>
            <a:pPr fontAlgn="base">
              <a:lnSpc>
                <a:spcPct val="80000"/>
              </a:lnSpc>
              <a:buFont typeface="Wingdings" panose="05000000000000000000" charset="0"/>
              <a:buChar char="n"/>
            </a:pPr>
            <a:r>
              <a:rPr lang="en-US" altLang="zh-CN" sz="1800" strike="noStrike" noProof="1">
                <a:sym typeface="+mn-ea"/>
              </a:rPr>
              <a:t>zip()</a:t>
            </a:r>
            <a:r>
              <a:rPr lang="zh-CN" altLang="en-US" sz="1800" strike="noStrike" noProof="1">
                <a:sym typeface="+mn-ea"/>
              </a:rPr>
              <a:t>函数返回可迭代的</a:t>
            </a:r>
            <a:r>
              <a:rPr lang="en-US" altLang="zh-CN" sz="1800" strike="noStrike" noProof="1">
                <a:solidFill>
                  <a:srgbClr val="FF0000"/>
                </a:solidFill>
                <a:sym typeface="+mn-ea"/>
              </a:rPr>
              <a:t>zip</a:t>
            </a:r>
            <a:r>
              <a:rPr lang="zh-CN" altLang="en-US" sz="1800" strike="noStrike" noProof="1">
                <a:solidFill>
                  <a:srgbClr val="FF0000"/>
                </a:solidFill>
                <a:sym typeface="+mn-ea"/>
              </a:rPr>
              <a:t>对象。</a:t>
            </a:r>
            <a:endParaRPr lang="zh-CN" altLang="en-US" sz="1800" strike="noStrike" noProof="1">
              <a:solidFill>
                <a:srgbClr val="FF0000"/>
              </a:solidFill>
              <a:effectLst/>
              <a:sym typeface="+mn-ea"/>
            </a:endParaRPr>
          </a:p>
          <a:p>
            <a:pPr marL="1905" indent="-344805" fontAlgn="base">
              <a:lnSpc>
                <a:spcPct val="80000"/>
              </a:lnSpc>
              <a:buNone/>
            </a:pPr>
            <a:endParaRPr lang="zh-CN" altLang="en-US" sz="1500" strike="noStrike" noProof="1">
              <a:sym typeface="+mn-ea"/>
            </a:endParaRPr>
          </a:p>
          <a:p>
            <a:pPr marL="1905" indent="-344805" fontAlgn="base">
              <a:lnSpc>
                <a:spcPct val="80000"/>
              </a:lnSpc>
              <a:buNone/>
            </a:pPr>
            <a:r>
              <a:rPr lang="zh-CN" altLang="en-US" sz="1600" strike="noStrike" noProof="1">
                <a:latin typeface="Consolas" panose="020B0609020204030204" charset="0"/>
                <a:sym typeface="+mn-ea"/>
              </a:rPr>
              <a:t>&gt;&gt;&gt; aList = [1, 2, 3]</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sym typeface="+mn-ea"/>
              </a:rPr>
              <a:t>&gt;&gt;&gt; bList = [4, 5, 6]</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sym typeface="+mn-ea"/>
              </a:rPr>
              <a:t>&gt;&gt;&gt; cList = zip(a, b)                 </a:t>
            </a:r>
            <a:r>
              <a:rPr lang="en-US" altLang="zh-CN" sz="1600" strike="noStrike" noProof="1">
                <a:latin typeface="Consolas" panose="020B0609020204030204" charset="0"/>
                <a:sym typeface="+mn-ea"/>
              </a:rPr>
              <a:t>#</a:t>
            </a:r>
            <a:r>
              <a:rPr lang="zh-CN" altLang="en-US" sz="1600" strike="noStrike" noProof="1">
                <a:latin typeface="Consolas" panose="020B0609020204030204" charset="0"/>
                <a:sym typeface="+mn-ea"/>
              </a:rPr>
              <a:t>返回</a:t>
            </a:r>
            <a:r>
              <a:rPr lang="en-US" altLang="zh-CN" sz="1600" strike="noStrike" noProof="1">
                <a:latin typeface="Consolas" panose="020B0609020204030204" charset="0"/>
                <a:sym typeface="+mn-ea"/>
              </a:rPr>
              <a:t>zip</a:t>
            </a:r>
            <a:r>
              <a:rPr lang="zh-CN" altLang="en-US" sz="1600" strike="noStrike" noProof="1">
                <a:latin typeface="Consolas" panose="020B0609020204030204" charset="0"/>
                <a:sym typeface="+mn-ea"/>
              </a:rPr>
              <a:t>对象</a:t>
            </a:r>
            <a:endParaRPr lang="zh-CN" altLang="en-US" sz="1600" strike="noStrike" noProof="1">
              <a:latin typeface="Consolas" panose="020B0609020204030204" charset="0"/>
              <a:sym typeface="+mn-ea"/>
            </a:endParaRPr>
          </a:p>
          <a:p>
            <a:pPr marL="1905" indent="-344805" fontAlgn="base">
              <a:lnSpc>
                <a:spcPct val="80000"/>
              </a:lnSpc>
              <a:buNone/>
            </a:pPr>
            <a:r>
              <a:rPr lang="zh-CN" altLang="en-US" sz="1600" strike="noStrike" noProof="1">
                <a:latin typeface="Consolas" panose="020B0609020204030204" charset="0"/>
                <a:sym typeface="+mn-ea"/>
              </a:rPr>
              <a:t>&gt;&gt;&gt; cList</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sym typeface="+mn-ea"/>
              </a:rPr>
              <a:t>&lt;zip object at 0x0000000003728908&gt;</a:t>
            </a:r>
            <a:endParaRPr lang="zh-CN" altLang="en-US" sz="1600" strike="noStrike" noProof="1">
              <a:solidFill>
                <a:srgbClr val="00B0F0"/>
              </a:solidFill>
              <a:effectLst/>
              <a:latin typeface="Consolas" panose="020B0609020204030204" charset="0"/>
              <a:sym typeface="+mn-ea"/>
            </a:endParaRPr>
          </a:p>
          <a:p>
            <a:pPr marL="1905" indent="-344805" fontAlgn="base">
              <a:lnSpc>
                <a:spcPct val="80000"/>
              </a:lnSpc>
              <a:buNone/>
            </a:pPr>
            <a:r>
              <a:rPr lang="zh-CN" altLang="en-US" sz="1600" strike="noStrike" noProof="1">
                <a:latin typeface="Consolas" panose="020B0609020204030204" charset="0"/>
                <a:sym typeface="+mn-ea"/>
              </a:rPr>
              <a:t>&gt;&gt;&gt; list(cList)                       </a:t>
            </a:r>
            <a:r>
              <a:rPr lang="en-US" altLang="zh-CN" sz="1600" strike="noStrike" noProof="1">
                <a:latin typeface="Consolas" panose="020B0609020204030204" charset="0"/>
                <a:sym typeface="+mn-ea"/>
              </a:rPr>
              <a:t>#</a:t>
            </a:r>
            <a:r>
              <a:rPr lang="zh-CN" altLang="en-US" sz="1600" strike="noStrike" noProof="1">
                <a:latin typeface="Consolas" panose="020B0609020204030204" charset="0"/>
                <a:sym typeface="+mn-ea"/>
              </a:rPr>
              <a:t>把</a:t>
            </a:r>
            <a:r>
              <a:rPr lang="en-US" altLang="zh-CN" sz="1600" strike="noStrike" noProof="1">
                <a:latin typeface="Consolas" panose="020B0609020204030204" charset="0"/>
                <a:sym typeface="+mn-ea"/>
              </a:rPr>
              <a:t>zip</a:t>
            </a:r>
            <a:r>
              <a:rPr lang="zh-CN" altLang="en-US" sz="1600" strike="noStrike" noProof="1">
                <a:latin typeface="Consolas" panose="020B0609020204030204" charset="0"/>
                <a:sym typeface="+mn-ea"/>
              </a:rPr>
              <a:t>对象转换成列表</a:t>
            </a:r>
            <a:endParaRPr lang="zh-CN" altLang="en-US" sz="1600" strike="noStrike" noProof="1">
              <a:latin typeface="Consolas" panose="020B0609020204030204" charset="0"/>
              <a:sym typeface="+mn-ea"/>
            </a:endParaRPr>
          </a:p>
          <a:p>
            <a:pPr marL="1905" indent="-344805" fontAlgn="base">
              <a:lnSpc>
                <a:spcPct val="80000"/>
              </a:lnSpc>
              <a:buNone/>
            </a:pPr>
            <a:r>
              <a:rPr lang="zh-CN" altLang="en-US" sz="1600" strike="noStrike" noProof="1">
                <a:solidFill>
                  <a:srgbClr val="00B0F0"/>
                </a:solidFill>
                <a:latin typeface="Consolas" panose="020B0609020204030204" charset="0"/>
                <a:sym typeface="+mn-ea"/>
              </a:rPr>
              <a:t>[(1, 4), (2, 5), (3, 6)]</a:t>
            </a:r>
            <a:endParaRPr lang="zh-CN" altLang="en-US" sz="1600" strike="noStrike" noProof="1">
              <a:solidFill>
                <a:srgbClr val="00B0F0"/>
              </a:solidFill>
              <a:latin typeface="Consolas" panose="020B0609020204030204"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56321"/>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endParaRPr lang="zh-CN" altLang="en-US" sz="3000" kern="1200" baseline="0">
              <a:latin typeface="+mj-lt"/>
              <a:ea typeface="+mj-ea"/>
              <a:cs typeface="+mj-cs"/>
            </a:endParaRPr>
          </a:p>
        </p:txBody>
      </p:sp>
      <p:sp>
        <p:nvSpPr>
          <p:cNvPr id="60418" name="文本占位符 56322"/>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en-US" altLang="zh-CN" sz="1800" dirty="0"/>
              <a:t>enumerate(</a:t>
            </a:r>
            <a:r>
              <a:rPr lang="zh-CN" altLang="en-US" sz="1800" dirty="0"/>
              <a:t>列表</a:t>
            </a:r>
            <a:r>
              <a:rPr lang="en-US" altLang="zh-CN" sz="1800" dirty="0"/>
              <a:t>):</a:t>
            </a:r>
            <a:r>
              <a:rPr lang="zh-CN" altLang="en-US" sz="1800" dirty="0"/>
              <a:t>枚举列表元素，</a:t>
            </a:r>
            <a:r>
              <a:rPr lang="zh-CN" altLang="en-US" sz="1800" dirty="0">
                <a:solidFill>
                  <a:srgbClr val="FF0000"/>
                </a:solidFill>
              </a:rPr>
              <a:t>返回枚举对象</a:t>
            </a:r>
            <a:r>
              <a:rPr lang="zh-CN" altLang="en-US" sz="1800" dirty="0"/>
              <a:t>，其中每个元素为包含下标和值的元组。该函数对元组、字符串同样有效。</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for item in enumerate('abcdef'):</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    print(item)</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(0, 'a')</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 'b')</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(2, 'c')</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'd')</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(4, 'e')</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 'f')</a:t>
            </a:r>
            <a:endParaRPr lang="en-US" altLang="zh-CN" sz="1600" dirty="0">
              <a:solidFill>
                <a:srgbClr val="00B0F0"/>
              </a:solidFill>
              <a:latin typeface="Consolas" panose="020B060902020403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57347" name="文本占位符 57346"/>
          <p:cNvSpPr>
            <a:spLocks noGrp="1"/>
          </p:cNvSpPr>
          <p:nvPr>
            <p:ph idx="1"/>
          </p:nvPr>
        </p:nvSpPr>
        <p:spPr/>
        <p:txBody>
          <a:bodyPr/>
          <a:lstStyle/>
          <a:p>
            <a:pPr fontAlgn="base">
              <a:lnSpc>
                <a:spcPct val="150000"/>
              </a:lnSpc>
              <a:spcBef>
                <a:spcPts val="0"/>
              </a:spcBef>
              <a:buFont typeface="Wingdings" panose="05000000000000000000" charset="0"/>
              <a:buChar char="n"/>
            </a:pPr>
            <a:r>
              <a:rPr lang="en-US" altLang="x-none" sz="1800" strike="noStrike" noProof="1">
                <a:effectLst/>
                <a:latin typeface="宋体" panose="02010600030101010101" pitchFamily="2" charset="-122"/>
              </a:rPr>
              <a:t>列表推导式使用非常简洁的方式来快速生成满足特定需求的列表，代码具有非常强的可读性。</a:t>
            </a:r>
            <a:endParaRPr lang="en-US" altLang="x-none" sz="1800" strike="noStrike" noProof="1">
              <a:effectLst/>
              <a:latin typeface="宋体" panose="02010600030101010101" pitchFamily="2" charset="-122"/>
            </a:endParaRPr>
          </a:p>
          <a:p>
            <a:pPr fontAlgn="base">
              <a:lnSpc>
                <a:spcPct val="150000"/>
              </a:lnSpc>
              <a:spcBef>
                <a:spcPts val="0"/>
              </a:spcBef>
              <a:buFont typeface="Wingdings" panose="05000000000000000000" charset="0"/>
              <a:buChar char="n"/>
            </a:pPr>
            <a:r>
              <a:rPr lang="zh-CN" altLang="en-US" sz="1800" strike="noStrike" noProof="1">
                <a:effectLst/>
                <a:latin typeface="宋体" panose="02010600030101010101" pitchFamily="2" charset="-122"/>
              </a:rPr>
              <a:t>列表推导式语法形式为：</a:t>
            </a:r>
            <a:endParaRPr lang="zh-CN" altLang="en-US" sz="1800" strike="noStrike" noProof="1">
              <a:effectLst/>
              <a:latin typeface="宋体" panose="02010600030101010101" pitchFamily="2" charset="-122"/>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[expression for expr1 in sequence1 if condition1</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expr2 in sequence2 if condition2</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expr3 in sequence3 if condition3</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exprN in sequenceN if conditionN]</a:t>
            </a:r>
            <a:endParaRPr lang="en-US" altLang="x-none" sz="1350" strike="noStrike" noProof="1">
              <a:effectLst/>
              <a:latin typeface="Consolas" panose="020B0609020204030204" charset="0"/>
            </a:endParaRPr>
          </a:p>
          <a:p>
            <a:pPr marL="1905" indent="-344805" fontAlgn="base">
              <a:lnSpc>
                <a:spcPct val="80000"/>
              </a:lnSpc>
              <a:buNone/>
            </a:pPr>
            <a:endParaRPr lang="en-US" altLang="x-none" sz="1350" strike="noStrike" noProof="1">
              <a:effectLst/>
              <a:latin typeface="Consolas" panose="020B06090202040302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lnSpc>
                <a:spcPct val="130000"/>
              </a:lnSpc>
              <a:spcBef>
                <a:spcPts val="0"/>
              </a:spcBef>
              <a:buFont typeface="Wingdings" panose="05000000000000000000" charset="0"/>
              <a:buChar char="§"/>
            </a:pPr>
            <a:r>
              <a:rPr lang="en-US" sz="1800" strike="noStrike" noProof="1"/>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1800" strike="noStrike" noProof="1"/>
          </a:p>
          <a:p>
            <a:pPr marL="0" indent="0" fontAlgn="base">
              <a:buNone/>
            </a:pPr>
            <a:endParaRPr lang="en-US" sz="1350" strike="noStrike" noProof="1">
              <a:latin typeface="Consolas" panose="020B0609020204030204" charset="0"/>
            </a:endParaRPr>
          </a:p>
          <a:p>
            <a:pPr marL="0" indent="0" fontAlgn="base">
              <a:buNone/>
            </a:pPr>
            <a:r>
              <a:rPr lang="en-US" sz="1600" strike="noStrike" noProof="1">
                <a:latin typeface="Consolas" panose="020B0609020204030204" charset="0"/>
              </a:rPr>
              <a:t>&gt;&gt;&gt; sum([2**i for i in range(64)])</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18446744073709551615</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int('1'*64, 2)</a:t>
            </a:r>
            <a:endParaRPr lang="en-US" sz="1600" strike="noStrike" noProof="1">
              <a:solidFill>
                <a:srgbClr val="00B0F0"/>
              </a:solidFill>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18446744073709551615</a:t>
            </a:r>
            <a:endParaRPr lang="en-US" sz="1600" strike="noStrike" noProof="1">
              <a:solidFill>
                <a:srgbClr val="00B0F0"/>
              </a:solidFill>
              <a:latin typeface="Consolas" panose="020B0609020204030204" charset="0"/>
            </a:endParaRPr>
          </a:p>
        </p:txBody>
      </p:sp>
      <p:sp>
        <p:nvSpPr>
          <p:cNvPr id="62466"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1905" indent="-344805" fontAlgn="base">
              <a:lnSpc>
                <a:spcPct val="150000"/>
              </a:lnSpc>
              <a:spcBef>
                <a:spcPts val="0"/>
              </a:spcBef>
              <a:buFont typeface="Wingdings" panose="05000000000000000000" charset="0"/>
              <a:buChar char=""/>
            </a:pPr>
            <a:r>
              <a:rPr lang="zh-CN" altLang="en-US" sz="1800" strike="noStrike" noProof="1">
                <a:effectLst/>
                <a:latin typeface="Consolas" panose="020B0609020204030204" charset="0"/>
                <a:sym typeface="+mn-ea"/>
              </a:rPr>
              <a:t>列表推导式在内部实际上是一个循环结构，只是形式更加简洁，例如：</a:t>
            </a:r>
            <a:endParaRPr lang="zh-CN" altLang="en-US" sz="1800" strike="noStrike" noProof="1">
              <a:effectLst/>
              <a:latin typeface="Consolas" panose="020B0609020204030204" charset="0"/>
              <a:sym typeface="+mn-ea"/>
            </a:endParaRPr>
          </a:p>
          <a:p>
            <a:pPr marL="1905" indent="-344805" fontAlgn="base">
              <a:lnSpc>
                <a:spcPct val="80000"/>
              </a:lnSpc>
              <a:buNone/>
            </a:pPr>
            <a:r>
              <a:rPr lang="en-US" altLang="x-none" sz="1600" strike="noStrike" noProof="1">
                <a:effectLst/>
                <a:latin typeface="Consolas" panose="020B0609020204030204" charset="0"/>
                <a:sym typeface="+mn-ea"/>
              </a:rPr>
              <a:t>&gt;&gt;&gt; aList = [x*x for x in range(10)]</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宋体" panose="02010600030101010101" pitchFamily="2" charset="-122"/>
                <a:sym typeface="+mn-ea"/>
              </a:rPr>
              <a:t>相当于</a:t>
            </a:r>
            <a:endParaRPr lang="en-US" altLang="x-none"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&gt;&gt;&gt; for x in range(10):</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	    aList.append(x*x)</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zh-CN" altLang="en-US" sz="1600" strike="noStrike" noProof="1">
                <a:effectLst/>
                <a:latin typeface="宋体" panose="02010600030101010101" pitchFamily="2" charset="-122"/>
                <a:sym typeface="+mn-ea"/>
              </a:rPr>
              <a:t>也相当于</a:t>
            </a:r>
            <a:endParaRPr lang="zh-CN" altLang="en-US"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list(map(lambda x: x*x, range(10)))</a:t>
            </a:r>
            <a:endParaRPr lang="en-US" altLang="x-none" sz="1350" strike="noStrike" noProof="1">
              <a:effectLst/>
              <a:latin typeface="Consolas" panose="020B0609020204030204" charset="0"/>
            </a:endParaRPr>
          </a:p>
          <a:p>
            <a:pPr marL="0" indent="0" fontAlgn="base">
              <a:buNone/>
            </a:pPr>
            <a:endParaRPr lang="zh-CN" altLang="en-US" sz="1350" strike="noStrike" noProof="1"/>
          </a:p>
        </p:txBody>
      </p:sp>
      <p:sp>
        <p:nvSpPr>
          <p:cNvPr id="63490"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583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4514" name="文本占位符 5837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使用列表推导式实现嵌套列表的平铺</a:t>
            </a:r>
            <a:endParaRPr lang="zh-CN" altLang="en-US" sz="18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vec = [[1,2,3], [4,5,6], [7,8,9]] </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[num for elem in vec for num in elem] </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2, 3, 4, 5, 6, 7, 8, 9] </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sz="1600" dirty="0"/>
          </a:p>
          <a:p>
            <a:pPr defTabSz="914400">
              <a:lnSpc>
                <a:spcPct val="90000"/>
              </a:lnSpc>
              <a:buSzPct val="90000"/>
              <a:buFont typeface="Wingdings" panose="05000000000000000000" pitchFamily="2" charset="2"/>
              <a:buNone/>
            </a:pPr>
            <a:r>
              <a:rPr lang="zh-CN" altLang="en-US" sz="1600" dirty="0"/>
              <a:t>相当于</a:t>
            </a:r>
            <a:endParaRPr lang="zh-CN" altLang="en-US" sz="1600" dirty="0"/>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vec = [[1, 2, 3], [4, 5, 6], [7, 8, 9]]</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 = []</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for elem in vec:</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    for num in elem:</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        result.append(num)</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solidFill>
                  <a:srgbClr val="00B0F0"/>
                </a:solidFill>
                <a:latin typeface="Consolas" panose="020B0609020204030204" charset="0"/>
              </a:rPr>
              <a:t>[1, 2, 3, 4, 5, 6, 7, 8, 9]</a:t>
            </a:r>
            <a:endParaRPr lang="zh-CN" altLang="en-US" sz="1600" dirty="0">
              <a:solidFill>
                <a:srgbClr val="00B0F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sp>
        <p:nvSpPr>
          <p:cNvPr id="17410" name="文本占位符 11266"/>
          <p:cNvSpPr>
            <a:spLocks noGrp="1"/>
          </p:cNvSpPr>
          <p:nvPr>
            <p:ph idx="1"/>
          </p:nvPr>
        </p:nvSpPr>
        <p:spPr>
          <a:xfrm>
            <a:off x="481965" y="1201420"/>
            <a:ext cx="8401050" cy="3398520"/>
          </a:xfrm>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800" dirty="0"/>
              <a:t>列表是</a:t>
            </a:r>
            <a:r>
              <a:rPr lang="en-US" altLang="zh-CN" sz="1800" dirty="0"/>
              <a:t>Python</a:t>
            </a:r>
            <a:r>
              <a:rPr lang="zh-CN" altLang="en-US" sz="1800" dirty="0"/>
              <a:t>中内置</a:t>
            </a:r>
            <a:r>
              <a:rPr lang="zh-CN" altLang="en-US" sz="1800" dirty="0">
                <a:solidFill>
                  <a:srgbClr val="FF0000"/>
                </a:solidFill>
              </a:rPr>
              <a:t>有序、可变</a:t>
            </a:r>
            <a:r>
              <a:rPr lang="zh-CN" altLang="en-US" sz="1800" dirty="0"/>
              <a:t>序列，列表的所有元素放在一对中括号</a:t>
            </a:r>
            <a:r>
              <a:rPr lang="en-US" altLang="zh-CN" sz="1800" dirty="0"/>
              <a:t>[]</a:t>
            </a:r>
            <a:r>
              <a:rPr lang="zh-CN" altLang="en-US" sz="1800" dirty="0"/>
              <a:t>中，并使用逗号分隔开；</a:t>
            </a:r>
            <a:endParaRPr lang="zh-CN" altLang="en-US" sz="1800" dirty="0"/>
          </a:p>
          <a:p>
            <a:pPr defTabSz="914400">
              <a:lnSpc>
                <a:spcPct val="100000"/>
              </a:lnSpc>
              <a:spcBef>
                <a:spcPts val="600"/>
              </a:spcBef>
              <a:spcAft>
                <a:spcPts val="600"/>
              </a:spcAft>
              <a:buSzPct val="90000"/>
              <a:buFont typeface="Wingdings" panose="05000000000000000000" charset="0"/>
              <a:buChar char="§"/>
            </a:pPr>
            <a:r>
              <a:rPr lang="zh-CN" altLang="en-US" sz="1800" dirty="0">
                <a:solidFill>
                  <a:srgbClr val="FF0000"/>
                </a:solidFill>
              </a:rPr>
              <a:t>当列表元素增加或删除时，列表对象自动进行扩展或收缩内存，保证元素之间没有缝隙</a:t>
            </a:r>
            <a:r>
              <a:rPr lang="zh-CN" altLang="en-US" sz="1800" dirty="0"/>
              <a:t>；</a:t>
            </a:r>
            <a:endParaRPr lang="zh-CN" altLang="en-US" sz="1800" dirty="0"/>
          </a:p>
          <a:p>
            <a:pPr defTabSz="914400">
              <a:lnSpc>
                <a:spcPct val="100000"/>
              </a:lnSpc>
              <a:spcBef>
                <a:spcPts val="600"/>
              </a:spcBef>
              <a:spcAft>
                <a:spcPts val="600"/>
              </a:spcAft>
              <a:buSzPct val="90000"/>
              <a:buFont typeface="Wingdings" panose="05000000000000000000" charset="0"/>
              <a:buChar char="§"/>
            </a:pPr>
            <a:r>
              <a:rPr lang="zh-CN" altLang="en-US" sz="1800" dirty="0"/>
              <a:t>在Python中，</a:t>
            </a:r>
            <a:r>
              <a:rPr lang="zh-CN" altLang="en-US" sz="1800" dirty="0">
                <a:solidFill>
                  <a:srgbClr val="FF0000"/>
                </a:solidFill>
              </a:rPr>
              <a:t>一个列表中的数据类型可以各不相同</a:t>
            </a:r>
            <a:r>
              <a:rPr lang="zh-CN" altLang="en-US" sz="1800" dirty="0"/>
              <a:t>，可以同时分别为整数、实数、字符串等基本类型，甚至是列表、元组、字典、集合以及其他自定义类型的对象。</a:t>
            </a:r>
            <a:endParaRPr lang="zh-CN" altLang="en-US" sz="18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[10, 20, 30, 40]</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['crunchy frog', 'ram bladder', 'lark vomit']</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['spam', 2.0, 5, [10, 20]]</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latin typeface="Consolas" panose="020B0609020204030204" charset="0"/>
              </a:rPr>
              <a:t>[['file1', 200,7], ['file2', 260,9]]</a:t>
            </a:r>
            <a:endParaRPr lang="en-US" altLang="zh-CN" sz="1350" dirty="0">
              <a:latin typeface="Consolas" panose="020B0609020204030204" charset="0"/>
            </a:endParaRPr>
          </a:p>
          <a:p>
            <a:pPr defTabSz="914400">
              <a:lnSpc>
                <a:spcPct val="80000"/>
              </a:lnSpc>
              <a:buSzPct val="90000"/>
              <a:buFont typeface="Wingdings" panose="05000000000000000000" pitchFamily="2" charset="2"/>
              <a:buChar char="•"/>
            </a:pPr>
            <a:endParaRPr lang="zh-CN" alt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zh-CN" altLang="en-US" sz="1800" strike="noStrike" noProof="1"/>
              <a:t>如果不使用列表推导式，可以这样做</a:t>
            </a:r>
            <a:endParaRPr lang="zh-CN" altLang="en-US" sz="1800" strike="noStrike" noProof="1"/>
          </a:p>
          <a:p>
            <a:pPr marL="0" indent="0" fontAlgn="base">
              <a:buNone/>
            </a:pPr>
            <a:r>
              <a:rPr lang="zh-CN" altLang="en-US" sz="1600" strike="noStrike" noProof="1">
                <a:latin typeface="Consolas" panose="020B0609020204030204" charset="0"/>
              </a:rPr>
              <a:t>&gt;&gt;&gt; vec = [[1, 2, 3], [4, 5, 6], [7, 8, 9]]</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sum(vec, [])</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[1, 2, 3, 4, 5, 6, 7, 8, 9]</a:t>
            </a:r>
            <a:endParaRPr lang="zh-CN" altLang="en-US" sz="1350" strike="noStrike" noProof="1">
              <a:solidFill>
                <a:srgbClr val="00B0F0"/>
              </a:solidFill>
              <a:latin typeface="Consolas" panose="020B0609020204030204" charset="0"/>
            </a:endParaRPr>
          </a:p>
          <a:p>
            <a:pPr marL="0" indent="0" fontAlgn="base">
              <a:buNone/>
            </a:pPr>
            <a:endParaRPr lang="zh-CN" altLang="en-US" sz="1350" strike="noStrike" noProof="1">
              <a:latin typeface="Times New Roman" panose="02020603050405020304" pitchFamily="2" charset="0"/>
            </a:endParaRPr>
          </a:p>
          <a:p>
            <a:pPr marL="0" indent="0" fontAlgn="base">
              <a:buNone/>
            </a:pPr>
            <a:r>
              <a:rPr lang="zh-CN" altLang="en-US" sz="1800" strike="noStrike" noProof="1">
                <a:latin typeface="Times New Roman" panose="02020603050405020304" pitchFamily="2" charset="0"/>
              </a:rPr>
              <a:t>或</a:t>
            </a:r>
            <a:endParaRPr lang="zh-CN" altLang="en-US" sz="1800" strike="noStrike" noProof="1">
              <a:latin typeface="Times New Roman" panose="02020603050405020304" pitchFamily="2" charset="0"/>
            </a:endParaRPr>
          </a:p>
          <a:p>
            <a:pPr marL="0" indent="0" fontAlgn="base">
              <a:buNone/>
            </a:pPr>
            <a:r>
              <a:rPr lang="zh-CN" altLang="en-US" sz="1600" strike="noStrike" noProof="1">
                <a:latin typeface="Consolas" panose="020B0609020204030204" charset="0"/>
              </a:rPr>
              <a:t>&gt;&gt;&gt; vec = [[1, 2, 3], [4, 5, 6], [7, 8, 9]]</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from itertools import chain</a:t>
            </a:r>
            <a:endParaRPr lang="zh-CN" altLang="en-US" sz="1600" strike="noStrike" noProof="1">
              <a:latin typeface="Consolas" panose="020B0609020204030204" charset="0"/>
            </a:endParaRPr>
          </a:p>
          <a:p>
            <a:pPr marL="0" indent="0" fontAlgn="base">
              <a:buNone/>
            </a:pPr>
            <a:r>
              <a:rPr lang="zh-CN" altLang="en-US" sz="1600" strike="noStrike" noProof="1">
                <a:latin typeface="Consolas" panose="020B0609020204030204" charset="0"/>
              </a:rPr>
              <a:t>&gt;&gt;&gt; list(chain(*vec))</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[1, 2, 3, 4, 5, 6, 7, 8, 9]</a:t>
            </a:r>
            <a:endParaRPr lang="zh-CN" altLang="en-US" sz="1600" strike="noStrike" noProof="1">
              <a:solidFill>
                <a:srgbClr val="00B0F0"/>
              </a:solidFill>
              <a:latin typeface="Consolas" panose="020B0609020204030204" charset="0"/>
            </a:endParaRPr>
          </a:p>
        </p:txBody>
      </p:sp>
      <p:sp>
        <p:nvSpPr>
          <p:cNvPr id="65538" name="标题 583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zh-CN" altLang="en-US" sz="1800"/>
              <a:t>如果不确定嵌套层数，可以这样做：</a:t>
            </a:r>
            <a:endParaRPr lang="zh-CN" altLang="en-US" sz="1800"/>
          </a:p>
          <a:p>
            <a:pPr marL="0" indent="0">
              <a:buNone/>
            </a:pPr>
            <a:r>
              <a:rPr lang="zh-CN" altLang="en-US" sz="1500">
                <a:latin typeface="Consolas" panose="020B0609020204030204" charset="0"/>
              </a:rPr>
              <a:t>data = [[[1],[2],[3]],[[4],[5],[6]],[[7],[8],[9]]]</a:t>
            </a:r>
            <a:endParaRPr lang="zh-CN" altLang="en-US" sz="1500">
              <a:latin typeface="Consolas" panose="020B0609020204030204" charset="0"/>
            </a:endParaRPr>
          </a:p>
          <a:p>
            <a:pPr marL="0" indent="0">
              <a:buNone/>
            </a:pPr>
            <a:r>
              <a:rPr lang="zh-CN" altLang="en-US" sz="1500">
                <a:latin typeface="Consolas" panose="020B0609020204030204" charset="0"/>
              </a:rPr>
              <a:t>print(data)</a:t>
            </a:r>
            <a:endParaRPr lang="zh-CN" altLang="en-US" sz="1500">
              <a:latin typeface="Consolas" panose="020B0609020204030204" charset="0"/>
            </a:endParaRPr>
          </a:p>
          <a:p>
            <a:pPr marL="0" indent="0">
              <a:buNone/>
            </a:pPr>
            <a:r>
              <a:rPr lang="zh-CN" altLang="en-US" sz="1500">
                <a:latin typeface="Consolas" panose="020B0609020204030204" charset="0"/>
              </a:rPr>
              <a:t>result = []</a:t>
            </a:r>
            <a:endParaRPr lang="zh-CN" altLang="en-US" sz="1500">
              <a:latin typeface="Consolas" panose="020B0609020204030204" charset="0"/>
            </a:endParaRPr>
          </a:p>
          <a:p>
            <a:pPr marL="0" indent="0">
              <a:buNone/>
            </a:pPr>
            <a:r>
              <a:rPr lang="zh-CN" altLang="en-US" sz="1500">
                <a:latin typeface="Consolas" panose="020B0609020204030204" charset="0"/>
              </a:rPr>
              <a:t>def take_out(arr):</a:t>
            </a:r>
            <a:endParaRPr lang="zh-CN" altLang="en-US" sz="1500">
              <a:latin typeface="Consolas" panose="020B0609020204030204" charset="0"/>
            </a:endParaRPr>
          </a:p>
          <a:p>
            <a:pPr marL="0" indent="0">
              <a:buNone/>
            </a:pPr>
            <a:r>
              <a:rPr lang="zh-CN" altLang="en-US" sz="1500">
                <a:latin typeface="Consolas" panose="020B0609020204030204" charset="0"/>
              </a:rPr>
              <a:t>    for item in arr:</a:t>
            </a:r>
            <a:endParaRPr lang="zh-CN" altLang="en-US" sz="1500">
              <a:latin typeface="Consolas" panose="020B0609020204030204" charset="0"/>
            </a:endParaRPr>
          </a:p>
          <a:p>
            <a:pPr marL="0" indent="0">
              <a:buNone/>
            </a:pPr>
            <a:r>
              <a:rPr lang="zh-CN" altLang="en-US" sz="1500">
                <a:latin typeface="Consolas" panose="020B0609020204030204" charset="0"/>
              </a:rPr>
              <a:t>        if isinstance(item, int):</a:t>
            </a:r>
            <a:endParaRPr lang="zh-CN" altLang="en-US" sz="1500">
              <a:latin typeface="Consolas" panose="020B0609020204030204" charset="0"/>
            </a:endParaRPr>
          </a:p>
          <a:p>
            <a:pPr marL="0" indent="0">
              <a:buNone/>
            </a:pPr>
            <a:r>
              <a:rPr lang="zh-CN" altLang="en-US" sz="1500">
                <a:latin typeface="Consolas" panose="020B0609020204030204" charset="0"/>
              </a:rPr>
              <a:t>            result.append(item)</a:t>
            </a:r>
            <a:endParaRPr lang="zh-CN" altLang="en-US" sz="1500">
              <a:latin typeface="Consolas" panose="020B0609020204030204" charset="0"/>
            </a:endParaRPr>
          </a:p>
          <a:p>
            <a:pPr marL="0" indent="0">
              <a:buNone/>
            </a:pPr>
            <a:r>
              <a:rPr lang="zh-CN" altLang="en-US" sz="1500">
                <a:latin typeface="Consolas" panose="020B0609020204030204" charset="0"/>
              </a:rPr>
              <a:t>        else:</a:t>
            </a:r>
            <a:endParaRPr lang="zh-CN" altLang="en-US" sz="1500">
              <a:latin typeface="Consolas" panose="020B0609020204030204" charset="0"/>
            </a:endParaRPr>
          </a:p>
          <a:p>
            <a:pPr marL="0" indent="0">
              <a:buNone/>
            </a:pPr>
            <a:r>
              <a:rPr lang="zh-CN" altLang="en-US" sz="1500">
                <a:latin typeface="Consolas" panose="020B0609020204030204" charset="0"/>
              </a:rPr>
              <a:t>            take_out(item)</a:t>
            </a:r>
            <a:endParaRPr lang="zh-CN" altLang="en-US" sz="1500">
              <a:latin typeface="Consolas" panose="020B0609020204030204" charset="0"/>
            </a:endParaRPr>
          </a:p>
          <a:p>
            <a:pPr marL="0" indent="0">
              <a:buNone/>
            </a:pPr>
            <a:endParaRPr lang="zh-CN" altLang="en-US" sz="1500">
              <a:latin typeface="Consolas" panose="020B0609020204030204" charset="0"/>
            </a:endParaRPr>
          </a:p>
          <a:p>
            <a:pPr marL="0" indent="0">
              <a:buNone/>
            </a:pPr>
            <a:r>
              <a:rPr lang="zh-CN" altLang="en-US" sz="1500">
                <a:latin typeface="Consolas" panose="020B0609020204030204" charset="0"/>
              </a:rPr>
              <a:t>take_out(data)</a:t>
            </a:r>
            <a:endParaRPr lang="zh-CN" altLang="en-US" sz="1500">
              <a:latin typeface="Consolas" panose="020B0609020204030204" charset="0"/>
            </a:endParaRPr>
          </a:p>
          <a:p>
            <a:pPr marL="0" indent="0">
              <a:buNone/>
            </a:pPr>
            <a:r>
              <a:rPr lang="zh-CN" altLang="en-US" sz="1500">
                <a:latin typeface="Consolas" panose="020B0609020204030204" charset="0"/>
              </a:rPr>
              <a:t>print(result)</a:t>
            </a:r>
            <a:endParaRPr lang="zh-CN" altLang="en-US" sz="1500">
              <a:latin typeface="Consolas" panose="020B0609020204030204" charset="0"/>
            </a:endParaRPr>
          </a:p>
        </p:txBody>
      </p:sp>
      <p:sp>
        <p:nvSpPr>
          <p:cNvPr id="4" name="Title 3"/>
          <p:cNvSpPr/>
          <p:nvPr>
            <p:ph type="title"/>
          </p:nvPr>
        </p:nvSpPr>
        <p:spPr/>
        <p:txBody>
          <a:bodyPr/>
          <a:p>
            <a:r>
              <a:rPr lang="en-US" altLang="zh-CN">
                <a:sym typeface="+mn-ea"/>
              </a:rPr>
              <a:t>2.1.9  </a:t>
            </a:r>
            <a:r>
              <a:rPr lang="zh-CN" altLang="en-US">
                <a:sym typeface="+mn-ea"/>
              </a:rPr>
              <a:t>列表推导式</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1500">
                <a:latin typeface="Consolas" panose="020B0609020204030204" charset="0"/>
              </a:rPr>
              <a:t>from itertools import chain</a:t>
            </a:r>
            <a:endParaRPr lang="en-US" sz="1500">
              <a:latin typeface="Consolas" panose="020B0609020204030204" charset="0"/>
            </a:endParaRPr>
          </a:p>
          <a:p>
            <a:pPr marL="0" indent="0">
              <a:buNone/>
            </a:pPr>
            <a:r>
              <a:rPr lang="en-US" sz="1500">
                <a:latin typeface="Consolas" panose="020B0609020204030204" charset="0"/>
              </a:rPr>
              <a:t>from copy import deepcopy</a:t>
            </a:r>
            <a:endParaRPr lang="en-US" sz="1500">
              <a:latin typeface="Consolas" panose="020B0609020204030204" charset="0"/>
            </a:endParaRPr>
          </a:p>
          <a:p>
            <a:pPr marL="0" indent="0">
              <a:buNone/>
            </a:pPr>
            <a:endParaRPr lang="en-US" sz="1500">
              <a:latin typeface="Consolas" panose="020B0609020204030204" charset="0"/>
            </a:endParaRPr>
          </a:p>
          <a:p>
            <a:pPr marL="0" indent="0">
              <a:buNone/>
            </a:pPr>
            <a:r>
              <a:rPr lang="en-US" sz="1500">
                <a:latin typeface="Consolas" panose="020B0609020204030204" charset="0"/>
              </a:rPr>
              <a:t>data = [[[1],[2],[3]],[[4],[5],[6]],[[7],[8],[9]]]</a:t>
            </a:r>
            <a:endParaRPr lang="en-US" sz="1500">
              <a:latin typeface="Consolas" panose="020B0609020204030204" charset="0"/>
            </a:endParaRPr>
          </a:p>
          <a:p>
            <a:pPr marL="0" indent="0">
              <a:buNone/>
            </a:pPr>
            <a:r>
              <a:rPr lang="en-US" sz="1500">
                <a:latin typeface="Consolas" panose="020B0609020204030204" charset="0"/>
              </a:rPr>
              <a:t>print(data)</a:t>
            </a:r>
            <a:endParaRPr lang="en-US" sz="1500">
              <a:latin typeface="Consolas" panose="020B0609020204030204" charset="0"/>
            </a:endParaRPr>
          </a:p>
          <a:p>
            <a:pPr marL="0" indent="0">
              <a:buNone/>
            </a:pPr>
            <a:r>
              <a:rPr lang="en-US" sz="1500">
                <a:latin typeface="Consolas" panose="020B0609020204030204" charset="0"/>
              </a:rPr>
              <a:t>result = deepcopy(data)</a:t>
            </a:r>
            <a:endParaRPr lang="en-US" sz="1500">
              <a:latin typeface="Consolas" panose="020B0609020204030204" charset="0"/>
            </a:endParaRPr>
          </a:p>
          <a:p>
            <a:pPr marL="0" indent="0">
              <a:buNone/>
            </a:pPr>
            <a:r>
              <a:rPr lang="en-US" sz="1500">
                <a:latin typeface="Consolas" panose="020B0609020204030204" charset="0"/>
              </a:rPr>
              <a:t>while True:</a:t>
            </a:r>
            <a:endParaRPr lang="en-US" sz="1500">
              <a:latin typeface="Consolas" panose="020B0609020204030204" charset="0"/>
            </a:endParaRPr>
          </a:p>
          <a:p>
            <a:pPr marL="0" indent="0">
              <a:buNone/>
            </a:pPr>
            <a:r>
              <a:rPr lang="en-US" sz="1500">
                <a:latin typeface="Consolas" panose="020B0609020204030204" charset="0"/>
              </a:rPr>
              <a:t>    result = list(chain(*result))</a:t>
            </a:r>
            <a:endParaRPr lang="en-US" sz="1500">
              <a:latin typeface="Consolas" panose="020B0609020204030204" charset="0"/>
            </a:endParaRPr>
          </a:p>
          <a:p>
            <a:pPr marL="0" indent="0">
              <a:buNone/>
            </a:pPr>
            <a:r>
              <a:rPr lang="en-US" sz="1500">
                <a:latin typeface="Consolas" panose="020B0609020204030204" charset="0"/>
              </a:rPr>
              <a:t>    if isinstance(result[0], int):</a:t>
            </a:r>
            <a:endParaRPr lang="en-US" sz="1500">
              <a:latin typeface="Consolas" panose="020B0609020204030204" charset="0"/>
            </a:endParaRPr>
          </a:p>
          <a:p>
            <a:pPr marL="0" indent="0">
              <a:buNone/>
            </a:pPr>
            <a:r>
              <a:rPr lang="en-US" sz="1500">
                <a:latin typeface="Consolas" panose="020B0609020204030204" charset="0"/>
              </a:rPr>
              <a:t>        break</a:t>
            </a:r>
            <a:endParaRPr lang="en-US" sz="1500">
              <a:latin typeface="Consolas" panose="020B0609020204030204" charset="0"/>
            </a:endParaRPr>
          </a:p>
          <a:p>
            <a:pPr marL="0" indent="0">
              <a:buNone/>
            </a:pPr>
            <a:r>
              <a:rPr lang="en-US" sz="1500">
                <a:latin typeface="Consolas" panose="020B0609020204030204" charset="0"/>
              </a:rPr>
              <a:t>print(result)</a:t>
            </a:r>
            <a:endParaRPr lang="en-US" sz="1500">
              <a:latin typeface="Consolas" panose="020B0609020204030204" charset="0"/>
            </a:endParaRPr>
          </a:p>
        </p:txBody>
      </p:sp>
      <p:sp>
        <p:nvSpPr>
          <p:cNvPr id="4" name="Title 3"/>
          <p:cNvSpPr/>
          <p:nvPr>
            <p:ph type="title"/>
          </p:nvPr>
        </p:nvSpPr>
        <p:spPr/>
        <p:txBody>
          <a:bodyPr/>
          <a:p>
            <a:r>
              <a:rPr lang="en-US" altLang="zh-CN">
                <a:sym typeface="+mn-ea"/>
              </a:rPr>
              <a:t>2.1.9  </a:t>
            </a:r>
            <a:r>
              <a:rPr lang="zh-CN" altLang="en-US">
                <a:sym typeface="+mn-ea"/>
              </a:rPr>
              <a:t>列表推导式</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2.1.9  </a:t>
            </a:r>
            <a:r>
              <a:rPr lang="zh-CN" altLang="en-US">
                <a:sym typeface="+mn-ea"/>
              </a:rPr>
              <a:t>列表推导式</a:t>
            </a:r>
            <a:endParaRPr lang="en-US"/>
          </a:p>
        </p:txBody>
      </p:sp>
      <p:sp>
        <p:nvSpPr>
          <p:cNvPr id="3" name="Content Placeholder 2"/>
          <p:cNvSpPr>
            <a:spLocks noGrp="1"/>
          </p:cNvSpPr>
          <p:nvPr>
            <p:ph idx="1"/>
          </p:nvPr>
        </p:nvSpPr>
        <p:spPr/>
        <p:txBody>
          <a:bodyPr/>
          <a:p>
            <a:pPr marL="0" indent="0">
              <a:buNone/>
            </a:pPr>
            <a:r>
              <a:rPr lang="en-US" sz="1600">
                <a:latin typeface="Consolas" panose="020B0609020204030204" charset="0"/>
                <a:cs typeface="Consolas" panose="020B0609020204030204" charset="0"/>
              </a:rPr>
              <a:t>from copy import deepcopy</a:t>
            </a:r>
            <a:endParaRPr lang="en-US" sz="1600">
              <a:latin typeface="Consolas" panose="020B0609020204030204" charset="0"/>
              <a:cs typeface="Consolas" panose="020B0609020204030204" charset="0"/>
            </a:endParaRPr>
          </a:p>
          <a:p>
            <a:pPr marL="0" indent="0">
              <a:buNone/>
            </a:pP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data = [[[1],[2],[3]],[[4],[5],[6]],[[7],[8],[9]]]</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print(data)</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result = deepcopy(data)</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while True:</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    result = sum(result, [])</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    if isinstance(result[0], int):</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        break</a:t>
            </a:r>
            <a:endParaRPr lang="en-US" sz="1600">
              <a:latin typeface="Consolas" panose="020B0609020204030204" charset="0"/>
              <a:cs typeface="Consolas" panose="020B0609020204030204" charset="0"/>
            </a:endParaRPr>
          </a:p>
          <a:p>
            <a:pPr marL="0" indent="0">
              <a:buNone/>
            </a:pPr>
            <a:r>
              <a:rPr lang="en-US" sz="1600">
                <a:latin typeface="Consolas" panose="020B0609020204030204" charset="0"/>
                <a:cs typeface="Consolas" panose="020B0609020204030204" charset="0"/>
              </a:rPr>
              <a:t>print(result)</a:t>
            </a:r>
            <a:endParaRPr lang="en-US" sz="1600">
              <a:latin typeface="Consolas" panose="020B0609020204030204" charset="0"/>
              <a:cs typeface="Consolas" panose="020B0609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1600">
                <a:latin typeface="Consolas" panose="020B0609020204030204" charset="0"/>
              </a:rPr>
              <a:t>import numpy as np</a:t>
            </a:r>
            <a:endParaRPr lang="en-US" sz="1600">
              <a:latin typeface="Consolas" panose="020B0609020204030204" charset="0"/>
            </a:endParaRPr>
          </a:p>
          <a:p>
            <a:pPr marL="0" indent="0">
              <a:buNone/>
            </a:pPr>
            <a:endParaRPr lang="en-US" sz="1600">
              <a:latin typeface="Consolas" panose="020B0609020204030204" charset="0"/>
            </a:endParaRPr>
          </a:p>
          <a:p>
            <a:pPr marL="0" indent="0">
              <a:buNone/>
            </a:pPr>
            <a:r>
              <a:rPr lang="en-US" sz="1600">
                <a:latin typeface="Consolas" panose="020B0609020204030204" charset="0"/>
              </a:rPr>
              <a:t>data = [[[1],[2],[3]],[[4],[5],[6]],[[7],[8],[9]]]</a:t>
            </a:r>
            <a:endParaRPr lang="en-US" sz="1600">
              <a:latin typeface="Consolas" panose="020B0609020204030204" charset="0"/>
            </a:endParaRPr>
          </a:p>
          <a:p>
            <a:pPr marL="0" indent="0">
              <a:buNone/>
            </a:pPr>
            <a:r>
              <a:rPr lang="en-US" sz="1600">
                <a:latin typeface="Consolas" panose="020B0609020204030204" charset="0"/>
              </a:rPr>
              <a:t>print(data)</a:t>
            </a:r>
            <a:endParaRPr lang="en-US" sz="1600">
              <a:latin typeface="Consolas" panose="020B0609020204030204" charset="0"/>
            </a:endParaRPr>
          </a:p>
          <a:p>
            <a:pPr marL="0" indent="0">
              <a:buNone/>
            </a:pPr>
            <a:r>
              <a:rPr lang="en-US" sz="1600">
                <a:latin typeface="Consolas" panose="020B0609020204030204" charset="0"/>
              </a:rPr>
              <a:t>temp_data = np.array(data)</a:t>
            </a:r>
            <a:endParaRPr lang="en-US" sz="1600">
              <a:latin typeface="Consolas" panose="020B0609020204030204" charset="0"/>
            </a:endParaRPr>
          </a:p>
          <a:p>
            <a:pPr marL="0" indent="0">
              <a:buNone/>
            </a:pPr>
            <a:r>
              <a:rPr lang="en-US" sz="1600">
                <a:latin typeface="Consolas" panose="020B0609020204030204" charset="0"/>
              </a:rPr>
              <a:t>print(list(temp_data.reshape((temp_data.size,))))</a:t>
            </a:r>
            <a:endParaRPr lang="en-US" sz="1600">
              <a:latin typeface="Consolas" panose="020B0609020204030204" charset="0"/>
            </a:endParaRPr>
          </a:p>
        </p:txBody>
      </p:sp>
      <p:sp>
        <p:nvSpPr>
          <p:cNvPr id="4" name="Title 3"/>
          <p:cNvSpPr/>
          <p:nvPr>
            <p:ph type="title"/>
          </p:nvPr>
        </p:nvSpPr>
        <p:spPr/>
        <p:txBody>
          <a:bodyPr/>
          <a:p>
            <a:r>
              <a:rPr lang="en-US" altLang="zh-CN">
                <a:sym typeface="+mn-ea"/>
              </a:rPr>
              <a:t>2.1.9  </a:t>
            </a:r>
            <a:r>
              <a:rPr lang="zh-CN" altLang="en-US">
                <a:sym typeface="+mn-ea"/>
              </a:rPr>
              <a:t>列表推导式</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sym typeface="宋体" panose="02010600030101010101" pitchFamily="2" charset="-122"/>
              </a:rPr>
              <a:t>2.1.9  </a:t>
            </a:r>
            <a:r>
              <a:rPr lang="zh-CN" altLang="en-US" dirty="0">
                <a:sym typeface="宋体" panose="02010600030101010101" pitchFamily="2" charset="-122"/>
              </a:rPr>
              <a:t>列表推导式</a:t>
            </a:r>
            <a:endParaRPr lang="en-US"/>
          </a:p>
        </p:txBody>
      </p:sp>
      <p:sp>
        <p:nvSpPr>
          <p:cNvPr id="3" name="Content Placeholder 2"/>
          <p:cNvSpPr>
            <a:spLocks noGrp="1"/>
          </p:cNvSpPr>
          <p:nvPr>
            <p:ph idx="1"/>
          </p:nvPr>
        </p:nvSpPr>
        <p:spPr/>
        <p:txBody>
          <a:bodyPr/>
          <a:p>
            <a:pPr marL="0" indent="0">
              <a:buNone/>
            </a:pPr>
            <a:r>
              <a:rPr lang="en-US" sz="1600">
                <a:latin typeface="Consolas" panose="020B0609020204030204" charset="0"/>
              </a:rPr>
              <a:t>data = [[[1],[2],[3]],[[4],[5],[6]],[[7],[8],[9]]]</a:t>
            </a:r>
            <a:endParaRPr lang="en-US" sz="1600">
              <a:latin typeface="Consolas" panose="020B0609020204030204" charset="0"/>
            </a:endParaRPr>
          </a:p>
          <a:p>
            <a:pPr marL="0" indent="0">
              <a:buNone/>
            </a:pPr>
            <a:r>
              <a:rPr lang="en-US" sz="1600">
                <a:latin typeface="Consolas" panose="020B0609020204030204" charset="0"/>
              </a:rPr>
              <a:t>s = str(data).replace('[', '').replace(']', '')</a:t>
            </a:r>
            <a:endParaRPr lang="en-US" sz="1600">
              <a:latin typeface="Consolas" panose="020B0609020204030204" charset="0"/>
            </a:endParaRPr>
          </a:p>
          <a:p>
            <a:pPr marL="0" indent="0">
              <a:buNone/>
            </a:pPr>
            <a:r>
              <a:rPr lang="en-US" sz="1600">
                <a:latin typeface="Consolas" panose="020B0609020204030204" charset="0"/>
              </a:rPr>
              <a:t>print(eval('[{}]'.format(s)))</a:t>
            </a:r>
            <a:endParaRPr lang="en-US" sz="1600">
              <a:latin typeface="Consolas" panose="020B0609020204030204" charset="0"/>
            </a:endParaRPr>
          </a:p>
          <a:p>
            <a:pPr marL="0" indent="0">
              <a:buNone/>
            </a:pPr>
            <a:endParaRPr lang="en-US" sz="1600">
              <a:latin typeface="Consolas" panose="020B0609020204030204" charset="0"/>
            </a:endParaRPr>
          </a:p>
          <a:p>
            <a:pPr marL="0" indent="0">
              <a:buNone/>
            </a:pPr>
            <a:endParaRPr lang="en-US" sz="1600">
              <a:latin typeface="Consolas" panose="020B0609020204030204" charset="0"/>
            </a:endParaRPr>
          </a:p>
          <a:p>
            <a:pPr marL="0" indent="0">
              <a:buNone/>
            </a:pPr>
            <a:endParaRPr lang="en-US" sz="1600">
              <a:latin typeface="Consolas" panose="020B0609020204030204" charset="0"/>
            </a:endParaRPr>
          </a:p>
          <a:p>
            <a:pPr marL="0" indent="0">
              <a:buNone/>
            </a:pPr>
            <a:r>
              <a:rPr lang="en-US" sz="1600">
                <a:latin typeface="Consolas" panose="020B0609020204030204" charset="0"/>
              </a:rPr>
              <a:t>data = [[[1],[2],[3]],[[4],[5],[6]],[[7],[8],[9]]]</a:t>
            </a:r>
            <a:endParaRPr lang="en-US" sz="1600">
              <a:latin typeface="Consolas" panose="020B0609020204030204" charset="0"/>
            </a:endParaRPr>
          </a:p>
          <a:p>
            <a:pPr marL="0" indent="0">
              <a:buNone/>
            </a:pPr>
            <a:r>
              <a:rPr lang="en-US" sz="1600">
                <a:latin typeface="Consolas" panose="020B0609020204030204" charset="0"/>
              </a:rPr>
              <a:t>print([int(num) for num in str(data) if num.isdigit()])</a:t>
            </a:r>
            <a:endParaRPr lang="en-US" sz="1600">
              <a:latin typeface="Consolas" panose="020B06090202040302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Arial" panose="020B0604020202020204" pitchFamily="34" charset="0"/>
              </a:rPr>
              <a:t>2.1.9  </a:t>
            </a:r>
            <a:r>
              <a:rPr lang="zh-CN" altLang="en-US" kern="1200" baseline="0">
                <a:latin typeface="+mj-lt"/>
                <a:ea typeface="+mj-ea"/>
                <a:cs typeface="+mj-cs"/>
                <a:sym typeface="Arial" panose="020B0604020202020204" pitchFamily="34" charset="0"/>
              </a:rPr>
              <a:t>列表推导式</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defTabSz="914400" fontAlgn="base">
              <a:lnSpc>
                <a:spcPct val="90000"/>
              </a:lnSpc>
              <a:buSzPct val="90000"/>
            </a:pPr>
            <a:r>
              <a:rPr lang="zh-CN" altLang="en-US" sz="2000">
                <a:sym typeface="+mn-ea"/>
              </a:rPr>
              <a:t>过滤不符合条件的元素</a:t>
            </a:r>
            <a:endParaRPr lang="en-US" altLang="x-none" sz="1500" strike="noStrike" noProof="1">
              <a:sym typeface="+mn-ea"/>
            </a:endParaRPr>
          </a:p>
          <a:p>
            <a:pPr defTabSz="914400" fontAlgn="base">
              <a:lnSpc>
                <a:spcPct val="90000"/>
              </a:lnSpc>
              <a:buSzPct val="90000"/>
              <a:buFont typeface="Wingdings" panose="05000000000000000000" pitchFamily="2" charset="2"/>
              <a:buNone/>
            </a:pPr>
            <a:r>
              <a:rPr lang="en-US" altLang="x-none" sz="1350" strike="noStrike" noProof="1">
                <a:effectLst/>
                <a:latin typeface="Consolas" panose="020B0609020204030204" charset="0"/>
                <a:sym typeface="+mn-ea"/>
              </a:rPr>
              <a:t>&gt;&gt;&gt; import os</a:t>
            </a:r>
            <a:endParaRPr lang="en-US" altLang="x-none" sz="1350" strike="noStrike" noProof="1">
              <a:effectLst/>
              <a:latin typeface="Consolas" panose="020B0609020204030204" charset="0"/>
              <a:sym typeface="+mn-ea"/>
            </a:endParaRPr>
          </a:p>
          <a:p>
            <a:pPr defTabSz="914400" fontAlgn="base">
              <a:lnSpc>
                <a:spcPct val="90000"/>
              </a:lnSpc>
              <a:buSzPct val="90000"/>
              <a:buFont typeface="Wingdings" panose="05000000000000000000" pitchFamily="2" charset="2"/>
              <a:buNone/>
            </a:pPr>
            <a:r>
              <a:rPr lang="en-US" altLang="x-none" sz="1350" strike="noStrike" noProof="1">
                <a:effectLst/>
                <a:latin typeface="Consolas" panose="020B0609020204030204" charset="0"/>
                <a:sym typeface="+mn-ea"/>
              </a:rPr>
              <a:t>&gt;&gt;&gt; [filename for filename in os.listdir('.') if filename.endswith(('.py', '.pyw'))]</a:t>
            </a:r>
            <a:endParaRPr lang="en-US" altLang="x-none" sz="1350" strike="noStrike" noProof="1">
              <a:effectLst/>
              <a:latin typeface="Consolas" panose="020B0609020204030204" charset="0"/>
              <a:sym typeface="+mn-ea"/>
            </a:endParaRPr>
          </a:p>
          <a:p>
            <a:pPr marL="1905" indent="-344805" algn="l" defTabSz="914400" fontAlgn="base">
              <a:lnSpc>
                <a:spcPct val="80000"/>
              </a:lnSpc>
              <a:spcBef>
                <a:spcPct val="20000"/>
              </a:spcBef>
              <a:buNone/>
            </a:pPr>
            <a:endParaRPr lang="en-US" altLang="x-none" sz="1600" strike="noStrike" noProof="1">
              <a:effectLst/>
              <a:latin typeface="Consolas" panose="020B0609020204030204" charset="0"/>
              <a:sym typeface="+mn-ea"/>
            </a:endParaRPr>
          </a:p>
          <a:p>
            <a:pPr marL="1905" indent="-344805" algn="l" defTabSz="914400" fontAlgn="base">
              <a:lnSpc>
                <a:spcPct val="80000"/>
              </a:lnSpc>
              <a:spcBef>
                <a:spcPct val="20000"/>
              </a:spcBef>
              <a:buNone/>
            </a:pPr>
            <a:r>
              <a:rPr lang="en-US" altLang="x-none" sz="1600" strike="noStrike" noProof="1">
                <a:effectLst/>
                <a:latin typeface="Consolas" panose="020B0609020204030204" charset="0"/>
                <a:sym typeface="+mn-ea"/>
              </a:rPr>
              <a:t>&gt;&gt;&gt; aList = [-1,-4,6,7.5,-2.3,9,-11]</a:t>
            </a:r>
            <a:endParaRPr lang="en-US" altLang="x-none" sz="1600" strike="noStrike" kern="1200" baseline="0" noProof="1">
              <a:effectLst/>
              <a:latin typeface="Consolas" panose="020B0609020204030204" charset="0"/>
              <a:ea typeface="+mn-ea"/>
              <a:cs typeface="+mn-cs"/>
            </a:endParaRPr>
          </a:p>
          <a:p>
            <a:pPr marL="1905" indent="-344805" algn="l" defTabSz="914400" fontAlgn="base">
              <a:lnSpc>
                <a:spcPct val="80000"/>
              </a:lnSpc>
              <a:spcBef>
                <a:spcPct val="20000"/>
              </a:spcBef>
              <a:buNone/>
            </a:pPr>
            <a:r>
              <a:rPr lang="en-US" altLang="x-none" sz="1600" strike="noStrike" noProof="1">
                <a:effectLst/>
                <a:latin typeface="Consolas" panose="020B0609020204030204" charset="0"/>
                <a:sym typeface="+mn-ea"/>
              </a:rPr>
              <a:t>&gt;&gt;&gt; [i for i in aList if i&gt;0]</a:t>
            </a:r>
            <a:endParaRPr lang="en-US" altLang="x-none" sz="1600" strike="noStrike" kern="1200" baseline="0" noProof="1">
              <a:effectLst/>
              <a:latin typeface="Consolas" panose="020B0609020204030204" charset="0"/>
              <a:ea typeface="+mn-ea"/>
              <a:cs typeface="+mn-cs"/>
            </a:endParaRPr>
          </a:p>
          <a:p>
            <a:pPr marL="1905" indent="-344805" algn="l" defTabSz="914400" fontAlgn="base">
              <a:lnSpc>
                <a:spcPct val="80000"/>
              </a:lnSpc>
              <a:spcBef>
                <a:spcPct val="20000"/>
              </a:spcBef>
              <a:buNone/>
            </a:pPr>
            <a:r>
              <a:rPr lang="en-US" altLang="x-none" sz="1600" strike="noStrike" noProof="1">
                <a:solidFill>
                  <a:srgbClr val="00B0F0"/>
                </a:solidFill>
                <a:effectLst/>
                <a:latin typeface="Consolas" panose="020B0609020204030204" charset="0"/>
                <a:sym typeface="+mn-ea"/>
              </a:rPr>
              <a:t>[6, 7.5, 9]</a:t>
            </a:r>
            <a:endParaRPr lang="en-US" altLang="x-none" sz="1350" strike="noStrike" kern="1200" baseline="0" noProof="1">
              <a:solidFill>
                <a:srgbClr val="00B0F0"/>
              </a:solidFill>
              <a:effectLst/>
              <a:latin typeface="Consolas" panose="020B0609020204030204" charset="0"/>
              <a:ea typeface="+mn-ea"/>
              <a:cs typeface="+mn-cs"/>
              <a:sym typeface="+mn-ea"/>
            </a:endParaRPr>
          </a:p>
          <a:p>
            <a:pPr marL="0" indent="0" fontAlgn="base">
              <a:buNone/>
            </a:pPr>
            <a:endParaRPr lang="zh-CN" altLang="en-US" sz="1800" strike="noStrike" noProof="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93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70658" name="文本占位符 59394"/>
          <p:cNvSpPr>
            <a:spLocks noGrp="1"/>
          </p:cNvSpPr>
          <p:nvPr>
            <p:ph idx="1"/>
          </p:nvPr>
        </p:nvSpPr>
        <p:spPr/>
        <p:txBody>
          <a:bodyPr anchor="t"/>
          <a:lstStyle/>
          <a:p>
            <a:pPr defTabSz="914400" fontAlgn="base">
              <a:lnSpc>
                <a:spcPct val="150000"/>
              </a:lnSpc>
              <a:spcBef>
                <a:spcPts val="0"/>
              </a:spcBef>
              <a:buSzPct val="90000"/>
              <a:buFont typeface="Wingdings" panose="05000000000000000000" charset="0"/>
              <a:buChar char="n"/>
            </a:pPr>
            <a:r>
              <a:rPr lang="zh-CN" altLang="en-US" sz="1800" strike="noStrike" kern="1200" baseline="0" noProof="1">
                <a:latin typeface="宋体" panose="02010600030101010101" pitchFamily="2" charset="-122"/>
                <a:ea typeface="+mn-ea"/>
                <a:cs typeface="+mn-cs"/>
              </a:rPr>
              <a:t>已知有一个包含一些同学成绩的字典，计算成绩的最高分、最低分、平均分，并查找所有最高分同学。</a:t>
            </a:r>
            <a:endParaRPr lang="zh-CN" altLang="en-US" sz="1800" strike="noStrike" kern="1200" baseline="0" noProof="1">
              <a:latin typeface="宋体" panose="02010600030101010101" pitchFamily="2" charset="-122"/>
              <a:ea typeface="+mn-ea"/>
              <a:cs typeface="+mn-cs"/>
            </a:endParaRPr>
          </a:p>
          <a:p>
            <a:pPr marL="0" indent="0" defTabSz="914400" fontAlgn="base">
              <a:lnSpc>
                <a:spcPct val="80000"/>
              </a:lnSpc>
              <a:buSzPct val="90000"/>
              <a:buFont typeface="Wingdings" panose="05000000000000000000" charset="0"/>
              <a:buNone/>
            </a:pPr>
            <a:endParaRPr lang="zh-CN" altLang="en-US" sz="1800" strike="noStrike" kern="1200" baseline="0" noProof="1">
              <a:latin typeface="宋体" panose="02010600030101010101" pitchFamily="2" charset="-122"/>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scores = {"Zhang San": 45, "Li Si": 78, "Wang Wu": 40,</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              "Zhou Liu": 96,"Zhao Qi": 65, "Sun Ba": 90,</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              "Zheng Jiu": 78, "Wu Shi": 99,"Dong Shiyi": 60}</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 = max(scores.values())</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lowest = min(scores.values())</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noProof="1">
                <a:latin typeface="Consolas" panose="020B0609020204030204" charset="0"/>
                <a:sym typeface="+mn-ea"/>
              </a:rPr>
              <a:t>&gt;&gt;&gt; average = sum(scores.values())*1.0/len(scores)</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 </a:t>
            </a:r>
            <a:r>
              <a:rPr lang="en-US" altLang="zh-CN" sz="1350" strike="noStrike" noProof="1">
                <a:latin typeface="Consolas" panose="020B0609020204030204" charset="0"/>
                <a:sym typeface="+mn-ea"/>
              </a:rPr>
              <a:t>lowest, average</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solidFill>
                  <a:srgbClr val="00B0F0"/>
                </a:solidFill>
                <a:latin typeface="Consolas" panose="020B0609020204030204" charset="0"/>
                <a:ea typeface="+mn-ea"/>
                <a:cs typeface="+mn-cs"/>
              </a:rPr>
              <a:t>99  40  72.33333333333333</a:t>
            </a:r>
            <a:endParaRPr lang="en-US" altLang="zh-CN" sz="1350" strike="noStrike" kern="1200" baseline="0" noProof="1">
              <a:solidFill>
                <a:srgbClr val="00B0F0"/>
              </a:solidFill>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highestPerson = [name for name, score in scores.items() if score == highest]</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latin typeface="Consolas" panose="020B0609020204030204" charset="0"/>
                <a:ea typeface="+mn-ea"/>
                <a:cs typeface="+mn-cs"/>
              </a:rPr>
              <a:t>&gt;&gt;&gt; highestPerson</a:t>
            </a:r>
            <a:endParaRPr lang="en-US" altLang="zh-CN" sz="1350" strike="noStrike" kern="1200" baseline="0" noProof="1">
              <a:latin typeface="Consolas" panose="020B0609020204030204" charset="0"/>
              <a:ea typeface="+mn-ea"/>
              <a:cs typeface="+mn-cs"/>
            </a:endParaRPr>
          </a:p>
          <a:p>
            <a:pPr marL="1905" indent="-344805" defTabSz="914400" fontAlgn="base">
              <a:lnSpc>
                <a:spcPct val="100000"/>
              </a:lnSpc>
              <a:spcBef>
                <a:spcPts val="0"/>
              </a:spcBef>
              <a:buSzPct val="90000"/>
              <a:buFont typeface="Wingdings" panose="05000000000000000000" pitchFamily="2" charset="2"/>
              <a:buNone/>
            </a:pPr>
            <a:r>
              <a:rPr lang="en-US" altLang="zh-CN" sz="1350" strike="noStrike" kern="1200" baseline="0" noProof="1">
                <a:solidFill>
                  <a:srgbClr val="00B0F0"/>
                </a:solidFill>
                <a:latin typeface="Consolas" panose="020B0609020204030204" charset="0"/>
                <a:ea typeface="+mn-ea"/>
                <a:cs typeface="+mn-cs"/>
              </a:rPr>
              <a:t>['Wu Shi']</a:t>
            </a:r>
            <a:endParaRPr lang="en-US" altLang="zh-CN" sz="135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04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0419" name="文本占位符 60418"/>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latin typeface="宋体" panose="02010600030101010101" pitchFamily="2" charset="-122"/>
              </a:rPr>
              <a:t>在列表推导式中使用多个循环，实现多序列元素的任意组合</a:t>
            </a:r>
            <a:endParaRPr lang="zh-CN" altLang="en-US" sz="1800" strike="noStrike" noProof="1">
              <a:effectLst/>
              <a:latin typeface="宋体" panose="02010600030101010101" pitchFamily="2" charset="-122"/>
            </a:endParaRPr>
          </a:p>
          <a:p>
            <a:pPr marL="0" indent="0" fontAlgn="base">
              <a:lnSpc>
                <a:spcPct val="80000"/>
              </a:lnSpc>
              <a:buFont typeface="Wingdings" panose="05000000000000000000" charset="0"/>
              <a:buNone/>
            </a:pPr>
            <a:endParaRPr lang="zh-CN" altLang="en-US" sz="1800" strike="noStrike" noProof="1">
              <a:effectLst/>
              <a:latin typeface="宋体" panose="02010600030101010101" pitchFamily="2" charset="-122"/>
            </a:endParaRPr>
          </a:p>
          <a:p>
            <a:pPr marL="1905" indent="-344805" fontAlgn="base">
              <a:lnSpc>
                <a:spcPct val="100000"/>
              </a:lnSpc>
              <a:spcBef>
                <a:spcPts val="0"/>
              </a:spcBef>
              <a:buNone/>
            </a:pPr>
            <a:r>
              <a:rPr lang="en-US" altLang="zh-CN" sz="1600" strike="noStrike" noProof="1">
                <a:effectLst/>
                <a:latin typeface="Consolas" panose="020B0609020204030204" charset="0"/>
              </a:rPr>
              <a:t>&gt;&gt;&gt; [(x, y) for x in range(3) for y in range(3)]</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[(0, 0), (0, 1), (0, 2), (1, 0), (1, 1), (1, 2), (2, 0), (2, 1), (2, 2)]</a:t>
            </a:r>
            <a:endParaRPr lang="en-US" altLang="zh-CN" sz="1600" strike="noStrike" noProof="1">
              <a:solidFill>
                <a:srgbClr val="00B0F0"/>
              </a:solidFill>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&gt;&gt;&gt; [(x, y) for x in [1, 2, 3] for y in [3, 1, 4] if x != y]</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[(1, 3), (1, 4), (2, 3), (2, 1), (2, 4), (3, 1), (3, 4)]</a:t>
            </a:r>
            <a:endParaRPr lang="en-US" altLang="zh-CN" sz="1600" strike="noStrike" noProof="1">
              <a:solidFill>
                <a:srgbClr val="00B0F0"/>
              </a:solidFill>
              <a:effectLst/>
              <a:latin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14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9634" name="文本占位符 61442"/>
          <p:cNvSpPr>
            <a:spLocks noGrp="1"/>
          </p:cNvSpPr>
          <p:nvPr>
            <p:ph idx="1"/>
          </p:nvPr>
        </p:nvSpPr>
        <p:spPr/>
        <p:txBody>
          <a:bodyPr anchor="t"/>
          <a:lstStyle/>
          <a:p>
            <a:pPr defTabSz="914400">
              <a:buSzPct val="90000"/>
              <a:buFont typeface="Wingdings" panose="05000000000000000000" charset="0"/>
              <a:buChar char="§"/>
            </a:pPr>
            <a:r>
              <a:rPr lang="zh-CN" altLang="en-US" sz="1800" dirty="0"/>
              <a:t>使用列表推导式实现矩阵转置</a:t>
            </a:r>
            <a:endParaRPr lang="zh-CN" altLang="en-US" sz="1800" dirty="0"/>
          </a:p>
          <a:p>
            <a:pPr defTabSz="914400">
              <a:buSzPct val="90000"/>
              <a:buFont typeface="Wingdings" panose="05000000000000000000" pitchFamily="2" charset="2"/>
              <a:buNone/>
            </a:pPr>
            <a:endParaRPr lang="en-US" altLang="zh-CN" sz="1500" dirty="0"/>
          </a:p>
          <a:p>
            <a:pPr defTabSz="914400">
              <a:buSzPct val="90000"/>
              <a:buFont typeface="Wingdings" panose="05000000000000000000" pitchFamily="2" charset="2"/>
              <a:buNone/>
            </a:pPr>
            <a:r>
              <a:rPr lang="en-US" altLang="zh-CN" sz="1600" dirty="0">
                <a:latin typeface="Consolas" panose="020B0609020204030204" charset="0"/>
              </a:rPr>
              <a:t>&gt;&gt;&gt; matrix = [ [1, 2, 3, 4], [5, 6, 7, 8], [9, 10, 11, 12]] </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b="1" dirty="0">
                <a:latin typeface="Consolas" panose="020B0609020204030204" charset="0"/>
              </a:rPr>
              <a:t>&gt;&gt;&gt; </a:t>
            </a:r>
            <a:r>
              <a:rPr lang="en-US" altLang="zh-CN" sz="1600" dirty="0">
                <a:latin typeface="Consolas" panose="020B0609020204030204" charset="0"/>
              </a:rPr>
              <a:t>[[row[i] </a:t>
            </a:r>
            <a:r>
              <a:rPr lang="en-US" altLang="zh-CN" sz="1600" b="1" dirty="0">
                <a:latin typeface="Consolas" panose="020B0609020204030204" charset="0"/>
              </a:rPr>
              <a:t>for</a:t>
            </a:r>
            <a:r>
              <a:rPr lang="en-US" altLang="zh-CN" sz="1600" dirty="0">
                <a:latin typeface="Consolas" panose="020B0609020204030204" charset="0"/>
              </a:rPr>
              <a:t> row </a:t>
            </a:r>
            <a:r>
              <a:rPr lang="en-US" altLang="zh-CN" sz="1600" b="1" dirty="0">
                <a:latin typeface="Consolas" panose="020B0609020204030204" charset="0"/>
              </a:rPr>
              <a:t>in</a:t>
            </a:r>
            <a:r>
              <a:rPr lang="en-US" altLang="zh-CN" sz="1600" dirty="0">
                <a:latin typeface="Consolas" panose="020B0609020204030204" charset="0"/>
              </a:rPr>
              <a:t> matrix] </a:t>
            </a:r>
            <a:r>
              <a:rPr lang="en-US" altLang="zh-CN" sz="1600" b="1" dirty="0">
                <a:latin typeface="Consolas" panose="020B0609020204030204" charset="0"/>
              </a:rPr>
              <a:t>for</a:t>
            </a:r>
            <a:r>
              <a:rPr lang="en-US" altLang="zh-CN" sz="1600" dirty="0">
                <a:latin typeface="Consolas" panose="020B0609020204030204" charset="0"/>
              </a:rPr>
              <a:t> i </a:t>
            </a:r>
            <a:r>
              <a:rPr lang="en-US" altLang="zh-CN" sz="1600" b="1" dirty="0">
                <a:latin typeface="Consolas" panose="020B0609020204030204" charset="0"/>
              </a:rPr>
              <a:t>in</a:t>
            </a:r>
            <a:r>
              <a:rPr lang="en-US" altLang="zh-CN" sz="1600" dirty="0">
                <a:latin typeface="Consolas" panose="020B0609020204030204" charset="0"/>
              </a:rPr>
              <a:t> </a:t>
            </a:r>
            <a:r>
              <a:rPr lang="zh-CN" altLang="en-US" sz="1600" dirty="0">
                <a:latin typeface="Consolas" panose="020B0609020204030204" charset="0"/>
              </a:rPr>
              <a:t>range</a:t>
            </a:r>
            <a:r>
              <a:rPr lang="en-US" altLang="zh-CN" sz="1600" dirty="0">
                <a:latin typeface="Consolas" panose="020B0609020204030204" charset="0"/>
              </a:rPr>
              <a:t>(4)] </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[[1, 5, 9], [2, 6, 10], [3, 7, 11], [4, 8, 12]] </a:t>
            </a:r>
            <a:endParaRPr lang="en-US" altLang="zh-CN" sz="1350" dirty="0">
              <a:solidFill>
                <a:srgbClr val="00B0F0"/>
              </a:solidFill>
              <a:latin typeface="Consolas" panose="020B0609020204030204" charset="0"/>
            </a:endParaRPr>
          </a:p>
          <a:p>
            <a:pPr defTabSz="914400">
              <a:buSzPct val="90000"/>
              <a:buFont typeface="Wingdings" panose="05000000000000000000" pitchFamily="2" charset="2"/>
              <a:buNone/>
            </a:pPr>
            <a:endParaRPr lang="en-US" altLang="zh-CN" sz="1800" dirty="0"/>
          </a:p>
          <a:p>
            <a:pPr defTabSz="914400">
              <a:buSzPct val="90000"/>
              <a:buFont typeface="Wingdings" panose="05000000000000000000" charset="0"/>
              <a:buChar char="§"/>
            </a:pPr>
            <a:r>
              <a:rPr lang="zh-CN" altLang="en-US" sz="1800" dirty="0"/>
              <a:t>也可以使用内置函数来实现矩阵转置</a:t>
            </a:r>
            <a:endParaRPr lang="zh-CN" altLang="en-US" sz="1800" dirty="0"/>
          </a:p>
          <a:p>
            <a:pPr defTabSz="914400">
              <a:buSzPct val="90000"/>
              <a:buFont typeface="Wingdings" panose="05000000000000000000" pitchFamily="2" charset="2"/>
              <a:buNone/>
            </a:pPr>
            <a:endParaRPr lang="en-US" altLang="zh-CN" sz="1500" b="1" dirty="0"/>
          </a:p>
          <a:p>
            <a:pPr defTabSz="914400">
              <a:buSzPct val="90000"/>
              <a:buFont typeface="Wingdings" panose="05000000000000000000" pitchFamily="2" charset="2"/>
              <a:buNone/>
            </a:pPr>
            <a:r>
              <a:rPr sz="1600" dirty="0">
                <a:latin typeface="Consolas" panose="020B0609020204030204" charset="0"/>
              </a:rPr>
              <a:t>&gt;&gt;&gt; list(map(list, zip(*matrix)))</a:t>
            </a:r>
            <a:endParaRPr sz="1600" dirty="0">
              <a:latin typeface="Consolas" panose="020B0609020204030204" charset="0"/>
            </a:endParaRPr>
          </a:p>
          <a:p>
            <a:pPr defTabSz="914400">
              <a:buSzPct val="90000"/>
              <a:buFont typeface="Wingdings" panose="05000000000000000000" pitchFamily="2" charset="2"/>
              <a:buNone/>
            </a:pPr>
            <a:r>
              <a:rPr sz="1600" dirty="0">
                <a:solidFill>
                  <a:srgbClr val="00B0F0"/>
                </a:solidFill>
                <a:latin typeface="Consolas" panose="020B0609020204030204" charset="0"/>
              </a:rPr>
              <a:t>[[1, 5, 9], [2, 6, 10], [3, 7, 11], [4, 8, 12]]</a:t>
            </a:r>
            <a:endParaRPr sz="1600" dirty="0">
              <a:solidFill>
                <a:srgbClr val="00B0F0"/>
              </a:solidFill>
              <a:latin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p:txBody>
          <a:bodyPr anchor="t"/>
          <a:lstStyle/>
          <a:p>
            <a:r>
              <a:rPr lang="zh-CN" altLang="en-US" sz="1800"/>
              <a:t>列表常用方法</a:t>
            </a:r>
            <a:endParaRPr lang="zh-CN" altLang="en-US" sz="1800"/>
          </a:p>
        </p:txBody>
      </p:sp>
      <p:sp>
        <p:nvSpPr>
          <p:cNvPr id="18434"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graphicFrame>
        <p:nvGraphicFramePr>
          <p:cNvPr id="2" name="Table -1"/>
          <p:cNvGraphicFramePr/>
          <p:nvPr/>
        </p:nvGraphicFramePr>
        <p:xfrm>
          <a:off x="603250" y="1534795"/>
          <a:ext cx="8166100" cy="3901440"/>
        </p:xfrm>
        <a:graphic>
          <a:graphicData uri="http://schemas.openxmlformats.org/drawingml/2006/table">
            <a:tbl>
              <a:tblPr firstRow="1" bandRow="1">
                <a:tableStyleId>{5940675A-B579-460E-94D1-54222C63F5DA}</a:tableStyleId>
              </a:tblPr>
              <a:tblGrid>
                <a:gridCol w="1657350"/>
                <a:gridCol w="6508750"/>
              </a:tblGrid>
              <a:tr h="19685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lst.append(x)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添加至列表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尾部</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lst.extend(L)</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将列表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中所有元素添加至列表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尾部</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lst.insert(i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 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指定位置</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处添加元素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，该位置后面的所有元素后移一个位置</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lst.remove(x)</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中删除首次出现的指定元素，该元素之后的所有元素前移一个位置</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lst.pop([i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删除并返回列表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中下标为</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lst.clear()</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删除列表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中所有元素，但保留列表对象</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lst.index(x)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中第一个值为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的元素的下标，若不存在值为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的元素则抛出异常</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lst.count(x)</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返回指定元素</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x</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中的出现次数</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lst.reverse()</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所有元素进行逆序</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lst.sort(</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key=None, reverse=False</a:t>
                      </a: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中的元素进行排序，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用来指定排序依据，</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决定升序（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False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）还是降序（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True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lst.copy()</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的浅复制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624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2467" name="文本占位符 62466"/>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latin typeface="宋体" panose="02010600030101010101" pitchFamily="2" charset="-122"/>
              </a:rPr>
              <a:t>列表推导式中可以使用函数或复杂表达式</a:t>
            </a:r>
            <a:endParaRPr lang="zh-CN" altLang="en-US" sz="1800" strike="noStrike" noProof="1">
              <a:effectLst/>
              <a:latin typeface="宋体" panose="02010600030101010101" pitchFamily="2" charset="-122"/>
            </a:endParaRPr>
          </a:p>
          <a:p>
            <a:pPr marL="0" indent="0" fontAlgn="base">
              <a:lnSpc>
                <a:spcPct val="80000"/>
              </a:lnSpc>
              <a:buFont typeface="Wingdings" panose="05000000000000000000" charset="0"/>
              <a:buNone/>
            </a:pPr>
            <a:r>
              <a:rPr lang="en-US" altLang="zh-CN" sz="1600" strike="noStrike" noProof="1">
                <a:effectLst/>
                <a:latin typeface="Consolas" panose="020B0609020204030204" charset="0"/>
              </a:rPr>
              <a:t>&gt;&gt;&gt; def f(v):</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    if v%2 == 0:</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        v = v**2</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    else:</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        v = v+1</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    return v</a:t>
            </a:r>
            <a:endParaRPr lang="en-US" altLang="zh-CN" sz="1600" strike="noStrike" noProof="1">
              <a:effectLst/>
              <a:latin typeface="Consolas" panose="020B0609020204030204" charset="0"/>
            </a:endParaRPr>
          </a:p>
          <a:p>
            <a:pPr marL="1905" indent="-344805" fontAlgn="base">
              <a:lnSpc>
                <a:spcPct val="100000"/>
              </a:lnSpc>
              <a:spcBef>
                <a:spcPts val="0"/>
              </a:spcBef>
              <a:buNone/>
            </a:pP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&gt;&gt;&gt; [f(v) for v in [2, 3, 4, -1] if v&gt;0]</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[4, 4, 16]</a:t>
            </a:r>
            <a:endParaRPr lang="en-US" altLang="zh-CN" sz="1600" strike="noStrike" noProof="1">
              <a:solidFill>
                <a:srgbClr val="00B0F0"/>
              </a:solidFill>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&gt;&gt;&gt; [v**2 if v%2 == 0 else v+1 for v in [2, 3, 4, -1] if v&gt;0]</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[4, 4, 16]</a:t>
            </a:r>
            <a:endParaRPr lang="en-US" altLang="zh-CN" sz="1600" strike="noStrike" noProof="1">
              <a:solidFill>
                <a:srgbClr val="00B0F0"/>
              </a:solidFill>
              <a:effectLst/>
              <a:latin typeface="Consolas" panose="020B0609020204030204" charset="0"/>
            </a:endParaRPr>
          </a:p>
          <a:p>
            <a:pPr marL="1905" indent="-344805" fontAlgn="base">
              <a:lnSpc>
                <a:spcPct val="100000"/>
              </a:lnSpc>
              <a:spcBef>
                <a:spcPts val="0"/>
              </a:spcBef>
              <a:buNone/>
            </a:pPr>
            <a:r>
              <a:rPr lang="en-US" altLang="zh-CN" sz="1600" strike="noStrike" noProof="1">
                <a:solidFill>
                  <a:schemeClr val="tx1"/>
                </a:solidFill>
                <a:effectLst/>
                <a:latin typeface="Consolas" panose="020B0609020204030204" charset="0"/>
              </a:rPr>
              <a:t>&gt;&gt;&gt; x = list(range(10))</a:t>
            </a:r>
            <a:endParaRPr lang="en-US" altLang="zh-CN" sz="1600" strike="noStrike" noProof="1">
              <a:solidFill>
                <a:schemeClr val="tx1"/>
              </a:solidFill>
              <a:effectLst/>
              <a:latin typeface="Consolas" panose="020B0609020204030204" charset="0"/>
            </a:endParaRPr>
          </a:p>
          <a:p>
            <a:pPr marL="1905" indent="-344805" fontAlgn="base">
              <a:lnSpc>
                <a:spcPct val="100000"/>
              </a:lnSpc>
              <a:spcBef>
                <a:spcPts val="0"/>
              </a:spcBef>
              <a:buNone/>
            </a:pPr>
            <a:r>
              <a:rPr lang="en-US" altLang="zh-CN" sz="1600" strike="noStrike" noProof="1">
                <a:solidFill>
                  <a:schemeClr val="tx1"/>
                </a:solidFill>
                <a:effectLst/>
                <a:latin typeface="Consolas" panose="020B0609020204030204" charset="0"/>
              </a:rPr>
              <a:t>&gt;&gt;&gt; [item&gt;5 for item in x]</a:t>
            </a:r>
            <a:endParaRPr lang="en-US" altLang="zh-CN" sz="1600" strike="noStrike" noProof="1">
              <a:solidFill>
                <a:schemeClr val="tx1"/>
              </a:solidFill>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[False, False, False, False, False, False, True, True, True, True]</a:t>
            </a:r>
            <a:endParaRPr lang="en-US" altLang="zh-CN" sz="1600" strike="noStrike" noProof="1">
              <a:solidFill>
                <a:srgbClr val="00B0F0"/>
              </a:solidFill>
              <a:effectLst/>
              <a:latin typeface="Consolas" panose="020B06090202040302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634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3491" name="文本占位符 63490"/>
          <p:cNvSpPr>
            <a:spLocks noGrp="1"/>
          </p:cNvSpPr>
          <p:nvPr>
            <p:ph idx="1"/>
          </p:nvPr>
        </p:nvSpPr>
        <p:spPr/>
        <p:txBody>
          <a:bodyPr/>
          <a:lstStyle/>
          <a:p>
            <a:pPr fontAlgn="base">
              <a:lnSpc>
                <a:spcPct val="90000"/>
              </a:lnSpc>
              <a:buFont typeface="Wingdings" panose="05000000000000000000" charset="0"/>
              <a:buChar char="n"/>
            </a:pPr>
            <a:r>
              <a:rPr lang="zh-CN" altLang="en-US" sz="1800" strike="noStrike" noProof="1">
                <a:effectLst/>
                <a:latin typeface="宋体" panose="02010600030101010101" pitchFamily="2" charset="-122"/>
              </a:rPr>
              <a:t>列表推导式支持文件对象迭代 </a:t>
            </a:r>
            <a:endParaRPr lang="zh-CN" altLang="en-US" sz="1800" strike="noStrike" noProof="1">
              <a:effectLst/>
              <a:latin typeface="宋体" panose="02010600030101010101" pitchFamily="2" charset="-122"/>
            </a:endParaRPr>
          </a:p>
          <a:p>
            <a:pPr marL="0" indent="0" fontAlgn="base">
              <a:lnSpc>
                <a:spcPct val="90000"/>
              </a:lnSpc>
              <a:buFont typeface="Wingdings" panose="05000000000000000000" charset="0"/>
              <a:buNone/>
            </a:pPr>
            <a:endParaRPr lang="zh-CN" altLang="en-US" sz="1800" strike="noStrike" noProof="1">
              <a:effectLst/>
              <a:latin typeface="宋体" panose="02010600030101010101" pitchFamily="2" charset="-122"/>
            </a:endParaRPr>
          </a:p>
          <a:p>
            <a:pPr marL="1905" indent="-344805" fontAlgn="base">
              <a:lnSpc>
                <a:spcPct val="90000"/>
              </a:lnSpc>
              <a:buNone/>
            </a:pPr>
            <a:r>
              <a:rPr lang="en-US" altLang="zh-CN" sz="1600" strike="noStrike" noProof="1">
                <a:effectLst/>
                <a:latin typeface="Consolas" panose="020B0609020204030204" charset="0"/>
              </a:rPr>
              <a:t>&gt;&gt;&gt; with open('C:\\RHDSetup.log', 'r') as fp: </a:t>
            </a:r>
            <a:endParaRPr lang="en-US" altLang="zh-CN" sz="1600" strike="noStrike" noProof="1">
              <a:effectLst/>
              <a:latin typeface="Consolas" panose="020B0609020204030204" charset="0"/>
            </a:endParaRPr>
          </a:p>
          <a:p>
            <a:pPr marL="1905" indent="-344805" fontAlgn="base">
              <a:lnSpc>
                <a:spcPct val="90000"/>
              </a:lnSpc>
              <a:buNone/>
            </a:pPr>
            <a:r>
              <a:rPr lang="en-US" altLang="zh-CN" sz="1600" strike="noStrike" noProof="1">
                <a:effectLst/>
                <a:latin typeface="Consolas" panose="020B0609020204030204" charset="0"/>
              </a:rPr>
              <a:t>    print([line for line in fp])</a:t>
            </a:r>
            <a:endParaRPr lang="en-US" altLang="zh-CN" sz="1600" strike="noStrike" noProof="1">
              <a:effectLst/>
              <a:latin typeface="Consolas" panose="020B06090202040302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645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75778" name="文本占位符 64514"/>
          <p:cNvSpPr>
            <a:spLocks noGrp="1"/>
          </p:cNvSpPr>
          <p:nvPr>
            <p:ph idx="1"/>
          </p:nvPr>
        </p:nvSpPr>
        <p:spPr>
          <a:xfrm>
            <a:off x="427990" y="1200150"/>
            <a:ext cx="8308975" cy="3395345"/>
          </a:xfrm>
        </p:spPr>
        <p:txBody>
          <a:bodyPr anchor="t"/>
          <a:lstStyle/>
          <a:p>
            <a:pPr marL="1905" indent="-344805" defTabSz="914400" fontAlgn="base">
              <a:buSzPct val="90000"/>
              <a:buFont typeface="Wingdings" panose="05000000000000000000" charset="0"/>
              <a:buChar char="n"/>
            </a:pPr>
            <a:r>
              <a:rPr lang="zh-CN" altLang="en-US" sz="1800" strike="noStrike" kern="1200" baseline="0" noProof="1">
                <a:latin typeface="宋体" panose="02010600030101010101" pitchFamily="2" charset="-122"/>
                <a:ea typeface="+mn-ea"/>
                <a:cs typeface="+mn-cs"/>
              </a:rPr>
              <a:t>使用列表推导式生成</a:t>
            </a:r>
            <a:r>
              <a:rPr lang="en-US" altLang="zh-CN" sz="1800" strike="noStrike" kern="1200" baseline="0" noProof="1">
                <a:latin typeface="宋体" panose="02010600030101010101" pitchFamily="2" charset="-122"/>
                <a:ea typeface="+mn-ea"/>
                <a:cs typeface="+mn-cs"/>
              </a:rPr>
              <a:t>100</a:t>
            </a:r>
            <a:r>
              <a:rPr lang="zh-CN" altLang="en-US" sz="1800" strike="noStrike" kern="1200" baseline="0" noProof="1">
                <a:latin typeface="宋体" panose="02010600030101010101" pitchFamily="2" charset="-122"/>
                <a:ea typeface="+mn-ea"/>
                <a:cs typeface="+mn-cs"/>
              </a:rPr>
              <a:t>以内的所有素数</a:t>
            </a:r>
            <a:endParaRPr lang="zh-CN" altLang="en-US" sz="1800" strike="noStrike" kern="1200" baseline="0" noProof="1">
              <a:latin typeface="宋体" panose="02010600030101010101" pitchFamily="2" charset="-122"/>
              <a:ea typeface="+mn-ea"/>
              <a:cs typeface="+mn-cs"/>
            </a:endParaRPr>
          </a:p>
          <a:p>
            <a:pPr marL="0" indent="0" defTabSz="914400" fontAlgn="base">
              <a:buSzPct val="90000"/>
              <a:buFont typeface="Wingdings" panose="05000000000000000000" charset="0"/>
              <a:buNone/>
            </a:pPr>
            <a:endParaRPr lang="en-US" altLang="zh-CN" sz="1800" strike="noStrike" kern="1200" baseline="0" noProof="1">
              <a:latin typeface="宋体" panose="02010600030101010101" pitchFamily="2" charset="-122"/>
              <a:ea typeface="+mn-ea"/>
              <a:cs typeface="+mn-cs"/>
            </a:endParaRPr>
          </a:p>
          <a:p>
            <a:pPr marL="1905" indent="-344805" defTabSz="914400" fontAlgn="base">
              <a:buSzPct val="90000"/>
              <a:buFont typeface="Wingdings" panose="05000000000000000000" pitchFamily="2" charset="2"/>
              <a:buNone/>
            </a:pPr>
            <a:r>
              <a:rPr lang="en-US" altLang="zh-CN" sz="1600" strike="noStrike" kern="1200" baseline="0" noProof="1">
                <a:latin typeface="Times New Roman" panose="02020603050405020304" pitchFamily="2" charset="0"/>
                <a:ea typeface="+mn-ea"/>
                <a:cs typeface="+mn-cs"/>
              </a:rPr>
              <a:t>&gt;&gt;&gt; [p for p in range(2, 100) if 0 not in [p%d for d in range(2, int(p**0.5)+1)]]</a:t>
            </a:r>
            <a:endParaRPr lang="en-US" altLang="zh-CN" sz="1600" strike="noStrike" kern="1200" baseline="0" noProof="1">
              <a:latin typeface="Times New Roman" panose="02020603050405020304" pitchFamily="2" charset="0"/>
              <a:ea typeface="+mn-ea"/>
              <a:cs typeface="+mn-cs"/>
            </a:endParaRPr>
          </a:p>
          <a:p>
            <a:pPr marL="1905" indent="-344805" defTabSz="914400" fontAlgn="base">
              <a:buSzPct val="90000"/>
              <a:buFont typeface="Wingdings" panose="05000000000000000000" pitchFamily="2" charset="2"/>
              <a:buNone/>
            </a:pPr>
            <a:r>
              <a:rPr lang="en-US" altLang="zh-CN" sz="1600" strike="noStrike" kern="1200" baseline="0" noProof="1">
                <a:solidFill>
                  <a:srgbClr val="00B0F0"/>
                </a:solidFill>
                <a:latin typeface="Times New Roman" panose="02020603050405020304" pitchFamily="2" charset="0"/>
                <a:ea typeface="+mn-ea"/>
                <a:cs typeface="+mn-cs"/>
              </a:rPr>
              <a:t>[2, 3, 5, 7, 11, 13, 17, 19, 23, 29, 31, 37, 41, 43, 47, 53, 59, 61, 67, 71, 73, 79, 83, 89, 97]</a:t>
            </a:r>
            <a:endParaRPr lang="en-US" altLang="zh-CN" sz="1600" strike="noStrike" kern="1200" baseline="0" noProof="1">
              <a:solidFill>
                <a:srgbClr val="00B0F0"/>
              </a:solidFill>
              <a:latin typeface="Times New Roman" panose="02020603050405020304" pitchFamily="2" charset="0"/>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2.1.10  </a:t>
            </a:r>
            <a:r>
              <a:rPr lang="zh-CN" altLang="en-US" kern="1200" baseline="0">
                <a:latin typeface="+mj-lt"/>
                <a:ea typeface="+mj-ea"/>
                <a:cs typeface="+mj-cs"/>
              </a:rPr>
              <a:t>使用列表实现向量运算</a:t>
            </a:r>
            <a:endParaRPr lang="en-US" altLang="zh-CN" kern="1200" baseline="0">
              <a:latin typeface="+mj-lt"/>
              <a:ea typeface="+mj-ea"/>
              <a:cs typeface="+mj-cs"/>
            </a:endParaRPr>
          </a:p>
        </p:txBody>
      </p:sp>
      <p:sp>
        <p:nvSpPr>
          <p:cNvPr id="73730"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&gt;&gt;&gt; import random</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x = [random.randint(1,100) for i in range(10)] #生成随机数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list(map(lambda i: i+5, x))                    #所有元素同时加5</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x = [random.randint(1,10) for i in range(10)]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y = [random.randint(1,10) for i in range(10)]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import operator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sum(map(operator.mul, x, y))                   #向量内积</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sum((i*j for i, j in zip(x, y)))               #向量内积</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list(map(operator.add, x, y))     #两个等长的向量对应元素相加</a:t>
            </a:r>
            <a:endParaRPr lang="zh-CN" altLang="en-US" sz="1600">
              <a:latin typeface="Consolas" panose="020B06090202040302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1270" y="4445"/>
            <a:ext cx="9124315" cy="951865"/>
          </a:xfrm>
        </p:spPr>
        <p:txBody>
          <a:bodyPr anchor="ctr"/>
          <a:lstStyle/>
          <a:p>
            <a:pPr defTabSz="914400">
              <a:buNone/>
            </a:pPr>
            <a:r>
              <a:rPr lang="zh-CN" altLang="en-US" sz="3000" kern="1200" baseline="0">
                <a:latin typeface="+mj-lt"/>
                <a:ea typeface="+mj-ea"/>
                <a:cs typeface="+mj-cs"/>
              </a:rPr>
              <a:t>补充：切片</a:t>
            </a:r>
            <a:r>
              <a:rPr lang="en-US" altLang="zh-CN" sz="3000" kern="1200" baseline="0">
                <a:latin typeface="+mj-lt"/>
                <a:ea typeface="+mj-ea"/>
                <a:cs typeface="+mj-cs"/>
              </a:rPr>
              <a:t>+filter()</a:t>
            </a:r>
            <a:r>
              <a:rPr lang="zh-CN" altLang="en-US" sz="3000" kern="1200" baseline="0">
                <a:latin typeface="+mj-lt"/>
                <a:ea typeface="+mj-ea"/>
                <a:cs typeface="+mj-cs"/>
              </a:rPr>
              <a:t>实现筛选法求素数</a:t>
            </a:r>
            <a:endParaRPr lang="zh-CN" altLang="en-US" sz="3000" kern="1200" baseline="0">
              <a:latin typeface="+mj-lt"/>
              <a:ea typeface="+mj-ea"/>
              <a:cs typeface="+mj-cs"/>
            </a:endParaRPr>
          </a:p>
        </p:txBody>
      </p:sp>
      <p:sp>
        <p:nvSpPr>
          <p:cNvPr id="74754" name="内容占位符 2"/>
          <p:cNvSpPr>
            <a:spLocks noGrp="1"/>
          </p:cNvSpPr>
          <p:nvPr>
            <p:ph idx="1"/>
          </p:nvPr>
        </p:nvSpPr>
        <p:spPr/>
        <p:txBody>
          <a:bodyPr anchor="t"/>
          <a:lstStyle/>
          <a:p>
            <a:pPr marL="0" indent="0">
              <a:spcBef>
                <a:spcPct val="0"/>
              </a:spcBef>
              <a:buNone/>
            </a:pPr>
            <a:r>
              <a:rPr lang="zh-CN" altLang="en-US" sz="1600">
                <a:latin typeface="Consolas" panose="020B0609020204030204" charset="0"/>
              </a:rPr>
              <a:t>def primes(maxNumber):</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'''筛选法获取小于maxNumber的所有素数'''</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#待判断整数</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lst = list(range(2, maxNumber))</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#最大整数的平方根</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m = int(maxNumber**0.5)</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for index, value in enumerate(lst):</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#如果当前数字已大于最大整数的平方根，结束判断</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if value &gt; m:</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break</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#对该位置之后的元素进行过滤</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lst[index+1:] = filter(lambda x: x%value != 0, lst[index+1:])</a:t>
            </a: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    return lst</a:t>
            </a:r>
            <a:endParaRPr lang="zh-CN" altLang="en-US" sz="1600">
              <a:latin typeface="Consolas" panose="020B0609020204030204" charset="0"/>
            </a:endParaRPr>
          </a:p>
          <a:p>
            <a:pPr marL="0" indent="0">
              <a:spcBef>
                <a:spcPct val="0"/>
              </a:spcBef>
              <a:buNone/>
            </a:pPr>
            <a:endParaRPr lang="zh-CN" altLang="en-US" sz="1600">
              <a:latin typeface="Consolas" panose="020B0609020204030204" charset="0"/>
            </a:endParaRPr>
          </a:p>
          <a:p>
            <a:pPr marL="0" indent="0">
              <a:spcBef>
                <a:spcPct val="0"/>
              </a:spcBef>
              <a:buNone/>
            </a:pPr>
            <a:r>
              <a:rPr lang="zh-CN" altLang="en-US" sz="1600">
                <a:latin typeface="Consolas" panose="020B0609020204030204" charset="0"/>
              </a:rPr>
              <a:t>print(primes(100))</a:t>
            </a:r>
            <a:endParaRPr lang="zh-CN" altLang="en-US" sz="1600">
              <a:latin typeface="Consolas" panose="020B060902020403020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补充：计算样本标准差</a:t>
            </a:r>
            <a:endParaRPr lang="zh-CN" altLang="en-US" kern="1200" baseline="0">
              <a:latin typeface="+mj-lt"/>
              <a:ea typeface="+mj-ea"/>
              <a:cs typeface="+mj-cs"/>
            </a:endParaRPr>
          </a:p>
        </p:txBody>
      </p:sp>
      <p:sp>
        <p:nvSpPr>
          <p:cNvPr id="75778" name="Content Placeholder 2"/>
          <p:cNvSpPr>
            <a:spLocks noGrp="1"/>
          </p:cNvSpPr>
          <p:nvPr>
            <p:ph idx="1"/>
          </p:nvPr>
        </p:nvSpPr>
        <p:spPr/>
        <p:txBody>
          <a:bodyPr anchor="t"/>
          <a:lstStyle/>
          <a:p>
            <a:pPr marL="0" indent="0">
              <a:buNone/>
            </a:pPr>
            <a:r>
              <a:rPr lang="en-US" altLang="zh-CN" sz="1600">
                <a:latin typeface="Consolas" panose="020B0609020204030204" charset="0"/>
              </a:rPr>
              <a:t>x = [3, 7, 23, 21, 8, 10]</a:t>
            </a:r>
            <a:endParaRPr lang="en-US" altLang="zh-CN" sz="1600">
              <a:latin typeface="Consolas" panose="020B0609020204030204" charset="0"/>
            </a:endParaRPr>
          </a:p>
          <a:p>
            <a:pPr marL="0" indent="0">
              <a:buNone/>
            </a:pPr>
            <a:r>
              <a:rPr lang="en-US" altLang="zh-CN" sz="1600">
                <a:latin typeface="Consolas" panose="020B0609020204030204" charset="0"/>
              </a:rPr>
              <a:t>avg = sum(x) / len(x)</a:t>
            </a:r>
            <a:endParaRPr lang="en-US" altLang="zh-CN" sz="1600">
              <a:latin typeface="Consolas" panose="020B0609020204030204" charset="0"/>
            </a:endParaRPr>
          </a:p>
          <a:p>
            <a:pPr marL="0" indent="0">
              <a:buNone/>
            </a:pPr>
            <a:r>
              <a:rPr lang="en-US" altLang="zh-CN" sz="1600">
                <a:latin typeface="Consolas" panose="020B0609020204030204" charset="0"/>
              </a:rPr>
              <a:t>s = [(xi-avg)**2 for xi in x]</a:t>
            </a:r>
            <a:endParaRPr lang="en-US" altLang="zh-CN" sz="1600">
              <a:latin typeface="Consolas" panose="020B0609020204030204" charset="0"/>
            </a:endParaRPr>
          </a:p>
          <a:p>
            <a:pPr marL="0" indent="0">
              <a:buNone/>
            </a:pPr>
            <a:r>
              <a:rPr lang="en-US" altLang="zh-CN" sz="1600">
                <a:latin typeface="Consolas" panose="020B0609020204030204" charset="0"/>
              </a:rPr>
              <a:t>s = (sum(s)/len(s)) ** 0.5</a:t>
            </a:r>
            <a:endParaRPr lang="en-US" altLang="zh-CN" sz="1600">
              <a:latin typeface="Consolas" panose="020B0609020204030204" charset="0"/>
            </a:endParaRPr>
          </a:p>
          <a:p>
            <a:pPr marL="0" indent="0">
              <a:buNone/>
            </a:pPr>
            <a:r>
              <a:rPr lang="en-US" altLang="zh-CN" sz="1600">
                <a:latin typeface="Consolas" panose="020B0609020204030204" charset="0"/>
              </a:rPr>
              <a:t>print(s)</a:t>
            </a:r>
            <a:endParaRPr lang="en-US" altLang="zh-CN" sz="1600">
              <a:latin typeface="Consolas" panose="020B060902020403020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1270" y="4445"/>
            <a:ext cx="9124315" cy="951865"/>
          </a:xfrm>
        </p:spPr>
        <p:txBody>
          <a:bodyPr anchor="ctr"/>
          <a:lstStyle/>
          <a:p>
            <a:pPr defTabSz="914400">
              <a:buNone/>
            </a:pPr>
            <a:r>
              <a:rPr lang="zh-CN" altLang="en-US" sz="3000" kern="1200" baseline="0">
                <a:latin typeface="+mj-lt"/>
                <a:ea typeface="+mj-ea"/>
                <a:cs typeface="+mj-cs"/>
              </a:rPr>
              <a:t>补充：</a:t>
            </a:r>
            <a:r>
              <a:rPr lang="zh-CN" altLang="en-US" sz="3000" kern="1200" baseline="0">
                <a:latin typeface="Consolas" panose="020B0609020204030204" charset="0"/>
                <a:ea typeface="+mj-ea"/>
                <a:cs typeface="+mj-cs"/>
              </a:rPr>
              <a:t>查找列表中相加等于</a:t>
            </a:r>
            <a:r>
              <a:rPr lang="en-US" altLang="zh-CN" sz="3000" kern="1200" baseline="0">
                <a:latin typeface="Consolas" panose="020B0609020204030204" charset="0"/>
                <a:ea typeface="+mj-ea"/>
                <a:cs typeface="+mj-cs"/>
              </a:rPr>
              <a:t>s</a:t>
            </a:r>
            <a:r>
              <a:rPr lang="zh-CN" altLang="en-US" sz="3000" kern="1200" baseline="0">
                <a:latin typeface="Consolas" panose="020B0609020204030204" charset="0"/>
                <a:ea typeface="+mj-ea"/>
                <a:cs typeface="+mj-cs"/>
              </a:rPr>
              <a:t>的</a:t>
            </a:r>
            <a:r>
              <a:rPr lang="en-US" altLang="zh-CN" sz="3000" kern="1200" baseline="0">
                <a:latin typeface="Consolas" panose="020B0609020204030204" charset="0"/>
                <a:ea typeface="+mj-ea"/>
                <a:cs typeface="+mj-cs"/>
              </a:rPr>
              <a:t>n</a:t>
            </a:r>
            <a:r>
              <a:rPr lang="zh-CN" altLang="en-US" sz="3000" kern="1200" baseline="0">
                <a:latin typeface="Consolas" panose="020B0609020204030204" charset="0"/>
                <a:ea typeface="+mj-ea"/>
                <a:cs typeface="+mj-cs"/>
              </a:rPr>
              <a:t>个数字</a:t>
            </a:r>
            <a:endParaRPr lang="zh-CN" altLang="en-US" sz="3000" kern="1200" baseline="0">
              <a:latin typeface="+mj-lt"/>
              <a:ea typeface="+mj-ea"/>
              <a:cs typeface="+mj-cs"/>
            </a:endParaRPr>
          </a:p>
        </p:txBody>
      </p:sp>
      <p:sp>
        <p:nvSpPr>
          <p:cNvPr id="3" name="Content Placeholder 2"/>
          <p:cNvSpPr>
            <a:spLocks noGrp="1"/>
          </p:cNvSpPr>
          <p:nvPr>
            <p:ph idx="1"/>
          </p:nvPr>
        </p:nvSpPr>
        <p:spPr/>
        <p:txBody>
          <a:bodyPr/>
          <a:lstStyle/>
          <a:p>
            <a:pPr fontAlgn="base"/>
            <a:r>
              <a:rPr lang="zh-CN" altLang="en-US" sz="1800" strike="noStrike" noProof="1">
                <a:latin typeface="Consolas" panose="020B0609020204030204" charset="0"/>
              </a:rPr>
              <a:t>命令式编程</a:t>
            </a:r>
            <a:endParaRPr lang="zh-CN" altLang="en-US" sz="1800" strike="noStrike" noProof="1">
              <a:latin typeface="Consolas" panose="020B0609020204030204" charset="0"/>
            </a:endParaRPr>
          </a:p>
          <a:p>
            <a:pPr marL="0" indent="0" fontAlgn="base">
              <a:buNone/>
            </a:pPr>
            <a:r>
              <a:rPr lang="en-US" sz="1600" strike="noStrike" noProof="1">
                <a:latin typeface="Consolas" panose="020B0609020204030204" charset="0"/>
              </a:rPr>
              <a:t>from itertools import combinations</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from random import randrange</a:t>
            </a:r>
            <a:endParaRPr lang="en-US" sz="1600" strike="noStrike" noProof="1">
              <a:latin typeface="Consolas" panose="020B0609020204030204" charset="0"/>
            </a:endParaRPr>
          </a:p>
          <a:p>
            <a:pPr marL="0" indent="0" fontAlgn="base">
              <a:buNone/>
            </a:pP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def sumToS(lst, n, s):</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for numbers in combinations(lst, n):</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if sum(numbers) == s:</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print(numbers)</a:t>
            </a:r>
            <a:endParaRPr lang="en-US" sz="1600" strike="noStrike" noProof="1">
              <a:latin typeface="Consolas" panose="020B0609020204030204" charset="0"/>
            </a:endParaRPr>
          </a:p>
          <a:p>
            <a:pPr marL="0" indent="0" fontAlgn="base">
              <a:buNone/>
            </a:pP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lst = [randrange(-50, 50) for _ in range(20)]</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sumToS(lst, 3, 0)</a:t>
            </a:r>
            <a:endParaRPr lang="en-US" sz="1600" strike="noStrike" noProof="1">
              <a:latin typeface="Consolas" panose="020B06090202040302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1270" y="4445"/>
            <a:ext cx="9124315" cy="951865"/>
          </a:xfrm>
        </p:spPr>
        <p:txBody>
          <a:bodyPr anchor="ctr"/>
          <a:lstStyle/>
          <a:p>
            <a:pPr defTabSz="914400">
              <a:buNone/>
            </a:pPr>
            <a:r>
              <a:rPr lang="zh-CN" altLang="en-US" sz="3000" kern="1200" baseline="0">
                <a:latin typeface="+mj-lt"/>
                <a:ea typeface="+mj-ea"/>
                <a:cs typeface="+mj-cs"/>
              </a:rPr>
              <a:t>补充：</a:t>
            </a:r>
            <a:r>
              <a:rPr lang="zh-CN" altLang="en-US" sz="3000" kern="1200" baseline="0">
                <a:latin typeface="Consolas" panose="020B0609020204030204" charset="0"/>
                <a:ea typeface="+mj-ea"/>
                <a:cs typeface="+mj-cs"/>
              </a:rPr>
              <a:t>查找列表中相加等于</a:t>
            </a:r>
            <a:r>
              <a:rPr lang="en-US" altLang="zh-CN" sz="3000" kern="1200" baseline="0">
                <a:latin typeface="Consolas" panose="020B0609020204030204" charset="0"/>
                <a:ea typeface="+mj-ea"/>
                <a:cs typeface="+mj-cs"/>
              </a:rPr>
              <a:t>s</a:t>
            </a:r>
            <a:r>
              <a:rPr lang="zh-CN" altLang="en-US" sz="3000" kern="1200" baseline="0">
                <a:latin typeface="Consolas" panose="020B0609020204030204" charset="0"/>
                <a:ea typeface="+mj-ea"/>
                <a:cs typeface="+mj-cs"/>
              </a:rPr>
              <a:t>的</a:t>
            </a:r>
            <a:r>
              <a:rPr lang="en-US" altLang="zh-CN" sz="3000" kern="1200" baseline="0">
                <a:latin typeface="Consolas" panose="020B0609020204030204" charset="0"/>
                <a:ea typeface="+mj-ea"/>
                <a:cs typeface="+mj-cs"/>
              </a:rPr>
              <a:t>n</a:t>
            </a:r>
            <a:r>
              <a:rPr lang="zh-CN" altLang="en-US" sz="3000" kern="1200" baseline="0">
                <a:latin typeface="Consolas" panose="020B0609020204030204" charset="0"/>
                <a:ea typeface="+mj-ea"/>
                <a:cs typeface="+mj-cs"/>
              </a:rPr>
              <a:t>个数字</a:t>
            </a:r>
            <a:endParaRPr lang="zh-CN" altLang="en-US" sz="3000" kern="1200" baseline="0">
              <a:latin typeface="+mj-lt"/>
              <a:ea typeface="+mj-ea"/>
              <a:cs typeface="+mj-cs"/>
            </a:endParaRPr>
          </a:p>
        </p:txBody>
      </p:sp>
      <p:sp>
        <p:nvSpPr>
          <p:cNvPr id="3" name="内容占位符 2"/>
          <p:cNvSpPr>
            <a:spLocks noGrp="1"/>
          </p:cNvSpPr>
          <p:nvPr>
            <p:ph idx="1"/>
          </p:nvPr>
        </p:nvSpPr>
        <p:spPr>
          <a:xfrm>
            <a:off x="387985" y="1200150"/>
            <a:ext cx="7437120" cy="3395345"/>
          </a:xfrm>
        </p:spPr>
        <p:txBody>
          <a:bodyPr/>
          <a:lstStyle/>
          <a:p>
            <a:pPr fontAlgn="base"/>
            <a:r>
              <a:rPr lang="zh-CN" altLang="en-US" sz="1800" strike="noStrike" noProof="1"/>
              <a:t>函数式编程</a:t>
            </a:r>
            <a:endParaRPr lang="zh-CN" altLang="en-US" sz="1350" strike="noStrike" noProof="1"/>
          </a:p>
          <a:p>
            <a:pPr marL="0" indent="0" fontAlgn="base">
              <a:buNone/>
            </a:pPr>
            <a:r>
              <a:rPr lang="zh-CN" altLang="en-US" sz="1600" strike="noStrike" noProof="1">
                <a:latin typeface="Consolas" panose="020B0609020204030204" charset="0"/>
                <a:cs typeface="Consolas" panose="020B0609020204030204" charset="0"/>
              </a:rPr>
              <a:t>from itertools import combinations</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from random import randrange</a:t>
            </a:r>
            <a:endParaRPr lang="zh-CN" altLang="en-US" sz="1600" strike="noStrike" noProof="1">
              <a:latin typeface="Consolas" panose="020B0609020204030204" charset="0"/>
              <a:cs typeface="Consolas" panose="020B0609020204030204" charset="0"/>
            </a:endParaRPr>
          </a:p>
          <a:p>
            <a:pPr marL="0" indent="0" fontAlgn="base">
              <a:buNone/>
            </a:pP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def sumToS(lst, n, s):</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f = lambda item:sum(item)==s</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result = filter(f, combinations(lst, n))</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for item in result: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print(item)</a:t>
            </a:r>
            <a:endParaRPr lang="zh-CN" altLang="en-US" sz="1600" strike="noStrike" noProof="1">
              <a:latin typeface="Consolas" panose="020B0609020204030204" charset="0"/>
              <a:cs typeface="Consolas" panose="020B0609020204030204" charset="0"/>
            </a:endParaRPr>
          </a:p>
          <a:p>
            <a:pPr marL="0" indent="0" fontAlgn="base">
              <a:buNone/>
            </a:pP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lst = [randrange(-50, 50) for _ in range(20)]</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sumToS(lst, 3, 0)</a:t>
            </a:r>
            <a:endParaRPr lang="zh-CN" altLang="en-US" sz="1600" strike="noStrike" noProof="1">
              <a:latin typeface="Consolas" panose="020B0609020204030204" charset="0"/>
              <a:cs typeface="Consolas" panose="020B060902020403020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655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2.2  </a:t>
            </a:r>
            <a:r>
              <a:rPr lang="zh-CN" altLang="en-US" kern="1200" baseline="0">
                <a:latin typeface="+mj-lt"/>
                <a:ea typeface="+mj-ea"/>
                <a:cs typeface="+mj-cs"/>
              </a:rPr>
              <a:t>元组</a:t>
            </a:r>
            <a:endParaRPr lang="zh-CN" altLang="en-US" kern="1200" baseline="0">
              <a:latin typeface="+mj-lt"/>
              <a:ea typeface="+mj-ea"/>
              <a:cs typeface="+mj-cs"/>
            </a:endParaRPr>
          </a:p>
        </p:txBody>
      </p:sp>
      <p:sp>
        <p:nvSpPr>
          <p:cNvPr id="78850" name="文本占位符 6553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a:t>元组和列表类似，但属于</a:t>
            </a:r>
            <a:r>
              <a:rPr lang="zh-CN" altLang="en-US" sz="1800" b="1">
                <a:solidFill>
                  <a:srgbClr val="FF0000"/>
                </a:solidFill>
              </a:rPr>
              <a:t>不可变</a:t>
            </a:r>
            <a:r>
              <a:rPr lang="zh-CN" altLang="en-US" sz="1800" b="1"/>
              <a:t>序列</a:t>
            </a:r>
            <a:r>
              <a:rPr lang="zh-CN" altLang="en-US" sz="1800"/>
              <a:t>，元组一旦创建，用任何方法都不可以修改其元素。</a:t>
            </a:r>
            <a:endParaRPr lang="zh-CN" altLang="en-US" sz="1800"/>
          </a:p>
          <a:p>
            <a:pPr defTabSz="914400">
              <a:lnSpc>
                <a:spcPct val="150000"/>
              </a:lnSpc>
              <a:spcBef>
                <a:spcPts val="600"/>
              </a:spcBef>
              <a:spcAft>
                <a:spcPts val="600"/>
              </a:spcAft>
              <a:buSzPct val="90000"/>
              <a:buFont typeface="Wingdings" panose="05000000000000000000" charset="0"/>
              <a:buChar char="§"/>
            </a:pPr>
            <a:r>
              <a:rPr lang="zh-CN" altLang="en-US" sz="1800"/>
              <a:t>元组的定义方式和列表相同，但定义时所有元素是放在一对圆括号“（）”中，而不是方括号中。</a:t>
            </a:r>
            <a:endParaRPr lang="zh-CN" altLang="en-US"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656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2.2.1  </a:t>
            </a:r>
            <a:r>
              <a:rPr lang="zh-CN" altLang="en-US" kern="1200" baseline="0" dirty="0">
                <a:latin typeface="+mj-lt"/>
                <a:ea typeface="+mj-ea"/>
                <a:cs typeface="+mj-cs"/>
              </a:rPr>
              <a:t>元组创建与删除</a:t>
            </a:r>
            <a:endParaRPr lang="zh-CN" altLang="en-US" kern="1200" baseline="0" dirty="0">
              <a:latin typeface="+mj-lt"/>
              <a:ea typeface="+mj-ea"/>
              <a:cs typeface="+mj-cs"/>
            </a:endParaRPr>
          </a:p>
        </p:txBody>
      </p:sp>
      <p:sp>
        <p:nvSpPr>
          <p:cNvPr id="79874" name="文本占位符 6656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a:t>
            </a:r>
            <a:r>
              <a:rPr lang="zh-CN" altLang="en-US" sz="1800" dirty="0"/>
              <a:t>将一个元组赋值给变量</a:t>
            </a:r>
            <a:endParaRPr lang="zh-CN" altLang="en-US" sz="1800" dirty="0"/>
          </a:p>
          <a:p>
            <a:pPr defTabSz="914400">
              <a:lnSpc>
                <a:spcPct val="80000"/>
              </a:lnSpc>
              <a:buClr>
                <a:srgbClr val="008000"/>
              </a:buClr>
              <a:buSzPct val="90000"/>
              <a:buFont typeface="Times New Roman" panose="02020603050405020304" pitchFamily="2" charset="0"/>
              <a:buNone/>
            </a:pPr>
            <a:endParaRPr lang="en-US" altLang="zh-CN" sz="1200" dirty="0"/>
          </a:p>
          <a:p>
            <a:pPr defTabSz="914400">
              <a:lnSpc>
                <a:spcPct val="80000"/>
              </a:lnSpc>
              <a:buClr>
                <a:srgbClr val="008000"/>
              </a:buClr>
              <a:buSzPct val="90000"/>
              <a:buFont typeface="Times New Roman" panose="02020603050405020304" pitchFamily="2" charset="0"/>
              <a:buNone/>
            </a:pPr>
            <a:r>
              <a:rPr lang="en-US" altLang="zh-CN" sz="1600" dirty="0">
                <a:latin typeface="Consolas" panose="020B0609020204030204" charset="0"/>
                <a:cs typeface="Consolas" panose="020B0609020204030204" charset="0"/>
              </a:rPr>
              <a:t>&gt;&gt;&gt; a_tuple = ('a', 'b', 'mpilgrim', 'z', 'example')</a:t>
            </a:r>
            <a:endParaRPr lang="en-US" altLang="zh-CN" sz="1600" dirty="0">
              <a:latin typeface="Consolas" panose="020B0609020204030204" charset="0"/>
              <a:cs typeface="Consolas" panose="020B0609020204030204" charset="0"/>
            </a:endParaRPr>
          </a:p>
          <a:p>
            <a:pPr defTabSz="914400">
              <a:lnSpc>
                <a:spcPct val="80000"/>
              </a:lnSpc>
              <a:buClr>
                <a:srgbClr val="008000"/>
              </a:buClr>
              <a:buSzPct val="90000"/>
              <a:buFont typeface="Times New Roman" panose="02020603050405020304" pitchFamily="2" charset="0"/>
              <a:buNone/>
            </a:pPr>
            <a:r>
              <a:rPr lang="en-US" altLang="zh-CN" sz="1600" dirty="0">
                <a:latin typeface="Consolas" panose="020B0609020204030204" charset="0"/>
                <a:cs typeface="Consolas" panose="020B0609020204030204" charset="0"/>
              </a:rPr>
              <a:t>&gt;&gt;&gt; a_tuple</a:t>
            </a:r>
            <a:endParaRPr lang="en-US" altLang="zh-CN" sz="1600" dirty="0">
              <a:latin typeface="Consolas" panose="020B0609020204030204" charset="0"/>
              <a:cs typeface="Consolas" panose="020B0609020204030204" charset="0"/>
            </a:endParaRPr>
          </a:p>
          <a:p>
            <a:pPr defTabSz="914400">
              <a:lnSpc>
                <a:spcPct val="80000"/>
              </a:lnSpc>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cs typeface="Consolas" panose="020B0609020204030204" charset="0"/>
              </a:rPr>
              <a:t>('a', 'b', 'mpilgrim', 'z', 'example')</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 = </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3</a:t>
            </a:r>
            <a:r>
              <a:rPr lang="en-US" altLang="pt-BR" sz="1600" dirty="0">
                <a:latin typeface="Consolas" panose="020B0609020204030204" charset="0"/>
                <a:cs typeface="Consolas" panose="020B0609020204030204" charset="0"/>
              </a:rPr>
              <a:t>)</a:t>
            </a:r>
            <a:endParaRPr lang="en-US" altLang="pt-BR"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a:t>
            </a:r>
            <a:endParaRPr lang="pt-BR" altLang="en-US"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00B0F0"/>
                </a:solidFill>
                <a:latin typeface="Consolas" panose="020B0609020204030204" charset="0"/>
                <a:cs typeface="Consolas" panose="020B0609020204030204" charset="0"/>
              </a:rPr>
              <a:t>3</a:t>
            </a:r>
            <a:endParaRPr lang="pt-BR" altLang="en-US" sz="1600" dirty="0">
              <a:solidFill>
                <a:srgbClr val="00B0F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 = </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3,</a:t>
            </a:r>
            <a:r>
              <a:rPr lang="en-US" altLang="pt-BR" sz="1600" dirty="0">
                <a:latin typeface="Consolas" panose="020B0609020204030204" charset="0"/>
                <a:cs typeface="Consolas" panose="020B0609020204030204" charset="0"/>
              </a:rPr>
              <a:t>)</a:t>
            </a:r>
            <a:r>
              <a:rPr lang="pt-BR" altLang="en-US" sz="1600" dirty="0">
                <a:latin typeface="Consolas" panose="020B0609020204030204" charset="0"/>
                <a:cs typeface="Consolas" panose="020B0609020204030204" charset="0"/>
              </a:rPr>
              <a:t>             </a:t>
            </a:r>
            <a:r>
              <a:rPr lang="en-US" altLang="pt-BR" sz="1600" dirty="0">
                <a:latin typeface="Consolas" panose="020B0609020204030204" charset="0"/>
                <a:cs typeface="Consolas" panose="020B0609020204030204" charset="0"/>
              </a:rPr>
              <a:t>#</a:t>
            </a:r>
            <a:r>
              <a:rPr lang="zh-CN" altLang="en-US" sz="1600" dirty="0">
                <a:solidFill>
                  <a:srgbClr val="FF0000"/>
                </a:solidFill>
                <a:latin typeface="Consolas" panose="020B0609020204030204" charset="0"/>
                <a:cs typeface="Consolas" panose="020B0609020204030204" charset="0"/>
              </a:rPr>
              <a:t>包含一个元素的元组，最后必须多写个逗号</a:t>
            </a:r>
            <a:endParaRPr lang="zh-CN" altLang="en-US"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latin typeface="Consolas" panose="020B0609020204030204" charset="0"/>
                <a:cs typeface="Consolas" panose="020B0609020204030204" charset="0"/>
              </a:rPr>
              <a:t>&gt;&gt;&gt; a</a:t>
            </a:r>
            <a:endParaRPr lang="pt-BR" altLang="en-US"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00B0F0"/>
                </a:solidFill>
                <a:latin typeface="Consolas" panose="020B0609020204030204" charset="0"/>
                <a:cs typeface="Consolas" panose="020B0609020204030204" charset="0"/>
              </a:rPr>
              <a:t>(3,)</a:t>
            </a:r>
            <a:endParaRPr lang="pt-BR" altLang="en-US" sz="1600" dirty="0">
              <a:solidFill>
                <a:srgbClr val="00B0F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en-US" altLang="pt-BR" sz="1600" dirty="0">
                <a:latin typeface="Consolas" panose="020B0609020204030204" charset="0"/>
                <a:cs typeface="Consolas" panose="020B0609020204030204" charset="0"/>
              </a:rPr>
              <a:t>&gt;&gt;&gt; a = 3,               #</a:t>
            </a:r>
            <a:r>
              <a:rPr lang="zh-CN" altLang="en-US" sz="1600" dirty="0">
                <a:latin typeface="Consolas" panose="020B0609020204030204" charset="0"/>
                <a:cs typeface="Consolas" panose="020B0609020204030204" charset="0"/>
              </a:rPr>
              <a:t>也可以这样创建元组</a:t>
            </a:r>
            <a:endParaRPr lang="zh-CN" altLang="en-US"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en-US" altLang="pt-BR" sz="1600" dirty="0">
                <a:latin typeface="Consolas" panose="020B0609020204030204" charset="0"/>
                <a:cs typeface="Consolas" panose="020B0609020204030204" charset="0"/>
              </a:rPr>
              <a:t>&gt;&gt;&gt; a</a:t>
            </a:r>
            <a:endParaRPr lang="en-US" altLang="pt-BR"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en-US" altLang="pt-BR" sz="1600" dirty="0">
                <a:solidFill>
                  <a:srgbClr val="00B0F0"/>
                </a:solidFill>
                <a:latin typeface="Consolas" panose="020B0609020204030204" charset="0"/>
                <a:cs typeface="Consolas" panose="020B0609020204030204" charset="0"/>
              </a:rPr>
              <a:t>(3,)</a:t>
            </a:r>
            <a:endParaRPr lang="en-US" altLang="pt-BR" sz="1600" dirty="0">
              <a:solidFill>
                <a:srgbClr val="00B0F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zh-CN" altLang="en-US" sz="1600" dirty="0">
                <a:latin typeface="Consolas" panose="020B0609020204030204" charset="0"/>
                <a:cs typeface="Consolas" panose="020B0609020204030204" charset="0"/>
              </a:rPr>
              <a:t>&gt;&gt;&gt; x = ()               #空元组</a:t>
            </a:r>
            <a:endParaRPr lang="zh-CN" altLang="en-US" sz="1350" dirty="0">
              <a:latin typeface="Consolas" panose="020B0609020204030204" charset="0"/>
            </a:endParaRPr>
          </a:p>
          <a:p>
            <a:pPr defTabSz="914400">
              <a:lnSpc>
                <a:spcPct val="80000"/>
              </a:lnSpc>
              <a:buSzPct val="90000"/>
              <a:buFont typeface="Wingdings" panose="05000000000000000000" pitchFamily="2" charset="2"/>
              <a:buNone/>
            </a:pPr>
            <a:endParaRPr lang="zh-CN"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33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13315" name="文本占位符 1331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使用“</a:t>
            </a:r>
            <a:r>
              <a:rPr lang="en-US" altLang="zh-CN" sz="1800" strike="noStrike" noProof="1">
                <a:effectLst/>
              </a:rPr>
              <a:t>=”</a:t>
            </a:r>
            <a:r>
              <a:rPr lang="zh-CN" altLang="en-US" sz="1800" strike="noStrike" noProof="1">
                <a:effectLst/>
              </a:rPr>
              <a:t>直接将一个列表赋值给变量即可创建列表对象</a:t>
            </a:r>
            <a:endParaRPr lang="zh-CN" altLang="en-US" sz="1800" strike="noStrike" noProof="1">
              <a:effectLst/>
            </a:endParaRPr>
          </a:p>
          <a:p>
            <a:pPr marL="1905" indent="-344805" fontAlgn="base">
              <a:lnSpc>
                <a:spcPct val="80000"/>
              </a:lnSpc>
              <a:buNone/>
            </a:pPr>
            <a:endParaRPr lang="en-US" altLang="zh-CN" sz="135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['a', 'b', 'mpilgrim', 'z', 'example']</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a_list = []                            #</a:t>
            </a:r>
            <a:r>
              <a:rPr lang="zh-CN" altLang="en-US" sz="1400" strike="noStrike" noProof="1">
                <a:effectLst/>
                <a:latin typeface="Consolas" panose="020B0609020204030204" charset="0"/>
              </a:rPr>
              <a:t>创建空列表</a:t>
            </a:r>
            <a:endParaRPr lang="zh-CN" altLang="en-US" sz="1350" strike="noStrike" noProof="1">
              <a:effectLst/>
              <a:latin typeface="Consolas" panose="020B0609020204030204" charset="0"/>
            </a:endParaRPr>
          </a:p>
          <a:p>
            <a:pPr marL="1905" indent="-344805" fontAlgn="base">
              <a:lnSpc>
                <a:spcPct val="80000"/>
              </a:lnSpc>
              <a:buNone/>
            </a:pPr>
            <a:endParaRPr lang="zh-CN" altLang="en-US" sz="1350" strike="noStrike" noProof="1">
              <a:effectLst/>
            </a:endParaRPr>
          </a:p>
          <a:p>
            <a:pPr fontAlgn="base">
              <a:lnSpc>
                <a:spcPct val="100000"/>
              </a:lnSpc>
              <a:spcBef>
                <a:spcPts val="600"/>
              </a:spcBef>
              <a:spcAft>
                <a:spcPts val="600"/>
              </a:spcAft>
              <a:buFont typeface="Wingdings" panose="05000000000000000000" charset="0"/>
              <a:buChar char="n"/>
            </a:pPr>
            <a:r>
              <a:rPr lang="zh-CN" altLang="en-US" sz="1800" strike="noStrike" noProof="1">
                <a:effectLst/>
              </a:rPr>
              <a:t>也可以使用</a:t>
            </a:r>
            <a:r>
              <a:rPr lang="en-US" altLang="zh-CN" sz="1800" strike="noStrike" noProof="1">
                <a:effectLst/>
              </a:rPr>
              <a:t>list()</a:t>
            </a:r>
            <a:r>
              <a:rPr lang="zh-CN" altLang="en-US" sz="1800" strike="noStrike" noProof="1">
                <a:effectLst/>
              </a:rPr>
              <a:t>函数将元组、</a:t>
            </a:r>
            <a:r>
              <a:rPr lang="en-US" altLang="zh-CN" sz="1800" strike="noStrike" noProof="1">
                <a:effectLst/>
              </a:rPr>
              <a:t>range</a:t>
            </a:r>
            <a:r>
              <a:rPr lang="zh-CN" altLang="en-US" sz="1800" strike="noStrike" noProof="1">
                <a:effectLst/>
              </a:rPr>
              <a:t>对象、字符串或其他类型的可迭代对象类型的数据转换为列表。</a:t>
            </a:r>
            <a:endParaRPr lang="zh-CN" altLang="en-US" sz="180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list((3,5,7,9,11))</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a_list</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[3, 5, 7, 9, 11]</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list(range(1,10,2))</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[1, 3, 5, 7, 9]</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list('hello world')</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['h', 'e', 'l', 'l', 'o', ' ', 'w', 'o', 'r', 'l', 'd']</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x = list()                            #</a:t>
            </a:r>
            <a:r>
              <a:rPr lang="zh-CN" altLang="en-US" sz="1400" strike="noStrike" noProof="1">
                <a:effectLst/>
                <a:latin typeface="Consolas" panose="020B0609020204030204" charset="0"/>
              </a:rPr>
              <a:t>创建空列表</a:t>
            </a:r>
            <a:endParaRPr lang="en-US" altLang="zh-CN" sz="1400" strike="noStrike" noProof="1">
              <a:effectLst/>
              <a:latin typeface="Consolas" panose="020B060902020403020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675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2.2.1  </a:t>
            </a:r>
            <a:r>
              <a:rPr lang="zh-CN" altLang="en-US" kern="1200" baseline="0" dirty="0">
                <a:latin typeface="+mj-lt"/>
                <a:ea typeface="+mj-ea"/>
                <a:cs typeface="+mj-cs"/>
              </a:rPr>
              <a:t>元组创建与删除</a:t>
            </a:r>
            <a:endParaRPr lang="zh-CN" altLang="en-US" kern="1200" baseline="0" dirty="0">
              <a:latin typeface="+mj-lt"/>
              <a:ea typeface="+mj-ea"/>
              <a:cs typeface="+mj-cs"/>
            </a:endParaRPr>
          </a:p>
        </p:txBody>
      </p:sp>
      <p:sp>
        <p:nvSpPr>
          <p:cNvPr id="80898" name="文本占位符 67586"/>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sym typeface="Arial" panose="020B0604020202020204" pitchFamily="34" charset="0"/>
              </a:rPr>
              <a:t>使用tuple函数将其他序列转换为元组</a:t>
            </a:r>
            <a:endParaRPr lang="zh-CN" altLang="en-US" sz="1800" dirty="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endParaRPr lang="en-US" altLang="zh-CN" sz="1500" dirty="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r>
              <a:rPr lang="en-US" altLang="zh-CN" sz="1600" dirty="0">
                <a:latin typeface="Consolas" panose="020B0609020204030204" charset="0"/>
                <a:sym typeface="Arial" panose="020B0604020202020204" pitchFamily="34" charset="0"/>
              </a:rPr>
              <a:t>&gt;&gt;&gt; tuple('abcdefg')                    #</a:t>
            </a:r>
            <a:r>
              <a:rPr lang="zh-CN" altLang="en-US" sz="1600" dirty="0">
                <a:latin typeface="Consolas" panose="020B0609020204030204" charset="0"/>
                <a:sym typeface="Arial" panose="020B0604020202020204" pitchFamily="34" charset="0"/>
              </a:rPr>
              <a:t>把字符串转换为元组</a:t>
            </a:r>
            <a:endParaRPr lang="zh-CN" altLang="en-US" sz="1600" dirty="0">
              <a:latin typeface="Consolas" panose="020B0609020204030204" charset="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('a', 'b', 'c', 'd', 'e', 'f', 'g')</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aList</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-4, 6, 7.5, -2.3, 9, -11]</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tuple(aList)                        #</a:t>
            </a:r>
            <a:r>
              <a:rPr lang="zh-CN" altLang="en-US" sz="1600" dirty="0">
                <a:latin typeface="Consolas" panose="020B0609020204030204" charset="0"/>
              </a:rPr>
              <a:t>把列表转换为元组</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-4, 6, 7.5, -2.3, 9, -11)</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s = tuple()                         #空元组</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s</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defTabSz="914400">
              <a:lnSpc>
                <a:spcPct val="90000"/>
              </a:lnSpc>
              <a:buSzPct val="90000"/>
              <a:buFont typeface="Wingdings" panose="05000000000000000000" charset="0"/>
              <a:buChar char="§"/>
            </a:pPr>
            <a:r>
              <a:rPr lang="zh-CN" altLang="en-US" sz="1800" dirty="0"/>
              <a:t>使用</a:t>
            </a:r>
            <a:r>
              <a:rPr lang="en-US" altLang="zh-CN" sz="1800" dirty="0"/>
              <a:t>del</a:t>
            </a:r>
            <a:r>
              <a:rPr lang="zh-CN" altLang="en-US" sz="1800" dirty="0"/>
              <a:t>可以删除元组对象，</a:t>
            </a:r>
            <a:r>
              <a:rPr lang="zh-CN" altLang="en-US" sz="1800" dirty="0">
                <a:solidFill>
                  <a:srgbClr val="FF0000"/>
                </a:solidFill>
              </a:rPr>
              <a:t>不能删除元组中的元素</a:t>
            </a:r>
            <a:endParaRPr lang="zh-CN" altLang="en-US" sz="1800"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686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2.2.2  </a:t>
            </a:r>
            <a:r>
              <a:rPr lang="zh-CN" altLang="en-US" kern="1200" baseline="0" dirty="0">
                <a:latin typeface="+mj-lt"/>
                <a:ea typeface="+mj-ea"/>
                <a:cs typeface="+mj-cs"/>
              </a:rPr>
              <a:t>元组与列表的区别</a:t>
            </a:r>
            <a:endParaRPr lang="zh-CN" altLang="en-US" kern="1200" baseline="0" dirty="0">
              <a:latin typeface="+mj-lt"/>
              <a:ea typeface="+mj-ea"/>
              <a:cs typeface="+mj-cs"/>
            </a:endParaRPr>
          </a:p>
        </p:txBody>
      </p:sp>
      <p:sp>
        <p:nvSpPr>
          <p:cNvPr id="81922" name="文本占位符 6861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元组一旦定义就</a:t>
            </a:r>
            <a:r>
              <a:rPr lang="zh-CN" altLang="en-US" sz="1800" dirty="0">
                <a:solidFill>
                  <a:srgbClr val="FF0000"/>
                </a:solidFill>
              </a:rPr>
              <a:t>不允许更改</a:t>
            </a:r>
            <a:r>
              <a:rPr lang="zh-CN" altLang="en-US" sz="1800" dirty="0"/>
              <a:t>。</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zh-CN" altLang="en-US" sz="1800" dirty="0"/>
              <a:t>元组没有</a:t>
            </a:r>
            <a:r>
              <a:rPr lang="en-US" altLang="zh-CN" sz="1800" dirty="0"/>
              <a:t>append()</a:t>
            </a:r>
            <a:r>
              <a:rPr lang="zh-CN" altLang="en-US" sz="1800" dirty="0"/>
              <a:t>、</a:t>
            </a:r>
            <a:r>
              <a:rPr lang="en-US" altLang="zh-CN" sz="1800" dirty="0"/>
              <a:t>extend()</a:t>
            </a:r>
            <a:r>
              <a:rPr lang="zh-CN" altLang="en-US" sz="1800" dirty="0"/>
              <a:t>和</a:t>
            </a:r>
            <a:r>
              <a:rPr lang="en-US" altLang="zh-CN" sz="1800" dirty="0"/>
              <a:t>insert()</a:t>
            </a:r>
            <a:r>
              <a:rPr lang="zh-CN" altLang="en-US" sz="1800" dirty="0"/>
              <a:t>等方法，</a:t>
            </a:r>
            <a:r>
              <a:rPr lang="zh-CN" altLang="en-US" sz="1800" dirty="0">
                <a:solidFill>
                  <a:srgbClr val="FF0000"/>
                </a:solidFill>
              </a:rPr>
              <a:t>无法向元组中添加元素</a:t>
            </a:r>
            <a:r>
              <a:rPr lang="zh-CN" altLang="en-US" sz="1800" dirty="0"/>
              <a:t>。</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zh-CN" altLang="en-US" sz="1800" dirty="0"/>
              <a:t>元组没有</a:t>
            </a:r>
            <a:r>
              <a:rPr lang="en-US" altLang="zh-CN" sz="1800" dirty="0"/>
              <a:t>remove()</a:t>
            </a:r>
            <a:r>
              <a:rPr lang="zh-CN" altLang="en-US" sz="1800" dirty="0"/>
              <a:t>或</a:t>
            </a:r>
            <a:r>
              <a:rPr lang="en-US" altLang="zh-CN" sz="1800" dirty="0"/>
              <a:t>pop()</a:t>
            </a:r>
            <a:r>
              <a:rPr lang="zh-CN" altLang="en-US" sz="1800" dirty="0"/>
              <a:t>方法，也无法对元组元素进行</a:t>
            </a:r>
            <a:r>
              <a:rPr lang="en-US" altLang="zh-CN" sz="1800" dirty="0"/>
              <a:t>del</a:t>
            </a:r>
            <a:r>
              <a:rPr lang="zh-CN" altLang="en-US" sz="1800" dirty="0"/>
              <a:t>操作，</a:t>
            </a:r>
            <a:r>
              <a:rPr lang="zh-CN" altLang="en-US" sz="1800" dirty="0">
                <a:solidFill>
                  <a:srgbClr val="FF0000"/>
                </a:solidFill>
              </a:rPr>
              <a:t>不能从元组中删除元素</a:t>
            </a:r>
            <a:r>
              <a:rPr lang="zh-CN" altLang="en-US" sz="1800" dirty="0"/>
              <a:t>。</a:t>
            </a:r>
            <a:endParaRPr lang="zh-CN" altLang="en-US" sz="1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696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2</a:t>
            </a:r>
            <a:r>
              <a:rPr lang="en-US" altLang="zh-CN" kern="1200" baseline="0" dirty="0">
                <a:latin typeface="+mj-lt"/>
                <a:ea typeface="+mj-ea"/>
                <a:cs typeface="+mj-cs"/>
              </a:rPr>
              <a:t>  </a:t>
            </a:r>
            <a:r>
              <a:rPr lang="zh-CN" altLang="en-US" dirty="0">
                <a:sym typeface="+mn-ea"/>
              </a:rPr>
              <a:t>元组与列表的区别</a:t>
            </a:r>
            <a:endParaRPr lang="zh-CN" altLang="en-US" kern="1200" baseline="0" dirty="0">
              <a:latin typeface="+mj-lt"/>
              <a:ea typeface="+mj-ea"/>
              <a:cs typeface="+mj-cs"/>
            </a:endParaRPr>
          </a:p>
        </p:txBody>
      </p:sp>
      <p:sp>
        <p:nvSpPr>
          <p:cNvPr id="82946" name="文本占位符 69634"/>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v"/>
            </a:pPr>
            <a:r>
              <a:rPr lang="zh-CN" altLang="en-US" sz="1800">
                <a:solidFill>
                  <a:srgbClr val="FF0000"/>
                </a:solidFill>
              </a:rPr>
              <a:t>元组的速度比列表更快</a:t>
            </a:r>
            <a:r>
              <a:rPr lang="zh-CN" altLang="en-US" sz="1800"/>
              <a:t>。如果定义了一系列常量值，而所需做的仅是对它进行遍历，那么一般使用元组而不用列表。</a:t>
            </a:r>
            <a:endParaRPr lang="zh-CN" altLang="en-US" sz="1800"/>
          </a:p>
          <a:p>
            <a:pPr defTabSz="914400">
              <a:lnSpc>
                <a:spcPct val="150000"/>
              </a:lnSpc>
              <a:spcBef>
                <a:spcPts val="1200"/>
              </a:spcBef>
              <a:spcAft>
                <a:spcPts val="600"/>
              </a:spcAft>
              <a:buSzPct val="90000"/>
              <a:buFont typeface="Wingdings" panose="05000000000000000000" charset="0"/>
              <a:buChar char="v"/>
            </a:pPr>
            <a:r>
              <a:rPr lang="zh-CN" altLang="en-US" sz="1800"/>
              <a:t>元组对不需要改变的数据进行“写保护”将使得代码</a:t>
            </a:r>
            <a:r>
              <a:rPr lang="zh-CN" altLang="en-US" sz="1800">
                <a:solidFill>
                  <a:srgbClr val="FF0000"/>
                </a:solidFill>
              </a:rPr>
              <a:t>更加安全</a:t>
            </a:r>
            <a:r>
              <a:rPr lang="zh-CN" altLang="en-US" sz="1800"/>
              <a:t>。</a:t>
            </a:r>
            <a:endParaRPr lang="zh-CN" altLang="en-US" sz="1800"/>
          </a:p>
          <a:p>
            <a:pPr defTabSz="914400">
              <a:lnSpc>
                <a:spcPct val="150000"/>
              </a:lnSpc>
              <a:spcBef>
                <a:spcPts val="1200"/>
              </a:spcBef>
              <a:spcAft>
                <a:spcPts val="600"/>
              </a:spcAft>
              <a:buSzPct val="90000"/>
              <a:buFont typeface="Wingdings" panose="05000000000000000000" charset="0"/>
              <a:buChar char="v"/>
            </a:pPr>
            <a:r>
              <a:rPr lang="zh-CN" altLang="en-US" sz="1800">
                <a:solidFill>
                  <a:srgbClr val="FF0000"/>
                </a:solidFill>
              </a:rPr>
              <a:t>元组可用作字典的</a:t>
            </a:r>
            <a:r>
              <a:rPr lang="en-US" altLang="zh-CN" sz="1800">
                <a:solidFill>
                  <a:srgbClr val="FF0000"/>
                </a:solidFill>
              </a:rPr>
              <a:t>“</a:t>
            </a:r>
            <a:r>
              <a:rPr lang="zh-CN" altLang="en-US" sz="1800">
                <a:solidFill>
                  <a:srgbClr val="FF0000"/>
                </a:solidFill>
              </a:rPr>
              <a:t>键</a:t>
            </a:r>
            <a:r>
              <a:rPr lang="en-US" altLang="zh-CN" sz="1800">
                <a:solidFill>
                  <a:srgbClr val="FF0000"/>
                </a:solidFill>
              </a:rPr>
              <a:t>”</a:t>
            </a:r>
            <a:r>
              <a:rPr lang="zh-CN" altLang="en-US" sz="1800">
                <a:solidFill>
                  <a:srgbClr val="FF0000"/>
                </a:solidFill>
              </a:rPr>
              <a:t>，也可以作为集合的元素</a:t>
            </a:r>
            <a:r>
              <a:rPr lang="zh-CN" altLang="en-US" sz="1800"/>
              <a:t>。列表不能作为字典的</a:t>
            </a:r>
            <a:r>
              <a:rPr lang="en-US" altLang="zh-CN" sz="1800"/>
              <a:t>“</a:t>
            </a:r>
            <a:r>
              <a:rPr lang="zh-CN" altLang="en-US" sz="1800"/>
              <a:t>键</a:t>
            </a:r>
            <a:r>
              <a:rPr lang="en-US" altLang="zh-CN" sz="1800"/>
              <a:t>”</a:t>
            </a:r>
            <a:r>
              <a:rPr lang="zh-CN" altLang="en-US" sz="1800"/>
              <a:t>，包含列表、字典、集合或其他类型可变对象的元组也不能做字典的</a:t>
            </a:r>
            <a:r>
              <a:rPr lang="en-US" altLang="zh-CN" sz="1800"/>
              <a:t>“</a:t>
            </a:r>
            <a:r>
              <a:rPr lang="zh-CN" altLang="en-US" sz="1800"/>
              <a:t>键</a:t>
            </a:r>
            <a:r>
              <a:rPr lang="en-US" altLang="zh-CN" sz="1800"/>
              <a:t>”</a:t>
            </a:r>
            <a:r>
              <a:rPr lang="zh-CN" altLang="en-US" sz="1800"/>
              <a:t>。</a:t>
            </a:r>
            <a:endParaRPr lang="zh-CN" altLang="en-US"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dirty="0">
                <a:sym typeface="+mn-ea"/>
              </a:rPr>
              <a:t>2.2.2  </a:t>
            </a:r>
            <a:r>
              <a:rPr lang="zh-CN" altLang="en-US" dirty="0">
                <a:sym typeface="+mn-ea"/>
              </a:rPr>
              <a:t>元组与列表的区别</a:t>
            </a:r>
            <a:endParaRPr lang="en-US"/>
          </a:p>
        </p:txBody>
      </p:sp>
      <p:sp>
        <p:nvSpPr>
          <p:cNvPr id="3" name="Content Placeholder 2"/>
          <p:cNvSpPr>
            <a:spLocks noGrp="1"/>
          </p:cNvSpPr>
          <p:nvPr>
            <p:ph idx="1"/>
          </p:nvPr>
        </p:nvSpPr>
        <p:spPr>
          <a:xfrm>
            <a:off x="417830" y="1064470"/>
            <a:ext cx="8229600" cy="3395066"/>
          </a:xfrm>
        </p:spPr>
        <p:txBody>
          <a:bodyPr/>
          <a:p>
            <a:pPr>
              <a:lnSpc>
                <a:spcPct val="100000"/>
              </a:lnSpc>
              <a:spcBef>
                <a:spcPts val="0"/>
              </a:spcBef>
            </a:pPr>
            <a:r>
              <a:rPr lang="zh-CN" altLang="en-US" sz="2000"/>
              <a:t>如果元组中包含列表或其他类型的可变对象，这些对象是可变的，但</a:t>
            </a:r>
            <a:r>
              <a:rPr lang="zh-CN" altLang="en-US" sz="2000">
                <a:solidFill>
                  <a:srgbClr val="FF0000"/>
                </a:solidFill>
              </a:rPr>
              <a:t>元组元素的引用仍是不可变的</a:t>
            </a:r>
            <a:r>
              <a:rPr lang="zh-CN" altLang="en-US" sz="2000"/>
              <a:t>。</a:t>
            </a:r>
            <a:endParaRPr lang="zh-CN" altLang="en-US"/>
          </a:p>
          <a:p>
            <a:pPr marL="0" indent="0">
              <a:spcBef>
                <a:spcPts val="0"/>
              </a:spcBef>
              <a:buNone/>
            </a:pPr>
            <a:r>
              <a:rPr lang="zh-CN" altLang="en-US" sz="1400">
                <a:latin typeface="Consolas" panose="020B0609020204030204" charset="0"/>
                <a:cs typeface="Consolas" panose="020B0609020204030204" charset="0"/>
              </a:rPr>
              <a:t>&gt;&gt;&gt; x = ([1, 2], 3)</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x[0][0] = 5</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a:t>
            </a:r>
            <a:endParaRPr lang="zh-CN" altLang="en-US" sz="1400">
              <a:latin typeface="Consolas" panose="020B0609020204030204" charset="0"/>
              <a:cs typeface="Consolas" panose="020B0609020204030204" charset="0"/>
            </a:endParaRPr>
          </a:p>
          <a:p>
            <a:pPr marL="0" indent="0">
              <a:spcBef>
                <a:spcPts val="0"/>
              </a:spcBef>
              <a:buNone/>
            </a:pPr>
            <a:r>
              <a:rPr lang="zh-CN" altLang="en-US" sz="1400">
                <a:solidFill>
                  <a:srgbClr val="00B0F0"/>
                </a:solidFill>
                <a:latin typeface="Consolas" panose="020B0609020204030204" charset="0"/>
                <a:cs typeface="Consolas" panose="020B0609020204030204" charset="0"/>
              </a:rPr>
              <a:t>([5, 2], 3)</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x[0].append(8)</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a:t>
            </a:r>
            <a:endParaRPr lang="zh-CN" altLang="en-US" sz="1400">
              <a:latin typeface="Consolas" panose="020B0609020204030204" charset="0"/>
              <a:cs typeface="Consolas" panose="020B0609020204030204" charset="0"/>
            </a:endParaRPr>
          </a:p>
          <a:p>
            <a:pPr marL="0" indent="0">
              <a:spcBef>
                <a:spcPts val="0"/>
              </a:spcBef>
              <a:buNone/>
            </a:pPr>
            <a:r>
              <a:rPr lang="zh-CN" altLang="en-US" sz="1400">
                <a:solidFill>
                  <a:srgbClr val="00B0F0"/>
                </a:solidFill>
                <a:latin typeface="Consolas" panose="020B0609020204030204" charset="0"/>
                <a:cs typeface="Consolas" panose="020B0609020204030204" charset="0"/>
              </a:rPr>
              <a:t>([5, 2, 8], 3)</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x[0] = x[0]+[10]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solidFill>
                  <a:srgbClr val="FF0000"/>
                </a:solidFill>
                <a:latin typeface="Consolas" panose="020B0609020204030204" charset="0"/>
                <a:cs typeface="Consolas" panose="020B0609020204030204" charset="0"/>
              </a:rPr>
              <a:t>TypeError: 'tuple' object does not support item assignment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a:t>
            </a:r>
            <a:endParaRPr lang="zh-CN" altLang="en-US" sz="1400">
              <a:latin typeface="Consolas" panose="020B0609020204030204" charset="0"/>
              <a:cs typeface="Consolas" panose="020B0609020204030204" charset="0"/>
            </a:endParaRPr>
          </a:p>
          <a:p>
            <a:pPr marL="0" indent="0">
              <a:spcBef>
                <a:spcPts val="0"/>
              </a:spcBef>
              <a:buNone/>
            </a:pPr>
            <a:r>
              <a:rPr lang="zh-CN" altLang="en-US" sz="1400">
                <a:solidFill>
                  <a:srgbClr val="00B0F0"/>
                </a:solidFill>
                <a:latin typeface="Consolas" panose="020B0609020204030204" charset="0"/>
                <a:cs typeface="Consolas" panose="020B0609020204030204" charset="0"/>
              </a:rPr>
              <a:t>([5, 2, 8], 3)</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x[0] += [10]</a:t>
            </a:r>
            <a:endParaRPr lang="zh-CN" altLang="en-US" sz="1400">
              <a:latin typeface="Consolas" panose="020B0609020204030204" charset="0"/>
              <a:cs typeface="Consolas" panose="020B0609020204030204" charset="0"/>
            </a:endParaRPr>
          </a:p>
          <a:p>
            <a:pPr marL="0" indent="0">
              <a:spcBef>
                <a:spcPts val="0"/>
              </a:spcBef>
              <a:buNone/>
            </a:pPr>
            <a:r>
              <a:rPr lang="zh-CN" altLang="en-US" sz="1400">
                <a:solidFill>
                  <a:srgbClr val="FF0000"/>
                </a:solidFill>
                <a:latin typeface="Consolas" panose="020B0609020204030204" charset="0"/>
                <a:cs typeface="Consolas" panose="020B0609020204030204" charset="0"/>
              </a:rPr>
              <a:t>TypeError: 'tuple' object does not support item assignment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rPr>
              <a:t>&gt;&gt;&gt; x</a:t>
            </a:r>
            <a:endParaRPr lang="zh-CN" altLang="en-US" sz="1400">
              <a:latin typeface="Consolas" panose="020B0609020204030204" charset="0"/>
              <a:cs typeface="Consolas" panose="020B0609020204030204" charset="0"/>
            </a:endParaRPr>
          </a:p>
          <a:p>
            <a:pPr marL="0" indent="0">
              <a:spcBef>
                <a:spcPts val="0"/>
              </a:spcBef>
              <a:buNone/>
            </a:pPr>
            <a:r>
              <a:rPr lang="zh-CN" altLang="en-US" sz="1400">
                <a:solidFill>
                  <a:srgbClr val="00B0F0"/>
                </a:solidFill>
                <a:latin typeface="Consolas" panose="020B0609020204030204" charset="0"/>
                <a:cs typeface="Consolas" panose="020B0609020204030204" charset="0"/>
              </a:rPr>
              <a:t>([5, 2, 8, 10], 3)</a:t>
            </a:r>
            <a:endParaRPr lang="zh-CN" altLang="en-US" sz="1400">
              <a:solidFill>
                <a:srgbClr val="00B0F0"/>
              </a:solidFill>
              <a:latin typeface="Consolas" panose="020B0609020204030204" charset="0"/>
              <a:cs typeface="Consolas" panose="020B0609020204030204" charset="0"/>
            </a:endParaRPr>
          </a:p>
        </p:txBody>
      </p:sp>
      <p:sp>
        <p:nvSpPr>
          <p:cNvPr id="4" name="Line Callout 2 3"/>
          <p:cNvSpPr/>
          <p:nvPr/>
        </p:nvSpPr>
        <p:spPr>
          <a:xfrm>
            <a:off x="2900680" y="3701415"/>
            <a:ext cx="2773045" cy="478790"/>
          </a:xfrm>
          <a:prstGeom prst="borderCallout2">
            <a:avLst>
              <a:gd name="adj1" fmla="val 50000"/>
              <a:gd name="adj2" fmla="val -239"/>
              <a:gd name="adj3" fmla="val 48541"/>
              <a:gd name="adj4" fmla="val -15186"/>
              <a:gd name="adj5" fmla="val 214058"/>
              <a:gd name="adj6" fmla="val -4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rPr>
              <a:t>虽然报错，但是起作用了</a:t>
            </a:r>
            <a:endParaRPr lang="zh-CN" altLang="en-US">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706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83970" name="文本占位符 70658"/>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可以使用序列解包功能对多个变量</a:t>
            </a:r>
            <a:r>
              <a:rPr lang="zh-CN" altLang="en-US" sz="1800" dirty="0">
                <a:solidFill>
                  <a:srgbClr val="FF0000"/>
                </a:solidFill>
              </a:rPr>
              <a:t>同时</a:t>
            </a:r>
            <a:r>
              <a:rPr lang="zh-CN" altLang="en-US" sz="1800" dirty="0"/>
              <a:t>赋值。</a:t>
            </a:r>
            <a:endParaRPr lang="zh-CN" altLang="en-US" sz="1800" dirty="0"/>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1, 2, 3             #多个变量同时赋值</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v_tuple = (False, 3.5, 'exp')</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range(3)            #可以对range对象进行序列解包</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iter([1, 2, 3])     #使用迭代器对象进行序列解包</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map(str, range(3))  #使用可迭代的map对象进行序列解包</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a, b = b, a                   #交换两个变量的值</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sorted([1, 3, 2])   #sorted()函数返回排序后的列表</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a, b, c = 'ABC'               #字符串也支持序列解包</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 [1, 2, 3, 4, 5, 6]</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x[:3] = map(str, range(5))    #</a:t>
            </a:r>
            <a:r>
              <a:rPr lang="zh-CN" altLang="en-US" sz="1600" dirty="0">
                <a:latin typeface="Consolas" panose="020B0609020204030204" charset="0"/>
              </a:rPr>
              <a:t>切片也支持序列解包</a:t>
            </a:r>
            <a:endParaRPr lang="en-US" altLang="zh-CN" sz="1600" dirty="0">
              <a:solidFill>
                <a:srgbClr val="00B0F0"/>
              </a:solidFill>
              <a:latin typeface="Consolas" panose="020B060902020403020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2.2.</a:t>
            </a:r>
            <a:r>
              <a:rPr lang="zh-CN" altLang="en-US" kern="1200" baseline="0" dirty="0">
                <a:latin typeface="+mj-lt"/>
                <a:ea typeface="+mj-ea"/>
                <a:cs typeface="+mj-cs"/>
                <a:sym typeface="Arial" panose="020B0604020202020204" pitchFamily="34" charset="0"/>
              </a:rPr>
              <a:t>3</a:t>
            </a:r>
            <a:r>
              <a:rPr lang="en-US" altLang="zh-CN" kern="1200" baseline="0" dirty="0">
                <a:latin typeface="+mj-lt"/>
                <a:ea typeface="+mj-ea"/>
                <a:cs typeface="+mj-cs"/>
                <a:sym typeface="Arial" panose="020B0604020202020204" pitchFamily="34" charset="0"/>
              </a:rPr>
              <a:t>  </a:t>
            </a:r>
            <a:r>
              <a:rPr lang="zh-CN" altLang="en-US" kern="1200" baseline="0" dirty="0">
                <a:latin typeface="+mj-lt"/>
                <a:ea typeface="+mj-ea"/>
                <a:cs typeface="+mj-cs"/>
                <a:sym typeface="Arial" panose="020B0604020202020204" pitchFamily="34" charset="0"/>
              </a:rPr>
              <a:t>序列解包</a:t>
            </a:r>
            <a:endParaRPr lang="zh-CN" altLang="en-US" kern="1200" baseline="0">
              <a:latin typeface="+mj-lt"/>
              <a:ea typeface="+mj-ea"/>
              <a:cs typeface="+mj-cs"/>
            </a:endParaRPr>
          </a:p>
        </p:txBody>
      </p:sp>
      <p:sp>
        <p:nvSpPr>
          <p:cNvPr id="84994" name="内容占位符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sym typeface="Arial" panose="020B0604020202020204" pitchFamily="34" charset="0"/>
              </a:rPr>
              <a:t>序列解包对于列表和字典同样有效</a:t>
            </a:r>
            <a:endParaRPr lang="zh-CN" altLang="en-US" sz="1800" dirty="0">
              <a:sym typeface="Arial" panose="020B0604020202020204" pitchFamily="34" charset="0"/>
            </a:endParaRPr>
          </a:p>
          <a:p>
            <a:pPr defTabSz="914400">
              <a:lnSpc>
                <a:spcPct val="80000"/>
              </a:lnSpc>
              <a:spcBef>
                <a:spcPct val="100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s = {'a':1, 'b':2, 'c':3}</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s.items()</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#Python 3.6</a:t>
            </a:r>
            <a:r>
              <a:rPr lang="zh-CN" altLang="en-US" sz="1600" dirty="0">
                <a:latin typeface="Consolas" panose="020B0609020204030204" charset="0"/>
                <a:sym typeface="Arial" panose="020B0604020202020204" pitchFamily="34" charset="0"/>
              </a:rPr>
              <a:t>之后的版本和</a:t>
            </a:r>
            <a:r>
              <a:rPr lang="en-US" altLang="zh-CN" sz="1600" dirty="0">
                <a:latin typeface="Consolas" panose="020B0609020204030204" charset="0"/>
                <a:sym typeface="Arial" panose="020B0604020202020204" pitchFamily="34" charset="0"/>
              </a:rPr>
              <a:t>Python 3.5</a:t>
            </a:r>
            <a:r>
              <a:rPr lang="zh-CN" altLang="en-US" sz="1600" dirty="0">
                <a:latin typeface="Consolas" panose="020B0609020204030204" charset="0"/>
                <a:sym typeface="Arial" panose="020B0604020202020204" pitchFamily="34" charset="0"/>
              </a:rPr>
              <a:t>之前的版本结果略有不同</a:t>
            </a:r>
            <a:endParaRPr lang="zh-CN" altLang="en-US"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('c', 3)</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    #使用字典时不用太多考虑元素的顺序</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'c'</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s.values()</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print(b, c, d)</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1 3 2</a:t>
            </a:r>
            <a:endParaRPr lang="en-US" altLang="zh-CN" sz="1600" dirty="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7168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86018" name="文本占位符 71682"/>
          <p:cNvSpPr>
            <a:spLocks noGrp="1"/>
          </p:cNvSpPr>
          <p:nvPr>
            <p:ph idx="1"/>
          </p:nvPr>
        </p:nvSpPr>
        <p:spPr/>
        <p:txBody>
          <a:bodyPr anchor="t"/>
          <a:lstStyle/>
          <a:p>
            <a:pPr defTabSz="914400">
              <a:lnSpc>
                <a:spcPct val="90000"/>
              </a:lnSpc>
              <a:buSzPct val="90000"/>
              <a:buFont typeface="Wingdings" panose="05000000000000000000" charset="0"/>
              <a:buChar char="n"/>
            </a:pPr>
            <a:r>
              <a:rPr lang="zh-CN" altLang="en-GB" sz="1800" dirty="0"/>
              <a:t>序列解包遍历多个序列</a:t>
            </a:r>
            <a:endParaRPr lang="zh-CN" altLang="en-GB" sz="1800" dirty="0"/>
          </a:p>
          <a:p>
            <a:pPr defTabSz="914400">
              <a:lnSpc>
                <a:spcPct val="90000"/>
              </a:lnSpc>
              <a:buSzPct val="90000"/>
              <a:buFont typeface="Wingdings" panose="05000000000000000000" pitchFamily="2" charset="2"/>
              <a:buNone/>
            </a:pPr>
            <a:endParaRPr lang="en-GB" altLang="en-US" sz="1500" dirty="0"/>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keys = ['a', 'b', 'c', 'd']</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values = [1, 2, 3, 4]</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for k, v in zip(keys, values):</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	  print((k, v), end=' ')</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solidFill>
                  <a:srgbClr val="00B0F0"/>
                </a:solidFill>
                <a:latin typeface="Consolas" panose="020B0609020204030204" charset="0"/>
              </a:rPr>
              <a:t>('a', 1) ('b', 2) ('c', 3) ('d', 4) </a:t>
            </a:r>
            <a:endParaRPr lang="en-GB" altLang="en-US" sz="135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GB" altLang="en-US" sz="1350" dirty="0"/>
          </a:p>
          <a:p>
            <a:pPr defTabSz="914400">
              <a:lnSpc>
                <a:spcPct val="90000"/>
              </a:lnSpc>
              <a:buSzPct val="90000"/>
              <a:buFont typeface="Wingdings" panose="05000000000000000000" pitchFamily="2" charset="2"/>
              <a:buChar char="•"/>
            </a:pPr>
            <a:endParaRPr lang="zh-CN" altLang="en-US" sz="135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Content Placeholder 2"/>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GB" sz="1800" dirty="0"/>
              <a:t>使用序列解包遍历</a:t>
            </a:r>
            <a:r>
              <a:rPr lang="en-US" altLang="zh-CN" sz="1800" dirty="0"/>
              <a:t>enumerate</a:t>
            </a:r>
            <a:r>
              <a:rPr lang="zh-CN" altLang="en-US" sz="1800" dirty="0"/>
              <a:t>对象</a:t>
            </a:r>
            <a:endParaRPr lang="zh-CN" altLang="en-US" sz="1800" dirty="0"/>
          </a:p>
          <a:p>
            <a:pPr defTabSz="914400">
              <a:lnSpc>
                <a:spcPct val="90000"/>
              </a:lnSpc>
              <a:buSzPct val="90000"/>
              <a:buFont typeface="Wingdings" panose="05000000000000000000" pitchFamily="2" charset="2"/>
              <a:buNone/>
            </a:pPr>
            <a:endParaRPr lang="zh-CN" altLang="en-US" sz="1350" dirty="0"/>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x = ['a', 'b', 'c']</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for i, v in enumerate(x):</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	  print('The value on position {0} is {1}'.format(i,v))</a:t>
            </a:r>
            <a:endParaRPr lang="en-GB" altLang="en-US" sz="1600" dirty="0">
              <a:latin typeface="Consolas" panose="020B0609020204030204" charset="0"/>
            </a:endParaRPr>
          </a:p>
          <a:p>
            <a:pPr defTabSz="914400">
              <a:lnSpc>
                <a:spcPct val="90000"/>
              </a:lnSpc>
              <a:buSzPct val="90000"/>
              <a:buFont typeface="Wingdings" panose="05000000000000000000" pitchFamily="2" charset="2"/>
              <a:buNone/>
            </a:pPr>
            <a:endParaRPr lang="en-GB" altLang="en-US" sz="1600" dirty="0">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0 is a</a:t>
            </a:r>
            <a:endParaRPr lang="en-GB" altLang="en-US"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1 is b</a:t>
            </a:r>
            <a:endParaRPr lang="en-GB" altLang="en-US"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2 is c</a:t>
            </a:r>
            <a:endParaRPr lang="en-GB" altLang="en-US" sz="1600" dirty="0">
              <a:solidFill>
                <a:srgbClr val="00B0F0"/>
              </a:solidFill>
              <a:latin typeface="Consolas" panose="020B0609020204030204" charset="0"/>
            </a:endParaRPr>
          </a:p>
        </p:txBody>
      </p:sp>
      <p:sp>
        <p:nvSpPr>
          <p:cNvPr id="87042" name="标题 7168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7270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88066" name="文本占位符 72706"/>
          <p:cNvSpPr>
            <a:spLocks noGrp="1"/>
          </p:cNvSpPr>
          <p:nvPr>
            <p:ph idx="1"/>
          </p:nvPr>
        </p:nvSpPr>
        <p:spPr/>
        <p:txBody>
          <a:bodyPr anchor="t"/>
          <a:lstStyle/>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aList = [1,2,3]</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bList = [4,5,6]</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cList = [7,8,9]</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dList = zip(aList, bList, cList)</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for index, value in enumerate(dList):</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    print(index, ':', value)</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0 : (1, 4, 7)</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 (2, 5, 8)</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2 : (3, 6, 9)</a:t>
            </a:r>
            <a:endParaRPr lang="zh-CN" altLang="en-US" sz="1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2.2.</a:t>
            </a:r>
            <a:r>
              <a:rPr lang="zh-CN" altLang="en-US" kern="1200" baseline="0" dirty="0">
                <a:latin typeface="+mj-lt"/>
                <a:ea typeface="+mj-ea"/>
                <a:cs typeface="+mj-cs"/>
                <a:sym typeface="Arial" panose="020B0604020202020204" pitchFamily="34" charset="0"/>
              </a:rPr>
              <a:t>3</a:t>
            </a:r>
            <a:r>
              <a:rPr lang="en-US" altLang="zh-CN" kern="1200" baseline="0" dirty="0">
                <a:latin typeface="+mj-lt"/>
                <a:ea typeface="+mj-ea"/>
                <a:cs typeface="+mj-cs"/>
                <a:sym typeface="Arial" panose="020B0604020202020204" pitchFamily="34" charset="0"/>
              </a:rPr>
              <a:t>  </a:t>
            </a:r>
            <a:r>
              <a:rPr lang="zh-CN" altLang="en-US" kern="1200" baseline="0" dirty="0">
                <a:latin typeface="+mj-lt"/>
                <a:ea typeface="+mj-ea"/>
                <a:cs typeface="+mj-cs"/>
                <a:sym typeface="Arial" panose="020B0604020202020204" pitchFamily="34" charset="0"/>
              </a:rPr>
              <a:t>序列解包</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r>
              <a:rPr lang="en-US" altLang="zh-CN" sz="1800" strike="noStrike" noProof="1"/>
              <a:t>Python 3.5</a:t>
            </a:r>
            <a:r>
              <a:rPr lang="zh-CN" altLang="en-US" sz="1800" strike="noStrike" noProof="1"/>
              <a:t>之后的版本</a:t>
            </a:r>
            <a:r>
              <a:rPr lang="zh-CN" altLang="en-US" sz="1800" strike="noStrike" noProof="1"/>
              <a:t>还支持下面用法的序列解包</a:t>
            </a:r>
            <a:endParaRPr lang="zh-CN" altLang="en-US" sz="1800" strike="noStrike" noProof="1"/>
          </a:p>
          <a:p>
            <a:pPr marL="0" indent="0" fontAlgn="base">
              <a:buNone/>
            </a:pPr>
            <a:endParaRPr lang="zh-CN" altLang="en-US" sz="1350" strike="noStrike" noProof="1"/>
          </a:p>
          <a:p>
            <a:pPr marL="0" indent="0" fontAlgn="base">
              <a:spcBef>
                <a:spcPts val="600"/>
              </a:spcBef>
              <a:buNone/>
            </a:pPr>
            <a:r>
              <a:rPr lang="zh-CN" altLang="en-US" sz="1600" strike="noStrike" noProof="1">
                <a:latin typeface="Consolas" panose="020B0609020204030204" charset="0"/>
              </a:rPr>
              <a:t>&gt;&gt;&gt; print(*[1, 2, 3], 4, *(5, 6))</a:t>
            </a:r>
            <a:endParaRPr lang="zh-CN" altLang="en-US" sz="1600" strike="noStrike" noProof="1">
              <a:latin typeface="Consolas" panose="020B0609020204030204" charset="0"/>
            </a:endParaRPr>
          </a:p>
          <a:p>
            <a:pPr marL="0" indent="0" fontAlgn="base">
              <a:spcBef>
                <a:spcPts val="600"/>
              </a:spcBef>
              <a:buNone/>
            </a:pPr>
            <a:r>
              <a:rPr lang="zh-CN" altLang="en-US" sz="1600" strike="noStrike" noProof="1">
                <a:solidFill>
                  <a:srgbClr val="00B0F0"/>
                </a:solidFill>
                <a:latin typeface="Consolas" panose="020B0609020204030204" charset="0"/>
              </a:rPr>
              <a:t>1 2 3 4 5 6</a:t>
            </a:r>
            <a:endParaRPr lang="zh-CN" altLang="en-US" sz="1600" strike="noStrike" noProof="1">
              <a:solidFill>
                <a:srgbClr val="00B0F0"/>
              </a:solidFill>
              <a:latin typeface="Consolas" panose="020B0609020204030204" charset="0"/>
            </a:endParaRPr>
          </a:p>
          <a:p>
            <a:pPr marL="0" indent="0" fontAlgn="base">
              <a:spcBef>
                <a:spcPts val="600"/>
              </a:spcBef>
              <a:buNone/>
            </a:pPr>
            <a:r>
              <a:rPr lang="zh-CN" altLang="en-US" sz="1600" strike="noStrike" noProof="1">
                <a:latin typeface="Consolas" panose="020B0609020204030204" charset="0"/>
              </a:rPr>
              <a:t>&gt;&gt;&gt; *range(4),4</a:t>
            </a:r>
            <a:endParaRPr lang="zh-CN" altLang="en-US" sz="1600" strike="noStrike" noProof="1">
              <a:latin typeface="Consolas" panose="020B0609020204030204" charset="0"/>
            </a:endParaRPr>
          </a:p>
          <a:p>
            <a:pPr marL="0" indent="0" fontAlgn="base">
              <a:spcBef>
                <a:spcPts val="600"/>
              </a:spcBef>
              <a:buNone/>
            </a:pPr>
            <a:r>
              <a:rPr lang="zh-CN" altLang="en-US" sz="1600" strike="noStrike" noProof="1">
                <a:solidFill>
                  <a:srgbClr val="00B0F0"/>
                </a:solidFill>
                <a:latin typeface="Consolas" panose="020B0609020204030204" charset="0"/>
              </a:rPr>
              <a:t>(0, 1, 2, 3, 4)</a:t>
            </a:r>
            <a:endParaRPr lang="zh-CN" altLang="en-US" sz="1600" strike="noStrike" noProof="1">
              <a:solidFill>
                <a:srgbClr val="00B0F0"/>
              </a:solidFill>
              <a:latin typeface="Consolas" panose="020B0609020204030204" charset="0"/>
            </a:endParaRPr>
          </a:p>
          <a:p>
            <a:pPr marL="0" indent="0" fontAlgn="base">
              <a:spcBef>
                <a:spcPts val="600"/>
              </a:spcBef>
              <a:buNone/>
            </a:pPr>
            <a:r>
              <a:rPr lang="zh-CN" altLang="en-US" sz="1600" strike="noStrike" noProof="1">
                <a:latin typeface="Consolas" panose="020B0609020204030204" charset="0"/>
              </a:rPr>
              <a:t>&gt;&gt;&gt; {*range(4), 4, *(5, 6, 7)}</a:t>
            </a:r>
            <a:endParaRPr lang="zh-CN" altLang="en-US" sz="1600" strike="noStrike" noProof="1">
              <a:latin typeface="Consolas" panose="020B0609020204030204" charset="0"/>
            </a:endParaRPr>
          </a:p>
          <a:p>
            <a:pPr marL="0" indent="0" fontAlgn="base">
              <a:spcBef>
                <a:spcPts val="600"/>
              </a:spcBef>
              <a:buNone/>
            </a:pPr>
            <a:r>
              <a:rPr lang="zh-CN" altLang="en-US" sz="1600" strike="noStrike" noProof="1">
                <a:solidFill>
                  <a:srgbClr val="00B0F0"/>
                </a:solidFill>
                <a:latin typeface="Consolas" panose="020B0609020204030204" charset="0"/>
              </a:rPr>
              <a:t>{0, 1, 2, 3, 4, 5, 6, 7}</a:t>
            </a:r>
            <a:endParaRPr lang="zh-CN" altLang="en-US" sz="1600" strike="noStrike" noProof="1">
              <a:solidFill>
                <a:srgbClr val="00B0F0"/>
              </a:solidFill>
              <a:latin typeface="Consolas" panose="020B0609020204030204" charset="0"/>
            </a:endParaRPr>
          </a:p>
          <a:p>
            <a:pPr marL="0" indent="0" fontAlgn="base">
              <a:spcBef>
                <a:spcPts val="600"/>
              </a:spcBef>
              <a:buNone/>
            </a:pPr>
            <a:r>
              <a:rPr lang="zh-CN" altLang="en-US" sz="1600" strike="noStrike" noProof="1">
                <a:latin typeface="Consolas" panose="020B0609020204030204" charset="0"/>
              </a:rPr>
              <a:t>&gt;&gt;&gt; {'x': 1, **{'y': 2}}</a:t>
            </a:r>
            <a:endParaRPr lang="zh-CN" altLang="en-US" sz="1600" strike="noStrike" noProof="1">
              <a:latin typeface="Consolas" panose="020B0609020204030204" charset="0"/>
            </a:endParaRPr>
          </a:p>
          <a:p>
            <a:pPr marL="0" indent="0" fontAlgn="base">
              <a:spcBef>
                <a:spcPts val="600"/>
              </a:spcBef>
              <a:buNone/>
            </a:pPr>
            <a:r>
              <a:rPr lang="zh-CN" altLang="en-US" sz="1600" strike="noStrike" noProof="1">
                <a:solidFill>
                  <a:srgbClr val="00B0F0"/>
                </a:solidFill>
                <a:latin typeface="Consolas" panose="020B0609020204030204" charset="0"/>
              </a:rPr>
              <a:t>{'y': 2, 'x': 1}</a:t>
            </a:r>
            <a:endParaRPr lang="zh-CN" altLang="en-US" sz="1600" strike="noStrike" noProof="1">
              <a:solidFill>
                <a:srgbClr val="00B0F0"/>
              </a:solidFill>
              <a:latin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63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16387" name="文本占位符 16386"/>
          <p:cNvSpPr>
            <a:spLocks noGrp="1"/>
          </p:cNvSpPr>
          <p:nvPr>
            <p:ph idx="1"/>
          </p:nvPr>
        </p:nvSpPr>
        <p:spPr/>
        <p:txBody>
          <a:bodyPr/>
          <a:lstStyle/>
          <a:p>
            <a:pPr fontAlgn="base">
              <a:lnSpc>
                <a:spcPct val="150000"/>
              </a:lnSpc>
              <a:spcBef>
                <a:spcPts val="600"/>
              </a:spcBef>
              <a:spcAft>
                <a:spcPts val="600"/>
              </a:spcAft>
              <a:buFont typeface="Wingdings" panose="05000000000000000000" charset="0"/>
              <a:buChar char="n"/>
            </a:pPr>
            <a:r>
              <a:rPr lang="zh-CN" altLang="en-US" sz="1800" strike="noStrike" noProof="1">
                <a:effectLst/>
              </a:rPr>
              <a:t>当不再使用时，使用</a:t>
            </a:r>
            <a:r>
              <a:rPr lang="en-US" altLang="zh-CN" sz="1800" strike="noStrike" noProof="1">
                <a:solidFill>
                  <a:srgbClr val="FF0000"/>
                </a:solidFill>
                <a:effectLst/>
              </a:rPr>
              <a:t>del</a:t>
            </a:r>
            <a:r>
              <a:rPr lang="zh-CN" altLang="en-US" sz="1800" strike="noStrike" noProof="1">
                <a:solidFill>
                  <a:srgbClr val="FF0000"/>
                </a:solidFill>
                <a:effectLst/>
              </a:rPr>
              <a:t>命令</a:t>
            </a:r>
            <a:r>
              <a:rPr lang="zh-CN" altLang="en-US" sz="1800" strike="noStrike" noProof="1">
                <a:effectLst/>
              </a:rPr>
              <a:t>删除整个列表。</a:t>
            </a:r>
            <a:endParaRPr lang="zh-CN" altLang="en-US" sz="1800" strike="noStrike" noProof="1">
              <a:effectLst/>
            </a:endParaRPr>
          </a:p>
          <a:p>
            <a:pPr marL="1905" indent="-344805" fontAlgn="base">
              <a:lnSpc>
                <a:spcPct val="80000"/>
              </a:lnSpc>
              <a:buNone/>
            </a:pPr>
            <a:endParaRPr lang="en-US" altLang="zh-CN" sz="1500" strike="noStrike" noProof="1">
              <a:effectLst/>
            </a:endParaRPr>
          </a:p>
          <a:p>
            <a:pPr marL="1905" indent="-344805" fontAlgn="base">
              <a:lnSpc>
                <a:spcPct val="80000"/>
              </a:lnSpc>
              <a:buNone/>
            </a:pPr>
            <a:r>
              <a:rPr lang="en-US" altLang="zh-CN" sz="1600" strike="noStrike" noProof="1">
                <a:effectLst/>
                <a:latin typeface="Times New Roman" panose="02020603050405020304" pitchFamily="2" charset="0"/>
              </a:rPr>
              <a:t>&gt;&gt;&gt; del a_list</a:t>
            </a:r>
            <a:endParaRPr lang="en-US" altLang="zh-CN" sz="1600" strike="noStrike" noProof="1">
              <a:effectLst/>
              <a:latin typeface="Times New Roman" panose="02020603050405020304" pitchFamily="2" charset="0"/>
            </a:endParaRPr>
          </a:p>
          <a:p>
            <a:pPr marL="1905" indent="-344805" fontAlgn="base">
              <a:lnSpc>
                <a:spcPct val="80000"/>
              </a:lnSpc>
              <a:buNone/>
            </a:pPr>
            <a:r>
              <a:rPr lang="en-US" altLang="zh-CN" sz="1600" strike="noStrike" noProof="1">
                <a:effectLst/>
                <a:latin typeface="Times New Roman" panose="02020603050405020304" pitchFamily="2" charset="0"/>
              </a:rPr>
              <a:t>&gt;&gt;&gt; a_list</a:t>
            </a:r>
            <a:endParaRPr lang="en-US" altLang="zh-CN" sz="1600" strike="noStrike" noProof="1">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Traceback (most recent call last):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File "&lt;pyshell#6&gt;", line 1, in &lt;module&gt;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a_list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NameError: name 'a_list' is not defined</a:t>
            </a:r>
            <a:endParaRPr lang="en-US" altLang="zh-CN" sz="1500" strike="noStrike" noProof="1">
              <a:solidFill>
                <a:srgbClr val="FF0000"/>
              </a:solidFill>
              <a:effectLst/>
              <a:latin typeface="Times New Roman" panose="02020603050405020304" pitchFamily="2" charset="0"/>
            </a:endParaRPr>
          </a:p>
          <a:p>
            <a:pPr marL="0" indent="0" fontAlgn="base">
              <a:lnSpc>
                <a:spcPct val="80000"/>
              </a:lnSpc>
              <a:buNone/>
            </a:pPr>
            <a:endParaRPr lang="zh-CN" altLang="en-US" sz="1500" strike="noStrike" noProof="1">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7372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
        <p:nvSpPr>
          <p:cNvPr id="901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500">
                <a:latin typeface="宋体" panose="02010600030101010101" pitchFamily="2" charset="-122"/>
              </a:rPr>
              <a:t>生成器推导式的结果是一个</a:t>
            </a:r>
            <a:r>
              <a:rPr lang="zh-CN" altLang="en-US" sz="1500">
                <a:solidFill>
                  <a:srgbClr val="FF0000"/>
                </a:solidFill>
                <a:latin typeface="宋体" panose="02010600030101010101" pitchFamily="2" charset="-122"/>
              </a:rPr>
              <a:t>生成器对象</a:t>
            </a:r>
            <a:r>
              <a:rPr lang="zh-CN" altLang="en-US" sz="1500">
                <a:latin typeface="宋体" panose="02010600030101010101" pitchFamily="2" charset="-122"/>
              </a:rPr>
              <a:t>。使用生成器对象的元素时，可以根据需要将其转化为列表或元组，也可以使用生成器对象</a:t>
            </a:r>
            <a:r>
              <a:rPr lang="en-US" altLang="zh-CN" sz="1500">
                <a:latin typeface="宋体" panose="02010600030101010101" pitchFamily="2" charset="-122"/>
              </a:rPr>
              <a:t>__next__()</a:t>
            </a:r>
            <a:r>
              <a:rPr lang="zh-CN" altLang="en-US" sz="1500">
                <a:latin typeface="宋体" panose="02010600030101010101" pitchFamily="2" charset="-122"/>
              </a:rPr>
              <a:t>方法或内置函数</a:t>
            </a:r>
            <a:r>
              <a:rPr lang="en-US" altLang="zh-CN" sz="1500">
                <a:latin typeface="宋体" panose="02010600030101010101" pitchFamily="2" charset="-122"/>
              </a:rPr>
              <a:t>next()</a:t>
            </a:r>
            <a:r>
              <a:rPr lang="zh-CN" altLang="en-US" sz="1500">
                <a:latin typeface="宋体" panose="02010600030101010101" pitchFamily="2" charset="-122"/>
              </a:rPr>
              <a:t>进行遍历，或者直接将其作为迭代器对象来使用。</a:t>
            </a:r>
            <a:endParaRPr lang="zh-CN" altLang="en-US" sz="150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500">
                <a:latin typeface="宋体" panose="02010600030101010101" pitchFamily="2" charset="-122"/>
              </a:rPr>
              <a:t>生成器对象具有</a:t>
            </a:r>
            <a:r>
              <a:rPr lang="zh-CN" altLang="en-US" sz="1500">
                <a:solidFill>
                  <a:srgbClr val="FF0000"/>
                </a:solidFill>
                <a:latin typeface="宋体" panose="02010600030101010101" pitchFamily="2" charset="-122"/>
              </a:rPr>
              <a:t>惰性求值</a:t>
            </a:r>
            <a:r>
              <a:rPr lang="zh-CN" altLang="en-US" sz="1500">
                <a:latin typeface="宋体" panose="02010600030101010101" pitchFamily="2" charset="-122"/>
              </a:rPr>
              <a:t>的特点，只在需要时生成新元素，空间占用非常少，尤其适合大数据处理的场合。</a:t>
            </a:r>
            <a:endParaRPr lang="zh-CN" altLang="en-US" sz="150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500">
                <a:latin typeface="宋体" panose="02010600030101010101" pitchFamily="2" charset="-122"/>
              </a:rPr>
              <a:t>不管用哪种方法访问生成器对象，都</a:t>
            </a:r>
            <a:r>
              <a:rPr lang="zh-CN" altLang="en-US" sz="1500">
                <a:solidFill>
                  <a:srgbClr val="FF0000"/>
                </a:solidFill>
                <a:latin typeface="宋体" panose="02010600030101010101" pitchFamily="2" charset="-122"/>
              </a:rPr>
              <a:t>无法再次访问已访问过的元素</a:t>
            </a:r>
            <a:r>
              <a:rPr lang="zh-CN" altLang="en-US" sz="1500">
                <a:latin typeface="宋体" panose="02010600030101010101" pitchFamily="2" charset="-122"/>
              </a:rPr>
              <a:t>。</a:t>
            </a:r>
            <a:endParaRPr lang="zh-CN" altLang="en-US" sz="1500">
              <a:latin typeface="宋体" panose="02010600030101010101" pitchFamily="2" charset="-122"/>
            </a:endParaRPr>
          </a:p>
          <a:p>
            <a:pPr defTabSz="914400">
              <a:spcBef>
                <a:spcPts val="600"/>
              </a:spcBef>
              <a:spcAft>
                <a:spcPts val="600"/>
              </a:spcAft>
              <a:buSzPct val="90000"/>
              <a:buFont typeface="Wingdings" panose="05000000000000000000" charset="0"/>
              <a:buChar char="§"/>
            </a:pPr>
            <a:endParaRPr lang="zh-CN" altLang="en-US" sz="1800">
              <a:latin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7475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
        <p:nvSpPr>
          <p:cNvPr id="91138" name="文本占位符 74754"/>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a:latin typeface="宋体" panose="02010600030101010101" pitchFamily="2" charset="-122"/>
              </a:rPr>
              <a:t>使用生成器对象</a:t>
            </a:r>
            <a:r>
              <a:rPr lang="en-US" altLang="zh-CN" sz="1800">
                <a:latin typeface="宋体" panose="02010600030101010101" pitchFamily="2" charset="-122"/>
              </a:rPr>
              <a:t>__next__()</a:t>
            </a:r>
            <a:r>
              <a:rPr lang="zh-CN" altLang="en-US" sz="1800">
                <a:latin typeface="宋体" panose="02010600030101010101" pitchFamily="2" charset="-122"/>
              </a:rPr>
              <a:t>方法或内置函数</a:t>
            </a:r>
            <a:r>
              <a:rPr lang="en-US" altLang="zh-CN" sz="1800">
                <a:latin typeface="宋体" panose="02010600030101010101" pitchFamily="2" charset="-122"/>
              </a:rPr>
              <a:t>next()</a:t>
            </a:r>
            <a:r>
              <a:rPr lang="zh-CN" altLang="en-US" sz="1800">
                <a:latin typeface="宋体" panose="02010600030101010101" pitchFamily="2" charset="-122"/>
              </a:rPr>
              <a:t>进行遍历</a:t>
            </a:r>
            <a:endParaRPr lang="en-US" altLang="zh-CN" sz="1800"/>
          </a:p>
          <a:p>
            <a:pPr defTabSz="914400">
              <a:lnSpc>
                <a:spcPct val="80000"/>
              </a:lnSpc>
              <a:spcBef>
                <a:spcPct val="0"/>
              </a:spcBef>
              <a:buSzPct val="90000"/>
              <a:buFont typeface="Wingdings" panose="05000000000000000000" pitchFamily="2" charset="2"/>
              <a:buNone/>
            </a:pPr>
            <a:r>
              <a:rPr lang="en-US" altLang="zh-CN" sz="1600">
                <a:latin typeface="Consolas" panose="020B0609020204030204" charset="0"/>
              </a:rPr>
              <a:t>&gt;&gt;&gt; g = ((i+2)**2 for i in range(10))  #创建生成器对象</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g</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&lt;generator object &lt;genexpr&gt; at 0x0000000003095200&gt;</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tuple(g)                           #将生成器对象转换为元组</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(4, 9, 16, 25, 36, 49, 64, 81, 100, 121)</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list(g)             #生成器对象已遍历结束，没有元素了</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 </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g = ((i+2)**2 for i in range(10))  #重新创建生成器对象</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g.__next__()        #使用生成器对象的__next__()方法获取元素</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4</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g.__next__()        #获取下一个元素</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9</a:t>
            </a:r>
            <a:endParaRPr lang="en-US" altLang="zh-CN" sz="160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latin typeface="Consolas" panose="020B0609020204030204" charset="0"/>
              </a:rPr>
              <a:t>&gt;&gt;&gt; next(g)             #使用函数next()获取生成器对象中的元素</a:t>
            </a:r>
            <a:endParaRPr lang="en-US" altLang="zh-CN" sz="160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a:solidFill>
                  <a:srgbClr val="00B0F0"/>
                </a:solidFill>
                <a:latin typeface="Consolas" panose="020B0609020204030204" charset="0"/>
              </a:rPr>
              <a:t>16</a:t>
            </a:r>
            <a:endParaRPr lang="en-US" altLang="zh-CN" sz="1600">
              <a:solidFill>
                <a:srgbClr val="00B0F0"/>
              </a:solidFill>
              <a:latin typeface="Consolas" panose="020B060902020403020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zh-CN" altLang="en-US" sz="1800" strike="noStrike" noProof="1"/>
              <a:t>使用</a:t>
            </a:r>
            <a:r>
              <a:rPr lang="en-US" altLang="zh-CN" sz="1800" strike="noStrike" noProof="1"/>
              <a:t>for</a:t>
            </a:r>
            <a:r>
              <a:rPr lang="zh-CN" altLang="en-US" sz="1800" strike="noStrike" noProof="1"/>
              <a:t>循环直接迭代生成器对象中的元素</a:t>
            </a:r>
            <a:endParaRPr lang="zh-CN" altLang="en-US" sz="1800" strike="noStrike" noProof="1"/>
          </a:p>
          <a:p>
            <a:pPr marL="0" indent="0">
              <a:spcBef>
                <a:spcPts val="0"/>
              </a:spcBef>
              <a:buNone/>
            </a:pPr>
            <a:r>
              <a:rPr lang="en-US" sz="1600" strike="noStrike" noProof="1">
                <a:latin typeface="Consolas" panose="020B0609020204030204" charset="0"/>
              </a:rPr>
              <a:t>&gt;&gt;&gt; g = ((i+2)**2 for i in range(10))</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rPr>
              <a:t>&gt;&gt;&gt; for item in g:                #使用循环直接遍历生成器对象中的元素</a:t>
            </a:r>
            <a:endParaRPr lang="en-US" sz="1600" strike="noStrike" noProof="1">
              <a:latin typeface="Consolas" panose="020B0609020204030204" charset="0"/>
            </a:endParaRPr>
          </a:p>
          <a:p>
            <a:pPr marL="0" indent="0">
              <a:spcBef>
                <a:spcPts val="0"/>
              </a:spcBef>
              <a:buNone/>
            </a:pPr>
            <a:r>
              <a:rPr lang="en-US" sz="1600" strike="noStrike" noProof="1">
                <a:latin typeface="Consolas" panose="020B0609020204030204" charset="0"/>
              </a:rPr>
              <a:t>    print(item, end=' ')</a:t>
            </a:r>
            <a:endParaRPr lang="en-US" sz="1600" strike="noStrike" noProof="1">
              <a:latin typeface="Consolas" panose="020B0609020204030204" charset="0"/>
            </a:endParaRPr>
          </a:p>
          <a:p>
            <a:pPr marL="0" indent="0">
              <a:spcBef>
                <a:spcPts val="0"/>
              </a:spcBef>
              <a:buNone/>
            </a:pPr>
            <a:endParaRPr lang="en-US" sz="1600" strike="noStrike" noProof="1">
              <a:latin typeface="Consolas" panose="020B0609020204030204" charset="0"/>
            </a:endParaRPr>
          </a:p>
          <a:p>
            <a:pPr marL="0" indent="0">
              <a:spcBef>
                <a:spcPts val="0"/>
              </a:spcBef>
              <a:buNone/>
            </a:pPr>
            <a:r>
              <a:rPr lang="en-US" sz="1600" strike="noStrike" noProof="1">
                <a:solidFill>
                  <a:srgbClr val="00B0F0"/>
                </a:solidFill>
                <a:latin typeface="Consolas" panose="020B0609020204030204" charset="0"/>
              </a:rPr>
              <a:t>4 9 16 25 36 49 64 81 100 121 </a:t>
            </a:r>
            <a:endParaRPr lang="en-US" sz="1600" strike="noStrike" noProof="1">
              <a:solidFill>
                <a:srgbClr val="00B0F0"/>
              </a:solidFill>
              <a:latin typeface="Consolas" panose="020B0609020204030204" charset="0"/>
            </a:endParaRPr>
          </a:p>
        </p:txBody>
      </p:sp>
      <p:sp>
        <p:nvSpPr>
          <p:cNvPr id="92162" name="标题 7475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7577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  </a:t>
            </a:r>
            <a:r>
              <a:rPr lang="zh-CN" altLang="en-US" kern="1200" baseline="0" dirty="0">
                <a:latin typeface="+mj-lt"/>
                <a:ea typeface="+mj-ea"/>
                <a:cs typeface="+mj-cs"/>
              </a:rPr>
              <a:t>字典</a:t>
            </a:r>
            <a:endParaRPr lang="zh-CN" altLang="en-US" kern="1200" baseline="0" dirty="0">
              <a:latin typeface="+mj-lt"/>
              <a:ea typeface="+mj-ea"/>
              <a:cs typeface="+mj-cs"/>
            </a:endParaRPr>
          </a:p>
        </p:txBody>
      </p:sp>
      <p:sp>
        <p:nvSpPr>
          <p:cNvPr id="93186" name="文本占位符 75778"/>
          <p:cNvSpPr>
            <a:spLocks noGrp="1"/>
          </p:cNvSpPr>
          <p:nvPr>
            <p:ph idx="1"/>
          </p:nvPr>
        </p:nvSpPr>
        <p:spPr/>
        <p:txBody>
          <a:bodyPr anchor="t"/>
          <a:lstStyle/>
          <a:p>
            <a:pPr defTabSz="914400">
              <a:lnSpc>
                <a:spcPct val="150000"/>
              </a:lnSpc>
              <a:spcBef>
                <a:spcPts val="600"/>
              </a:spcBef>
              <a:buSzPct val="90000"/>
              <a:buFont typeface="Wingdings" panose="05000000000000000000" charset="0"/>
              <a:buChar char="§"/>
            </a:pPr>
            <a:r>
              <a:rPr lang="zh-CN" altLang="en-US" sz="1800" dirty="0"/>
              <a:t>字典是</a:t>
            </a:r>
            <a:r>
              <a:rPr lang="zh-CN" altLang="en-US" sz="1800" dirty="0">
                <a:solidFill>
                  <a:srgbClr val="FF0000"/>
                </a:solidFill>
              </a:rPr>
              <a:t>无序、可变</a:t>
            </a:r>
            <a:r>
              <a:rPr lang="zh-CN" altLang="en-US" sz="1800" dirty="0"/>
              <a:t>序列。</a:t>
            </a:r>
            <a:endParaRPr lang="zh-CN" altLang="en-US" sz="1800" dirty="0"/>
          </a:p>
          <a:p>
            <a:pPr defTabSz="914400">
              <a:lnSpc>
                <a:spcPct val="150000"/>
              </a:lnSpc>
              <a:spcBef>
                <a:spcPts val="600"/>
              </a:spcBef>
              <a:buSzPct val="90000"/>
              <a:buFont typeface="Wingdings" panose="05000000000000000000" charset="0"/>
              <a:buChar char="§"/>
            </a:pPr>
            <a:r>
              <a:rPr lang="zh-CN" altLang="en-US" sz="1800" dirty="0"/>
              <a:t>定义字典时，每个元素的键和值用</a:t>
            </a:r>
            <a:r>
              <a:rPr lang="zh-CN" altLang="en-US" sz="1800" dirty="0">
                <a:solidFill>
                  <a:srgbClr val="FF0000"/>
                </a:solidFill>
              </a:rPr>
              <a:t>冒号</a:t>
            </a:r>
            <a:r>
              <a:rPr lang="zh-CN" altLang="en-US" sz="1800" dirty="0"/>
              <a:t>分隔，元素之间用</a:t>
            </a:r>
            <a:r>
              <a:rPr lang="zh-CN" altLang="en-US" sz="1800" dirty="0">
                <a:solidFill>
                  <a:srgbClr val="FF0000"/>
                </a:solidFill>
              </a:rPr>
              <a:t>逗号</a:t>
            </a:r>
            <a:r>
              <a:rPr lang="zh-CN" altLang="en-US" sz="1800" dirty="0"/>
              <a:t>分隔，所有的元素放在一对</a:t>
            </a:r>
            <a:r>
              <a:rPr lang="zh-CN" altLang="en-US" sz="1800" dirty="0">
                <a:solidFill>
                  <a:srgbClr val="FF0000"/>
                </a:solidFill>
              </a:rPr>
              <a:t>大括号</a:t>
            </a:r>
            <a:r>
              <a:rPr lang="zh-CN" altLang="en-US" sz="1800" dirty="0"/>
              <a:t>“｛｝”中。</a:t>
            </a:r>
            <a:endParaRPr lang="zh-CN" altLang="en-US" sz="1800" dirty="0"/>
          </a:p>
          <a:p>
            <a:pPr defTabSz="914400">
              <a:lnSpc>
                <a:spcPct val="150000"/>
              </a:lnSpc>
              <a:spcBef>
                <a:spcPts val="600"/>
              </a:spcBef>
              <a:buSzPct val="90000"/>
              <a:buFont typeface="Wingdings" panose="05000000000000000000" charset="0"/>
              <a:buChar char="§"/>
            </a:pPr>
            <a:r>
              <a:rPr lang="zh-CN" altLang="en-US" sz="1800" dirty="0"/>
              <a:t>字典中的</a:t>
            </a:r>
            <a:r>
              <a:rPr lang="zh-CN" altLang="en-US" sz="1800" dirty="0">
                <a:solidFill>
                  <a:srgbClr val="FF0000"/>
                </a:solidFill>
              </a:rPr>
              <a:t>键可以为任意不可变数据</a:t>
            </a:r>
            <a:r>
              <a:rPr lang="zh-CN" altLang="en-US" sz="1800" dirty="0"/>
              <a:t>，比如整数、实数、复数、字符串、元组等等。</a:t>
            </a:r>
            <a:endParaRPr lang="zh-CN" altLang="en-US" sz="1800" dirty="0"/>
          </a:p>
          <a:p>
            <a:pPr defTabSz="914400">
              <a:lnSpc>
                <a:spcPct val="150000"/>
              </a:lnSpc>
              <a:spcBef>
                <a:spcPts val="600"/>
              </a:spcBef>
              <a:buSzPct val="90000"/>
              <a:buFont typeface="Wingdings" panose="05000000000000000000" charset="0"/>
              <a:buChar char="§"/>
            </a:pPr>
            <a:r>
              <a:rPr lang="en-US" altLang="zh-CN" sz="1800" dirty="0"/>
              <a:t>globals()</a:t>
            </a:r>
            <a:r>
              <a:rPr lang="zh-CN" altLang="en-US" sz="1800" dirty="0"/>
              <a:t>返回包含当前作用域内所有全局变量和值的字典。</a:t>
            </a:r>
            <a:endParaRPr lang="zh-CN" altLang="en-US" sz="1800" dirty="0"/>
          </a:p>
          <a:p>
            <a:pPr defTabSz="914400">
              <a:lnSpc>
                <a:spcPct val="150000"/>
              </a:lnSpc>
              <a:spcBef>
                <a:spcPts val="600"/>
              </a:spcBef>
              <a:buSzPct val="90000"/>
              <a:buFont typeface="Wingdings" panose="05000000000000000000" charset="0"/>
              <a:buChar char="§"/>
            </a:pPr>
            <a:r>
              <a:rPr lang="en-US" altLang="zh-CN" sz="1800" dirty="0"/>
              <a:t>locals()</a:t>
            </a:r>
            <a:r>
              <a:rPr lang="zh-CN" altLang="en-US" sz="1800" dirty="0"/>
              <a:t>返回包含当前作用域内所有局部变量和值的字典。</a:t>
            </a:r>
            <a:endParaRPr lang="zh-CN" altLang="en-US"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7680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94210" name="文本占位符 76802"/>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a:t>
            </a:r>
            <a:r>
              <a:rPr lang="zh-CN" altLang="en-US" sz="1800" dirty="0"/>
              <a:t>将一个字典赋值给一个变量</a:t>
            </a:r>
            <a:endParaRPr lang="zh-CN" altLang="en-US" sz="1800" dirty="0"/>
          </a:p>
          <a:p>
            <a:pPr defTabSz="914400">
              <a:buClr>
                <a:srgbClr val="008000"/>
              </a:buClr>
              <a:buSzPct val="90000"/>
              <a:buFont typeface="Times New Roman" panose="02020603050405020304" pitchFamily="2" charset="0"/>
              <a:buNone/>
            </a:pPr>
            <a:endParaRPr lang="en-US" altLang="zh-CN" sz="1500" dirty="0"/>
          </a:p>
          <a:p>
            <a:pPr defTabSz="914400">
              <a:buClr>
                <a:srgbClr val="008000"/>
              </a:buClr>
              <a:buSzPct val="90000"/>
              <a:buFont typeface="Times New Roman" panose="02020603050405020304" pitchFamily="2" charset="0"/>
              <a:buNone/>
            </a:pPr>
            <a:r>
              <a:rPr lang="en-US" altLang="zh-CN" sz="1600" dirty="0">
                <a:latin typeface="Consolas" panose="020B0609020204030204" charset="0"/>
              </a:rPr>
              <a:t>&gt;&gt;&gt; a_dict = {'server': 'db.diveintopython3.org', 'database': 'mysql'}</a:t>
            </a:r>
            <a:endParaRPr lang="en-US" altLang="zh-CN" sz="1600" dirty="0">
              <a:latin typeface="Consolas" panose="020B0609020204030204" charset="0"/>
            </a:endParaRPr>
          </a:p>
          <a:p>
            <a:pPr defTabSz="914400">
              <a:buClr>
                <a:srgbClr val="008000"/>
              </a:buClr>
              <a:buSzPct val="90000"/>
              <a:buFont typeface="Times New Roman" panose="02020603050405020304" pitchFamily="2" charset="0"/>
              <a:buNone/>
            </a:pPr>
            <a:r>
              <a:rPr lang="en-US" altLang="zh-CN" sz="1600" dirty="0">
                <a:latin typeface="Consolas" panose="020B0609020204030204" charset="0"/>
              </a:rPr>
              <a:t>&gt;&gt;&gt; a_dict</a:t>
            </a:r>
            <a:endParaRPr lang="en-US" altLang="zh-CN" sz="1600" dirty="0">
              <a:latin typeface="Consolas" panose="020B0609020204030204" charset="0"/>
            </a:endParaRPr>
          </a:p>
          <a:p>
            <a:pPr defTabSz="914400">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{'database': 'mysql', 'server': 'db.diveintopython3.org'}</a:t>
            </a:r>
            <a:endParaRPr lang="en-US" altLang="zh-CN" sz="1600" dirty="0">
              <a:solidFill>
                <a:srgbClr val="00B0F0"/>
              </a:solidFill>
              <a:latin typeface="Consolas" panose="020B0609020204030204" charset="0"/>
            </a:endParaRPr>
          </a:p>
          <a:p>
            <a:pPr defTabSz="914400">
              <a:buClr>
                <a:srgbClr val="3333CC"/>
              </a:buClr>
              <a:buSzPct val="90000"/>
              <a:buFont typeface="Times New Roman" panose="02020603050405020304" pitchFamily="2" charset="0"/>
              <a:buNone/>
            </a:pPr>
            <a:r>
              <a:rPr lang="zh-CN" altLang="en-US" sz="1600" dirty="0">
                <a:latin typeface="Consolas" panose="020B0609020204030204" charset="0"/>
              </a:rPr>
              <a:t>&gt;&gt;&gt; x = {}                     #空字典</a:t>
            </a:r>
            <a:endParaRPr lang="zh-CN" altLang="en-US" sz="1600" dirty="0">
              <a:latin typeface="Consolas" panose="020B0609020204030204" charset="0"/>
            </a:endParaRPr>
          </a:p>
          <a:p>
            <a:pPr defTabSz="914400">
              <a:buClr>
                <a:srgbClr val="3333CC"/>
              </a:buClr>
              <a:buSzPct val="90000"/>
              <a:buFont typeface="Times New Roman" panose="02020603050405020304" pitchFamily="2" charset="0"/>
              <a:buNone/>
            </a:pPr>
            <a:r>
              <a:rPr lang="zh-CN" altLang="en-US" sz="1600" dirty="0">
                <a:latin typeface="Consolas" panose="020B0609020204030204" charset="0"/>
              </a:rPr>
              <a:t>&gt;&gt;&gt; x</a:t>
            </a:r>
            <a:endParaRPr lang="zh-CN" altLang="en-US" sz="1600" dirty="0">
              <a:latin typeface="Consolas" panose="020B0609020204030204" charset="0"/>
            </a:endParaRPr>
          </a:p>
          <a:p>
            <a:pPr defTabSz="914400">
              <a:buClr>
                <a:srgbClr val="3333CC"/>
              </a:buClr>
              <a:buSzPct val="90000"/>
              <a:buFont typeface="Times New Roman" panose="02020603050405020304" pitchFamily="2" charset="0"/>
              <a:buNone/>
            </a:pPr>
            <a:r>
              <a:rPr lang="zh-CN" altLang="en-US" sz="1600" dirty="0">
                <a:solidFill>
                  <a:srgbClr val="00B0F0"/>
                </a:solidFill>
                <a:latin typeface="Consolas" panose="020B0609020204030204" charset="0"/>
              </a:rPr>
              <a:t>{}</a:t>
            </a:r>
            <a:endParaRPr lang="zh-CN" altLang="en-US" sz="1600" dirty="0">
              <a:solidFill>
                <a:srgbClr val="00B0F0"/>
              </a:solidFill>
              <a:latin typeface="Consolas" panose="020B060902020403020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7782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95234" name="文本占位符 77826"/>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dict</a:t>
            </a:r>
            <a:r>
              <a:rPr lang="zh-CN" altLang="en-US" sz="1800" dirty="0"/>
              <a:t>利用已有数据创建字典：</a:t>
            </a:r>
            <a:endParaRPr lang="zh-CN" altLang="en-US" sz="1800" dirty="0"/>
          </a:p>
          <a:p>
            <a:pPr defTabSz="914400">
              <a:lnSpc>
                <a:spcPct val="80000"/>
              </a:lnSpc>
              <a:buSzPct val="90000"/>
              <a:buFont typeface="Wingdings" panose="05000000000000000000" pitchFamily="2" charset="2"/>
              <a:buNone/>
            </a:pPr>
            <a:endParaRPr lang="zh-CN" altLang="en-US" sz="1350" dirty="0"/>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keys = ['a', 'b', 'c', 'd']</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values = [1, 2, 3, 4]</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dictionary = dict(zip(keys, values))</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dictionary</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solidFill>
                  <a:srgbClr val="00B0F0"/>
                </a:solidFill>
                <a:latin typeface="Consolas" panose="020B0609020204030204" charset="0"/>
              </a:rPr>
              <a:t>{'a': 1, 'b': 2, 'c': 3, 'd': 4}</a:t>
            </a:r>
            <a:endParaRPr lang="zh-CN" altLang="en-US" sz="1600" dirty="0">
              <a:solidFill>
                <a:srgbClr val="00B0F0"/>
              </a:solidFill>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x = dict() #空字典</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x</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35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dict</a:t>
            </a:r>
            <a:r>
              <a:rPr lang="zh-CN" altLang="en-US" sz="1800" dirty="0"/>
              <a:t>根据给定的键、值创建字典</a:t>
            </a:r>
            <a:endParaRPr lang="zh-CN" altLang="en-US" sz="1800" dirty="0"/>
          </a:p>
          <a:p>
            <a:pPr defTabSz="914400">
              <a:lnSpc>
                <a:spcPct val="80000"/>
              </a:lnSpc>
              <a:buSzPct val="90000"/>
              <a:buFont typeface="Wingdings" panose="05000000000000000000" pitchFamily="2" charset="2"/>
              <a:buNone/>
            </a:pPr>
            <a:endParaRPr lang="zh-CN" altLang="en-US" sz="1500" dirty="0"/>
          </a:p>
          <a:p>
            <a:pPr defTabSz="914400">
              <a:lnSpc>
                <a:spcPct val="80000"/>
              </a:lnSpc>
              <a:buSzPct val="90000"/>
              <a:buFont typeface="Wingdings" panose="05000000000000000000" pitchFamily="2" charset="2"/>
              <a:buNone/>
            </a:pPr>
            <a:r>
              <a:rPr lang="zh-CN" altLang="en-US" sz="1600" dirty="0">
                <a:latin typeface="Consolas" panose="020B0609020204030204" charset="0"/>
              </a:rPr>
              <a:t>&gt;&gt;&gt; d = dict(name='Dong', age=37)</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latin typeface="Consolas" panose="020B0609020204030204" charset="0"/>
              </a:rPr>
              <a:t>&gt;&gt;&gt; d</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solidFill>
                  <a:srgbClr val="00B0F0"/>
                </a:solidFill>
                <a:latin typeface="Consolas" panose="020B0609020204030204" charset="0"/>
              </a:rPr>
              <a:t>{'name': 'Dong', 'age': 37}</a:t>
            </a:r>
            <a:endParaRPr lang="zh-CN" altLang="en-US" sz="1600" dirty="0">
              <a:solidFill>
                <a:srgbClr val="00B0F0"/>
              </a:solidFill>
              <a:latin typeface="Consolas" panose="020B0609020204030204" charset="0"/>
            </a:endParaRPr>
          </a:p>
        </p:txBody>
      </p:sp>
      <p:sp>
        <p:nvSpPr>
          <p:cNvPr id="96258" name="标题 7782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7884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97282" name="文本占位符 78850"/>
          <p:cNvSpPr>
            <a:spLocks noGrp="1"/>
          </p:cNvSpPr>
          <p:nvPr>
            <p:ph idx="1"/>
          </p:nvPr>
        </p:nvSpPr>
        <p:spPr/>
        <p:txBody>
          <a:bodyPr anchor="t"/>
          <a:lstStyle/>
          <a:p>
            <a:pPr defTabSz="914400">
              <a:buSzPct val="90000"/>
              <a:buFont typeface="Wingdings" panose="05000000000000000000" charset="0"/>
              <a:buChar char="§"/>
            </a:pPr>
            <a:r>
              <a:rPr lang="zh-CN" altLang="en-US" sz="1800" dirty="0"/>
              <a:t>以给定内容为键，创建值为空的字典</a:t>
            </a:r>
            <a:endParaRPr lang="zh-CN" altLang="en-US" sz="1800" dirty="0"/>
          </a:p>
          <a:p>
            <a:pPr defTabSz="914400">
              <a:buSzPct val="90000"/>
              <a:buFont typeface="Wingdings" panose="05000000000000000000" pitchFamily="2" charset="2"/>
              <a:buNone/>
            </a:pPr>
            <a:endParaRPr lang="zh-CN" altLang="en-US" sz="1500" dirty="0"/>
          </a:p>
          <a:p>
            <a:pPr defTabSz="914400">
              <a:buSzPct val="90000"/>
              <a:buFont typeface="Wingdings" panose="05000000000000000000" pitchFamily="2" charset="2"/>
              <a:buNone/>
            </a:pPr>
            <a:r>
              <a:rPr lang="zh-CN" altLang="en-US" sz="1600" dirty="0">
                <a:latin typeface="Consolas" panose="020B0609020204030204" charset="0"/>
              </a:rPr>
              <a:t>&gt;&gt;&gt; adict = dict.fromkeys(['name', 'age', 'sex'])</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adict</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{'name': None, 'age': None, 'sex': None}</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endParaRPr lang="en-US" altLang="zh-CN" sz="1500" dirty="0"/>
          </a:p>
          <a:p>
            <a:pPr defTabSz="914400">
              <a:buSzPct val="90000"/>
              <a:buFont typeface="Wingdings" panose="05000000000000000000" charset="0"/>
              <a:buChar char="§"/>
            </a:pPr>
            <a:r>
              <a:rPr lang="zh-CN" altLang="en-US" sz="1800" dirty="0"/>
              <a:t>可以使用</a:t>
            </a:r>
            <a:r>
              <a:rPr lang="en-US" altLang="zh-CN" sz="1800" dirty="0"/>
              <a:t>del</a:t>
            </a:r>
            <a:r>
              <a:rPr lang="zh-CN" altLang="en-US" sz="1800" dirty="0"/>
              <a:t>删除整个字典</a:t>
            </a:r>
            <a:endParaRPr lang="zh-CN" altLang="en-US"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en-US" altLang="zh-CN" kern="1200" baseline="0" dirty="0">
              <a:latin typeface="+mj-lt"/>
              <a:ea typeface="+mj-ea"/>
              <a:cs typeface="+mj-cs"/>
            </a:endParaRPr>
          </a:p>
        </p:txBody>
      </p:sp>
      <p:sp>
        <p:nvSpPr>
          <p:cNvPr id="98306" name="文本占位符 79874"/>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solidFill>
                  <a:srgbClr val="FF0000"/>
                </a:solidFill>
              </a:rPr>
              <a:t>以键作为下标</a:t>
            </a:r>
            <a:r>
              <a:rPr lang="zh-CN" altLang="en-US" sz="1800" dirty="0"/>
              <a:t>可以读取字典元素，若键不存在则抛出异常</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 = {'name':'Dong', 'sex':'male', 'age':37}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aDict['name']</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'Dong'</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aDict['tel']                     #</a:t>
            </a:r>
            <a:r>
              <a:rPr lang="zh-CN" altLang="en-US" sz="1600" dirty="0">
                <a:latin typeface="Consolas" panose="020B0609020204030204" charset="0"/>
              </a:rPr>
              <a:t>键不存在，抛出异常</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Traceback (most recent call last):</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  File "&lt;pyshell#53&gt;", line 1, in &lt;module&gt;</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    aDict['tel']</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KeyError: 'tel'</a:t>
            </a:r>
            <a:endParaRPr lang="en-US" altLang="zh-CN" sz="1600" dirty="0">
              <a:solidFill>
                <a:srgbClr val="FF0000"/>
              </a:solidFill>
              <a:latin typeface="Consolas" panose="020B060902020403020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8089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99330" name="文本占位符 8089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使用字典对象的</a:t>
            </a:r>
            <a:r>
              <a:rPr lang="en-US" altLang="zh-CN" sz="1800" dirty="0"/>
              <a:t>get()</a:t>
            </a:r>
            <a:r>
              <a:rPr lang="zh-CN" altLang="en-US" sz="1800" dirty="0"/>
              <a:t>方法获取指定键对应的值，并且可以在键不存在的时候返回指定值。</a:t>
            </a:r>
            <a:endParaRPr lang="zh-CN" altLang="en-US" sz="1800" dirty="0"/>
          </a:p>
          <a:p>
            <a:pPr defTabSz="914400">
              <a:lnSpc>
                <a:spcPct val="90000"/>
              </a:lnSpc>
              <a:buSzPct val="90000"/>
              <a:buFont typeface="Wingdings" panose="05000000000000000000" pitchFamily="2" charset="2"/>
              <a:buNone/>
            </a:pPr>
            <a:endParaRPr lang="en-US" altLang="zh-CN" sz="15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print(aDict.get('address'))</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None</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print(aDict.get('address', 'SDIBT'))</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SDIBT</a:t>
            </a:r>
            <a:endParaRPr lang="en-US" altLang="zh-CN" sz="1600" dirty="0">
              <a:solidFill>
                <a:srgbClr val="00B0F0"/>
              </a:solidFill>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74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1506" name="文本占位符 1741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zh-CN" altLang="en-US" sz="1800"/>
              <a:t>（</a:t>
            </a:r>
            <a:r>
              <a:rPr lang="en-US" altLang="zh-CN" sz="1800"/>
              <a:t>1</a:t>
            </a:r>
            <a:r>
              <a:rPr lang="zh-CN" altLang="en-US" sz="1800"/>
              <a:t>）可以使用“</a:t>
            </a:r>
            <a:r>
              <a:rPr lang="en-US" altLang="zh-CN" sz="1800"/>
              <a:t>+”</a:t>
            </a:r>
            <a:r>
              <a:rPr lang="zh-CN" altLang="en-US" sz="1800"/>
              <a:t>运算符将元素添加到列表中。</a:t>
            </a:r>
            <a:endParaRPr lang="zh-CN" altLang="en-US" sz="1800"/>
          </a:p>
          <a:p>
            <a:pPr marL="1905" indent="-344805" defTabSz="914400">
              <a:lnSpc>
                <a:spcPct val="90000"/>
              </a:lnSpc>
              <a:buSzPct val="90000"/>
              <a:buFont typeface="Wingdings" panose="05000000000000000000" pitchFamily="2" charset="2"/>
              <a:buNone/>
            </a:pPr>
            <a:endParaRPr lang="en-US" altLang="zh-CN" sz="1500"/>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aList = [3,4,5]</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aList = aList + [7]</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[3, 4, 5, 7]</a:t>
            </a:r>
            <a:endParaRPr lang="en-US" altLang="zh-CN" sz="1350">
              <a:solidFill>
                <a:srgbClr val="00B0F0"/>
              </a:solidFill>
              <a:latin typeface="Consolas" panose="020B0609020204030204" charset="0"/>
            </a:endParaRPr>
          </a:p>
          <a:p>
            <a:pPr marL="1905" indent="-344805" defTabSz="914400">
              <a:lnSpc>
                <a:spcPct val="90000"/>
              </a:lnSpc>
              <a:buSzPct val="90000"/>
              <a:buFont typeface="Wingdings" panose="05000000000000000000" pitchFamily="2" charset="2"/>
              <a:buNone/>
            </a:pPr>
            <a:endParaRPr lang="en-US" altLang="zh-CN" sz="1500"/>
          </a:p>
          <a:p>
            <a:pPr marL="1905" indent="-344805" defTabSz="914400">
              <a:lnSpc>
                <a:spcPct val="150000"/>
              </a:lnSpc>
              <a:spcBef>
                <a:spcPct val="0"/>
              </a:spcBef>
              <a:buSzPct val="90000"/>
              <a:buFont typeface="Wingdings" panose="05000000000000000000" pitchFamily="2" charset="2"/>
              <a:buNone/>
            </a:pPr>
            <a:r>
              <a:rPr lang="zh-CN" altLang="en-US" sz="1500">
                <a:sym typeface="Arial" panose="020B0604020202020204" pitchFamily="34" charset="0"/>
              </a:rPr>
              <a:t>严格意义上来讲，这并不是真的为列表添加元素，而是</a:t>
            </a:r>
            <a:r>
              <a:rPr lang="zh-CN" altLang="en-US" sz="1500" b="1">
                <a:solidFill>
                  <a:srgbClr val="FF0000"/>
                </a:solidFill>
                <a:sym typeface="Arial" panose="020B0604020202020204" pitchFamily="34" charset="0"/>
              </a:rPr>
              <a:t>创建了一个新列表</a:t>
            </a:r>
            <a:r>
              <a:rPr lang="zh-CN" altLang="en-US" sz="1500">
                <a:sym typeface="Arial" panose="020B0604020202020204" pitchFamily="34" charset="0"/>
              </a:rPr>
              <a:t>，并将原列表中的元素和新元素依次复制到新列表的内存空间。由于涉及大量元素的复制，</a:t>
            </a:r>
            <a:r>
              <a:rPr lang="zh-CN" altLang="en-US" sz="1500">
                <a:solidFill>
                  <a:srgbClr val="FF0000"/>
                </a:solidFill>
                <a:sym typeface="Arial" panose="020B0604020202020204" pitchFamily="34" charset="0"/>
              </a:rPr>
              <a:t>该操作速度较慢</a:t>
            </a:r>
            <a:r>
              <a:rPr lang="zh-CN" altLang="en-US" sz="1500">
                <a:sym typeface="Arial" panose="020B0604020202020204" pitchFamily="34" charset="0"/>
              </a:rPr>
              <a:t>，在涉及大量元素添加时不建议使用该方法。</a:t>
            </a:r>
            <a:endParaRPr lang="en-US" altLang="zh-CN" sz="15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8192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100354" name="文本占位符 81922"/>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items()</a:t>
            </a:r>
            <a:r>
              <a:rPr lang="zh-CN" altLang="en-US" sz="1800" dirty="0"/>
              <a:t>方法可以返回字典的元素</a:t>
            </a:r>
            <a:r>
              <a:rPr lang="zh-CN" altLang="en-US" sz="1800" dirty="0"/>
              <a:t>。</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keys()</a:t>
            </a:r>
            <a:r>
              <a:rPr lang="zh-CN" altLang="en-US" sz="1800" dirty="0"/>
              <a:t>方法可以返回字典的</a:t>
            </a:r>
            <a:r>
              <a:rPr lang="en-US" altLang="zh-CN" sz="1800" dirty="0"/>
              <a:t>“</a:t>
            </a:r>
            <a:r>
              <a:rPr lang="zh-CN" altLang="en-US" sz="1800" dirty="0"/>
              <a:t>键</a:t>
            </a:r>
            <a:r>
              <a:rPr lang="en-US" altLang="zh-CN" sz="1800" dirty="0"/>
              <a:t>”</a:t>
            </a:r>
            <a:r>
              <a:rPr lang="zh-CN" altLang="en-US" sz="1800" dirty="0"/>
              <a:t>。</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values()</a:t>
            </a:r>
            <a:r>
              <a:rPr lang="zh-CN" altLang="en-US" sz="1800" dirty="0"/>
              <a:t>方法可以返回字典的</a:t>
            </a:r>
            <a:r>
              <a:rPr lang="en-US" altLang="zh-CN" sz="1800" dirty="0"/>
              <a:t>“</a:t>
            </a:r>
            <a:r>
              <a:rPr lang="zh-CN" altLang="en-US" sz="1800" dirty="0"/>
              <a:t>值</a:t>
            </a:r>
            <a:r>
              <a:rPr lang="en-US" altLang="zh-CN" sz="1800" dirty="0"/>
              <a:t>”</a:t>
            </a:r>
            <a:r>
              <a:rPr lang="zh-CN" altLang="en-US" sz="1800" dirty="0"/>
              <a:t>。</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8294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101378" name="文本占位符 8294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aDict={'name':'Dong', 'sex':'male', 'age':37}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item in aDict.items():     #</a:t>
            </a:r>
            <a:r>
              <a:rPr lang="zh-CN" altLang="en-US" sz="1600" dirty="0">
                <a:latin typeface="Consolas" panose="020B0609020204030204" charset="0"/>
              </a:rPr>
              <a:t>输出字典中所有元素</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print(item)</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('age', 37)</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('name', 'Dong')</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('sex', 'male')</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key in aDict:              #</a:t>
            </a:r>
            <a:r>
              <a:rPr lang="zh-CN" altLang="en-US" sz="1600" dirty="0">
                <a:latin typeface="Consolas" panose="020B0609020204030204" charset="0"/>
              </a:rPr>
              <a:t>不加特殊说明，默认输出</a:t>
            </a:r>
            <a:r>
              <a:rPr lang="en-US" altLang="zh-CN" sz="1600" dirty="0">
                <a:latin typeface="Consolas" panose="020B0609020204030204" charset="0"/>
              </a:rPr>
              <a:t>“</a:t>
            </a:r>
            <a:r>
              <a:rPr lang="zh-CN" altLang="en-US" sz="1600" dirty="0">
                <a:latin typeface="Consolas" panose="020B0609020204030204" charset="0"/>
              </a:rPr>
              <a:t>键</a:t>
            </a:r>
            <a:r>
              <a:rPr lang="en-US" altLang="zh-CN" sz="1600" dirty="0">
                <a:latin typeface="Consolas" panose="020B0609020204030204" charset="0"/>
              </a:rPr>
              <a:t>”</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print(key)</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age</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name</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sex</a:t>
            </a:r>
            <a:endParaRPr lang="en-US" altLang="zh-CN" sz="1600" dirty="0">
              <a:solidFill>
                <a:srgbClr val="00B0F0"/>
              </a:solidFill>
              <a:latin typeface="Consolas" panose="020B060902020403020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2.3.2  </a:t>
            </a:r>
            <a:r>
              <a:rPr lang="zh-CN" altLang="en-US" kern="1200" baseline="0" dirty="0">
                <a:latin typeface="+mj-lt"/>
                <a:ea typeface="+mj-ea"/>
                <a:cs typeface="+mj-cs"/>
                <a:sym typeface="Arial" panose="020B0604020202020204" pitchFamily="34" charset="0"/>
              </a:rPr>
              <a:t>字典元素的读取</a:t>
            </a:r>
            <a:endParaRPr lang="zh-CN" altLang="en-US" kern="1200" baseline="0">
              <a:latin typeface="+mj-lt"/>
              <a:ea typeface="+mj-ea"/>
              <a:cs typeface="+mj-cs"/>
            </a:endParaRPr>
          </a:p>
        </p:txBody>
      </p:sp>
      <p:sp>
        <p:nvSpPr>
          <p:cNvPr id="102402" name="内容占位符 2"/>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for key, value in aDict.items():       #</a:t>
            </a:r>
            <a:r>
              <a:rPr lang="zh-CN" altLang="en-US" sz="1600" dirty="0">
                <a:latin typeface="Consolas" panose="020B0609020204030204" charset="0"/>
                <a:sym typeface="Arial" panose="020B0604020202020204" pitchFamily="34" charset="0"/>
              </a:rPr>
              <a:t>序列解包用法</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    print(key, value)</a:t>
            </a:r>
            <a:endParaRPr lang="en-US" altLang="zh-CN"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age 37</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name Dong</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sex male</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aDict.keys()                           #</a:t>
            </a:r>
            <a:r>
              <a:rPr lang="zh-CN" altLang="en-US" sz="1600" dirty="0">
                <a:latin typeface="Consolas" panose="020B0609020204030204" charset="0"/>
                <a:sym typeface="Arial" panose="020B0604020202020204" pitchFamily="34" charset="0"/>
              </a:rPr>
              <a:t>返回所有</a:t>
            </a:r>
            <a:r>
              <a:rPr lang="en-US" altLang="zh-CN" sz="1600" dirty="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键</a:t>
            </a:r>
            <a:r>
              <a:rPr lang="en-US" altLang="zh-CN" sz="1600" dirty="0">
                <a:latin typeface="Consolas" panose="020B0609020204030204" charset="0"/>
                <a:sym typeface="Arial" panose="020B0604020202020204" pitchFamily="34" charset="0"/>
              </a:rPr>
              <a:t>”</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dict_keys(['name', 'sex', 'age'])</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aDict.values()                         #</a:t>
            </a:r>
            <a:r>
              <a:rPr lang="zh-CN" altLang="en-US" sz="1600" dirty="0">
                <a:latin typeface="Consolas" panose="020B0609020204030204" charset="0"/>
                <a:sym typeface="Arial" panose="020B0604020202020204" pitchFamily="34" charset="0"/>
              </a:rPr>
              <a:t>返回所有</a:t>
            </a:r>
            <a:r>
              <a:rPr lang="en-US" altLang="zh-CN" sz="1600" dirty="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值</a:t>
            </a:r>
            <a:r>
              <a:rPr lang="en-US" altLang="zh-CN" sz="1600" dirty="0">
                <a:latin typeface="Consolas" panose="020B0609020204030204" charset="0"/>
                <a:sym typeface="Arial" panose="020B0604020202020204" pitchFamily="34" charset="0"/>
              </a:rPr>
              <a:t>”</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dict_values(['Dong', 'male', 37])</a:t>
            </a:r>
            <a:endParaRPr lang="en-US" altLang="zh-CN" sz="1600" dirty="0">
              <a:solidFill>
                <a:srgbClr val="00B0F0"/>
              </a:solidFill>
              <a:latin typeface="Consolas" panose="020B0609020204030204" charset="0"/>
              <a:sym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103426" name="文本占位符 839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当以指定键为下标为字典赋值时：</a:t>
            </a:r>
            <a:r>
              <a:rPr lang="en-US" altLang="zh-CN" sz="1800" dirty="0"/>
              <a:t>1</a:t>
            </a:r>
            <a:r>
              <a:rPr lang="zh-CN" altLang="en-US" sz="1800" dirty="0"/>
              <a:t>）若键存在，则可以</a:t>
            </a:r>
            <a:r>
              <a:rPr lang="zh-CN" altLang="en-US" sz="1800" dirty="0">
                <a:solidFill>
                  <a:srgbClr val="FF0000"/>
                </a:solidFill>
              </a:rPr>
              <a:t>修改</a:t>
            </a:r>
            <a:r>
              <a:rPr lang="zh-CN" altLang="en-US" sz="1800" dirty="0"/>
              <a:t>该键的值；</a:t>
            </a:r>
            <a:r>
              <a:rPr lang="en-US" altLang="zh-CN" sz="1800" dirty="0"/>
              <a:t>2</a:t>
            </a:r>
            <a:r>
              <a:rPr lang="zh-CN" altLang="en-US" sz="1800" dirty="0"/>
              <a:t>）若不存在，则表示</a:t>
            </a:r>
            <a:r>
              <a:rPr lang="zh-CN" altLang="en-US" sz="1800" dirty="0">
                <a:solidFill>
                  <a:srgbClr val="FF0000"/>
                </a:solidFill>
              </a:rPr>
              <a:t>添加</a:t>
            </a:r>
            <a:r>
              <a:rPr lang="zh-CN" altLang="en-US" sz="1800" dirty="0"/>
              <a:t>一个键、值对。</a:t>
            </a:r>
            <a:endParaRPr lang="zh-CN" altLang="en-US" sz="1800" dirty="0"/>
          </a:p>
          <a:p>
            <a:pPr defTabSz="914400">
              <a:buSzPct val="90000"/>
              <a:buFont typeface="Wingdings" panose="05000000000000000000" pitchFamily="2" charset="2"/>
              <a:buNone/>
            </a:pPr>
            <a:endParaRPr lang="en-US" altLang="zh-CN" sz="1500" dirty="0"/>
          </a:p>
          <a:p>
            <a:pPr defTabSz="914400">
              <a:buSzPct val="90000"/>
              <a:buFont typeface="Wingdings" panose="05000000000000000000" pitchFamily="2" charset="2"/>
              <a:buNone/>
            </a:pPr>
            <a:r>
              <a:rPr lang="en-US" altLang="zh-CN" sz="1600" dirty="0">
                <a:latin typeface="Consolas" panose="020B0609020204030204" charset="0"/>
              </a:rPr>
              <a:t>&gt;&gt;&gt; aDict['age'] = 38                 #</a:t>
            </a:r>
            <a:r>
              <a:rPr lang="zh-CN" altLang="en-US" sz="1600" dirty="0">
                <a:latin typeface="Consolas" panose="020B0609020204030204" charset="0"/>
              </a:rPr>
              <a:t>修改元素值</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aDict</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{'age': 38, 'name': 'Dong', 'sex': 'male'}</a:t>
            </a:r>
            <a:endParaRPr lang="en-US" altLang="zh-CN" sz="1600" dirty="0">
              <a:solidFill>
                <a:srgbClr val="00B0F0"/>
              </a:solidFill>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aDict['address'] = 'SDIBT'        #</a:t>
            </a:r>
            <a:r>
              <a:rPr lang="zh-CN" altLang="en-US" sz="1600" dirty="0">
                <a:latin typeface="Consolas" panose="020B0609020204030204" charset="0"/>
              </a:rPr>
              <a:t>增加新元素</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aDict</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{'age': 38, 'address': 'SDIBT', 'name': 'Dong', 'sex': 'male'}</a:t>
            </a:r>
            <a:endParaRPr lang="en-US" altLang="zh-CN" sz="1600" dirty="0">
              <a:solidFill>
                <a:srgbClr val="00B0F0"/>
              </a:solidFill>
              <a:latin typeface="Consolas" panose="020B060902020403020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849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103426" name="文本占位符 84994"/>
          <p:cNvSpPr>
            <a:spLocks noGrp="1"/>
          </p:cNvSpPr>
          <p:nvPr>
            <p:ph idx="1"/>
          </p:nvPr>
        </p:nvSpPr>
        <p:spPr/>
        <p:txBody>
          <a:bodyPr anchor="t"/>
          <a:lstStyle/>
          <a:p>
            <a:pPr defTabSz="914400" fontAlgn="base">
              <a:lnSpc>
                <a:spcPct val="150000"/>
              </a:lnSpc>
              <a:spcBef>
                <a:spcPts val="0"/>
              </a:spcBef>
              <a:buSzPct val="90000"/>
              <a:buFont typeface="Wingdings" panose="05000000000000000000" charset="0"/>
              <a:buChar char="§"/>
            </a:pPr>
            <a:r>
              <a:rPr lang="zh-CN" altLang="en-US" sz="1800" strike="noStrike" kern="1200" baseline="0" noProof="1">
                <a:latin typeface="+mn-lt"/>
                <a:ea typeface="+mn-ea"/>
                <a:cs typeface="+mn-cs"/>
              </a:rPr>
              <a:t>使用字典对象的</a:t>
            </a:r>
            <a:r>
              <a:rPr lang="en-US" altLang="x-none" sz="1800" strike="noStrike" kern="1200" baseline="0" noProof="1">
                <a:latin typeface="+mn-lt"/>
                <a:ea typeface="+mn-ea"/>
                <a:cs typeface="+mn-cs"/>
              </a:rPr>
              <a:t>update()</a:t>
            </a:r>
            <a:r>
              <a:rPr lang="zh-CN" altLang="en-US" sz="1800" strike="noStrike" kern="1200" baseline="0" noProof="1">
                <a:latin typeface="+mn-lt"/>
                <a:ea typeface="+mn-ea"/>
                <a:cs typeface="+mn-cs"/>
              </a:rPr>
              <a:t>方法将另一个字典的键、值对添加到当前字典对象。</a:t>
            </a:r>
            <a:endParaRPr lang="zh-CN" altLang="en-US" sz="1800" strike="noStrike" kern="1200" baseline="0" noProof="1">
              <a:latin typeface="+mn-lt"/>
              <a:ea typeface="+mn-ea"/>
              <a:cs typeface="+mn-cs"/>
            </a:endParaRPr>
          </a:p>
          <a:p>
            <a:pPr defTabSz="914400" fontAlgn="base">
              <a:lnSpc>
                <a:spcPct val="90000"/>
              </a:lnSpc>
              <a:buSzPct val="90000"/>
              <a:buFont typeface="Wingdings" panose="05000000000000000000" pitchFamily="2" charset="2"/>
              <a:buNone/>
            </a:pPr>
            <a:endParaRPr lang="en-US" altLang="x-none" sz="1500" strike="noStrike" kern="1200" baseline="0" noProof="1">
              <a:latin typeface="+mn-lt"/>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a:t>
            </a:r>
            <a:endParaRPr lang="en-US" altLang="x-none" sz="1600" strike="noStrike" kern="1200" baseline="0" noProof="1">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{'age': 37, 'score': [98, 97], 'name': 'Dong', 'sex': 'male'}</a:t>
            </a:r>
            <a:endParaRPr lang="en-US" altLang="x-none" sz="1600" strike="noStrike" kern="1200" baseline="0" noProof="1">
              <a:solidFill>
                <a:srgbClr val="00B0F0"/>
              </a:solidFill>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aDict.items()</a:t>
            </a:r>
            <a:endParaRPr lang="en-US" altLang="x-none" sz="1600" strike="noStrike" kern="1200" baseline="0" noProof="1">
              <a:latin typeface="Consolas" panose="020B0609020204030204" charset="0"/>
              <a:ea typeface="+mn-ea"/>
              <a:cs typeface="+mn-cs"/>
            </a:endParaRPr>
          </a:p>
          <a:p>
            <a:pPr marL="0" indent="0"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dict_items([('age', 37), ('score', [98, 97]), ('name', 'Dong'), ('sex', 'male')])</a:t>
            </a:r>
            <a:endParaRPr lang="en-US" altLang="x-none" sz="1600" strike="noStrike" kern="1200" baseline="0" noProof="1">
              <a:solidFill>
                <a:srgbClr val="00B0F0"/>
              </a:solidFill>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aDict.update({'a':'a','b':'b'})</a:t>
            </a:r>
            <a:endParaRPr lang="en-US" altLang="x-none" sz="1600" strike="noStrike" kern="1200" baseline="0" noProof="1">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a:t>
            </a:r>
            <a:endParaRPr lang="en-US" altLang="x-none" sz="1600" strike="noStrike" kern="1200" baseline="0" noProof="1">
              <a:latin typeface="Consolas" panose="020B0609020204030204" charset="0"/>
              <a:ea typeface="+mn-ea"/>
              <a:cs typeface="+mn-cs"/>
            </a:endParaRPr>
          </a:p>
          <a:p>
            <a:pPr marL="0" indent="0"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{'a': 'a', 'score': [98, 97], 'name': 'Dong', 'age': 37, 'b': 'b', 'sex': 'male'}</a:t>
            </a:r>
            <a:endParaRPr lang="en-US" altLang="x-none" sz="1600" strike="noStrike" kern="1200" baseline="0" noProof="1">
              <a:solidFill>
                <a:srgbClr val="00B0F0"/>
              </a:solidFill>
              <a:latin typeface="Consolas" panose="020B0609020204030204" charset="0"/>
              <a:ea typeface="+mn-ea"/>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860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105474" name="文本占位符 86018"/>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使用</a:t>
            </a:r>
            <a:r>
              <a:rPr lang="en-US" altLang="zh-CN" sz="1800" dirty="0">
                <a:solidFill>
                  <a:srgbClr val="FF0000"/>
                </a:solidFill>
              </a:rPr>
              <a:t>del</a:t>
            </a:r>
            <a:r>
              <a:rPr lang="zh-CN" altLang="en-US" sz="1800" dirty="0"/>
              <a:t>删除字典中指定键的元素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clear()</a:t>
            </a:r>
            <a:r>
              <a:rPr lang="zh-CN" altLang="en-US" sz="1800" dirty="0"/>
              <a:t>方法来删除字典中所有元素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pop()</a:t>
            </a:r>
            <a:r>
              <a:rPr lang="zh-CN" altLang="en-US" sz="1800" dirty="0"/>
              <a:t>方法删除并返回指定键的元素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popitem()</a:t>
            </a:r>
            <a:r>
              <a:rPr lang="zh-CN" altLang="en-US" sz="1800" dirty="0"/>
              <a:t>方法删除并返回字典中的一个元素</a:t>
            </a:r>
            <a:endParaRPr lang="zh-CN" altLang="en-US" sz="1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106498" name="文本占位符 87042"/>
          <p:cNvSpPr>
            <a:spLocks noGrp="1"/>
          </p:cNvSpPr>
          <p:nvPr>
            <p:ph idx="1"/>
          </p:nvPr>
        </p:nvSpPr>
        <p:spPr/>
        <p:txBody>
          <a:bodyPr anchor="t"/>
          <a:lstStyle/>
          <a:p>
            <a:pPr defTabSz="914400">
              <a:lnSpc>
                <a:spcPct val="100000"/>
              </a:lnSpc>
              <a:spcBef>
                <a:spcPts val="200"/>
              </a:spcBef>
              <a:buSzPct val="90000"/>
              <a:buFont typeface="Wingdings" panose="05000000000000000000" charset="0"/>
              <a:buChar char="§"/>
            </a:pPr>
            <a:r>
              <a:rPr lang="en-GB" altLang="en-US" sz="1800" dirty="0">
                <a:latin typeface="宋体" panose="02010600030101010101" pitchFamily="2" charset="-122"/>
              </a:rPr>
              <a:t>首先生成包含1000个随机字符的字符串，然后统计每个字符的出现次数。</a:t>
            </a:r>
            <a:endParaRPr lang="en-GB" altLang="en-US" sz="180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endParaRPr lang="en-GB" altLang="en-US" sz="135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from random import choices</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from string import ascii_letters, digits</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z = ''.join(choices(ascii_letters+digits, k=1000))</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d = dict()        #字典中的“键”表示字符，“值”表示出现的次数</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for ch in z:</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    d[ch] = d.get(ch,0) + 1</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print(d)          #此处省略结果</a:t>
            </a:r>
            <a:endParaRPr lang="en-GB" altLang="en-US" sz="1600" dirty="0">
              <a:latin typeface="Consolas" panose="020B060902020403020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880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88067" name="文本占位符 88066"/>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latin typeface="宋体" panose="02010600030101010101" pitchFamily="2" charset="-122"/>
              </a:rPr>
              <a:t>也可以使用</a:t>
            </a:r>
            <a:r>
              <a:rPr lang="en-US" altLang="zh-CN" sz="1800" strike="noStrike" noProof="1">
                <a:latin typeface="宋体" panose="02010600030101010101" pitchFamily="2" charset="-122"/>
              </a:rPr>
              <a:t>collections</a:t>
            </a:r>
            <a:r>
              <a:rPr lang="zh-CN" altLang="en-US" sz="1800" strike="noStrike" noProof="1">
                <a:latin typeface="宋体" panose="02010600030101010101" pitchFamily="2" charset="-122"/>
              </a:rPr>
              <a:t>模块的</a:t>
            </a:r>
            <a:r>
              <a:rPr lang="en-US" altLang="zh-CN" sz="1800" strike="noStrike" noProof="1">
                <a:latin typeface="宋体" panose="02010600030101010101" pitchFamily="2" charset="-122"/>
              </a:rPr>
              <a:t>defaultdict</a:t>
            </a:r>
            <a:r>
              <a:rPr lang="zh-CN" altLang="en-US" sz="1800" strike="noStrike" noProof="1">
                <a:latin typeface="宋体" panose="02010600030101010101" pitchFamily="2" charset="-122"/>
              </a:rPr>
              <a:t>类来实现。</a:t>
            </a:r>
            <a:endParaRPr lang="zh-CN" altLang="en-US" sz="1800" strike="noStrike" noProof="1">
              <a:latin typeface="宋体" panose="02010600030101010101" pitchFamily="2" charset="-122"/>
            </a:endParaRPr>
          </a:p>
          <a:p>
            <a:pPr marL="1905" indent="-344805" fontAlgn="base">
              <a:lnSpc>
                <a:spcPct val="80000"/>
              </a:lnSpc>
              <a:buNone/>
            </a:pPr>
            <a:endParaRPr lang="en-US" altLang="zh-CN" sz="1350" strike="noStrike" noProof="1">
              <a:latin typeface="宋体" panose="02010600030101010101" pitchFamily="2" charset="-122"/>
            </a:endParaRPr>
          </a:p>
          <a:p>
            <a:pPr marL="1905" indent="-344805" fontAlgn="base">
              <a:lnSpc>
                <a:spcPct val="100000"/>
              </a:lnSpc>
              <a:spcBef>
                <a:spcPts val="600"/>
              </a:spcBef>
              <a:buNone/>
            </a:pPr>
            <a:r>
              <a:rPr lang="en-US" altLang="zh-CN" sz="1600" strike="noStrike" noProof="1">
                <a:latin typeface="Consolas" panose="020B0609020204030204" charset="0"/>
              </a:rPr>
              <a:t>&gt;&gt;&gt; from collections import defaultdict</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 = defaultdict(int)</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solidFill>
                  <a:srgbClr val="00B0F0"/>
                </a:solidFill>
                <a:latin typeface="Consolas" panose="020B0609020204030204" charset="0"/>
              </a:rPr>
              <a:t>defaultdict(&lt;type 'int'&gt;, {})</a:t>
            </a:r>
            <a:endParaRPr lang="en-US" altLang="zh-CN" sz="1600" strike="noStrike" noProof="1">
              <a:solidFill>
                <a:srgbClr val="00B0F0"/>
              </a:solidFill>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for item in z:</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    frequences[item] += 1</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frequences.items()</a:t>
            </a:r>
            <a:endParaRPr lang="en-US" altLang="zh-CN" sz="1600" strike="noStrike" noProof="1">
              <a:latin typeface="Consolas" panose="020B060902020403020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890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89091" name="文本占位符 89090"/>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latin typeface="宋体" panose="02010600030101010101" pitchFamily="2" charset="-122"/>
              </a:rPr>
              <a:t>使用</a:t>
            </a:r>
            <a:r>
              <a:rPr lang="en-US" altLang="zh-CN" sz="1800" strike="noStrike" noProof="1">
                <a:latin typeface="宋体" panose="02010600030101010101" pitchFamily="2" charset="-122"/>
              </a:rPr>
              <a:t>collections</a:t>
            </a:r>
            <a:r>
              <a:rPr lang="zh-CN" altLang="en-US" sz="1800" strike="noStrike" noProof="1">
                <a:latin typeface="宋体" panose="02010600030101010101" pitchFamily="2" charset="-122"/>
              </a:rPr>
              <a:t>模块的</a:t>
            </a:r>
            <a:r>
              <a:rPr lang="en-US" altLang="zh-CN" sz="1800" strike="noStrike" noProof="1">
                <a:latin typeface="宋体" panose="02010600030101010101" pitchFamily="2" charset="-122"/>
              </a:rPr>
              <a:t>Counter</a:t>
            </a:r>
            <a:r>
              <a:rPr lang="zh-CN" altLang="en-US" sz="1800" strike="noStrike" noProof="1">
                <a:latin typeface="宋体" panose="02010600030101010101" pitchFamily="2" charset="-122"/>
              </a:rPr>
              <a:t>类可以快速实现这个功能，并且提供更多功能，例如查找出现次数最多的元素。</a:t>
            </a:r>
            <a:endParaRPr lang="zh-CN" altLang="en-US" sz="180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from collections import Counter</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 = Counter(z)</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frequences.items()</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frequences.most_common(1)          #</a:t>
            </a:r>
            <a:r>
              <a:rPr lang="zh-CN" altLang="en-US" sz="1600" strike="noStrike" noProof="1">
                <a:latin typeface="Consolas" panose="020B0609020204030204" charset="0"/>
              </a:rPr>
              <a:t>出现次数最多的一个字符</a:t>
            </a:r>
            <a:endParaRPr lang="zh-CN" altLang="en-US"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solidFill>
                  <a:srgbClr val="00B0F0"/>
                </a:solidFill>
                <a:latin typeface="Consolas" panose="020B0609020204030204" charset="0"/>
              </a:rPr>
              <a:t>[('A', 22)]</a:t>
            </a:r>
            <a:endParaRPr lang="en-US" altLang="zh-CN" sz="1600" strike="noStrike" noProof="1">
              <a:solidFill>
                <a:srgbClr val="00B0F0"/>
              </a:solidFill>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frequences.most_common(3)</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solidFill>
                  <a:srgbClr val="00B0F0"/>
                </a:solidFill>
                <a:latin typeface="Consolas" panose="020B0609020204030204" charset="0"/>
              </a:rPr>
              <a:t>[('A', 22), (';', 18), ('`', 17)]</a:t>
            </a:r>
            <a:endParaRPr lang="en-US" altLang="zh-CN" sz="1600" strike="noStrike" noProof="1">
              <a:solidFill>
                <a:srgbClr val="00B0F0"/>
              </a:solidFill>
              <a:latin typeface="Consolas" panose="020B060902020403020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901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90115" name="文本占位符 9011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t>Counter对象也可以这样用。</a:t>
            </a:r>
            <a:endParaRPr lang="zh-CN" altLang="en-US" sz="1800" strike="noStrike" noProof="1"/>
          </a:p>
          <a:p>
            <a:pPr marL="1905" indent="-344805" fontAlgn="base">
              <a:lnSpc>
                <a:spcPct val="80000"/>
              </a:lnSpc>
              <a:buNone/>
            </a:pPr>
            <a:r>
              <a:rPr lang="zh-CN" altLang="en-US" sz="1600" strike="noStrike" noProof="1">
                <a:latin typeface="Consolas" panose="020B0609020204030204" charset="0"/>
              </a:rPr>
              <a:t>&gt;&gt;&gt; cnt = Counter()</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for word in ['red', 'blue', 'red', 'green', 'blue', 'blue']:</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    cnt[word] += 1</a:t>
            </a:r>
            <a:endParaRPr lang="zh-CN" altLang="en-US" sz="1600" strike="noStrike" noProof="1">
              <a:latin typeface="Consolas" panose="020B0609020204030204" charset="0"/>
            </a:endParaRPr>
          </a:p>
          <a:p>
            <a:pPr marL="1905" indent="-344805" fontAlgn="base">
              <a:lnSpc>
                <a:spcPct val="100000"/>
              </a:lnSpc>
              <a:spcBef>
                <a:spcPts val="600"/>
              </a:spcBef>
              <a:buNone/>
            </a:pP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cnt</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solidFill>
                  <a:srgbClr val="00B0F0"/>
                </a:solidFill>
                <a:latin typeface="Consolas" panose="020B0609020204030204" charset="0"/>
              </a:rPr>
              <a:t>Counter({'blue': 3, 'red': 2, 'green': 1})</a:t>
            </a:r>
            <a:endParaRPr lang="zh-CN" altLang="en-US" sz="1600" strike="noStrike" noProof="1">
              <a:solidFill>
                <a:srgbClr val="00B0F0"/>
              </a:solidFill>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import re</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words = re.findall(r'\w+', open('hamlet.txt').read().lower())</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Counter(words).most_common(10)      </a:t>
            </a:r>
            <a:r>
              <a:rPr lang="en-US" altLang="zh-CN" sz="1600" strike="noStrike" noProof="1">
                <a:latin typeface="Consolas" panose="020B0609020204030204" charset="0"/>
              </a:rPr>
              <a:t>#</a:t>
            </a:r>
            <a:r>
              <a:rPr lang="zh-CN" altLang="en-US" sz="1600" strike="noStrike" noProof="1">
                <a:latin typeface="Consolas" panose="020B0609020204030204" charset="0"/>
              </a:rPr>
              <a:t>出现次数最多的</a:t>
            </a:r>
            <a:r>
              <a:rPr lang="en-US" altLang="zh-CN" sz="1600" strike="noStrike" noProof="1">
                <a:latin typeface="Consolas" panose="020B0609020204030204" charset="0"/>
              </a:rPr>
              <a:t>10</a:t>
            </a:r>
            <a:r>
              <a:rPr lang="zh-CN" altLang="en-US" sz="1600" strike="noStrike" noProof="1">
                <a:latin typeface="Consolas" panose="020B0609020204030204" charset="0"/>
              </a:rPr>
              <a:t>个单词</a:t>
            </a:r>
            <a:endParaRPr lang="zh-CN" altLang="en-US" sz="1350" strike="noStrike" noProof="1">
              <a:latin typeface="Consolas" panose="020B0609020204030204" charset="0"/>
            </a:endParaRPr>
          </a:p>
          <a:p>
            <a:pPr marL="1905" indent="-344805" fontAlgn="base">
              <a:lnSpc>
                <a:spcPct val="80000"/>
              </a:lnSpc>
              <a:buNone/>
            </a:pPr>
            <a:endParaRPr lang="zh-CN" altLang="en-US" sz="1350" strike="noStrike" noProof="1"/>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42735</Words>
  <Application>WPS 演示</Application>
  <PresentationFormat>全屏显示(16:9)</PresentationFormat>
  <Paragraphs>2231</Paragraphs>
  <Slides>162</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162</vt:i4>
      </vt:variant>
    </vt:vector>
  </HeadingPairs>
  <TitlesOfParts>
    <vt:vector size="177" baseType="lpstr">
      <vt:lpstr>Arial</vt:lpstr>
      <vt:lpstr>宋体</vt:lpstr>
      <vt:lpstr>Wingdings</vt:lpstr>
      <vt:lpstr>Wingdings</vt:lpstr>
      <vt:lpstr>Calibri</vt:lpstr>
      <vt:lpstr>Times New Roman</vt:lpstr>
      <vt:lpstr>Consolas</vt:lpstr>
      <vt:lpstr>Calibri</vt:lpstr>
      <vt:lpstr>Times New Roman</vt:lpstr>
      <vt:lpstr>微软雅黑</vt:lpstr>
      <vt:lpstr>Arial Unicode MS</vt:lpstr>
      <vt:lpstr>默认设计模板</vt:lpstr>
      <vt:lpstr>默认设计模板_2</vt:lpstr>
      <vt:lpstr>Beam</vt:lpstr>
      <vt:lpstr>默认设计模板_3</vt:lpstr>
      <vt:lpstr>PowerPoint 演示文稿</vt:lpstr>
      <vt:lpstr>Python序列概述</vt:lpstr>
      <vt:lpstr>Python序列概述</vt:lpstr>
      <vt:lpstr>Python序列概述</vt:lpstr>
      <vt:lpstr>2.1  列表</vt:lpstr>
      <vt:lpstr>2.1  列表</vt:lpstr>
      <vt:lpstr>2.1.1  列表创建与删除</vt:lpstr>
      <vt:lpstr>2.1.1  列表创建与删除</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2.1.3  列表元素的删除</vt:lpstr>
      <vt:lpstr>2.1.3  列表元素的删除</vt:lpstr>
      <vt:lpstr>2.1.3  列表元素的删除</vt:lpstr>
      <vt:lpstr>2.1.3  列表元素的删除</vt:lpstr>
      <vt:lpstr>2.1.3  列表元素的删除</vt:lpstr>
      <vt:lpstr>2.1.3  列表元素的删除</vt:lpstr>
      <vt:lpstr>2.1.3  列表元素的删除</vt:lpstr>
      <vt:lpstr>2.1.4  列表元素访问与计数</vt:lpstr>
      <vt:lpstr>2.1.4  列表元素访问与计数</vt:lpstr>
      <vt:lpstr>2.1.4  列表元素访问与计数</vt:lpstr>
      <vt:lpstr>2.1.5  成员资格判断</vt:lpstr>
      <vt:lpstr>2.1.6  切片操作</vt:lpstr>
      <vt:lpstr>2.1.6  切片操作</vt:lpstr>
      <vt:lpstr>2.1.6  切片操作</vt:lpstr>
      <vt:lpstr>2.1.6  切片操作</vt:lpstr>
      <vt:lpstr>2.1.6  切片操作</vt:lpstr>
      <vt:lpstr>2.1.6  切片操作</vt:lpstr>
      <vt:lpstr>2.1.6  切片操作</vt:lpstr>
      <vt:lpstr>2.1.6  切片操作</vt:lpstr>
      <vt:lpstr>2.1.7  列表排序</vt:lpstr>
      <vt:lpstr>2.1.7  列表排序</vt:lpstr>
      <vt:lpstr>2.1.7  列表排序</vt:lpstr>
      <vt:lpstr>2.1.7  列表排序</vt:lpstr>
      <vt:lpstr>2.1.8  用于序列操作的常用内置函数</vt:lpstr>
      <vt:lpstr>2.1.8  用于序列操作的常用内置函数</vt:lpstr>
      <vt:lpstr>2.1.8  用于序列操作的常用内置函数</vt:lpstr>
      <vt:lpstr>2.1.8  用于序列操作的常用内置函数</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2.1.9  列表推导式</vt:lpstr>
      <vt:lpstr>2.1.10  使用列表实现向量运算</vt:lpstr>
      <vt:lpstr>补充：切片+filter()实现筛选法求素数</vt:lpstr>
      <vt:lpstr>补充：计算样本标准差</vt:lpstr>
      <vt:lpstr>补充：查找列表中相加等于s的n个数字</vt:lpstr>
      <vt:lpstr>补充：查找列表中相加等于s的n个数字</vt:lpstr>
      <vt:lpstr>2.2  元组</vt:lpstr>
      <vt:lpstr>2.2.1  元组创建与删除</vt:lpstr>
      <vt:lpstr>2.2.1  元组创建与删除</vt:lpstr>
      <vt:lpstr>2.2.2  元组与列表的区别</vt:lpstr>
      <vt:lpstr>2.2.2  元组与列表的区别</vt:lpstr>
      <vt:lpstr>2.2.2  元组与列表的区别</vt:lpstr>
      <vt:lpstr>2.2.3  序列解包</vt:lpstr>
      <vt:lpstr>2.2.3  序列解包</vt:lpstr>
      <vt:lpstr>2.2.3  序列解包</vt:lpstr>
      <vt:lpstr>2.2.3  序列解包</vt:lpstr>
      <vt:lpstr>2.2.3  序列解包</vt:lpstr>
      <vt:lpstr>2.2.3  序列解包</vt:lpstr>
      <vt:lpstr>2.2.4  生成器推导式</vt:lpstr>
      <vt:lpstr>2.2.4  生成器推导式</vt:lpstr>
      <vt:lpstr>2.2.4  生成器推导式</vt:lpstr>
      <vt:lpstr>2.3  字典</vt:lpstr>
      <vt:lpstr>2.3.1  字典创建与删除</vt:lpstr>
      <vt:lpstr>2.3.1  字典创建与删除</vt:lpstr>
      <vt:lpstr>2.3.1  字典创建与删除</vt:lpstr>
      <vt:lpstr>2.3.1  字典创建与删除</vt:lpstr>
      <vt:lpstr>2.3.2  字典元素的读取</vt:lpstr>
      <vt:lpstr>2.3.2  字典元素的读取</vt:lpstr>
      <vt:lpstr>2.3.2  字典元素的读取</vt:lpstr>
      <vt:lpstr>2.3.2  字典元素的读取</vt:lpstr>
      <vt:lpstr>2.3.2  字典元素的读取</vt:lpstr>
      <vt:lpstr>2.3.3  字典元素的添加与修改</vt:lpstr>
      <vt:lpstr>2.3.3  字典元素的添加与修改</vt:lpstr>
      <vt:lpstr>2.3.3  字典元素的添加与修改</vt:lpstr>
      <vt:lpstr>2.3.4  字典应用案例</vt:lpstr>
      <vt:lpstr>2.3.4  字典应用案例</vt:lpstr>
      <vt:lpstr>2.3.4  字典应用案例</vt:lpstr>
      <vt:lpstr>2.3.4  字典应用案例</vt:lpstr>
      <vt:lpstr>2.3.6  字典推导式</vt:lpstr>
      <vt:lpstr>2.3.6  字典推导式</vt:lpstr>
      <vt:lpstr>2.4  集合</vt:lpstr>
      <vt:lpstr>2.4.1  集合的创建与删除</vt:lpstr>
      <vt:lpstr>2.4.1  集合的创建与删除</vt:lpstr>
      <vt:lpstr>2.4.1  集合的创建与删除</vt:lpstr>
      <vt:lpstr>2.4.2  集合运算</vt:lpstr>
      <vt:lpstr>2.4.2  集合运算</vt:lpstr>
      <vt:lpstr>2.4.3  集合运用案例</vt:lpstr>
      <vt:lpstr>2.4.3  集合运用案例</vt:lpstr>
      <vt:lpstr>2.4.3  集合运用案例</vt:lpstr>
      <vt:lpstr>2.4.3  集合运用案例</vt:lpstr>
      <vt:lpstr>2.4.3  集合运用案例（补充1）</vt:lpstr>
      <vt:lpstr>2.4.3  集合运用案例（补充1）</vt:lpstr>
      <vt:lpstr>2.4.3  集合运用案例（补充1）</vt:lpstr>
      <vt:lpstr>2.4.3  集合运用案例（补充1）</vt:lpstr>
      <vt:lpstr>2.4.3  集合运用案例（补充1）</vt:lpstr>
      <vt:lpstr>2.4.3  集合运用案例（补充2）</vt:lpstr>
      <vt:lpstr>2.4.3  集合运用案例（补充2）</vt:lpstr>
      <vt:lpstr>2.4.3  集合运用案例（补充2）</vt:lpstr>
      <vt:lpstr>2.4.3  集合运用案例（补充2）</vt:lpstr>
      <vt:lpstr>2.4.3  集合运用案例（补充3）</vt:lpstr>
      <vt:lpstr>2.4.3  集合运用案例（补充4）</vt:lpstr>
      <vt:lpstr>2.4.4 集合推导式</vt:lpstr>
      <vt:lpstr>补充3：字典应用案例</vt:lpstr>
      <vt:lpstr>补充3：字典应用案例</vt:lpstr>
      <vt:lpstr>补充3：字典应用案例</vt:lpstr>
      <vt:lpstr>补充4：使用最小二乘法计算回归直线</vt:lpstr>
      <vt:lpstr>补充4：使用最小二乘法计算回归直线</vt:lpstr>
      <vt:lpstr>补充5：测试列表中元素的重复度</vt:lpstr>
      <vt:lpstr>2.5  再谈内置方法sorted()</vt:lpstr>
      <vt:lpstr>2.5  再谈内置方法sorted()</vt:lpstr>
      <vt:lpstr>2.5  再谈内置方法sorted()</vt:lpstr>
      <vt:lpstr>2.5  再谈内置方法sorted()</vt:lpstr>
      <vt:lpstr>2.5  再谈内置方法sorted()</vt:lpstr>
      <vt:lpstr>2.5  再谈内置方法sorted()</vt:lpstr>
      <vt:lpstr>2.5  再谈内置方法sorted()</vt:lpstr>
      <vt:lpstr>2.6  复杂数据结构</vt:lpstr>
      <vt:lpstr>2.6.1  堆</vt:lpstr>
      <vt:lpstr>2.6.1  堆</vt:lpstr>
      <vt:lpstr>2.6.2  队列</vt:lpstr>
      <vt:lpstr>2.6.2  队列</vt:lpstr>
      <vt:lpstr>2.6.2  队列</vt:lpstr>
      <vt:lpstr>2.6.2  队列</vt:lpstr>
      <vt:lpstr>2.6.2  队列</vt:lpstr>
      <vt:lpstr>2.6.2  队列</vt:lpstr>
      <vt:lpstr>2.6.2  队列</vt:lpstr>
      <vt:lpstr>2.6.2  队列</vt:lpstr>
      <vt:lpstr>2.6.3  栈</vt:lpstr>
      <vt:lpstr>2.6.3  栈</vt:lpstr>
      <vt:lpstr>2.6.3  栈</vt:lpstr>
      <vt:lpstr>2.6.3  栈</vt:lpstr>
      <vt:lpstr>2.6.3  栈</vt:lpstr>
      <vt:lpstr>2.6.3  栈</vt:lpstr>
      <vt:lpstr>2.6.3  栈</vt:lpstr>
      <vt:lpstr>2.6.4  链表</vt:lpstr>
      <vt:lpstr>2.6.5  二叉树</vt:lpstr>
      <vt:lpstr>2.6.5  二叉树</vt:lpstr>
      <vt:lpstr>2.6.5  二叉树</vt:lpstr>
      <vt:lpstr>2.6.5  二叉树</vt:lpstr>
      <vt:lpstr>2.6.5  二叉树</vt:lpstr>
      <vt:lpstr>2.6.6  有向图</vt:lpstr>
      <vt:lpstr>2.6.6  有向图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dfg</cp:lastModifiedBy>
  <cp:revision>184</cp:revision>
  <dcterms:created xsi:type="dcterms:W3CDTF">2013-01-25T01:44:00Z</dcterms:created>
  <dcterms:modified xsi:type="dcterms:W3CDTF">2020-03-05T23:33:11Z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