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Lst>
  <p:notesMasterIdLst>
    <p:notesMasterId r:id="rId45"/>
  </p:notesMasterIdLst>
  <p:handoutMasterIdLst>
    <p:handoutMasterId r:id="rId158"/>
  </p:handoutMasterIdLst>
  <p:sldIdLst>
    <p:sldId id="256" r:id="rId13"/>
    <p:sldId id="303" r:id="rId14"/>
    <p:sldId id="304" r:id="rId15"/>
    <p:sldId id="631" r:id="rId16"/>
    <p:sldId id="305" r:id="rId17"/>
    <p:sldId id="986" r:id="rId18"/>
    <p:sldId id="306" r:id="rId19"/>
    <p:sldId id="258" r:id="rId20"/>
    <p:sldId id="259" r:id="rId21"/>
    <p:sldId id="260" r:id="rId22"/>
    <p:sldId id="262" r:id="rId23"/>
    <p:sldId id="552" r:id="rId24"/>
    <p:sldId id="632" r:id="rId25"/>
    <p:sldId id="263" r:id="rId26"/>
    <p:sldId id="350" r:id="rId27"/>
    <p:sldId id="1255" r:id="rId28"/>
    <p:sldId id="264" r:id="rId29"/>
    <p:sldId id="351" r:id="rId30"/>
    <p:sldId id="352" r:id="rId31"/>
    <p:sldId id="469" r:id="rId32"/>
    <p:sldId id="353" r:id="rId33"/>
    <p:sldId id="265" r:id="rId34"/>
    <p:sldId id="1515" r:id="rId35"/>
    <p:sldId id="470" r:id="rId36"/>
    <p:sldId id="471" r:id="rId37"/>
    <p:sldId id="472" r:id="rId38"/>
    <p:sldId id="266" r:id="rId39"/>
    <p:sldId id="267" r:id="rId40"/>
    <p:sldId id="268" r:id="rId41"/>
    <p:sldId id="1902" r:id="rId42"/>
    <p:sldId id="428" r:id="rId43"/>
    <p:sldId id="1356" r:id="rId44"/>
    <p:sldId id="269" r:id="rId46"/>
    <p:sldId id="474" r:id="rId47"/>
    <p:sldId id="1809" r:id="rId48"/>
    <p:sldId id="354" r:id="rId49"/>
    <p:sldId id="355" r:id="rId50"/>
    <p:sldId id="270" r:id="rId51"/>
    <p:sldId id="634" r:id="rId52"/>
    <p:sldId id="473" r:id="rId53"/>
    <p:sldId id="356" r:id="rId54"/>
    <p:sldId id="475" r:id="rId55"/>
    <p:sldId id="476" r:id="rId56"/>
    <p:sldId id="477" r:id="rId57"/>
    <p:sldId id="478" r:id="rId58"/>
    <p:sldId id="637" r:id="rId59"/>
    <p:sldId id="638" r:id="rId60"/>
    <p:sldId id="2331" r:id="rId61"/>
    <p:sldId id="1443" r:id="rId62"/>
    <p:sldId id="271" r:id="rId63"/>
    <p:sldId id="395" r:id="rId64"/>
    <p:sldId id="396" r:id="rId65"/>
    <p:sldId id="1155" r:id="rId66"/>
    <p:sldId id="1727" r:id="rId67"/>
    <p:sldId id="1726" r:id="rId68"/>
    <p:sldId id="1156" r:id="rId69"/>
    <p:sldId id="1157" r:id="rId70"/>
    <p:sldId id="2120" r:id="rId71"/>
    <p:sldId id="479" r:id="rId72"/>
    <p:sldId id="480" r:id="rId73"/>
    <p:sldId id="1612" r:id="rId74"/>
    <p:sldId id="1094" r:id="rId75"/>
    <p:sldId id="481" r:id="rId76"/>
    <p:sldId id="482" r:id="rId77"/>
    <p:sldId id="483" r:id="rId78"/>
    <p:sldId id="484" r:id="rId79"/>
    <p:sldId id="485" r:id="rId80"/>
    <p:sldId id="639" r:id="rId81"/>
    <p:sldId id="640" r:id="rId82"/>
    <p:sldId id="2257" r:id="rId83"/>
    <p:sldId id="2258" r:id="rId84"/>
    <p:sldId id="753" r:id="rId85"/>
    <p:sldId id="790" r:id="rId86"/>
    <p:sldId id="1675" r:id="rId87"/>
    <p:sldId id="828" r:id="rId88"/>
    <p:sldId id="829" r:id="rId89"/>
    <p:sldId id="830" r:id="rId90"/>
    <p:sldId id="868" r:id="rId91"/>
    <p:sldId id="869" r:id="rId92"/>
    <p:sldId id="870" r:id="rId93"/>
    <p:sldId id="871" r:id="rId94"/>
    <p:sldId id="909" r:id="rId95"/>
    <p:sldId id="910" r:id="rId96"/>
    <p:sldId id="2197" r:id="rId97"/>
    <p:sldId id="2198" r:id="rId98"/>
    <p:sldId id="948" r:id="rId99"/>
    <p:sldId id="2427" r:id="rId100"/>
    <p:sldId id="275" r:id="rId101"/>
    <p:sldId id="276" r:id="rId102"/>
    <p:sldId id="277" r:id="rId103"/>
    <p:sldId id="278" r:id="rId104"/>
    <p:sldId id="393" r:id="rId105"/>
    <p:sldId id="394" r:id="rId106"/>
    <p:sldId id="1221" r:id="rId107"/>
    <p:sldId id="280" r:id="rId108"/>
    <p:sldId id="2038" r:id="rId109"/>
    <p:sldId id="2039" r:id="rId110"/>
    <p:sldId id="2040" r:id="rId111"/>
    <p:sldId id="2041" r:id="rId112"/>
    <p:sldId id="2200" r:id="rId113"/>
    <p:sldId id="2042" r:id="rId114"/>
    <p:sldId id="2081" r:id="rId115"/>
    <p:sldId id="281" r:id="rId116"/>
    <p:sldId id="282" r:id="rId117"/>
    <p:sldId id="2199" r:id="rId118"/>
    <p:sldId id="283" r:id="rId119"/>
    <p:sldId id="2201" r:id="rId120"/>
    <p:sldId id="728" r:id="rId121"/>
    <p:sldId id="729" r:id="rId122"/>
    <p:sldId id="754" r:id="rId123"/>
    <p:sldId id="791" r:id="rId124"/>
    <p:sldId id="287" r:id="rId125"/>
    <p:sldId id="730" r:id="rId126"/>
    <p:sldId id="731" r:id="rId127"/>
    <p:sldId id="2202" r:id="rId128"/>
    <p:sldId id="732" r:id="rId129"/>
    <p:sldId id="733" r:id="rId130"/>
    <p:sldId id="734" r:id="rId131"/>
    <p:sldId id="735" r:id="rId132"/>
    <p:sldId id="736" r:id="rId133"/>
    <p:sldId id="737" r:id="rId134"/>
    <p:sldId id="738" r:id="rId135"/>
    <p:sldId id="294" r:id="rId136"/>
    <p:sldId id="297" r:id="rId137"/>
    <p:sldId id="295" r:id="rId138"/>
    <p:sldId id="544" r:id="rId139"/>
    <p:sldId id="547" r:id="rId140"/>
    <p:sldId id="296" r:id="rId141"/>
    <p:sldId id="1797" r:id="rId142"/>
    <p:sldId id="545" r:id="rId143"/>
    <p:sldId id="546" r:id="rId144"/>
    <p:sldId id="548" r:id="rId145"/>
    <p:sldId id="549" r:id="rId146"/>
    <p:sldId id="550" r:id="rId147"/>
    <p:sldId id="302" r:id="rId148"/>
    <p:sldId id="551" r:id="rId149"/>
    <p:sldId id="2203" r:id="rId150"/>
    <p:sldId id="2204" r:id="rId151"/>
    <p:sldId id="1092" r:id="rId152"/>
    <p:sldId id="1093" r:id="rId153"/>
    <p:sldId id="1807" r:id="rId154"/>
    <p:sldId id="1808" r:id="rId155"/>
    <p:sldId id="2205" r:id="rId156"/>
    <p:sldId id="2206" r:id="rId157"/>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4" d="100"/>
          <a:sy n="84" d="100"/>
        </p:scale>
        <p:origin x="-96" y="-102"/>
      </p:cViewPr>
      <p:guideLst>
        <p:guide orient="horz" pos="1620"/>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86.xml"/><Relationship Id="rId98" Type="http://schemas.openxmlformats.org/officeDocument/2006/relationships/slide" Target="slides/slide85.xml"/><Relationship Id="rId97" Type="http://schemas.openxmlformats.org/officeDocument/2006/relationships/slide" Target="slides/slide84.xml"/><Relationship Id="rId96" Type="http://schemas.openxmlformats.org/officeDocument/2006/relationships/slide" Target="slides/slide83.xml"/><Relationship Id="rId95" Type="http://schemas.openxmlformats.org/officeDocument/2006/relationships/slide" Target="slides/slide82.xml"/><Relationship Id="rId94" Type="http://schemas.openxmlformats.org/officeDocument/2006/relationships/slide" Target="slides/slide81.xml"/><Relationship Id="rId93" Type="http://schemas.openxmlformats.org/officeDocument/2006/relationships/slide" Target="slides/slide80.xml"/><Relationship Id="rId92" Type="http://schemas.openxmlformats.org/officeDocument/2006/relationships/slide" Target="slides/slide79.xml"/><Relationship Id="rId91" Type="http://schemas.openxmlformats.org/officeDocument/2006/relationships/slide" Target="slides/slide78.xml"/><Relationship Id="rId90" Type="http://schemas.openxmlformats.org/officeDocument/2006/relationships/slide" Target="slides/slide77.xml"/><Relationship Id="rId9" Type="http://schemas.openxmlformats.org/officeDocument/2006/relationships/slideMaster" Target="slideMasters/slideMaster8.xml"/><Relationship Id="rId89" Type="http://schemas.openxmlformats.org/officeDocument/2006/relationships/slide" Target="slides/slide76.xml"/><Relationship Id="rId88" Type="http://schemas.openxmlformats.org/officeDocument/2006/relationships/slide" Target="slides/slide75.xml"/><Relationship Id="rId87" Type="http://schemas.openxmlformats.org/officeDocument/2006/relationships/slide" Target="slides/slide74.xml"/><Relationship Id="rId86" Type="http://schemas.openxmlformats.org/officeDocument/2006/relationships/slide" Target="slides/slide73.xml"/><Relationship Id="rId85" Type="http://schemas.openxmlformats.org/officeDocument/2006/relationships/slide" Target="slides/slide72.xml"/><Relationship Id="rId84" Type="http://schemas.openxmlformats.org/officeDocument/2006/relationships/slide" Target="slides/slide71.xml"/><Relationship Id="rId83" Type="http://schemas.openxmlformats.org/officeDocument/2006/relationships/slide" Target="slides/slide70.xml"/><Relationship Id="rId82" Type="http://schemas.openxmlformats.org/officeDocument/2006/relationships/slide" Target="slides/slide69.xml"/><Relationship Id="rId81" Type="http://schemas.openxmlformats.org/officeDocument/2006/relationships/slide" Target="slides/slide68.xml"/><Relationship Id="rId80" Type="http://schemas.openxmlformats.org/officeDocument/2006/relationships/slide" Target="slides/slide67.xml"/><Relationship Id="rId8" Type="http://schemas.openxmlformats.org/officeDocument/2006/relationships/slideMaster" Target="slideMasters/slideMaster7.xml"/><Relationship Id="rId79" Type="http://schemas.openxmlformats.org/officeDocument/2006/relationships/slide" Target="slides/slide66.xml"/><Relationship Id="rId78" Type="http://schemas.openxmlformats.org/officeDocument/2006/relationships/slide" Target="slides/slide65.xml"/><Relationship Id="rId77" Type="http://schemas.openxmlformats.org/officeDocument/2006/relationships/slide" Target="slides/slide64.xml"/><Relationship Id="rId76" Type="http://schemas.openxmlformats.org/officeDocument/2006/relationships/slide" Target="slides/slide63.xml"/><Relationship Id="rId75" Type="http://schemas.openxmlformats.org/officeDocument/2006/relationships/slide" Target="slides/slide62.xml"/><Relationship Id="rId74" Type="http://schemas.openxmlformats.org/officeDocument/2006/relationships/slide" Target="slides/slide61.xml"/><Relationship Id="rId73" Type="http://schemas.openxmlformats.org/officeDocument/2006/relationships/slide" Target="slides/slide60.xml"/><Relationship Id="rId72" Type="http://schemas.openxmlformats.org/officeDocument/2006/relationships/slide" Target="slides/slide59.xml"/><Relationship Id="rId71" Type="http://schemas.openxmlformats.org/officeDocument/2006/relationships/slide" Target="slides/slide58.xml"/><Relationship Id="rId70" Type="http://schemas.openxmlformats.org/officeDocument/2006/relationships/slide" Target="slides/slide57.xml"/><Relationship Id="rId7" Type="http://schemas.openxmlformats.org/officeDocument/2006/relationships/slideMaster" Target="slideMasters/slideMaster6.xml"/><Relationship Id="rId69" Type="http://schemas.openxmlformats.org/officeDocument/2006/relationships/slide" Target="slides/slide56.xml"/><Relationship Id="rId68" Type="http://schemas.openxmlformats.org/officeDocument/2006/relationships/slide" Target="slides/slide55.xml"/><Relationship Id="rId67" Type="http://schemas.openxmlformats.org/officeDocument/2006/relationships/slide" Target="slides/slide54.xml"/><Relationship Id="rId66" Type="http://schemas.openxmlformats.org/officeDocument/2006/relationships/slide" Target="slides/slide53.xml"/><Relationship Id="rId65" Type="http://schemas.openxmlformats.org/officeDocument/2006/relationships/slide" Target="slides/slide52.xml"/><Relationship Id="rId64" Type="http://schemas.openxmlformats.org/officeDocument/2006/relationships/slide" Target="slides/slide51.xml"/><Relationship Id="rId63" Type="http://schemas.openxmlformats.org/officeDocument/2006/relationships/slide" Target="slides/slide50.xml"/><Relationship Id="rId62" Type="http://schemas.openxmlformats.org/officeDocument/2006/relationships/slide" Target="slides/slide49.xml"/><Relationship Id="rId61" Type="http://schemas.openxmlformats.org/officeDocument/2006/relationships/slide" Target="slides/slide48.xml"/><Relationship Id="rId60" Type="http://schemas.openxmlformats.org/officeDocument/2006/relationships/slide" Target="slides/slide47.xml"/><Relationship Id="rId6" Type="http://schemas.openxmlformats.org/officeDocument/2006/relationships/slideMaster" Target="slideMasters/slideMaster5.xml"/><Relationship Id="rId59" Type="http://schemas.openxmlformats.org/officeDocument/2006/relationships/slide" Target="slides/slide46.xml"/><Relationship Id="rId58" Type="http://schemas.openxmlformats.org/officeDocument/2006/relationships/slide" Target="slides/slide45.xml"/><Relationship Id="rId57" Type="http://schemas.openxmlformats.org/officeDocument/2006/relationships/slide" Target="slides/slide44.xml"/><Relationship Id="rId56" Type="http://schemas.openxmlformats.org/officeDocument/2006/relationships/slide" Target="slides/slide43.xml"/><Relationship Id="rId55" Type="http://schemas.openxmlformats.org/officeDocument/2006/relationships/slide" Target="slides/slide42.xml"/><Relationship Id="rId54" Type="http://schemas.openxmlformats.org/officeDocument/2006/relationships/slide" Target="slides/slide41.xml"/><Relationship Id="rId53" Type="http://schemas.openxmlformats.org/officeDocument/2006/relationships/slide" Target="slides/slide40.xml"/><Relationship Id="rId52" Type="http://schemas.openxmlformats.org/officeDocument/2006/relationships/slide" Target="slides/slide39.xml"/><Relationship Id="rId51" Type="http://schemas.openxmlformats.org/officeDocument/2006/relationships/slide" Target="slides/slide38.xml"/><Relationship Id="rId50" Type="http://schemas.openxmlformats.org/officeDocument/2006/relationships/slide" Target="slides/slide37.xml"/><Relationship Id="rId5" Type="http://schemas.openxmlformats.org/officeDocument/2006/relationships/slideMaster" Target="slideMasters/slideMaster4.xml"/><Relationship Id="rId49" Type="http://schemas.openxmlformats.org/officeDocument/2006/relationships/slide" Target="slides/slide36.xml"/><Relationship Id="rId48" Type="http://schemas.openxmlformats.org/officeDocument/2006/relationships/slide" Target="slides/slide35.xml"/><Relationship Id="rId47" Type="http://schemas.openxmlformats.org/officeDocument/2006/relationships/slide" Target="slides/slide34.xml"/><Relationship Id="rId46" Type="http://schemas.openxmlformats.org/officeDocument/2006/relationships/slide" Target="slides/slide33.xml"/><Relationship Id="rId45" Type="http://schemas.openxmlformats.org/officeDocument/2006/relationships/notesMaster" Target="notesMasters/notesMaster1.xml"/><Relationship Id="rId44" Type="http://schemas.openxmlformats.org/officeDocument/2006/relationships/slide" Target="slides/slide32.xml"/><Relationship Id="rId43" Type="http://schemas.openxmlformats.org/officeDocument/2006/relationships/slide" Target="slides/slide31.xml"/><Relationship Id="rId42" Type="http://schemas.openxmlformats.org/officeDocument/2006/relationships/slide" Target="slides/slide30.xml"/><Relationship Id="rId41" Type="http://schemas.openxmlformats.org/officeDocument/2006/relationships/slide" Target="slides/slide29.xml"/><Relationship Id="rId40" Type="http://schemas.openxmlformats.org/officeDocument/2006/relationships/slide" Target="slides/slide28.xml"/><Relationship Id="rId4" Type="http://schemas.openxmlformats.org/officeDocument/2006/relationships/slideMaster" Target="slideMasters/slideMaster3.xml"/><Relationship Id="rId39" Type="http://schemas.openxmlformats.org/officeDocument/2006/relationships/slide" Target="slides/slide27.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1" Type="http://schemas.openxmlformats.org/officeDocument/2006/relationships/tableStyles" Target="tableStyles.xml"/><Relationship Id="rId160" Type="http://schemas.openxmlformats.org/officeDocument/2006/relationships/viewProps" Target="viewProps.xml"/><Relationship Id="rId16" Type="http://schemas.openxmlformats.org/officeDocument/2006/relationships/slide" Target="slides/slide4.xml"/><Relationship Id="rId159" Type="http://schemas.openxmlformats.org/officeDocument/2006/relationships/presProps" Target="presProps.xml"/><Relationship Id="rId158" Type="http://schemas.openxmlformats.org/officeDocument/2006/relationships/handoutMaster" Target="handoutMasters/handoutMaster1.xml"/><Relationship Id="rId157" Type="http://schemas.openxmlformats.org/officeDocument/2006/relationships/slide" Target="slides/slide144.xml"/><Relationship Id="rId156" Type="http://schemas.openxmlformats.org/officeDocument/2006/relationships/slide" Target="slides/slide143.xml"/><Relationship Id="rId155" Type="http://schemas.openxmlformats.org/officeDocument/2006/relationships/slide" Target="slides/slide142.xml"/><Relationship Id="rId154" Type="http://schemas.openxmlformats.org/officeDocument/2006/relationships/slide" Target="slides/slide141.xml"/><Relationship Id="rId153" Type="http://schemas.openxmlformats.org/officeDocument/2006/relationships/slide" Target="slides/slide140.xml"/><Relationship Id="rId152" Type="http://schemas.openxmlformats.org/officeDocument/2006/relationships/slide" Target="slides/slide139.xml"/><Relationship Id="rId151" Type="http://schemas.openxmlformats.org/officeDocument/2006/relationships/slide" Target="slides/slide138.xml"/><Relationship Id="rId150" Type="http://schemas.openxmlformats.org/officeDocument/2006/relationships/slide" Target="slides/slide137.xml"/><Relationship Id="rId15" Type="http://schemas.openxmlformats.org/officeDocument/2006/relationships/slide" Target="slides/slide3.xml"/><Relationship Id="rId149" Type="http://schemas.openxmlformats.org/officeDocument/2006/relationships/slide" Target="slides/slide136.xml"/><Relationship Id="rId148" Type="http://schemas.openxmlformats.org/officeDocument/2006/relationships/slide" Target="slides/slide135.xml"/><Relationship Id="rId147" Type="http://schemas.openxmlformats.org/officeDocument/2006/relationships/slide" Target="slides/slide134.xml"/><Relationship Id="rId146" Type="http://schemas.openxmlformats.org/officeDocument/2006/relationships/slide" Target="slides/slide133.xml"/><Relationship Id="rId145" Type="http://schemas.openxmlformats.org/officeDocument/2006/relationships/slide" Target="slides/slide132.xml"/><Relationship Id="rId144" Type="http://schemas.openxmlformats.org/officeDocument/2006/relationships/slide" Target="slides/slide131.xml"/><Relationship Id="rId143" Type="http://schemas.openxmlformats.org/officeDocument/2006/relationships/slide" Target="slides/slide130.xml"/><Relationship Id="rId142" Type="http://schemas.openxmlformats.org/officeDocument/2006/relationships/slide" Target="slides/slide129.xml"/><Relationship Id="rId141" Type="http://schemas.openxmlformats.org/officeDocument/2006/relationships/slide" Target="slides/slide128.xml"/><Relationship Id="rId140" Type="http://schemas.openxmlformats.org/officeDocument/2006/relationships/slide" Target="slides/slide127.xml"/><Relationship Id="rId14" Type="http://schemas.openxmlformats.org/officeDocument/2006/relationships/slide" Target="slides/slide2.xml"/><Relationship Id="rId139" Type="http://schemas.openxmlformats.org/officeDocument/2006/relationships/slide" Target="slides/slide126.xml"/><Relationship Id="rId138" Type="http://schemas.openxmlformats.org/officeDocument/2006/relationships/slide" Target="slides/slide125.xml"/><Relationship Id="rId137" Type="http://schemas.openxmlformats.org/officeDocument/2006/relationships/slide" Target="slides/slide124.xml"/><Relationship Id="rId136" Type="http://schemas.openxmlformats.org/officeDocument/2006/relationships/slide" Target="slides/slide123.xml"/><Relationship Id="rId135" Type="http://schemas.openxmlformats.org/officeDocument/2006/relationships/slide" Target="slides/slide122.xml"/><Relationship Id="rId134" Type="http://schemas.openxmlformats.org/officeDocument/2006/relationships/slide" Target="slides/slide121.xml"/><Relationship Id="rId133" Type="http://schemas.openxmlformats.org/officeDocument/2006/relationships/slide" Target="slides/slide120.xml"/><Relationship Id="rId132" Type="http://schemas.openxmlformats.org/officeDocument/2006/relationships/slide" Target="slides/slide119.xml"/><Relationship Id="rId131" Type="http://schemas.openxmlformats.org/officeDocument/2006/relationships/slide" Target="slides/slide118.xml"/><Relationship Id="rId130" Type="http://schemas.openxmlformats.org/officeDocument/2006/relationships/slide" Target="slides/slide117.xml"/><Relationship Id="rId13" Type="http://schemas.openxmlformats.org/officeDocument/2006/relationships/slide" Target="slides/slide1.xml"/><Relationship Id="rId129" Type="http://schemas.openxmlformats.org/officeDocument/2006/relationships/slide" Target="slides/slide116.xml"/><Relationship Id="rId128" Type="http://schemas.openxmlformats.org/officeDocument/2006/relationships/slide" Target="slides/slide115.xml"/><Relationship Id="rId127" Type="http://schemas.openxmlformats.org/officeDocument/2006/relationships/slide" Target="slides/slide114.xml"/><Relationship Id="rId126" Type="http://schemas.openxmlformats.org/officeDocument/2006/relationships/slide" Target="slides/slide113.xml"/><Relationship Id="rId125" Type="http://schemas.openxmlformats.org/officeDocument/2006/relationships/slide" Target="slides/slide112.xml"/><Relationship Id="rId124" Type="http://schemas.openxmlformats.org/officeDocument/2006/relationships/slide" Target="slides/slide111.xml"/><Relationship Id="rId123" Type="http://schemas.openxmlformats.org/officeDocument/2006/relationships/slide" Target="slides/slide110.xml"/><Relationship Id="rId122" Type="http://schemas.openxmlformats.org/officeDocument/2006/relationships/slide" Target="slides/slide109.xml"/><Relationship Id="rId121" Type="http://schemas.openxmlformats.org/officeDocument/2006/relationships/slide" Target="slides/slide108.xml"/><Relationship Id="rId120" Type="http://schemas.openxmlformats.org/officeDocument/2006/relationships/slide" Target="slides/slide107.xml"/><Relationship Id="rId12" Type="http://schemas.openxmlformats.org/officeDocument/2006/relationships/slideMaster" Target="slideMasters/slideMaster11.xml"/><Relationship Id="rId119" Type="http://schemas.openxmlformats.org/officeDocument/2006/relationships/slide" Target="slides/slide106.xml"/><Relationship Id="rId118" Type="http://schemas.openxmlformats.org/officeDocument/2006/relationships/slide" Target="slides/slide105.xml"/><Relationship Id="rId117" Type="http://schemas.openxmlformats.org/officeDocument/2006/relationships/slide" Target="slides/slide104.xml"/><Relationship Id="rId116" Type="http://schemas.openxmlformats.org/officeDocument/2006/relationships/slide" Target="slides/slide103.xml"/><Relationship Id="rId115" Type="http://schemas.openxmlformats.org/officeDocument/2006/relationships/slide" Target="slides/slide102.xml"/><Relationship Id="rId114" Type="http://schemas.openxmlformats.org/officeDocument/2006/relationships/slide" Target="slides/slide101.xml"/><Relationship Id="rId113" Type="http://schemas.openxmlformats.org/officeDocument/2006/relationships/slide" Target="slides/slide100.xml"/><Relationship Id="rId112" Type="http://schemas.openxmlformats.org/officeDocument/2006/relationships/slide" Target="slides/slide99.xml"/><Relationship Id="rId111" Type="http://schemas.openxmlformats.org/officeDocument/2006/relationships/slide" Target="slides/slide98.xml"/><Relationship Id="rId110" Type="http://schemas.openxmlformats.org/officeDocument/2006/relationships/slide" Target="slides/slide97.xml"/><Relationship Id="rId11" Type="http://schemas.openxmlformats.org/officeDocument/2006/relationships/slideMaster" Target="slideMasters/slideMaster10.xml"/><Relationship Id="rId109" Type="http://schemas.openxmlformats.org/officeDocument/2006/relationships/slide" Target="slides/slide96.xml"/><Relationship Id="rId108" Type="http://schemas.openxmlformats.org/officeDocument/2006/relationships/slide" Target="slides/slide95.xml"/><Relationship Id="rId107" Type="http://schemas.openxmlformats.org/officeDocument/2006/relationships/slide" Target="slides/slide94.xml"/><Relationship Id="rId106" Type="http://schemas.openxmlformats.org/officeDocument/2006/relationships/slide" Target="slides/slide93.xml"/><Relationship Id="rId105" Type="http://schemas.openxmlformats.org/officeDocument/2006/relationships/slide" Target="slides/slide92.xml"/><Relationship Id="rId104" Type="http://schemas.openxmlformats.org/officeDocument/2006/relationships/slide" Target="slides/slide91.xml"/><Relationship Id="rId103" Type="http://schemas.openxmlformats.org/officeDocument/2006/relationships/slide" Target="slides/slide90.xml"/><Relationship Id="rId102" Type="http://schemas.openxmlformats.org/officeDocument/2006/relationships/slide" Target="slides/slide89.xml"/><Relationship Id="rId101" Type="http://schemas.openxmlformats.org/officeDocument/2006/relationships/slide" Target="slides/slide88.xml"/><Relationship Id="rId100" Type="http://schemas.openxmlformats.org/officeDocument/2006/relationships/slide" Target="slides/slide87.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ea"/>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ea"/>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1843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19460" name="Rectangle 4"/>
          <p:cNvSpPr>
            <a:spLocks noGrp="1" noRot="1" noChangeAspect="1"/>
          </p:cNvSpPr>
          <p:nvPr>
            <p:ph type="sldImg"/>
          </p:nvPr>
        </p:nvSpPr>
        <p:spPr>
          <a:xfrm>
            <a:off x="381533" y="685800"/>
            <a:ext cx="6094934" cy="3429000"/>
          </a:xfrm>
          <a:prstGeom prst="rect">
            <a:avLst/>
          </a:prstGeom>
          <a:noFill/>
          <a:ln w="9525">
            <a:noFill/>
          </a:ln>
        </p:spPr>
      </p:sp>
      <p:sp>
        <p:nvSpPr>
          <p:cNvPr id="19461"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843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1843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统计意义上，</a:t>
            </a:r>
            <a:r>
              <a:rPr lang="en-US" altLang="zh-CN"/>
              <a:t>zi</a:t>
            </a:r>
            <a:r>
              <a:rPr lang="zh-CN" altLang="en-US"/>
              <a:t>英文字母中，单个字母</a:t>
            </a:r>
            <a:r>
              <a:rPr lang="en-US" altLang="zh-CN"/>
              <a:t>e</a:t>
            </a:r>
            <a:r>
              <a:rPr lang="zh-CN" altLang="en-US"/>
              <a:t>出现次数最多，两个字母的组合中</a:t>
            </a:r>
            <a:r>
              <a:rPr lang="en-US" altLang="zh-CN"/>
              <a:t>er</a:t>
            </a:r>
            <a:r>
              <a:rPr lang="zh-CN" altLang="en-US"/>
              <a:t>出现次数最多。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0825" cy="5138446"/>
            <a:chOff x="0" y="0"/>
            <a:chExt cx="5758" cy="4315"/>
          </a:xfrm>
        </p:grpSpPr>
        <p:grpSp>
          <p:nvGrpSpPr>
            <p:cNvPr id="17411" name="组合 14338"/>
            <p:cNvGrpSpPr/>
            <p:nvPr userDrawn="1"/>
          </p:nvGrpSpPr>
          <p:grpSpPr>
            <a:xfrm>
              <a:off x="1728" y="2230"/>
              <a:ext cx="4027" cy="2085"/>
              <a:chOff x="0" y="0"/>
              <a:chExt cx="4027" cy="2085"/>
            </a:xfrm>
          </p:grpSpPr>
          <p:sp>
            <p:nvSpPr>
              <p:cNvPr id="17412" name="任意多边形 14339"/>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7413" name="任意多边形 14340"/>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7414" name="任意多边形 14341"/>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7415" name="任意多边形 14342"/>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7416" name="任意多边形 14343"/>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7417" name="任意多边形 14344"/>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7418" name="任意多边形 14345"/>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4347" name="标题 14346"/>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4348" name="副标题 14347"/>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14349" name="日期占位符 14348"/>
          <p:cNvSpPr>
            <a:spLocks noGrp="1"/>
          </p:cNvSpPr>
          <p:nvPr>
            <p:ph type="dt" sz="quarter" idx="2"/>
          </p:nvPr>
        </p:nvSpPr>
        <p:spPr>
          <a:xfrm>
            <a:off x="457200" y="4687120"/>
            <a:ext cx="2133600" cy="357250"/>
          </a:xfrm>
          <a:prstGeom prst="rect">
            <a:avLst/>
          </a:prstGeom>
          <a:noFill/>
          <a:ln w="9525">
            <a:noFill/>
            <a:miter/>
          </a:ln>
        </p:spPr>
        <p:txBody>
          <a:bodyPr anchor="b"/>
          <a:lstStyle/>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4350" name="页脚占位符 14349"/>
          <p:cNvSpPr>
            <a:spLocks noGrp="1"/>
          </p:cNvSpPr>
          <p:nvPr>
            <p:ph type="ftr" sz="quarter" idx="3"/>
          </p:nvPr>
        </p:nvSpPr>
        <p:spPr>
          <a:xfrm>
            <a:off x="3124200" y="4689501"/>
            <a:ext cx="2895600" cy="357250"/>
          </a:xfrm>
          <a:prstGeom prst="rect">
            <a:avLst/>
          </a:prstGeom>
          <a:noFill/>
          <a:ln w="9525">
            <a:noFill/>
            <a:miter/>
          </a:ln>
        </p:spPr>
        <p:txBody>
          <a:bodyPr anchor="b"/>
          <a:lstStyle/>
          <a:p>
            <a:pPr fontAlgn="base"/>
            <a:endParaRPr lang="zh-CN" strike="noStrike" noProof="1"/>
          </a:p>
        </p:txBody>
      </p:sp>
      <p:sp>
        <p:nvSpPr>
          <p:cNvPr id="14351" name="灯片编号占位符 14350"/>
          <p:cNvSpPr>
            <a:spLocks noGrp="1"/>
          </p:cNvSpPr>
          <p:nvPr>
            <p:ph type="sldNum" sz="quarter" idx="4"/>
          </p:nvPr>
        </p:nvSpPr>
        <p:spPr>
          <a:xfrm>
            <a:off x="6553200" y="4691883"/>
            <a:ext cx="2133600" cy="357250"/>
          </a:xfrm>
          <a:prstGeom prst="rect">
            <a:avLst/>
          </a:prstGeom>
          <a:noFill/>
          <a:ln w="9525">
            <a:noFill/>
            <a:miter/>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143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16695" cy="925039"/>
          </a:xfrm>
          <a:gradFill>
            <a:gsLst>
              <a:gs pos="100000">
                <a:srgbClr val="00B0F0"/>
              </a:gs>
              <a:gs pos="39000">
                <a:schemeClr val="accent1">
                  <a:lumMod val="45000"/>
                  <a:lumOff val="55000"/>
                </a:schemeClr>
              </a:gs>
              <a:gs pos="24000">
                <a:schemeClr val="accent1">
                  <a:lumMod val="45000"/>
                  <a:lumOff val="55000"/>
                </a:schemeClr>
              </a:gs>
              <a:gs pos="5000">
                <a:schemeClr val="accent1">
                  <a:lumMod val="30000"/>
                  <a:lumOff val="70000"/>
                </a:schemeClr>
              </a:gs>
            </a:gsLst>
            <a:lin ang="10800000" scaled="0"/>
          </a:gradFill>
          <a:ln w="9525">
            <a:noFill/>
          </a:ln>
        </p:spPr>
        <p:txBody>
          <a:bodyPr vert="horz" rtlCol="0" anchor="ctr">
            <a:normAutofit/>
          </a:bodyPr>
          <a:lstStyle>
            <a:lvl1pPr marL="0" marR="0" algn="l" rtl="0" eaLnBrk="1" fontAlgn="base" latinLnBrk="0" hangingPunct="1">
              <a:lnSpc>
                <a:spcPct val="100000"/>
              </a:lnSpc>
              <a:buNone/>
              <a:defRPr kumimoji="0" lang="zh-CN" altLang="en-US" sz="3300" b="0" i="0" u="none" strike="noStrike" kern="1200" cap="none" spc="0" normalizeH="0" baseline="0" noProof="1" smtClean="0">
                <a:solidFill>
                  <a:schemeClr val="tx1"/>
                </a:solidFill>
                <a:effectLst/>
                <a:latin typeface="+mj-lt"/>
                <a:ea typeface="+mj-ea"/>
                <a:cs typeface="+mj-cs"/>
                <a:sym typeface="+mn-ea"/>
              </a:defRPr>
            </a:lvl1pPr>
          </a:lstStyle>
          <a:p>
            <a:pPr lvl="0" fontAlgn="base"/>
            <a:r>
              <a:rPr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pic>
        <p:nvPicPr>
          <p:cNvPr id="3076" name="图片 3" descr="qrcode_for_gh_6f2df669dea9_1280"/>
          <p:cNvPicPr>
            <a:picLocks noChangeAspect="1"/>
          </p:cNvPicPr>
          <p:nvPr userDrawn="1"/>
        </p:nvPicPr>
        <p:blipFill>
          <a:blip r:embed="rId2"/>
          <a:stretch>
            <a:fillRect/>
          </a:stretch>
        </p:blipFill>
        <p:spPr>
          <a:xfrm>
            <a:off x="7899400" y="4064635"/>
            <a:ext cx="1231900" cy="1033145"/>
          </a:xfrm>
          <a:prstGeom prst="rect">
            <a:avLst/>
          </a:prstGeom>
          <a:noFill/>
          <a:ln w="9525">
            <a:noFill/>
          </a:ln>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4338" name="组合 5121"/>
          <p:cNvGrpSpPr/>
          <p:nvPr/>
        </p:nvGrpSpPr>
        <p:grpSpPr>
          <a:xfrm>
            <a:off x="0" y="0"/>
            <a:ext cx="9144000" cy="5143209"/>
            <a:chOff x="0" y="0"/>
            <a:chExt cx="5760" cy="4319"/>
          </a:xfrm>
        </p:grpSpPr>
        <p:sp>
          <p:nvSpPr>
            <p:cNvPr id="14339" name="任意多边形 512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4340" name="任意多边形 512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4341" name="任意多边形 512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4342" name="任意多边形 512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4343" name="任意多边形 512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4344" name="任意多边形 512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4345" name="任意多边形 512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4346" name="任意多边形 512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4347" name="任意多边形 513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4348" name="任意多边形 513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4349" name="任意多边形 513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4350" name="任意多边形 513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4351" name="任意多边形 513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4352" name="任意多边形 513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4353" name="任意多边形 513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4354" name="任意多边形 513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4355" name="任意多边形 513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4356" name="任意多边形 513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4357" name="任意多边形 514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4358" name="任意多边形 514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4359" name="任意多边形 514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4360" name="任意多边形 514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4361" name="任意多边形 514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4362" name="任意多边形 514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4363" name="任意多边形 514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4364" name="任意多边形 514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4365" name="任意多边形 514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4366" name="任意多边形 514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4367" name="任意多边形 515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4368" name="任意多边形 515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4369" name="任意多边形 515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4370" name="任意多边形 515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4371" name="任意多边形 515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4372" name="任意多边形 515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4373" name="任意多边形 515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4374" name="任意多边形 515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4375" name="组合 5158"/>
            <p:cNvGrpSpPr/>
            <p:nvPr userDrawn="1"/>
          </p:nvGrpSpPr>
          <p:grpSpPr>
            <a:xfrm>
              <a:off x="0" y="1632"/>
              <a:ext cx="5758" cy="1858"/>
              <a:chOff x="0" y="0"/>
              <a:chExt cx="5758" cy="1858"/>
            </a:xfrm>
          </p:grpSpPr>
          <p:sp>
            <p:nvSpPr>
              <p:cNvPr id="14376" name="任意多边形 515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4377" name="任意多边形 516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5162" name="标题 5161"/>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5163" name="副标题 516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5164" name="日期占位符 5163"/>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165" name="页脚占位符 5164"/>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5166" name="灯片编号占位符 5165"/>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9217"/>
          <p:cNvGrpSpPr/>
          <p:nvPr/>
        </p:nvGrpSpPr>
        <p:grpSpPr>
          <a:xfrm>
            <a:off x="0" y="0"/>
            <a:ext cx="9144000" cy="5143209"/>
            <a:chOff x="0" y="0"/>
            <a:chExt cx="5760" cy="4319"/>
          </a:xfrm>
        </p:grpSpPr>
        <p:sp>
          <p:nvSpPr>
            <p:cNvPr id="15363" name="任意多边形 921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921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922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922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922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922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5369" name="任意多边形 922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5370" name="任意多边形 922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922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5372" name="任意多边形 922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922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5374" name="任意多边形 922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923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923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923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923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923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5380" name="任意多边形 923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923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5382" name="任意多边形 923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923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923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924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5386" name="任意多边形 924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924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924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5389" name="任意多边形 924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924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5391" name="任意多边形 924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924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924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924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925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925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925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925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9254"/>
            <p:cNvGrpSpPr/>
            <p:nvPr userDrawn="1"/>
          </p:nvGrpSpPr>
          <p:grpSpPr>
            <a:xfrm>
              <a:off x="0" y="1632"/>
              <a:ext cx="5758" cy="1858"/>
              <a:chOff x="0" y="0"/>
              <a:chExt cx="5758" cy="1858"/>
            </a:xfrm>
          </p:grpSpPr>
          <p:sp>
            <p:nvSpPr>
              <p:cNvPr id="15400" name="任意多边形 925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925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9258" name="标题 925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9259" name="副标题 925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9260" name="日期占位符 9259"/>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9262" name="灯片编号占位符 9261"/>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2289"/>
          <p:cNvGrpSpPr/>
          <p:nvPr/>
        </p:nvGrpSpPr>
        <p:grpSpPr>
          <a:xfrm>
            <a:off x="0" y="0"/>
            <a:ext cx="9144000" cy="5143209"/>
            <a:chOff x="0" y="0"/>
            <a:chExt cx="5760" cy="4319"/>
          </a:xfrm>
        </p:grpSpPr>
        <p:sp>
          <p:nvSpPr>
            <p:cNvPr id="16387" name="任意多边形 1229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229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229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229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229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229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6393" name="任意多边形 1229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6394" name="任意多边形 1229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229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6396" name="任意多边形 1229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230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6398" name="任意多边形 1230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230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230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230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230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230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6404" name="任意多边形 1230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230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6406" name="任意多边形 1230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231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231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231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6410" name="任意多边形 1231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231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231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6413" name="任意多边形 1231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231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6415" name="任意多边形 1231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231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232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232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232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232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232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232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2326"/>
            <p:cNvGrpSpPr/>
            <p:nvPr userDrawn="1"/>
          </p:nvGrpSpPr>
          <p:grpSpPr>
            <a:xfrm>
              <a:off x="0" y="1632"/>
              <a:ext cx="5758" cy="1858"/>
              <a:chOff x="0" y="0"/>
              <a:chExt cx="5758" cy="1858"/>
            </a:xfrm>
          </p:grpSpPr>
          <p:sp>
            <p:nvSpPr>
              <p:cNvPr id="16424" name="任意多边形 1232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232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2330" name="标题 1232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2331" name="副标题 1233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2332" name="日期占位符 12331"/>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12334" name="灯片编号占位符 12333"/>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5" Type="http://schemas.openxmlformats.org/officeDocument/2006/relationships/theme" Target="../theme/theme4.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5" Type="http://schemas.openxmlformats.org/officeDocument/2006/relationships/theme" Target="../theme/theme7.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5" Type="http://schemas.openxmlformats.org/officeDocument/2006/relationships/theme" Target="../theme/theme9.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日期占位符 13313"/>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3315" name="灯片编号占位符 13314"/>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0244" name="组合 13315"/>
          <p:cNvGrpSpPr/>
          <p:nvPr/>
        </p:nvGrpSpPr>
        <p:grpSpPr>
          <a:xfrm>
            <a:off x="0" y="0"/>
            <a:ext cx="9140825" cy="5138446"/>
            <a:chOff x="0" y="0"/>
            <a:chExt cx="5758" cy="4315"/>
          </a:xfrm>
        </p:grpSpPr>
        <p:grpSp>
          <p:nvGrpSpPr>
            <p:cNvPr id="10245" name="组合 13316"/>
            <p:cNvGrpSpPr/>
            <p:nvPr userDrawn="1"/>
          </p:nvGrpSpPr>
          <p:grpSpPr>
            <a:xfrm>
              <a:off x="1728" y="2230"/>
              <a:ext cx="4027" cy="2085"/>
              <a:chOff x="0" y="0"/>
              <a:chExt cx="4027" cy="2085"/>
            </a:xfrm>
          </p:grpSpPr>
          <p:sp>
            <p:nvSpPr>
              <p:cNvPr id="10246" name="任意多边形 13317"/>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0247" name="任意多边形 13318"/>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0248" name="任意多边形 13319"/>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0249" name="任意多边形 13320"/>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0250" name="任意多边形 13321"/>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0251" name="任意多边形 13322"/>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0252" name="任意多边形 13323"/>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3325" name="标题 13324"/>
          <p:cNvSpPr>
            <a:spLocks noGrp="1" noRot="1"/>
          </p:cNvSpPr>
          <p:nvPr>
            <p:ph type="title"/>
          </p:nvPr>
        </p:nvSpPr>
        <p:spPr>
          <a:xfrm>
            <a:off x="457200" y="206014"/>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3326" name="页脚占位符 13325"/>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3327" name="文本占位符 13326"/>
          <p:cNvSpPr>
            <a:spLocks noGrp="1"/>
          </p:cNvSpPr>
          <p:nvPr>
            <p:ph type="body" idx="1"/>
          </p:nvPr>
        </p:nvSpPr>
        <p:spPr>
          <a:xfrm>
            <a:off x="457200" y="1200360"/>
            <a:ext cx="8229600" cy="3395066"/>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536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536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1536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4098" name="组合 4097"/>
          <p:cNvGrpSpPr/>
          <p:nvPr/>
        </p:nvGrpSpPr>
        <p:grpSpPr>
          <a:xfrm>
            <a:off x="0" y="0"/>
            <a:ext cx="9144000" cy="5143209"/>
            <a:chOff x="0" y="0"/>
            <a:chExt cx="5760" cy="4319"/>
          </a:xfrm>
        </p:grpSpPr>
        <p:sp>
          <p:nvSpPr>
            <p:cNvPr id="4099" name="任意多边形 409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4100" name="任意多边形 409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4101" name="任意多边形 410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4102" name="任意多边形 410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4103" name="任意多边形 410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4104" name="任意多边形 410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4105" name="任意多边形 410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4106" name="任意多边形 410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4107" name="任意多边形 410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4108" name="任意多边形 410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4109" name="任意多边形 410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4110" name="任意多边形 410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4111" name="任意多边形 411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4112" name="任意多边形 411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4113" name="任意多边形 411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4114" name="任意多边形 411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4115" name="任意多边形 411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4116" name="任意多边形 411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4117" name="任意多边形 411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4118" name="任意多边形 411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4119" name="任意多边形 411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4120" name="任意多边形 411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4121" name="任意多边形 412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4122" name="任意多边形 412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4123" name="任意多边形 412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4124" name="任意多边形 412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4125" name="任意多边形 412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4126" name="任意多边形 412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4127" name="任意多边形 412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4128" name="任意多边形 412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4129" name="任意多边形 412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4130" name="任意多边形 412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4131" name="任意多边形 413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4132" name="任意多边形 413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4133" name="任意多边形 413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4134" name="任意多边形 413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4135" name="组合 4134"/>
            <p:cNvGrpSpPr/>
            <p:nvPr userDrawn="1"/>
          </p:nvGrpSpPr>
          <p:grpSpPr>
            <a:xfrm>
              <a:off x="0" y="1632"/>
              <a:ext cx="5758" cy="1858"/>
              <a:chOff x="0" y="0"/>
              <a:chExt cx="5758" cy="1858"/>
            </a:xfrm>
          </p:grpSpPr>
          <p:sp>
            <p:nvSpPr>
              <p:cNvPr id="4136" name="任意多边形 413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4137" name="任意多边形 413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4138" name="标题 4137"/>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4139" name="文本占位符 4138"/>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140" name="日期占位符 4139"/>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141" name="页脚占位符 4140"/>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4142" name="灯片编号占位符 4141"/>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14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615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717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717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8193"/>
          <p:cNvGrpSpPr/>
          <p:nvPr/>
        </p:nvGrpSpPr>
        <p:grpSpPr>
          <a:xfrm>
            <a:off x="0" y="0"/>
            <a:ext cx="9144000" cy="5143209"/>
            <a:chOff x="0" y="0"/>
            <a:chExt cx="5760" cy="4319"/>
          </a:xfrm>
        </p:grpSpPr>
        <p:sp>
          <p:nvSpPr>
            <p:cNvPr id="7171" name="任意多边形 819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819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819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819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819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819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820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820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820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820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820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820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820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820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820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820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821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821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821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821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821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821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821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821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821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821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822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822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822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822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822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822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822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822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822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822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8230"/>
            <p:cNvGrpSpPr/>
            <p:nvPr userDrawn="1"/>
          </p:nvGrpSpPr>
          <p:grpSpPr>
            <a:xfrm>
              <a:off x="0" y="1632"/>
              <a:ext cx="5758" cy="1858"/>
              <a:chOff x="0" y="0"/>
              <a:chExt cx="5758" cy="1858"/>
            </a:xfrm>
          </p:grpSpPr>
          <p:sp>
            <p:nvSpPr>
              <p:cNvPr id="7208" name="任意多边形 823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823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8234" name="标题 8233"/>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8235" name="文本占位符 823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8236" name="日期占位符 823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237" name="页脚占位符 823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8238" name="灯片编号占位符 823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4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24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1265"/>
          <p:cNvGrpSpPr/>
          <p:nvPr/>
        </p:nvGrpSpPr>
        <p:grpSpPr>
          <a:xfrm>
            <a:off x="0" y="0"/>
            <a:ext cx="9144000" cy="5143209"/>
            <a:chOff x="0" y="0"/>
            <a:chExt cx="5760" cy="4319"/>
          </a:xfrm>
        </p:grpSpPr>
        <p:sp>
          <p:nvSpPr>
            <p:cNvPr id="9219"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9225"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9226"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9228"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9230"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9236"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9238"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9242"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9245"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9247"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1302"/>
            <p:cNvGrpSpPr/>
            <p:nvPr userDrawn="1"/>
          </p:nvGrpSpPr>
          <p:grpSpPr>
            <a:xfrm>
              <a:off x="0" y="1632"/>
              <a:ext cx="5758" cy="1858"/>
              <a:chOff x="0" y="0"/>
              <a:chExt cx="5758" cy="1858"/>
            </a:xfrm>
          </p:grpSpPr>
          <p:sp>
            <p:nvSpPr>
              <p:cNvPr id="9256"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1307" name="文本占位符 1130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308" name="日期占位符 1130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code/FindIdentifiersFromPyFile.py" TargetMode="Externa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code/CheckCodeFormats.py"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9457"/>
          <p:cNvSpPr>
            <a:spLocks noGrp="1" noRot="1"/>
          </p:cNvSpPr>
          <p:nvPr>
            <p:ph type="ctrTitle"/>
          </p:nvPr>
        </p:nvSpPr>
        <p:spPr>
          <a:xfrm>
            <a:off x="1779496" y="1752907"/>
            <a:ext cx="5419482" cy="1791013"/>
          </a:xfrm>
        </p:spPr>
        <p:txBody>
          <a:bodyPr anchor="ctr"/>
          <a:lstStyle/>
          <a:p>
            <a:pPr defTabSz="914400">
              <a:buNone/>
            </a:pPr>
            <a:r>
              <a:rPr lang="zh-CN" altLang="en-US" kern="1200" baseline="0" dirty="0">
                <a:latin typeface="Garamond" panose="02020404030301010803" pitchFamily="2" charset="0"/>
                <a:ea typeface="+mj-ea"/>
                <a:cs typeface="+mj-cs"/>
              </a:rPr>
              <a:t>第4章  字符串与正则表达式</a:t>
            </a:r>
            <a:br>
              <a:rPr lang="zh-CN" altLang="en-US" kern="1200" baseline="0" dirty="0">
                <a:latin typeface="Garamond" panose="02020404030301010803" pitchFamily="2" charset="0"/>
                <a:ea typeface="+mj-ea"/>
                <a:cs typeface="+mj-cs"/>
              </a:rPr>
            </a:br>
            <a:br>
              <a:rPr lang="zh-CN" altLang="en-US" kern="1200" baseline="0" dirty="0">
                <a:latin typeface="Garamond" panose="02020404030301010803" pitchFamily="2" charset="0"/>
                <a:ea typeface="+mj-ea"/>
                <a:cs typeface="+mj-cs"/>
              </a:rPr>
            </a:br>
            <a:r>
              <a:rPr lang="zh-CN" altLang="en-US" sz="2100" kern="1200" baseline="0" dirty="0">
                <a:latin typeface="Garamond" panose="02020404030301010803" pitchFamily="2" charset="0"/>
                <a:ea typeface="+mj-ea"/>
                <a:cs typeface="+mj-cs"/>
              </a:rPr>
              <a:t>董付国</a:t>
            </a:r>
            <a:br>
              <a:rPr lang="zh-CN" altLang="en-US" sz="2100" kern="1200" baseline="0" dirty="0">
                <a:latin typeface="Garamond" panose="02020404030301010803" pitchFamily="2" charset="0"/>
                <a:ea typeface="+mj-ea"/>
                <a:cs typeface="+mj-cs"/>
              </a:rPr>
            </a:br>
            <a:r>
              <a:rPr lang="zh-CN" altLang="en-US" sz="2100" kern="1200" baseline="0" dirty="0">
                <a:latin typeface="Garamond" panose="02020404030301010803" pitchFamily="2" charset="0"/>
                <a:ea typeface="+mj-ea"/>
                <a:cs typeface="+mj-cs"/>
              </a:rPr>
              <a:t>微信公众号：</a:t>
            </a:r>
            <a:r>
              <a:rPr lang="en-US" altLang="zh-CN" sz="2100" kern="1200" baseline="0" dirty="0">
                <a:latin typeface="Garamond" panose="02020404030301010803" pitchFamily="2" charset="0"/>
                <a:ea typeface="+mj-ea"/>
                <a:cs typeface="+mj-cs"/>
              </a:rPr>
              <a:t>Python</a:t>
            </a:r>
            <a:r>
              <a:rPr lang="zh-CN" altLang="en-US" sz="2100" kern="1200" baseline="0" dirty="0">
                <a:latin typeface="Garamond" panose="02020404030301010803" pitchFamily="2" charset="0"/>
                <a:ea typeface="+mj-ea"/>
                <a:cs typeface="+mj-cs"/>
              </a:rPr>
              <a:t>小屋</a:t>
            </a:r>
            <a:endParaRPr lang="zh-CN" altLang="en-US" sz="2100" kern="1200" baseline="0" dirty="0">
              <a:latin typeface="Garamond" panose="02020404030301010803" pitchFamily="2"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867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1746" name="文本占位符 28674"/>
          <p:cNvSpPr>
            <a:spLocks noGrp="1"/>
          </p:cNvSpPr>
          <p:nvPr>
            <p:ph idx="1"/>
          </p:nvPr>
        </p:nvSpPr>
        <p:spPr/>
        <p:txBody>
          <a:bodyPr anchor="t"/>
          <a:lstStyle/>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x = 1235</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"%o" % x</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"2323"</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"%x" % x</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"4d3"</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"%e" % x</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"1.235000e+03"</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"%s" % 65</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"65"</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"%s" % 65333</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"65333"</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"%d" % "555"</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FF0000"/>
                </a:solidFill>
                <a:latin typeface="Consolas" panose="020B0609020204030204" charset="0"/>
              </a:rPr>
              <a:t>TypeError: %d format: a number is required, not str</a:t>
            </a:r>
            <a:endParaRPr lang="zh-CN" altLang="en-US" sz="1400" dirty="0">
              <a:solidFill>
                <a:srgbClr val="FF0000"/>
              </a:solidFill>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sym typeface="+mn-ea"/>
              </a:rPr>
              <a:t>&gt;&gt;&gt; '%s'%[1, 2, 3]        </a:t>
            </a:r>
            <a:r>
              <a:rPr lang="en-US" altLang="zh-CN" sz="1400">
                <a:latin typeface="Consolas" panose="020B0609020204030204" charset="0"/>
                <a:sym typeface="+mn-ea"/>
              </a:rPr>
              <a:t>#</a:t>
            </a:r>
            <a:r>
              <a:rPr lang="zh-CN" altLang="en-US" sz="1400">
                <a:latin typeface="Consolas" panose="020B0609020204030204" charset="0"/>
                <a:sym typeface="+mn-ea"/>
              </a:rPr>
              <a:t>直接把对象转换成字符串</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sym typeface="+mn-ea"/>
              </a:rPr>
              <a:t>'[1, 2, 3]'</a:t>
            </a:r>
            <a:endParaRPr lang="zh-CN" altLang="en-US" sz="1400" dirty="0">
              <a:solidFill>
                <a:srgbClr val="FF0000"/>
              </a:solidFill>
              <a:latin typeface="Consolas" panose="020B0609020204030204" charset="0"/>
            </a:endParaRPr>
          </a:p>
        </p:txBody>
      </p:sp>
      <p:sp>
        <p:nvSpPr>
          <p:cNvPr id="317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1170" y="1200150"/>
            <a:ext cx="8317230" cy="3394710"/>
          </a:xfrm>
        </p:spPr>
        <p:txBody>
          <a:bodyPr/>
          <a:p>
            <a:pPr marL="0" indent="0" eaLnBrk="1" latinLnBrk="0" hangingPunct="1">
              <a:spcBef>
                <a:spcPts val="0"/>
              </a:spcBef>
              <a:buNone/>
            </a:pPr>
            <a:r>
              <a:rPr lang="en-US" sz="1400">
                <a:latin typeface="Consolas" panose="020B0609020204030204" charset="0"/>
              </a:rPr>
              <a:t>&gt;&gt;&gt; text = '''</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good</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bad</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345a</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abc456</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re.findall(r'\w+', text)</a:t>
            </a:r>
            <a:endParaRPr lang="en-US" sz="1400">
              <a:latin typeface="Consolas" panose="020B0609020204030204" charset="0"/>
            </a:endParaRPr>
          </a:p>
          <a:p>
            <a:pPr marL="0" indent="0" eaLnBrk="1" latinLnBrk="0" hangingPunct="1">
              <a:spcBef>
                <a:spcPts val="0"/>
              </a:spcBef>
              <a:buNone/>
            </a:pPr>
            <a:r>
              <a:rPr lang="en-US" sz="1400">
                <a:solidFill>
                  <a:srgbClr val="00B0F0"/>
                </a:solidFill>
                <a:latin typeface="Consolas" panose="020B0609020204030204" charset="0"/>
              </a:rPr>
              <a:t>['good', 'bad', '345a', 'abc456']</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re.findall(r'^\w+$', text)         #\w不能匹配换行符，^匹配整个字符串的开始</a:t>
            </a:r>
            <a:endParaRPr lang="en-US" sz="1400">
              <a:latin typeface="Consolas" panose="020B0609020204030204" charset="0"/>
            </a:endParaRPr>
          </a:p>
          <a:p>
            <a:pPr marL="0" indent="0" eaLnBrk="1" latinLnBrk="0" hangingPunct="1">
              <a:spcBef>
                <a:spcPts val="0"/>
              </a:spcBef>
              <a:buNone/>
            </a:pPr>
            <a:r>
              <a:rPr lang="en-US" sz="1400">
                <a:solidFill>
                  <a:srgbClr val="00B0F0"/>
                </a:solidFill>
                <a:latin typeface="Consolas" panose="020B0609020204030204" charset="0"/>
              </a:rPr>
              <a:t>[]</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 text)          #圆点也不能匹配换行符，$匹配整个字符串的结束</a:t>
            </a:r>
            <a:endParaRPr lang="en-US" sz="1400">
              <a:latin typeface="Consolas" panose="020B0609020204030204" charset="0"/>
            </a:endParaRPr>
          </a:p>
          <a:p>
            <a:pPr marL="0" indent="0" eaLnBrk="1" latinLnBrk="0" hangingPunct="1">
              <a:spcBef>
                <a:spcPts val="0"/>
              </a:spcBef>
              <a:buNone/>
            </a:pPr>
            <a:r>
              <a:rPr lang="en-US" sz="1400">
                <a:solidFill>
                  <a:srgbClr val="00B0F0"/>
                </a:solidFill>
                <a:latin typeface="Consolas" panose="020B0609020204030204" charset="0"/>
              </a:rPr>
              <a:t>[]</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 text, re.S)    #单行模式，此时圆点可以匹配换行符</a:t>
            </a:r>
            <a:endParaRPr lang="en-US" sz="1400">
              <a:latin typeface="Consolas" panose="020B0609020204030204" charset="0"/>
            </a:endParaRPr>
          </a:p>
          <a:p>
            <a:pPr marL="0" indent="0" eaLnBrk="1" latinLnBrk="0" hangingPunct="1">
              <a:spcBef>
                <a:spcPts val="0"/>
              </a:spcBef>
              <a:buNone/>
            </a:pPr>
            <a:r>
              <a:rPr lang="en-US" sz="1400">
                <a:solidFill>
                  <a:srgbClr val="00B0F0"/>
                </a:solidFill>
                <a:latin typeface="Consolas" panose="020B0609020204030204" charset="0"/>
              </a:rPr>
              <a:t>['\ngood\nbad\n345a\nabc456\n']</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 text, re.M)    #多行模式，^和$可以匹配每一行的开始和结束</a:t>
            </a:r>
            <a:endParaRPr lang="en-US" sz="1400">
              <a:latin typeface="Consolas" panose="020B0609020204030204" charset="0"/>
            </a:endParaRPr>
          </a:p>
          <a:p>
            <a:pPr marL="0" indent="0" eaLnBrk="1" latinLnBrk="0" hangingPunct="1">
              <a:spcBef>
                <a:spcPts val="0"/>
              </a:spcBef>
              <a:buNone/>
            </a:pPr>
            <a:r>
              <a:rPr lang="en-US" sz="1400">
                <a:solidFill>
                  <a:srgbClr val="00B0F0"/>
                </a:solidFill>
                <a:latin typeface="Consolas" panose="020B0609020204030204" charset="0"/>
              </a:rPr>
              <a:t>['good', 'bad', '345a', 'abc456']</a:t>
            </a:r>
            <a:endParaRPr lang="en-US" sz="1400">
              <a:solidFill>
                <a:srgbClr val="00B0F0"/>
              </a:solidFill>
              <a:latin typeface="Consolas" panose="020B0609020204030204" charset="0"/>
            </a:endParaRPr>
          </a:p>
        </p:txBody>
      </p:sp>
      <p:sp>
        <p:nvSpPr>
          <p:cNvPr id="4" name="Slide Number Placeholder 3"/>
          <p:cNvSpPr>
            <a:spLocks noGrp="1"/>
          </p:cNvSpPr>
          <p:nvPr>
            <p:ph type="sldNum" sz="quarter" idx="4"/>
          </p:nvPr>
        </p:nvSpPr>
        <p:spPr/>
        <p:txBody>
          <a:bodyPr/>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dirty="0"/>
          </a:p>
        </p:txBody>
      </p:sp>
      <p:sp>
        <p:nvSpPr>
          <p:cNvPr id="5" name="Title 4"/>
          <p:cNvSpPr/>
          <p:nvPr>
            <p:ph type="title"/>
          </p:nvPr>
        </p:nvSpPr>
        <p:spPr>
          <a:xfrm>
            <a:off x="3175" y="11747"/>
            <a:ext cx="9116695" cy="925039"/>
          </a:xfrm>
        </p:spPr>
        <p:txBody>
          <a:bodyPr/>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75" y="5397"/>
            <a:ext cx="9116695" cy="925039"/>
          </a:xfrm>
        </p:spPr>
        <p:txBody>
          <a:bodyPr/>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sz="1800">
                <a:latin typeface="Consolas" panose="020B0609020204030204" charset="0"/>
              </a:rPr>
              <a:t>re.X</a:t>
            </a:r>
            <a:r>
              <a:rPr lang="zh-CN" altLang="en-US" sz="1800">
                <a:latin typeface="Consolas" panose="020B0609020204030204" charset="0"/>
              </a:rPr>
              <a:t>：允许正则表达式换行，并忽略其中的空白字符和</a:t>
            </a:r>
            <a:r>
              <a:rPr lang="en-US" altLang="zh-CN" sz="1800">
                <a:latin typeface="Consolas" panose="020B0609020204030204" charset="0"/>
              </a:rPr>
              <a:t>#</a:t>
            </a:r>
            <a:r>
              <a:rPr lang="zh-CN" altLang="en-US" sz="1800">
                <a:latin typeface="Consolas" panose="020B0609020204030204" charset="0"/>
              </a:rPr>
              <a:t>注释。</a:t>
            </a:r>
            <a:endParaRPr lang="zh-CN" altLang="en-US" sz="1800">
              <a:latin typeface="Consolas" panose="020B0609020204030204" charset="0"/>
            </a:endParaRPr>
          </a:p>
          <a:p>
            <a:pPr marL="0" indent="0">
              <a:buNone/>
            </a:pPr>
            <a:r>
              <a:rPr lang="zh-CN" altLang="en-US" sz="1600">
                <a:latin typeface="Consolas" panose="020B0609020204030204" charset="0"/>
              </a:rPr>
              <a:t>&gt;&gt;&gt; text = 'abc123.4dfg8.88888hij9999.9'</a:t>
            </a:r>
            <a:endParaRPr lang="zh-CN" altLang="en-US" sz="1600">
              <a:latin typeface="Consolas" panose="020B0609020204030204" charset="0"/>
            </a:endParaRPr>
          </a:p>
          <a:p>
            <a:pPr marL="0" indent="0">
              <a:buNone/>
            </a:pPr>
            <a:r>
              <a:rPr lang="zh-CN" altLang="en-US" sz="1600">
                <a:latin typeface="Consolas" panose="020B0609020204030204" charset="0"/>
              </a:rPr>
              <a:t>&gt;&gt;&gt; pattern = r'''\d+     # 数字</a:t>
            </a:r>
            <a:endParaRPr lang="zh-CN" altLang="en-US" sz="1600">
              <a:latin typeface="Consolas" panose="020B0609020204030204" charset="0"/>
            </a:endParaRPr>
          </a:p>
          <a:p>
            <a:pPr marL="0" indent="0">
              <a:buNone/>
            </a:pPr>
            <a:r>
              <a:rPr lang="zh-CN" altLang="en-US" sz="1600">
                <a:latin typeface="Consolas" panose="020B0609020204030204" charset="0"/>
              </a:rPr>
              <a:t>\.                        # 圆点</a:t>
            </a:r>
            <a:endParaRPr lang="zh-CN" altLang="en-US" sz="1600">
              <a:latin typeface="Consolas" panose="020B0609020204030204" charset="0"/>
            </a:endParaRPr>
          </a:p>
          <a:p>
            <a:pPr marL="0" indent="0">
              <a:buNone/>
            </a:pPr>
            <a:r>
              <a:rPr lang="zh-CN" altLang="en-US" sz="1600">
                <a:latin typeface="Consolas" panose="020B0609020204030204" charset="0"/>
              </a:rPr>
              <a:t>\d +'''</a:t>
            </a:r>
            <a:endParaRPr lang="zh-CN" altLang="en-US" sz="1600">
              <a:latin typeface="Consolas" panose="020B0609020204030204" charset="0"/>
            </a:endParaRPr>
          </a:p>
          <a:p>
            <a:pPr marL="0" indent="0">
              <a:buNone/>
            </a:pPr>
            <a:r>
              <a:rPr lang="zh-CN" altLang="en-US" sz="1600">
                <a:latin typeface="Consolas" panose="020B0609020204030204" charset="0"/>
              </a:rPr>
              <a:t>&gt;&gt;&gt; re.findall(pattern, text)</a:t>
            </a:r>
            <a:endParaRPr lang="zh-CN" altLang="en-US" sz="1600">
              <a:latin typeface="Consolas" panose="020B0609020204030204" charset="0"/>
            </a:endParaRPr>
          </a:p>
          <a:p>
            <a:pPr marL="0" indent="0">
              <a:buNone/>
            </a:pPr>
            <a:r>
              <a:rPr lang="zh-CN" altLang="en-US" sz="1600">
                <a:solidFill>
                  <a:srgbClr val="00B0F0"/>
                </a:solidFill>
                <a:latin typeface="Consolas" panose="020B0609020204030204" charset="0"/>
              </a:rPr>
              <a:t>[]</a:t>
            </a:r>
            <a:endParaRPr lang="zh-CN" altLang="en-US" sz="1600">
              <a:solidFill>
                <a:srgbClr val="00B0F0"/>
              </a:solidFill>
              <a:latin typeface="Consolas" panose="020B0609020204030204" charset="0"/>
            </a:endParaRPr>
          </a:p>
          <a:p>
            <a:pPr marL="0" indent="0">
              <a:buNone/>
            </a:pPr>
            <a:r>
              <a:rPr lang="zh-CN" altLang="en-US" sz="1600">
                <a:latin typeface="Consolas" panose="020B0609020204030204" charset="0"/>
              </a:rPr>
              <a:t>&gt;&gt;&gt; re.findall(pattern, text, re.X)</a:t>
            </a:r>
            <a:endParaRPr lang="zh-CN" altLang="en-US" sz="1600">
              <a:latin typeface="Consolas" panose="020B0609020204030204" charset="0"/>
            </a:endParaRPr>
          </a:p>
          <a:p>
            <a:pPr marL="0" indent="0">
              <a:buNone/>
            </a:pPr>
            <a:r>
              <a:rPr lang="zh-CN" altLang="en-US" sz="1600">
                <a:solidFill>
                  <a:srgbClr val="00B0F0"/>
                </a:solidFill>
                <a:latin typeface="Consolas" panose="020B0609020204030204" charset="0"/>
              </a:rPr>
              <a:t>['123.4', '8.88888', '9999.9']</a:t>
            </a:r>
            <a:endParaRPr lang="zh-CN" altLang="en-US" sz="1600">
              <a:solidFill>
                <a:srgbClr val="00B0F0"/>
              </a:solidFill>
              <a:latin typeface="Consolas" panose="020B0609020204030204" charset="0"/>
            </a:endParaRPr>
          </a:p>
        </p:txBody>
      </p:sp>
      <p:sp>
        <p:nvSpPr>
          <p:cNvPr id="4" name="Slide Number Placeholder 3"/>
          <p:cNvSpPr>
            <a:spLocks noGrp="1"/>
          </p:cNvSpPr>
          <p:nvPr>
            <p:ph type="sldNum" sz="quarter" idx="4"/>
          </p:nvPr>
        </p:nvSpPr>
        <p:spPr/>
        <p:txBody>
          <a:bodyPr/>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p:txBody>
          <a:bodyPr/>
          <a:p>
            <a:pPr>
              <a:buFont typeface="Wingdings" panose="05000000000000000000" charset="0"/>
              <a:buChar char=""/>
            </a:pPr>
            <a:r>
              <a:rPr lang="zh-CN" altLang="en-US" sz="1800"/>
              <a:t>多个</a:t>
            </a:r>
            <a:r>
              <a:rPr lang="en-US" altLang="zh-CN" sz="1800"/>
              <a:t>flag</a:t>
            </a:r>
            <a:r>
              <a:rPr lang="zh-CN" altLang="en-US" sz="1800"/>
              <a:t>可以使用</a:t>
            </a:r>
            <a:r>
              <a:rPr lang="en-US" altLang="zh-CN" sz="1800"/>
              <a:t>+</a:t>
            </a:r>
            <a:r>
              <a:rPr lang="zh-CN" altLang="en-US" sz="1800"/>
              <a:t>组合使用。</a:t>
            </a:r>
            <a:endParaRPr lang="zh-CN" altLang="en-US" sz="1800"/>
          </a:p>
          <a:p>
            <a:pPr marL="0" indent="0">
              <a:spcBef>
                <a:spcPts val="0"/>
              </a:spcBef>
              <a:buNone/>
            </a:pPr>
            <a:r>
              <a:rPr lang="zh-CN" altLang="en-US" sz="1350">
                <a:latin typeface="Consolas" panose="020B0609020204030204" charset="0"/>
              </a:rPr>
              <a:t>&gt;&gt;&gt; text = '''abc123.4d</a:t>
            </a:r>
            <a:endParaRPr lang="zh-CN" altLang="en-US" sz="1350">
              <a:latin typeface="Consolas" panose="020B0609020204030204" charset="0"/>
            </a:endParaRPr>
          </a:p>
          <a:p>
            <a:pPr marL="0" indent="0">
              <a:spcBef>
                <a:spcPts val="0"/>
              </a:spcBef>
              <a:buNone/>
            </a:pPr>
            <a:r>
              <a:rPr lang="zh-CN" altLang="en-US" sz="1350">
                <a:latin typeface="Consolas" panose="020B0609020204030204" charset="0"/>
              </a:rPr>
              <a:t>fg8.88888hi</a:t>
            </a:r>
            <a:endParaRPr lang="zh-CN" altLang="en-US" sz="1350">
              <a:latin typeface="Consolas" panose="020B0609020204030204" charset="0"/>
            </a:endParaRPr>
          </a:p>
          <a:p>
            <a:pPr marL="0" indent="0">
              <a:spcBef>
                <a:spcPts val="0"/>
              </a:spcBef>
              <a:buNone/>
            </a:pPr>
            <a:r>
              <a:rPr lang="zh-CN" altLang="en-US" sz="1350">
                <a:latin typeface="Consolas" panose="020B0609020204030204" charset="0"/>
              </a:rPr>
              <a:t>j9999.9</a:t>
            </a:r>
            <a:endParaRPr lang="zh-CN" altLang="en-US" sz="1350">
              <a:latin typeface="Consolas" panose="020B0609020204030204" charset="0"/>
            </a:endParaRPr>
          </a:p>
          <a:p>
            <a:pPr marL="0" indent="0">
              <a:spcBef>
                <a:spcPts val="0"/>
              </a:spcBef>
              <a:buNone/>
            </a:pPr>
            <a:r>
              <a:rPr lang="zh-CN" altLang="en-US" sz="1350">
                <a:latin typeface="Consolas" panose="020B0609020204030204" charset="0"/>
              </a:rPr>
              <a:t>000.00</a:t>
            </a:r>
            <a:endParaRPr lang="zh-CN" altLang="en-US" sz="1350">
              <a:latin typeface="Consolas" panose="020B0609020204030204" charset="0"/>
            </a:endParaRPr>
          </a:p>
          <a:p>
            <a:pPr marL="0" indent="0">
              <a:spcBef>
                <a:spcPts val="0"/>
              </a:spcBef>
              <a:buNone/>
            </a:pPr>
            <a:r>
              <a:rPr lang="zh-CN" altLang="en-US" sz="1350">
                <a:latin typeface="Consolas" panose="020B0609020204030204" charset="0"/>
              </a:rPr>
              <a:t>asdf'''</a:t>
            </a:r>
            <a:endParaRPr lang="zh-CN" altLang="en-US" sz="1350">
              <a:latin typeface="Consolas" panose="020B0609020204030204" charset="0"/>
            </a:endParaRPr>
          </a:p>
          <a:p>
            <a:pPr marL="0" indent="0">
              <a:spcBef>
                <a:spcPts val="0"/>
              </a:spcBef>
              <a:buNone/>
            </a:pPr>
            <a:r>
              <a:rPr lang="zh-CN" altLang="en-US" sz="1350">
                <a:latin typeface="Consolas" panose="020B0609020204030204" charset="0"/>
              </a:rPr>
              <a:t>&gt;&gt;&gt; pattern = r'''^\d+     # 数字</a:t>
            </a:r>
            <a:endParaRPr lang="zh-CN" altLang="en-US" sz="1350">
              <a:latin typeface="Consolas" panose="020B0609020204030204" charset="0"/>
            </a:endParaRPr>
          </a:p>
          <a:p>
            <a:pPr marL="0" indent="0">
              <a:spcBef>
                <a:spcPts val="0"/>
              </a:spcBef>
              <a:buNone/>
            </a:pPr>
            <a:r>
              <a:rPr lang="zh-CN" altLang="en-US" sz="1350">
                <a:latin typeface="Consolas" panose="020B0609020204030204" charset="0"/>
              </a:rPr>
              <a:t>\.                         # 圆点</a:t>
            </a:r>
            <a:endParaRPr lang="zh-CN" altLang="en-US" sz="1350">
              <a:latin typeface="Consolas" panose="020B0609020204030204" charset="0"/>
            </a:endParaRPr>
          </a:p>
          <a:p>
            <a:pPr marL="0" indent="0">
              <a:spcBef>
                <a:spcPts val="0"/>
              </a:spcBef>
              <a:buNone/>
            </a:pPr>
            <a:r>
              <a:rPr lang="zh-CN" altLang="en-US" sz="1350">
                <a:latin typeface="Consolas" panose="020B0609020204030204" charset="0"/>
              </a:rPr>
              <a:t>\d +$'''</a:t>
            </a:r>
            <a:endParaRPr lang="zh-CN" altLang="en-US" sz="1350">
              <a:latin typeface="Consolas" panose="020B0609020204030204" charset="0"/>
            </a:endParaRPr>
          </a:p>
          <a:p>
            <a:pPr marL="0" indent="0">
              <a:spcBef>
                <a:spcPts val="0"/>
              </a:spcBef>
              <a:buNone/>
            </a:pPr>
            <a:r>
              <a:rPr lang="zh-CN" altLang="en-US" sz="1350">
                <a:latin typeface="Consolas" panose="020B0609020204030204" charset="0"/>
              </a:rPr>
              <a:t>&gt;&gt;&gt; re.findall(pattern, text)</a:t>
            </a:r>
            <a:endParaRPr lang="zh-CN" altLang="en-US" sz="1350">
              <a:latin typeface="Consolas" panose="020B0609020204030204" charset="0"/>
            </a:endParaRPr>
          </a:p>
          <a:p>
            <a:pPr marL="0" indent="0">
              <a:spcBef>
                <a:spcPts val="0"/>
              </a:spcBef>
              <a:buNone/>
            </a:pPr>
            <a:r>
              <a:rPr lang="zh-CN" altLang="en-US" sz="1350">
                <a:solidFill>
                  <a:srgbClr val="00B0F0"/>
                </a:solidFill>
                <a:latin typeface="Consolas" panose="020B0609020204030204" charset="0"/>
              </a:rPr>
              <a:t>[]</a:t>
            </a:r>
            <a:endParaRPr lang="zh-CN" altLang="en-US" sz="1350">
              <a:solidFill>
                <a:srgbClr val="00B0F0"/>
              </a:solidFill>
              <a:latin typeface="Consolas" panose="020B0609020204030204" charset="0"/>
            </a:endParaRPr>
          </a:p>
          <a:p>
            <a:pPr marL="0" indent="0">
              <a:spcBef>
                <a:spcPts val="0"/>
              </a:spcBef>
              <a:buNone/>
            </a:pPr>
            <a:r>
              <a:rPr lang="zh-CN" altLang="en-US" sz="1350">
                <a:latin typeface="Consolas" panose="020B0609020204030204" charset="0"/>
              </a:rPr>
              <a:t>&gt;&gt;&gt; re.findall(pattern, text, re.M)</a:t>
            </a:r>
            <a:endParaRPr lang="zh-CN" altLang="en-US" sz="1350">
              <a:latin typeface="Consolas" panose="020B0609020204030204" charset="0"/>
            </a:endParaRPr>
          </a:p>
          <a:p>
            <a:pPr marL="0" indent="0">
              <a:spcBef>
                <a:spcPts val="0"/>
              </a:spcBef>
              <a:buNone/>
            </a:pPr>
            <a:r>
              <a:rPr lang="zh-CN" altLang="en-US" sz="1350">
                <a:solidFill>
                  <a:srgbClr val="00B0F0"/>
                </a:solidFill>
                <a:latin typeface="Consolas" panose="020B0609020204030204" charset="0"/>
              </a:rPr>
              <a:t>[]</a:t>
            </a:r>
            <a:endParaRPr lang="zh-CN" altLang="en-US" sz="1350">
              <a:solidFill>
                <a:srgbClr val="00B0F0"/>
              </a:solidFill>
              <a:latin typeface="Consolas" panose="020B0609020204030204" charset="0"/>
            </a:endParaRPr>
          </a:p>
          <a:p>
            <a:pPr marL="0" indent="0">
              <a:spcBef>
                <a:spcPts val="0"/>
              </a:spcBef>
              <a:buNone/>
            </a:pPr>
            <a:r>
              <a:rPr lang="zh-CN" altLang="en-US" sz="1350">
                <a:latin typeface="Consolas" panose="020B0609020204030204" charset="0"/>
              </a:rPr>
              <a:t>&gt;&gt;&gt; re.findall(pattern, text, re.X)</a:t>
            </a:r>
            <a:endParaRPr lang="zh-CN" altLang="en-US" sz="1350">
              <a:latin typeface="Consolas" panose="020B0609020204030204" charset="0"/>
            </a:endParaRPr>
          </a:p>
          <a:p>
            <a:pPr marL="0" indent="0">
              <a:spcBef>
                <a:spcPts val="0"/>
              </a:spcBef>
              <a:buNone/>
            </a:pPr>
            <a:r>
              <a:rPr lang="zh-CN" altLang="en-US" sz="1350">
                <a:solidFill>
                  <a:srgbClr val="00B0F0"/>
                </a:solidFill>
                <a:latin typeface="Consolas" panose="020B0609020204030204" charset="0"/>
              </a:rPr>
              <a:t>[]</a:t>
            </a:r>
            <a:endParaRPr lang="zh-CN" altLang="en-US" sz="1350">
              <a:solidFill>
                <a:srgbClr val="00B0F0"/>
              </a:solidFill>
              <a:latin typeface="Consolas" panose="020B0609020204030204" charset="0"/>
            </a:endParaRPr>
          </a:p>
          <a:p>
            <a:pPr marL="0" indent="0">
              <a:spcBef>
                <a:spcPts val="0"/>
              </a:spcBef>
              <a:buNone/>
            </a:pPr>
            <a:r>
              <a:rPr lang="zh-CN" altLang="en-US" sz="1350">
                <a:latin typeface="Consolas" panose="020B0609020204030204" charset="0"/>
              </a:rPr>
              <a:t>&gt;&gt;&gt; re.findall(pattern, text, re.X+re.M)</a:t>
            </a:r>
            <a:endParaRPr lang="zh-CN" altLang="en-US" sz="1350">
              <a:latin typeface="Consolas" panose="020B0609020204030204" charset="0"/>
            </a:endParaRPr>
          </a:p>
          <a:p>
            <a:pPr marL="0" indent="0">
              <a:spcBef>
                <a:spcPts val="0"/>
              </a:spcBef>
              <a:buNone/>
            </a:pPr>
            <a:r>
              <a:rPr lang="zh-CN" altLang="en-US" sz="1350">
                <a:solidFill>
                  <a:srgbClr val="00B0F0"/>
                </a:solidFill>
                <a:latin typeface="Consolas" panose="020B0609020204030204" charset="0"/>
              </a:rPr>
              <a:t>['000.00']</a:t>
            </a:r>
            <a:endParaRPr lang="zh-CN" altLang="en-US" sz="1350">
              <a:solidFill>
                <a:srgbClr val="00B0F0"/>
              </a:solidFill>
              <a:latin typeface="Consolas" panose="020B0609020204030204" charset="0"/>
            </a:endParaRPr>
          </a:p>
        </p:txBody>
      </p:sp>
      <p:sp>
        <p:nvSpPr>
          <p:cNvPr id="4" name="Slide Number Placeholder 3"/>
          <p:cNvSpPr>
            <a:spLocks noGrp="1"/>
          </p:cNvSpPr>
          <p:nvPr>
            <p:ph type="sldNum" sz="quarter" idx="4"/>
          </p:nvPr>
        </p:nvSpPr>
        <p:spPr/>
        <p:txBody>
          <a:bodyPr/>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5324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18786" name="文本占位符 53250"/>
          <p:cNvSpPr>
            <a:spLocks noGrp="1"/>
          </p:cNvSpPr>
          <p:nvPr>
            <p:ph idx="1"/>
          </p:nvPr>
        </p:nvSpPr>
        <p:spPr>
          <a:xfrm>
            <a:off x="421005" y="1040765"/>
            <a:ext cx="8501380" cy="3395345"/>
          </a:xfrm>
        </p:spPr>
        <p:txBody>
          <a:bodyPr anchor="t"/>
          <a:lstStyle/>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import re                            #导入re模块</a:t>
            </a:r>
            <a:endParaRPr lang="en-US" altLang="zh-CN"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text = 'alpha. beta....gamma delta'  #测试用的字符串</a:t>
            </a:r>
            <a:endParaRPr lang="en-US" altLang="zh-CN"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re.split('[\. ]+', text)             #使用指定字符作为分隔符进行分隔</a:t>
            </a:r>
            <a:endParaRPr lang="en-US" altLang="zh-CN"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solidFill>
                  <a:srgbClr val="00B0F0"/>
                </a:solidFill>
                <a:latin typeface="Consolas" panose="020B0609020204030204" charset="0"/>
              </a:rPr>
              <a:t>['alpha', 'beta', 'gamma', 'delta']</a:t>
            </a:r>
            <a:endParaRPr lang="en-US" altLang="zh-CN" sz="160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re.split('[\. ]+', text, maxsplit=2) #最多分隔2次</a:t>
            </a:r>
            <a:endParaRPr lang="en-US" altLang="zh-CN"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solidFill>
                  <a:srgbClr val="00B0F0"/>
                </a:solidFill>
                <a:latin typeface="Consolas" panose="020B0609020204030204" charset="0"/>
              </a:rPr>
              <a:t>['alpha', 'beta', 'gamma delta']</a:t>
            </a:r>
            <a:endParaRPr lang="en-US" altLang="zh-CN" sz="160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re.split('[\. ]+', text, maxsplit=1) #最多分隔1次</a:t>
            </a:r>
            <a:endParaRPr lang="en-US" altLang="zh-CN"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solidFill>
                  <a:srgbClr val="00B0F0"/>
                </a:solidFill>
                <a:latin typeface="Consolas" panose="020B0609020204030204" charset="0"/>
              </a:rPr>
              <a:t>['alpha', 'beta....gamma delta']</a:t>
            </a:r>
            <a:endParaRPr lang="en-US" altLang="zh-CN" sz="160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pat = '[a-zA-Z]+'</a:t>
            </a:r>
            <a:endParaRPr lang="en-US" altLang="zh-CN"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re.findall(pat, text)                #查找所有单词</a:t>
            </a:r>
            <a:endParaRPr lang="en-US" altLang="zh-CN"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a:solidFill>
                  <a:srgbClr val="00B0F0"/>
                </a:solidFill>
                <a:latin typeface="Consolas" panose="020B0609020204030204" charset="0"/>
              </a:rPr>
              <a:t>['alpha', 'beta', 'gamma', 'delta']</a:t>
            </a:r>
            <a:endParaRPr lang="zh-CN" altLang="en-US" sz="1600">
              <a:latin typeface="Consolas" panose="020B0609020204030204" charset="0"/>
            </a:endParaRPr>
          </a:p>
        </p:txBody>
      </p:sp>
      <p:sp>
        <p:nvSpPr>
          <p:cNvPr id="1187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5427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19810" name="文本占位符 54274"/>
          <p:cNvSpPr>
            <a:spLocks noGrp="1"/>
          </p:cNvSpPr>
          <p:nvPr>
            <p:ph idx="1"/>
          </p:nvPr>
        </p:nvSpPr>
        <p:spPr/>
        <p:txBody>
          <a:bodyPr anchor="t"/>
          <a:lstStyle/>
          <a:p>
            <a:pPr marL="1905" indent="-1905">
              <a:lnSpc>
                <a:spcPct val="100000"/>
              </a:lnSpc>
              <a:spcBef>
                <a:spcPts val="0"/>
              </a:spcBef>
              <a:buNone/>
            </a:pPr>
            <a:r>
              <a:rPr lang="en-US" altLang="zh-CN" sz="1600">
                <a:latin typeface="Consolas" panose="020B0609020204030204" charset="0"/>
              </a:rPr>
              <a:t>&gt;&gt;&gt; pat = '{name}'</a:t>
            </a:r>
            <a:endParaRPr lang="en-US" altLang="zh-CN" sz="1600">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&gt;&gt;&gt; text = 'Dear {name}...'</a:t>
            </a:r>
            <a:endParaRPr lang="en-US" altLang="zh-CN" sz="1600">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&gt;&gt;&gt; re.sub(pat, 'Mr.Dong', text)        #字符串替换</a:t>
            </a:r>
            <a:endParaRPr lang="en-US" altLang="zh-CN" sz="1600">
              <a:latin typeface="Consolas" panose="020B0609020204030204" charset="0"/>
            </a:endParaRPr>
          </a:p>
          <a:p>
            <a:pPr marL="1905" indent="-1905">
              <a:lnSpc>
                <a:spcPct val="100000"/>
              </a:lnSpc>
              <a:spcBef>
                <a:spcPts val="0"/>
              </a:spcBef>
              <a:buNone/>
            </a:pPr>
            <a:r>
              <a:rPr lang="en-US" altLang="zh-CN" sz="1600">
                <a:solidFill>
                  <a:srgbClr val="00B0F0"/>
                </a:solidFill>
                <a:latin typeface="Consolas" panose="020B0609020204030204" charset="0"/>
              </a:rPr>
              <a:t>'Dear Mr.Dong...'</a:t>
            </a:r>
            <a:endParaRPr lang="en-US" altLang="zh-CN" sz="1600">
              <a:solidFill>
                <a:srgbClr val="00B0F0"/>
              </a:solidFill>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&gt;&gt;&gt; s = 'a s d'</a:t>
            </a:r>
            <a:endParaRPr lang="en-US" altLang="zh-CN" sz="1600">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&gt;&gt;&gt; re.sub('a|s|d', 'good', s)          #字符串替换</a:t>
            </a:r>
            <a:endParaRPr lang="en-US" altLang="zh-CN" sz="1600">
              <a:latin typeface="Consolas" panose="020B0609020204030204" charset="0"/>
            </a:endParaRPr>
          </a:p>
          <a:p>
            <a:pPr marL="1905" indent="-1905">
              <a:lnSpc>
                <a:spcPct val="100000"/>
              </a:lnSpc>
              <a:spcBef>
                <a:spcPts val="0"/>
              </a:spcBef>
              <a:buNone/>
            </a:pPr>
            <a:r>
              <a:rPr lang="en-US" altLang="zh-CN" sz="1600">
                <a:solidFill>
                  <a:srgbClr val="00B0F0"/>
                </a:solidFill>
                <a:latin typeface="Consolas" panose="020B0609020204030204" charset="0"/>
              </a:rPr>
              <a:t>'good good good'</a:t>
            </a:r>
            <a:endParaRPr lang="en-US" altLang="zh-CN" sz="1600">
              <a:solidFill>
                <a:srgbClr val="00B0F0"/>
              </a:solidFill>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&gt;&gt;&gt; s = "It's a very good good idea"</a:t>
            </a:r>
            <a:endParaRPr lang="en-US" altLang="zh-CN" sz="1600">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&gt;&gt;&gt; re.sub(r'(\b\w+) \1', r'\1', s)     #处理连续的重复单词</a:t>
            </a:r>
            <a:endParaRPr lang="en-US" altLang="zh-CN" sz="1600">
              <a:latin typeface="Consolas" panose="020B0609020204030204" charset="0"/>
            </a:endParaRPr>
          </a:p>
          <a:p>
            <a:pPr marL="1905" indent="-1905">
              <a:lnSpc>
                <a:spcPct val="100000"/>
              </a:lnSpc>
              <a:spcBef>
                <a:spcPts val="0"/>
              </a:spcBef>
              <a:buNone/>
            </a:pPr>
            <a:r>
              <a:rPr lang="en-US" altLang="zh-CN" sz="1600">
                <a:solidFill>
                  <a:srgbClr val="00B0F0"/>
                </a:solidFill>
                <a:latin typeface="Consolas" panose="020B0609020204030204" charset="0"/>
              </a:rPr>
              <a:t>"It's a very good idea"</a:t>
            </a:r>
            <a:endParaRPr lang="en-US" altLang="zh-CN" sz="1600">
              <a:solidFill>
                <a:srgbClr val="00B0F0"/>
              </a:solidFill>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&gt;&gt;&gt; re.sub(r'((\w+) )\1', r'\2', s)</a:t>
            </a:r>
            <a:endParaRPr lang="en-US" altLang="zh-CN" sz="1600">
              <a:latin typeface="Consolas" panose="020B0609020204030204" charset="0"/>
            </a:endParaRPr>
          </a:p>
          <a:p>
            <a:pPr marL="1905" indent="-1905">
              <a:lnSpc>
                <a:spcPct val="100000"/>
              </a:lnSpc>
              <a:spcBef>
                <a:spcPts val="0"/>
              </a:spcBef>
              <a:buNone/>
            </a:pPr>
            <a:r>
              <a:rPr lang="en-US" altLang="zh-CN" sz="1600">
                <a:solidFill>
                  <a:srgbClr val="00B0F0"/>
                </a:solidFill>
                <a:latin typeface="Consolas" panose="020B0609020204030204" charset="0"/>
              </a:rPr>
              <a:t>"It's a very goodidea"</a:t>
            </a:r>
            <a:endParaRPr lang="en-US" altLang="zh-CN" sz="1600">
              <a:solidFill>
                <a:srgbClr val="00B0F0"/>
              </a:solidFill>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&gt;&gt;&gt; re.sub('a', lambda x:x.group(0).upper(),</a:t>
            </a:r>
            <a:endParaRPr lang="en-US" altLang="zh-CN" sz="1600">
              <a:latin typeface="Consolas" panose="020B0609020204030204" charset="0"/>
            </a:endParaRPr>
          </a:p>
          <a:p>
            <a:pPr marL="1905" indent="-1905">
              <a:lnSpc>
                <a:spcPct val="100000"/>
              </a:lnSpc>
              <a:spcBef>
                <a:spcPts val="0"/>
              </a:spcBef>
              <a:buNone/>
            </a:pPr>
            <a:r>
              <a:rPr lang="en-US" altLang="zh-CN" sz="1600">
                <a:latin typeface="Consolas" panose="020B0609020204030204" charset="0"/>
              </a:rPr>
              <a:t>           'aaa abc abde')              #repl为可调用对象</a:t>
            </a:r>
            <a:endParaRPr lang="en-US" altLang="zh-CN" sz="1600">
              <a:latin typeface="Consolas" panose="020B0609020204030204" charset="0"/>
            </a:endParaRPr>
          </a:p>
          <a:p>
            <a:pPr marL="1905" indent="-1905">
              <a:lnSpc>
                <a:spcPct val="100000"/>
              </a:lnSpc>
              <a:spcBef>
                <a:spcPts val="0"/>
              </a:spcBef>
              <a:buNone/>
            </a:pPr>
            <a:r>
              <a:rPr lang="en-US" altLang="zh-CN" sz="1600">
                <a:solidFill>
                  <a:srgbClr val="00B0F0"/>
                </a:solidFill>
                <a:latin typeface="Consolas" panose="020B0609020204030204" charset="0"/>
              </a:rPr>
              <a:t>'AAA Abc Abde'</a:t>
            </a:r>
            <a:endParaRPr lang="en-US" altLang="zh-CN" sz="1600">
              <a:solidFill>
                <a:srgbClr val="00B0F0"/>
              </a:solidFill>
              <a:latin typeface="Consolas" panose="020B0609020204030204" charset="0"/>
            </a:endParaRPr>
          </a:p>
        </p:txBody>
      </p:sp>
      <p:sp>
        <p:nvSpPr>
          <p:cNvPr id="1198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latin typeface="宋体" panose="02010600030101010101" pitchFamily="2" charset="-122"/>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p:txBody>
          <a:bodyPr/>
          <a:p>
            <a:pPr marL="0" indent="0" defTabSz="914400">
              <a:lnSpc>
                <a:spcPct val="100000"/>
              </a:lnSpc>
              <a:spcBef>
                <a:spcPct val="0"/>
              </a:spcBef>
              <a:buSzPct val="70000"/>
              <a:buFont typeface="Arial" panose="020B0604020202020204" pitchFamily="34" charset="0"/>
              <a:buNone/>
            </a:pPr>
            <a:r>
              <a:rPr lang="en-US" altLang="zh-CN" sz="1600">
                <a:latin typeface="Consolas" panose="020B0609020204030204" charset="0"/>
                <a:sym typeface="+mn-ea"/>
              </a:rPr>
              <a:t>#</a:t>
            </a:r>
            <a:r>
              <a:rPr lang="zh-CN" altLang="en-US" sz="1600">
                <a:latin typeface="Consolas" panose="020B0609020204030204" charset="0"/>
                <a:sym typeface="+mn-ea"/>
              </a:rPr>
              <a:t>把单词中间误写作大写的字母改为小写：</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import re</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def checkModify(s):</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    return re.sub(r'\b(\w)(\w+)(\w)\b',</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                  lambda x: x.group(1)+x.group(2).lower()+x.group(3),</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                  s)</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print(checkModify('aBc ABBC D eeee fFFFfF'))</a:t>
            </a:r>
            <a:endParaRPr lang="zh-CN" altLang="en-US" sz="1600">
              <a:latin typeface="Consolas" panose="020B0609020204030204" charset="0"/>
            </a:endParaRPr>
          </a:p>
          <a:p>
            <a:pPr marL="0" indent="0">
              <a:buNone/>
            </a:pPr>
            <a:endParaRPr lang="en-US" sz="1600"/>
          </a:p>
        </p:txBody>
      </p:sp>
      <p:sp>
        <p:nvSpPr>
          <p:cNvPr id="4" name="Slide Number Placeholder 3"/>
          <p:cNvSpPr>
            <a:spLocks noGrp="1"/>
          </p:cNvSpPr>
          <p:nvPr>
            <p:ph type="sldNum" sz="quarter" idx="12"/>
          </p:nvPr>
        </p:nvSpPr>
        <p:spPr>
          <a:xfrm>
            <a:off x="6553200" y="4684738"/>
            <a:ext cx="2133600" cy="357250"/>
          </a:xfrm>
        </p:spPr>
        <p:txBody>
          <a:bodyPr/>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fld>
            <a:endParaRPr lang="zh-CN" altLang="en-US" sz="1000" strike="noStrike" noProof="1" dirty="0">
              <a:latin typeface="Arial" panose="020B0604020202020204" pitchFamily="34" charset="0"/>
              <a:ea typeface="宋体" panose="02010600030101010101" pitchFamily="2" charset="-122"/>
              <a:cs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0834" name="文本占位符 55298"/>
          <p:cNvSpPr>
            <a:spLocks noGrp="1"/>
          </p:cNvSpPr>
          <p:nvPr>
            <p:ph idx="1"/>
          </p:nvPr>
        </p:nvSpPr>
        <p:spPr/>
        <p:txBody>
          <a:bodyPr anchor="t"/>
          <a:lstStyle/>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re.sub('[a-z]', lambda x:x.group(0).upper(), 'aaa abc abde')</a:t>
            </a:r>
            <a:endParaRPr lang="en-US" altLang="zh-CN"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'AAA ABC ABDE'</a:t>
            </a:r>
            <a:endParaRPr lang="en-US" altLang="zh-CN" sz="16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re.sub('[a-zA-z]', lambda x:chr(ord(x.group(0))^32),</a:t>
            </a:r>
            <a:endParaRPr lang="en-US" altLang="zh-CN"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           'aaa aBc abde')              #英文字母大小写互换</a:t>
            </a:r>
            <a:endParaRPr lang="en-US" altLang="zh-CN"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'AAA AbC ABDE'</a:t>
            </a:r>
            <a:endParaRPr lang="en-US" altLang="zh-CN" sz="16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re.subn('a', 'dfg', 'aaa abc abde') #返回新字符串和替换次数</a:t>
            </a:r>
            <a:endParaRPr lang="en-US" altLang="zh-CN"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('dfgdfgdfg dfgbc dfgbde', 5)</a:t>
            </a:r>
            <a:endParaRPr lang="en-US" altLang="zh-CN" sz="16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re.sub('a', 'dfg', 'aaa abc abde')</a:t>
            </a:r>
            <a:endParaRPr lang="en-US" altLang="zh-CN"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'dfgdfgdfg dfgbc dfgbde'</a:t>
            </a:r>
            <a:endParaRPr lang="en-US" altLang="zh-CN" sz="16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re.escape('http://www.python.org')  #字符串转义</a:t>
            </a:r>
            <a:endParaRPr lang="en-US" altLang="zh-CN"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'http\\:\\/\\/www\\.python\\.org'</a:t>
            </a:r>
            <a:endParaRPr lang="en-US" altLang="zh-CN" sz="16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rPr>
              <a:t>&gt;&gt;&gt; re.sub('ab|bc', '', 'abcabc')       </a:t>
            </a:r>
            <a:r>
              <a:rPr lang="en-US" altLang="zh-CN" sz="1600" dirty="0">
                <a:latin typeface="Consolas" panose="020B0609020204030204" charset="0"/>
              </a:rPr>
              <a:t>#</a:t>
            </a:r>
            <a:r>
              <a:rPr lang="zh-CN" altLang="en-US" sz="1600" dirty="0">
                <a:latin typeface="Consolas" panose="020B0609020204030204" charset="0"/>
              </a:rPr>
              <a:t>在字符串中从左向右扫描并处理</a:t>
            </a:r>
            <a:endParaRPr lang="zh-CN" altLang="en-US"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rPr>
              <a:t>'cc'</a:t>
            </a:r>
            <a:endParaRPr lang="zh-CN" altLang="en-US"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rPr>
              <a:t>&gt;&gt;&gt; re.sub('bc|ab', '', 'abcabc')</a:t>
            </a:r>
            <a:endParaRPr lang="zh-CN" altLang="en-US"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rPr>
              <a:t>'cc'</a:t>
            </a:r>
            <a:endParaRPr lang="zh-CN" altLang="en-US" sz="1600" dirty="0">
              <a:solidFill>
                <a:srgbClr val="00B0F0"/>
              </a:solidFill>
              <a:latin typeface="Consolas" panose="020B0609020204030204" charset="0"/>
            </a:endParaRPr>
          </a:p>
        </p:txBody>
      </p:sp>
      <p:sp>
        <p:nvSpPr>
          <p:cNvPr id="1208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latin typeface="宋体" panose="02010600030101010101" pitchFamily="2" charset="-122"/>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p:txBody>
          <a:bodyPr/>
          <a:p>
            <a:pPr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sym typeface="+mn-ea"/>
              </a:rPr>
              <a:t>&gt;&gt;&gt; from string import punctuation</a:t>
            </a:r>
            <a:endParaRPr lang="en-US" altLang="zh-CN" sz="18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sym typeface="+mn-ea"/>
              </a:rPr>
              <a:t>&gt;&gt;&gt; re.sub('['+punctuation+']', '', 'abcd,.e!f/?') #</a:t>
            </a:r>
            <a:r>
              <a:rPr lang="zh-CN" altLang="en-US" sz="1800" dirty="0">
                <a:latin typeface="Consolas" panose="020B0609020204030204" charset="0"/>
                <a:sym typeface="+mn-ea"/>
              </a:rPr>
              <a:t>删除标点符号</a:t>
            </a:r>
            <a:endParaRPr lang="zh-CN" altLang="en-US" sz="18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800" dirty="0">
                <a:solidFill>
                  <a:srgbClr val="00B0F0"/>
                </a:solidFill>
                <a:latin typeface="Consolas" panose="020B0609020204030204" charset="0"/>
                <a:sym typeface="+mn-ea"/>
              </a:rPr>
              <a:t>'abcdef'</a:t>
            </a:r>
            <a:endParaRPr lang="en-US" sz="1800"/>
          </a:p>
        </p:txBody>
      </p:sp>
      <p:sp>
        <p:nvSpPr>
          <p:cNvPr id="4" name="Slide Number Placeholder 3"/>
          <p:cNvSpPr>
            <a:spLocks noGrp="1"/>
          </p:cNvSpPr>
          <p:nvPr>
            <p:ph type="sldNum" sz="quarter" idx="12"/>
          </p:nvPr>
        </p:nvSpPr>
        <p:spPr>
          <a:xfrm>
            <a:off x="6553200" y="4684738"/>
            <a:ext cx="2133600" cy="357250"/>
          </a:xfrm>
        </p:spPr>
        <p:txBody>
          <a:bodyPr/>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fld>
            <a:endParaRPr lang="zh-CN" altLang="en-US" sz="1000" strike="noStrike" noProof="1" dirty="0">
              <a:latin typeface="Arial" panose="020B0604020202020204" pitchFamily="34" charset="0"/>
              <a:ea typeface="宋体" panose="02010600030101010101" pitchFamily="2" charset="-122"/>
              <a:cs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Content Placeholder 2"/>
          <p:cNvSpPr>
            <a:spLocks noGrp="1"/>
          </p:cNvSpPr>
          <p:nvPr>
            <p:ph idx="1"/>
          </p:nvPr>
        </p:nvSpPr>
        <p:spPr/>
        <p:txBody>
          <a:bodyPr anchor="t"/>
          <a:lstStyle/>
          <a:p>
            <a:pPr marL="0" indent="0">
              <a:buNone/>
            </a:pPr>
            <a:r>
              <a:rPr lang="en-US" altLang="en-US" sz="1600">
                <a:latin typeface="Consolas" panose="020B0609020204030204" charset="0"/>
              </a:rPr>
              <a:t>&gt;&gt;&gt; example = 'Beautiful is better than ugly.'</a:t>
            </a:r>
            <a:endParaRPr lang="en-US" altLang="en-US" sz="1600">
              <a:latin typeface="Consolas" panose="020B0609020204030204" charset="0"/>
            </a:endParaRPr>
          </a:p>
          <a:p>
            <a:pPr marL="0" indent="0">
              <a:buNone/>
            </a:pPr>
            <a:r>
              <a:rPr lang="en-US" altLang="en-US" sz="1600">
                <a:latin typeface="Consolas" panose="020B0609020204030204" charset="0"/>
              </a:rPr>
              <a:t>&gt;&gt;&gt; re.findall('\\bb.+?\\b', example)  #以字母b开头的完整单词</a:t>
            </a:r>
            <a:endParaRPr lang="en-US" altLang="en-US" sz="1600">
              <a:latin typeface="Consolas" panose="020B0609020204030204" charset="0"/>
            </a:endParaRPr>
          </a:p>
          <a:p>
            <a:pPr marL="0" indent="0">
              <a:buNone/>
            </a:pPr>
            <a:r>
              <a:rPr lang="en-US" altLang="en-US" sz="1600">
                <a:latin typeface="Consolas" panose="020B0609020204030204" charset="0"/>
              </a:rPr>
              <a:t>                                       #此处问号?表示非贪心模式</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['better']</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re.findall('\\bb.+\\b', example)   #贪心模式的匹配结果</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['better than ugly']</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re.findall('\\bb\w*\\b', example)</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['better']</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re.findall('\\Bh.+?\\b', example)</a:t>
            </a:r>
            <a:endParaRPr lang="en-US" altLang="en-US" sz="1600">
              <a:latin typeface="Consolas" panose="020B0609020204030204" charset="0"/>
            </a:endParaRPr>
          </a:p>
          <a:p>
            <a:pPr marL="0" indent="0">
              <a:buNone/>
            </a:pPr>
            <a:r>
              <a:rPr lang="en-US" altLang="en-US" sz="1600">
                <a:latin typeface="Consolas" panose="020B0609020204030204" charset="0"/>
              </a:rPr>
              <a:t>                                       #不以h开头且含有h字母的单词剩余部分</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['han']</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re.findall('\\b\w.+?\\b', example) #所有单词</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['Beautiful', 'is', 'better', 'than', 'ugly']</a:t>
            </a:r>
            <a:endParaRPr lang="en-US" altLang="en-US" sz="1600">
              <a:solidFill>
                <a:srgbClr val="00B0F0"/>
              </a:solidFill>
              <a:latin typeface="Consolas" panose="020B0609020204030204" charset="0"/>
            </a:endParaRPr>
          </a:p>
        </p:txBody>
      </p:sp>
      <p:sp>
        <p:nvSpPr>
          <p:cNvPr id="121858"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18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Content Placeholder 2"/>
          <p:cNvSpPr>
            <a:spLocks noGrp="1"/>
          </p:cNvSpPr>
          <p:nvPr>
            <p:ph idx="1"/>
          </p:nvPr>
        </p:nvSpPr>
        <p:spPr/>
        <p:txBody>
          <a:bodyPr anchor="t"/>
          <a:lstStyle/>
          <a:p>
            <a:pPr marL="0" indent="0">
              <a:buNone/>
            </a:pPr>
            <a:r>
              <a:rPr lang="en-US" altLang="en-US" sz="1600">
                <a:latin typeface="Consolas" panose="020B0609020204030204" charset="0"/>
              </a:rPr>
              <a:t>&gt;&gt;&gt; re.findall('\d+\.\d+\.\d+', 'Python 2.7.13')</a:t>
            </a:r>
            <a:endParaRPr lang="en-US" altLang="en-US" sz="1600">
              <a:latin typeface="Consolas" panose="020B0609020204030204" charset="0"/>
            </a:endParaRPr>
          </a:p>
          <a:p>
            <a:pPr marL="0" indent="0">
              <a:buNone/>
            </a:pPr>
            <a:r>
              <a:rPr lang="en-US" altLang="en-US" sz="1600">
                <a:latin typeface="Consolas" panose="020B0609020204030204" charset="0"/>
              </a:rPr>
              <a:t>                                   #查找并返回x.x.x形式的数字</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['2.7.13']</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re.findall('\d+\.\d+\.\d+', 'Python 2.7.13,Python 3.6.0')</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['2.7.13', '3.6.0']</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s = '&lt;html&gt;&lt;head&gt;This is head.&lt;/head&gt;&lt;body&gt;This is body.&lt;/body&gt;&lt;/html&gt;'</a:t>
            </a:r>
            <a:endParaRPr lang="en-US" altLang="en-US" sz="1600">
              <a:latin typeface="Consolas" panose="020B0609020204030204" charset="0"/>
            </a:endParaRPr>
          </a:p>
          <a:p>
            <a:pPr marL="0" indent="0">
              <a:buNone/>
            </a:pPr>
            <a:r>
              <a:rPr lang="en-US" altLang="en-US" sz="1600">
                <a:latin typeface="Consolas" panose="020B0609020204030204" charset="0"/>
              </a:rPr>
              <a:t>&gt;&gt;&gt; pattern = r'&lt;html&gt;&lt;head&gt;(.+)&lt;/head&gt;&lt;body&gt;(.+)&lt;/body&gt;&lt;/html&gt;'</a:t>
            </a:r>
            <a:endParaRPr lang="en-US" altLang="en-US" sz="1600">
              <a:latin typeface="Consolas" panose="020B0609020204030204" charset="0"/>
            </a:endParaRPr>
          </a:p>
          <a:p>
            <a:pPr marL="0" indent="0">
              <a:buNone/>
            </a:pPr>
            <a:r>
              <a:rPr lang="en-US" altLang="en-US" sz="1600">
                <a:latin typeface="Consolas" panose="020B0609020204030204" charset="0"/>
              </a:rPr>
              <a:t>&gt;&gt;&gt; result = re.search(pattern, s)</a:t>
            </a:r>
            <a:endParaRPr lang="en-US" altLang="en-US" sz="1600">
              <a:latin typeface="Consolas" panose="020B0609020204030204" charset="0"/>
            </a:endParaRPr>
          </a:p>
          <a:p>
            <a:pPr marL="0" indent="0">
              <a:buNone/>
            </a:pPr>
            <a:r>
              <a:rPr lang="en-US" altLang="en-US" sz="1600">
                <a:latin typeface="Consolas" panose="020B0609020204030204" charset="0"/>
              </a:rPr>
              <a:t>&gt;&gt;&gt; result.group(1)                 #第一个子模式</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'This is head.'</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result.group(2)                 #第二个子模式</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'This is body.'</a:t>
            </a:r>
            <a:endParaRPr lang="en-US" altLang="en-US" sz="1600">
              <a:solidFill>
                <a:srgbClr val="00B0F0"/>
              </a:solidFill>
              <a:latin typeface="Consolas" panose="020B0609020204030204" charset="0"/>
            </a:endParaRPr>
          </a:p>
        </p:txBody>
      </p:sp>
      <p:sp>
        <p:nvSpPr>
          <p:cNvPr id="122882"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28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96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3794" name="文本占位符 29698"/>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使用format方法进行格式化</a:t>
            </a:r>
            <a:endParaRPr lang="zh-CN" altLang="en-US" sz="1800" dirty="0">
              <a:latin typeface="宋体" panose="02010600030101010101" pitchFamily="2" charset="-122"/>
            </a:endParaRP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print("The number {0:,} in hex is: {0:#x}, the number {1} in oct is {1:#o}".format(5555,55))</a:t>
            </a:r>
            <a:endParaRPr lang="zh-CN" altLang="zh-CN" sz="14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The number 5,555 in hex is: 0x15b3, the number 55 in oct is 0o67</a:t>
            </a:r>
            <a:endParaRPr lang="zh-CN" altLang="zh-CN" sz="1400" dirty="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print("The number {1:,} in hex is: {1:#x}, the number {0} in oct is {0:o}".format(5555,55))</a:t>
            </a:r>
            <a:endParaRPr lang="zh-CN" altLang="zh-CN" sz="14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The number 55 in hex is: 0x37, the number 5555 in oct is 12663</a:t>
            </a:r>
            <a:endParaRPr lang="zh-CN" altLang="zh-CN" sz="1400" dirty="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print("my name is {name}, my age is {age}, and my QQ is {qq}".format(name="Dong Fuguo",age=40,qq="30646****"))</a:t>
            </a:r>
            <a:endParaRPr lang="zh-CN" altLang="zh-CN" sz="14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my name is Dong Fuguo, my age is 40, and my QQ is 30646****</a:t>
            </a:r>
            <a:endParaRPr lang="zh-CN" altLang="zh-CN" sz="1400" dirty="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position = (5, 8, 13)</a:t>
            </a:r>
            <a:endParaRPr lang="zh-CN" altLang="zh-CN" sz="14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print("X:{0[0]};Y:{0[1]};Z:{0[2]}".format(position))</a:t>
            </a:r>
            <a:endParaRPr lang="zh-CN" altLang="zh-CN" sz="14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X:5;Y:8;Z:13</a:t>
            </a:r>
            <a:endParaRPr lang="zh-CN" altLang="zh-CN" sz="1400" dirty="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'{0:&lt;8d},{0:^8d},{0:&gt;8d}'.format(65) </a:t>
            </a:r>
            <a:r>
              <a:rPr lang="en-US" altLang="zh-CN" sz="1400" dirty="0">
                <a:latin typeface="Consolas" panose="020B0609020204030204" charset="0"/>
              </a:rPr>
              <a:t>#</a:t>
            </a:r>
            <a:r>
              <a:rPr lang="zh-CN" altLang="en-US" sz="1400" dirty="0">
                <a:latin typeface="Consolas" panose="020B0609020204030204" charset="0"/>
              </a:rPr>
              <a:t>设置对齐方式</a:t>
            </a:r>
            <a:endParaRPr lang="zh-CN" altLang="en-US" sz="14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'65      ,   65   ,      65</a:t>
            </a:r>
            <a:endParaRPr lang="zh-CN" altLang="zh-CN" sz="1400" dirty="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solidFill>
                  <a:schemeClr val="tx1"/>
                </a:solidFill>
                <a:latin typeface="Consolas" panose="020B0609020204030204" charset="0"/>
              </a:rPr>
              <a:t>&gt;&gt;&gt; '{0:+&lt;8d},{0:-^8d},{0:=&gt;8d}'.format(65)</a:t>
            </a:r>
            <a:endParaRPr lang="zh-CN" altLang="zh-CN" sz="1400" dirty="0">
              <a:solidFill>
                <a:schemeClr val="tx1"/>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'65++++++,---65---,======65'</a:t>
            </a:r>
            <a:endParaRPr lang="zh-CN" altLang="zh-CN" sz="1400" dirty="0">
              <a:solidFill>
                <a:srgbClr val="00B0F0"/>
              </a:solidFill>
              <a:latin typeface="Consolas" panose="020B0609020204030204" charset="0"/>
            </a:endParaRPr>
          </a:p>
        </p:txBody>
      </p:sp>
      <p:sp>
        <p:nvSpPr>
          <p:cNvPr id="337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9105" y="1100455"/>
            <a:ext cx="8058150" cy="3395345"/>
          </a:xfrm>
        </p:spPr>
        <p:txBody>
          <a:bodyPr/>
          <a:lstStyle/>
          <a:p>
            <a:pPr fontAlgn="base">
              <a:lnSpc>
                <a:spcPct val="150000"/>
              </a:lnSpc>
              <a:spcBef>
                <a:spcPts val="0"/>
              </a:spcBef>
              <a:buFont typeface="Wingdings" panose="05000000000000000000" charset="0"/>
              <a:buChar char=""/>
            </a:pPr>
            <a:r>
              <a:rPr lang="zh-CN" altLang="en-US" sz="1800" b="1" strike="noStrike" noProof="1"/>
              <a:t>补充案例</a:t>
            </a:r>
            <a:r>
              <a:rPr lang="zh-CN" altLang="en-US" sz="1800" b="1" strike="noStrike" noProof="1"/>
              <a:t>：</a:t>
            </a:r>
            <a:r>
              <a:rPr lang="zh-CN" altLang="en-US" sz="1800" strike="noStrike" noProof="1"/>
              <a:t>将一句话的单词进行倒置，标点不倒置。比如 I like beijing. 经过函数后变为：beijing. like I</a:t>
            </a:r>
            <a:endParaRPr lang="zh-CN" altLang="en-US" sz="1800" strike="noStrike" noProof="1"/>
          </a:p>
          <a:p>
            <a:pPr marL="0" indent="0" fontAlgn="base">
              <a:spcBef>
                <a:spcPts val="0"/>
              </a:spcBef>
              <a:buNone/>
            </a:pPr>
            <a:r>
              <a:rPr lang="zh-CN" altLang="en-US" sz="1600">
                <a:latin typeface="Consolas" panose="020B0609020204030204" charset="0"/>
                <a:sym typeface="+mn-ea"/>
              </a:rPr>
              <a:t>import re</a:t>
            </a:r>
            <a:endParaRPr lang="zh-CN" altLang="en-US" sz="1600">
              <a:latin typeface="Consolas" panose="020B0609020204030204" charset="0"/>
              <a:sym typeface="+mn-ea"/>
            </a:endParaRPr>
          </a:p>
          <a:p>
            <a:pPr marL="0" indent="0" fontAlgn="base">
              <a:spcBef>
                <a:spcPts val="0"/>
              </a:spcBef>
              <a:buNone/>
            </a:pPr>
            <a:r>
              <a:rPr lang="zh-CN" altLang="en-US" sz="1600" strike="noStrike" noProof="1">
                <a:latin typeface="Consolas" panose="020B0609020204030204" charset="0"/>
              </a:rPr>
              <a:t>def rev3(s):</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'''考虑开头或结束有空格的情况'''</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t = re.split('\s+', s.strip())</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t.reverse()</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return ' '.join(t)</a:t>
            </a:r>
            <a:endParaRPr lang="zh-CN" altLang="en-US" sz="1600" strike="noStrike" noProof="1">
              <a:latin typeface="Consolas" panose="020B0609020204030204" charset="0"/>
            </a:endParaRPr>
          </a:p>
          <a:p>
            <a:pPr marL="0" indent="0" fontAlgn="base">
              <a:spcBef>
                <a:spcPts val="0"/>
              </a:spcBef>
              <a:buNone/>
            </a:pP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def rev4(s):</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'''考虑开头或结束有空格的情况'''</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t = re.split('\s+', s.strip())</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return ' '.join(reversed(t))</a:t>
            </a:r>
            <a:endParaRPr lang="zh-CN" altLang="en-US" sz="1600" strike="noStrike" noProof="1">
              <a:latin typeface="Consolas" panose="020B0609020204030204" charset="0"/>
            </a:endParaRPr>
          </a:p>
        </p:txBody>
      </p:sp>
      <p:sp>
        <p:nvSpPr>
          <p:cNvPr id="123906"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39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补充案例</a:t>
            </a:r>
            <a:r>
              <a:rPr lang="zh-CN" altLang="en-US" sz="1800" b="1" strike="noStrike" noProof="1"/>
              <a:t>：</a:t>
            </a:r>
            <a:r>
              <a:rPr lang="zh-CN" altLang="en-US" sz="1800" strike="noStrike" noProof="1"/>
              <a:t>查找字符串中最长的数字子串。</a:t>
            </a:r>
            <a:endParaRPr lang="zh-CN" altLang="en-US" sz="1800" strike="noStrike" noProof="1"/>
          </a:p>
          <a:p>
            <a:pPr marL="0" indent="0" fontAlgn="base">
              <a:spcBef>
                <a:spcPts val="0"/>
              </a:spcBef>
              <a:buNone/>
            </a:pPr>
            <a:r>
              <a:rPr lang="zh-CN" altLang="en-US" sz="1800">
                <a:latin typeface="Consolas" panose="020B0609020204030204" charset="0"/>
                <a:sym typeface="+mn-ea"/>
              </a:rPr>
              <a:t>import re</a:t>
            </a:r>
            <a:endParaRPr lang="zh-CN" altLang="en-US" sz="1800">
              <a:latin typeface="Consolas" panose="020B0609020204030204" charset="0"/>
              <a:sym typeface="+mn-ea"/>
            </a:endParaRPr>
          </a:p>
          <a:p>
            <a:pPr marL="0" indent="0" fontAlgn="base">
              <a:spcBef>
                <a:spcPts val="0"/>
              </a:spcBef>
              <a:buNone/>
            </a:pPr>
            <a:endParaRPr lang="zh-CN" altLang="en-US" sz="1800">
              <a:latin typeface="Consolas" panose="020B0609020204030204" charset="0"/>
              <a:sym typeface="+mn-ea"/>
            </a:endParaRPr>
          </a:p>
          <a:p>
            <a:pPr marL="0" indent="0" fontAlgn="base">
              <a:spcBef>
                <a:spcPts val="0"/>
              </a:spcBef>
              <a:buNone/>
            </a:pPr>
            <a:r>
              <a:rPr lang="zh-CN" altLang="en-US" sz="1800" strike="noStrike" noProof="1">
                <a:latin typeface="Consolas" panose="020B0609020204030204" charset="0"/>
              </a:rPr>
              <a:t>def longest1(s):</a:t>
            </a:r>
            <a:endParaRPr lang="zh-CN" altLang="en-US" sz="1800" strike="noStrike" noProof="1">
              <a:latin typeface="Consolas" panose="020B0609020204030204" charset="0"/>
            </a:endParaRPr>
          </a:p>
          <a:p>
            <a:pPr marL="0" indent="0" fontAlgn="base">
              <a:spcBef>
                <a:spcPts val="0"/>
              </a:spcBef>
              <a:buNone/>
            </a:pPr>
            <a:r>
              <a:rPr lang="zh-CN" altLang="en-US" sz="1800" strike="noStrike" noProof="1">
                <a:latin typeface="Consolas" panose="020B0609020204030204" charset="0"/>
              </a:rPr>
              <a:t>    '''查找所有连续数字'''</a:t>
            </a:r>
            <a:endParaRPr lang="zh-CN" altLang="en-US" sz="1800" strike="noStrike" noProof="1">
              <a:latin typeface="Consolas" panose="020B0609020204030204" charset="0"/>
            </a:endParaRPr>
          </a:p>
          <a:p>
            <a:pPr marL="0" indent="0" fontAlgn="base">
              <a:spcBef>
                <a:spcPts val="0"/>
              </a:spcBef>
              <a:buNone/>
            </a:pPr>
            <a:r>
              <a:rPr lang="zh-CN" altLang="en-US" sz="1800" strike="noStrike" noProof="1">
                <a:latin typeface="Consolas" panose="020B0609020204030204" charset="0"/>
              </a:rPr>
              <a:t>    t = re.findall('\d+', s)</a:t>
            </a:r>
            <a:endParaRPr lang="zh-CN" altLang="en-US" sz="1800" strike="noStrike" noProof="1">
              <a:latin typeface="Consolas" panose="020B0609020204030204" charset="0"/>
            </a:endParaRPr>
          </a:p>
          <a:p>
            <a:pPr marL="0" indent="0" fontAlgn="base">
              <a:spcBef>
                <a:spcPts val="0"/>
              </a:spcBef>
              <a:buNone/>
            </a:pPr>
            <a:r>
              <a:rPr lang="zh-CN" altLang="en-US" sz="1800" strike="noStrike" noProof="1">
                <a:latin typeface="Consolas" panose="020B0609020204030204" charset="0"/>
              </a:rPr>
              <a:t>    if t: return max(t, key=len)</a:t>
            </a:r>
            <a:endParaRPr lang="zh-CN" altLang="en-US" sz="1800" strike="noStrike" noProof="1">
              <a:latin typeface="Consolas" panose="020B0609020204030204" charset="0"/>
            </a:endParaRPr>
          </a:p>
          <a:p>
            <a:pPr marL="0" indent="0" fontAlgn="base">
              <a:spcBef>
                <a:spcPts val="0"/>
              </a:spcBef>
              <a:buNone/>
            </a:pPr>
            <a:endParaRPr lang="zh-CN" altLang="en-US" sz="1800" strike="noStrike" noProof="1">
              <a:latin typeface="Consolas" panose="020B0609020204030204" charset="0"/>
            </a:endParaRPr>
          </a:p>
          <a:p>
            <a:pPr marL="0" indent="0" fontAlgn="base">
              <a:spcBef>
                <a:spcPts val="0"/>
              </a:spcBef>
              <a:buNone/>
            </a:pPr>
            <a:r>
              <a:rPr lang="zh-CN" altLang="en-US" sz="1800" strike="noStrike" noProof="1">
                <a:latin typeface="Consolas" panose="020B0609020204030204" charset="0"/>
              </a:rPr>
              <a:t>def longest2(s):</a:t>
            </a:r>
            <a:endParaRPr lang="zh-CN" altLang="en-US" sz="1800" strike="noStrike" noProof="1">
              <a:latin typeface="Consolas" panose="020B0609020204030204" charset="0"/>
            </a:endParaRPr>
          </a:p>
          <a:p>
            <a:pPr marL="0" indent="0" fontAlgn="base">
              <a:spcBef>
                <a:spcPts val="0"/>
              </a:spcBef>
              <a:buNone/>
            </a:pPr>
            <a:r>
              <a:rPr lang="zh-CN" altLang="en-US" sz="1800" strike="noStrike" noProof="1">
                <a:latin typeface="Consolas" panose="020B0609020204030204" charset="0"/>
              </a:rPr>
              <a:t>    '''使用非数字作为分隔符'''</a:t>
            </a:r>
            <a:endParaRPr lang="zh-CN" altLang="en-US" sz="1800" strike="noStrike" noProof="1">
              <a:latin typeface="Consolas" panose="020B0609020204030204" charset="0"/>
            </a:endParaRPr>
          </a:p>
          <a:p>
            <a:pPr marL="0" indent="0" fontAlgn="base">
              <a:spcBef>
                <a:spcPts val="0"/>
              </a:spcBef>
              <a:buNone/>
            </a:pPr>
            <a:r>
              <a:rPr lang="zh-CN" altLang="en-US" sz="1800" strike="noStrike" noProof="1">
                <a:latin typeface="Consolas" panose="020B0609020204030204" charset="0"/>
              </a:rPr>
              <a:t>    t = re.split('[^\d]+', s)</a:t>
            </a:r>
            <a:endParaRPr lang="zh-CN" altLang="en-US" sz="1800" strike="noStrike" noProof="1">
              <a:latin typeface="Consolas" panose="020B0609020204030204" charset="0"/>
            </a:endParaRPr>
          </a:p>
          <a:p>
            <a:pPr marL="0" indent="0" fontAlgn="base">
              <a:spcBef>
                <a:spcPts val="0"/>
              </a:spcBef>
              <a:buNone/>
            </a:pPr>
            <a:r>
              <a:rPr lang="zh-CN" altLang="en-US" sz="1800" strike="noStrike" noProof="1">
                <a:latin typeface="Consolas" panose="020B0609020204030204" charset="0"/>
              </a:rPr>
              <a:t>    if t: return max(t, key=len)</a:t>
            </a:r>
            <a:endParaRPr lang="zh-CN" altLang="en-US" sz="1800" strike="noStrike" noProof="1">
              <a:latin typeface="Consolas" panose="020B0609020204030204" charset="0"/>
            </a:endParaRPr>
          </a:p>
        </p:txBody>
      </p:sp>
      <p:sp>
        <p:nvSpPr>
          <p:cNvPr id="124930"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493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25954" name="文本占位符 59394"/>
          <p:cNvSpPr>
            <a:spLocks noGrp="1"/>
          </p:cNvSpPr>
          <p:nvPr>
            <p:ph idx="1"/>
          </p:nvPr>
        </p:nvSpPr>
        <p:spPr/>
        <p:txBody>
          <a:bodyPr anchor="t"/>
          <a:lstStyle/>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首先使用re模块的compile()方法将正则表达式编译生成正则表达式对象，然后再使用正则表达式对象提供的方法进行字符串处理。</a:t>
            </a:r>
            <a:endParaRPr lang="zh-CN" altLang="en-US" sz="1600" dirty="0">
              <a:latin typeface="宋体" panose="02010600030101010101" pitchFamily="2" charset="-122"/>
            </a:endParaRPr>
          </a:p>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使用编译后的正则表达式对象可以</a:t>
            </a:r>
            <a:r>
              <a:rPr lang="zh-CN" altLang="en-US" sz="1600" dirty="0">
                <a:solidFill>
                  <a:srgbClr val="FF0000"/>
                </a:solidFill>
                <a:latin typeface="宋体" panose="02010600030101010101" pitchFamily="2" charset="-122"/>
              </a:rPr>
              <a:t>提高字符串处理速度</a:t>
            </a:r>
            <a:r>
              <a:rPr lang="zh-CN" altLang="en-US" sz="1600" dirty="0">
                <a:latin typeface="宋体" panose="02010600030101010101" pitchFamily="2" charset="-122"/>
              </a:rPr>
              <a:t>，</a:t>
            </a:r>
            <a:r>
              <a:rPr lang="zh-CN" altLang="en-US" sz="1600" dirty="0">
                <a:solidFill>
                  <a:srgbClr val="FF0000"/>
                </a:solidFill>
                <a:latin typeface="宋体" panose="02010600030101010101" pitchFamily="2" charset="-122"/>
              </a:rPr>
              <a:t>也提供了更强大的文本处理功能</a:t>
            </a:r>
            <a:r>
              <a:rPr lang="zh-CN" altLang="en-US" sz="1600" dirty="0">
                <a:latin typeface="宋体" panose="02010600030101010101" pitchFamily="2" charset="-122"/>
              </a:rPr>
              <a:t>。</a:t>
            </a:r>
            <a:endParaRPr lang="zh-CN" altLang="en-US" sz="1600" dirty="0">
              <a:latin typeface="宋体" panose="02010600030101010101" pitchFamily="2" charset="-122"/>
            </a:endParaRPr>
          </a:p>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正则表达式对象的match(string[, pos[, endpos]])方法用于在字符串开头或指定位置进行搜索，</a:t>
            </a:r>
            <a:r>
              <a:rPr lang="zh-CN" altLang="en-US" sz="1600" dirty="0">
                <a:solidFill>
                  <a:srgbClr val="FF0000"/>
                </a:solidFill>
                <a:latin typeface="宋体" panose="02010600030101010101" pitchFamily="2" charset="-122"/>
              </a:rPr>
              <a:t>模式必须出现在字符串开头或指定位置</a:t>
            </a:r>
            <a:r>
              <a:rPr lang="zh-CN" altLang="en-US" sz="1600" dirty="0">
                <a:latin typeface="宋体" panose="02010600030101010101" pitchFamily="2" charset="-122"/>
              </a:rPr>
              <a:t>；</a:t>
            </a:r>
            <a:endParaRPr lang="zh-CN" altLang="en-US" sz="1600" dirty="0">
              <a:latin typeface="宋体" panose="02010600030101010101" pitchFamily="2" charset="-122"/>
            </a:endParaRPr>
          </a:p>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正则表达式对象的search(string[, pos[, endpos]])方法用于</a:t>
            </a:r>
            <a:r>
              <a:rPr lang="zh-CN" altLang="en-US" sz="1600" dirty="0">
                <a:solidFill>
                  <a:srgbClr val="FF0000"/>
                </a:solidFill>
                <a:latin typeface="宋体" panose="02010600030101010101" pitchFamily="2" charset="-122"/>
              </a:rPr>
              <a:t>在整个字符串中进行搜索</a:t>
            </a:r>
            <a:r>
              <a:rPr lang="zh-CN" altLang="en-US" sz="1600" dirty="0">
                <a:latin typeface="宋体" panose="02010600030101010101" pitchFamily="2" charset="-122"/>
              </a:rPr>
              <a:t>；</a:t>
            </a:r>
            <a:endParaRPr lang="zh-CN" altLang="en-US" sz="1600" dirty="0">
              <a:latin typeface="宋体" panose="02010600030101010101" pitchFamily="2" charset="-122"/>
            </a:endParaRPr>
          </a:p>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正则表达式对象的findall(string[, pos[, endpos]])方法用于在字符串中</a:t>
            </a:r>
            <a:r>
              <a:rPr lang="zh-CN" altLang="en-US" sz="1600" dirty="0">
                <a:solidFill>
                  <a:srgbClr val="FF0000"/>
                </a:solidFill>
                <a:latin typeface="宋体" panose="02010600030101010101" pitchFamily="2" charset="-122"/>
              </a:rPr>
              <a:t>查找所有符合正则表达式的字符串并返回列表</a:t>
            </a:r>
            <a:r>
              <a:rPr lang="zh-CN" altLang="en-US" sz="1600" dirty="0">
                <a:latin typeface="宋体" panose="02010600030101010101" pitchFamily="2" charset="-122"/>
              </a:rPr>
              <a:t>。</a:t>
            </a:r>
            <a:endParaRPr lang="zh-CN" altLang="en-US" sz="1600" dirty="0">
              <a:latin typeface="宋体" panose="02010600030101010101" pitchFamily="2" charset="-122"/>
            </a:endParaRPr>
          </a:p>
        </p:txBody>
      </p:sp>
      <p:sp>
        <p:nvSpPr>
          <p:cNvPr id="1259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match()、search()、findall()</a:t>
            </a:r>
            <a:endParaRPr lang="en-US" sz="1800" strike="noStrike" noProof="1"/>
          </a:p>
          <a:p>
            <a:pPr marL="285750" indent="-285750" fontAlgn="base">
              <a:lnSpc>
                <a:spcPct val="150000"/>
              </a:lnSpc>
              <a:spcBef>
                <a:spcPts val="1200"/>
              </a:spcBef>
              <a:spcAft>
                <a:spcPts val="1200"/>
              </a:spcAft>
              <a:buFont typeface="Wingdings" panose="05000000000000000000" charset="0"/>
              <a:buChar char="ü"/>
            </a:pPr>
            <a:r>
              <a:rPr lang="en-US" sz="1600" strike="noStrike" noProof="1"/>
              <a:t>match(string[, pos[, endpos]])方法在字符串开头或指定位置进行搜索，</a:t>
            </a:r>
            <a:r>
              <a:rPr lang="en-US" sz="1600" strike="noStrike" noProof="1">
                <a:solidFill>
                  <a:srgbClr val="FF0000"/>
                </a:solidFill>
              </a:rPr>
              <a:t>模式必须出现在字符串开头或指定位置</a:t>
            </a:r>
            <a:r>
              <a:rPr lang="en-US" sz="1600" strike="noStrike" noProof="1"/>
              <a:t>；</a:t>
            </a:r>
            <a:endParaRPr lang="en-US" sz="1600" strike="noStrike" noProof="1"/>
          </a:p>
          <a:p>
            <a:pPr marL="285750" indent="-285750" fontAlgn="base">
              <a:lnSpc>
                <a:spcPct val="150000"/>
              </a:lnSpc>
              <a:spcBef>
                <a:spcPts val="1200"/>
              </a:spcBef>
              <a:spcAft>
                <a:spcPts val="1200"/>
              </a:spcAft>
              <a:buFont typeface="Wingdings" panose="05000000000000000000" charset="0"/>
              <a:buChar char="ü"/>
            </a:pPr>
            <a:r>
              <a:rPr lang="en-US" sz="1600" strike="noStrike" noProof="1"/>
              <a:t>search(string[, pos[, endpos]])方法在</a:t>
            </a:r>
            <a:r>
              <a:rPr lang="en-US" sz="1600" strike="noStrike" noProof="1">
                <a:solidFill>
                  <a:srgbClr val="FF0000"/>
                </a:solidFill>
              </a:rPr>
              <a:t>整个字符串或指定范围</a:t>
            </a:r>
            <a:r>
              <a:rPr lang="en-US" sz="1600" strike="noStrike" noProof="1"/>
              <a:t>中进行搜索；</a:t>
            </a:r>
            <a:endParaRPr lang="en-US" sz="1600" strike="noStrike" noProof="1"/>
          </a:p>
          <a:p>
            <a:pPr marL="285750" indent="-285750" fontAlgn="base">
              <a:lnSpc>
                <a:spcPct val="150000"/>
              </a:lnSpc>
              <a:spcBef>
                <a:spcPts val="1200"/>
              </a:spcBef>
              <a:spcAft>
                <a:spcPts val="1200"/>
              </a:spcAft>
              <a:buFont typeface="Wingdings" panose="05000000000000000000" charset="0"/>
              <a:buChar char="ü"/>
            </a:pPr>
            <a:r>
              <a:rPr lang="en-US" sz="1600" strike="noStrike" noProof="1"/>
              <a:t>findall(string[, pos[, endpos]])方法</a:t>
            </a:r>
            <a:r>
              <a:rPr lang="zh-CN" altLang="en-US" sz="1600" strike="noStrike" noProof="1"/>
              <a:t>在</a:t>
            </a:r>
            <a:r>
              <a:rPr lang="en-US" sz="1600" strike="noStrike" noProof="1"/>
              <a:t>字符串</a:t>
            </a:r>
            <a:r>
              <a:rPr lang="zh-CN" altLang="en-US" sz="1600" strike="noStrike" noProof="1">
                <a:solidFill>
                  <a:srgbClr val="FF0000"/>
                </a:solidFill>
              </a:rPr>
              <a:t>指定范围</a:t>
            </a:r>
            <a:r>
              <a:rPr lang="en-US" sz="1600" strike="noStrike" noProof="1"/>
              <a:t>中</a:t>
            </a:r>
            <a:r>
              <a:rPr lang="en-US" sz="1600" strike="noStrike" noProof="1">
                <a:solidFill>
                  <a:srgbClr val="FF0000"/>
                </a:solidFill>
              </a:rPr>
              <a:t>查找所有</a:t>
            </a:r>
            <a:r>
              <a:rPr lang="en-US" sz="1600" strike="noStrike" noProof="1"/>
              <a:t>符合正则表达式的字符串并以列表形式返回。</a:t>
            </a:r>
            <a:endParaRPr lang="en-US" sz="1600" strike="noStrike" noProof="1"/>
          </a:p>
        </p:txBody>
      </p:sp>
      <p:sp>
        <p:nvSpPr>
          <p:cNvPr id="126978"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269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Content Placeholder 2"/>
          <p:cNvSpPr>
            <a:spLocks noGrp="1"/>
          </p:cNvSpPr>
          <p:nvPr>
            <p:ph idx="1"/>
          </p:nvPr>
        </p:nvSpPr>
        <p:spPr>
          <a:xfrm>
            <a:off x="457200" y="1200150"/>
            <a:ext cx="8406765" cy="3395345"/>
          </a:xfrm>
        </p:spPr>
        <p:txBody>
          <a:bodyPr anchor="t"/>
          <a:lstStyle/>
          <a:p>
            <a:pPr marL="0" indent="0">
              <a:spcBef>
                <a:spcPct val="0"/>
              </a:spcBef>
              <a:buNone/>
            </a:pPr>
            <a:r>
              <a:rPr lang="en-US" altLang="en-US" sz="1600">
                <a:latin typeface="Consolas" panose="020B0609020204030204" charset="0"/>
              </a:rPr>
              <a:t>&gt;&gt;&gt; import re</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example = 'ShanDong Institute of Business and Technology'</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pattern = re.compile(r'\bB\w+\b')  #查找以B开头的单词</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pattern.findall(example)           #使用正则表达式对象的findall()方法</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['Business']</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rPr>
              <a:t>&gt;&gt;&gt; pattern = re.compile(r'\w+g\b')    #查找以字母g结尾的单词</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pattern.findall(example)</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['ShanDong']</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rPr>
              <a:t>&gt;&gt;&gt; pattern = re.compile(r'\b[a-zA-Z]{3}\b') #查找3个字母长的单词</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pattern.findall(example)</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['and']</a:t>
            </a:r>
            <a:endParaRPr lang="en-US" altLang="en-US" sz="1600">
              <a:solidFill>
                <a:srgbClr val="00B0F0"/>
              </a:solidFill>
              <a:latin typeface="Consolas" panose="020B0609020204030204" charset="0"/>
            </a:endParaRPr>
          </a:p>
          <a:p>
            <a:pPr marL="0" indent="0">
              <a:spcBef>
                <a:spcPct val="0"/>
              </a:spcBef>
              <a:buNone/>
            </a:pPr>
            <a:endParaRPr lang="en-US" altLang="en-US" sz="1600">
              <a:solidFill>
                <a:srgbClr val="00B0F0"/>
              </a:solidFill>
              <a:latin typeface="Consolas" panose="020B0609020204030204" charset="0"/>
            </a:endParaRPr>
          </a:p>
        </p:txBody>
      </p:sp>
      <p:sp>
        <p:nvSpPr>
          <p:cNvPr id="128002"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280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latin typeface="宋体" panose="02010600030101010101" pitchFamily="2" charset="-122"/>
                <a:sym typeface="宋体" panose="02010600030101010101" pitchFamily="2" charset="-122"/>
              </a:rPr>
              <a:t>4.2.4 </a:t>
            </a:r>
            <a:r>
              <a:rPr dirty="0">
                <a:sym typeface="宋体" panose="02010600030101010101" pitchFamily="2" charset="-122"/>
              </a:rPr>
              <a:t>使用正则表达式对象</a:t>
            </a:r>
            <a:endParaRPr lang="en-US"/>
          </a:p>
        </p:txBody>
      </p:sp>
      <p:sp>
        <p:nvSpPr>
          <p:cNvPr id="3" name="Content Placeholder 2"/>
          <p:cNvSpPr>
            <a:spLocks noGrp="1"/>
          </p:cNvSpPr>
          <p:nvPr>
            <p:ph idx="1"/>
          </p:nvPr>
        </p:nvSpPr>
        <p:spPr/>
        <p:txBody>
          <a:bodyPr/>
          <a:p>
            <a:pPr marL="0" indent="0">
              <a:spcBef>
                <a:spcPct val="0"/>
              </a:spcBef>
              <a:buNone/>
            </a:pPr>
            <a:r>
              <a:rPr lang="en-US" altLang="en-US" sz="1600">
                <a:latin typeface="Consolas" panose="020B0609020204030204" charset="0"/>
                <a:sym typeface="+mn-ea"/>
              </a:rPr>
              <a:t>&gt;&gt;&gt; s = 'ab134ab98723jafjweoruiagabababab'</a:t>
            </a:r>
            <a:endParaRPr lang="en-US" altLang="en-US" sz="1600">
              <a:latin typeface="Consolas" panose="020B0609020204030204" charset="0"/>
              <a:sym typeface="+mn-ea"/>
            </a:endParaRPr>
          </a:p>
          <a:p>
            <a:pPr marL="0" indent="0">
              <a:spcBef>
                <a:spcPct val="0"/>
              </a:spcBef>
              <a:buNone/>
            </a:pPr>
            <a:r>
              <a:rPr lang="en-US" altLang="en-US" sz="1600">
                <a:latin typeface="Consolas" panose="020B0609020204030204" charset="0"/>
                <a:sym typeface="+mn-ea"/>
              </a:rPr>
              <a:t>&gt;&gt;&gt; m = re.search(r'((ab).*?){2}.*?(ab)', s) #</a:t>
            </a:r>
            <a:r>
              <a:rPr lang="zh-CN" altLang="en-US" sz="1600">
                <a:latin typeface="Consolas" panose="020B0609020204030204" charset="0"/>
                <a:sym typeface="+mn-ea"/>
              </a:rPr>
              <a:t>在</a:t>
            </a:r>
            <a:r>
              <a:rPr lang="en-US" altLang="zh-CN" sz="1600">
                <a:latin typeface="Consolas" panose="020B0609020204030204" charset="0"/>
                <a:sym typeface="+mn-ea"/>
              </a:rPr>
              <a:t>s</a:t>
            </a:r>
            <a:r>
              <a:rPr lang="zh-CN" altLang="en-US" sz="1600">
                <a:latin typeface="Consolas" panose="020B0609020204030204" charset="0"/>
                <a:sym typeface="+mn-ea"/>
              </a:rPr>
              <a:t>中查找</a:t>
            </a:r>
            <a:r>
              <a:rPr lang="en-US" altLang="zh-CN" sz="1600">
                <a:latin typeface="Consolas" panose="020B0609020204030204" charset="0"/>
                <a:sym typeface="+mn-ea"/>
              </a:rPr>
              <a:t>ab</a:t>
            </a:r>
            <a:r>
              <a:rPr lang="zh-CN" altLang="en-US" sz="1600">
                <a:latin typeface="Consolas" panose="020B0609020204030204" charset="0"/>
                <a:sym typeface="+mn-ea"/>
              </a:rPr>
              <a:t>的第</a:t>
            </a:r>
            <a:r>
              <a:rPr lang="en-US" altLang="zh-CN" sz="1600">
                <a:latin typeface="Consolas" panose="020B0609020204030204" charset="0"/>
                <a:sym typeface="+mn-ea"/>
              </a:rPr>
              <a:t>3</a:t>
            </a:r>
            <a:r>
              <a:rPr lang="zh-CN" altLang="en-US" sz="1600">
                <a:latin typeface="Consolas" panose="020B0609020204030204" charset="0"/>
                <a:sym typeface="+mn-ea"/>
              </a:rPr>
              <a:t>次出现</a:t>
            </a:r>
            <a:endParaRPr lang="zh-CN" altLang="en-US" sz="1600">
              <a:latin typeface="Consolas" panose="020B0609020204030204" charset="0"/>
            </a:endParaRPr>
          </a:p>
          <a:p>
            <a:pPr marL="0" indent="0">
              <a:spcBef>
                <a:spcPct val="0"/>
              </a:spcBef>
              <a:buNone/>
            </a:pPr>
            <a:r>
              <a:rPr lang="en-US" altLang="en-US" sz="1600">
                <a:latin typeface="Consolas" panose="020B0609020204030204" charset="0"/>
                <a:sym typeface="+mn-ea"/>
              </a:rPr>
              <a:t>&gt;&gt;&gt; m.group(3)</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sym typeface="+mn-ea"/>
              </a:rPr>
              <a:t>'ab'</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sym typeface="+mn-ea"/>
              </a:rPr>
              <a:t>&gt;&gt;&gt; m.span(3)</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sym typeface="+mn-ea"/>
              </a:rPr>
              <a:t>(24, 26)</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sym typeface="+mn-ea"/>
              </a:rPr>
              <a:t>&gt;&gt;&gt; s[24:]</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sym typeface="+mn-ea"/>
              </a:rPr>
              <a:t>'ab'</a:t>
            </a:r>
            <a:endParaRPr lang="en-US" sz="1600"/>
          </a:p>
        </p:txBody>
      </p:sp>
      <p:sp>
        <p:nvSpPr>
          <p:cNvPr id="4" name="Slide Number Placeholder 3"/>
          <p:cNvSpPr>
            <a:spLocks noGrp="1"/>
          </p:cNvSpPr>
          <p:nvPr>
            <p:ph type="sldNum" sz="quarter" idx="12"/>
          </p:nvPr>
        </p:nvSpPr>
        <p:spPr>
          <a:xfrm>
            <a:off x="6553200" y="4684738"/>
            <a:ext cx="2133600" cy="357250"/>
          </a:xfrm>
        </p:spPr>
        <p:txBody>
          <a:bodyPr/>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fld>
            <a:endParaRPr lang="zh-CN" altLang="en-US" sz="1000" strike="noStrike" noProof="1" dirty="0">
              <a:latin typeface="Arial" panose="020B0604020202020204" pitchFamily="34" charset="0"/>
              <a:ea typeface="宋体" panose="02010600030101010101" pitchFamily="2" charset="-122"/>
              <a:cs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Content Placeholder 2"/>
          <p:cNvSpPr>
            <a:spLocks noGrp="1"/>
          </p:cNvSpPr>
          <p:nvPr>
            <p:ph idx="1"/>
          </p:nvPr>
        </p:nvSpPr>
        <p:spPr/>
        <p:txBody>
          <a:bodyPr anchor="t"/>
          <a:lstStyle/>
          <a:p>
            <a:pPr marL="0" indent="0">
              <a:buNone/>
            </a:pPr>
            <a:r>
              <a:rPr lang="en-US" altLang="en-US" sz="1600">
                <a:latin typeface="Consolas" panose="020B0609020204030204" charset="0"/>
              </a:rPr>
              <a:t>&gt;&gt;&gt; pattern.match(example)          #从字符串开头开始匹配，失败返回空值</a:t>
            </a:r>
            <a:endParaRPr lang="en-US" altLang="en-US" sz="1600">
              <a:latin typeface="Consolas" panose="020B0609020204030204" charset="0"/>
            </a:endParaRPr>
          </a:p>
          <a:p>
            <a:pPr marL="0" indent="0">
              <a:buNone/>
            </a:pPr>
            <a:r>
              <a:rPr lang="en-US" altLang="en-US" sz="1600">
                <a:latin typeface="Consolas" panose="020B0609020204030204" charset="0"/>
              </a:rPr>
              <a:t>&gt;&gt;&gt; pattern.search(example)         #在整个字符串中搜索，成功</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&lt;_sre.SRE_Match object; span=(31, 34), match='and'&gt;</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pattern = re.compile(r'\b\w*a\w*\b') #查找所有含有字母a的单词</a:t>
            </a:r>
            <a:endParaRPr lang="en-US" altLang="en-US" sz="1600">
              <a:latin typeface="Consolas" panose="020B0609020204030204" charset="0"/>
            </a:endParaRPr>
          </a:p>
          <a:p>
            <a:pPr marL="0" indent="0">
              <a:buNone/>
            </a:pPr>
            <a:r>
              <a:rPr lang="en-US" altLang="en-US" sz="1600">
                <a:latin typeface="Consolas" panose="020B0609020204030204" charset="0"/>
              </a:rPr>
              <a:t>&gt;&gt;&gt; pattern.findall(example)</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['ShanDong', 'and']</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text = "He was carefully disguised but captured quickly by police."</a:t>
            </a:r>
            <a:endParaRPr lang="en-US" altLang="en-US" sz="1600">
              <a:latin typeface="Consolas" panose="020B0609020204030204" charset="0"/>
            </a:endParaRPr>
          </a:p>
          <a:p>
            <a:pPr marL="0" indent="0">
              <a:buNone/>
            </a:pPr>
            <a:r>
              <a:rPr lang="en-US" altLang="en-US" sz="1600">
                <a:latin typeface="Consolas" panose="020B0609020204030204" charset="0"/>
              </a:rPr>
              <a:t>&gt;&gt;&gt; re.findall(r"\w+ly", text)      #查找所有以字母组合ly结尾的单词</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['carefully', 'quickly']</a:t>
            </a:r>
            <a:endParaRPr lang="en-US" altLang="en-US" sz="1600">
              <a:solidFill>
                <a:srgbClr val="00B0F0"/>
              </a:solidFill>
              <a:latin typeface="Consolas" panose="020B0609020204030204" charset="0"/>
            </a:endParaRPr>
          </a:p>
        </p:txBody>
      </p:sp>
      <p:sp>
        <p:nvSpPr>
          <p:cNvPr id="129026"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2902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sub()、subn()</a:t>
            </a:r>
            <a:endParaRPr lang="en-US" sz="1800" strike="noStrike" noProof="1"/>
          </a:p>
          <a:p>
            <a:pPr marL="285750" indent="-285750" fontAlgn="base">
              <a:lnSpc>
                <a:spcPct val="150000"/>
              </a:lnSpc>
              <a:spcBef>
                <a:spcPts val="0"/>
              </a:spcBef>
              <a:buFont typeface="Wingdings" panose="05000000000000000000" charset="0"/>
              <a:buChar char="ü"/>
            </a:pPr>
            <a:r>
              <a:rPr lang="en-US" sz="1600" strike="noStrike" noProof="1"/>
              <a:t>正则表达式对象的sub(repl, string[, count = 0])和subn(repl, string[, count = 0])方法用来实现字符串替换功能，其中</a:t>
            </a:r>
            <a:r>
              <a:rPr lang="en-US" sz="1600" strike="noStrike" noProof="1">
                <a:solidFill>
                  <a:srgbClr val="FF0000"/>
                </a:solidFill>
              </a:rPr>
              <a:t>参数repl可以为字符串或返回字符串的可调用对象</a:t>
            </a:r>
            <a:r>
              <a:rPr lang="en-US" sz="1600" strike="noStrike" noProof="1"/>
              <a:t>。</a:t>
            </a:r>
            <a:endParaRPr lang="en-US" sz="1350" strike="noStrike" noProof="1"/>
          </a:p>
          <a:p>
            <a:pPr marL="0" indent="0" fontAlgn="base">
              <a:buFont typeface="Wingdings" panose="05000000000000000000" charset="0"/>
              <a:buNone/>
            </a:pPr>
            <a:endParaRPr lang="en-US" sz="1350" strike="noStrike" noProof="1"/>
          </a:p>
          <a:p>
            <a:pPr marL="0" indent="0" fontAlgn="base">
              <a:buFont typeface="Wingdings" panose="05000000000000000000" charset="0"/>
              <a:buNone/>
            </a:pPr>
            <a:r>
              <a:rPr lang="en-US" sz="1600" strike="noStrike" noProof="1">
                <a:latin typeface="Consolas" panose="020B0609020204030204" charset="0"/>
              </a:rPr>
              <a:t>&gt;&gt;&gt; example = '''Beautiful is better than ugly.</a:t>
            </a:r>
            <a:endParaRPr lang="en-US" sz="1600" strike="noStrike" noProof="1">
              <a:latin typeface="Consolas" panose="020B0609020204030204" charset="0"/>
            </a:endParaRPr>
          </a:p>
          <a:p>
            <a:pPr marL="0" indent="0" fontAlgn="base">
              <a:buFont typeface="Wingdings" panose="05000000000000000000" charset="0"/>
              <a:buNone/>
            </a:pPr>
            <a:r>
              <a:rPr lang="en-US" sz="1600" strike="noStrike" noProof="1">
                <a:latin typeface="Consolas" panose="020B0609020204030204" charset="0"/>
              </a:rPr>
              <a:t>Explicit is better than implicit.</a:t>
            </a:r>
            <a:endParaRPr lang="en-US" sz="1600" strike="noStrike" noProof="1">
              <a:latin typeface="Consolas" panose="020B0609020204030204" charset="0"/>
            </a:endParaRPr>
          </a:p>
          <a:p>
            <a:pPr marL="0" indent="0" fontAlgn="base">
              <a:buFont typeface="Wingdings" panose="05000000000000000000" charset="0"/>
              <a:buNone/>
            </a:pPr>
            <a:r>
              <a:rPr lang="en-US" sz="1600" strike="noStrike" noProof="1">
                <a:latin typeface="Consolas" panose="020B0609020204030204" charset="0"/>
              </a:rPr>
              <a:t>Simple is better than complex.</a:t>
            </a:r>
            <a:endParaRPr lang="en-US" sz="1600" strike="noStrike" noProof="1">
              <a:latin typeface="Consolas" panose="020B0609020204030204" charset="0"/>
            </a:endParaRPr>
          </a:p>
          <a:p>
            <a:pPr marL="0" indent="0" fontAlgn="base">
              <a:buFont typeface="Wingdings" panose="05000000000000000000" charset="0"/>
              <a:buNone/>
            </a:pPr>
            <a:r>
              <a:rPr lang="en-US" sz="1600" strike="noStrike" noProof="1">
                <a:latin typeface="Consolas" panose="020B0609020204030204" charset="0"/>
              </a:rPr>
              <a:t>Complex is better than complicated.</a:t>
            </a:r>
            <a:endParaRPr lang="en-US" sz="1600" strike="noStrike" noProof="1">
              <a:latin typeface="Consolas" panose="020B0609020204030204" charset="0"/>
            </a:endParaRPr>
          </a:p>
          <a:p>
            <a:pPr marL="0" indent="0" fontAlgn="base">
              <a:buFont typeface="Wingdings" panose="05000000000000000000" charset="0"/>
              <a:buNone/>
            </a:pPr>
            <a:r>
              <a:rPr lang="en-US" sz="1600" strike="noStrike" noProof="1">
                <a:latin typeface="Consolas" panose="020B0609020204030204" charset="0"/>
              </a:rPr>
              <a:t>Flat is better than nested.</a:t>
            </a:r>
            <a:endParaRPr lang="en-US" sz="1600" strike="noStrike" noProof="1">
              <a:latin typeface="Consolas" panose="020B0609020204030204" charset="0"/>
            </a:endParaRPr>
          </a:p>
          <a:p>
            <a:pPr marL="0" indent="0" fontAlgn="base">
              <a:buFont typeface="Wingdings" panose="05000000000000000000" charset="0"/>
              <a:buNone/>
            </a:pPr>
            <a:r>
              <a:rPr lang="en-US" sz="1600" strike="noStrike" noProof="1">
                <a:latin typeface="Consolas" panose="020B0609020204030204" charset="0"/>
              </a:rPr>
              <a:t>Sparse is better than dense.</a:t>
            </a:r>
            <a:endParaRPr lang="en-US" sz="1600" strike="noStrike" noProof="1">
              <a:latin typeface="Consolas" panose="020B0609020204030204" charset="0"/>
            </a:endParaRPr>
          </a:p>
          <a:p>
            <a:pPr marL="0" indent="0" fontAlgn="base">
              <a:buFont typeface="Wingdings" panose="05000000000000000000" charset="0"/>
              <a:buNone/>
            </a:pPr>
            <a:r>
              <a:rPr lang="en-US" sz="1600" strike="noStrike" noProof="1">
                <a:latin typeface="Consolas" panose="020B0609020204030204" charset="0"/>
              </a:rPr>
              <a:t>Readability counts.'''</a:t>
            </a:r>
            <a:endParaRPr lang="en-US" sz="1600" strike="noStrike" noProof="1">
              <a:latin typeface="Consolas" panose="020B0609020204030204" charset="0"/>
            </a:endParaRPr>
          </a:p>
        </p:txBody>
      </p:sp>
      <p:sp>
        <p:nvSpPr>
          <p:cNvPr id="130050"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3005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Content Placeholder 2"/>
          <p:cNvSpPr>
            <a:spLocks noGrp="1"/>
          </p:cNvSpPr>
          <p:nvPr>
            <p:ph idx="1"/>
          </p:nvPr>
        </p:nvSpPr>
        <p:spPr/>
        <p:txBody>
          <a:bodyPr anchor="t"/>
          <a:lstStyle/>
          <a:p>
            <a:pPr marL="0" indent="0">
              <a:buFont typeface="Wingdings" panose="05000000000000000000" charset="0"/>
              <a:buNone/>
            </a:pPr>
            <a:r>
              <a:rPr lang="en-US" altLang="en-US" sz="1600">
                <a:latin typeface="Consolas" panose="020B0609020204030204" charset="0"/>
              </a:rPr>
              <a:t>&gt;&gt;&gt; pattern = re.compile(r'\bb\w*\b', re.I) #匹配以b或B开头的单词</a:t>
            </a:r>
            <a:endParaRPr lang="en-US" altLang="en-US" sz="1600">
              <a:latin typeface="Consolas" panose="020B0609020204030204" charset="0"/>
            </a:endParaRPr>
          </a:p>
          <a:p>
            <a:pPr marL="0" indent="0">
              <a:buFont typeface="Wingdings" panose="05000000000000000000" charset="0"/>
              <a:buNone/>
            </a:pPr>
            <a:r>
              <a:rPr lang="en-US" altLang="en-US" sz="1600">
                <a:latin typeface="Consolas" panose="020B0609020204030204" charset="0"/>
              </a:rPr>
              <a:t>&gt;&gt;&gt; print(pattern.sub('*', example))        #将符合条件的单词替换为*</a:t>
            </a:r>
            <a:endParaRPr lang="en-US" altLang="en-US" sz="1600">
              <a:latin typeface="Consolas" panose="020B0609020204030204" charset="0"/>
            </a:endParaRPr>
          </a:p>
          <a:p>
            <a:pPr marL="0" indent="0">
              <a:buFont typeface="Wingdings" panose="05000000000000000000" charset="0"/>
              <a:buNone/>
            </a:pPr>
            <a:endParaRPr lang="en-US" altLang="en-US" sz="1600">
              <a:latin typeface="Consolas" panose="020B0609020204030204" charset="0"/>
            </a:endParaRPr>
          </a:p>
          <a:p>
            <a:pPr marL="0" indent="0">
              <a:buFont typeface="Wingdings" panose="05000000000000000000" charset="0"/>
              <a:buNone/>
            </a:pPr>
            <a:r>
              <a:rPr lang="en-US" altLang="en-US" sz="1600">
                <a:solidFill>
                  <a:srgbClr val="00B0F0"/>
                </a:solidFill>
                <a:latin typeface="Consolas" panose="020B0609020204030204" charset="0"/>
              </a:rPr>
              <a:t>* is * than ugly.</a:t>
            </a:r>
            <a:endParaRPr lang="en-US" altLang="en-US" sz="1600">
              <a:solidFill>
                <a:srgbClr val="00B0F0"/>
              </a:solidFill>
              <a:latin typeface="Consolas" panose="020B0609020204030204" charset="0"/>
            </a:endParaRPr>
          </a:p>
          <a:p>
            <a:pPr marL="0" indent="0">
              <a:buFont typeface="Wingdings" panose="05000000000000000000" charset="0"/>
              <a:buNone/>
            </a:pPr>
            <a:r>
              <a:rPr lang="en-US" altLang="en-US" sz="1600">
                <a:solidFill>
                  <a:srgbClr val="00B0F0"/>
                </a:solidFill>
                <a:latin typeface="Consolas" panose="020B0609020204030204" charset="0"/>
              </a:rPr>
              <a:t>Explicit is * than implicit.</a:t>
            </a:r>
            <a:endParaRPr lang="en-US" altLang="en-US" sz="1600">
              <a:solidFill>
                <a:srgbClr val="00B0F0"/>
              </a:solidFill>
              <a:latin typeface="Consolas" panose="020B0609020204030204" charset="0"/>
            </a:endParaRPr>
          </a:p>
          <a:p>
            <a:pPr marL="0" indent="0">
              <a:buFont typeface="Wingdings" panose="05000000000000000000" charset="0"/>
              <a:buNone/>
            </a:pPr>
            <a:r>
              <a:rPr lang="en-US" altLang="en-US" sz="1600">
                <a:solidFill>
                  <a:srgbClr val="00B0F0"/>
                </a:solidFill>
                <a:latin typeface="Consolas" panose="020B0609020204030204" charset="0"/>
              </a:rPr>
              <a:t>Simple is * than complex.</a:t>
            </a:r>
            <a:endParaRPr lang="en-US" altLang="en-US" sz="1600">
              <a:solidFill>
                <a:srgbClr val="00B0F0"/>
              </a:solidFill>
              <a:latin typeface="Consolas" panose="020B0609020204030204" charset="0"/>
            </a:endParaRPr>
          </a:p>
          <a:p>
            <a:pPr marL="0" indent="0">
              <a:buFont typeface="Wingdings" panose="05000000000000000000" charset="0"/>
              <a:buNone/>
            </a:pPr>
            <a:r>
              <a:rPr lang="en-US" altLang="en-US" sz="1600">
                <a:solidFill>
                  <a:srgbClr val="00B0F0"/>
                </a:solidFill>
                <a:latin typeface="Consolas" panose="020B0609020204030204" charset="0"/>
              </a:rPr>
              <a:t>Complex is * than complicated.</a:t>
            </a:r>
            <a:endParaRPr lang="en-US" altLang="en-US" sz="1600">
              <a:solidFill>
                <a:srgbClr val="00B0F0"/>
              </a:solidFill>
              <a:latin typeface="Consolas" panose="020B0609020204030204" charset="0"/>
            </a:endParaRPr>
          </a:p>
          <a:p>
            <a:pPr marL="0" indent="0">
              <a:buFont typeface="Wingdings" panose="05000000000000000000" charset="0"/>
              <a:buNone/>
            </a:pPr>
            <a:r>
              <a:rPr lang="en-US" altLang="en-US" sz="1600">
                <a:solidFill>
                  <a:srgbClr val="00B0F0"/>
                </a:solidFill>
                <a:latin typeface="Consolas" panose="020B0609020204030204" charset="0"/>
              </a:rPr>
              <a:t>Flat is * than nested.</a:t>
            </a:r>
            <a:endParaRPr lang="en-US" altLang="en-US" sz="1600">
              <a:solidFill>
                <a:srgbClr val="00B0F0"/>
              </a:solidFill>
              <a:latin typeface="Consolas" panose="020B0609020204030204" charset="0"/>
            </a:endParaRPr>
          </a:p>
          <a:p>
            <a:pPr marL="0" indent="0">
              <a:buFont typeface="Wingdings" panose="05000000000000000000" charset="0"/>
              <a:buNone/>
            </a:pPr>
            <a:r>
              <a:rPr lang="en-US" altLang="en-US" sz="1600">
                <a:solidFill>
                  <a:srgbClr val="00B0F0"/>
                </a:solidFill>
                <a:latin typeface="Consolas" panose="020B0609020204030204" charset="0"/>
              </a:rPr>
              <a:t>Sparse is * than dense.</a:t>
            </a:r>
            <a:endParaRPr lang="en-US" altLang="en-US" sz="1600">
              <a:solidFill>
                <a:srgbClr val="00B0F0"/>
              </a:solidFill>
              <a:latin typeface="Consolas" panose="020B0609020204030204" charset="0"/>
            </a:endParaRPr>
          </a:p>
          <a:p>
            <a:pPr marL="0" indent="0">
              <a:buFont typeface="Wingdings" panose="05000000000000000000" charset="0"/>
              <a:buNone/>
            </a:pPr>
            <a:r>
              <a:rPr lang="en-US" altLang="en-US" sz="1600">
                <a:solidFill>
                  <a:srgbClr val="00B0F0"/>
                </a:solidFill>
                <a:latin typeface="Consolas" panose="020B0609020204030204" charset="0"/>
              </a:rPr>
              <a:t>Readability counts.</a:t>
            </a:r>
            <a:endParaRPr lang="en-US" altLang="en-US" sz="1350">
              <a:solidFill>
                <a:srgbClr val="00B0F0"/>
              </a:solidFill>
              <a:latin typeface="Consolas" panose="020B0609020204030204" charset="0"/>
            </a:endParaRPr>
          </a:p>
          <a:p>
            <a:pPr marL="0" indent="0">
              <a:buNone/>
            </a:pPr>
            <a:endParaRPr lang="en-US" altLang="en-US" sz="1350">
              <a:latin typeface="Times New Roman" panose="02020603050405020304" pitchFamily="2" charset="0"/>
            </a:endParaRPr>
          </a:p>
        </p:txBody>
      </p:sp>
      <p:sp>
        <p:nvSpPr>
          <p:cNvPr id="131074"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3107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Content Placeholder 2"/>
          <p:cNvSpPr>
            <a:spLocks noGrp="1"/>
          </p:cNvSpPr>
          <p:nvPr>
            <p:ph idx="1"/>
          </p:nvPr>
        </p:nvSpPr>
        <p:spPr/>
        <p:txBody>
          <a:bodyPr anchor="t"/>
          <a:lstStyle/>
          <a:p>
            <a:pPr marL="0" indent="0">
              <a:buNone/>
            </a:pPr>
            <a:r>
              <a:rPr lang="en-US" altLang="en-US" sz="1600">
                <a:latin typeface="Consolas" panose="020B0609020204030204" charset="0"/>
              </a:rPr>
              <a:t>&gt;&gt;&gt; print(pattern.sub(lambda x: x.group(0).upper(), example))</a:t>
            </a:r>
            <a:endParaRPr lang="en-US" altLang="en-US" sz="1600">
              <a:latin typeface="Consolas" panose="020B0609020204030204" charset="0"/>
            </a:endParaRPr>
          </a:p>
          <a:p>
            <a:pPr marL="0" indent="0">
              <a:buNone/>
            </a:pPr>
            <a:r>
              <a:rPr lang="en-US" altLang="en-US" sz="1600">
                <a:latin typeface="Consolas" panose="020B0609020204030204" charset="0"/>
              </a:rPr>
              <a:t>                                     #把所有匹配项都改为大写</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BEAUTIFUL is BETTER than ugly.</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Explicit is BETTER than implicit.</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Simple is BETTER than complex.</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Complex is BETTER than complicated.</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Flat is BETTER than nested.</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Sparse is BETTER than dense.</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Readability counts.</a:t>
            </a:r>
            <a:endParaRPr lang="en-US" altLang="en-US" sz="1600">
              <a:solidFill>
                <a:srgbClr val="00B0F0"/>
              </a:solidFill>
              <a:latin typeface="Consolas" panose="020B0609020204030204" charset="0"/>
            </a:endParaRPr>
          </a:p>
        </p:txBody>
      </p:sp>
      <p:sp>
        <p:nvSpPr>
          <p:cNvPr id="132098"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320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4.1.1 字符串格式化</a:t>
            </a:r>
            <a:endParaRPr lang="zh-CN" altLang="en-US" kern="1200" baseline="0">
              <a:latin typeface="+mj-lt"/>
              <a:ea typeface="+mj-ea"/>
              <a:cs typeface="+mj-cs"/>
              <a:sym typeface="宋体" panose="02010600030101010101" pitchFamily="2" charset="-122"/>
            </a:endParaRPr>
          </a:p>
        </p:txBody>
      </p:sp>
      <p:sp>
        <p:nvSpPr>
          <p:cNvPr id="34818" name="内容占位符 2"/>
          <p:cNvSpPr>
            <a:spLocks noGrp="1"/>
          </p:cNvSpPr>
          <p:nvPr>
            <p:ph idx="1"/>
          </p:nvPr>
        </p:nvSpPr>
        <p:spPr/>
        <p:txBody>
          <a:bodyPr anchor="t"/>
          <a:lstStyle/>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weather = [("Monday","rain</a:t>
            </a:r>
            <a:r>
              <a:rPr lang="en-US" altLang="zh-CN" sz="1400" dirty="0">
                <a:latin typeface="Consolas" panose="020B0609020204030204" charset="0"/>
                <a:sym typeface="宋体" panose="02010600030101010101" pitchFamily="2" charset="-122"/>
              </a:rPr>
              <a:t>y</a:t>
            </a:r>
            <a:r>
              <a:rPr lang="zh-CN" altLang="en-US" sz="1400" dirty="0">
                <a:latin typeface="Consolas" panose="020B0609020204030204" charset="0"/>
                <a:sym typeface="宋体" panose="02010600030101010101" pitchFamily="2" charset="-122"/>
              </a:rPr>
              <a:t>"),("Tuesday","sunny"),</a:t>
            </a:r>
            <a:endParaRPr lang="zh-CN" altLang="en-US" sz="1400" dirty="0">
              <a:latin typeface="Consolas" panose="020B0609020204030204" charset="0"/>
              <a:sym typeface="宋体" panose="02010600030101010101" pitchFamily="2" charset="-122"/>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("Wednesday", "sunny"),("Thursday","rain</a:t>
            </a:r>
            <a:r>
              <a:rPr lang="en-US" altLang="zh-CN" sz="1400" dirty="0">
                <a:latin typeface="Consolas" panose="020B0609020204030204" charset="0"/>
                <a:sym typeface="宋体" panose="02010600030101010101" pitchFamily="2" charset="-122"/>
              </a:rPr>
              <a:t>y</a:t>
            </a:r>
            <a:r>
              <a:rPr lang="zh-CN" altLang="en-US" sz="1400" dirty="0">
                <a:latin typeface="Consolas" panose="020B0609020204030204" charset="0"/>
                <a:sym typeface="宋体" panose="02010600030101010101" pitchFamily="2" charset="-122"/>
              </a:rPr>
              <a:t>"),</a:t>
            </a:r>
            <a:endParaRPr lang="zh-CN" altLang="en-US" sz="1400" dirty="0">
              <a:latin typeface="Consolas" panose="020B0609020204030204" charset="0"/>
              <a:sym typeface="宋体" panose="02010600030101010101" pitchFamily="2" charset="-122"/>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("Friday","</a:t>
            </a:r>
            <a:r>
              <a:rPr lang="en-US" altLang="zh-CN" sz="1400" dirty="0">
                <a:latin typeface="Consolas" panose="020B0609020204030204" charset="0"/>
                <a:sym typeface="宋体" panose="02010600030101010101" pitchFamily="2" charset="-122"/>
              </a:rPr>
              <a:t>c</a:t>
            </a:r>
            <a:r>
              <a:rPr lang="zh-CN" altLang="en-US" sz="1400" dirty="0">
                <a:latin typeface="Consolas" panose="020B0609020204030204" charset="0"/>
                <a:sym typeface="宋体" panose="02010600030101010101" pitchFamily="2" charset="-122"/>
              </a:rPr>
              <a:t>loudy")]</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formatter = "Weather of '{0[0]}' is '{0[1]}'".format</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for item in map(formatter,weather):</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print</a:t>
            </a:r>
            <a:r>
              <a:rPr lang="en-US" altLang="zh-CN" sz="1400" dirty="0">
                <a:latin typeface="Consolas" panose="020B0609020204030204" charset="0"/>
                <a:sym typeface="宋体" panose="02010600030101010101" pitchFamily="2" charset="-122"/>
              </a:rPr>
              <a:t>(</a:t>
            </a:r>
            <a:r>
              <a:rPr lang="zh-CN" altLang="en-US" sz="1400" dirty="0">
                <a:latin typeface="Consolas" panose="020B0609020204030204" charset="0"/>
                <a:sym typeface="宋体" panose="02010600030101010101" pitchFamily="2" charset="-122"/>
              </a:rPr>
              <a:t>item</a:t>
            </a:r>
            <a:r>
              <a:rPr lang="en-US" altLang="zh-CN" sz="1400" dirty="0">
                <a:latin typeface="Consolas" panose="020B0609020204030204" charset="0"/>
                <a:sym typeface="宋体" panose="02010600030101010101" pitchFamily="2" charset="-122"/>
              </a:rPr>
              <a:t>)</a:t>
            </a:r>
            <a:endParaRPr lang="en-US" altLang="zh-CN" sz="1400" dirty="0">
              <a:latin typeface="Consolas" panose="020B0609020204030204" charset="0"/>
            </a:endParaRPr>
          </a:p>
          <a:p>
            <a:pPr marL="0" indent="0" defTabSz="914400">
              <a:lnSpc>
                <a:spcPct val="100000"/>
              </a:lnSpc>
              <a:spcBef>
                <a:spcPts val="300"/>
              </a:spcBef>
              <a:buNone/>
            </a:pPr>
            <a:r>
              <a:rPr lang="en-US" altLang="zh-CN" sz="1400">
                <a:latin typeface="Consolas" panose="020B0609020204030204" charset="0"/>
              </a:rPr>
              <a:t>for item in weather:</a:t>
            </a:r>
            <a:endParaRPr lang="en-US" altLang="zh-CN" sz="1400">
              <a:latin typeface="Consolas" panose="020B0609020204030204" charset="0"/>
            </a:endParaRPr>
          </a:p>
          <a:p>
            <a:pPr marL="0" indent="0" defTabSz="914400">
              <a:lnSpc>
                <a:spcPct val="100000"/>
              </a:lnSpc>
              <a:spcBef>
                <a:spcPts val="300"/>
              </a:spcBef>
              <a:buNone/>
            </a:pPr>
            <a:r>
              <a:rPr lang="en-US" altLang="zh-CN" sz="1400">
                <a:latin typeface="Consolas" panose="020B0609020204030204" charset="0"/>
              </a:rPr>
              <a:t>    print(formatter(item))</a:t>
            </a:r>
            <a:endParaRPr lang="en-US" altLang="zh-CN" sz="1400">
              <a:latin typeface="Consolas" panose="020B0609020204030204" charset="0"/>
            </a:endParaRPr>
          </a:p>
          <a:p>
            <a:pPr marL="0" indent="0" defTabSz="914400">
              <a:lnSpc>
                <a:spcPct val="100000"/>
              </a:lnSpc>
              <a:spcBef>
                <a:spcPts val="300"/>
              </a:spcBef>
              <a:buNone/>
            </a:pPr>
            <a:r>
              <a:rPr lang="zh-CN" altLang="en-US" sz="1400" b="1">
                <a:latin typeface="Consolas" panose="020B0609020204030204" charset="0"/>
              </a:rPr>
              <a:t>运行结果：</a:t>
            </a:r>
            <a:endParaRPr lang="zh-CN" altLang="en-US" sz="1400" b="1">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'Monday' is 'rainy'</a:t>
            </a:r>
            <a:endParaRPr lang="en-US" altLang="zh-CN" sz="1400">
              <a:solidFill>
                <a:srgbClr val="00B0F0"/>
              </a:solidFill>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'Tuesday' is 'sunny'</a:t>
            </a:r>
            <a:endParaRPr lang="en-US" altLang="zh-CN" sz="1400">
              <a:solidFill>
                <a:srgbClr val="00B0F0"/>
              </a:solidFill>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'Wednesday' is 'sunny'</a:t>
            </a:r>
            <a:endParaRPr lang="en-US" altLang="zh-CN" sz="1400">
              <a:solidFill>
                <a:srgbClr val="00B0F0"/>
              </a:solidFill>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'Thursday' is 'rainy'</a:t>
            </a:r>
            <a:endParaRPr lang="en-US" altLang="zh-CN" sz="1400">
              <a:solidFill>
                <a:srgbClr val="00B0F0"/>
              </a:solidFill>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'Friday' is 'cloudy'</a:t>
            </a:r>
            <a:endParaRPr lang="en-US" altLang="zh-CN" sz="1400">
              <a:solidFill>
                <a:srgbClr val="00B0F0"/>
              </a:solidFill>
              <a:latin typeface="Consolas" panose="020B0609020204030204" charset="0"/>
            </a:endParaRPr>
          </a:p>
        </p:txBody>
      </p:sp>
      <p:sp>
        <p:nvSpPr>
          <p:cNvPr id="348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右大括号 1"/>
          <p:cNvSpPr/>
          <p:nvPr/>
        </p:nvSpPr>
        <p:spPr>
          <a:xfrm>
            <a:off x="3913644" y="2255432"/>
            <a:ext cx="145282" cy="344151"/>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strike="noStrike" noProof="1"/>
          </a:p>
        </p:txBody>
      </p:sp>
      <p:sp>
        <p:nvSpPr>
          <p:cNvPr id="4" name="右大括号 3"/>
          <p:cNvSpPr/>
          <p:nvPr/>
        </p:nvSpPr>
        <p:spPr>
          <a:xfrm>
            <a:off x="3109426" y="2856225"/>
            <a:ext cx="145282" cy="34296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strike="noStrike" noProof="1"/>
          </a:p>
        </p:txBody>
      </p:sp>
      <p:sp>
        <p:nvSpPr>
          <p:cNvPr id="34822" name="文本框 4"/>
          <p:cNvSpPr txBox="1"/>
          <p:nvPr/>
        </p:nvSpPr>
        <p:spPr>
          <a:xfrm>
            <a:off x="5960512" y="2655558"/>
            <a:ext cx="843110"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等价</a:t>
            </a:r>
            <a:endParaRPr lang="zh-CN" altLang="en-US" sz="1400">
              <a:latin typeface="Arial" panose="020B0604020202020204" pitchFamily="34" charset="0"/>
              <a:ea typeface="宋体" panose="02010600030101010101" pitchFamily="2" charset="-122"/>
            </a:endParaRPr>
          </a:p>
        </p:txBody>
      </p:sp>
      <p:cxnSp>
        <p:nvCxnSpPr>
          <p:cNvPr id="6" name="直接箭头连接符 5"/>
          <p:cNvCxnSpPr>
            <a:stCxn id="34822" idx="1"/>
            <a:endCxn id="2" idx="1"/>
          </p:cNvCxnSpPr>
          <p:nvPr/>
        </p:nvCxnSpPr>
        <p:spPr>
          <a:xfrm flipH="1" flipV="1">
            <a:off x="4058626" y="2427643"/>
            <a:ext cx="1901825" cy="3816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4822" idx="1"/>
            <a:endCxn id="4" idx="1"/>
          </p:cNvCxnSpPr>
          <p:nvPr/>
        </p:nvCxnSpPr>
        <p:spPr>
          <a:xfrm flipH="1">
            <a:off x="3254716" y="2809278"/>
            <a:ext cx="2705735" cy="21844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Content Placeholder 2"/>
          <p:cNvSpPr>
            <a:spLocks noGrp="1"/>
          </p:cNvSpPr>
          <p:nvPr>
            <p:ph idx="1"/>
          </p:nvPr>
        </p:nvSpPr>
        <p:spPr/>
        <p:txBody>
          <a:bodyPr anchor="t"/>
          <a:lstStyle/>
          <a:p>
            <a:pPr marL="0" indent="0">
              <a:buNone/>
            </a:pPr>
            <a:r>
              <a:rPr lang="en-US" altLang="en-US" sz="1600">
                <a:latin typeface="Consolas" panose="020B0609020204030204" charset="0"/>
              </a:rPr>
              <a:t>&gt;&gt;&gt; print(pattern.sub('*', example, 1))      #只替换1次</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 is better than ugly.</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Explicit is better than implicit.</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Simple is better than complex.</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Complex is better than complicated.</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Flat is better than nested.</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Sparse is better than dense.</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Readability counts.</a:t>
            </a:r>
            <a:endParaRPr lang="en-US" altLang="en-US" sz="1600">
              <a:solidFill>
                <a:srgbClr val="00B0F0"/>
              </a:solidFill>
              <a:latin typeface="Consolas" panose="020B0609020204030204" charset="0"/>
            </a:endParaRPr>
          </a:p>
        </p:txBody>
      </p:sp>
      <p:sp>
        <p:nvSpPr>
          <p:cNvPr id="133122"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3312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Content Placeholder 2"/>
          <p:cNvSpPr>
            <a:spLocks noGrp="1"/>
          </p:cNvSpPr>
          <p:nvPr>
            <p:ph idx="1"/>
          </p:nvPr>
        </p:nvSpPr>
        <p:spPr/>
        <p:txBody>
          <a:bodyPr anchor="t"/>
          <a:lstStyle/>
          <a:p>
            <a:pPr marL="0" indent="0">
              <a:buNone/>
            </a:pPr>
            <a:r>
              <a:rPr lang="en-US" altLang="en-US" sz="1600">
                <a:latin typeface="Consolas" panose="020B0609020204030204" charset="0"/>
              </a:rPr>
              <a:t>&gt;&gt;&gt; pattern = re.compile(r'\bb\w*\b')   #匹配以字母b开头的单词</a:t>
            </a:r>
            <a:endParaRPr lang="en-US" altLang="en-US" sz="1600">
              <a:latin typeface="Consolas" panose="020B0609020204030204" charset="0"/>
            </a:endParaRPr>
          </a:p>
          <a:p>
            <a:pPr marL="0" indent="0">
              <a:buNone/>
            </a:pPr>
            <a:r>
              <a:rPr lang="en-US" altLang="en-US" sz="1600">
                <a:latin typeface="Consolas" panose="020B0609020204030204" charset="0"/>
              </a:rPr>
              <a:t>&gt;&gt;&gt; print(pattern.sub('*', example, 1)) #将符合条件的单词替换为*</a:t>
            </a:r>
            <a:endParaRPr lang="en-US" altLang="en-US" sz="1600">
              <a:latin typeface="Consolas" panose="020B0609020204030204" charset="0"/>
            </a:endParaRPr>
          </a:p>
          <a:p>
            <a:pPr marL="0" indent="0">
              <a:buNone/>
            </a:pPr>
            <a:r>
              <a:rPr lang="en-US" altLang="en-US" sz="1600">
                <a:latin typeface="Consolas" panose="020B0609020204030204" charset="0"/>
              </a:rPr>
              <a:t>                                        #只替换1次</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Beautiful is * than ugly.</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Explicit is better than implicit.</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Simple is better than complex.</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Complex is better than complicated.</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Flat is better than nested.</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Sparse is better than dense.</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Readability counts.</a:t>
            </a:r>
            <a:endParaRPr lang="en-US" altLang="en-US" sz="1600">
              <a:solidFill>
                <a:srgbClr val="00B0F0"/>
              </a:solidFill>
              <a:latin typeface="Consolas" panose="020B0609020204030204" charset="0"/>
            </a:endParaRPr>
          </a:p>
        </p:txBody>
      </p:sp>
      <p:sp>
        <p:nvSpPr>
          <p:cNvPr id="134146"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341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655" y="1040765"/>
            <a:ext cx="8406765" cy="3395345"/>
          </a:xfrm>
        </p:spPr>
        <p:txBody>
          <a:bodyPr/>
          <a:lstStyle/>
          <a:p>
            <a:pPr fontAlgn="base">
              <a:lnSpc>
                <a:spcPct val="150000"/>
              </a:lnSpc>
              <a:spcBef>
                <a:spcPts val="0"/>
              </a:spcBef>
              <a:buFont typeface="Wingdings" panose="05000000000000000000" charset="0"/>
              <a:buChar char=""/>
            </a:pPr>
            <a:r>
              <a:rPr lang="en-US" sz="1800" strike="noStrike" noProof="1"/>
              <a:t>正则表达式对象的split(string[, maxsplit = 0])方法用来实现字符串分隔。</a:t>
            </a:r>
            <a:endParaRPr lang="en-US" sz="1800" strike="noStrike" noProof="1"/>
          </a:p>
          <a:p>
            <a:pPr marL="0" indent="0" fontAlgn="base">
              <a:spcBef>
                <a:spcPts val="300"/>
              </a:spcBef>
              <a:buNone/>
            </a:pPr>
            <a:r>
              <a:rPr lang="en-US" sz="1400" strike="noStrike" noProof="1">
                <a:latin typeface="Consolas" panose="020B0609020204030204" charset="0"/>
              </a:rPr>
              <a:t>&gt;&gt;&gt; example = r'one,two,three.four/five\six?seven[eight]nine|ten'</a:t>
            </a:r>
            <a:endParaRPr lang="en-US" sz="1400" strike="noStrike" noProof="1">
              <a:latin typeface="Consolas" panose="020B0609020204030204" charset="0"/>
            </a:endParaRPr>
          </a:p>
          <a:p>
            <a:pPr marL="0" indent="0" fontAlgn="base">
              <a:spcBef>
                <a:spcPts val="300"/>
              </a:spcBef>
              <a:buNone/>
            </a:pPr>
            <a:r>
              <a:rPr lang="en-US" sz="1400" strike="noStrike" noProof="1">
                <a:latin typeface="Consolas" panose="020B0609020204030204" charset="0"/>
              </a:rPr>
              <a:t>&gt;&gt;&gt; pattern = re.compile(r'[,./\\?[\]\|]')     #指定多个可能的分隔符</a:t>
            </a:r>
            <a:endParaRPr lang="en-US" sz="1400" strike="noStrike" noProof="1">
              <a:latin typeface="Consolas" panose="020B0609020204030204" charset="0"/>
            </a:endParaRPr>
          </a:p>
          <a:p>
            <a:pPr marL="0" indent="0" fontAlgn="base">
              <a:spcBef>
                <a:spcPts val="300"/>
              </a:spcBef>
              <a:buNone/>
            </a:pPr>
            <a:r>
              <a:rPr lang="en-US" sz="1400" strike="noStrike" noProof="1">
                <a:latin typeface="Consolas" panose="020B0609020204030204" charset="0"/>
              </a:rPr>
              <a:t>&gt;&gt;&gt; pattern.split(example)</a:t>
            </a:r>
            <a:endParaRPr lang="en-US" sz="1400" strike="noStrike" noProof="1">
              <a:latin typeface="Consolas" panose="020B0609020204030204" charset="0"/>
            </a:endParaRPr>
          </a:p>
          <a:p>
            <a:pPr marL="0" indent="0" fontAlgn="base">
              <a:spcBef>
                <a:spcPts val="300"/>
              </a:spcBef>
              <a:buNone/>
            </a:pPr>
            <a:r>
              <a:rPr lang="en-US" sz="1400" strike="noStrike" noProof="1">
                <a:solidFill>
                  <a:srgbClr val="00B0F0"/>
                </a:solidFill>
                <a:latin typeface="Consolas" panose="020B0609020204030204" charset="0"/>
              </a:rPr>
              <a:t>['one', 'two', 'three', 'four', 'five', 'six', 'seven', 'eight', 'nine', 'ten']</a:t>
            </a:r>
            <a:endParaRPr lang="en-US" sz="1400" strike="noStrike" noProof="1">
              <a:solidFill>
                <a:srgbClr val="00B0F0"/>
              </a:solidFill>
              <a:latin typeface="Consolas" panose="020B0609020204030204" charset="0"/>
            </a:endParaRPr>
          </a:p>
          <a:p>
            <a:pPr marL="0" indent="0" fontAlgn="base">
              <a:spcBef>
                <a:spcPts val="300"/>
              </a:spcBef>
              <a:buNone/>
            </a:pPr>
            <a:r>
              <a:rPr lang="en-US" sz="1400" strike="noStrike" noProof="1">
                <a:latin typeface="Consolas" panose="020B0609020204030204" charset="0"/>
              </a:rPr>
              <a:t>&gt;&gt;&gt; example = r'one1two2three3four4five5six6seven7eight8nine9ten'</a:t>
            </a:r>
            <a:endParaRPr lang="en-US" sz="1400" strike="noStrike" noProof="1">
              <a:latin typeface="Consolas" panose="020B0609020204030204" charset="0"/>
            </a:endParaRPr>
          </a:p>
          <a:p>
            <a:pPr marL="0" indent="0" fontAlgn="base">
              <a:spcBef>
                <a:spcPts val="300"/>
              </a:spcBef>
              <a:buNone/>
            </a:pPr>
            <a:r>
              <a:rPr lang="en-US" sz="1400" strike="noStrike" noProof="1">
                <a:latin typeface="Consolas" panose="020B0609020204030204" charset="0"/>
              </a:rPr>
              <a:t>&gt;&gt;&gt; pattern = re.compile(r'\d+')               #使用数字作为分隔符</a:t>
            </a:r>
            <a:endParaRPr lang="en-US" sz="1400" strike="noStrike" noProof="1">
              <a:latin typeface="Consolas" panose="020B0609020204030204" charset="0"/>
            </a:endParaRPr>
          </a:p>
          <a:p>
            <a:pPr marL="0" indent="0" fontAlgn="base">
              <a:spcBef>
                <a:spcPts val="300"/>
              </a:spcBef>
              <a:buNone/>
            </a:pPr>
            <a:r>
              <a:rPr lang="en-US" sz="1400" strike="noStrike" noProof="1">
                <a:latin typeface="Consolas" panose="020B0609020204030204" charset="0"/>
              </a:rPr>
              <a:t>&gt;&gt;&gt; pattern.split(example)</a:t>
            </a:r>
            <a:endParaRPr lang="en-US" sz="1400" strike="noStrike" noProof="1">
              <a:latin typeface="Consolas" panose="020B0609020204030204" charset="0"/>
            </a:endParaRPr>
          </a:p>
          <a:p>
            <a:pPr marL="0" indent="0" fontAlgn="base">
              <a:spcBef>
                <a:spcPts val="300"/>
              </a:spcBef>
              <a:buNone/>
            </a:pPr>
            <a:r>
              <a:rPr lang="en-US" sz="1400" strike="noStrike" noProof="1">
                <a:solidFill>
                  <a:srgbClr val="00B0F0"/>
                </a:solidFill>
                <a:latin typeface="Consolas" panose="020B0609020204030204" charset="0"/>
              </a:rPr>
              <a:t>['one', 'two', 'three', 'four', 'five', 'six', 'seven', 'eight', 'nine', 'ten']</a:t>
            </a:r>
            <a:endParaRPr lang="en-US" sz="1400" strike="noStrike" noProof="1">
              <a:solidFill>
                <a:srgbClr val="00B0F0"/>
              </a:solidFill>
              <a:latin typeface="Consolas" panose="020B0609020204030204" charset="0"/>
            </a:endParaRPr>
          </a:p>
          <a:p>
            <a:pPr marL="0" indent="0" fontAlgn="base">
              <a:spcBef>
                <a:spcPts val="300"/>
              </a:spcBef>
              <a:buNone/>
            </a:pPr>
            <a:r>
              <a:rPr lang="en-US" sz="1400" strike="noStrike" noProof="1">
                <a:latin typeface="Consolas" panose="020B0609020204030204" charset="0"/>
              </a:rPr>
              <a:t>&gt;&gt;&gt; example = r'one two    three  four,five.six.seven,eight,nine9ten'</a:t>
            </a:r>
            <a:endParaRPr lang="en-US" sz="1400" strike="noStrike" noProof="1">
              <a:latin typeface="Consolas" panose="020B0609020204030204" charset="0"/>
            </a:endParaRPr>
          </a:p>
          <a:p>
            <a:pPr marL="0" indent="0" fontAlgn="base">
              <a:spcBef>
                <a:spcPts val="300"/>
              </a:spcBef>
              <a:buNone/>
            </a:pPr>
            <a:r>
              <a:rPr lang="en-US" sz="1400" strike="noStrike" noProof="1">
                <a:latin typeface="Consolas" panose="020B0609020204030204" charset="0"/>
              </a:rPr>
              <a:t>&gt;&gt;&gt; pattern = re.compile(r'[\s,.\d]+')         #允许分隔符重复</a:t>
            </a:r>
            <a:endParaRPr lang="en-US" sz="1400" strike="noStrike" noProof="1">
              <a:latin typeface="Consolas" panose="020B0609020204030204" charset="0"/>
            </a:endParaRPr>
          </a:p>
          <a:p>
            <a:pPr marL="0" indent="0" fontAlgn="base">
              <a:spcBef>
                <a:spcPts val="300"/>
              </a:spcBef>
              <a:buNone/>
            </a:pPr>
            <a:r>
              <a:rPr lang="en-US" sz="1400" strike="noStrike" noProof="1">
                <a:latin typeface="Consolas" panose="020B0609020204030204" charset="0"/>
              </a:rPr>
              <a:t>&gt;&gt;&gt; pattern.split(example)</a:t>
            </a:r>
            <a:endParaRPr lang="en-US" sz="1400" strike="noStrike" noProof="1">
              <a:latin typeface="Consolas" panose="020B0609020204030204" charset="0"/>
            </a:endParaRPr>
          </a:p>
          <a:p>
            <a:pPr marL="0" indent="0" fontAlgn="base">
              <a:spcBef>
                <a:spcPts val="300"/>
              </a:spcBef>
              <a:buNone/>
            </a:pPr>
            <a:r>
              <a:rPr lang="en-US" sz="1400" strike="noStrike" noProof="1">
                <a:solidFill>
                  <a:srgbClr val="00B0F0"/>
                </a:solidFill>
                <a:latin typeface="Consolas" panose="020B0609020204030204" charset="0"/>
              </a:rPr>
              <a:t>['one', 'two', 'three', 'four', 'five', 'six', 'seven', 'eight', 'nine', 'ten']</a:t>
            </a:r>
            <a:endParaRPr lang="en-US" sz="1400" strike="noStrike" noProof="1">
              <a:solidFill>
                <a:srgbClr val="00B0F0"/>
              </a:solidFill>
              <a:latin typeface="Consolas" panose="020B0609020204030204" charset="0"/>
            </a:endParaRPr>
          </a:p>
        </p:txBody>
      </p:sp>
      <p:sp>
        <p:nvSpPr>
          <p:cNvPr id="135170"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endParaRPr lang="zh-CN" altLang="en-US" kern="1200" baseline="0" dirty="0">
              <a:latin typeface="+mj-lt"/>
              <a:ea typeface="+mj-ea"/>
              <a:cs typeface="+mj-cs"/>
              <a:sym typeface="宋体" panose="02010600030101010101" pitchFamily="2" charset="-122"/>
            </a:endParaRPr>
          </a:p>
        </p:txBody>
      </p:sp>
      <p:sp>
        <p:nvSpPr>
          <p:cNvPr id="1351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标题 6656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4.2.5 子模式与</a:t>
            </a:r>
            <a:r>
              <a:rPr lang="en-US" altLang="zh-CN" kern="1200" baseline="0" dirty="0">
                <a:latin typeface="宋体" panose="02010600030101010101" pitchFamily="2" charset="-122"/>
                <a:ea typeface="+mj-ea"/>
                <a:cs typeface="+mj-cs"/>
                <a:sym typeface="宋体" panose="02010600030101010101" pitchFamily="2" charset="-122"/>
              </a:rPr>
              <a:t>Match对象</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36194" name="文本占位符 66562"/>
          <p:cNvSpPr>
            <a:spLocks noGrp="1"/>
          </p:cNvSpPr>
          <p:nvPr>
            <p:ph idx="1"/>
          </p:nvPr>
        </p:nvSpPr>
        <p:spPr>
          <a:xfrm>
            <a:off x="418465" y="1050290"/>
            <a:ext cx="8225790" cy="3395345"/>
          </a:xfrm>
        </p:spPr>
        <p:txBody>
          <a:bodyPr anchor="t"/>
          <a:lstStyle/>
          <a:p>
            <a:pPr defTabSz="914400">
              <a:lnSpc>
                <a:spcPct val="150000"/>
              </a:lnSpc>
              <a:spcBef>
                <a:spcPct val="0"/>
              </a:spcBef>
              <a:buSzPct val="70000"/>
              <a:buFont typeface="Wingdings" panose="05000000000000000000" charset="0"/>
              <a:buChar char=""/>
            </a:pPr>
            <a:r>
              <a:rPr lang="zh-CN" altLang="en-US" sz="1800" dirty="0">
                <a:latin typeface="宋体" panose="02010600030101010101" pitchFamily="2" charset="-122"/>
              </a:rPr>
              <a:t>使用</a:t>
            </a:r>
            <a:r>
              <a:rPr lang="en-US" altLang="zh-CN" sz="1800" dirty="0">
                <a:latin typeface="宋体" panose="02010600030101010101" pitchFamily="2" charset="-122"/>
              </a:rPr>
              <a:t>()</a:t>
            </a:r>
            <a:r>
              <a:rPr lang="zh-CN" altLang="en-US" sz="1800" dirty="0">
                <a:latin typeface="宋体" panose="02010600030101010101" pitchFamily="2" charset="-122"/>
              </a:rPr>
              <a:t>表示一个子模式，</a:t>
            </a:r>
            <a:r>
              <a:rPr lang="zh-CN" altLang="en-US" sz="1800" dirty="0">
                <a:solidFill>
                  <a:srgbClr val="FF0000"/>
                </a:solidFill>
                <a:latin typeface="宋体" panose="02010600030101010101" pitchFamily="2" charset="-122"/>
              </a:rPr>
              <a:t>括号中的内容作为一个整体处理</a:t>
            </a:r>
            <a:r>
              <a:rPr lang="zh-CN" altLang="en-US" sz="1800" dirty="0">
                <a:latin typeface="宋体" panose="02010600030101010101" pitchFamily="2" charset="-122"/>
              </a:rPr>
              <a:t>，例如</a:t>
            </a:r>
            <a:r>
              <a:rPr lang="en-US" altLang="zh-CN" sz="1800" dirty="0">
                <a:latin typeface="宋体" panose="02010600030101010101" pitchFamily="2" charset="-122"/>
              </a:rPr>
              <a:t>’(red)+’</a:t>
            </a:r>
            <a:r>
              <a:rPr lang="zh-CN" altLang="en-US" sz="1800" dirty="0">
                <a:latin typeface="宋体" panose="02010600030101010101" pitchFamily="2" charset="-122"/>
              </a:rPr>
              <a:t>可以匹配</a:t>
            </a:r>
            <a:r>
              <a:rPr lang="en-US" altLang="zh-CN" sz="1800" dirty="0">
                <a:latin typeface="宋体" panose="02010600030101010101" pitchFamily="2" charset="-122"/>
              </a:rPr>
              <a:t>’redred’</a:t>
            </a:r>
            <a:r>
              <a:rPr lang="zh-CN" altLang="en-US" sz="1800" dirty="0">
                <a:latin typeface="宋体" panose="02010600030101010101" pitchFamily="2" charset="-122"/>
              </a:rPr>
              <a:t>、</a:t>
            </a:r>
            <a:r>
              <a:rPr lang="en-US" altLang="zh-CN" sz="1800" dirty="0">
                <a:latin typeface="宋体" panose="02010600030101010101" pitchFamily="2" charset="-122"/>
              </a:rPr>
              <a:t>’redredred‘</a:t>
            </a:r>
            <a:r>
              <a:rPr lang="zh-CN" altLang="en-US" sz="1800" dirty="0">
                <a:latin typeface="宋体" panose="02010600030101010101" pitchFamily="2" charset="-122"/>
              </a:rPr>
              <a:t>等多个重复</a:t>
            </a:r>
            <a:r>
              <a:rPr lang="en-US" altLang="zh-CN" sz="1800" dirty="0">
                <a:latin typeface="宋体" panose="02010600030101010101" pitchFamily="2" charset="-122"/>
              </a:rPr>
              <a:t>’red’</a:t>
            </a:r>
            <a:r>
              <a:rPr lang="zh-CN" altLang="en-US" sz="1800" dirty="0">
                <a:latin typeface="宋体" panose="02010600030101010101" pitchFamily="2" charset="-122"/>
              </a:rPr>
              <a:t>的情况。</a:t>
            </a:r>
            <a:endParaRPr lang="zh-CN" altLang="en-US" sz="1800" dirty="0">
              <a:latin typeface="宋体" panose="02010600030101010101" pitchFamily="2" charset="-122"/>
            </a:endParaRPr>
          </a:p>
          <a:p>
            <a:pPr defTabSz="914400">
              <a:buSzPct val="70000"/>
              <a:buFont typeface="Wingdings" panose="05000000000000000000" pitchFamily="2" charset="2"/>
              <a:buNone/>
            </a:pPr>
            <a:endParaRPr lang="en-US" altLang="zh-CN" sz="1500" dirty="0">
              <a:latin typeface="宋体" panose="02010600030101010101" pitchFamily="2" charset="-122"/>
            </a:endParaRPr>
          </a:p>
          <a:p>
            <a:pPr defTabSz="914400">
              <a:buSzPct val="70000"/>
              <a:buFont typeface="Wingdings" panose="05000000000000000000" pitchFamily="2" charset="2"/>
              <a:buNone/>
            </a:pPr>
            <a:r>
              <a:rPr lang="en-US" altLang="zh-CN" sz="1800" dirty="0">
                <a:latin typeface="Consolas" panose="020B0609020204030204" charset="0"/>
              </a:rPr>
              <a:t>&gt;&gt;&gt; telNumber = '''Suppose my Phone No. is 0535-1234567,</a:t>
            </a:r>
            <a:endParaRPr lang="en-US" altLang="zh-CN" sz="1800" dirty="0">
              <a:latin typeface="Consolas" panose="020B0609020204030204" charset="0"/>
            </a:endParaRPr>
          </a:p>
          <a:p>
            <a:pPr defTabSz="914400">
              <a:buSzPct val="70000"/>
              <a:buFont typeface="Wingdings" panose="05000000000000000000" pitchFamily="2" charset="2"/>
              <a:buNone/>
            </a:pPr>
            <a:r>
              <a:rPr lang="en-US" altLang="zh-CN" sz="1800" dirty="0">
                <a:latin typeface="Consolas" panose="020B0609020204030204" charset="0"/>
              </a:rPr>
              <a:t>yours is 010-12345678, his is 025-87654321.'''</a:t>
            </a:r>
            <a:endParaRPr lang="en-US" altLang="zh-CN" sz="1800" dirty="0">
              <a:latin typeface="Consolas" panose="020B0609020204030204" charset="0"/>
            </a:endParaRPr>
          </a:p>
          <a:p>
            <a:pPr defTabSz="914400">
              <a:buSzPct val="70000"/>
              <a:buFont typeface="Wingdings" panose="05000000000000000000" pitchFamily="2" charset="2"/>
              <a:buNone/>
            </a:pPr>
            <a:r>
              <a:rPr lang="en-US" altLang="zh-CN" sz="1800" dirty="0">
                <a:latin typeface="Consolas" panose="020B0609020204030204" charset="0"/>
              </a:rPr>
              <a:t>&gt;&gt;&gt; pattern = re.compile(r'(\d{3,4})-(\d{7,8})')</a:t>
            </a:r>
            <a:endParaRPr lang="en-US" altLang="zh-CN" sz="1800" dirty="0">
              <a:latin typeface="Consolas" panose="020B0609020204030204" charset="0"/>
            </a:endParaRPr>
          </a:p>
          <a:p>
            <a:pPr defTabSz="914400">
              <a:buSzPct val="70000"/>
              <a:buFont typeface="Wingdings" panose="05000000000000000000" pitchFamily="2" charset="2"/>
              <a:buNone/>
            </a:pPr>
            <a:r>
              <a:rPr lang="en-US" altLang="zh-CN" sz="1800" dirty="0">
                <a:latin typeface="Consolas" panose="020B0609020204030204" charset="0"/>
              </a:rPr>
              <a:t>&gt;&gt;&gt; pattern.findall(telNumber)</a:t>
            </a:r>
            <a:endParaRPr lang="en-US" altLang="zh-CN" sz="1800" dirty="0">
              <a:latin typeface="Consolas" panose="020B0609020204030204" charset="0"/>
            </a:endParaRPr>
          </a:p>
          <a:p>
            <a:pPr defTabSz="914400">
              <a:buSzPct val="70000"/>
              <a:buFont typeface="Wingdings" panose="05000000000000000000" pitchFamily="2" charset="2"/>
              <a:buNone/>
            </a:pPr>
            <a:r>
              <a:rPr lang="en-US" altLang="zh-CN" sz="1800" dirty="0">
                <a:solidFill>
                  <a:srgbClr val="00B0F0"/>
                </a:solidFill>
                <a:latin typeface="Consolas" panose="020B0609020204030204" charset="0"/>
              </a:rPr>
              <a:t>[('0535', '1234567'), ('010', '12345678'), ('025', '87654321')]</a:t>
            </a:r>
            <a:endParaRPr lang="en-US" altLang="zh-CN" sz="1800" dirty="0">
              <a:solidFill>
                <a:srgbClr val="00B0F0"/>
              </a:solidFill>
              <a:latin typeface="Consolas" panose="020B0609020204030204" charset="0"/>
            </a:endParaRPr>
          </a:p>
        </p:txBody>
      </p:sp>
      <p:sp>
        <p:nvSpPr>
          <p:cNvPr id="1361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6963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4.2.5 子模式与</a:t>
            </a:r>
            <a:r>
              <a:rPr lang="en-US" altLang="zh-CN" kern="1200" baseline="0" dirty="0">
                <a:latin typeface="宋体" panose="02010600030101010101" pitchFamily="2" charset="-122"/>
                <a:ea typeface="+mj-ea"/>
                <a:cs typeface="+mj-cs"/>
                <a:sym typeface="宋体" panose="02010600030101010101" pitchFamily="2" charset="-122"/>
              </a:rPr>
              <a:t>Match对象</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37218" name="文本占位符 69634"/>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子模式扩展语法：</a:t>
            </a:r>
            <a:endParaRPr lang="zh-CN" altLang="en-US" sz="18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(?P&lt;groupname&gt;)</a:t>
            </a:r>
            <a:r>
              <a:rPr lang="zh-CN" altLang="en-US" sz="1600" dirty="0">
                <a:latin typeface="宋体" panose="02010600030101010101" pitchFamily="2" charset="-122"/>
              </a:rPr>
              <a:t>：为子模式命名</a:t>
            </a:r>
            <a:endParaRPr lang="zh-CN" altLang="en-US" sz="16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(?iLmsux)</a:t>
            </a:r>
            <a:r>
              <a:rPr lang="zh-CN" altLang="en-US" sz="1600" dirty="0">
                <a:latin typeface="宋体" panose="02010600030101010101" pitchFamily="2" charset="-122"/>
              </a:rPr>
              <a:t>：设置匹配标志，可以是几个字母的组合，每个字母含义与编译标志相同</a:t>
            </a:r>
            <a:endParaRPr lang="zh-CN" altLang="en-US" sz="16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a:t>
            </a:r>
            <a:r>
              <a:rPr lang="zh-CN" altLang="en-US" sz="1600" dirty="0">
                <a:latin typeface="宋体" panose="02010600030101010101" pitchFamily="2" charset="-122"/>
              </a:rPr>
              <a:t>：匹配但不捕获该匹配的子表达式</a:t>
            </a:r>
            <a:endParaRPr lang="zh-CN" altLang="en-US" sz="16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(?P=groupname)</a:t>
            </a:r>
            <a:r>
              <a:rPr lang="zh-CN" altLang="en-US" sz="1600" dirty="0">
                <a:latin typeface="宋体" panose="02010600030101010101" pitchFamily="2" charset="-122"/>
              </a:rPr>
              <a:t>：表示在此之前的命名为</a:t>
            </a:r>
            <a:r>
              <a:rPr lang="en-US" altLang="zh-CN" sz="1600" dirty="0">
                <a:latin typeface="宋体" panose="02010600030101010101" pitchFamily="2" charset="-122"/>
              </a:rPr>
              <a:t>groupname</a:t>
            </a:r>
            <a:r>
              <a:rPr lang="zh-CN" altLang="en-US" sz="1600" dirty="0">
                <a:latin typeface="宋体" panose="02010600030101010101" pitchFamily="2" charset="-122"/>
              </a:rPr>
              <a:t>的子模式</a:t>
            </a:r>
            <a:endParaRPr lang="zh-CN" altLang="en-US" sz="16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a:t>
            </a:r>
            <a:r>
              <a:rPr lang="zh-CN" altLang="en-US" sz="1600" dirty="0">
                <a:latin typeface="宋体" panose="02010600030101010101" pitchFamily="2" charset="-122"/>
              </a:rPr>
              <a:t>：表示注释</a:t>
            </a:r>
            <a:endParaRPr lang="zh-CN" altLang="en-US" sz="16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a:t>
            </a:r>
            <a:r>
              <a:rPr lang="zh-CN" altLang="en-US" sz="1600" dirty="0">
                <a:latin typeface="宋体" panose="02010600030101010101" pitchFamily="2" charset="-122"/>
              </a:rPr>
              <a:t>：用于正则表达式之后，表示如果</a:t>
            </a:r>
            <a:r>
              <a:rPr lang="en-US" altLang="zh-CN" sz="1600" dirty="0">
                <a:latin typeface="宋体" panose="02010600030101010101" pitchFamily="2" charset="-122"/>
              </a:rPr>
              <a:t>=</a:t>
            </a:r>
            <a:r>
              <a:rPr lang="zh-CN" altLang="en-US" sz="1600" dirty="0">
                <a:latin typeface="宋体" panose="02010600030101010101" pitchFamily="2" charset="-122"/>
              </a:rPr>
              <a:t>后的内容在字符串中出现则匹配，但不返回</a:t>
            </a:r>
            <a:r>
              <a:rPr lang="en-US" altLang="zh-CN" sz="1600" dirty="0">
                <a:latin typeface="宋体" panose="02010600030101010101" pitchFamily="2" charset="-122"/>
              </a:rPr>
              <a:t>=</a:t>
            </a:r>
            <a:r>
              <a:rPr lang="zh-CN" altLang="en-US" sz="1600" dirty="0">
                <a:latin typeface="宋体" panose="02010600030101010101" pitchFamily="2" charset="-122"/>
              </a:rPr>
              <a:t>之后的内容</a:t>
            </a:r>
            <a:endParaRPr lang="zh-CN" altLang="en-US" sz="16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a:t>
            </a:r>
            <a:r>
              <a:rPr lang="zh-CN" altLang="en-US" sz="1600" dirty="0">
                <a:latin typeface="宋体" panose="02010600030101010101" pitchFamily="2" charset="-122"/>
              </a:rPr>
              <a:t>：用于正则表达式之后，表示如果</a:t>
            </a:r>
            <a:r>
              <a:rPr lang="en-US" altLang="zh-CN" sz="1600" dirty="0">
                <a:latin typeface="宋体" panose="02010600030101010101" pitchFamily="2" charset="-122"/>
              </a:rPr>
              <a:t>!</a:t>
            </a:r>
            <a:r>
              <a:rPr lang="zh-CN" altLang="en-US" sz="1600" dirty="0">
                <a:latin typeface="宋体" panose="02010600030101010101" pitchFamily="2" charset="-122"/>
              </a:rPr>
              <a:t>后的内容在字符串中不出现则匹配，但不返回</a:t>
            </a:r>
            <a:r>
              <a:rPr lang="en-US" altLang="zh-CN" sz="1600" dirty="0">
                <a:latin typeface="宋体" panose="02010600030101010101" pitchFamily="2" charset="-122"/>
              </a:rPr>
              <a:t>!</a:t>
            </a:r>
            <a:r>
              <a:rPr lang="zh-CN" altLang="en-US" sz="1600" dirty="0">
                <a:latin typeface="宋体" panose="02010600030101010101" pitchFamily="2" charset="-122"/>
              </a:rPr>
              <a:t>之后的内容</a:t>
            </a:r>
            <a:endParaRPr lang="zh-CN" altLang="en-US" sz="16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(?&lt;=…)</a:t>
            </a:r>
            <a:r>
              <a:rPr lang="zh-CN" altLang="en-US" sz="1600" dirty="0">
                <a:latin typeface="宋体" panose="02010600030101010101" pitchFamily="2" charset="-122"/>
              </a:rPr>
              <a:t>：用于正则表达式之前，与</a:t>
            </a:r>
            <a:r>
              <a:rPr lang="en-US" altLang="zh-CN" sz="1600" dirty="0">
                <a:latin typeface="宋体" panose="02010600030101010101" pitchFamily="2" charset="-122"/>
              </a:rPr>
              <a:t>(?=…)</a:t>
            </a:r>
            <a:r>
              <a:rPr lang="zh-CN" altLang="en-US" sz="1600" dirty="0">
                <a:latin typeface="宋体" panose="02010600030101010101" pitchFamily="2" charset="-122"/>
              </a:rPr>
              <a:t>含义相同</a:t>
            </a:r>
            <a:endParaRPr lang="zh-CN" altLang="en-US" sz="1600" dirty="0">
              <a:latin typeface="宋体" panose="02010600030101010101" pitchFamily="2" charset="-122"/>
            </a:endParaRP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(?&lt;!...)</a:t>
            </a:r>
            <a:r>
              <a:rPr lang="zh-CN" altLang="en-US" sz="1600" dirty="0">
                <a:latin typeface="宋体" panose="02010600030101010101" pitchFamily="2" charset="-122"/>
              </a:rPr>
              <a:t>：用于正则表达式之前，与</a:t>
            </a:r>
            <a:r>
              <a:rPr lang="en-US" altLang="zh-CN" sz="1600" dirty="0">
                <a:latin typeface="宋体" panose="02010600030101010101" pitchFamily="2" charset="-122"/>
              </a:rPr>
              <a:t>(?!...)</a:t>
            </a:r>
            <a:r>
              <a:rPr lang="zh-CN" altLang="en-US" sz="1600" dirty="0">
                <a:latin typeface="宋体" panose="02010600030101010101" pitchFamily="2" charset="-122"/>
              </a:rPr>
              <a:t>含义相同</a:t>
            </a:r>
            <a:endParaRPr lang="zh-CN" altLang="en-US" sz="1600" dirty="0">
              <a:latin typeface="宋体" panose="02010600030101010101" pitchFamily="2" charset="-122"/>
            </a:endParaRPr>
          </a:p>
        </p:txBody>
      </p:sp>
      <p:sp>
        <p:nvSpPr>
          <p:cNvPr id="1372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6758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4.2.5 子模式与</a:t>
            </a:r>
            <a:r>
              <a:rPr lang="en-US" altLang="zh-CN" kern="1200" baseline="0" dirty="0">
                <a:latin typeface="宋体" panose="02010600030101010101" pitchFamily="2" charset="-122"/>
                <a:ea typeface="+mj-ea"/>
                <a:cs typeface="+mj-cs"/>
                <a:sym typeface="宋体" panose="02010600030101010101" pitchFamily="2" charset="-122"/>
              </a:rPr>
              <a:t>Match对象</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38242" name="文本占位符 67586"/>
          <p:cNvSpPr>
            <a:spLocks noGrp="1"/>
          </p:cNvSpPr>
          <p:nvPr>
            <p:ph idx="1"/>
          </p:nvPr>
        </p:nvSpPr>
        <p:spPr>
          <a:xfrm>
            <a:off x="330835" y="1062355"/>
            <a:ext cx="7866380" cy="3395345"/>
          </a:xfrm>
        </p:spPr>
        <p:txBody>
          <a:bodyPr anchor="t"/>
          <a:lstStyle/>
          <a:p>
            <a:pPr defTabSz="914400">
              <a:lnSpc>
                <a:spcPct val="150000"/>
              </a:lnSpc>
              <a:spcBef>
                <a:spcPts val="600"/>
              </a:spcBef>
              <a:spcAft>
                <a:spcPts val="600"/>
              </a:spcAft>
              <a:buSzPct val="70000"/>
              <a:buFont typeface="Wingdings" panose="05000000000000000000" charset="0"/>
              <a:buChar char="n"/>
            </a:pPr>
            <a:r>
              <a:rPr lang="zh-CN" altLang="en-US" sz="1800" dirty="0">
                <a:latin typeface="宋体" panose="02010600030101010101" pitchFamily="2" charset="-122"/>
              </a:rPr>
              <a:t>正则表达式对象的</a:t>
            </a:r>
            <a:r>
              <a:rPr lang="en-US" altLang="zh-CN" sz="1800" dirty="0">
                <a:latin typeface="宋体" panose="02010600030101010101" pitchFamily="2" charset="-122"/>
              </a:rPr>
              <a:t>match</a:t>
            </a:r>
            <a:r>
              <a:rPr lang="zh-CN" altLang="en-US" sz="1800" dirty="0">
                <a:latin typeface="宋体" panose="02010600030101010101" pitchFamily="2" charset="-122"/>
              </a:rPr>
              <a:t>方法和</a:t>
            </a:r>
            <a:r>
              <a:rPr lang="en-US" altLang="zh-CN" sz="1800" dirty="0">
                <a:latin typeface="宋体" panose="02010600030101010101" pitchFamily="2" charset="-122"/>
              </a:rPr>
              <a:t>search</a:t>
            </a:r>
            <a:r>
              <a:rPr lang="zh-CN" altLang="en-US" sz="1800" dirty="0">
                <a:latin typeface="宋体" panose="02010600030101010101" pitchFamily="2" charset="-122"/>
              </a:rPr>
              <a:t>方法匹配成功后返回</a:t>
            </a:r>
            <a:r>
              <a:rPr lang="en-US" altLang="zh-CN" sz="1800" dirty="0">
                <a:solidFill>
                  <a:srgbClr val="FF0000"/>
                </a:solidFill>
                <a:latin typeface="宋体" panose="02010600030101010101" pitchFamily="2" charset="-122"/>
              </a:rPr>
              <a:t>Match对象</a:t>
            </a:r>
            <a:r>
              <a:rPr lang="zh-CN" altLang="en-US" sz="1800" dirty="0">
                <a:latin typeface="宋体" panose="02010600030101010101" pitchFamily="2" charset="-122"/>
              </a:rPr>
              <a:t>。Match对象的主要方法有：</a:t>
            </a:r>
            <a:endParaRPr lang="zh-CN" altLang="en-US" sz="18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group()：返回匹配的一个或多个子模式内容</a:t>
            </a:r>
            <a:endParaRPr lang="zh-CN" altLang="en-US" sz="16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groups()：返回一个包含匹配的所有子模式内容的元组</a:t>
            </a:r>
            <a:endParaRPr lang="zh-CN" altLang="en-US" sz="16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groupdict()：返回包含匹配的所有命名子模式内容的字典</a:t>
            </a:r>
            <a:endParaRPr lang="zh-CN" altLang="en-US" sz="16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start()：返回指定子模式内容的起始位置</a:t>
            </a:r>
            <a:endParaRPr lang="zh-CN" altLang="en-US" sz="16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end()：返回指定子模式内容的结束位置的前一个位置</a:t>
            </a:r>
            <a:endParaRPr lang="zh-CN" altLang="en-US" sz="16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span()：返回一个包含指定子模式内容起始位置和结束位置前一个位置的元组。</a:t>
            </a:r>
            <a:endParaRPr lang="zh-CN" altLang="en-US" sz="1600" dirty="0">
              <a:latin typeface="宋体" panose="02010600030101010101" pitchFamily="2" charset="-122"/>
            </a:endParaRPr>
          </a:p>
        </p:txBody>
      </p:sp>
      <p:sp>
        <p:nvSpPr>
          <p:cNvPr id="13824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buFont typeface="Wingdings" panose="05000000000000000000" charset="0"/>
              <a:buChar char="n"/>
            </a:pPr>
            <a:r>
              <a:rPr lang="zh-CN" altLang="en-US" sz="1800" strike="noStrike" noProof="1"/>
              <a:t>Match对象的用法</a:t>
            </a:r>
            <a:endParaRPr lang="zh-CN" altLang="en-US" sz="1800" strike="noStrike" noProof="1"/>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m = re.match(r"(\w+) (\w+)", "Isaac Newton, physicist")</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m.group(0)                   #返回整个模式内容</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'Isaac Newton'</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m.group(1)                   #返回第1个子模式内容</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'Isaac'</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m.group(2)                   #返回第2个子模式内容.</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'Newton'</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m.group(1, 2)                #返回指定的多个子模式内容</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('Isaac', 'Newton')</a:t>
            </a:r>
            <a:endParaRPr lang="zh-CN" altLang="en-US" sz="1600" strike="noStrike" noProof="1">
              <a:solidFill>
                <a:srgbClr val="00B0F0"/>
              </a:solidFill>
              <a:latin typeface="Consolas" panose="020B0609020204030204" charset="0"/>
            </a:endParaRPr>
          </a:p>
        </p:txBody>
      </p:sp>
      <p:sp>
        <p:nvSpPr>
          <p:cNvPr id="1392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0290" name="内容占位符 2"/>
          <p:cNvSpPr>
            <a:spLocks noGrp="1"/>
          </p:cNvSpPr>
          <p:nvPr>
            <p:ph idx="1"/>
          </p:nvPr>
        </p:nvSpPr>
        <p:spPr/>
        <p:txBody>
          <a:bodyPr anchor="t"/>
          <a:lstStyle/>
          <a:p>
            <a:pPr marL="0" indent="0" defTabSz="914400">
              <a:spcBef>
                <a:spcPts val="0"/>
              </a:spcBef>
              <a:buSzPct val="70000"/>
              <a:buFont typeface="Wingdings" panose="05000000000000000000" pitchFamily="2" charset="2"/>
              <a:buNone/>
            </a:pPr>
            <a:r>
              <a:rPr lang="zh-CN" altLang="en-US" sz="1400">
                <a:latin typeface="Times New Roman" panose="02020603050405020304" pitchFamily="2" charset="0"/>
              </a:rPr>
              <a:t>&gt;&gt;&gt; exampleString = '''There should be one-- and preferably only one --obvious way to do it.</a:t>
            </a:r>
            <a:endParaRPr lang="zh-CN" altLang="en-US" sz="1400">
              <a:latin typeface="Times New Roman" panose="02020603050405020304" pitchFamily="2" charset="0"/>
            </a:endParaRPr>
          </a:p>
          <a:p>
            <a:pPr marL="0" indent="0" defTabSz="914400">
              <a:spcBef>
                <a:spcPts val="0"/>
              </a:spcBef>
              <a:buSzPct val="70000"/>
              <a:buFont typeface="Wingdings" panose="05000000000000000000" pitchFamily="2" charset="2"/>
              <a:buNone/>
            </a:pPr>
            <a:r>
              <a:rPr lang="zh-CN" altLang="en-US" sz="1400">
                <a:latin typeface="Times New Roman" panose="02020603050405020304" pitchFamily="2" charset="0"/>
              </a:rPr>
              <a:t>Although that way may not be obvious at first unless you're Dutch.</a:t>
            </a:r>
            <a:endParaRPr lang="zh-CN" altLang="en-US" sz="1400">
              <a:latin typeface="Times New Roman" panose="02020603050405020304" pitchFamily="2" charset="0"/>
            </a:endParaRPr>
          </a:p>
          <a:p>
            <a:pPr marL="0" indent="0" defTabSz="914400">
              <a:spcBef>
                <a:spcPts val="0"/>
              </a:spcBef>
              <a:buSzPct val="70000"/>
              <a:buFont typeface="Wingdings" panose="05000000000000000000" pitchFamily="2" charset="2"/>
              <a:buNone/>
            </a:pPr>
            <a:r>
              <a:rPr lang="zh-CN" altLang="en-US" sz="1400">
                <a:latin typeface="Times New Roman" panose="02020603050405020304" pitchFamily="2" charset="0"/>
              </a:rPr>
              <a:t>Now is better than never.</a:t>
            </a:r>
            <a:endParaRPr lang="zh-CN" altLang="en-US" sz="1400">
              <a:latin typeface="Times New Roman" panose="02020603050405020304" pitchFamily="2" charset="0"/>
            </a:endParaRPr>
          </a:p>
          <a:p>
            <a:pPr marL="0" indent="0" defTabSz="914400">
              <a:spcBef>
                <a:spcPts val="0"/>
              </a:spcBef>
              <a:buSzPct val="70000"/>
              <a:buFont typeface="Wingdings" panose="05000000000000000000" pitchFamily="2" charset="2"/>
              <a:buNone/>
            </a:pPr>
            <a:r>
              <a:rPr lang="zh-CN" altLang="en-US" sz="1400">
                <a:latin typeface="Times New Roman" panose="02020603050405020304" pitchFamily="2" charset="0"/>
              </a:rPr>
              <a:t>Although never is often better than right now.'''</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pattern = re.compile(r'(?&lt;=\w\s)never')    #查找不是第一个单词的</a:t>
            </a:r>
            <a:r>
              <a:rPr lang="en-US" altLang="zh-CN" sz="1400">
                <a:latin typeface="Consolas" panose="020B0609020204030204" charset="0"/>
              </a:rPr>
              <a:t>never</a:t>
            </a:r>
            <a:endParaRPr lang="en-US" altLang="zh-CN"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 = pattern.search(exampleString)</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matchResult.span()</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solidFill>
                  <a:srgbClr val="00B0F0"/>
                </a:solidFill>
                <a:latin typeface="Consolas" panose="020B0609020204030204" charset="0"/>
              </a:rPr>
              <a:t>(156, 161)</a:t>
            </a:r>
            <a:endParaRPr lang="zh-CN" altLang="en-US" sz="1400">
              <a:solidFill>
                <a:srgbClr val="00B0F0"/>
              </a:solidFill>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pattern = re.compile(r'(?:is\s)better(\sthan)') #查找前面是is的better than组合</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 = pattern.search(exampleString)</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matchResult.span()</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solidFill>
                  <a:srgbClr val="00B0F0"/>
                </a:solidFill>
                <a:latin typeface="Consolas" panose="020B0609020204030204" charset="0"/>
              </a:rPr>
              <a:t>(141, 155)</a:t>
            </a:r>
            <a:endParaRPr lang="zh-CN" altLang="en-US" sz="1400">
              <a:solidFill>
                <a:srgbClr val="00B0F0"/>
              </a:solidFill>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matchResult.group(0)                       #组0表示整个模式</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solidFill>
                  <a:srgbClr val="00B0F0"/>
                </a:solidFill>
                <a:latin typeface="Consolas" panose="020B0609020204030204" charset="0"/>
              </a:rPr>
              <a:t>'is better than'</a:t>
            </a:r>
            <a:endParaRPr lang="zh-CN" altLang="en-US" sz="1400">
              <a:solidFill>
                <a:srgbClr val="00B0F0"/>
              </a:solidFill>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matchResult.group(1)</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solidFill>
                  <a:srgbClr val="00B0F0"/>
                </a:solidFill>
                <a:latin typeface="Consolas" panose="020B0609020204030204" charset="0"/>
              </a:rPr>
              <a:t>' than'</a:t>
            </a:r>
            <a:endParaRPr lang="zh-CN" altLang="en-US" sz="1400">
              <a:solidFill>
                <a:srgbClr val="00B0F0"/>
              </a:solidFill>
              <a:latin typeface="Consolas" panose="020B0609020204030204" charset="0"/>
            </a:endParaRPr>
          </a:p>
        </p:txBody>
      </p:sp>
      <p:sp>
        <p:nvSpPr>
          <p:cNvPr id="1402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6860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4.2.5 子模式与</a:t>
            </a:r>
            <a:r>
              <a:rPr lang="en-US" altLang="zh-CN" kern="1200" baseline="0" dirty="0">
                <a:latin typeface="宋体" panose="02010600030101010101" pitchFamily="2" charset="-122"/>
                <a:ea typeface="+mj-ea"/>
                <a:cs typeface="+mj-cs"/>
                <a:sym typeface="宋体" panose="02010600030101010101" pitchFamily="2" charset="-122"/>
              </a:rPr>
              <a:t>Match对象</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12642" name="文本占位符 68610"/>
          <p:cNvSpPr>
            <a:spLocks noGrp="1"/>
          </p:cNvSpPr>
          <p:nvPr>
            <p:ph idx="1"/>
          </p:nvPr>
        </p:nvSpPr>
        <p:spPr>
          <a:xfrm>
            <a:off x="416560" y="1181100"/>
            <a:ext cx="7388860" cy="3395345"/>
          </a:xfrm>
        </p:spPr>
        <p:txBody>
          <a:bodyPr anchor="t"/>
          <a:lstStyle/>
          <a:p>
            <a:pPr defTabSz="914400" fontAlgn="base">
              <a:lnSpc>
                <a:spcPct val="80000"/>
              </a:lnSpc>
              <a:spcBef>
                <a:spcPct val="0"/>
              </a:spcBef>
              <a:buSzPct val="70000"/>
            </a:pPr>
            <a:r>
              <a:rPr lang="zh-CN" altLang="en-US" sz="2000" b="1" strike="noStrike" noProof="1">
                <a:latin typeface="宋体" panose="02010600030101010101" pitchFamily="2" charset="-122"/>
              </a:rPr>
              <a:t>应用：</a:t>
            </a:r>
            <a:r>
              <a:rPr lang="zh-CN" altLang="en-US" sz="2000" strike="noStrike" noProof="1">
                <a:latin typeface="宋体" panose="02010600030101010101" pitchFamily="2" charset="-122"/>
              </a:rPr>
              <a:t>使用正则表达式提取字符串中的电话号码（方法一）</a:t>
            </a:r>
            <a:endParaRPr lang="zh-CN" altLang="en-US" sz="2000" strike="noStrike" noProof="1">
              <a:latin typeface="宋体" panose="02010600030101010101" pitchFamily="2" charset="-122"/>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import re</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endParaRPr lang="en-US" altLang="x-none" sz="1400" strike="noStrike" noProof="1">
              <a:latin typeface="Consolas" panose="020B0609020204030204" charset="0"/>
            </a:endParaRPr>
          </a:p>
          <a:p>
            <a:pPr marL="0" indent="0"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telNumber = '''Suppose my Phone No. is 0535-1234567, yours is 010-12345678, his is 025-87654321.'''</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pattern = re.compile(r'(\d{3,4})-(\d{7,8})')</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index = 0</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while True:</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matchResult = pattern.search(telNumber, index)  #从指定位置开始匹配</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if not matchResult: break</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print('-'*30)</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print('Success:')</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for i in range(3):</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print('Searched content:', matchResult.group(i), ' Start from:',</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matchResult.start(i), 'End at:', matchResult.end(i),</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 Its span is:', matchResult.span(i))</a:t>
            </a:r>
            <a:endParaRPr lang="en-US" altLang="x-none" sz="1400" strike="noStrike" noProof="1">
              <a:latin typeface="Consolas" panose="020B0609020204030204" charset="0"/>
            </a:endParaRP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index = matchResult.end(2)               #指定下次匹配的开始位置</a:t>
            </a:r>
            <a:endParaRPr lang="en-US" altLang="x-none" sz="1400" strike="noStrike" noProof="1">
              <a:latin typeface="Consolas" panose="020B0609020204030204" charset="0"/>
            </a:endParaRPr>
          </a:p>
        </p:txBody>
      </p:sp>
      <p:sp>
        <p:nvSpPr>
          <p:cNvPr id="1413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4.2.5 子模式与Match对象</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fontAlgn="base"/>
            <a:r>
              <a:rPr lang="zh-CN" altLang="en-US" sz="1800" b="1" strike="noStrike" noProof="1">
                <a:latin typeface="宋体" panose="02010600030101010101" pitchFamily="2" charset="-122"/>
                <a:sym typeface="+mn-ea"/>
              </a:rPr>
              <a:t>应用：</a:t>
            </a:r>
            <a:r>
              <a:rPr lang="zh-CN" altLang="en-US" sz="1800" strike="noStrike" noProof="1">
                <a:latin typeface="宋体" panose="02010600030101010101" pitchFamily="2" charset="-122"/>
                <a:sym typeface="+mn-ea"/>
              </a:rPr>
              <a:t>使用正则表达式提取字符串中的电话号码（方法二）</a:t>
            </a:r>
            <a:endParaRPr lang="zh-CN" altLang="en-US" sz="1800" strike="noStrike" noProof="1">
              <a:latin typeface="宋体" panose="02010600030101010101" pitchFamily="2" charset="-122"/>
              <a:sym typeface="+mn-ea"/>
            </a:endParaRPr>
          </a:p>
          <a:p>
            <a:pPr marL="0" indent="0" fontAlgn="base">
              <a:buNone/>
            </a:pPr>
            <a:r>
              <a:rPr lang="en-US" sz="1600" strike="noStrike" noProof="1">
                <a:latin typeface="Consolas" panose="020B0609020204030204" charset="0"/>
              </a:rPr>
              <a:t>import re</a:t>
            </a:r>
            <a:endParaRPr lang="en-US" sz="1600" strike="noStrike" noProof="1">
              <a:latin typeface="Consolas" panose="020B0609020204030204" charset="0"/>
            </a:endParaRPr>
          </a:p>
          <a:p>
            <a:pPr marL="0" indent="0" fontAlgn="base">
              <a:buNone/>
            </a:pP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text = '''Suppose my Phone No. is 0535-1234567,</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yours is 010-12345678,</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his is 025-87654321.'''</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#注意，下面的正则表达式中大括号内逗号后面不能有空格</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matchResult = re.findall(r'(\d{3,4})-(\d{7,8})', text)</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for item in matchResult:</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print(item[0], item[1], sep='-')</a:t>
            </a:r>
            <a:endParaRPr lang="en-US" sz="1600" strike="noStrike" noProof="1">
              <a:latin typeface="Consolas" panose="020B0609020204030204" charset="0"/>
            </a:endParaRPr>
          </a:p>
        </p:txBody>
      </p:sp>
      <p:sp>
        <p:nvSpPr>
          <p:cNvPr id="14233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029970"/>
            <a:ext cx="8371840" cy="3395345"/>
          </a:xfrm>
        </p:spPr>
        <p:txBody>
          <a:bodyPr/>
          <a:lstStyle/>
          <a:p>
            <a:pPr fontAlgn="base">
              <a:lnSpc>
                <a:spcPct val="150000"/>
              </a:lnSpc>
              <a:spcBef>
                <a:spcPts val="0"/>
              </a:spcBef>
              <a:buFont typeface="Wingdings" panose="05000000000000000000" charset="0"/>
              <a:buChar char=""/>
            </a:pPr>
            <a:r>
              <a:rPr lang="en-US" sz="1800" strike="noStrike" noProof="1">
                <a:latin typeface="+mn-ea"/>
              </a:rPr>
              <a:t>从Python 3.6.x开始支持一种新的字符串格式化方式，官方叫做</a:t>
            </a:r>
            <a:r>
              <a:rPr lang="en-US" sz="1800" strike="noStrike" noProof="1">
                <a:solidFill>
                  <a:srgbClr val="FF0000"/>
                </a:solidFill>
                <a:latin typeface="+mn-ea"/>
              </a:rPr>
              <a:t>Formatted String Literals</a:t>
            </a:r>
            <a:r>
              <a:rPr lang="en-US" sz="1800" strike="noStrike" noProof="1">
                <a:latin typeface="+mn-ea"/>
              </a:rPr>
              <a:t>，</a:t>
            </a:r>
            <a:r>
              <a:rPr lang="zh-CN" altLang="en-US" sz="1800" strike="noStrike" noProof="1">
                <a:latin typeface="+mn-ea"/>
              </a:rPr>
              <a:t>在</a:t>
            </a:r>
            <a:r>
              <a:rPr lang="zh-CN" altLang="en-US" sz="1800" strike="noStrike" noProof="1">
                <a:solidFill>
                  <a:srgbClr val="FF0000"/>
                </a:solidFill>
                <a:latin typeface="+mn-ea"/>
              </a:rPr>
              <a:t>字符串前加字母</a:t>
            </a:r>
            <a:r>
              <a:rPr lang="en-US" altLang="zh-CN" sz="1800" strike="noStrike" noProof="1">
                <a:solidFill>
                  <a:srgbClr val="FF0000"/>
                </a:solidFill>
                <a:latin typeface="+mn-ea"/>
              </a:rPr>
              <a:t>f</a:t>
            </a:r>
            <a:r>
              <a:rPr lang="zh-CN" altLang="en-US" sz="1800" strike="noStrike" noProof="1">
                <a:latin typeface="+mn-ea"/>
              </a:rPr>
              <a:t>，</a:t>
            </a:r>
            <a:r>
              <a:rPr lang="en-US" sz="1800" strike="noStrike" noProof="1">
                <a:latin typeface="+mn-ea"/>
              </a:rPr>
              <a:t>含义与字符串对象format()方法类似。</a:t>
            </a:r>
            <a:endParaRPr lang="en-US" sz="1800" strike="noStrike" noProof="1">
              <a:latin typeface="+mn-ea"/>
            </a:endParaRPr>
          </a:p>
          <a:p>
            <a:pPr marL="0" indent="0" fontAlgn="base">
              <a:buNone/>
            </a:pPr>
            <a:r>
              <a:rPr lang="en-US" sz="1600" strike="noStrike" noProof="1">
                <a:latin typeface="Consolas" panose="020B0609020204030204" charset="0"/>
              </a:rPr>
              <a:t>&gt;&gt;&gt; width = 8</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height = 6</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print(f'Rectangle of {width}*{height}\nArea:{width*height}')</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Rectangle of 8*6</a:t>
            </a:r>
            <a:endParaRPr lang="en-US" sz="1600" strike="noStrike" noProof="1">
              <a:solidFill>
                <a:srgbClr val="00B0F0"/>
              </a:solidFill>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Area:48</a:t>
            </a:r>
            <a:endParaRPr lang="en-US" sz="1600" strike="noStrike" noProof="1">
              <a:solidFill>
                <a:srgbClr val="00B0F0"/>
              </a:solidFill>
              <a:latin typeface="Consolas" panose="020B0609020204030204" charset="0"/>
            </a:endParaRPr>
          </a:p>
        </p:txBody>
      </p:sp>
      <p:sp>
        <p:nvSpPr>
          <p:cNvPr id="3584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4.1.1 字符串格式化</a:t>
            </a:r>
            <a:endParaRPr lang="zh-CN" altLang="en-US" kern="1200" baseline="0">
              <a:latin typeface="+mj-lt"/>
              <a:ea typeface="+mj-ea"/>
              <a:cs typeface="+mj-cs"/>
              <a:sym typeface="宋体" panose="02010600030101010101" pitchFamily="2" charset="-122"/>
            </a:endParaRPr>
          </a:p>
        </p:txBody>
      </p:sp>
      <p:sp>
        <p:nvSpPr>
          <p:cNvPr id="3584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3362" name="内容占位符 2"/>
          <p:cNvSpPr>
            <a:spLocks noGrp="1"/>
          </p:cNvSpPr>
          <p:nvPr>
            <p:ph idx="1"/>
          </p:nvPr>
        </p:nvSpPr>
        <p:spPr/>
        <p:txBody>
          <a:bodyPr anchor="t"/>
          <a:lstStyle/>
          <a:p>
            <a:pPr marL="0" indent="0" defTabSz="914400">
              <a:buSzPct val="70000"/>
              <a:buFont typeface="Wingdings" panose="05000000000000000000" pitchFamily="2" charset="2"/>
              <a:buNone/>
            </a:pPr>
            <a:r>
              <a:rPr lang="zh-CN" altLang="en-US" sz="1600">
                <a:latin typeface="Consolas" panose="020B0609020204030204" charset="0"/>
              </a:rPr>
              <a:t>&gt;&gt;&gt; m = re.match(r"(?P&lt;first_name&gt;\w+) (?P&lt;last_name&gt;\w+)", "Malcolm Reynolds")</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&gt;&gt;&gt; m.group('first_name')      #使用命名的子模式</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solidFill>
                  <a:srgbClr val="00B0F0"/>
                </a:solidFill>
                <a:latin typeface="Consolas" panose="020B0609020204030204" charset="0"/>
              </a:rPr>
              <a:t>'Malcolm'</a:t>
            </a:r>
            <a:endParaRPr lang="zh-CN" altLang="en-US" sz="16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&gt;&gt;&gt; m.group('last_name')</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solidFill>
                  <a:srgbClr val="00B0F0"/>
                </a:solidFill>
                <a:latin typeface="Consolas" panose="020B0609020204030204" charset="0"/>
              </a:rPr>
              <a:t>'Reynolds'</a:t>
            </a:r>
            <a:endParaRPr lang="zh-CN" altLang="en-US" sz="16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&gt;&gt;&gt; m = re.match(r"(\d+)\.(\d+)", "24.1632")</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&gt;&gt;&gt; m.groups()                #返回所有匹配的子模式（不包括第0个）</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solidFill>
                  <a:srgbClr val="00B0F0"/>
                </a:solidFill>
                <a:latin typeface="Consolas" panose="020B0609020204030204" charset="0"/>
              </a:rPr>
              <a:t>('24', '1632')</a:t>
            </a:r>
            <a:endParaRPr lang="zh-CN" altLang="en-US" sz="1600">
              <a:solidFill>
                <a:srgbClr val="00B0F0"/>
              </a:solidFill>
              <a:latin typeface="Consolas" panose="020B0609020204030204" charset="0"/>
            </a:endParaRPr>
          </a:p>
        </p:txBody>
      </p:sp>
      <p:sp>
        <p:nvSpPr>
          <p:cNvPr id="14336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4386" name="内容占位符 2"/>
          <p:cNvSpPr>
            <a:spLocks noGrp="1"/>
          </p:cNvSpPr>
          <p:nvPr>
            <p:ph idx="1"/>
          </p:nvPr>
        </p:nvSpPr>
        <p:spPr/>
        <p:txBody>
          <a:bodyPr anchor="t"/>
          <a:lstStyle/>
          <a:p>
            <a:pPr marL="0" indent="0" defTabSz="914400">
              <a:buSzPct val="70000"/>
              <a:buFont typeface="Wingdings" panose="05000000000000000000" pitchFamily="2" charset="2"/>
              <a:buNone/>
            </a:pPr>
            <a:r>
              <a:rPr lang="zh-CN" altLang="en-US" sz="1400">
                <a:latin typeface="Consolas" panose="020B0609020204030204" charset="0"/>
              </a:rPr>
              <a:t>&gt;&gt;&gt; m = re.match(r"(?P&lt;first_name&gt;\w+) (?P&lt;last_name&gt;\w+)", "Malcolm Reynolds")</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m.groupdict()                                   #以字典形式返回匹配的结果</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{'first_name': 'Malcolm', 'last_name': 'Reynolds'}</a:t>
            </a:r>
            <a:endParaRPr lang="zh-CN" altLang="en-US" sz="14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exampleString = '''There should be one-- and preferably only one --obvious way to do it.</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Although that way may not be obvious at first unless you're Dutch.</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Now is better than never.</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Although never is often better than right now.'''</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pattern = re.compile(r'(?&lt;=\w\s)never(?=\s\w)') #查找不在句子开头和结尾的never</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matchResult = pattern.search(exampleString)</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matchResult.span()</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(172, 177)</a:t>
            </a:r>
            <a:endParaRPr lang="zh-CN" altLang="en-US" sz="1400">
              <a:solidFill>
                <a:srgbClr val="00B0F0"/>
              </a:solidFill>
              <a:latin typeface="Consolas" panose="020B0609020204030204" charset="0"/>
            </a:endParaRPr>
          </a:p>
        </p:txBody>
      </p:sp>
      <p:sp>
        <p:nvSpPr>
          <p:cNvPr id="1443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5410" name="内容占位符 2"/>
          <p:cNvSpPr>
            <a:spLocks noGrp="1"/>
          </p:cNvSpPr>
          <p:nvPr>
            <p:ph idx="1"/>
          </p:nvPr>
        </p:nvSpPr>
        <p:spPr/>
        <p:txBody>
          <a:bodyPr anchor="t"/>
          <a:lstStyle/>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pattern = re.compile(r'\b(?i)n\w+\b')  #查找以n或N字母开头的所有单词</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index = 0</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while True:</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matchResult = pattern.search(exampleString, index)</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if not matchResult:</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break</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print(matchResult.group(0), ':', matchResult.span(0))</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index = matchResult.end(0)</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not : (92, 95)</a:t>
            </a:r>
            <a:endParaRPr lang="zh-CN" altLang="en-US" sz="16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Now : (137, 140)</a:t>
            </a:r>
            <a:endParaRPr lang="zh-CN" altLang="en-US" sz="16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never : (156, 161)</a:t>
            </a:r>
            <a:endParaRPr lang="zh-CN" altLang="en-US" sz="16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never : (172, 177)</a:t>
            </a:r>
            <a:endParaRPr lang="zh-CN" altLang="en-US" sz="16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now : (205, 208)</a:t>
            </a:r>
            <a:endParaRPr lang="zh-CN" altLang="en-US" sz="1600">
              <a:solidFill>
                <a:srgbClr val="00B0F0"/>
              </a:solidFill>
              <a:latin typeface="Consolas" panose="020B0609020204030204" charset="0"/>
            </a:endParaRPr>
          </a:p>
        </p:txBody>
      </p:sp>
      <p:sp>
        <p:nvSpPr>
          <p:cNvPr id="1454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6434" name="内容占位符 2"/>
          <p:cNvSpPr>
            <a:spLocks noGrp="1"/>
          </p:cNvSpPr>
          <p:nvPr>
            <p:ph idx="1"/>
          </p:nvPr>
        </p:nvSpPr>
        <p:spPr/>
        <p:txBody>
          <a:bodyPr anchor="t"/>
          <a:lstStyle/>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pattern = re.compile(r'(?&lt;!not\s)be\b') #查找前面没有单词not的单词be</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index = 0</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while True:</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matchResult = pattern.search(exampleString, index)</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if not matchResult:</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break</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print(matchResult.group(0), ':', matchResult.span(0))</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index = matchResult.end(0)</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be : (13, 15)</a:t>
            </a:r>
            <a:endParaRPr lang="zh-CN" altLang="en-US" sz="16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exampleString[13:20]                    #验证一下结果是否正确</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'be one-'</a:t>
            </a:r>
            <a:endParaRPr lang="zh-CN" altLang="en-US" sz="1600">
              <a:solidFill>
                <a:srgbClr val="00B0F0"/>
              </a:solidFill>
              <a:latin typeface="Consolas" panose="020B0609020204030204" charset="0"/>
            </a:endParaRPr>
          </a:p>
        </p:txBody>
      </p:sp>
      <p:sp>
        <p:nvSpPr>
          <p:cNvPr id="1464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7458" name="内容占位符 2"/>
          <p:cNvSpPr>
            <a:spLocks noGrp="1"/>
          </p:cNvSpPr>
          <p:nvPr>
            <p:ph idx="1"/>
          </p:nvPr>
        </p:nvSpPr>
        <p:spPr>
          <a:xfrm>
            <a:off x="436880" y="1200150"/>
            <a:ext cx="8076565" cy="3395345"/>
          </a:xfrm>
        </p:spPr>
        <p:txBody>
          <a:bodyPr anchor="t"/>
          <a:lstStyle/>
          <a:p>
            <a:pPr marL="0" indent="0" defTabSz="914400">
              <a:buSzPct val="70000"/>
              <a:buFont typeface="Wingdings" panose="05000000000000000000" pitchFamily="2" charset="2"/>
              <a:buNone/>
            </a:pPr>
            <a:r>
              <a:rPr lang="zh-CN" altLang="en-US" sz="1400">
                <a:latin typeface="Consolas" panose="020B0609020204030204" charset="0"/>
              </a:rPr>
              <a:t>&gt;&gt;&gt; pattern = re.compile(r'(\b\w*(?P&lt;f&gt;\w+)(?P=f)\w*\b)') #有连续相同字母的单词</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index = 0</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while True:</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    matchResult = pattern.search(exampleString, index)</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    if not matchResult:</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        break</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    print(matchResult.group(0), ':', matchResult.group(2))</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    index = matchResult.end(0) + 1</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unless : s</a:t>
            </a:r>
            <a:endParaRPr lang="zh-CN" altLang="en-US" sz="14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better : t</a:t>
            </a:r>
            <a:endParaRPr lang="zh-CN" altLang="en-US" sz="14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better : t</a:t>
            </a:r>
            <a:endParaRPr lang="zh-CN" altLang="en-US" sz="14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s </a:t>
            </a:r>
            <a:r>
              <a:rPr lang="en-US" altLang="zh-CN" sz="1400">
                <a:latin typeface="Consolas" panose="020B0609020204030204" charset="0"/>
              </a:rPr>
              <a:t>= </a:t>
            </a:r>
            <a:r>
              <a:rPr lang="zh-CN" altLang="en-US" sz="1400">
                <a:latin typeface="Consolas" panose="020B0609020204030204" charset="0"/>
              </a:rPr>
              <a:t>'aabc abcd abbcd abccd abcdd'</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rPr>
              <a:t>&gt;&gt;&gt; p</a:t>
            </a:r>
            <a:r>
              <a:rPr lang="en-US" altLang="zh-CN" sz="1400">
                <a:latin typeface="Consolas" panose="020B0609020204030204" charset="0"/>
              </a:rPr>
              <a:t>attern</a:t>
            </a:r>
            <a:r>
              <a:rPr lang="zh-CN" altLang="en-US" sz="1400">
                <a:latin typeface="Consolas" panose="020B0609020204030204" charset="0"/>
              </a:rPr>
              <a:t>.findall(s)</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[('aabc', 'a'), ('abbcd', 'b'), ('abccd', 'c'), ('abcdd', 'd')]</a:t>
            </a:r>
            <a:endParaRPr lang="zh-CN" altLang="en-US" sz="1400">
              <a:solidFill>
                <a:srgbClr val="00B0F0"/>
              </a:solidFill>
              <a:latin typeface="Consolas" panose="020B0609020204030204" charset="0"/>
            </a:endParaRPr>
          </a:p>
        </p:txBody>
      </p:sp>
      <p:sp>
        <p:nvSpPr>
          <p:cNvPr id="1474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7475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4.2.6 正则表达式应用案例</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48482" name="文本占位符 74754"/>
          <p:cNvSpPr>
            <a:spLocks noGrp="1"/>
          </p:cNvSpPr>
          <p:nvPr>
            <p:ph idx="1"/>
          </p:nvPr>
        </p:nvSpPr>
        <p:spPr>
          <a:xfrm>
            <a:off x="370205" y="1050290"/>
            <a:ext cx="7973695" cy="3395345"/>
          </a:xfrm>
        </p:spPr>
        <p:txBody>
          <a:bodyPr anchor="t"/>
          <a:lstStyle/>
          <a:p>
            <a:pPr defTabSz="914400">
              <a:lnSpc>
                <a:spcPct val="150000"/>
              </a:lnSpc>
              <a:spcBef>
                <a:spcPct val="0"/>
              </a:spcBef>
              <a:buSzPct val="70000"/>
              <a:buFont typeface="Wingdings" panose="05000000000000000000" charset="0"/>
              <a:buChar char=""/>
            </a:pPr>
            <a:r>
              <a:rPr lang="zh-CN" altLang="en-US" sz="1800" b="1" dirty="0">
                <a:latin typeface="宋体" panose="02010600030101010101" pitchFamily="2" charset="-122"/>
              </a:rPr>
              <a:t>例</a:t>
            </a:r>
            <a:r>
              <a:rPr lang="en-US" altLang="zh-CN" sz="1800" b="1" dirty="0">
                <a:latin typeface="宋体" panose="02010600030101010101" pitchFamily="2" charset="-122"/>
              </a:rPr>
              <a:t>4-4</a:t>
            </a:r>
            <a:r>
              <a:rPr lang="zh-CN" altLang="en-US" sz="1800" dirty="0">
                <a:latin typeface="宋体" panose="02010600030101010101" pitchFamily="2" charset="-122"/>
              </a:rPr>
              <a:t>  </a:t>
            </a:r>
            <a:r>
              <a:rPr lang="zh-CN" altLang="en-US" sz="1800" dirty="0">
                <a:latin typeface="宋体" panose="02010600030101010101" pitchFamily="2" charset="-122"/>
              </a:rPr>
              <a:t>识别并提取Python程序中的类名、函数名、变量名等标识符。</a:t>
            </a:r>
            <a:r>
              <a:rPr lang="zh-CN" altLang="en-US" sz="1800" dirty="0">
                <a:latin typeface="宋体" panose="02010600030101010101" pitchFamily="2" charset="-122"/>
                <a:sym typeface="Arial" panose="020B0604020202020204" pitchFamily="34" charset="0"/>
              </a:rPr>
              <a:t>假设源文件的编写风格符合</a:t>
            </a:r>
            <a:r>
              <a:rPr lang="en-US" altLang="zh-CN" sz="1800" dirty="0">
                <a:latin typeface="宋体" panose="02010600030101010101" pitchFamily="2" charset="-122"/>
                <a:sym typeface="Arial" panose="020B0604020202020204" pitchFamily="34" charset="0"/>
              </a:rPr>
              <a:t>Python</a:t>
            </a:r>
            <a:r>
              <a:rPr lang="zh-CN" altLang="en-US" sz="1800" dirty="0">
                <a:latin typeface="宋体" panose="02010600030101010101" pitchFamily="2" charset="-122"/>
                <a:sym typeface="Arial" panose="020B0604020202020204" pitchFamily="34" charset="0"/>
              </a:rPr>
              <a:t>语言编程规范。</a:t>
            </a:r>
            <a:endParaRPr lang="zh-CN" altLang="en-US" sz="1800" dirty="0">
              <a:latin typeface="宋体" panose="02010600030101010101" pitchFamily="2" charset="-122"/>
              <a:sym typeface="Arial" panose="020B0604020202020204" pitchFamily="34" charset="0"/>
            </a:endParaRPr>
          </a:p>
          <a:p>
            <a:pPr defTabSz="914400">
              <a:lnSpc>
                <a:spcPct val="150000"/>
              </a:lnSpc>
              <a:spcBef>
                <a:spcPct val="0"/>
              </a:spcBef>
              <a:buSzPct val="70000"/>
              <a:buFont typeface="Wingdings" panose="05000000000000000000" charset="0"/>
              <a:buChar char=""/>
            </a:pPr>
            <a:r>
              <a:rPr lang="zh-CN" altLang="en-US" sz="1500" dirty="0">
                <a:latin typeface="宋体" panose="02010600030101010101" pitchFamily="2" charset="-122"/>
              </a:rPr>
              <a:t>假设程序文件为</a:t>
            </a:r>
            <a:r>
              <a:rPr lang="en-US" altLang="zh-CN" sz="1500" dirty="0">
                <a:latin typeface="宋体" panose="02010600030101010101" pitchFamily="2" charset="-122"/>
                <a:hlinkClick r:id="rId1" action="ppaction://hlinkfile"/>
              </a:rPr>
              <a:t>FindIdentifiersFromPyFile.py</a:t>
            </a:r>
            <a:r>
              <a:rPr lang="en-US" altLang="zh-CN" sz="1500" dirty="0">
                <a:latin typeface="宋体" panose="02010600030101010101" pitchFamily="2" charset="-122"/>
              </a:rPr>
              <a:t>，在命令提示符环境中使用命令“Python FindIdentifiersFromPyFile.py 目标文件名”查找并输出目标文件中的标识符。</a:t>
            </a:r>
            <a:endParaRPr lang="zh-CN" altLang="en-US" sz="1800" dirty="0">
              <a:latin typeface="宋体" panose="02010600030101010101" pitchFamily="2" charset="-122"/>
            </a:endParaRPr>
          </a:p>
        </p:txBody>
      </p:sp>
      <p:sp>
        <p:nvSpPr>
          <p:cNvPr id="1484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4.2.6 正则表达式应用案例</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401320" y="1050290"/>
            <a:ext cx="7853680" cy="3395345"/>
          </a:xfrm>
        </p:spPr>
        <p:txBody>
          <a:bodyPr/>
          <a:lstStyle/>
          <a:p>
            <a:pPr marL="379730" fontAlgn="base">
              <a:lnSpc>
                <a:spcPct val="150000"/>
              </a:lnSpc>
              <a:spcBef>
                <a:spcPts val="0"/>
              </a:spcBef>
              <a:buFont typeface="Wingdings" panose="05000000000000000000" charset="0"/>
              <a:buChar char=""/>
            </a:pPr>
            <a:r>
              <a:rPr lang="zh-CN" altLang="en-US" sz="1800" b="1" strike="noStrike" noProof="1">
                <a:latin typeface="宋体" panose="02010600030101010101" pitchFamily="2" charset="-122"/>
                <a:sym typeface="+mn-ea"/>
              </a:rPr>
              <a:t>例</a:t>
            </a:r>
            <a:r>
              <a:rPr lang="en-US" altLang="zh-CN" sz="1800" b="1" strike="noStrike" noProof="1">
                <a:latin typeface="宋体" panose="02010600030101010101" pitchFamily="2" charset="-122"/>
                <a:sym typeface="+mn-ea"/>
              </a:rPr>
              <a:t>4-5</a:t>
            </a:r>
            <a:r>
              <a:rPr lang="zh-CN" altLang="en-US" sz="1800" strike="noStrike" noProof="1">
                <a:latin typeface="宋体" panose="02010600030101010101" pitchFamily="2" charset="-122"/>
                <a:sym typeface="+mn-ea"/>
              </a:rPr>
              <a:t>  </a:t>
            </a:r>
            <a:r>
              <a:rPr lang="zh-CN" altLang="en-US" sz="1800" strike="noStrike" noProof="1">
                <a:latin typeface="宋体" panose="02010600030101010101" pitchFamily="2" charset="-122"/>
                <a:sym typeface="+mn-ea"/>
              </a:rPr>
              <a:t>Python程序规范性检查。</a:t>
            </a:r>
            <a:endParaRPr lang="zh-CN" altLang="en-US" sz="1800" strike="noStrike" noProof="1">
              <a:latin typeface="宋体" panose="02010600030101010101" pitchFamily="2" charset="-122"/>
            </a:endParaRPr>
          </a:p>
          <a:p>
            <a:pPr indent="-306070" fontAlgn="base">
              <a:lnSpc>
                <a:spcPct val="150000"/>
              </a:lnSpc>
              <a:spcBef>
                <a:spcPts val="0"/>
              </a:spcBef>
              <a:buFont typeface="Wingdings" panose="05000000000000000000" charset="0"/>
              <a:buChar char=""/>
            </a:pPr>
            <a:r>
              <a:rPr lang="zh-CN" altLang="en-US" sz="1500" strike="noStrike" noProof="1"/>
              <a:t>程序文件为</a:t>
            </a:r>
            <a:r>
              <a:rPr lang="zh-CN" altLang="en-US" sz="1500" strike="noStrike" noProof="1">
                <a:hlinkClick r:id="rId1" action="ppaction://hlinkfile"/>
              </a:rPr>
              <a:t>CheckCodeFormats.py</a:t>
            </a:r>
            <a:r>
              <a:rPr lang="zh-CN" altLang="en-US" sz="1500" strike="noStrike" noProof="1"/>
              <a:t>，主要检查</a:t>
            </a:r>
            <a:r>
              <a:rPr lang="en-US" altLang="zh-CN" sz="1500" strike="noStrike" noProof="1"/>
              <a:t>Python</a:t>
            </a:r>
            <a:r>
              <a:rPr lang="zh-CN" altLang="en-US" sz="1500" strike="noStrike" noProof="1"/>
              <a:t>程序的一些基本规范，例如运算符两侧是否有空格，是否每次只导入一个模块，在不同的功能模块之间是否有空行。</a:t>
            </a:r>
            <a:endParaRPr lang="zh-CN" altLang="en-US" sz="1500" strike="noStrike" noProof="1"/>
          </a:p>
        </p:txBody>
      </p:sp>
      <p:sp>
        <p:nvSpPr>
          <p:cNvPr id="1495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dirty="0">
                <a:latin typeface="宋体" panose="02010600030101010101" pitchFamily="2" charset="-122"/>
                <a:sym typeface="Arial" panose="020B0604020202020204" pitchFamily="34" charset="0"/>
              </a:rPr>
              <a:t>4.2.6 正则表达式应用案例</a:t>
            </a:r>
            <a:endParaRPr dirty="0">
              <a:latin typeface="宋体" panose="02010600030101010101" pitchFamily="2" charset="-122"/>
              <a:sym typeface="Arial" panose="020B0604020202020204" pitchFamily="34" charset="0"/>
            </a:endParaRPr>
          </a:p>
        </p:txBody>
      </p:sp>
      <p:sp>
        <p:nvSpPr>
          <p:cNvPr id="3" name="内容占位符 2"/>
          <p:cNvSpPr>
            <a:spLocks noGrp="1"/>
          </p:cNvSpPr>
          <p:nvPr>
            <p:ph idx="1"/>
          </p:nvPr>
        </p:nvSpPr>
        <p:spPr/>
        <p:txBody>
          <a:bodyPr/>
          <a:p>
            <a:r>
              <a:rPr lang="zh-CN" altLang="en-US" sz="1800" b="1">
                <a:latin typeface="Consolas" panose="020B0609020204030204" charset="0"/>
                <a:cs typeface="Consolas" panose="020B0609020204030204" charset="0"/>
              </a:rPr>
              <a:t>例4-6</a:t>
            </a:r>
            <a:r>
              <a:rPr lang="zh-CN" altLang="en-US" sz="1800">
                <a:latin typeface="Consolas" panose="020B0609020204030204" charset="0"/>
                <a:cs typeface="Consolas" panose="020B0609020204030204" charset="0"/>
              </a:rPr>
              <a:t>  查找文本中ABAC和AABB形式的成语。</a:t>
            </a:r>
            <a:endParaRPr lang="zh-CN" altLang="en-US" sz="135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from re import findall</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text = '''行尸走肉、金蝉脱壳、百里挑一、金玉满堂、</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背水一战、霸王别姬、天上人间、不吐不快、海阔天空、</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情非得已、满腹经纶、兵临城下、春暖花开、插翅难逃、</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黄道吉日、天下无双、偷天换日、两小无猜、卧虎藏龙、</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珠光宝气、簪缨世族、花花公子、绘声绘影、国色天香、</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相亲相爱、八仙过海、金玉良缘、掌上明珠、皆大欢喜\</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浩浩荡荡、平平安安、秀秀气气、斯斯文文、高高兴兴'''</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pattern = r'(((.).\3.)|((.)\5(.)\6))'</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for item in findall(pattern, text):</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print(item[0])</a:t>
            </a:r>
            <a:endParaRPr lang="zh-CN" altLang="en-US" sz="1400">
              <a:latin typeface="Consolas" panose="020B0609020204030204" charset="0"/>
              <a:cs typeface="Consolas" panose="020B0609020204030204" charset="0"/>
            </a:endParaRPr>
          </a:p>
        </p:txBody>
      </p:sp>
      <p:sp>
        <p:nvSpPr>
          <p:cNvPr id="4" name="灯片编号占位符 3"/>
          <p:cNvSpPr>
            <a:spLocks noGrp="1"/>
          </p:cNvSpPr>
          <p:nvPr>
            <p:ph type="sldNum" sz="quarter" idx="4"/>
          </p:nvPr>
        </p:nvSpPr>
        <p:spPr/>
        <p:txBody>
          <a:bodyPr/>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dirty="0">
                <a:latin typeface="宋体" panose="02010600030101010101" pitchFamily="2" charset="-122"/>
                <a:sym typeface="Arial" panose="020B0604020202020204" pitchFamily="34" charset="0"/>
              </a:rPr>
              <a:t>4.2.6 正则表达式应用案例</a:t>
            </a:r>
            <a:endParaRPr lang="zh-CN" altLang="en-US"/>
          </a:p>
        </p:txBody>
      </p:sp>
      <p:sp>
        <p:nvSpPr>
          <p:cNvPr id="4" name="灯片编号占位符 3"/>
          <p:cNvSpPr>
            <a:spLocks noGrp="1"/>
          </p:cNvSpPr>
          <p:nvPr>
            <p:ph type="sldNum" sz="quarter" idx="4"/>
          </p:nvPr>
        </p:nvSpPr>
        <p:spPr/>
        <p:txBody>
          <a:bodyPr/>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dirty="0"/>
          </a:p>
        </p:txBody>
      </p:sp>
      <p:pic>
        <p:nvPicPr>
          <p:cNvPr id="5" name="图片 4"/>
          <p:cNvPicPr>
            <a:picLocks noChangeAspect="1"/>
          </p:cNvPicPr>
          <p:nvPr/>
        </p:nvPicPr>
        <p:blipFill>
          <a:blip r:embed="rId1"/>
          <a:stretch>
            <a:fillRect/>
          </a:stretch>
        </p:blipFill>
        <p:spPr>
          <a:xfrm>
            <a:off x="2198370" y="1110615"/>
            <a:ext cx="3859530" cy="3853339"/>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zh-CN" kern="1200" baseline="0" dirty="0">
                <a:latin typeface="宋体" panose="02010600030101010101" pitchFamily="2" charset="-122"/>
                <a:ea typeface="+mj-ea"/>
                <a:cs typeface="+mj-cs"/>
                <a:sym typeface="Arial" panose="020B0604020202020204" pitchFamily="34" charset="0"/>
              </a:rPr>
              <a:t>4.2.6 正则表达式应用案例</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spcBef>
                <a:spcPts val="0"/>
              </a:spcBef>
              <a:buFont typeface="Wingdings" panose="05000000000000000000" charset="0"/>
              <a:buChar char=""/>
            </a:pPr>
            <a:r>
              <a:rPr lang="zh-CN" altLang="en-US" sz="1800" b="1" strike="noStrike" noProof="1">
                <a:latin typeface="Consolas" panose="020B0609020204030204" charset="0"/>
              </a:rPr>
              <a:t>补充案例：</a:t>
            </a:r>
            <a:r>
              <a:rPr lang="zh-CN" altLang="en-US" sz="1800" strike="noStrike" noProof="1">
                <a:latin typeface="Consolas" panose="020B0609020204030204" charset="0"/>
              </a:rPr>
              <a:t>  使用正则表达式批量检查网页文件是否被嵌入iframe框架。</a:t>
            </a:r>
            <a:endParaRPr lang="zh-CN" altLang="en-US" sz="18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import os</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import re</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def detectIframe(fn):</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#存放网页文件内容的列表</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content = []</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with open(fn, encoding='utf8') as fp:</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#读取文件所有行，删除两侧的空白字符，然后添加到列表中</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for line in fp:</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content.append(line.strip())</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#把所有内容连接成字符串</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content = ' '.join(content)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#正则表达式</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m = re.findall(r'&lt;iframe\s+src=.*?&gt;&lt;/iframe&gt;', content)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if m:</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#返回文件名和被嵌入的框架</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{fn:m}</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False</a:t>
            </a:r>
            <a:endParaRPr lang="zh-CN" altLang="en-US" sz="1200" strike="noStrike" noProof="1">
              <a:latin typeface="Consolas" panose="020B0609020204030204" charset="0"/>
            </a:endParaRPr>
          </a:p>
        </p:txBody>
      </p:sp>
      <p:sp>
        <p:nvSpPr>
          <p:cNvPr id="150531"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072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0723" name="文本占位符 30722"/>
          <p:cNvSpPr>
            <a:spLocks noGrp="1"/>
          </p:cNvSpPr>
          <p:nvPr>
            <p:ph idx="1"/>
          </p:nvPr>
        </p:nvSpPr>
        <p:spPr>
          <a:ln>
            <a:miter/>
          </a:ln>
        </p:spPr>
        <p:txBody>
          <a:bodyPr anchor="t"/>
          <a:lstStyle/>
          <a:p>
            <a:pPr fontAlgn="base">
              <a:buFont typeface="Wingdings" panose="05000000000000000000" charset="0"/>
              <a:buChar char=""/>
            </a:pPr>
            <a:r>
              <a:rPr lang="en-US" altLang="zh-CN" sz="1800" strike="noStrike" noProof="1">
                <a:latin typeface="宋体" panose="02010600030101010101" pitchFamily="2" charset="-122"/>
              </a:rPr>
              <a:t>find()</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rfind()</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index()</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rindex()</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count()</a:t>
            </a:r>
            <a:endParaRPr lang="en-US" altLang="zh-CN" sz="18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find()</a:t>
            </a:r>
            <a:r>
              <a:rPr lang="zh-CN" altLang="en-US" sz="1600" strike="noStrike" noProof="1">
                <a:latin typeface="宋体" panose="02010600030101010101" pitchFamily="2" charset="-122"/>
              </a:rPr>
              <a:t>和</a:t>
            </a:r>
            <a:r>
              <a:rPr lang="en-US" altLang="zh-CN" sz="1600" strike="noStrike" noProof="1">
                <a:latin typeface="宋体" panose="02010600030101010101" pitchFamily="2" charset="-122"/>
              </a:rPr>
              <a:t>rfind</a:t>
            </a:r>
            <a:r>
              <a:rPr lang="zh-CN" altLang="en-US" sz="1600" strike="noStrike" noProof="1">
                <a:latin typeface="宋体" panose="02010600030101010101" pitchFamily="2" charset="-122"/>
              </a:rPr>
              <a:t>方法分别用来查找一个字符串在另一个字符串指定范围（默认是整个字符串）中</a:t>
            </a:r>
            <a:r>
              <a:rPr lang="zh-CN" altLang="en-US" sz="1600" strike="noStrike" noProof="1">
                <a:solidFill>
                  <a:srgbClr val="FF0000"/>
                </a:solidFill>
                <a:latin typeface="宋体" panose="02010600030101010101" pitchFamily="2" charset="-122"/>
              </a:rPr>
              <a:t>首次</a:t>
            </a:r>
            <a:r>
              <a:rPr lang="zh-CN" altLang="en-US" sz="1600" strike="noStrike" noProof="1">
                <a:latin typeface="宋体" panose="02010600030101010101" pitchFamily="2" charset="-122"/>
              </a:rPr>
              <a:t>和</a:t>
            </a:r>
            <a:r>
              <a:rPr lang="zh-CN" altLang="en-US" sz="1600" strike="noStrike" noProof="1">
                <a:solidFill>
                  <a:srgbClr val="FF0000"/>
                </a:solidFill>
                <a:latin typeface="宋体" panose="02010600030101010101" pitchFamily="2" charset="-122"/>
              </a:rPr>
              <a:t>最后一次</a:t>
            </a:r>
            <a:r>
              <a:rPr lang="zh-CN" altLang="en-US" sz="1600" strike="noStrike" noProof="1">
                <a:latin typeface="宋体" panose="02010600030101010101" pitchFamily="2" charset="-122"/>
              </a:rPr>
              <a:t>出现的位置，如果</a:t>
            </a:r>
            <a:r>
              <a:rPr lang="zh-CN" altLang="en-US" sz="1600" strike="noStrike" noProof="1">
                <a:solidFill>
                  <a:srgbClr val="FF0000"/>
                </a:solidFill>
                <a:latin typeface="宋体" panose="02010600030101010101" pitchFamily="2" charset="-122"/>
              </a:rPr>
              <a:t>不存在则返回</a:t>
            </a:r>
            <a:r>
              <a:rPr lang="en-US" altLang="zh-CN" sz="1600" strike="noStrike" noProof="1">
                <a:solidFill>
                  <a:srgbClr val="FF0000"/>
                </a:solidFill>
                <a:latin typeface="宋体" panose="02010600030101010101" pitchFamily="2" charset="-122"/>
              </a:rPr>
              <a:t>-1</a:t>
            </a:r>
            <a:r>
              <a:rPr lang="zh-CN" altLang="en-US" sz="1600" strike="noStrike" noProof="1">
                <a:latin typeface="宋体" panose="02010600030101010101" pitchFamily="2" charset="-122"/>
              </a:rPr>
              <a:t>；</a:t>
            </a:r>
            <a:endParaRPr lang="zh-CN" altLang="en-US" sz="16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index()</a:t>
            </a:r>
            <a:r>
              <a:rPr lang="zh-CN" altLang="en-US" sz="1600" strike="noStrike" noProof="1">
                <a:latin typeface="宋体" panose="02010600030101010101" pitchFamily="2" charset="-122"/>
              </a:rPr>
              <a:t>和</a:t>
            </a:r>
            <a:r>
              <a:rPr lang="en-US" altLang="zh-CN" sz="1600" strike="noStrike" noProof="1">
                <a:latin typeface="宋体" panose="02010600030101010101" pitchFamily="2" charset="-122"/>
              </a:rPr>
              <a:t>rindex()</a:t>
            </a:r>
            <a:r>
              <a:rPr lang="zh-CN" altLang="en-US" sz="1600" strike="noStrike" noProof="1">
                <a:latin typeface="宋体" panose="02010600030101010101" pitchFamily="2" charset="-122"/>
              </a:rPr>
              <a:t>方法用来返回一个字符串在另一个字符串指定范围中</a:t>
            </a:r>
            <a:r>
              <a:rPr lang="zh-CN" altLang="en-US" sz="1600" strike="noStrike" noProof="1">
                <a:solidFill>
                  <a:srgbClr val="FF0000"/>
                </a:solidFill>
                <a:latin typeface="宋体" panose="02010600030101010101" pitchFamily="2" charset="-122"/>
              </a:rPr>
              <a:t>首次</a:t>
            </a:r>
            <a:r>
              <a:rPr lang="zh-CN" altLang="en-US" sz="1600" strike="noStrike" noProof="1">
                <a:latin typeface="宋体" panose="02010600030101010101" pitchFamily="2" charset="-122"/>
              </a:rPr>
              <a:t>和</a:t>
            </a:r>
            <a:r>
              <a:rPr lang="zh-CN" altLang="en-US" sz="1600" strike="noStrike" noProof="1">
                <a:solidFill>
                  <a:srgbClr val="FF0000"/>
                </a:solidFill>
                <a:latin typeface="宋体" panose="02010600030101010101" pitchFamily="2" charset="-122"/>
              </a:rPr>
              <a:t>最后一次</a:t>
            </a:r>
            <a:r>
              <a:rPr lang="zh-CN" altLang="en-US" sz="1600" strike="noStrike" noProof="1">
                <a:latin typeface="宋体" panose="02010600030101010101" pitchFamily="2" charset="-122"/>
              </a:rPr>
              <a:t>出现的位置，如果</a:t>
            </a:r>
            <a:r>
              <a:rPr lang="zh-CN" altLang="en-US" sz="1600" strike="noStrike" noProof="1">
                <a:solidFill>
                  <a:srgbClr val="FF0000"/>
                </a:solidFill>
                <a:latin typeface="宋体" panose="02010600030101010101" pitchFamily="2" charset="-122"/>
              </a:rPr>
              <a:t>不存在则抛出异常</a:t>
            </a:r>
            <a:r>
              <a:rPr lang="zh-CN" altLang="en-US" sz="1600" strike="noStrike" noProof="1">
                <a:latin typeface="宋体" panose="02010600030101010101" pitchFamily="2" charset="-122"/>
              </a:rPr>
              <a:t>；</a:t>
            </a:r>
            <a:endParaRPr lang="zh-CN" altLang="en-US" sz="16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count()</a:t>
            </a:r>
            <a:r>
              <a:rPr lang="zh-CN" altLang="en-US" sz="1600" strike="noStrike" noProof="1">
                <a:latin typeface="宋体" panose="02010600030101010101" pitchFamily="2" charset="-122"/>
              </a:rPr>
              <a:t>方法用来返回一个字符串在当前字符串中出现的</a:t>
            </a:r>
            <a:r>
              <a:rPr lang="zh-CN" altLang="en-US" sz="1600" strike="noStrike" noProof="1">
                <a:solidFill>
                  <a:srgbClr val="FF0000"/>
                </a:solidFill>
                <a:latin typeface="宋体" panose="02010600030101010101" pitchFamily="2" charset="-122"/>
              </a:rPr>
              <a:t>次数</a:t>
            </a:r>
            <a:r>
              <a:rPr lang="zh-CN" altLang="en-US" sz="1600" strike="noStrike" noProof="1">
                <a:latin typeface="宋体" panose="02010600030101010101" pitchFamily="2" charset="-122"/>
              </a:rPr>
              <a:t>。</a:t>
            </a:r>
            <a:endParaRPr lang="zh-CN" altLang="en-US" sz="1600" strike="noStrike" noProof="1">
              <a:latin typeface="宋体" panose="02010600030101010101" pitchFamily="2" charset="-122"/>
            </a:endParaRPr>
          </a:p>
        </p:txBody>
      </p:sp>
      <p:sp>
        <p:nvSpPr>
          <p:cNvPr id="368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fontScale="90000"/>
          </a:bodyPr>
          <a:lstStyle/>
          <a:p>
            <a:pPr defTabSz="914400">
              <a:buNone/>
            </a:pPr>
            <a:r>
              <a:rPr lang="zh-CN" altLang="zh-CN" kern="1200" baseline="0" dirty="0">
                <a:latin typeface="宋体" panose="02010600030101010101" pitchFamily="2" charset="-122"/>
                <a:ea typeface="+mj-ea"/>
                <a:cs typeface="+mj-cs"/>
                <a:sym typeface="Arial" panose="020B0604020202020204" pitchFamily="34" charset="0"/>
              </a:rPr>
              <a:t>4.2.6 正则表达式应用案例</a:t>
            </a:r>
            <a:endParaRPr lang="zh-CN" altLang="en-US" kern="1200" baseline="0">
              <a:latin typeface="+mj-lt"/>
              <a:ea typeface="+mj-ea"/>
              <a:cs typeface="+mj-cs"/>
              <a:sym typeface="宋体" panose="02010600030101010101" pitchFamily="2" charset="-122"/>
            </a:endParaRPr>
          </a:p>
        </p:txBody>
      </p:sp>
      <p:sp>
        <p:nvSpPr>
          <p:cNvPr id="151554" name="内容占位符 2"/>
          <p:cNvSpPr>
            <a:spLocks noGrp="1"/>
          </p:cNvSpPr>
          <p:nvPr>
            <p:ph idx="1"/>
          </p:nvPr>
        </p:nvSpPr>
        <p:spPr/>
        <p:txBody>
          <a:bodyPr anchor="t"/>
          <a:lstStyle/>
          <a:p>
            <a:pPr marL="0" indent="0">
              <a:buNone/>
            </a:pPr>
            <a:r>
              <a:rPr lang="zh-CN" altLang="en-US" sz="1600">
                <a:latin typeface="Consolas" panose="020B0609020204030204" charset="0"/>
                <a:cs typeface="Consolas" panose="020B0609020204030204" charset="0"/>
              </a:rPr>
              <a:t>#遍历当前文件夹中所有html和htm文件并检查是否被嵌入框架</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for fn in (f for f in os.listdir('.') if f.endswith(('.html','.htm'))):</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    r = detectIframe(fn)</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    if not r:</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        continue</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    #输出检查结果</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    for k, v in r.items():</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        print(k)</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        for vv in v:</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            print('\t', vv)</a:t>
            </a:r>
            <a:endParaRPr lang="zh-CN" altLang="en-US" sz="1600">
              <a:latin typeface="Consolas" panose="020B0609020204030204" charset="0"/>
              <a:cs typeface="Consolas" panose="020B0609020204030204" charset="0"/>
            </a:endParaRPr>
          </a:p>
        </p:txBody>
      </p:sp>
      <p:sp>
        <p:nvSpPr>
          <p:cNvPr id="151555"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altLang="zh-CN" sz="2700" dirty="0">
                <a:latin typeface="宋体" panose="02010600030101010101" pitchFamily="2" charset="-122"/>
                <a:sym typeface="Arial" panose="020B0604020202020204" pitchFamily="34" charset="0"/>
              </a:rPr>
              <a:t>4.2.6 正则表达式应用案例</a:t>
            </a:r>
            <a:endParaRPr lang="en-US" altLang="zh-CN" sz="2700" kern="1200" baseline="0">
              <a:latin typeface="+mj-lt"/>
              <a:ea typeface="+mj-ea"/>
              <a:cs typeface="+mj-cs"/>
              <a:sym typeface="宋体" panose="02010600030101010101" pitchFamily="2" charset="-122"/>
            </a:endParaRPr>
          </a:p>
        </p:txBody>
      </p:sp>
      <p:sp>
        <p:nvSpPr>
          <p:cNvPr id="152578" name="Content Placeholder 2"/>
          <p:cNvSpPr>
            <a:spLocks noGrp="1"/>
          </p:cNvSpPr>
          <p:nvPr>
            <p:ph idx="1"/>
          </p:nvPr>
        </p:nvSpPr>
        <p:spPr/>
        <p:txBody>
          <a:bodyPr anchor="t"/>
          <a:lstStyle/>
          <a:p>
            <a:pPr>
              <a:lnSpc>
                <a:spcPct val="150000"/>
              </a:lnSpc>
              <a:spcBef>
                <a:spcPct val="0"/>
              </a:spcBef>
            </a:pPr>
            <a:r>
              <a:rPr lang="zh-CN" altLang="en-US" sz="1800" b="1"/>
              <a:t>补充案例：</a:t>
            </a:r>
            <a:r>
              <a:rPr lang="zh-CN" altLang="en-US" sz="1800"/>
              <a:t>查</a:t>
            </a:r>
            <a:r>
              <a:rPr lang="en-US" altLang="zh-CN" sz="1800">
                <a:latin typeface="+mj-lt"/>
                <a:ea typeface="+mj-ea"/>
                <a:cs typeface="+mj-cs"/>
                <a:sym typeface="宋体" panose="02010600030101010101" pitchFamily="2" charset="-122"/>
              </a:rPr>
              <a:t>找字符串中每个字符的首次出现</a:t>
            </a:r>
            <a:r>
              <a:rPr lang="zh-CN" altLang="en-US" sz="1800">
                <a:latin typeface="+mj-lt"/>
                <a:ea typeface="+mj-ea"/>
                <a:cs typeface="+mj-cs"/>
                <a:sym typeface="宋体" panose="02010600030101010101" pitchFamily="2" charset="-122"/>
              </a:rPr>
              <a:t>。</a:t>
            </a:r>
            <a:r>
              <a:rPr lang="zh-CN" altLang="en-US" sz="1800"/>
              <a:t>给定一个任意字符串，要求得到一个新字符串，重复字符只保留一个，并且新字符串中的字符保持在原字符串中首次出现的先后顺序。例如，abcdaaabe处理后应得到abcde。</a:t>
            </a:r>
            <a:endParaRPr lang="zh-CN" altLang="en-US" sz="1800"/>
          </a:p>
        </p:txBody>
      </p:sp>
      <p:sp>
        <p:nvSpPr>
          <p:cNvPr id="15257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Content Placeholder 2"/>
          <p:cNvSpPr>
            <a:spLocks noGrp="1"/>
          </p:cNvSpPr>
          <p:nvPr>
            <p:ph idx="1"/>
          </p:nvPr>
        </p:nvSpPr>
        <p:spPr/>
        <p:txBody>
          <a:bodyPr anchor="t"/>
          <a:lstStyle/>
          <a:p>
            <a:pPr marL="0" indent="0">
              <a:spcBef>
                <a:spcPct val="0"/>
              </a:spcBef>
              <a:buNone/>
            </a:pPr>
            <a:r>
              <a:rPr lang="en-US" altLang="zh-CN" sz="1600">
                <a:latin typeface="Consolas" panose="020B0609020204030204" charset="0"/>
              </a:rPr>
              <a:t>from re import findall</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from random import choice</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from string import digits</a:t>
            </a:r>
            <a:endParaRPr lang="en-US" altLang="zh-CN" sz="1600">
              <a:latin typeface="Consolas" panose="020B0609020204030204" charset="0"/>
            </a:endParaRPr>
          </a:p>
          <a:p>
            <a:pPr marL="0" indent="0">
              <a:spcBef>
                <a:spcPct val="0"/>
              </a:spcBef>
              <a:buNone/>
            </a:pP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def func1(text):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    # 转换为集合，去重</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    result = set(text)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    # 按其在原字符串中的先</a:t>
            </a:r>
            <a:r>
              <a:rPr lang="zh-CN" altLang="en-US" sz="1600">
                <a:latin typeface="Consolas" panose="020B0609020204030204" charset="0"/>
              </a:rPr>
              <a:t>后</a:t>
            </a:r>
            <a:r>
              <a:rPr lang="en-US" altLang="zh-CN" sz="1600">
                <a:latin typeface="Consolas" panose="020B0609020204030204" charset="0"/>
              </a:rPr>
              <a:t>顺序，把集合里的字符连接为字符串</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    result = ''.join(sorted(result, key=text.index))</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    return result</a:t>
            </a:r>
            <a:endParaRPr lang="en-US" altLang="zh-CN" sz="1600">
              <a:latin typeface="Consolas" panose="020B0609020204030204" charset="0"/>
            </a:endParaRPr>
          </a:p>
        </p:txBody>
      </p:sp>
      <p:sp>
        <p:nvSpPr>
          <p:cNvPr id="153603" name="Title 4"/>
          <p:cNvSpPr>
            <a:spLocks noGrp="1"/>
          </p:cNvSpPr>
          <p:nvPr>
            <p:ph type="title"/>
          </p:nvPr>
        </p:nvSpPr>
        <p:spPr>
          <a:xfrm>
            <a:off x="5080" y="2540"/>
            <a:ext cx="9122410" cy="925195"/>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altLang="zh-CN" sz="2700" dirty="0">
                <a:latin typeface="宋体" panose="02010600030101010101" pitchFamily="2" charset="-122"/>
                <a:sym typeface="Arial" panose="020B0604020202020204" pitchFamily="34" charset="0"/>
              </a:rPr>
              <a:t>4.2.6 正则表达式应用案例</a:t>
            </a:r>
            <a:endParaRPr lang="en-US" altLang="zh-CN" sz="2700" kern="1200" baseline="0">
              <a:latin typeface="+mj-lt"/>
              <a:ea typeface="+mj-ea"/>
              <a:cs typeface="+mj-cs"/>
              <a:sym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zh-CN" dirty="0">
                <a:latin typeface="宋体" panose="02010600030101010101" pitchFamily="2" charset="-122"/>
                <a:sym typeface="Arial" panose="020B0604020202020204" pitchFamily="34" charset="0"/>
              </a:rPr>
              <a:t>4.2.6 正则表达式应用案例</a:t>
            </a:r>
            <a:endParaRPr lang="en-US"/>
          </a:p>
        </p:txBody>
      </p:sp>
      <p:sp>
        <p:nvSpPr>
          <p:cNvPr id="3" name="Content Placeholder 2"/>
          <p:cNvSpPr>
            <a:spLocks noGrp="1"/>
          </p:cNvSpPr>
          <p:nvPr>
            <p:ph idx="1"/>
          </p:nvPr>
        </p:nvSpPr>
        <p:spPr/>
        <p:txBody>
          <a:bodyPr/>
          <a:p>
            <a:pPr marL="0" indent="0">
              <a:spcBef>
                <a:spcPct val="0"/>
              </a:spcBef>
              <a:buNone/>
            </a:pPr>
            <a:r>
              <a:rPr lang="en-US" altLang="zh-CN" sz="1600">
                <a:latin typeface="Consolas" panose="020B0609020204030204" charset="0"/>
                <a:sym typeface="+mn-ea"/>
              </a:rPr>
              <a:t>def func2(text):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result = []</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for ch in 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if ch not in result: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result.append(ch)</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return ''.join(result)</a:t>
            </a:r>
            <a:endParaRPr lang="en-US" sz="1600"/>
          </a:p>
        </p:txBody>
      </p:sp>
      <p:sp>
        <p:nvSpPr>
          <p:cNvPr id="4" name="Slide Number Placeholder 3"/>
          <p:cNvSpPr>
            <a:spLocks noGrp="1"/>
          </p:cNvSpPr>
          <p:nvPr>
            <p:ph type="sldNum" sz="quarter" idx="12"/>
          </p:nvPr>
        </p:nvSpPr>
        <p:spPr>
          <a:xfrm>
            <a:off x="6553200" y="4684738"/>
            <a:ext cx="2133600" cy="357250"/>
          </a:xfrm>
        </p:spPr>
        <p:txBody>
          <a:bodyPr/>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fld>
            <a:endParaRPr lang="zh-CN" altLang="en-US" sz="1000" strike="noStrike" noProof="1"/>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tLang="zh-CN" dirty="0">
                <a:latin typeface="宋体" panose="02010600030101010101" pitchFamily="2" charset="-122"/>
                <a:sym typeface="Arial" panose="020B0604020202020204" pitchFamily="34" charset="0"/>
              </a:rPr>
              <a:t>4.2.6 正则表达式应用案例</a:t>
            </a:r>
            <a:endParaRPr lang="en-US"/>
          </a:p>
        </p:txBody>
      </p:sp>
      <p:sp>
        <p:nvSpPr>
          <p:cNvPr id="3" name="Content Placeholder 2"/>
          <p:cNvSpPr>
            <a:spLocks noGrp="1"/>
          </p:cNvSpPr>
          <p:nvPr>
            <p:ph idx="1"/>
          </p:nvPr>
        </p:nvSpPr>
        <p:spPr/>
        <p:txBody>
          <a:bodyPr/>
          <a:p>
            <a:pPr marL="0" indent="0">
              <a:spcBef>
                <a:spcPct val="0"/>
              </a:spcBef>
              <a:buNone/>
            </a:pPr>
            <a:r>
              <a:rPr lang="en-US" altLang="zh-CN" sz="1600">
                <a:latin typeface="Consolas" panose="020B0609020204030204" charset="0"/>
                <a:sym typeface="+mn-ea"/>
              </a:rPr>
              <a:t>def func3(text):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return ''.join(findall(r'(\w)(?!.*\1)', text[::-1]))[::-1]</a:t>
            </a:r>
            <a:endParaRPr lang="en-US" altLang="zh-CN" sz="1600">
              <a:latin typeface="Consolas" panose="020B0609020204030204" charset="0"/>
            </a:endParaRPr>
          </a:p>
          <a:p>
            <a:pPr marL="0" indent="0">
              <a:spcBef>
                <a:spcPct val="0"/>
              </a:spcBef>
              <a:buNone/>
            </a:pP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随机字符串</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text = ''.join(choice(digits) for _ in range(30))</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print(text)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print(func1(text))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print(func2(text))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print(func3(text))</a:t>
            </a:r>
            <a:endParaRPr lang="en-US" altLang="zh-CN" sz="1600">
              <a:latin typeface="Consolas" panose="020B0609020204030204" charset="0"/>
            </a:endParaRPr>
          </a:p>
          <a:p>
            <a:pPr marL="0" indent="0">
              <a:buNone/>
            </a:pPr>
            <a:endParaRPr lang="en-US" sz="1600"/>
          </a:p>
        </p:txBody>
      </p:sp>
      <p:pic>
        <p:nvPicPr>
          <p:cNvPr id="13316" name="图片 3" descr="qrcode_for_gh_6f2df669dea9_1280"/>
          <p:cNvPicPr>
            <a:picLocks noChangeAspect="1"/>
          </p:cNvPicPr>
          <p:nvPr userDrawn="1"/>
        </p:nvPicPr>
        <p:blipFill>
          <a:blip r:embed="rId1"/>
          <a:stretch>
            <a:fillRect/>
          </a:stretch>
        </p:blipFill>
        <p:spPr>
          <a:xfrm>
            <a:off x="7292340" y="3573780"/>
            <a:ext cx="1828165" cy="149796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174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7890" name="文本占位符 31746"/>
          <p:cNvSpPr>
            <a:spLocks noGrp="1"/>
          </p:cNvSpPr>
          <p:nvPr>
            <p:ph idx="1"/>
          </p:nvPr>
        </p:nvSpPr>
        <p:spPr>
          <a:xfrm>
            <a:off x="436245" y="1198245"/>
            <a:ext cx="3803015" cy="3395345"/>
          </a:xfrm>
          <a:ln w="22225">
            <a:solidFill>
              <a:schemeClr val="accent1"/>
            </a:solidFill>
            <a:miter/>
          </a:ln>
        </p:spPr>
        <p:txBody>
          <a:bodyPr anchor="t"/>
          <a:lstStyle/>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s="apple,peach,banana,peach,pear"</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6</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s.find("peach",7)</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19</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s.find("peach",7,20)</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s.rfind('p')</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25</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s.index('p')</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s.index('pe')</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6</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endParaRPr lang="en-US" altLang="zh-CN" sz="1400">
              <a:latin typeface="Consolas" panose="020B0609020204030204" charset="0"/>
            </a:endParaRPr>
          </a:p>
        </p:txBody>
      </p:sp>
      <p:sp>
        <p:nvSpPr>
          <p:cNvPr id="37891" name="文本框 1"/>
          <p:cNvSpPr txBox="1"/>
          <p:nvPr/>
        </p:nvSpPr>
        <p:spPr>
          <a:xfrm>
            <a:off x="4490720" y="1198245"/>
            <a:ext cx="3245485" cy="332295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marL="1905"/>
            <a:r>
              <a:rPr lang="en-US" altLang="zh-CN" sz="1400">
                <a:latin typeface="Consolas" panose="020B0609020204030204" charset="0"/>
                <a:ea typeface="宋体" panose="02010600030101010101" pitchFamily="2" charset="-122"/>
                <a:sym typeface="宋体" panose="02010600030101010101" pitchFamily="2" charset="-122"/>
              </a:rPr>
              <a:t>&gt;&gt;&gt; s.index('pear')</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25</a:t>
            </a:r>
            <a:endParaRPr lang="en-US" altLang="zh-CN" sz="1400">
              <a:latin typeface="Consolas" panose="020B0609020204030204" charset="0"/>
              <a:ea typeface="宋体" panose="02010600030101010101" pitchFamily="2" charset="-122"/>
            </a:endParaRPr>
          </a:p>
          <a:p>
            <a:pPr marL="1905"/>
            <a:r>
              <a:rPr lang="en-US" altLang="zh-CN" sz="1400">
                <a:latin typeface="Consolas" panose="020B0609020204030204" charset="0"/>
                <a:ea typeface="宋体" panose="02010600030101010101" pitchFamily="2" charset="-122"/>
                <a:sym typeface="宋体" panose="02010600030101010101" pitchFamily="2" charset="-122"/>
              </a:rPr>
              <a:t>&gt;&gt;&gt; s.index('ppp')</a:t>
            </a:r>
            <a:endParaRPr lang="en-US" altLang="zh-CN" sz="1400">
              <a:latin typeface="Consolas" panose="020B0609020204030204" charset="0"/>
              <a:ea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Traceback (most recent call last):</a:t>
            </a:r>
            <a:endParaRPr lang="en-US" altLang="zh-CN" sz="1400">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endParaRPr lang="en-US" altLang="zh-CN" sz="1400">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    s.index('ppp')</a:t>
            </a:r>
            <a:endParaRPr lang="en-US" altLang="zh-CN" sz="1400">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ValueError: substring not found</a:t>
            </a:r>
            <a:endParaRPr lang="en-US" altLang="zh-CN" sz="1400">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latin typeface="Consolas" panose="020B0609020204030204" charset="0"/>
                <a:ea typeface="宋体" panose="02010600030101010101" pitchFamily="2" charset="-122"/>
                <a:sym typeface="宋体" panose="02010600030101010101" pitchFamily="2" charset="-122"/>
              </a:rPr>
              <a:t>&gt;&gt;&gt; s.count('p')</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5</a:t>
            </a:r>
            <a:endParaRPr lang="en-US" altLang="zh-CN" sz="1400">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latin typeface="Consolas" panose="020B0609020204030204" charset="0"/>
                <a:ea typeface="宋体" panose="02010600030101010101" pitchFamily="2" charset="-122"/>
                <a:sym typeface="宋体" panose="02010600030101010101" pitchFamily="2" charset="-122"/>
              </a:rPr>
              <a:t>&gt;&gt;&gt; s.count('pp')</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1</a:t>
            </a:r>
            <a:endParaRPr lang="en-US" altLang="zh-CN" sz="1400">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&gt;&gt;&gt; s.count('ppp')</a:t>
            </a:r>
            <a:endParaRPr lang="en-US" altLang="zh-CN" sz="1400">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0</a:t>
            </a:r>
            <a:endParaRPr lang="en-US" altLang="zh-CN" sz="1400">
              <a:solidFill>
                <a:srgbClr val="00B0F0"/>
              </a:solidFill>
              <a:latin typeface="Consolas" panose="020B0609020204030204" charset="0"/>
              <a:ea typeface="宋体" panose="02010600030101010101" pitchFamily="2" charset="-122"/>
              <a:sym typeface="宋体" panose="02010600030101010101" pitchFamily="2" charset="-122"/>
            </a:endParaRPr>
          </a:p>
        </p:txBody>
      </p:sp>
      <p:sp>
        <p:nvSpPr>
          <p:cNvPr id="37892" name="Slide Number Placeholder 2"/>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zh-CN"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r>
              <a:rPr lang="zh-CN" altLang="en-US" sz="1800" b="1" strike="noStrike" noProof="1"/>
              <a:t>应用：</a:t>
            </a:r>
            <a:r>
              <a:rPr lang="zh-CN" altLang="en-US" sz="1800" strike="noStrike" noProof="1"/>
              <a:t>查找字符串中每个字符的第一次出现：</a:t>
            </a:r>
            <a:endParaRPr lang="zh-CN" altLang="en-US" sz="1800" strike="noStrike" noProof="1"/>
          </a:p>
          <a:p>
            <a:pPr marL="0" indent="0" fontAlgn="base">
              <a:buNone/>
            </a:pPr>
            <a:r>
              <a:rPr lang="zh-CN" altLang="en-US" sz="1600" strike="noStrike" noProof="1">
                <a:latin typeface="Consolas" panose="020B0609020204030204" charset="0"/>
                <a:cs typeface="Consolas" panose="020B0609020204030204" charset="0"/>
              </a:rPr>
              <a:t>text = '''</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东边来个小朋友叫小松，手里拿着一捆葱。</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西边来个小朋友叫小丛，手里拿着小闹钟。</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小松手里葱捆得松，掉在地上一些葱。</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小丛忙放闹钟去拾葱，帮助小松捆紧葱.</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小松夸小丛像雷锋，小丛说小松爱劳动。</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a:t>
            </a:r>
            <a:endParaRPr lang="zh-CN" altLang="en-US" sz="1600" strike="noStrike" noProof="1">
              <a:latin typeface="Consolas" panose="020B0609020204030204" charset="0"/>
              <a:cs typeface="Consolas" panose="020B0609020204030204" charset="0"/>
            </a:endParaRPr>
          </a:p>
          <a:p>
            <a:pPr marL="0" indent="0" fontAlgn="base">
              <a:buNone/>
            </a:pP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for index, ch in enumerate(text):</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if index == text.index(ch):</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print((index, ch), end= '')</a:t>
            </a:r>
            <a:endParaRPr lang="zh-CN" altLang="en-US" sz="1600" strike="noStrike" noProof="1">
              <a:latin typeface="Consolas" panose="020B0609020204030204" charset="0"/>
              <a:cs typeface="Consolas" panose="020B0609020204030204" charset="0"/>
            </a:endParaRPr>
          </a:p>
        </p:txBody>
      </p:sp>
      <p:sp>
        <p:nvSpPr>
          <p:cNvPr id="38915"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276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9938" name="文本占位符 32770"/>
          <p:cNvSpPr>
            <a:spLocks noGrp="1"/>
          </p:cNvSpPr>
          <p:nvPr>
            <p:ph idx="1"/>
          </p:nvPr>
        </p:nvSpPr>
        <p:spPr/>
        <p:txBody>
          <a:bodyPr anchor="t"/>
          <a:lstStyle/>
          <a:p>
            <a:pPr>
              <a:buFont typeface="Wingdings" panose="05000000000000000000" charset="0"/>
              <a:buChar char=""/>
            </a:pPr>
            <a:r>
              <a:rPr lang="en-US" altLang="zh-CN" sz="1800">
                <a:latin typeface="宋体" panose="02010600030101010101" pitchFamily="2" charset="-122"/>
              </a:rPr>
              <a:t>split()</a:t>
            </a:r>
            <a:r>
              <a:rPr lang="zh-CN" altLang="en-US" sz="1800">
                <a:latin typeface="宋体" panose="02010600030101010101" pitchFamily="2" charset="-122"/>
              </a:rPr>
              <a:t>、</a:t>
            </a:r>
            <a:r>
              <a:rPr lang="en-US" altLang="zh-CN" sz="1800">
                <a:latin typeface="宋体" panose="02010600030101010101" pitchFamily="2" charset="-122"/>
              </a:rPr>
              <a:t>rsplit()</a:t>
            </a:r>
            <a:r>
              <a:rPr lang="zh-CN" altLang="en-US" sz="1800">
                <a:latin typeface="宋体" panose="02010600030101010101" pitchFamily="2" charset="-122"/>
              </a:rPr>
              <a:t>、</a:t>
            </a:r>
            <a:r>
              <a:rPr lang="en-US" altLang="zh-CN" sz="1800">
                <a:latin typeface="宋体" panose="02010600030101010101" pitchFamily="2" charset="-122"/>
              </a:rPr>
              <a:t>partition()</a:t>
            </a:r>
            <a:r>
              <a:rPr lang="zh-CN" altLang="en-US" sz="1800">
                <a:latin typeface="宋体" panose="02010600030101010101" pitchFamily="2" charset="-122"/>
              </a:rPr>
              <a:t>、</a:t>
            </a:r>
            <a:r>
              <a:rPr lang="en-US" altLang="zh-CN" sz="1800">
                <a:latin typeface="宋体" panose="02010600030101010101" pitchFamily="2" charset="-122"/>
              </a:rPr>
              <a:t>rpartition()</a:t>
            </a:r>
            <a:endParaRPr lang="en-US" altLang="zh-CN" sz="1800">
              <a:latin typeface="宋体" panose="02010600030101010101" pitchFamily="2" charset="-122"/>
            </a:endParaRPr>
          </a:p>
          <a:p>
            <a:pPr>
              <a:lnSpc>
                <a:spcPct val="150000"/>
              </a:lnSpc>
              <a:spcBef>
                <a:spcPts val="1200"/>
              </a:spcBef>
              <a:spcAft>
                <a:spcPts val="1200"/>
              </a:spcAft>
              <a:buFont typeface="Wingdings" panose="05000000000000000000" charset="0"/>
              <a:buChar char="ü"/>
            </a:pPr>
            <a:r>
              <a:rPr lang="en-US" altLang="zh-CN" sz="1600">
                <a:latin typeface="宋体" panose="02010600030101010101" pitchFamily="2" charset="-122"/>
              </a:rPr>
              <a:t>split()</a:t>
            </a:r>
            <a:r>
              <a:rPr lang="zh-CN" altLang="en-US" sz="1600">
                <a:latin typeface="宋体" panose="02010600030101010101" pitchFamily="2" charset="-122"/>
              </a:rPr>
              <a:t>和</a:t>
            </a:r>
            <a:r>
              <a:rPr lang="en-US" altLang="zh-CN" sz="1600">
                <a:latin typeface="宋体" panose="02010600030101010101" pitchFamily="2" charset="-122"/>
              </a:rPr>
              <a:t>rsplit()</a:t>
            </a:r>
            <a:r>
              <a:rPr lang="zh-CN" altLang="en-US" sz="1600">
                <a:latin typeface="宋体" panose="02010600030101010101" pitchFamily="2" charset="-122"/>
              </a:rPr>
              <a:t>方法分别用来</a:t>
            </a:r>
            <a:r>
              <a:rPr lang="zh-CN" altLang="en-US" sz="1600">
                <a:solidFill>
                  <a:srgbClr val="FF0000"/>
                </a:solidFill>
                <a:latin typeface="宋体" panose="02010600030101010101" pitchFamily="2" charset="-122"/>
              </a:rPr>
              <a:t>以指定字符为分隔符</a:t>
            </a:r>
            <a:r>
              <a:rPr lang="zh-CN" altLang="en-US" sz="1600">
                <a:latin typeface="宋体" panose="02010600030101010101" pitchFamily="2" charset="-122"/>
              </a:rPr>
              <a:t>，把当前字符串</a:t>
            </a:r>
            <a:r>
              <a:rPr lang="zh-CN" altLang="en-US" sz="1600">
                <a:solidFill>
                  <a:srgbClr val="FF0000"/>
                </a:solidFill>
                <a:latin typeface="宋体" panose="02010600030101010101" pitchFamily="2" charset="-122"/>
              </a:rPr>
              <a:t>从左往右</a:t>
            </a:r>
            <a:r>
              <a:rPr lang="zh-CN" altLang="en-US" sz="1600">
                <a:latin typeface="宋体" panose="02010600030101010101" pitchFamily="2" charset="-122"/>
              </a:rPr>
              <a:t>或</a:t>
            </a:r>
            <a:r>
              <a:rPr lang="zh-CN" altLang="en-US" sz="1600">
                <a:solidFill>
                  <a:srgbClr val="FF0000"/>
                </a:solidFill>
                <a:latin typeface="宋体" panose="02010600030101010101" pitchFamily="2" charset="-122"/>
              </a:rPr>
              <a:t>从右往左</a:t>
            </a:r>
            <a:r>
              <a:rPr lang="zh-CN" altLang="en-US" sz="1600">
                <a:latin typeface="宋体" panose="02010600030101010101" pitchFamily="2" charset="-122"/>
              </a:rPr>
              <a:t>分隔成</a:t>
            </a:r>
            <a:r>
              <a:rPr lang="zh-CN" altLang="en-US" sz="1600">
                <a:solidFill>
                  <a:srgbClr val="FF0000"/>
                </a:solidFill>
                <a:latin typeface="宋体" panose="02010600030101010101" pitchFamily="2" charset="-122"/>
              </a:rPr>
              <a:t>多个</a:t>
            </a:r>
            <a:r>
              <a:rPr lang="zh-CN" altLang="en-US" sz="1600">
                <a:latin typeface="宋体" panose="02010600030101010101" pitchFamily="2" charset="-122"/>
              </a:rPr>
              <a:t>字符串，并返回包含分隔结果的列表；</a:t>
            </a:r>
            <a:endParaRPr lang="zh-CN" altLang="en-US" sz="1600">
              <a:latin typeface="宋体" panose="02010600030101010101" pitchFamily="2" charset="-122"/>
            </a:endParaRPr>
          </a:p>
          <a:p>
            <a:pPr>
              <a:lnSpc>
                <a:spcPct val="150000"/>
              </a:lnSpc>
              <a:spcBef>
                <a:spcPts val="1200"/>
              </a:spcBef>
              <a:spcAft>
                <a:spcPts val="1200"/>
              </a:spcAft>
              <a:buFont typeface="Wingdings" panose="05000000000000000000" charset="0"/>
              <a:buChar char="ü"/>
            </a:pPr>
            <a:r>
              <a:rPr lang="en-US" altLang="zh-CN" sz="1600">
                <a:latin typeface="宋体" panose="02010600030101010101" pitchFamily="2" charset="-122"/>
              </a:rPr>
              <a:t>partition()</a:t>
            </a:r>
            <a:r>
              <a:rPr lang="zh-CN" altLang="en-US" sz="1600">
                <a:latin typeface="宋体" panose="02010600030101010101" pitchFamily="2" charset="-122"/>
              </a:rPr>
              <a:t>和</a:t>
            </a:r>
            <a:r>
              <a:rPr lang="en-US" altLang="zh-CN" sz="1600">
                <a:latin typeface="宋体" panose="02010600030101010101" pitchFamily="2" charset="-122"/>
              </a:rPr>
              <a:t>rpartition()</a:t>
            </a:r>
            <a:r>
              <a:rPr lang="zh-CN" altLang="en-US" sz="1600">
                <a:latin typeface="宋体" panose="02010600030101010101" pitchFamily="2" charset="-122"/>
              </a:rPr>
              <a:t>用来</a:t>
            </a:r>
            <a:r>
              <a:rPr lang="zh-CN" altLang="en-US" sz="1600">
                <a:solidFill>
                  <a:srgbClr val="FF0000"/>
                </a:solidFill>
                <a:latin typeface="宋体" panose="02010600030101010101" pitchFamily="2" charset="-122"/>
              </a:rPr>
              <a:t>以指定字符串为分隔符</a:t>
            </a:r>
            <a:r>
              <a:rPr lang="zh-CN" altLang="en-US" sz="1600">
                <a:latin typeface="宋体" panose="02010600030101010101" pitchFamily="2" charset="-122"/>
              </a:rPr>
              <a:t>将原字符串分隔为</a:t>
            </a:r>
            <a:r>
              <a:rPr lang="en-US" altLang="zh-CN" sz="1600">
                <a:solidFill>
                  <a:srgbClr val="FF0000"/>
                </a:solidFill>
                <a:latin typeface="宋体" panose="02010600030101010101" pitchFamily="2" charset="-122"/>
              </a:rPr>
              <a:t>3</a:t>
            </a:r>
            <a:r>
              <a:rPr lang="zh-CN" altLang="en-US" sz="1600">
                <a:solidFill>
                  <a:srgbClr val="FF0000"/>
                </a:solidFill>
                <a:latin typeface="宋体" panose="02010600030101010101" pitchFamily="2" charset="-122"/>
              </a:rPr>
              <a:t>部分</a:t>
            </a:r>
            <a:r>
              <a:rPr lang="zh-CN" altLang="en-US" sz="1600">
                <a:latin typeface="宋体" panose="02010600030101010101" pitchFamily="2" charset="-122"/>
              </a:rPr>
              <a:t>，即分隔符前的字符串、分隔符字符串、分隔符后的字符串，如果指定的分隔符不在原字符串中，则返回原字符串和两个空字符串。</a:t>
            </a:r>
            <a:endParaRPr lang="zh-CN" altLang="en-US" sz="1600"/>
          </a:p>
        </p:txBody>
      </p:sp>
      <p:sp>
        <p:nvSpPr>
          <p:cNvPr id="3993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37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0962" name="文本占位符 33794"/>
          <p:cNvSpPr>
            <a:spLocks noGrp="1"/>
          </p:cNvSpPr>
          <p:nvPr>
            <p:ph idx="1"/>
          </p:nvPr>
        </p:nvSpPr>
        <p:spPr/>
        <p:txBody>
          <a:bodyPr anchor="t"/>
          <a:lstStyle/>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 = "apple,peach,banana,pear"</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s.split(",")</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["apple", "peach", "banana", "pear"]</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s.partition(',')</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('apple', ',', 'peach,banana,pear')</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s.rpartition(',')</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('apple,peach,banana', ',', 'pear')</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s.rpartition('banana')</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('apple,peach,', 'banana', ',pear')</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 = "2017-10-31"</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t = s.split("-")</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print(t)</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['2017', '10', '31']</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print(list(map(int, t)))</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[2017, 10, 31]</a:t>
            </a:r>
            <a:endParaRPr lang="en-US" altLang="zh-CN" sz="1600">
              <a:solidFill>
                <a:srgbClr val="00B0F0"/>
              </a:solidFill>
              <a:latin typeface="Consolas" panose="020B0609020204030204" charset="0"/>
            </a:endParaRPr>
          </a:p>
        </p:txBody>
      </p:sp>
      <p:sp>
        <p:nvSpPr>
          <p:cNvPr id="4096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线形标注 2 1"/>
          <p:cNvSpPr/>
          <p:nvPr/>
        </p:nvSpPr>
        <p:spPr>
          <a:xfrm>
            <a:off x="5126928" y="1263474"/>
            <a:ext cx="1045552" cy="329861"/>
          </a:xfrm>
          <a:prstGeom prst="borderCallout2">
            <a:avLst>
              <a:gd name="adj1" fmla="val 59740"/>
              <a:gd name="adj2" fmla="val 592"/>
              <a:gd name="adj3" fmla="val 56709"/>
              <a:gd name="adj4" fmla="val -16674"/>
              <a:gd name="adj5" fmla="val 372936"/>
              <a:gd name="adj6" fmla="val -228291"/>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solidFill>
                  <a:srgbClr val="FF0000"/>
                </a:solidFill>
              </a:rPr>
              <a:t>分隔符</a:t>
            </a:r>
            <a:endParaRPr lang="zh-CN" altLang="en-US" sz="1400" strike="noStrike" noProof="1">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481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6866" name="文本占位符 34818"/>
          <p:cNvSpPr>
            <a:spLocks noGrp="1"/>
          </p:cNvSpPr>
          <p:nvPr>
            <p:ph idx="1"/>
          </p:nvPr>
        </p:nvSpPr>
        <p:spPr>
          <a:xfrm>
            <a:off x="382905" y="1050290"/>
            <a:ext cx="8303895" cy="3395345"/>
          </a:xfrm>
        </p:spPr>
        <p:txBody>
          <a:bodyPr anchor="t"/>
          <a:lstStyle/>
          <a:p>
            <a:pPr defTabSz="914400" fontAlgn="base">
              <a:lnSpc>
                <a:spcPct val="150000"/>
              </a:lnSpc>
              <a:spcBef>
                <a:spcPts val="0"/>
              </a:spcBef>
              <a:buSzPct val="70000"/>
              <a:buFont typeface="Wingdings" panose="05000000000000000000" charset="0"/>
              <a:buChar char=""/>
            </a:pPr>
            <a:r>
              <a:rPr lang="zh-CN" altLang="en-US" sz="1800" strike="noStrike" kern="1200" baseline="0" noProof="1">
                <a:latin typeface="宋体" panose="02010600030101010101" pitchFamily="2" charset="-122"/>
                <a:ea typeface="+mn-ea"/>
                <a:cs typeface="+mn-cs"/>
              </a:rPr>
              <a:t>对于</a:t>
            </a:r>
            <a:r>
              <a:rPr lang="en-US" altLang="zh-CN" sz="1800" strike="noStrike" kern="1200" baseline="0" noProof="1">
                <a:latin typeface="宋体" panose="02010600030101010101" pitchFamily="2" charset="-122"/>
                <a:ea typeface="+mn-ea"/>
                <a:cs typeface="+mn-cs"/>
              </a:rPr>
              <a:t>split()</a:t>
            </a:r>
            <a:r>
              <a:rPr lang="zh-CN" altLang="en-US" sz="1800" strike="noStrike" kern="1200" baseline="0" noProof="1">
                <a:latin typeface="宋体" panose="02010600030101010101" pitchFamily="2" charset="-122"/>
                <a:ea typeface="+mn-ea"/>
                <a:cs typeface="+mn-cs"/>
              </a:rPr>
              <a:t>和</a:t>
            </a:r>
            <a:r>
              <a:rPr lang="en-US" altLang="zh-CN" sz="1800" strike="noStrike" kern="1200" baseline="0" noProof="1">
                <a:latin typeface="宋体" panose="02010600030101010101" pitchFamily="2" charset="-122"/>
                <a:ea typeface="+mn-ea"/>
                <a:cs typeface="+mn-cs"/>
              </a:rPr>
              <a:t>rsplit()</a:t>
            </a:r>
            <a:r>
              <a:rPr lang="zh-CN" altLang="en-US" sz="1800" strike="noStrike" kern="1200" baseline="0" noProof="1">
                <a:latin typeface="宋体" panose="02010600030101010101" pitchFamily="2" charset="-122"/>
                <a:ea typeface="+mn-ea"/>
                <a:cs typeface="+mn-cs"/>
              </a:rPr>
              <a:t>方法，如果</a:t>
            </a:r>
            <a:r>
              <a:rPr lang="zh-CN" altLang="en-US" sz="1800" strike="noStrike" kern="1200" baseline="0" noProof="1">
                <a:solidFill>
                  <a:srgbClr val="FF0000"/>
                </a:solidFill>
                <a:latin typeface="宋体" panose="02010600030101010101" pitchFamily="2" charset="-122"/>
                <a:ea typeface="+mn-ea"/>
                <a:cs typeface="+mn-cs"/>
              </a:rPr>
              <a:t>不指定分隔符</a:t>
            </a:r>
            <a:r>
              <a:rPr lang="zh-CN" altLang="en-US" sz="1800" strike="noStrike" kern="1200" baseline="0" noProof="1">
                <a:latin typeface="宋体" panose="02010600030101010101" pitchFamily="2" charset="-122"/>
                <a:ea typeface="+mn-ea"/>
                <a:cs typeface="+mn-cs"/>
              </a:rPr>
              <a:t>，则字符串中的任何空白符号（空格、换行符、制表符等）都将被认为是分隔符，</a:t>
            </a:r>
            <a:r>
              <a:rPr lang="zh-CN" altLang="en-US" sz="1800" strike="noStrike" noProof="1">
                <a:sym typeface="+mn-ea"/>
              </a:rPr>
              <a:t>并</a:t>
            </a:r>
            <a:r>
              <a:rPr lang="zh-CN" altLang="en-US" sz="1800" strike="noStrike" noProof="1">
                <a:solidFill>
                  <a:srgbClr val="FF0000"/>
                </a:solidFill>
                <a:sym typeface="+mn-ea"/>
              </a:rPr>
              <a:t>删除切分结果中的空字符串</a:t>
            </a:r>
            <a:r>
              <a:rPr lang="zh-CN" altLang="en-US" sz="1800" strike="noStrike" kern="1200" baseline="0" noProof="1">
                <a:latin typeface="宋体" panose="02010600030101010101" pitchFamily="2" charset="-122"/>
                <a:ea typeface="+mn-ea"/>
                <a:cs typeface="+mn-cs"/>
              </a:rPr>
              <a:t>。</a:t>
            </a:r>
            <a:endParaRPr lang="zh-CN" altLang="en-US" sz="18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'hello world \n\n My name is Dong   '</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 world \n\n\n My name is Dong   '</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'\n\nhello\t\t world \n\n\n My name\t is Dong   '</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p:txBody>
      </p:sp>
      <p:sp>
        <p:nvSpPr>
          <p:cNvPr id="430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20482"/>
          <p:cNvSpPr>
            <a:spLocks noGrp="1"/>
          </p:cNvSpPr>
          <p:nvPr>
            <p:ph idx="1"/>
          </p:nvPr>
        </p:nvSpPr>
        <p:spPr/>
        <p:txBody>
          <a:bodyPr anchor="t"/>
          <a:lstStyle/>
          <a:p>
            <a:pPr defTabSz="914400">
              <a:lnSpc>
                <a:spcPct val="150000"/>
              </a:lnSpc>
              <a:spcBef>
                <a:spcPts val="1200"/>
              </a:spcBef>
              <a:spcAft>
                <a:spcPts val="600"/>
              </a:spcAft>
              <a:buSzPct val="70000"/>
              <a:buFont typeface="Wingdings" panose="05000000000000000000" charset="0"/>
              <a:buChar char=""/>
            </a:pPr>
            <a:r>
              <a:rPr lang="zh-CN" altLang="en-US" sz="1800" dirty="0">
                <a:latin typeface="宋体" panose="02010600030101010101" pitchFamily="2" charset="-122"/>
              </a:rPr>
              <a:t>最早的字符串编码是美国标准信息交换码</a:t>
            </a:r>
            <a:r>
              <a:rPr lang="zh-CN" altLang="en-US" sz="1800" dirty="0">
                <a:solidFill>
                  <a:srgbClr val="FF0000"/>
                </a:solidFill>
                <a:latin typeface="宋体" panose="02010600030101010101" pitchFamily="2" charset="-122"/>
              </a:rPr>
              <a:t>ASCII</a:t>
            </a:r>
            <a:r>
              <a:rPr lang="zh-CN" altLang="en-US" sz="1800" dirty="0">
                <a:latin typeface="宋体" panose="02010600030101010101" pitchFamily="2" charset="-122"/>
              </a:rPr>
              <a:t>，仅对10个数字、26个大写英文字母、26个小写英文字母及一些其他符号进行了编码。ASCII码采用</a:t>
            </a:r>
            <a:r>
              <a:rPr lang="zh-CN" altLang="en-US" sz="1800" dirty="0">
                <a:solidFill>
                  <a:srgbClr val="FF0000"/>
                </a:solidFill>
                <a:latin typeface="宋体" panose="02010600030101010101" pitchFamily="2" charset="-122"/>
              </a:rPr>
              <a:t>1个字节</a:t>
            </a:r>
            <a:r>
              <a:rPr lang="zh-CN" altLang="en-US" sz="1800" dirty="0">
                <a:latin typeface="宋体" panose="02010600030101010101" pitchFamily="2" charset="-122"/>
              </a:rPr>
              <a:t>来对字符进行编码，最多只能表示256个符号。</a:t>
            </a:r>
            <a:endParaRPr lang="zh-CN" altLang="en-US" sz="1800" dirty="0">
              <a:latin typeface="宋体" panose="02010600030101010101" pitchFamily="2" charset="-122"/>
            </a:endParaRPr>
          </a:p>
        </p:txBody>
      </p:sp>
      <p:sp>
        <p:nvSpPr>
          <p:cNvPr id="21506"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15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414655" y="1080135"/>
            <a:ext cx="8378825" cy="3395345"/>
          </a:xfrm>
        </p:spPr>
        <p:txBody>
          <a:bodyPr/>
          <a:lstStyle/>
          <a:p>
            <a:pPr fontAlgn="base">
              <a:lnSpc>
                <a:spcPct val="150000"/>
              </a:lnSpc>
              <a:spcBef>
                <a:spcPts val="0"/>
              </a:spcBef>
              <a:buFont typeface="Wingdings" panose="05000000000000000000" charset="0"/>
              <a:buChar char=""/>
            </a:pPr>
            <a:r>
              <a:rPr lang="zh-CN" altLang="en-US" sz="1800" strike="noStrike" noProof="1">
                <a:solidFill>
                  <a:srgbClr val="FF0000"/>
                </a:solidFill>
              </a:rPr>
              <a:t>然而</a:t>
            </a:r>
            <a:r>
              <a:rPr lang="zh-CN" altLang="en-US" sz="1800" strike="noStrike" noProof="1"/>
              <a:t>，明确传递参数指定split()使用的分隔符时，情况是不一样的，会</a:t>
            </a:r>
            <a:r>
              <a:rPr lang="zh-CN" altLang="en-US" sz="1800" strike="noStrike" noProof="1">
                <a:solidFill>
                  <a:srgbClr val="FF0000"/>
                </a:solidFill>
              </a:rPr>
              <a:t>保留切分得到的空字符串</a:t>
            </a:r>
            <a:r>
              <a:rPr lang="zh-CN" altLang="en-US" sz="1800" strike="noStrike" noProof="1"/>
              <a:t>。</a:t>
            </a:r>
            <a:endParaRPr lang="zh-CN" altLang="en-US" sz="1800" strike="noStrike" noProof="1"/>
          </a:p>
          <a:p>
            <a:pPr marL="0" indent="0" fontAlgn="base">
              <a:buNone/>
            </a:pPr>
            <a:endParaRPr lang="zh-CN" altLang="en-US" sz="1500" strike="noStrike" noProof="1"/>
          </a:p>
          <a:p>
            <a:pPr marL="0" indent="0" fontAlgn="base">
              <a:buNone/>
            </a:pPr>
            <a:r>
              <a:rPr lang="zh-CN" altLang="en-US" sz="1600" strike="noStrike" noProof="1">
                <a:latin typeface="Consolas" panose="020B0609020204030204" charset="0"/>
              </a:rPr>
              <a:t>&gt;&gt;&gt; 'a,,,bb,,ccc'.split(',')       #每个逗号都被作为独立的分隔符</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 '', '', 'bb', '', 'ccc']</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'a\t\t\tbb\t\tccc'.split('\t') #每个制表符都被作为独立的分隔符</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 '', '', 'bb', '', 'ccc']</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'a\t\t\tbb\t\tccc'.split()     #连续多个制表符被作为一个分隔符</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 'bb', 'ccc']</a:t>
            </a:r>
            <a:endParaRPr lang="zh-CN" altLang="en-US" sz="1600" strike="noStrike" noProof="1">
              <a:solidFill>
                <a:srgbClr val="00B0F0"/>
              </a:solidFill>
              <a:latin typeface="Consolas" panose="020B0609020204030204" charset="0"/>
            </a:endParaRPr>
          </a:p>
        </p:txBody>
      </p:sp>
      <p:sp>
        <p:nvSpPr>
          <p:cNvPr id="440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584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7890" name="文本占位符 35842"/>
          <p:cNvSpPr>
            <a:spLocks noGrp="1"/>
          </p:cNvSpPr>
          <p:nvPr>
            <p:ph idx="1"/>
          </p:nvPr>
        </p:nvSpPr>
        <p:spPr/>
        <p:txBody>
          <a:bodyPr anchor="t"/>
          <a:lstStyle/>
          <a:p>
            <a:pPr defTabSz="914400" fontAlgn="base">
              <a:lnSpc>
                <a:spcPct val="80000"/>
              </a:lnSpc>
              <a:buSzPct val="70000"/>
              <a:buFont typeface="Wingdings" panose="05000000000000000000" charset="0"/>
              <a:buChar char=""/>
            </a:pPr>
            <a:r>
              <a:rPr lang="en-US" altLang="zh-CN" sz="1800" strike="noStrike" kern="1200" baseline="0" noProof="1">
                <a:latin typeface="宋体" panose="02010600030101010101" pitchFamily="2" charset="-122"/>
                <a:ea typeface="+mn-ea"/>
                <a:cs typeface="+mn-cs"/>
              </a:rPr>
              <a:t>split()</a:t>
            </a:r>
            <a:r>
              <a:rPr lang="zh-CN" altLang="en-US" sz="1800" strike="noStrike" kern="1200" baseline="0" noProof="1">
                <a:latin typeface="宋体" panose="02010600030101010101" pitchFamily="2" charset="-122"/>
                <a:ea typeface="+mn-ea"/>
                <a:cs typeface="+mn-cs"/>
              </a:rPr>
              <a:t>和</a:t>
            </a:r>
            <a:r>
              <a:rPr lang="en-US" altLang="zh-CN" sz="1800" strike="noStrike" kern="1200" baseline="0" noProof="1">
                <a:latin typeface="宋体" panose="02010600030101010101" pitchFamily="2" charset="-122"/>
                <a:ea typeface="+mn-ea"/>
                <a:cs typeface="+mn-cs"/>
              </a:rPr>
              <a:t>rsplit()</a:t>
            </a:r>
            <a:r>
              <a:rPr lang="zh-CN" altLang="en-US" sz="1800" strike="noStrike" kern="1200" baseline="0" noProof="1">
                <a:latin typeface="宋体" panose="02010600030101010101" pitchFamily="2" charset="-122"/>
                <a:ea typeface="+mn-ea"/>
                <a:cs typeface="+mn-cs"/>
              </a:rPr>
              <a:t>方法还允许</a:t>
            </a:r>
            <a:r>
              <a:rPr lang="zh-CN" altLang="en-US" sz="1800" strike="noStrike" kern="1200" baseline="0" noProof="1">
                <a:solidFill>
                  <a:srgbClr val="FF0000"/>
                </a:solidFill>
                <a:latin typeface="宋体" panose="02010600030101010101" pitchFamily="2" charset="-122"/>
                <a:ea typeface="+mn-ea"/>
                <a:cs typeface="+mn-cs"/>
              </a:rPr>
              <a:t>指定最大分割次数</a:t>
            </a:r>
            <a:r>
              <a:rPr lang="zh-CN" altLang="en-US" sz="1800" strike="noStrike" kern="1200" baseline="0" noProof="1">
                <a:latin typeface="宋体" panose="02010600030101010101" pitchFamily="2" charset="-122"/>
                <a:ea typeface="+mn-ea"/>
                <a:cs typeface="+mn-cs"/>
              </a:rPr>
              <a:t>。</a:t>
            </a:r>
            <a:endParaRPr lang="zh-CN" altLang="en-US" sz="18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endParaRPr lang="en-US" altLang="zh-CN" sz="135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'\n\nhello\t\t world \n\n\n My name is Dong   '</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s.split(None, 1)        #</a:t>
            </a:r>
            <a:r>
              <a:rPr lang="zh-CN" altLang="en-US" sz="1600" strike="noStrike" kern="1200" baseline="0" noProof="1">
                <a:latin typeface="Consolas" panose="020B0609020204030204" charset="0"/>
                <a:ea typeface="+mn-ea"/>
                <a:cs typeface="+mn-cs"/>
              </a:rPr>
              <a:t>不指定分隔符，使用空白字符作为分隔符</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\n\n\n My name is Dong   ']</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s.rsplit(None, 1)</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['\n\nhello\t\t world \n\n\n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s.split(None, 2)</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   ']</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s.rsplit(None, 2)</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['\n\nhello\t\t world \n\n\n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s.split(maxsplit=6)</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s.split(maxsplit=100)   #</a:t>
            </a:r>
            <a:r>
              <a:rPr lang="zh-CN" altLang="en-US" sz="1600" strike="noStrike" kern="1200" baseline="0" noProof="1">
                <a:latin typeface="Consolas" panose="020B0609020204030204" charset="0"/>
                <a:ea typeface="+mn-ea"/>
                <a:cs typeface="+mn-cs"/>
              </a:rPr>
              <a:t>最大分隔次数大于可分隔次数时无效</a:t>
            </a:r>
            <a:endParaRPr lang="zh-CN" altLang="en-US"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p:txBody>
      </p:sp>
      <p:sp>
        <p:nvSpPr>
          <p:cNvPr id="419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686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5058" name="文本占位符 36866"/>
          <p:cNvSpPr>
            <a:spLocks noGrp="1"/>
          </p:cNvSpPr>
          <p:nvPr>
            <p:ph idx="1"/>
          </p:nvPr>
        </p:nvSpPr>
        <p:spPr/>
        <p:txBody>
          <a:bodyPr anchor="t"/>
          <a:lstStyle/>
          <a:p>
            <a:pPr defTabSz="914400">
              <a:buSzPct val="70000"/>
              <a:buFont typeface="Wingdings" panose="05000000000000000000" charset="0"/>
              <a:buChar char=""/>
            </a:pPr>
            <a:r>
              <a:rPr lang="zh-CN" altLang="en-US" sz="1800" dirty="0">
                <a:latin typeface="宋体" panose="02010600030101010101" pitchFamily="2" charset="-122"/>
              </a:rPr>
              <a:t>字符串连接join()</a:t>
            </a:r>
            <a:endParaRPr lang="zh-CN" altLang="en-US" sz="1800" dirty="0">
              <a:latin typeface="宋体" panose="02010600030101010101" pitchFamily="2" charset="-122"/>
            </a:endParaRPr>
          </a:p>
          <a:p>
            <a:pPr defTabSz="914400">
              <a:buSzPct val="70000"/>
              <a:buFont typeface="Wingdings" panose="05000000000000000000" pitchFamily="2" charset="2"/>
              <a:buNone/>
            </a:pPr>
            <a:endParaRPr lang="zh-CN" altLang="en-US" sz="1350" dirty="0">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li = ["apple", "peach", "banana", "pear"]</a:t>
            </a:r>
            <a:endParaRPr lang="zh-CN" altLang="en-US" sz="1600" dirty="0">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','.join(li)</a:t>
            </a:r>
            <a:endParaRPr lang="zh-CN" altLang="en-US" sz="1600" dirty="0">
              <a:latin typeface="Consolas" panose="020B0609020204030204" charset="0"/>
            </a:endParaRP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endParaRPr lang="zh-CN" altLang="en-US" sz="16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'.'.join(li)</a:t>
            </a:r>
            <a:endParaRPr lang="zh-CN" altLang="en-US" sz="1600" dirty="0">
              <a:latin typeface="Consolas" panose="020B0609020204030204" charset="0"/>
            </a:endParaRP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endParaRPr lang="zh-CN" altLang="en-US" sz="16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'::'.join(li)</a:t>
            </a:r>
            <a:endParaRPr lang="zh-CN" altLang="en-US" sz="1600" dirty="0">
              <a:latin typeface="Consolas" panose="020B0609020204030204" charset="0"/>
            </a:endParaRP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endParaRPr lang="zh-CN" altLang="en-US" sz="1600" dirty="0">
              <a:solidFill>
                <a:srgbClr val="00B0F0"/>
              </a:solidFill>
              <a:latin typeface="Consolas" panose="020B0609020204030204" charset="0"/>
            </a:endParaRPr>
          </a:p>
        </p:txBody>
      </p:sp>
      <p:sp>
        <p:nvSpPr>
          <p:cNvPr id="450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线形标注 1 1"/>
          <p:cNvSpPr/>
          <p:nvPr/>
        </p:nvSpPr>
        <p:spPr>
          <a:xfrm>
            <a:off x="3018894" y="1447689"/>
            <a:ext cx="853827" cy="342960"/>
          </a:xfrm>
          <a:prstGeom prst="borderCallout1">
            <a:avLst>
              <a:gd name="adj1" fmla="val 36893"/>
              <a:gd name="adj2" fmla="val -947"/>
              <a:gd name="adj3" fmla="val 197034"/>
              <a:gd name="adj4" fmla="val -198285"/>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solidFill>
                  <a:srgbClr val="FF0000"/>
                </a:solidFill>
              </a:rPr>
              <a:t>连接符</a:t>
            </a:r>
            <a:endParaRPr lang="zh-CN" altLang="en-US" sz="1400" strike="noStrike" noProof="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4.1.2 字符串常用方法</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a:lnSpc>
                <a:spcPct val="150000"/>
              </a:lnSpc>
              <a:spcBef>
                <a:spcPts val="0"/>
              </a:spcBef>
            </a:pPr>
            <a:r>
              <a:rPr lang="zh-CN" altLang="en-US" sz="1800" b="1" strike="noStrike" noProof="1"/>
              <a:t>应用：</a:t>
            </a:r>
            <a:r>
              <a:rPr lang="zh-CN" altLang="en-US" sz="1800" strike="noStrike" noProof="1"/>
              <a:t>将字符串重复指定次数，并使用指定的分隔符进行连接，结果字符串最后不带分隔符。例如，</a:t>
            </a:r>
            <a:r>
              <a:rPr lang="en-US" altLang="zh-CN" sz="1800" strike="noStrike" noProof="1"/>
              <a:t>concat('good', 5, ',')的返回结果为'good,good,good,good,good'</a:t>
            </a:r>
            <a:endParaRPr lang="en-US" altLang="zh-CN" sz="1800" strike="noStrike" noProof="1"/>
          </a:p>
          <a:p>
            <a:pPr marL="0" indent="0" fontAlgn="base">
              <a:buNone/>
            </a:pPr>
            <a:endParaRPr lang="zh-CN" altLang="en-US" sz="15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def concat(s, n, separator):</a:t>
            </a:r>
            <a:endParaRPr lang="zh-CN" altLang="en-US" sz="18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    return separator.join([s]*n)</a:t>
            </a:r>
            <a:endParaRPr lang="zh-CN" altLang="en-US" sz="1800" strike="noStrike" noProof="1">
              <a:latin typeface="Consolas" panose="020B0609020204030204" charset="0"/>
            </a:endParaRPr>
          </a:p>
          <a:p>
            <a:pPr marL="0" indent="0">
              <a:spcBef>
                <a:spcPts val="0"/>
              </a:spcBef>
              <a:buNone/>
            </a:pPr>
            <a:endParaRPr lang="zh-CN" altLang="en-US" sz="18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print(concat('good', 5, ','))</a:t>
            </a:r>
            <a:endParaRPr lang="zh-CN" altLang="en-US" sz="1800" strike="noStrike" noProof="1">
              <a:latin typeface="Consolas" panose="020B0609020204030204" charset="0"/>
            </a:endParaRPr>
          </a:p>
        </p:txBody>
      </p:sp>
      <p:sp>
        <p:nvSpPr>
          <p:cNvPr id="46083"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solidFill>
                  <a:srgbClr val="FF0000"/>
                </a:solidFill>
                <a:latin typeface="宋体" panose="02010600030101010101" pitchFamily="2" charset="-122"/>
                <a:sym typeface="+mn-ea"/>
              </a:rPr>
              <a:t>不推荐使用</a:t>
            </a:r>
            <a:r>
              <a:rPr lang="en-US" altLang="x-none" sz="1800" strike="noStrike" noProof="1">
                <a:solidFill>
                  <a:srgbClr val="FF0000"/>
                </a:solidFill>
                <a:latin typeface="宋体" panose="02010600030101010101" pitchFamily="2" charset="-122"/>
                <a:sym typeface="+mn-ea"/>
              </a:rPr>
              <a:t>+</a:t>
            </a:r>
            <a:r>
              <a:rPr lang="zh-CN" altLang="en-US" sz="1800" strike="noStrike" noProof="1">
                <a:solidFill>
                  <a:srgbClr val="FF0000"/>
                </a:solidFill>
                <a:latin typeface="宋体" panose="02010600030101010101" pitchFamily="2" charset="-122"/>
                <a:sym typeface="+mn-ea"/>
              </a:rPr>
              <a:t>运算符连接字符串</a:t>
            </a:r>
            <a:r>
              <a:rPr lang="zh-CN" altLang="en-US" sz="1800" strike="noStrike" noProof="1">
                <a:latin typeface="宋体" panose="02010600030101010101" pitchFamily="2" charset="-122"/>
                <a:sym typeface="+mn-ea"/>
              </a:rPr>
              <a:t>，优先使用</a:t>
            </a:r>
            <a:r>
              <a:rPr lang="en-US" altLang="x-none" sz="1800" strike="noStrike" noProof="1">
                <a:latin typeface="宋体" panose="02010600030101010101" pitchFamily="2" charset="-122"/>
                <a:sym typeface="+mn-ea"/>
              </a:rPr>
              <a:t>join()</a:t>
            </a:r>
            <a:r>
              <a:rPr lang="zh-CN" altLang="en-US" sz="1800" strike="noStrike" noProof="1">
                <a:latin typeface="宋体" panose="02010600030101010101" pitchFamily="2" charset="-122"/>
                <a:sym typeface="+mn-ea"/>
              </a:rPr>
              <a:t>方法。</a:t>
            </a:r>
            <a:endParaRPr lang="zh-CN" altLang="en-US" sz="1800" strike="noStrike" noProof="1">
              <a:latin typeface="宋体" panose="02010600030101010101" pitchFamily="2" charset="-122"/>
              <a:sym typeface="+mn-ea"/>
            </a:endParaRPr>
          </a:p>
          <a:p>
            <a:pPr marL="0" indent="0">
              <a:spcBef>
                <a:spcPts val="0"/>
              </a:spcBef>
              <a:buNone/>
            </a:pPr>
            <a:r>
              <a:rPr lang="zh-CN" altLang="en-US" sz="1600" strike="noStrike" noProof="1">
                <a:latin typeface="Consolas" panose="020B0609020204030204" charset="0"/>
              </a:rPr>
              <a:t>import timeit</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#使用列表推导式生成10000个字符串</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strlist = ['This is a long string that will not keep in memory.'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for n in range(10000)]</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#使用字符串对象的join()方法连接多个字符串</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use_join():</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return ''.join(strlist)</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#使用运算符+连接多个字符串</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use_plus():</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result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for strtemp in strlist:</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result = result+strtemp</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return result</a:t>
            </a:r>
            <a:endParaRPr lang="zh-CN" altLang="en-US" sz="1600" strike="noStrike" noProof="1">
              <a:latin typeface="Consolas" panose="020B0609020204030204" charset="0"/>
            </a:endParaRPr>
          </a:p>
        </p:txBody>
      </p:sp>
      <p:sp>
        <p:nvSpPr>
          <p:cNvPr id="471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48130" name="内容占位符 2"/>
          <p:cNvSpPr>
            <a:spLocks noGrp="1"/>
          </p:cNvSpPr>
          <p:nvPr>
            <p:ph idx="1"/>
          </p:nvPr>
        </p:nvSpPr>
        <p:spPr>
          <a:xfrm>
            <a:off x="390525" y="1206500"/>
            <a:ext cx="8656320" cy="3395345"/>
          </a:xfrm>
        </p:spPr>
        <p:txBody>
          <a:bodyPr anchor="t"/>
          <a:lstStyle/>
          <a:p>
            <a:pPr marL="0" indent="0" defTabSz="914400">
              <a:buSzPct val="70000"/>
              <a:buFont typeface="Wingdings" panose="05000000000000000000" pitchFamily="2" charset="2"/>
              <a:buNone/>
            </a:pPr>
            <a:r>
              <a:rPr lang="zh-CN" altLang="en-US" sz="1600">
                <a:latin typeface="Consolas" panose="020B0609020204030204" charset="0"/>
              </a:rPr>
              <a:t>if __name__ == '__main__':</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    #重复运行次数</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    times = 1000</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    jointimer = timeit.Timer('use_join()', 'from __main__ import use_join')</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    print('time for join:', jointimer.timeit(number=times))</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    plustimer = timeit.Timer('use_plus()', 'from __main__ import use_plus')</a:t>
            </a:r>
            <a:endParaRPr lang="zh-CN" altLang="en-US" sz="1600">
              <a:latin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rPr>
              <a:t>    print('time for plus:', plustimer.timeit(number=times))</a:t>
            </a:r>
            <a:endParaRPr lang="zh-CN" altLang="en-US" sz="1600">
              <a:latin typeface="Consolas" panose="020B0609020204030204" charset="0"/>
            </a:endParaRPr>
          </a:p>
        </p:txBody>
      </p:sp>
      <p:sp>
        <p:nvSpPr>
          <p:cNvPr id="4813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88620" y="1050290"/>
            <a:ext cx="8469630" cy="3395345"/>
          </a:xfrm>
        </p:spPr>
        <p:txBody>
          <a:bodyPr/>
          <a:lstStyle/>
          <a:p>
            <a:pPr fontAlgn="base">
              <a:lnSpc>
                <a:spcPct val="150000"/>
              </a:lnSpc>
              <a:spcBef>
                <a:spcPts val="0"/>
              </a:spcBef>
              <a:buFont typeface="Wingdings" panose="05000000000000000000" charset="0"/>
              <a:buChar char=""/>
            </a:pPr>
            <a:r>
              <a:rPr lang="zh-CN" altLang="en-US" sz="1800" strike="noStrike" noProof="1"/>
              <a:t>timeit模块还支持下面代码演示的用法，从运行结果可以看出，当需要对大量数据进行类型转换时，内置函数map()可以提供非常高的效率。</a:t>
            </a:r>
            <a:endParaRPr lang="zh-CN" altLang="en-US" sz="1800" strike="noStrike" noProof="1"/>
          </a:p>
          <a:p>
            <a:pPr marL="0" indent="0" fontAlgn="base">
              <a:buNone/>
            </a:pPr>
            <a:r>
              <a:rPr lang="zh-CN" altLang="en-US" sz="1800" strike="noStrike" noProof="1">
                <a:latin typeface="Times New Roman" panose="02020603050405020304" pitchFamily="2" charset="0"/>
              </a:rPr>
              <a:t>&gt;&gt;&gt; import timeit</a:t>
            </a:r>
            <a:endParaRPr lang="zh-CN" altLang="en-US" sz="1800" strike="noStrike" noProof="1">
              <a:latin typeface="Times New Roman" panose="02020603050405020304" pitchFamily="2" charset="0"/>
            </a:endParaRPr>
          </a:p>
          <a:p>
            <a:pPr marL="0" indent="0" fontAlgn="base">
              <a:buNone/>
            </a:pPr>
            <a:r>
              <a:rPr lang="zh-CN" altLang="en-US" sz="1800" strike="noStrike" noProof="1">
                <a:latin typeface="Times New Roman" panose="02020603050405020304" pitchFamily="2" charset="0"/>
              </a:rPr>
              <a:t>&gt;&gt;&gt; timeit.timeit('"-".join(str(n) for n in range(100))', number=10000)  #运行10000次</a:t>
            </a:r>
            <a:endParaRPr lang="zh-CN" altLang="en-US" sz="1800" strike="noStrike" noProof="1">
              <a:latin typeface="Times New Roman" panose="02020603050405020304" pitchFamily="2" charset="0"/>
            </a:endParaRPr>
          </a:p>
          <a:p>
            <a:pPr marL="0" indent="0" fontAlgn="base">
              <a:buNone/>
            </a:pPr>
            <a:r>
              <a:rPr lang="zh-CN" altLang="en-US" sz="1800" strike="noStrike" noProof="1">
                <a:solidFill>
                  <a:srgbClr val="00B0F0"/>
                </a:solidFill>
                <a:latin typeface="Times New Roman" panose="02020603050405020304" pitchFamily="2" charset="0"/>
              </a:rPr>
              <a:t>0.3063435900577929</a:t>
            </a:r>
            <a:endParaRPr lang="zh-CN" altLang="en-US" sz="1800" strike="noStrike" noProof="1">
              <a:solidFill>
                <a:srgbClr val="00B0F0"/>
              </a:solidFill>
              <a:latin typeface="Times New Roman" panose="02020603050405020304" pitchFamily="2" charset="0"/>
            </a:endParaRPr>
          </a:p>
          <a:p>
            <a:pPr marL="0" indent="0" fontAlgn="base">
              <a:buNone/>
            </a:pPr>
            <a:r>
              <a:rPr lang="zh-CN" altLang="en-US" sz="1800" strike="noStrike" noProof="1">
                <a:latin typeface="Times New Roman" panose="02020603050405020304" pitchFamily="2" charset="0"/>
              </a:rPr>
              <a:t>&gt;&gt;&gt; timeit.timeit('"-".join([str(n) for n in range(100)])', number=10000)</a:t>
            </a:r>
            <a:endParaRPr lang="zh-CN" altLang="en-US" sz="1800" strike="noStrike" noProof="1">
              <a:latin typeface="Times New Roman" panose="02020603050405020304" pitchFamily="2" charset="0"/>
            </a:endParaRPr>
          </a:p>
          <a:p>
            <a:pPr marL="0" indent="0" fontAlgn="base">
              <a:buNone/>
            </a:pPr>
            <a:r>
              <a:rPr lang="zh-CN" altLang="en-US" sz="1800" strike="noStrike" noProof="1">
                <a:solidFill>
                  <a:srgbClr val="00B0F0"/>
                </a:solidFill>
                <a:latin typeface="Times New Roman" panose="02020603050405020304" pitchFamily="2" charset="0"/>
              </a:rPr>
              <a:t>0.27191914957273866</a:t>
            </a:r>
            <a:endParaRPr lang="zh-CN" altLang="en-US" sz="1800" strike="noStrike" noProof="1">
              <a:solidFill>
                <a:srgbClr val="00B0F0"/>
              </a:solidFill>
              <a:latin typeface="Times New Roman" panose="02020603050405020304" pitchFamily="2" charset="0"/>
            </a:endParaRPr>
          </a:p>
          <a:p>
            <a:pPr marL="0" indent="0" fontAlgn="base">
              <a:buNone/>
            </a:pPr>
            <a:r>
              <a:rPr lang="zh-CN" altLang="en-US" sz="1800" strike="noStrike" noProof="1">
                <a:latin typeface="Times New Roman" panose="02020603050405020304" pitchFamily="2" charset="0"/>
              </a:rPr>
              <a:t>&gt;&gt;&gt; timeit.timeit('"-".join(map(str, range(100)))', number=10000)</a:t>
            </a:r>
            <a:endParaRPr lang="zh-CN" altLang="en-US" sz="1800" strike="noStrike" noProof="1">
              <a:latin typeface="Times New Roman" panose="02020603050405020304" pitchFamily="2" charset="0"/>
            </a:endParaRPr>
          </a:p>
          <a:p>
            <a:pPr marL="0" indent="0" fontAlgn="base">
              <a:buNone/>
            </a:pPr>
            <a:r>
              <a:rPr lang="zh-CN" altLang="en-US" sz="1800" strike="noStrike" noProof="1">
                <a:solidFill>
                  <a:srgbClr val="00B0F0"/>
                </a:solidFill>
                <a:latin typeface="Times New Roman" panose="02020603050405020304" pitchFamily="2" charset="0"/>
              </a:rPr>
              <a:t>0.21119518171659024</a:t>
            </a:r>
            <a:endParaRPr lang="zh-CN" altLang="en-US" sz="1800" strike="noStrike" noProof="1">
              <a:solidFill>
                <a:srgbClr val="00B0F0"/>
              </a:solidFill>
              <a:latin typeface="Times New Roman" panose="02020603050405020304" pitchFamily="2" charset="0"/>
            </a:endParaRPr>
          </a:p>
        </p:txBody>
      </p:sp>
      <p:sp>
        <p:nvSpPr>
          <p:cNvPr id="491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788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50178" name="文本占位符 37890"/>
          <p:cNvSpPr>
            <a:spLocks noGrp="1"/>
          </p:cNvSpPr>
          <p:nvPr>
            <p:ph idx="1"/>
          </p:nvPr>
        </p:nvSpPr>
        <p:spPr>
          <a:xfrm>
            <a:off x="466090" y="1200150"/>
            <a:ext cx="7320915" cy="3395345"/>
          </a:xfrm>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lower()、upper()、capitalize()、title()、swapcase()</a:t>
            </a:r>
            <a:endParaRPr lang="zh-CN" altLang="en-US" sz="18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sz="1500" dirty="0">
              <a:latin typeface="宋体" panose="02010600030101010101" pitchFamily="2" charset="-122"/>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 = "What is Your Name?"</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s.lower()                   #返回小写字符串</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s.upper()                   #返回大写字符串</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s.capitalize()              #字符串首字符大写</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s.title()                   #每个单词的首字母大写</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s.swapcase()                #大小写互换</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p:txBody>
      </p:sp>
      <p:sp>
        <p:nvSpPr>
          <p:cNvPr id="501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891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51202" name="文本占位符 38914"/>
          <p:cNvSpPr>
            <a:spLocks noGrp="1"/>
          </p:cNvSpPr>
          <p:nvPr>
            <p:ph idx="1"/>
          </p:nvPr>
        </p:nvSpPr>
        <p:spPr>
          <a:xfrm>
            <a:off x="421640" y="1200150"/>
            <a:ext cx="7476490" cy="3395345"/>
          </a:xfrm>
        </p:spPr>
        <p:txBody>
          <a:bodyPr anchor="t"/>
          <a:lstStyle/>
          <a:p>
            <a:pPr defTabSz="914400">
              <a:buSzPct val="70000"/>
              <a:buFont typeface="Wingdings" panose="05000000000000000000" charset="0"/>
              <a:buChar char=""/>
            </a:pPr>
            <a:r>
              <a:rPr lang="zh-CN" altLang="en-US" sz="1800" dirty="0">
                <a:latin typeface="宋体" panose="02010600030101010101" pitchFamily="2" charset="-122"/>
              </a:rPr>
              <a:t>查找替换replace()，类似于</a:t>
            </a:r>
            <a:r>
              <a:rPr lang="en-US" altLang="zh-CN" sz="1800" dirty="0">
                <a:latin typeface="宋体" panose="02010600030101010101" pitchFamily="2" charset="-122"/>
              </a:rPr>
              <a:t>Word</a:t>
            </a:r>
            <a:r>
              <a:rPr lang="zh-CN" altLang="en-US" sz="1800" dirty="0">
                <a:latin typeface="宋体" panose="02010600030101010101" pitchFamily="2" charset="-122"/>
              </a:rPr>
              <a:t>中的</a:t>
            </a:r>
            <a:r>
              <a:rPr lang="en-US" altLang="zh-CN" sz="1800" dirty="0">
                <a:latin typeface="宋体" panose="02010600030101010101" pitchFamily="2" charset="-122"/>
              </a:rPr>
              <a:t>“</a:t>
            </a:r>
            <a:r>
              <a:rPr lang="zh-CN" altLang="en-US" sz="1800" dirty="0">
                <a:latin typeface="宋体" panose="02010600030101010101" pitchFamily="2" charset="-122"/>
              </a:rPr>
              <a:t>全部替换</a:t>
            </a:r>
            <a:r>
              <a:rPr lang="en-US" altLang="zh-CN" sz="1800" dirty="0">
                <a:latin typeface="宋体" panose="02010600030101010101" pitchFamily="2" charset="-122"/>
              </a:rPr>
              <a:t>”</a:t>
            </a:r>
            <a:r>
              <a:rPr lang="zh-CN" altLang="en-US" sz="1800" dirty="0">
                <a:latin typeface="宋体" panose="02010600030101010101" pitchFamily="2" charset="-122"/>
              </a:rPr>
              <a:t>功能。</a:t>
            </a:r>
            <a:endParaRPr lang="zh-CN" altLang="en-US" sz="1800" dirty="0">
              <a:latin typeface="宋体" panose="02010600030101010101" pitchFamily="2" charset="-122"/>
            </a:endParaRPr>
          </a:p>
          <a:p>
            <a:pPr defTabSz="914400">
              <a:buSzPct val="70000"/>
              <a:buFont typeface="Wingdings" panose="05000000000000000000" pitchFamily="2" charset="2"/>
              <a:buNone/>
            </a:pPr>
            <a:endParaRPr lang="zh-CN" altLang="en-US" sz="1500" dirty="0">
              <a:latin typeface="宋体" panose="02010600030101010101" pitchFamily="2" charset="-122"/>
            </a:endParaRPr>
          </a:p>
          <a:p>
            <a:pPr marL="0" indent="0" fontAlgn="base">
              <a:buNone/>
            </a:pPr>
            <a:r>
              <a:rPr lang="en-US" sz="1600">
                <a:latin typeface="Consolas" panose="020B0609020204030204" charset="0"/>
                <a:sym typeface="+mn-ea"/>
              </a:rPr>
              <a:t>&gt;&gt;&gt; words = ('测试', '非法', '暴力', '话')</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text = '这句话里含有非法内容'</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for word in words:</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    if word in text:</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        </a:t>
            </a:r>
            <a:r>
              <a:rPr lang="en-US" sz="1600">
                <a:latin typeface="Consolas" panose="020B0609020204030204" charset="0"/>
                <a:sym typeface="+mn-ea"/>
              </a:rPr>
              <a:t>text = text.replace(word, '***')		</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text</a:t>
            </a:r>
            <a:endParaRPr lang="en-US" sz="1600" strike="noStrike" noProof="1">
              <a:latin typeface="Consolas" panose="020B0609020204030204" charset="0"/>
            </a:endParaRPr>
          </a:p>
          <a:p>
            <a:pPr marL="0" indent="0" fontAlgn="base">
              <a:buNone/>
            </a:pPr>
            <a:r>
              <a:rPr lang="en-US" sz="1600">
                <a:solidFill>
                  <a:srgbClr val="00B0F0"/>
                </a:solidFill>
                <a:latin typeface="Consolas" panose="020B0609020204030204" charset="0"/>
                <a:sym typeface="+mn-ea"/>
              </a:rPr>
              <a:t>'这句***里含有***内容'</a:t>
            </a:r>
            <a:endParaRPr lang="zh-CN" altLang="en-US" sz="1600" dirty="0">
              <a:solidFill>
                <a:srgbClr val="00B0F0"/>
              </a:solidFill>
              <a:latin typeface="Consolas" panose="020B0609020204030204" charset="0"/>
            </a:endParaRPr>
          </a:p>
        </p:txBody>
      </p:sp>
      <p:sp>
        <p:nvSpPr>
          <p:cNvPr id="512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993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0962" name="文本占位符 39938"/>
          <p:cNvSpPr>
            <a:spLocks noGrp="1"/>
          </p:cNvSpPr>
          <p:nvPr>
            <p:ph idx="1"/>
          </p:nvPr>
        </p:nvSpPr>
        <p:spPr>
          <a:xfrm>
            <a:off x="478790" y="1070610"/>
            <a:ext cx="8208645" cy="3395345"/>
          </a:xfrm>
        </p:spPr>
        <p:txBody>
          <a:bodyPr anchor="t"/>
          <a:lstStyle/>
          <a:p>
            <a:pPr defTabSz="914400" fontAlgn="base">
              <a:lnSpc>
                <a:spcPct val="150000"/>
              </a:lnSpc>
              <a:spcBef>
                <a:spcPts val="0"/>
              </a:spcBef>
              <a:buSzPct val="70000"/>
              <a:buFont typeface="Wingdings" panose="05000000000000000000" charset="0"/>
              <a:buChar char=""/>
            </a:pPr>
            <a:r>
              <a:rPr sz="1800" strike="noStrike" kern="1200" baseline="0" noProof="1">
                <a:latin typeface="宋体" panose="02010600030101010101" pitchFamily="2" charset="-122"/>
                <a:ea typeface="+mn-ea"/>
                <a:cs typeface="+mn-cs"/>
              </a:rPr>
              <a:t>字符串对象的</a:t>
            </a:r>
            <a:r>
              <a:rPr sz="1800" strike="noStrike" kern="1200" baseline="0" noProof="1">
                <a:solidFill>
                  <a:srgbClr val="FF0000"/>
                </a:solidFill>
                <a:latin typeface="宋体" panose="02010600030101010101" pitchFamily="2" charset="-122"/>
                <a:ea typeface="+mn-ea"/>
                <a:cs typeface="+mn-cs"/>
              </a:rPr>
              <a:t>maketrans()</a:t>
            </a:r>
            <a:r>
              <a:rPr sz="1800" strike="noStrike" kern="1200" baseline="0" noProof="1">
                <a:latin typeface="宋体" panose="02010600030101010101" pitchFamily="2" charset="-122"/>
                <a:ea typeface="+mn-ea"/>
                <a:cs typeface="+mn-cs"/>
              </a:rPr>
              <a:t>方法用来生成字符映射表，而</a:t>
            </a:r>
            <a:r>
              <a:rPr sz="1800" strike="noStrike" kern="1200" baseline="0" noProof="1">
                <a:solidFill>
                  <a:srgbClr val="FF0000"/>
                </a:solidFill>
                <a:latin typeface="宋体" panose="02010600030101010101" pitchFamily="2" charset="-122"/>
                <a:ea typeface="+mn-ea"/>
                <a:cs typeface="+mn-cs"/>
              </a:rPr>
              <a:t>translate()</a:t>
            </a:r>
            <a:r>
              <a:rPr sz="1800" strike="noStrike" kern="1200" baseline="0" noProof="1">
                <a:latin typeface="宋体" panose="02010600030101010101" pitchFamily="2" charset="-122"/>
                <a:ea typeface="+mn-ea"/>
                <a:cs typeface="+mn-cs"/>
              </a:rPr>
              <a:t>方法用来根据映射表中定义的对应关系转换字符串并替换其中的字符，使用这两个方法的组合</a:t>
            </a:r>
            <a:r>
              <a:rPr sz="1800" strike="noStrike" kern="1200" baseline="0" noProof="1">
                <a:solidFill>
                  <a:srgbClr val="FF0000"/>
                </a:solidFill>
                <a:latin typeface="宋体" panose="02010600030101010101" pitchFamily="2" charset="-122"/>
                <a:ea typeface="+mn-ea"/>
                <a:cs typeface="+mn-cs"/>
              </a:rPr>
              <a:t>可以同时处理多个字符</a:t>
            </a:r>
            <a:r>
              <a:rPr sz="1800" strike="noStrike" kern="1200" baseline="0" noProof="1">
                <a:latin typeface="宋体" panose="02010600030101010101" pitchFamily="2" charset="-122"/>
                <a:ea typeface="+mn-ea"/>
                <a:cs typeface="+mn-cs"/>
              </a:rPr>
              <a:t>。</a:t>
            </a:r>
            <a:endParaRPr sz="1800" strike="noStrike" kern="1200" baseline="0" noProof="1">
              <a:latin typeface="宋体" panose="02010600030101010101" pitchFamily="2" charset="-122"/>
              <a:ea typeface="+mn-ea"/>
              <a:cs typeface="+mn-cs"/>
            </a:endParaRPr>
          </a:p>
          <a:p>
            <a:pPr marL="0" indent="0" defTabSz="914400" fontAlgn="base">
              <a:buSzPct val="70000"/>
              <a:buFont typeface="Wingdings" panose="05000000000000000000" pitchFamily="2" charset="2"/>
              <a:buNone/>
            </a:pPr>
            <a:endParaRPr sz="135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endParaRPr sz="135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#创建映射表，将字符"abcdef123"一一对应地转换为"uvwxyz@#$"</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table = ''.maketrans('abcdef123', 'uvwxyz@#$')</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s = "Python is a great programming language. I like it!"</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s.translate(table)          </a:t>
            </a:r>
            <a:r>
              <a:rPr sz="1800">
                <a:latin typeface="Consolas" panose="020B0609020204030204" charset="0"/>
                <a:sym typeface="+mn-ea"/>
              </a:rPr>
              <a:t>#按映射表进行替换</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solidFill>
                  <a:srgbClr val="00B0F0"/>
                </a:solidFill>
                <a:latin typeface="Consolas" panose="020B0609020204030204" charset="0"/>
                <a:ea typeface="+mn-ea"/>
                <a:cs typeface="+mn-cs"/>
              </a:rPr>
              <a:t>'Python is u gryut progrumming lunguugy. I liky it!'</a:t>
            </a:r>
            <a:endParaRPr sz="1800" strike="noStrike" kern="1200" baseline="0" noProof="1">
              <a:solidFill>
                <a:srgbClr val="00B0F0"/>
              </a:solidFill>
              <a:latin typeface="Consolas" panose="020B0609020204030204" charset="0"/>
              <a:ea typeface="+mn-ea"/>
              <a:cs typeface="+mn-cs"/>
            </a:endParaRPr>
          </a:p>
        </p:txBody>
      </p:sp>
      <p:sp>
        <p:nvSpPr>
          <p:cNvPr id="5325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线形标注 1 1"/>
          <p:cNvSpPr/>
          <p:nvPr/>
        </p:nvSpPr>
        <p:spPr>
          <a:xfrm>
            <a:off x="4398602" y="2185918"/>
            <a:ext cx="1604052" cy="457280"/>
          </a:xfrm>
          <a:prstGeom prst="borderCallout1">
            <a:avLst>
              <a:gd name="adj1" fmla="val 98335"/>
              <a:gd name="adj2" fmla="val 50757"/>
              <a:gd name="adj3" fmla="val 224212"/>
              <a:gd name="adj4" fmla="val 21973"/>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200" strike="noStrike" noProof="1">
                <a:solidFill>
                  <a:srgbClr val="FF0000"/>
                </a:solidFill>
              </a:rPr>
              <a:t>这两个参数不是作为整体进行处理的</a:t>
            </a:r>
            <a:endParaRPr lang="zh-CN" altLang="en-US" sz="1200" strike="noStrike" noProof="1">
              <a:solidFill>
                <a:srgbClr val="FF0000"/>
              </a:solidFill>
            </a:endParaRPr>
          </a:p>
        </p:txBody>
      </p:sp>
      <p:cxnSp>
        <p:nvCxnSpPr>
          <p:cNvPr id="3" name="直接箭头连接符 2"/>
          <p:cNvCxnSpPr>
            <a:stCxn id="2" idx="1"/>
          </p:cNvCxnSpPr>
          <p:nvPr/>
        </p:nvCxnSpPr>
        <p:spPr>
          <a:xfrm>
            <a:off x="5200650" y="2642870"/>
            <a:ext cx="389255" cy="62166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4760595" y="3135630"/>
            <a:ext cx="6985"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占位符 21506"/>
          <p:cNvSpPr>
            <a:spLocks noGrp="1"/>
          </p:cNvSpPr>
          <p:nvPr>
            <p:ph idx="1"/>
          </p:nvPr>
        </p:nvSpPr>
        <p:spPr/>
        <p:txBody>
          <a:bodyPr anchor="t"/>
          <a:lstStyle/>
          <a:p>
            <a:pPr defTabSz="914400">
              <a:lnSpc>
                <a:spcPct val="150000"/>
              </a:lnSpc>
              <a:spcBef>
                <a:spcPts val="600"/>
              </a:spcBef>
              <a:buSzPct val="70000"/>
              <a:buFont typeface="Wingdings" panose="05000000000000000000" charset="0"/>
              <a:buChar char=""/>
            </a:pPr>
            <a:r>
              <a:rPr lang="zh-CN" altLang="en-US" sz="1800" dirty="0">
                <a:latin typeface="宋体" panose="02010600030101010101" pitchFamily="2" charset="-122"/>
              </a:rPr>
              <a:t>随着信息技术的发展和信息交换的需要，各国的文字都需要进行编码，不同的应用领域和场合对字符串编码的要求也略有不同，于是又分别设计了多种不同的编码格式，常见的主要有UTF-8、UTF-16、UTF-32、GB2312、GBK、CP936等。</a:t>
            </a:r>
            <a:endParaRPr lang="zh-CN" altLang="en-US" sz="1800" dirty="0">
              <a:latin typeface="宋体" panose="02010600030101010101" pitchFamily="2" charset="-122"/>
            </a:endParaRPr>
          </a:p>
        </p:txBody>
      </p:sp>
      <p:sp>
        <p:nvSpPr>
          <p:cNvPr id="22530"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253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kern="1200" baseline="0" dirty="0">
                <a:latin typeface="宋体" panose="02010600030101010101" pitchFamily="2" charset="-122"/>
                <a:ea typeface="+mj-ea"/>
                <a:cs typeface="+mj-cs"/>
                <a:sym typeface="宋体" panose="02010600030101010101" pitchFamily="2" charset="-122"/>
              </a:rPr>
              <a:t>4.1.2 字符串常用方法</a:t>
            </a:r>
            <a:endParaRPr lang="en-US" altLang="zh-CN" kern="1200" baseline="0">
              <a:latin typeface="+mj-lt"/>
              <a:ea typeface="+mj-ea"/>
              <a:cs typeface="+mj-cs"/>
              <a:sym typeface="宋体" panose="02010600030101010101" pitchFamily="2" charset="-122"/>
            </a:endParaRPr>
          </a:p>
        </p:txBody>
      </p:sp>
      <p:sp>
        <p:nvSpPr>
          <p:cNvPr id="54274" name="Content Placeholder 2"/>
          <p:cNvSpPr>
            <a:spLocks noGrp="1"/>
          </p:cNvSpPr>
          <p:nvPr>
            <p:ph idx="1"/>
          </p:nvPr>
        </p:nvSpPr>
        <p:spPr/>
        <p:txBody>
          <a:bodyPr anchor="t"/>
          <a:lstStyle/>
          <a:p>
            <a:pPr marL="0" indent="0">
              <a:buNone/>
            </a:pPr>
            <a:r>
              <a:rPr lang="en-US" altLang="zh-CN" sz="1800">
                <a:latin typeface="Consolas" panose="020B0609020204030204" charset="0"/>
              </a:rPr>
              <a:t>&gt;&gt;&gt; table = ''.maketrans('0123456789', '零一二三四伍陆柒捌玖')</a:t>
            </a:r>
            <a:endParaRPr lang="en-US" altLang="zh-CN" sz="1800">
              <a:latin typeface="Consolas" panose="020B0609020204030204" charset="0"/>
            </a:endParaRPr>
          </a:p>
          <a:p>
            <a:pPr marL="0" indent="0">
              <a:buNone/>
            </a:pPr>
            <a:r>
              <a:rPr lang="en-US" altLang="zh-CN" sz="1800">
                <a:latin typeface="Consolas" panose="020B0609020204030204" charset="0"/>
              </a:rPr>
              <a:t>&gt;&gt;&gt; '2018年12月31日'.translate(table)</a:t>
            </a:r>
            <a:endParaRPr lang="en-US" altLang="zh-CN" sz="1800">
              <a:latin typeface="Consolas" panose="020B0609020204030204" charset="0"/>
            </a:endParaRPr>
          </a:p>
          <a:p>
            <a:pPr marL="0" indent="0">
              <a:buNone/>
            </a:pPr>
            <a:r>
              <a:rPr lang="en-US" altLang="zh-CN" sz="1800">
                <a:solidFill>
                  <a:srgbClr val="00B0F0"/>
                </a:solidFill>
                <a:latin typeface="Consolas" panose="020B0609020204030204" charset="0"/>
              </a:rPr>
              <a:t>'二零一捌年一二月三一日'</a:t>
            </a:r>
            <a:endParaRPr lang="en-US" altLang="zh-CN" sz="1800">
              <a:solidFill>
                <a:srgbClr val="00B0F0"/>
              </a:solidFill>
              <a:latin typeface="Consolas" panose="020B0609020204030204" charset="0"/>
            </a:endParaRPr>
          </a:p>
        </p:txBody>
      </p:sp>
      <p:sp>
        <p:nvSpPr>
          <p:cNvPr id="5427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41986" name="内容占位符 2"/>
          <p:cNvSpPr>
            <a:spLocks noGrp="1"/>
          </p:cNvSpPr>
          <p:nvPr>
            <p:ph idx="1"/>
          </p:nvPr>
        </p:nvSpPr>
        <p:spPr>
          <a:xfrm>
            <a:off x="466090" y="1200150"/>
            <a:ext cx="8386445" cy="3395345"/>
          </a:xfrm>
        </p:spPr>
        <p:txBody>
          <a:bodyPr anchor="t"/>
          <a:lstStyle/>
          <a:p>
            <a:pPr defTabSz="914400" fontAlgn="base">
              <a:buSzPct val="70000"/>
              <a:buFont typeface="Wingdings" panose="05000000000000000000" charset="0"/>
              <a:buChar char="n"/>
            </a:pPr>
            <a:r>
              <a:rPr lang="zh-CN" altLang="en-US" sz="1800" b="1" strike="noStrike" kern="1200" baseline="0" noProof="1">
                <a:latin typeface="+mn-lt"/>
                <a:ea typeface="+mn-ea"/>
                <a:cs typeface="+mn-cs"/>
              </a:rPr>
              <a:t>应用：</a:t>
            </a:r>
            <a:r>
              <a:rPr lang="zh-CN" altLang="en-US" sz="1800" strike="noStrike" kern="1200" baseline="0" noProof="1">
                <a:latin typeface="+mn-lt"/>
                <a:ea typeface="+mn-ea"/>
                <a:cs typeface="+mn-cs"/>
              </a:rPr>
              <a:t>凯撒加密，每个字母替换为后面第</a:t>
            </a:r>
            <a:r>
              <a:rPr lang="en-US" altLang="zh-CN" sz="1800" strike="noStrike" kern="1200" baseline="0" noProof="1">
                <a:latin typeface="+mn-lt"/>
                <a:ea typeface="+mn-ea"/>
                <a:cs typeface="+mn-cs"/>
              </a:rPr>
              <a:t>k</a:t>
            </a:r>
            <a:r>
              <a:rPr lang="zh-CN" altLang="en-US" sz="1800" strike="noStrike" kern="1200" baseline="0" noProof="1">
                <a:latin typeface="+mn-lt"/>
                <a:ea typeface="+mn-ea"/>
                <a:cs typeface="+mn-cs"/>
              </a:rPr>
              <a:t>个。</a:t>
            </a:r>
            <a:endParaRPr lang="zh-CN" altLang="en-US" sz="1800" strike="noStrike" kern="1200" baseline="0" noProof="1">
              <a:latin typeface="+mn-lt"/>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from string import ascii_letters, ascii_lowercase, ascii_uppercase</a:t>
            </a: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def kaisaEncrypt(text, k):</a:t>
            </a: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 凯撒加密</a:t>
            </a: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lower = ascii_lowercase[k:]+ascii_lowercase[:k]</a:t>
            </a: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upper = ascii_uppercase[k:]+ascii_uppercase[:k]</a:t>
            </a: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table = ''.maketrans(</a:t>
            </a:r>
            <a:r>
              <a:rPr lang="zh-CN" altLang="en-US" sz="1600">
                <a:ln>
                  <a:noFill/>
                </a:ln>
                <a:effectLst/>
                <a:uLnTx/>
                <a:uFillTx/>
                <a:latin typeface="Consolas" panose="020B0609020204030204" charset="0"/>
                <a:sym typeface="+mn-ea"/>
              </a:rPr>
              <a:t>ascii_letters</a:t>
            </a:r>
            <a:r>
              <a:rPr lang="en-US" altLang="zh-CN" sz="1600">
                <a:ln>
                  <a:noFill/>
                </a:ln>
                <a:effectLst/>
                <a:uLnTx/>
                <a:uFillTx/>
                <a:latin typeface="Consolas" panose="020B0609020204030204" charset="0"/>
                <a:sym typeface="+mn-ea"/>
              </a:rPr>
              <a:t>, </a:t>
            </a:r>
            <a:r>
              <a:rPr lang="zh-CN" altLang="en-US" sz="1600">
                <a:ln>
                  <a:noFill/>
                </a:ln>
                <a:effectLst/>
                <a:uLnTx/>
                <a:uFillTx/>
                <a:latin typeface="Consolas" panose="020B0609020204030204" charset="0"/>
                <a:sym typeface="+mn-ea"/>
              </a:rPr>
              <a:t>lower+upper</a:t>
            </a:r>
            <a:r>
              <a:rPr lang="zh-CN" altLang="en-US" sz="1600" strike="noStrike" kern="1200" baseline="0" noProof="1">
                <a:latin typeface="Consolas" panose="020B0609020204030204" charset="0"/>
                <a:ea typeface="+mn-ea"/>
                <a:cs typeface="+mn-cs"/>
              </a:rPr>
              <a:t>)</a:t>
            </a: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return text.translate(table)</a:t>
            </a: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s = "Python is a greate programming language. I like it!"</a:t>
            </a:r>
            <a:endParaRPr lang="zh-CN" altLang="en-US" sz="1600" strike="noStrike" kern="1200" baseline="0" noProof="1">
              <a:latin typeface="Consolas" panose="020B0609020204030204" charset="0"/>
              <a:ea typeface="+mn-ea"/>
              <a:cs typeface="+mn-cs"/>
            </a:endParaRPr>
          </a:p>
          <a:p>
            <a:pPr marL="0" indent="0" defTabSz="914400">
              <a:buSzPct val="70000"/>
              <a:buNone/>
            </a:pPr>
            <a:r>
              <a:rPr lang="en-US" altLang="zh-CN" sz="1600" strike="noStrike" kern="1200" baseline="0" noProof="1" smtClean="0">
                <a:latin typeface="Consolas" panose="020B0609020204030204" charset="0"/>
                <a:ea typeface="+mn-ea"/>
                <a:cs typeface="+mn-cs"/>
              </a:rPr>
              <a:t>print(</a:t>
            </a:r>
            <a:r>
              <a:rPr lang="zh-CN" altLang="en-US" sz="1600" noProof="1">
                <a:latin typeface="Consolas" panose="020B0609020204030204" charset="0"/>
              </a:rPr>
              <a:t>kaisaEncrypt</a:t>
            </a:r>
            <a:r>
              <a:rPr lang="zh-CN" altLang="en-US" sz="1600" strike="noStrike" kern="1200" baseline="0" noProof="1" smtClean="0">
                <a:latin typeface="Consolas" panose="020B0609020204030204" charset="0"/>
                <a:ea typeface="+mn-ea"/>
                <a:cs typeface="+mn-cs"/>
              </a:rPr>
              <a:t>(</a:t>
            </a:r>
            <a:r>
              <a:rPr lang="zh-CN" altLang="en-US" sz="1600" strike="noStrike" kern="1200" baseline="0" noProof="1">
                <a:latin typeface="Consolas" panose="020B0609020204030204" charset="0"/>
                <a:ea typeface="+mn-ea"/>
                <a:cs typeface="+mn-cs"/>
              </a:rPr>
              <a:t>s, 3)</a:t>
            </a:r>
            <a:r>
              <a:rPr lang="en-US" altLang="zh-CN" sz="1600" strike="noStrike" kern="1200" baseline="0" noProof="1">
                <a:latin typeface="Consolas" panose="020B0609020204030204" charset="0"/>
                <a:ea typeface="+mn-ea"/>
                <a:cs typeface="+mn-cs"/>
              </a:rPr>
              <a:t>)</a:t>
            </a:r>
            <a:endParaRPr lang="en-US" altLang="zh-CN"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solidFill>
                  <a:srgbClr val="00B0F0"/>
                </a:solidFill>
                <a:latin typeface="Consolas" panose="020B0609020204030204" charset="0"/>
                <a:ea typeface="+mn-ea"/>
                <a:cs typeface="+mn-cs"/>
              </a:rPr>
              <a:t>'Sbwkrq lv d juhdwh surjudpplqj odqjxdjh. L olnh lw!'</a:t>
            </a:r>
            <a:endParaRPr lang="zh-CN" altLang="en-US" sz="1600" strike="noStrike" kern="1200" baseline="0" noProof="1">
              <a:solidFill>
                <a:srgbClr val="00B0F0"/>
              </a:solidFill>
              <a:latin typeface="Consolas" panose="020B0609020204030204" charset="0"/>
              <a:ea typeface="+mn-ea"/>
              <a:cs typeface="+mn-cs"/>
            </a:endParaRPr>
          </a:p>
        </p:txBody>
      </p:sp>
      <p:sp>
        <p:nvSpPr>
          <p:cNvPr id="552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Arial" panose="020B0604020202020204" pitchFamily="34" charset="0"/>
              </a:rPr>
              <a:t>4.1.2 字符串常用方法</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indent="-342900" fontAlgn="base">
              <a:spcBef>
                <a:spcPts val="0"/>
              </a:spcBef>
            </a:pPr>
            <a:r>
              <a:rPr lang="zh-CN" altLang="en-US" sz="1600" b="1" strike="noStrike" noProof="1">
                <a:latin typeface="Consolas" panose="020B0609020204030204" charset="0"/>
              </a:rPr>
              <a:t>应用：</a:t>
            </a:r>
            <a:r>
              <a:rPr lang="zh-CN" altLang="en-US" sz="1600" strike="noStrike" noProof="1">
                <a:latin typeface="Consolas" panose="020B0609020204030204" charset="0"/>
              </a:rPr>
              <a:t>凯撒解密。</a:t>
            </a:r>
            <a:endParaRPr lang="zh-CN" altLang="en-US" sz="16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def check(text):</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 测试文本中是否存在至少两个最常见的英语单词</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 列表可扩展，规则可调整</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mostCommonWords = ('the', 'is', 'to', 'not', 'have', 'than', 'for')</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return sum(1 for word in mostCommonWords if word in text)&gt;=2</a:t>
            </a:r>
            <a:endParaRPr lang="zh-CN" altLang="en-US" sz="1400" strike="noStrike" noProof="1">
              <a:latin typeface="Consolas" panose="020B0609020204030204" charset="0"/>
            </a:endParaRPr>
          </a:p>
          <a:p>
            <a:pPr marL="0" indent="0">
              <a:spcBef>
                <a:spcPts val="0"/>
              </a:spcBef>
              <a:buNone/>
            </a:pP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测试</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text = 'Beautiful is better than ugly.'</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加密</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encryptedText = kaisaEncrypt(text, 5)</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暴力破解</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for i in range(1, 26):</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t = kaisaEncrypt(encryptedText, -i)</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if check(t):</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print(i</a:t>
            </a:r>
            <a:r>
              <a:rPr lang="en-US" altLang="zh-CN" sz="1400" strike="noStrike" noProof="1">
                <a:latin typeface="Consolas" panose="020B0609020204030204" charset="0"/>
              </a:rPr>
              <a:t>, </a:t>
            </a:r>
            <a:r>
              <a:rPr lang="zh-CN" altLang="en-US" sz="1400" strike="noStrike" noProof="1">
                <a:latin typeface="Consolas" panose="020B0609020204030204" charset="0"/>
              </a:rPr>
              <a:t>t</a:t>
            </a:r>
            <a:r>
              <a:rPr lang="en-US" altLang="zh-CN" sz="1400" strike="noStrike" noProof="1">
                <a:latin typeface="Consolas" panose="020B0609020204030204" charset="0"/>
              </a:rPr>
              <a:t>, sep=':'</a:t>
            </a:r>
            <a:r>
              <a:rPr lang="zh-CN" altLang="en-US" sz="1400" strike="noStrike" noProof="1">
                <a:latin typeface="Consolas" panose="020B0609020204030204" charset="0"/>
              </a:rPr>
              <a:t>)</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break</a:t>
            </a:r>
            <a:endParaRPr lang="zh-CN" altLang="en-US" sz="1400" strike="noStrike" noProof="1">
              <a:latin typeface="Consolas" panose="020B0609020204030204" charset="0"/>
            </a:endParaRPr>
          </a:p>
        </p:txBody>
      </p:sp>
      <p:sp>
        <p:nvSpPr>
          <p:cNvPr id="56323"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4096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57346" name="文本占位符 40962"/>
          <p:cNvSpPr>
            <a:spLocks noGrp="1"/>
          </p:cNvSpPr>
          <p:nvPr>
            <p:ph idx="1"/>
          </p:nvPr>
        </p:nvSpPr>
        <p:spPr/>
        <p:txBody>
          <a:bodyPr anchor="t"/>
          <a:lstStyle/>
          <a:p>
            <a:pPr defTabSz="914400">
              <a:lnSpc>
                <a:spcPct val="80000"/>
              </a:lnSpc>
              <a:buSzPct val="70000"/>
              <a:buFont typeface="Wingdings" panose="05000000000000000000" charset="0"/>
              <a:buChar char=""/>
            </a:pPr>
            <a:r>
              <a:rPr lang="en-US" altLang="zh-CN" sz="1800">
                <a:latin typeface="宋体" panose="02010600030101010101" pitchFamily="2" charset="-122"/>
              </a:rPr>
              <a:t>strip()</a:t>
            </a:r>
            <a:r>
              <a:rPr lang="zh-CN" altLang="en-US" sz="1800">
                <a:latin typeface="宋体" panose="02010600030101010101" pitchFamily="2" charset="-122"/>
              </a:rPr>
              <a:t>、</a:t>
            </a:r>
            <a:r>
              <a:rPr lang="en-US" altLang="zh-CN" sz="1800">
                <a:latin typeface="宋体" panose="02010600030101010101" pitchFamily="2" charset="-122"/>
              </a:rPr>
              <a:t>rstrip()</a:t>
            </a:r>
            <a:r>
              <a:rPr lang="zh-CN" altLang="en-US" sz="1800">
                <a:latin typeface="宋体" panose="02010600030101010101" pitchFamily="2" charset="-122"/>
              </a:rPr>
              <a:t>、</a:t>
            </a:r>
            <a:r>
              <a:rPr lang="en-US" altLang="zh-CN" sz="1800">
                <a:latin typeface="宋体" panose="02010600030101010101" pitchFamily="2" charset="-122"/>
              </a:rPr>
              <a:t>lstrip()</a:t>
            </a:r>
            <a:endParaRPr lang="en-US" altLang="zh-CN" sz="1800">
              <a:latin typeface="宋体" panose="02010600030101010101" pitchFamily="2" charset="-122"/>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s = " abc  "</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s.strip()                             #删除空白字符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abc</a:t>
            </a:r>
            <a:r>
              <a:rPr lang="en-US" altLang="zh-CN" sz="1600">
                <a:solidFill>
                  <a:srgbClr val="00B0F0"/>
                </a:solidFill>
                <a:latin typeface="Consolas" panose="020B0609020204030204" charset="0"/>
                <a:sym typeface="宋体" panose="02010600030101010101" pitchFamily="2" charset="-122"/>
              </a:rPr>
              <a:t>'</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'\n\nhello world   \n\n'.strip()      #删除空白字符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'hello world'</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"aaaassddf".strip("a")                #删除指定字符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ssddf</a:t>
            </a:r>
            <a:r>
              <a:rPr lang="en-US" altLang="zh-CN" sz="1600">
                <a:solidFill>
                  <a:srgbClr val="00B0F0"/>
                </a:solidFill>
                <a:latin typeface="Consolas" panose="020B0609020204030204" charset="0"/>
                <a:sym typeface="宋体" panose="02010600030101010101" pitchFamily="2" charset="-122"/>
              </a:rPr>
              <a:t>'</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"aaaassddf".strip("af")</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ssdd'</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"aaaassddfaaa".rstrip("a")            #删除字符串右端指定字符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'aaaassddf'</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"aaaassddfaaa".lstrip("a")            #删除字符串左端指定字符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'ssddfaaa'</a:t>
            </a:r>
            <a:endParaRPr lang="en-US" altLang="zh-CN" sz="1600">
              <a:solidFill>
                <a:srgbClr val="00B0F0"/>
              </a:solidFill>
              <a:latin typeface="Consolas" panose="020B0609020204030204" charset="0"/>
            </a:endParaRPr>
          </a:p>
        </p:txBody>
      </p:sp>
      <p:sp>
        <p:nvSpPr>
          <p:cNvPr id="573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88620" y="1109980"/>
            <a:ext cx="8238490" cy="3395345"/>
          </a:xfrm>
        </p:spPr>
        <p:txBody>
          <a:bodyPr/>
          <a:lstStyle/>
          <a:p>
            <a:pPr fontAlgn="base">
              <a:lnSpc>
                <a:spcPct val="150000"/>
              </a:lnSpc>
              <a:spcBef>
                <a:spcPts val="0"/>
              </a:spcBef>
              <a:buFont typeface="Wingdings" panose="05000000000000000000" charset="0"/>
              <a:buChar char=""/>
            </a:pPr>
            <a:r>
              <a:rPr lang="zh-CN" altLang="en-US" sz="1800" strike="noStrike" noProof="1"/>
              <a:t>这三个方法的</a:t>
            </a:r>
            <a:r>
              <a:rPr lang="zh-CN" altLang="en-US" sz="1800" strike="noStrike" noProof="1">
                <a:solidFill>
                  <a:srgbClr val="FF0000"/>
                </a:solidFill>
              </a:rPr>
              <a:t>参数指定的字符串并不作为一个整体对待</a:t>
            </a:r>
            <a:r>
              <a:rPr lang="zh-CN" altLang="en-US" sz="1800" strike="noStrike" noProof="1"/>
              <a:t>，而是在原字符串的两侧、右侧、左侧删除参数字符串中包含的所有字符，</a:t>
            </a:r>
            <a:r>
              <a:rPr lang="zh-CN" altLang="en-US" sz="1800" strike="noStrike" noProof="1">
                <a:solidFill>
                  <a:srgbClr val="FF0000"/>
                </a:solidFill>
              </a:rPr>
              <a:t>一层一层地从外往里扒</a:t>
            </a:r>
            <a:r>
              <a:rPr lang="zh-CN" altLang="en-US" sz="1800" strike="noStrike" noProof="1"/>
              <a:t>。</a:t>
            </a:r>
            <a:endParaRPr lang="zh-CN" altLang="en-US" sz="1800" strike="noStrike" noProof="1"/>
          </a:p>
          <a:p>
            <a:pPr marL="0" indent="0" fontAlgn="base">
              <a:buNone/>
            </a:pPr>
            <a:r>
              <a:rPr lang="zh-CN" altLang="en-US" sz="1600" strike="noStrike" noProof="1">
                <a:latin typeface="Consolas" panose="020B0609020204030204" charset="0"/>
              </a:rPr>
              <a:t>&gt;&gt;&gt; 'aabbccddeeeffg'.strip('af')  #字母f不在字符串两侧，所以不删除</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'bbccddeeeffg'</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'aabbccddeeeffg'.strip('gaf')</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'bbccddeee'</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'aabbccddeeeffg'.strip('gaef')</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'bbccdd'</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'aabbccddeeeffg'.strip('gbaef')</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'ccdd'</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'aabbccddeeeffg'.strip('gbaefcd')</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t>
            </a:r>
            <a:endParaRPr lang="zh-CN" altLang="en-US" sz="1600" strike="noStrike" noProof="1">
              <a:solidFill>
                <a:srgbClr val="00B0F0"/>
              </a:solidFill>
              <a:latin typeface="Consolas" panose="020B0609020204030204" charset="0"/>
            </a:endParaRPr>
          </a:p>
        </p:txBody>
      </p:sp>
      <p:sp>
        <p:nvSpPr>
          <p:cNvPr id="583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Arial" panose="020B0604020202020204" pitchFamily="34" charset="0"/>
              </a:rPr>
              <a:t>4.1.2 字符串常用方法</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indent="-342900" fontAlgn="base">
              <a:spcBef>
                <a:spcPts val="0"/>
              </a:spcBef>
            </a:pPr>
            <a:r>
              <a:rPr lang="zh-CN" altLang="en-US" sz="1800" b="1" strike="noStrike" noProof="1"/>
              <a:t>应用：</a:t>
            </a:r>
            <a:r>
              <a:rPr lang="zh-CN" altLang="en-US" sz="1800" strike="noStrike" noProof="1"/>
              <a:t>文本规范化。</a:t>
            </a:r>
            <a:endParaRPr lang="zh-CN" altLang="en-US" sz="1800" strike="noStrike" noProof="1"/>
          </a:p>
          <a:p>
            <a:pPr marL="0" indent="0">
              <a:spcBef>
                <a:spcPts val="0"/>
              </a:spcBef>
              <a:buNone/>
            </a:pPr>
            <a:r>
              <a:rPr lang="zh-CN" altLang="en-US" sz="1400" strike="noStrike" noProof="1">
                <a:latin typeface="Consolas" panose="020B0609020204030204" charset="0"/>
              </a:rPr>
              <a:t>&gt;&gt;&gt; text = '''姓名：张三</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年龄：39</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性别男</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职业  学生</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籍贯：  地球'''</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&gt;&gt;&gt; infomation = text.split('\n')</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&gt;&gt;&gt; infomation</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['姓名：张三', '年龄：39', '性别男', '职业  学生', '籍贯：  地球']</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for item in infomation:</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print(item[:2], item[2:].strip('： '), sep='：')</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姓名：张三</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年龄：39</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性别：男</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职业：学生</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籍贯：地球</a:t>
            </a:r>
            <a:endParaRPr lang="zh-CN" altLang="en-US" sz="1400" strike="noStrike" noProof="1">
              <a:solidFill>
                <a:srgbClr val="00B0F0"/>
              </a:solidFill>
              <a:latin typeface="Consolas" panose="020B0609020204030204" charset="0"/>
            </a:endParaRPr>
          </a:p>
        </p:txBody>
      </p:sp>
      <p:sp>
        <p:nvSpPr>
          <p:cNvPr id="5939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4198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1987" name="文本占位符 41986"/>
          <p:cNvSpPr>
            <a:spLocks noGrp="1"/>
          </p:cNvSpPr>
          <p:nvPr>
            <p:ph idx="1"/>
          </p:nvPr>
        </p:nvSpPr>
        <p:spPr>
          <a:ln>
            <a:miter/>
          </a:ln>
        </p:spPr>
        <p:txBody>
          <a:bodyPr anchor="t"/>
          <a:lstStyle/>
          <a:p>
            <a:pPr fontAlgn="base">
              <a:lnSpc>
                <a:spcPct val="80000"/>
              </a:lnSpc>
              <a:buFont typeface="Wingdings" panose="05000000000000000000" charset="0"/>
              <a:buChar char=""/>
            </a:pPr>
            <a:r>
              <a:rPr lang="zh-CN" altLang="en-US" sz="1800" strike="noStrike" noProof="1">
                <a:latin typeface="宋体" panose="02010600030101010101" pitchFamily="2" charset="-122"/>
              </a:rPr>
              <a:t>内置函数eval()</a:t>
            </a:r>
            <a:endParaRPr lang="zh-CN" altLang="en-US" sz="1800" strike="noStrike" noProof="1">
              <a:latin typeface="宋体" panose="02010600030101010101" pitchFamily="2" charset="-122"/>
            </a:endParaRPr>
          </a:p>
          <a:p>
            <a:pPr marL="1905" indent="-344805" fontAlgn="base">
              <a:lnSpc>
                <a:spcPct val="80000"/>
              </a:lnSpc>
              <a:buNone/>
            </a:pPr>
            <a:r>
              <a:rPr lang="zh-CN" altLang="en-US" sz="1600" strike="noStrike" noProof="1">
                <a:latin typeface="Consolas" panose="020B0609020204030204" charset="0"/>
              </a:rPr>
              <a:t>&gt;&gt;&gt; eval("3+4")                             </a:t>
            </a:r>
            <a:r>
              <a:rPr lang="en-US" altLang="zh-CN" sz="1600" strike="noStrike" noProof="1">
                <a:latin typeface="Consolas" panose="020B0609020204030204" charset="0"/>
              </a:rPr>
              <a:t>#</a:t>
            </a:r>
            <a:r>
              <a:rPr lang="zh-CN" altLang="en-US" sz="1600" strike="noStrike" noProof="1">
                <a:latin typeface="Consolas" panose="020B0609020204030204" charset="0"/>
              </a:rPr>
              <a:t>计算表达式的值</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rPr>
              <a:t>7</a:t>
            </a:r>
            <a:endParaRPr lang="zh-CN" altLang="en-US" sz="1600" strike="noStrike" noProof="1">
              <a:solidFill>
                <a:srgbClr val="00B0F0"/>
              </a:solidFill>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a = 3</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b = 5</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eval('a+b')                             </a:t>
            </a:r>
            <a:r>
              <a:rPr lang="en-US" altLang="zh-CN" sz="1600" strike="noStrike" noProof="1">
                <a:latin typeface="Consolas" panose="020B0609020204030204" charset="0"/>
              </a:rPr>
              <a:t>#</a:t>
            </a:r>
            <a:r>
              <a:rPr lang="zh-CN" altLang="en-US" sz="1600" strike="noStrike" noProof="1">
                <a:latin typeface="Consolas" panose="020B0609020204030204" charset="0"/>
              </a:rPr>
              <a:t>要求变量</a:t>
            </a:r>
            <a:r>
              <a:rPr lang="en-US" altLang="zh-CN" sz="1600" strike="noStrike" noProof="1">
                <a:latin typeface="Consolas" panose="020B0609020204030204" charset="0"/>
              </a:rPr>
              <a:t>a</a:t>
            </a:r>
            <a:r>
              <a:rPr lang="zh-CN" altLang="en-US" sz="1600" strike="noStrike" noProof="1">
                <a:latin typeface="Consolas" panose="020B0609020204030204" charset="0"/>
              </a:rPr>
              <a:t>和</a:t>
            </a:r>
            <a:r>
              <a:rPr lang="en-US" altLang="zh-CN" sz="1600" strike="noStrike" noProof="1">
                <a:latin typeface="Consolas" panose="020B0609020204030204" charset="0"/>
              </a:rPr>
              <a:t>b</a:t>
            </a:r>
            <a:r>
              <a:rPr lang="zh-CN" altLang="en-US" sz="1600" strike="noStrike" noProof="1">
                <a:latin typeface="Consolas" panose="020B0609020204030204" charset="0"/>
              </a:rPr>
              <a:t>已存在</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rPr>
              <a:t>8</a:t>
            </a:r>
            <a:endParaRPr lang="zh-CN" altLang="en-US" sz="1600" strike="noStrike" noProof="1">
              <a:solidFill>
                <a:srgbClr val="00B0F0"/>
              </a:solidFill>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import math</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eval('math.sqrt(3)')</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rPr>
              <a:t>1.7320508075688772</a:t>
            </a:r>
            <a:endParaRPr lang="zh-CN" altLang="en-US" sz="1600" strike="noStrike" noProof="1">
              <a:solidFill>
                <a:srgbClr val="00B0F0"/>
              </a:solidFill>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eval('aa')                              </a:t>
            </a:r>
            <a:r>
              <a:rPr lang="en-US" altLang="zh-CN" sz="1600" strike="noStrike" noProof="1">
                <a:latin typeface="Consolas" panose="020B0609020204030204" charset="0"/>
              </a:rPr>
              <a:t>#</a:t>
            </a:r>
            <a:r>
              <a:rPr lang="zh-CN" altLang="en-US" sz="1600" strike="noStrike" noProof="1">
                <a:latin typeface="Consolas" panose="020B0609020204030204" charset="0"/>
              </a:rPr>
              <a:t>当前上下文中不存在对象</a:t>
            </a:r>
            <a:r>
              <a:rPr lang="en-US" altLang="zh-CN" sz="1600" strike="noStrike" noProof="1">
                <a:latin typeface="Consolas" panose="020B0609020204030204" charset="0"/>
              </a:rPr>
              <a:t>aa</a:t>
            </a:r>
            <a:endParaRPr lang="en-US" altLang="zh-CN" sz="1600" strike="noStrike" noProof="1">
              <a:latin typeface="Consolas" panose="020B0609020204030204" charset="0"/>
            </a:endParaRPr>
          </a:p>
          <a:p>
            <a:pPr marL="1905" indent="-344805" fontAlgn="base">
              <a:lnSpc>
                <a:spcPct val="80000"/>
              </a:lnSpc>
              <a:buNone/>
            </a:pPr>
            <a:r>
              <a:rPr lang="zh-CN" altLang="en-US" sz="1600" strike="noStrike" noProof="1">
                <a:solidFill>
                  <a:srgbClr val="FF0000"/>
                </a:solidFill>
                <a:latin typeface="Consolas" panose="020B0609020204030204" charset="0"/>
              </a:rPr>
              <a:t>NameError: name 'aa' is not defined</a:t>
            </a:r>
            <a:endParaRPr lang="zh-CN" altLang="en-US" sz="1600" strike="noStrike" noProof="1">
              <a:solidFill>
                <a:srgbClr val="FF0000"/>
              </a:solidFill>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eval('*'.join(map(str, range(1, 6))))   </a:t>
            </a:r>
            <a:r>
              <a:rPr lang="en-US" altLang="zh-CN" sz="1600" strike="noStrike" noProof="1">
                <a:latin typeface="Consolas" panose="020B0609020204030204" charset="0"/>
              </a:rPr>
              <a:t>#5</a:t>
            </a:r>
            <a:r>
              <a:rPr lang="zh-CN" altLang="en-US" sz="1600" strike="noStrike" noProof="1">
                <a:latin typeface="Consolas" panose="020B0609020204030204" charset="0"/>
              </a:rPr>
              <a:t>的阶乘</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rPr>
              <a:t>120</a:t>
            </a:r>
            <a:endParaRPr lang="zh-CN" altLang="en-US" sz="1600" strike="noStrike" noProof="1">
              <a:solidFill>
                <a:srgbClr val="00B0F0"/>
              </a:solidFill>
              <a:latin typeface="Consolas" panose="020B0609020204030204" charset="0"/>
            </a:endParaRPr>
          </a:p>
        </p:txBody>
      </p:sp>
      <p:sp>
        <p:nvSpPr>
          <p:cNvPr id="604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300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51202" name="文本占位符 43010"/>
          <p:cNvSpPr>
            <a:spLocks noGrp="1"/>
          </p:cNvSpPr>
          <p:nvPr>
            <p:ph idx="1"/>
          </p:nvPr>
        </p:nvSpPr>
        <p:spPr/>
        <p:txBody>
          <a:bodyPr anchor="t"/>
          <a:lstStyle/>
          <a:p>
            <a:pPr defTabSz="914400" fontAlgn="base">
              <a:buSzPct val="70000"/>
              <a:buFont typeface="Wingdings" panose="05000000000000000000" charset="0"/>
              <a:buChar char="v"/>
            </a:pPr>
            <a:r>
              <a:rPr lang="en-US" altLang="zh-CN" sz="1800" strike="noStrike" kern="1200" baseline="0" noProof="1">
                <a:latin typeface="宋体" panose="02010600030101010101" pitchFamily="2" charset="-122"/>
                <a:ea typeface="+mn-ea"/>
                <a:cs typeface="+mn-cs"/>
              </a:rPr>
              <a:t>eval()</a:t>
            </a:r>
            <a:r>
              <a:rPr lang="zh-CN" altLang="en-US" sz="1800" strike="noStrike" kern="1200" baseline="0" noProof="1">
                <a:latin typeface="宋体" panose="02010600030101010101" pitchFamily="2" charset="-122"/>
                <a:ea typeface="+mn-ea"/>
                <a:cs typeface="+mn-cs"/>
              </a:rPr>
              <a:t>函数是非常</a:t>
            </a:r>
            <a:r>
              <a:rPr lang="zh-CN" altLang="en-US" sz="1800" strike="noStrike" kern="1200" baseline="0" noProof="1">
                <a:solidFill>
                  <a:srgbClr val="FF0000"/>
                </a:solidFill>
                <a:latin typeface="宋体" panose="02010600030101010101" pitchFamily="2" charset="-122"/>
                <a:ea typeface="+mn-ea"/>
                <a:cs typeface="+mn-cs"/>
              </a:rPr>
              <a:t>危险</a:t>
            </a:r>
            <a:r>
              <a:rPr lang="zh-CN" altLang="en-US" sz="1800" strike="noStrike" kern="1200" baseline="0" noProof="1">
                <a:latin typeface="宋体" panose="02010600030101010101" pitchFamily="2" charset="-122"/>
                <a:ea typeface="+mn-ea"/>
                <a:cs typeface="+mn-cs"/>
              </a:rPr>
              <a:t>的</a:t>
            </a:r>
            <a:endParaRPr lang="zh-CN" altLang="en-US" sz="1800" strike="noStrike" kern="1200" baseline="0" noProof="1">
              <a:latin typeface="宋体" panose="02010600030101010101" pitchFamily="2" charset="-122"/>
              <a:ea typeface="+mn-ea"/>
              <a:cs typeface="+mn-cs"/>
            </a:endParaRPr>
          </a:p>
          <a:p>
            <a:pPr marL="1905" indent="-344805" defTabSz="914400" fontAlgn="base">
              <a:buSzPct val="70000"/>
              <a:buFont typeface="Wingdings" panose="05000000000000000000" pitchFamily="2" charset="2"/>
              <a:buNone/>
            </a:pPr>
            <a:endParaRPr lang="en-US" altLang="zh-CN" sz="1350" strike="noStrike" kern="1200" baseline="0" noProof="1">
              <a:latin typeface="Times New Roman" panose="02020603050405020304" pitchFamily="2" charset="0"/>
              <a:ea typeface="+mn-ea"/>
              <a:cs typeface="+mn-cs"/>
            </a:endParaRPr>
          </a:p>
          <a:p>
            <a:pPr marL="1905" indent="-344805" defTabSz="914400" fontAlgn="base">
              <a:buSzPct val="70000"/>
              <a:buFont typeface="Wingdings" panose="05000000000000000000" pitchFamily="2" charset="2"/>
              <a:buNone/>
            </a:pPr>
            <a:r>
              <a:rPr lang="en-US" altLang="zh-CN" sz="1800" strike="noStrike" kern="1200" baseline="0" noProof="1">
                <a:latin typeface="Times New Roman" panose="02020603050405020304" pitchFamily="2" charset="0"/>
                <a:ea typeface="+mn-ea"/>
                <a:cs typeface="+mn-cs"/>
              </a:rPr>
              <a:t>&gt;&gt;&gt; a = input("Please input:")</a:t>
            </a:r>
            <a:endParaRPr lang="en-US" altLang="zh-CN" sz="1800" strike="noStrike" kern="1200" baseline="0" noProof="1">
              <a:latin typeface="Times New Roman" panose="02020603050405020304" pitchFamily="2" charset="0"/>
              <a:ea typeface="+mn-ea"/>
              <a:cs typeface="+mn-cs"/>
            </a:endParaRPr>
          </a:p>
          <a:p>
            <a:pPr marL="1905" indent="-344805" defTabSz="914400" fontAlgn="base">
              <a:buSzPct val="70000"/>
              <a:buFont typeface="Wingdings" panose="05000000000000000000" pitchFamily="2" charset="2"/>
              <a:buNone/>
            </a:pPr>
            <a:r>
              <a:rPr lang="en-US" altLang="zh-CN" sz="1800" strike="noStrike" kern="1200" baseline="0" noProof="1">
                <a:solidFill>
                  <a:srgbClr val="00B0F0"/>
                </a:solidFill>
                <a:latin typeface="Times New Roman" panose="02020603050405020304" pitchFamily="2" charset="0"/>
                <a:ea typeface="+mn-ea"/>
                <a:cs typeface="+mn-cs"/>
              </a:rPr>
              <a:t>Please input:__import__('os').startfile(r'C:\Windows\notepad.exe')</a:t>
            </a:r>
            <a:endParaRPr lang="en-US" altLang="zh-CN" sz="1800" strike="noStrike" kern="1200" baseline="0" noProof="1">
              <a:solidFill>
                <a:srgbClr val="00B0F0"/>
              </a:solidFill>
              <a:latin typeface="Times New Roman" panose="02020603050405020304" pitchFamily="2" charset="0"/>
              <a:ea typeface="+mn-ea"/>
              <a:cs typeface="+mn-cs"/>
            </a:endParaRPr>
          </a:p>
          <a:p>
            <a:pPr marL="1905" indent="-344805" defTabSz="914400" fontAlgn="base">
              <a:buSzPct val="70000"/>
              <a:buFont typeface="Wingdings" panose="05000000000000000000" pitchFamily="2" charset="2"/>
              <a:buNone/>
            </a:pPr>
            <a:r>
              <a:rPr lang="en-US" altLang="zh-CN" sz="1800" strike="noStrike" kern="1200" baseline="0" noProof="1">
                <a:latin typeface="Times New Roman" panose="02020603050405020304" pitchFamily="2" charset="0"/>
                <a:ea typeface="+mn-ea"/>
                <a:cs typeface="+mn-cs"/>
              </a:rPr>
              <a:t>&gt;&gt;&gt; eval(a)</a:t>
            </a:r>
            <a:endParaRPr lang="en-US" altLang="zh-CN" sz="1800" strike="noStrike" kern="1200" baseline="0" noProof="1">
              <a:latin typeface="Times New Roman" panose="02020603050405020304" pitchFamily="2" charset="0"/>
              <a:ea typeface="+mn-ea"/>
              <a:cs typeface="+mn-cs"/>
            </a:endParaRPr>
          </a:p>
          <a:p>
            <a:pPr marL="1905" indent="-344805" defTabSz="914400" fontAlgn="base">
              <a:buSzPct val="70000"/>
              <a:buFont typeface="Wingdings" panose="05000000000000000000" pitchFamily="2" charset="2"/>
              <a:buNone/>
            </a:pPr>
            <a:r>
              <a:rPr lang="en-US" altLang="zh-CN" sz="1800" strike="noStrike" kern="1200" baseline="0" noProof="1">
                <a:latin typeface="Times New Roman" panose="02020603050405020304" pitchFamily="2" charset="0"/>
                <a:ea typeface="+mn-ea"/>
                <a:cs typeface="+mn-cs"/>
              </a:rPr>
              <a:t>&gt;&gt;&gt; eval("__import__('os').system('md testtest')")</a:t>
            </a:r>
            <a:endParaRPr lang="en-US" altLang="zh-CN" sz="1800" strike="noStrike" kern="1200" baseline="0" noProof="1">
              <a:latin typeface="Times New Roman" panose="02020603050405020304" pitchFamily="2" charset="0"/>
              <a:ea typeface="+mn-ea"/>
              <a:cs typeface="+mn-cs"/>
            </a:endParaRPr>
          </a:p>
        </p:txBody>
      </p:sp>
      <p:sp>
        <p:nvSpPr>
          <p:cNvPr id="6144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4403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62466" name="文本占位符 44034"/>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sym typeface="Arial" panose="020B0604020202020204" pitchFamily="34" charset="0"/>
              </a:rPr>
              <a:t>成员判断，关键字</a:t>
            </a:r>
            <a:r>
              <a:rPr lang="en-US" altLang="zh-CN" sz="1800" dirty="0">
                <a:latin typeface="宋体" panose="02010600030101010101" pitchFamily="2" charset="-122"/>
                <a:sym typeface="Arial" panose="020B0604020202020204" pitchFamily="34" charset="0"/>
              </a:rPr>
              <a:t>in</a:t>
            </a:r>
            <a:endParaRPr lang="en-US" altLang="zh-CN" sz="1800" dirty="0">
              <a:latin typeface="宋体" panose="02010600030101010101" pitchFamily="2" charset="-122"/>
              <a:sym typeface="Arial" panose="020B0604020202020204" pitchFamily="34" charset="0"/>
            </a:endParaRPr>
          </a:p>
          <a:p>
            <a:pPr defTabSz="914400">
              <a:lnSpc>
                <a:spcPct val="80000"/>
              </a:lnSpc>
              <a:buSzPct val="70000"/>
              <a:buFont typeface="Wingdings" panose="05000000000000000000" pitchFamily="2" charset="2"/>
              <a:buNone/>
            </a:pPr>
            <a:endParaRPr lang="en-US" altLang="zh-CN" sz="135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 in "abcde"     #</a:t>
            </a:r>
            <a:r>
              <a:rPr lang="zh-CN" altLang="en-US" sz="1800" dirty="0">
                <a:latin typeface="Consolas" panose="020B0609020204030204" charset="0"/>
              </a:rPr>
              <a:t>测试一个字符中是否存在于另一个字符串中</a:t>
            </a:r>
            <a:endParaRPr lang="zh-CN" altLang="en-US"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True</a:t>
            </a:r>
            <a:endParaRPr lang="en-US" altLang="zh-CN" sz="18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'ab' in 'abcde'</a:t>
            </a:r>
            <a:endParaRPr lang="en-US" altLang="zh-CN"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True</a:t>
            </a:r>
            <a:endParaRPr lang="en-US" altLang="zh-CN" sz="18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'ac' in 'abcde'    #</a:t>
            </a:r>
            <a:r>
              <a:rPr lang="zh-CN" altLang="en-US" sz="1800" dirty="0">
                <a:latin typeface="Consolas" panose="020B0609020204030204" charset="0"/>
              </a:rPr>
              <a:t>关键字</a:t>
            </a:r>
            <a:r>
              <a:rPr lang="en-US" altLang="zh-CN" sz="1800" dirty="0">
                <a:latin typeface="Consolas" panose="020B0609020204030204" charset="0"/>
              </a:rPr>
              <a:t>in</a:t>
            </a:r>
            <a:r>
              <a:rPr lang="zh-CN" altLang="en-US" sz="1800" dirty="0">
                <a:latin typeface="Consolas" panose="020B0609020204030204" charset="0"/>
              </a:rPr>
              <a:t>左边的字符串作为一个整体对待</a:t>
            </a:r>
            <a:endParaRPr lang="zh-CN" altLang="en-US"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False</a:t>
            </a:r>
            <a:endParaRPr lang="en-US" altLang="zh-CN" sz="18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"j" in "abcde"</a:t>
            </a:r>
            <a:endParaRPr lang="en-US" altLang="zh-CN"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False</a:t>
            </a:r>
            <a:endParaRPr lang="en-US" altLang="zh-CN" sz="1800" dirty="0">
              <a:solidFill>
                <a:srgbClr val="00B0F0"/>
              </a:solidFill>
              <a:latin typeface="Consolas" panose="020B0609020204030204" charset="0"/>
            </a:endParaRPr>
          </a:p>
        </p:txBody>
      </p:sp>
      <p:sp>
        <p:nvSpPr>
          <p:cNvPr id="624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005" y="1090930"/>
            <a:ext cx="8090535" cy="3395345"/>
          </a:xfrm>
        </p:spPr>
        <p:txBody>
          <a:bodyPr/>
          <a:lstStyle/>
          <a:p>
            <a:pPr fontAlgn="base">
              <a:lnSpc>
                <a:spcPct val="150000"/>
              </a:lnSpc>
              <a:spcBef>
                <a:spcPts val="0"/>
              </a:spcBef>
              <a:buFont typeface="Wingdings" panose="05000000000000000000" charset="0"/>
              <a:buChar char=""/>
            </a:pPr>
            <a:r>
              <a:rPr lang="en-US" sz="1800" strike="noStrike" noProof="1"/>
              <a:t>Python字符串支持与</a:t>
            </a:r>
            <a:r>
              <a:rPr lang="en-US" sz="1800" strike="noStrike" noProof="1">
                <a:solidFill>
                  <a:srgbClr val="FF0000"/>
                </a:solidFill>
              </a:rPr>
              <a:t>整数</a:t>
            </a:r>
            <a:r>
              <a:rPr lang="en-US" sz="1800" strike="noStrike" noProof="1"/>
              <a:t>的乘法运算，表示序列重复，也就是</a:t>
            </a:r>
            <a:r>
              <a:rPr lang="en-US" sz="1800" strike="noStrike" noProof="1">
                <a:solidFill>
                  <a:srgbClr val="FF0000"/>
                </a:solidFill>
              </a:rPr>
              <a:t>字符串内容的重复</a:t>
            </a:r>
            <a:r>
              <a:rPr lang="zh-CN" altLang="en-US" sz="1800" strike="noStrike" noProof="1">
                <a:solidFill>
                  <a:srgbClr val="FF0000"/>
                </a:solidFill>
              </a:rPr>
              <a:t>，得到新字符串</a:t>
            </a:r>
            <a:r>
              <a:rPr lang="en-US" sz="1800" strike="noStrike" noProof="1"/>
              <a:t>。</a:t>
            </a:r>
            <a:endParaRPr lang="en-US" sz="1800" strike="noStrike" noProof="1"/>
          </a:p>
          <a:p>
            <a:pPr marL="0" indent="0" fontAlgn="base">
              <a:buNone/>
            </a:pPr>
            <a:endParaRPr lang="en-US" sz="1800" strike="noStrike" noProof="1"/>
          </a:p>
          <a:p>
            <a:pPr marL="0" indent="0" fontAlgn="base">
              <a:buNone/>
            </a:pPr>
            <a:r>
              <a:rPr lang="en-US" sz="1800" strike="noStrike" noProof="1">
                <a:latin typeface="Consolas" panose="020B0609020204030204" charset="0"/>
              </a:rPr>
              <a:t>&gt;&gt;&gt; 'abcd' * 3</a:t>
            </a:r>
            <a:endParaRPr lang="en-US" sz="1800" strike="noStrike" noProof="1">
              <a:latin typeface="Consolas" panose="020B0609020204030204" charset="0"/>
            </a:endParaRPr>
          </a:p>
          <a:p>
            <a:pPr marL="0" indent="0" fontAlgn="base">
              <a:buNone/>
            </a:pPr>
            <a:r>
              <a:rPr lang="en-US" sz="1800" strike="noStrike" noProof="1">
                <a:solidFill>
                  <a:srgbClr val="00B0F0"/>
                </a:solidFill>
                <a:latin typeface="Consolas" panose="020B0609020204030204" charset="0"/>
              </a:rPr>
              <a:t>'abcdabcdabcd'</a:t>
            </a:r>
            <a:endParaRPr lang="en-US" sz="1800" strike="noStrike" noProof="1">
              <a:solidFill>
                <a:srgbClr val="00B0F0"/>
              </a:solidFill>
              <a:latin typeface="Consolas" panose="020B0609020204030204" charset="0"/>
            </a:endParaRPr>
          </a:p>
        </p:txBody>
      </p:sp>
      <p:sp>
        <p:nvSpPr>
          <p:cNvPr id="63490" name="标题 4403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634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p:txBody>
          <a:bodyPr anchor="t"/>
          <a:lstStyle/>
          <a:p>
            <a:pPr>
              <a:lnSpc>
                <a:spcPct val="150000"/>
              </a:lnSpc>
              <a:spcBef>
                <a:spcPct val="0"/>
              </a:spcBef>
              <a:spcAft>
                <a:spcPts val="600"/>
              </a:spcAft>
              <a:buFont typeface="Wingdings" panose="05000000000000000000" charset="0"/>
              <a:buChar char=""/>
            </a:pPr>
            <a:r>
              <a:rPr lang="zh-CN" altLang="en-US" sz="1800" dirty="0">
                <a:solidFill>
                  <a:srgbClr val="FF0000"/>
                </a:solidFill>
                <a:latin typeface="宋体" panose="02010600030101010101" pitchFamily="2" charset="-122"/>
              </a:rPr>
              <a:t>GB2312</a:t>
            </a:r>
            <a:r>
              <a:rPr lang="zh-CN" altLang="en-US" sz="1800" dirty="0">
                <a:latin typeface="宋体" panose="02010600030101010101" pitchFamily="2" charset="-122"/>
              </a:rPr>
              <a:t>是我国制定的中文编码，使用1个字节表示英语，2个字节表示中文；GBK是GB2312的扩充，而CP936是微软在GBK基础上开发的编码方式。</a:t>
            </a:r>
            <a:r>
              <a:rPr lang="zh-CN" altLang="en-US" sz="1800" dirty="0">
                <a:solidFill>
                  <a:srgbClr val="FF0000"/>
                </a:solidFill>
                <a:latin typeface="宋体" panose="02010600030101010101" pitchFamily="2" charset="-122"/>
              </a:rPr>
              <a:t>GB2312、GBK和CP936都是使用2个字节表示中文</a:t>
            </a:r>
            <a:r>
              <a:rPr lang="zh-CN" altLang="en-US" sz="1800" dirty="0">
                <a:latin typeface="宋体" panose="02010600030101010101" pitchFamily="2" charset="-122"/>
              </a:rPr>
              <a:t>。</a:t>
            </a:r>
            <a:endParaRPr lang="en-US" altLang="en-US" sz="1800"/>
          </a:p>
          <a:p>
            <a:pPr>
              <a:lnSpc>
                <a:spcPct val="150000"/>
              </a:lnSpc>
              <a:spcBef>
                <a:spcPct val="0"/>
              </a:spcBef>
              <a:spcAft>
                <a:spcPts val="600"/>
              </a:spcAft>
              <a:buFont typeface="Wingdings" panose="05000000000000000000" charset="0"/>
              <a:buChar char=""/>
            </a:pPr>
            <a:r>
              <a:rPr lang="zh-CN" altLang="en-US" sz="1800" dirty="0">
                <a:solidFill>
                  <a:srgbClr val="FF0000"/>
                </a:solidFill>
                <a:latin typeface="宋体" panose="02010600030101010101" pitchFamily="2" charset="-122"/>
              </a:rPr>
              <a:t>UTF-8</a:t>
            </a:r>
            <a:r>
              <a:rPr lang="zh-CN" altLang="en-US" sz="1800" dirty="0">
                <a:latin typeface="宋体" panose="02010600030101010101" pitchFamily="2" charset="-122"/>
              </a:rPr>
              <a:t>对全世界所有国家需要用到的字符进行了编码，以1个字节表示英语字符(兼容ASCII)，以</a:t>
            </a:r>
            <a:r>
              <a:rPr lang="zh-CN" altLang="en-US" sz="1800" dirty="0">
                <a:solidFill>
                  <a:srgbClr val="FF0000"/>
                </a:solidFill>
                <a:latin typeface="宋体" panose="02010600030101010101" pitchFamily="2" charset="-122"/>
              </a:rPr>
              <a:t>3个字节表示常见汉字</a:t>
            </a:r>
            <a:r>
              <a:rPr lang="zh-CN" altLang="en-US" sz="1800" dirty="0">
                <a:latin typeface="宋体" panose="02010600030101010101" pitchFamily="2" charset="-122"/>
              </a:rPr>
              <a:t>，还有些语言的符号使用2个字节（例如俄语和希腊语符号）或者</a:t>
            </a:r>
            <a:r>
              <a:rPr lang="zh-CN" altLang="en-US" sz="1800" dirty="0">
                <a:latin typeface="宋体" panose="02010600030101010101" pitchFamily="2" charset="-122"/>
              </a:rPr>
              <a:t>4个字节。</a:t>
            </a:r>
            <a:endParaRPr lang="en-US" altLang="en-US" sz="1800"/>
          </a:p>
        </p:txBody>
      </p:sp>
      <p:sp>
        <p:nvSpPr>
          <p:cNvPr id="23554"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35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64514" name="内容占位符 2"/>
          <p:cNvSpPr>
            <a:spLocks noGrp="1"/>
          </p:cNvSpPr>
          <p:nvPr>
            <p:ph idx="1"/>
          </p:nvPr>
        </p:nvSpPr>
        <p:spPr>
          <a:xfrm>
            <a:off x="421005" y="1029970"/>
            <a:ext cx="8493760" cy="3395345"/>
          </a:xfrm>
        </p:spPr>
        <p:txBody>
          <a:bodyPr anchor="t"/>
          <a:lstStyle/>
          <a:p>
            <a:pPr defTabSz="914400">
              <a:lnSpc>
                <a:spcPct val="150000"/>
              </a:lnSpc>
              <a:spcBef>
                <a:spcPct val="0"/>
              </a:spcBef>
              <a:buSzPct val="70000"/>
              <a:buFont typeface="Wingdings" panose="05000000000000000000" charset="0"/>
              <a:buChar char=""/>
            </a:pPr>
            <a:r>
              <a:rPr lang="en-US" altLang="zh-CN" sz="1800" dirty="0">
                <a:latin typeface="宋体" panose="02010600030101010101" pitchFamily="2" charset="-122"/>
                <a:sym typeface="Arial" panose="020B0604020202020204" pitchFamily="34" charset="0"/>
              </a:rPr>
              <a:t>s.start</a:t>
            </a:r>
            <a:r>
              <a:rPr lang="zh-CN" altLang="en-US" sz="1800" dirty="0">
                <a:latin typeface="宋体" panose="02010600030101010101" pitchFamily="2" charset="-122"/>
                <a:sym typeface="Arial" panose="020B0604020202020204" pitchFamily="34" charset="0"/>
              </a:rPr>
              <a:t>s</a:t>
            </a:r>
            <a:r>
              <a:rPr lang="en-US" altLang="zh-CN" sz="1800" dirty="0">
                <a:latin typeface="宋体" panose="02010600030101010101" pitchFamily="2" charset="-122"/>
                <a:sym typeface="Arial" panose="020B0604020202020204" pitchFamily="34" charset="0"/>
              </a:rPr>
              <a:t>with(t)</a:t>
            </a:r>
            <a:r>
              <a:rPr lang="zh-CN" altLang="en-US" sz="1800" dirty="0">
                <a:latin typeface="宋体" panose="02010600030101010101" pitchFamily="2" charset="-122"/>
                <a:sym typeface="Arial" panose="020B0604020202020204" pitchFamily="34" charset="0"/>
              </a:rPr>
              <a:t>、</a:t>
            </a:r>
            <a:r>
              <a:rPr lang="en-US" altLang="zh-CN" sz="1800" dirty="0">
                <a:latin typeface="宋体" panose="02010600030101010101" pitchFamily="2" charset="-122"/>
                <a:sym typeface="Arial" panose="020B0604020202020204" pitchFamily="34" charset="0"/>
              </a:rPr>
              <a:t>s.endswith(t)</a:t>
            </a:r>
            <a:r>
              <a:rPr lang="zh-CN" altLang="en-US" sz="1800" dirty="0">
                <a:latin typeface="宋体" panose="02010600030101010101" pitchFamily="2" charset="-122"/>
                <a:sym typeface="Arial" panose="020B0604020202020204" pitchFamily="34" charset="0"/>
              </a:rPr>
              <a:t>，判断字符串是否以指定字符串开始或结束</a:t>
            </a:r>
            <a:endParaRPr lang="zh-CN" altLang="en-US" sz="180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zh-CN" altLang="en-US" sz="135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 = 'Beautiful is better than ugly.'</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#检测整个字符串</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True</a:t>
            </a:r>
            <a:endParaRPr lang="zh-CN" altLang="en-US" sz="1600" dirty="0">
              <a:solidFill>
                <a:srgbClr val="00B0F0"/>
              </a:solidFill>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5)        #指定检测范围起始位置</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False</a:t>
            </a:r>
            <a:endParaRPr lang="zh-CN" altLang="en-US" sz="1600" dirty="0">
              <a:solidFill>
                <a:srgbClr val="00B0F0"/>
              </a:solidFill>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0, 5)     #指定检测范围起始和结束位置</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True</a:t>
            </a:r>
            <a:endParaRPr lang="zh-CN" altLang="en-US" sz="1600" dirty="0">
              <a:solidFill>
                <a:srgbClr val="00B0F0"/>
              </a:solidFill>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import os</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[filename for filename in os.listdir(r'c:\\')</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     if filename.endswith(('.bmp','.jpg','.gif'))]</a:t>
            </a:r>
            <a:endParaRPr lang="zh-CN" altLang="en-US" sz="1600">
              <a:latin typeface="Consolas" panose="020B0609020204030204" charset="0"/>
              <a:cs typeface="Consolas" panose="020B0609020204030204" charset="0"/>
            </a:endParaRPr>
          </a:p>
        </p:txBody>
      </p:sp>
      <p:sp>
        <p:nvSpPr>
          <p:cNvPr id="645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4505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5059" name="文本占位符 45058"/>
          <p:cNvSpPr>
            <a:spLocks noGrp="1"/>
          </p:cNvSpPr>
          <p:nvPr>
            <p:ph idx="1"/>
          </p:nvPr>
        </p:nvSpPr>
        <p:spPr>
          <a:xfrm>
            <a:off x="318135" y="1020445"/>
            <a:ext cx="8430260" cy="3395345"/>
          </a:xfrm>
          <a:ln>
            <a:miter/>
          </a:ln>
        </p:spPr>
        <p:txBody>
          <a:bodyPr anchor="t"/>
          <a:lstStyle/>
          <a:p>
            <a:pPr fontAlgn="base">
              <a:lnSpc>
                <a:spcPct val="150000"/>
              </a:lnSpc>
              <a:spcBef>
                <a:spcPts val="0"/>
              </a:spcBef>
              <a:buFont typeface="Wingdings" panose="05000000000000000000" charset="0"/>
              <a:buChar char=""/>
            </a:pPr>
            <a:r>
              <a:rPr lang="en-US" altLang="zh-CN" sz="1800" strike="noStrike" noProof="1">
                <a:latin typeface="宋体" panose="02010600030101010101" pitchFamily="2" charset="-122"/>
              </a:rPr>
              <a:t>center()</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ljust()</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rjust()</a:t>
            </a:r>
            <a:r>
              <a:rPr lang="zh-CN" altLang="en-US" sz="1800" strike="noStrike" noProof="1">
                <a:latin typeface="宋体" panose="02010600030101010101" pitchFamily="2" charset="-122"/>
              </a:rPr>
              <a:t>，返回指定宽度的新字符串，原字符串</a:t>
            </a:r>
            <a:r>
              <a:rPr lang="zh-CN" altLang="en-US" sz="1800" strike="noStrike" noProof="1">
                <a:solidFill>
                  <a:srgbClr val="FF0000"/>
                </a:solidFill>
                <a:latin typeface="宋体" panose="02010600030101010101" pitchFamily="2" charset="-122"/>
              </a:rPr>
              <a:t>居中</a:t>
            </a:r>
            <a:r>
              <a:rPr lang="zh-CN" altLang="en-US" sz="1800" strike="noStrike" noProof="1">
                <a:latin typeface="宋体" panose="02010600030101010101" pitchFamily="2" charset="-122"/>
              </a:rPr>
              <a:t>、</a:t>
            </a:r>
            <a:r>
              <a:rPr lang="zh-CN" altLang="en-US" sz="1800" strike="noStrike" noProof="1">
                <a:solidFill>
                  <a:srgbClr val="FF0000"/>
                </a:solidFill>
                <a:latin typeface="宋体" panose="02010600030101010101" pitchFamily="2" charset="-122"/>
              </a:rPr>
              <a:t>左对齐</a:t>
            </a:r>
            <a:r>
              <a:rPr lang="zh-CN" altLang="en-US" sz="1800" strike="noStrike" noProof="1">
                <a:latin typeface="宋体" panose="02010600030101010101" pitchFamily="2" charset="-122"/>
              </a:rPr>
              <a:t>或</a:t>
            </a:r>
            <a:r>
              <a:rPr lang="zh-CN" altLang="en-US" sz="1800" strike="noStrike" noProof="1">
                <a:solidFill>
                  <a:srgbClr val="FF0000"/>
                </a:solidFill>
                <a:latin typeface="宋体" panose="02010600030101010101" pitchFamily="2" charset="-122"/>
              </a:rPr>
              <a:t>右对齐</a:t>
            </a:r>
            <a:r>
              <a:rPr lang="zh-CN" altLang="en-US" sz="1800" strike="noStrike" noProof="1">
                <a:latin typeface="宋体" panose="02010600030101010101" pitchFamily="2" charset="-122"/>
              </a:rPr>
              <a:t>出现在新字符串中，如果指定宽度大于字符串长度，则使用指定的字符（默认为空格）进行填充。</a:t>
            </a:r>
            <a:endParaRPr lang="zh-CN" altLang="en-US" sz="1800" strike="noStrike" noProof="1">
              <a:latin typeface="宋体" panose="02010600030101010101" pitchFamily="2" charset="-122"/>
            </a:endParaRPr>
          </a:p>
          <a:p>
            <a:pPr marL="1905" indent="-344805" fontAlgn="base">
              <a:lnSpc>
                <a:spcPct val="80000"/>
              </a:lnSpc>
              <a:buNone/>
            </a:pPr>
            <a:r>
              <a:rPr lang="en-US" altLang="zh-CN" sz="1800" strike="noStrike" noProof="1">
                <a:latin typeface="Consolas" panose="020B0609020204030204" charset="0"/>
              </a:rPr>
              <a:t>&gt;&gt;&gt; 'Hello world!'.center(20)        #居中对齐，以空格进行填充</a:t>
            </a:r>
            <a:endParaRPr lang="en-US" altLang="zh-CN" sz="1800" strike="noStrike" noProof="1">
              <a:latin typeface="Consolas" panose="020B0609020204030204" charset="0"/>
            </a:endParaRPr>
          </a:p>
          <a:p>
            <a:pPr marL="1905" indent="-344805" fontAlgn="base">
              <a:lnSpc>
                <a:spcPct val="80000"/>
              </a:lnSpc>
              <a:buNone/>
            </a:pPr>
            <a:r>
              <a:rPr lang="en-US" altLang="zh-CN" sz="1800" strike="noStrike" noProof="1">
                <a:solidFill>
                  <a:srgbClr val="00B0F0"/>
                </a:solidFill>
                <a:latin typeface="Consolas" panose="020B0609020204030204" charset="0"/>
              </a:rPr>
              <a:t>'    Hello world!    '</a:t>
            </a:r>
            <a:endParaRPr lang="en-US" altLang="zh-CN" sz="1800" strike="noStrike" noProof="1">
              <a:solidFill>
                <a:srgbClr val="00B0F0"/>
              </a:solidFill>
              <a:latin typeface="Consolas" panose="020B0609020204030204" charset="0"/>
            </a:endParaRPr>
          </a:p>
          <a:p>
            <a:pPr marL="1905" indent="-344805" fontAlgn="base">
              <a:lnSpc>
                <a:spcPct val="80000"/>
              </a:lnSpc>
              <a:buNone/>
            </a:pPr>
            <a:r>
              <a:rPr lang="en-US" altLang="zh-CN" sz="1800" strike="noStrike" noProof="1">
                <a:latin typeface="Consolas" panose="020B0609020204030204" charset="0"/>
              </a:rPr>
              <a:t>&gt;&gt;&gt; 'Hello world!'.center(20, '=')   #居中对齐，以字符=进行填充</a:t>
            </a:r>
            <a:endParaRPr lang="en-US" altLang="zh-CN" sz="1800" strike="noStrike" noProof="1">
              <a:latin typeface="Consolas" panose="020B0609020204030204" charset="0"/>
            </a:endParaRPr>
          </a:p>
          <a:p>
            <a:pPr marL="1905" indent="-344805" fontAlgn="base">
              <a:lnSpc>
                <a:spcPct val="80000"/>
              </a:lnSpc>
              <a:buNone/>
            </a:pPr>
            <a:r>
              <a:rPr lang="en-US" altLang="zh-CN" sz="1800" strike="noStrike" noProof="1">
                <a:solidFill>
                  <a:srgbClr val="00B0F0"/>
                </a:solidFill>
                <a:latin typeface="Consolas" panose="020B0609020204030204" charset="0"/>
              </a:rPr>
              <a:t>'====Hello world!===='</a:t>
            </a:r>
            <a:endParaRPr lang="en-US" altLang="zh-CN" sz="1800" strike="noStrike" noProof="1">
              <a:solidFill>
                <a:srgbClr val="00B0F0"/>
              </a:solidFill>
              <a:latin typeface="Consolas" panose="020B0609020204030204" charset="0"/>
            </a:endParaRPr>
          </a:p>
          <a:p>
            <a:pPr marL="1905" indent="-344805" fontAlgn="base">
              <a:lnSpc>
                <a:spcPct val="80000"/>
              </a:lnSpc>
              <a:buNone/>
            </a:pPr>
            <a:r>
              <a:rPr lang="en-US" altLang="zh-CN" sz="1800" strike="noStrike" noProof="1">
                <a:latin typeface="Consolas" panose="020B0609020204030204" charset="0"/>
              </a:rPr>
              <a:t>&gt;&gt;&gt; 'Hello world!'.ljust(20, '=')    #左对齐</a:t>
            </a:r>
            <a:endParaRPr lang="en-US" altLang="zh-CN" sz="1800" strike="noStrike" noProof="1">
              <a:latin typeface="Consolas" panose="020B0609020204030204" charset="0"/>
            </a:endParaRPr>
          </a:p>
          <a:p>
            <a:pPr marL="1905" indent="-344805" fontAlgn="base">
              <a:lnSpc>
                <a:spcPct val="80000"/>
              </a:lnSpc>
              <a:buNone/>
            </a:pPr>
            <a:r>
              <a:rPr lang="en-US" altLang="zh-CN" sz="1800" strike="noStrike" noProof="1">
                <a:solidFill>
                  <a:srgbClr val="00B0F0"/>
                </a:solidFill>
                <a:latin typeface="Consolas" panose="020B0609020204030204" charset="0"/>
              </a:rPr>
              <a:t>'Hello world!========'</a:t>
            </a:r>
            <a:endParaRPr lang="en-US" altLang="zh-CN" sz="1800" strike="noStrike" noProof="1">
              <a:solidFill>
                <a:srgbClr val="00B0F0"/>
              </a:solidFill>
              <a:latin typeface="Consolas" panose="020B0609020204030204" charset="0"/>
            </a:endParaRPr>
          </a:p>
          <a:p>
            <a:pPr marL="1905" indent="-344805" fontAlgn="base">
              <a:lnSpc>
                <a:spcPct val="80000"/>
              </a:lnSpc>
              <a:buNone/>
            </a:pPr>
            <a:r>
              <a:rPr lang="en-US" altLang="zh-CN" sz="1800" strike="noStrike" noProof="1">
                <a:latin typeface="Consolas" panose="020B0609020204030204" charset="0"/>
              </a:rPr>
              <a:t>&gt;&gt;&gt; 'Hello world!'.rjust(20, '=')    #右对齐</a:t>
            </a:r>
            <a:endParaRPr lang="en-US" altLang="zh-CN" sz="1800" strike="noStrike" noProof="1">
              <a:latin typeface="Consolas" panose="020B0609020204030204" charset="0"/>
            </a:endParaRPr>
          </a:p>
          <a:p>
            <a:pPr marL="1905" indent="-344805" fontAlgn="base">
              <a:lnSpc>
                <a:spcPct val="80000"/>
              </a:lnSpc>
              <a:buNone/>
            </a:pPr>
            <a:r>
              <a:rPr lang="en-US" altLang="zh-CN" sz="1800" strike="noStrike" noProof="1">
                <a:solidFill>
                  <a:srgbClr val="00B0F0"/>
                </a:solidFill>
                <a:latin typeface="Consolas" panose="020B0609020204030204" charset="0"/>
              </a:rPr>
              <a:t>'========Hello world!'</a:t>
            </a:r>
            <a:endParaRPr lang="en-US" altLang="zh-CN" sz="1800" strike="noStrike" noProof="1">
              <a:solidFill>
                <a:srgbClr val="00B0F0"/>
              </a:solidFill>
              <a:latin typeface="Consolas" panose="020B0609020204030204" charset="0"/>
            </a:endParaRPr>
          </a:p>
        </p:txBody>
      </p:sp>
      <p:sp>
        <p:nvSpPr>
          <p:cNvPr id="6553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68935" y="1029970"/>
            <a:ext cx="8317230" cy="3395345"/>
          </a:xfrm>
        </p:spPr>
        <p:txBody>
          <a:bodyPr/>
          <a:lstStyle/>
          <a:p>
            <a:pPr marL="285750" indent="-285750" fontAlgn="base">
              <a:lnSpc>
                <a:spcPct val="150000"/>
              </a:lnSpc>
              <a:spcBef>
                <a:spcPts val="0"/>
              </a:spcBef>
              <a:buFont typeface="Wingdings" panose="05000000000000000000" charset="0"/>
              <a:buChar char="n"/>
            </a:pPr>
            <a:r>
              <a:rPr lang="zh-CN" altLang="en-US" sz="1800" strike="noStrike" noProof="1"/>
              <a:t>isalnum()、isalpha()、isdigit()、isdecimal()、isnumeric()、isspace()、isupper()、islower()，用来测试字符串是否为数字或字母、是否为字母、是否为数字字符、是否为空白字符、是否为大写字母以及是否为小写字母。</a:t>
            </a:r>
            <a:endParaRPr lang="zh-CN" altLang="en-US" sz="1800" strike="noStrike" noProof="1"/>
          </a:p>
          <a:p>
            <a:pPr marL="0" indent="0" fontAlgn="base">
              <a:spcBef>
                <a:spcPts val="0"/>
              </a:spcBef>
              <a:buNone/>
            </a:pPr>
            <a:r>
              <a:rPr lang="zh-CN" altLang="en-US" sz="1600" strike="noStrike" noProof="1">
                <a:latin typeface="Consolas" panose="020B0609020204030204" charset="0"/>
              </a:rPr>
              <a:t>&gt;&gt;&gt; '1234abcd'.isalnum()</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True</a:t>
            </a:r>
            <a:endParaRPr lang="zh-CN" altLang="en-US" sz="1600" strike="noStrike" noProof="1">
              <a:solidFill>
                <a:srgbClr val="00B0F0"/>
              </a:solidFill>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&gt;&gt;&gt; '1234abcd'.isalpha()         #全部为英文字母时返回True</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False</a:t>
            </a:r>
            <a:endParaRPr lang="zh-CN" altLang="en-US" sz="1600" strike="noStrike" noProof="1">
              <a:solidFill>
                <a:srgbClr val="00B0F0"/>
              </a:solidFill>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&gt;&gt;&gt; '1234abcd'.isdigit()         #全部为数字时返回True</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False</a:t>
            </a:r>
            <a:endParaRPr lang="zh-CN" altLang="en-US" sz="1600" strike="noStrike" noProof="1">
              <a:solidFill>
                <a:srgbClr val="00B0F0"/>
              </a:solidFill>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&gt;&gt;&gt; 'abcd'.isalpha()</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True</a:t>
            </a:r>
            <a:endParaRPr lang="zh-CN" altLang="en-US" sz="1600" strike="noStrike" noProof="1">
              <a:solidFill>
                <a:srgbClr val="00B0F0"/>
              </a:solidFill>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&gt;&gt;&gt; '1234.0'.isdigit()</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False</a:t>
            </a:r>
            <a:endParaRPr lang="zh-CN" altLang="en-US" sz="1600" strike="noStrike" noProof="1">
              <a:solidFill>
                <a:srgbClr val="00B0F0"/>
              </a:solidFill>
              <a:latin typeface="Consolas" panose="020B0609020204030204" charset="0"/>
            </a:endParaRPr>
          </a:p>
        </p:txBody>
      </p:sp>
      <p:sp>
        <p:nvSpPr>
          <p:cNvPr id="675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68610" name="内容占位符 2"/>
          <p:cNvSpPr>
            <a:spLocks noGrp="1"/>
          </p:cNvSpPr>
          <p:nvPr>
            <p:ph idx="1"/>
          </p:nvPr>
        </p:nvSpPr>
        <p:spPr>
          <a:xfrm>
            <a:off x="363220" y="1200150"/>
            <a:ext cx="7295515" cy="3582035"/>
          </a:xfrm>
        </p:spPr>
        <p:txBody>
          <a:bodyPr anchor="t"/>
          <a:lstStyle/>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'1234'.isdigit()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'九'.isnumeric()             #isnumeric()方法支持汉字数字</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'九'.isdecimal()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'ⅣⅢⅩ'.isdecimal()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'ⅣⅢⅩ'.isnumeric()         #支持罗马数字</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endParaRPr lang="zh-CN" altLang="en-US" sz="1600">
              <a:solidFill>
                <a:srgbClr val="00B0F0"/>
              </a:solidFill>
              <a:latin typeface="Consolas" panose="020B0609020204030204" charset="0"/>
              <a:sym typeface="Arial" panose="020B0604020202020204" pitchFamily="34" charset="0"/>
            </a:endParaRPr>
          </a:p>
        </p:txBody>
      </p:sp>
      <p:sp>
        <p:nvSpPr>
          <p:cNvPr id="686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75920" y="1040765"/>
            <a:ext cx="8458835" cy="3395345"/>
          </a:xfrm>
        </p:spPr>
        <p:txBody>
          <a:bodyPr/>
          <a:lstStyle/>
          <a:p>
            <a:pPr fontAlgn="base">
              <a:lnSpc>
                <a:spcPct val="150000"/>
              </a:lnSpc>
              <a:spcBef>
                <a:spcPts val="0"/>
              </a:spcBef>
              <a:buFont typeface="Wingdings" panose="05000000000000000000" charset="0"/>
              <a:buChar char="n"/>
            </a:pPr>
            <a:r>
              <a:rPr lang="zh-CN" altLang="en-US" sz="1800" strike="noStrike" noProof="1"/>
              <a:t>除了字符串对象提供的方法以外，很多Python内置函数也可以对字符串进行操作，例如：</a:t>
            </a:r>
            <a:endParaRPr lang="zh-CN" altLang="en-US" sz="1800" strike="noStrike" noProof="1"/>
          </a:p>
          <a:p>
            <a:pPr marL="0" indent="0">
              <a:spcBef>
                <a:spcPts val="0"/>
              </a:spcBef>
              <a:buNone/>
            </a:pPr>
            <a:r>
              <a:rPr lang="zh-CN" altLang="en-US" sz="1600" strike="noStrike" noProof="1">
                <a:latin typeface="Consolas" panose="020B0609020204030204" charset="0"/>
              </a:rPr>
              <a:t>&gt;&gt;&gt; x = 'Hello world.'</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max(x), min(x), len(x)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('w', ' ', 12)</a:t>
            </a:r>
            <a:endParaRPr lang="zh-CN" altLang="en-US" sz="1600" strike="noStrike" noProof="1">
              <a:latin typeface="Consolas" panose="020B0609020204030204" charset="0"/>
            </a:endParaRPr>
          </a:p>
          <a:p>
            <a:pPr marL="0" indent="0">
              <a:spcBef>
                <a:spcPts val="0"/>
              </a:spcBef>
              <a:buNone/>
            </a:pPr>
            <a:r>
              <a:rPr lang="zh-CN" altLang="en-US" sz="1600">
                <a:latin typeface="Consolas" panose="020B0609020204030204" charset="0"/>
                <a:sym typeface="+mn-ea"/>
              </a:rPr>
              <a:t>&gt;&gt;&gt; max(['abc', 'ABD'], key=str.upper) </a:t>
            </a:r>
            <a:r>
              <a:rPr lang="en-US" altLang="zh-CN" sz="1600">
                <a:latin typeface="Consolas" panose="020B0609020204030204" charset="0"/>
                <a:sym typeface="+mn-ea"/>
              </a:rPr>
              <a:t>#</a:t>
            </a:r>
            <a:r>
              <a:rPr lang="zh-CN" altLang="en-US" sz="1600">
                <a:latin typeface="Consolas" panose="020B0609020204030204" charset="0"/>
                <a:sym typeface="+mn-ea"/>
              </a:rPr>
              <a:t>忽略大小写</a:t>
            </a:r>
            <a:endParaRPr lang="zh-CN" altLang="en-US" sz="1600" strike="noStrike" noProof="1">
              <a:solidFill>
                <a:schemeClr val="tx1"/>
              </a:solidFill>
              <a:latin typeface="Consolas" panose="020B0609020204030204" charset="0"/>
            </a:endParaRPr>
          </a:p>
          <a:p>
            <a:pPr marL="0" indent="0">
              <a:spcBef>
                <a:spcPts val="0"/>
              </a:spcBef>
              <a:buNone/>
            </a:pPr>
            <a:r>
              <a:rPr lang="zh-CN" altLang="en-US" sz="1600">
                <a:solidFill>
                  <a:srgbClr val="00B0F0"/>
                </a:solidFill>
                <a:latin typeface="Consolas" panose="020B0609020204030204" charset="0"/>
                <a:sym typeface="+mn-ea"/>
              </a:rPr>
              <a:t>'ABD'</a:t>
            </a:r>
            <a:endParaRPr lang="zh-CN" altLang="en-US" sz="1600">
              <a:solidFill>
                <a:srgbClr val="00B0F0"/>
              </a:solidFill>
              <a:latin typeface="Consolas" panose="020B0609020204030204" charset="0"/>
              <a:sym typeface="+mn-ea"/>
            </a:endParaRPr>
          </a:p>
          <a:p>
            <a:pPr marL="0" indent="0">
              <a:spcBef>
                <a:spcPts val="0"/>
              </a:spcBef>
              <a:buNone/>
            </a:pPr>
            <a:r>
              <a:rPr lang="zh-CN" altLang="en-US" sz="1600" strike="noStrike" noProof="1">
                <a:latin typeface="Consolas" panose="020B0609020204030204" charset="0"/>
              </a:rPr>
              <a:t>&gt;&gt;&gt; sorted(x)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 ', '.', 'H', 'd', 'e', 'l', 'l', 'l', 'o', 'o', 'r', 'w']</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list(zip(x,x))                     #zip()也可以作用于字符串</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[('H', 'H'), ('e', 'e'), ('l', 'l'), ('l', 'l'), ('o', 'o'), (' ', ' '), ('w', 'w'), ('o', 'o'), ('r', 'r'), ('l', 'l'), ('d', 'd'), ('.', '.')]</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eval('[1, 2, 3, 4]')</a:t>
            </a:r>
            <a:r>
              <a:rPr lang="zh-CN" altLang="en-US" sz="1600" strike="noStrike" noProof="1">
                <a:solidFill>
                  <a:srgbClr val="00B0F0"/>
                </a:solidFill>
                <a:latin typeface="Consolas" panose="020B0609020204030204" charset="0"/>
              </a:rPr>
              <a:t>	</a:t>
            </a:r>
            <a:r>
              <a:rPr lang="zh-CN" altLang="en-US" sz="1600" strike="noStrike" noProof="1">
                <a:solidFill>
                  <a:schemeClr val="tx1"/>
                </a:solidFill>
                <a:latin typeface="Consolas" panose="020B0609020204030204" charset="0"/>
              </a:rPr>
              <a:t>	        </a:t>
            </a:r>
            <a:r>
              <a:rPr lang="en-US" altLang="zh-CN" sz="1600" strike="noStrike" noProof="1">
                <a:solidFill>
                  <a:schemeClr val="tx1"/>
                </a:solidFill>
                <a:latin typeface="Consolas" panose="020B0609020204030204" charset="0"/>
              </a:rPr>
              <a:t>#</a:t>
            </a:r>
            <a:r>
              <a:rPr lang="zh-CN" altLang="en-US" sz="1600" strike="noStrike" noProof="1">
                <a:solidFill>
                  <a:schemeClr val="tx1"/>
                </a:solidFill>
                <a:latin typeface="Consolas" panose="020B0609020204030204" charset="0"/>
              </a:rPr>
              <a:t>字符串求值</a:t>
            </a:r>
            <a:endParaRPr lang="zh-CN" altLang="en-US" sz="1600" strike="noStrike" noProof="1">
              <a:solidFill>
                <a:schemeClr val="tx1"/>
              </a:solidFill>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a:t>
            </a:r>
            <a:endParaRPr lang="zh-CN" altLang="en-US" sz="1600" strike="noStrike" noProof="1">
              <a:solidFill>
                <a:srgbClr val="00B0F0"/>
              </a:solidFill>
              <a:latin typeface="Consolas" panose="020B0609020204030204" charset="0"/>
            </a:endParaRPr>
          </a:p>
        </p:txBody>
      </p:sp>
      <p:sp>
        <p:nvSpPr>
          <p:cNvPr id="696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75920" y="1070610"/>
            <a:ext cx="8001000" cy="3395345"/>
          </a:xfrm>
        </p:spPr>
        <p:txBody>
          <a:bodyPr/>
          <a:lstStyle/>
          <a:p>
            <a:pPr fontAlgn="base">
              <a:lnSpc>
                <a:spcPct val="150000"/>
              </a:lnSpc>
              <a:spcBef>
                <a:spcPts val="0"/>
              </a:spcBef>
              <a:buFont typeface="Wingdings" panose="05000000000000000000" charset="0"/>
              <a:buChar char="n"/>
            </a:pPr>
            <a:r>
              <a:rPr lang="zh-CN" altLang="en-US" sz="1800" strike="noStrike" noProof="1">
                <a:solidFill>
                  <a:srgbClr val="FF0000"/>
                </a:solidFill>
              </a:rPr>
              <a:t>切片</a:t>
            </a:r>
            <a:r>
              <a:rPr lang="zh-CN" altLang="en-US" sz="1800" strike="noStrike" noProof="1"/>
              <a:t>也适用于字符串，但</a:t>
            </a:r>
            <a:r>
              <a:rPr lang="zh-CN" altLang="en-US" sz="1800" strike="noStrike" noProof="1">
                <a:solidFill>
                  <a:srgbClr val="FF0000"/>
                </a:solidFill>
              </a:rPr>
              <a:t>仅限于读取</a:t>
            </a:r>
            <a:r>
              <a:rPr lang="zh-CN" altLang="en-US" sz="1800" strike="noStrike" noProof="1"/>
              <a:t>其中的元素，不支持字符串修改。</a:t>
            </a:r>
            <a:endParaRPr lang="zh-CN" altLang="en-US" sz="1800" strike="noStrike" noProof="1"/>
          </a:p>
          <a:p>
            <a:pPr marL="0" indent="0" fontAlgn="base">
              <a:buNone/>
            </a:pPr>
            <a:endParaRPr lang="zh-CN" altLang="en-US" sz="1500" strike="noStrike" noProof="1"/>
          </a:p>
          <a:p>
            <a:pPr marL="0" indent="0" fontAlgn="base">
              <a:buNone/>
            </a:pPr>
            <a:r>
              <a:rPr lang="zh-CN" altLang="en-US" sz="1800" strike="noStrike" noProof="1">
                <a:latin typeface="Consolas" panose="020B0609020204030204" charset="0"/>
              </a:rPr>
              <a:t>&gt;&gt;&gt; 'Explicit is better than implicit.'[:8]</a:t>
            </a:r>
            <a:endParaRPr lang="zh-CN" altLang="en-US" sz="1800" strike="noStrike" noProof="1">
              <a:latin typeface="Consolas" panose="020B0609020204030204" charset="0"/>
            </a:endParaRPr>
          </a:p>
          <a:p>
            <a:pPr marL="0" indent="0" fontAlgn="base">
              <a:buNone/>
            </a:pPr>
            <a:r>
              <a:rPr lang="zh-CN" altLang="en-US" sz="1800" strike="noStrike" noProof="1">
                <a:solidFill>
                  <a:srgbClr val="00B0F0"/>
                </a:solidFill>
                <a:latin typeface="Consolas" panose="020B0609020204030204" charset="0"/>
              </a:rPr>
              <a:t>'Explicit'</a:t>
            </a:r>
            <a:endParaRPr lang="zh-CN" altLang="en-US" sz="1800" strike="noStrike" noProof="1">
              <a:solidFill>
                <a:srgbClr val="00B0F0"/>
              </a:solidFill>
              <a:latin typeface="Consolas" panose="020B0609020204030204" charset="0"/>
            </a:endParaRPr>
          </a:p>
          <a:p>
            <a:pPr marL="0" indent="0" fontAlgn="base">
              <a:buNone/>
            </a:pPr>
            <a:r>
              <a:rPr lang="zh-CN" altLang="en-US" sz="1800" strike="noStrike" noProof="1">
                <a:latin typeface="Consolas" panose="020B0609020204030204" charset="0"/>
              </a:rPr>
              <a:t>&gt;&gt;&gt; 'Explicit is better than implicit.'[9:23]</a:t>
            </a:r>
            <a:endParaRPr lang="zh-CN" altLang="en-US" sz="1800" strike="noStrike" noProof="1">
              <a:latin typeface="Consolas" panose="020B0609020204030204" charset="0"/>
            </a:endParaRPr>
          </a:p>
          <a:p>
            <a:pPr marL="0" indent="0" fontAlgn="base">
              <a:buNone/>
            </a:pPr>
            <a:r>
              <a:rPr lang="zh-CN" altLang="en-US" sz="1800" strike="noStrike" noProof="1">
                <a:solidFill>
                  <a:srgbClr val="00B0F0"/>
                </a:solidFill>
                <a:latin typeface="Consolas" panose="020B0609020204030204" charset="0"/>
              </a:rPr>
              <a:t>'is better than'</a:t>
            </a:r>
            <a:endParaRPr lang="zh-CN" altLang="en-US" sz="1800" strike="noStrike" noProof="1">
              <a:solidFill>
                <a:srgbClr val="00B0F0"/>
              </a:solidFill>
              <a:latin typeface="Consolas" panose="020B0609020204030204" charset="0"/>
            </a:endParaRPr>
          </a:p>
        </p:txBody>
      </p:sp>
      <p:sp>
        <p:nvSpPr>
          <p:cNvPr id="706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585" y="1040765"/>
            <a:ext cx="8324215" cy="3395345"/>
          </a:xfrm>
        </p:spPr>
        <p:txBody>
          <a:bodyPr/>
          <a:lstStyle/>
          <a:p>
            <a:pPr fontAlgn="base">
              <a:lnSpc>
                <a:spcPct val="150000"/>
              </a:lnSpc>
              <a:spcBef>
                <a:spcPts val="0"/>
              </a:spcBef>
              <a:buFont typeface="Wingdings" panose="05000000000000000000" charset="0"/>
              <a:buChar char=""/>
            </a:pPr>
            <a:r>
              <a:rPr lang="en-US" sz="1800" strike="noStrike" noProof="1"/>
              <a:t>Pytho标准库zlib中提供的compress()和decompress()函数可以用于</a:t>
            </a:r>
            <a:r>
              <a:rPr lang="zh-CN" altLang="en-US" sz="1800" strike="noStrike" noProof="1">
                <a:solidFill>
                  <a:srgbClr val="FF0000"/>
                </a:solidFill>
              </a:rPr>
              <a:t>字节串</a:t>
            </a:r>
            <a:r>
              <a:rPr lang="en-US" sz="1800" strike="noStrike" noProof="1">
                <a:solidFill>
                  <a:srgbClr val="FF0000"/>
                </a:solidFill>
              </a:rPr>
              <a:t>的压缩和解压缩</a:t>
            </a:r>
            <a:r>
              <a:rPr lang="en-US" sz="1800" strike="noStrike" noProof="1"/>
              <a:t>。</a:t>
            </a:r>
            <a:endParaRPr lang="en-US" sz="1800" strike="noStrike" noProof="1"/>
          </a:p>
          <a:p>
            <a:pPr marL="0" indent="0" fontAlgn="base">
              <a:buNone/>
            </a:pPr>
            <a:endParaRPr lang="en-US" sz="1200" strike="noStrike" noProof="1"/>
          </a:p>
          <a:p>
            <a:pPr marL="0" indent="0">
              <a:spcBef>
                <a:spcPts val="0"/>
              </a:spcBef>
              <a:buNone/>
            </a:pPr>
            <a:r>
              <a:rPr lang="en-US" sz="1800" strike="noStrike" noProof="1">
                <a:latin typeface="Consolas" panose="020B0609020204030204" charset="0"/>
              </a:rPr>
              <a:t>&gt;&gt;&gt; import zlib</a:t>
            </a:r>
            <a:endParaRPr lang="en-US" sz="1800" strike="noStrike" noProof="1">
              <a:latin typeface="Consolas" panose="020B0609020204030204" charset="0"/>
            </a:endParaRPr>
          </a:p>
          <a:p>
            <a:pPr marL="0" indent="0">
              <a:spcBef>
                <a:spcPts val="0"/>
              </a:spcBef>
              <a:buNone/>
            </a:pPr>
            <a:r>
              <a:rPr lang="en-US" sz="1800" strike="noStrike" noProof="1">
                <a:latin typeface="Consolas" panose="020B0609020204030204" charset="0"/>
              </a:rPr>
              <a:t>&gt;&gt;&gt; x = 'Python程序设计系列图书，董付国编著'.encode()</a:t>
            </a:r>
            <a:endParaRPr lang="en-US" sz="1800" strike="noStrike" noProof="1">
              <a:latin typeface="Consolas" panose="020B0609020204030204" charset="0"/>
            </a:endParaRPr>
          </a:p>
          <a:p>
            <a:pPr marL="0" indent="0">
              <a:spcBef>
                <a:spcPts val="0"/>
              </a:spcBef>
              <a:buNone/>
            </a:pPr>
            <a:r>
              <a:rPr lang="en-US" sz="1800" strike="noStrike" noProof="1">
                <a:latin typeface="Consolas" panose="020B0609020204030204" charset="0"/>
              </a:rPr>
              <a:t>&gt;&gt;&gt; len(x)</a:t>
            </a:r>
            <a:endParaRPr lang="en-US" sz="1800" strike="noStrike" noProof="1">
              <a:latin typeface="Consolas" panose="020B0609020204030204" charset="0"/>
            </a:endParaRPr>
          </a:p>
          <a:p>
            <a:pPr marL="0" indent="0">
              <a:spcBef>
                <a:spcPts val="0"/>
              </a:spcBef>
              <a:buNone/>
            </a:pPr>
            <a:r>
              <a:rPr lang="en-US" sz="1800" strike="noStrike" noProof="1">
                <a:solidFill>
                  <a:srgbClr val="00B0F0"/>
                </a:solidFill>
                <a:latin typeface="Consolas" panose="020B0609020204030204" charset="0"/>
              </a:rPr>
              <a:t>48</a:t>
            </a:r>
            <a:endParaRPr lang="en-US" sz="1800" strike="noStrike" noProof="1">
              <a:latin typeface="Consolas" panose="020B0609020204030204" charset="0"/>
            </a:endParaRPr>
          </a:p>
          <a:p>
            <a:pPr marL="0" indent="0">
              <a:spcBef>
                <a:spcPts val="0"/>
              </a:spcBef>
              <a:buNone/>
            </a:pPr>
            <a:r>
              <a:rPr lang="en-US" sz="1800" strike="noStrike" noProof="1">
                <a:latin typeface="Consolas" panose="020B0609020204030204" charset="0"/>
              </a:rPr>
              <a:t>&gt;&gt;&gt; len(zlib.compress(x))</a:t>
            </a:r>
            <a:endParaRPr lang="en-US" sz="1800" strike="noStrike" noProof="1">
              <a:latin typeface="Consolas" panose="020B0609020204030204" charset="0"/>
            </a:endParaRPr>
          </a:p>
          <a:p>
            <a:pPr marL="0" indent="0">
              <a:spcBef>
                <a:spcPts val="0"/>
              </a:spcBef>
              <a:buNone/>
            </a:pPr>
            <a:r>
              <a:rPr lang="en-US" sz="1800" strike="noStrike" noProof="1">
                <a:solidFill>
                  <a:srgbClr val="00B0F0"/>
                </a:solidFill>
                <a:latin typeface="Consolas" panose="020B0609020204030204" charset="0"/>
              </a:rPr>
              <a:t>59</a:t>
            </a:r>
            <a:endParaRPr lang="en-US" sz="1800" strike="noStrike" noProof="1">
              <a:latin typeface="Consolas" panose="020B0609020204030204" charset="0"/>
            </a:endParaRPr>
          </a:p>
          <a:p>
            <a:pPr marL="0" indent="0">
              <a:spcBef>
                <a:spcPts val="0"/>
              </a:spcBef>
              <a:buNone/>
            </a:pPr>
            <a:endParaRPr lang="en-US" sz="1800" strike="noStrike" noProof="1">
              <a:solidFill>
                <a:srgbClr val="00B0F0"/>
              </a:solidFill>
              <a:latin typeface="Consolas" panose="020B0609020204030204" charset="0"/>
            </a:endParaRPr>
          </a:p>
        </p:txBody>
      </p:sp>
      <p:sp>
        <p:nvSpPr>
          <p:cNvPr id="7168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716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Content Placeholder 2"/>
          <p:cNvSpPr>
            <a:spLocks noGrp="1"/>
          </p:cNvSpPr>
          <p:nvPr>
            <p:ph idx="1"/>
          </p:nvPr>
        </p:nvSpPr>
        <p:spPr/>
        <p:txBody>
          <a:bodyPr anchor="t"/>
          <a:lstStyle/>
          <a:p>
            <a:pPr marL="0" indent="0">
              <a:spcBef>
                <a:spcPts val="0"/>
              </a:spcBef>
              <a:buNone/>
            </a:pPr>
            <a:r>
              <a:rPr lang="en-US" sz="1800">
                <a:latin typeface="Consolas" panose="020B0609020204030204" charset="0"/>
                <a:sym typeface="+mn-ea"/>
              </a:rPr>
              <a:t>&gt;&gt;&gt; x = ('Python系列图书'*3).encode()</a:t>
            </a:r>
            <a:endParaRPr lang="en-US" sz="1800" strike="noStrike" noProof="1">
              <a:latin typeface="Consolas" panose="020B0609020204030204" charset="0"/>
            </a:endParaRPr>
          </a:p>
          <a:p>
            <a:pPr marL="0" indent="0">
              <a:spcBef>
                <a:spcPts val="0"/>
              </a:spcBef>
              <a:buNone/>
            </a:pPr>
            <a:r>
              <a:rPr lang="en-US" sz="1800">
                <a:latin typeface="Consolas" panose="020B0609020204030204" charset="0"/>
                <a:sym typeface="+mn-ea"/>
              </a:rPr>
              <a:t>&gt;&gt;&gt; len(x)</a:t>
            </a:r>
            <a:endParaRPr lang="en-US" sz="1800" strike="noStrike" noProof="1">
              <a:latin typeface="Consolas" panose="020B0609020204030204" charset="0"/>
            </a:endParaRPr>
          </a:p>
          <a:p>
            <a:pPr marL="0" indent="0">
              <a:spcBef>
                <a:spcPts val="0"/>
              </a:spcBef>
              <a:buNone/>
            </a:pPr>
            <a:r>
              <a:rPr lang="en-US" sz="1800">
                <a:solidFill>
                  <a:srgbClr val="00B0F0"/>
                </a:solidFill>
                <a:latin typeface="Consolas" panose="020B0609020204030204" charset="0"/>
                <a:sym typeface="+mn-ea"/>
              </a:rPr>
              <a:t>54</a:t>
            </a:r>
            <a:endParaRPr lang="en-US" sz="1800" strike="noStrike" noProof="1">
              <a:solidFill>
                <a:srgbClr val="00B0F0"/>
              </a:solidFill>
              <a:latin typeface="Consolas" panose="020B0609020204030204" charset="0"/>
            </a:endParaRPr>
          </a:p>
          <a:p>
            <a:pPr marL="0" indent="0">
              <a:spcBef>
                <a:spcPct val="0"/>
              </a:spcBef>
              <a:buNone/>
            </a:pPr>
            <a:r>
              <a:rPr lang="en-US" altLang="en-US" sz="1800">
                <a:latin typeface="Consolas" panose="020B0609020204030204" charset="0"/>
              </a:rPr>
              <a:t>&gt;&gt;&gt; y = zlib.compress(x)           #信息重复度越高，压缩比越大</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&gt;&gt;&gt; len(y)</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rPr>
              <a:t>30</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rPr>
              <a:t>&gt;&gt;&gt; z = zlib.decompress(y)</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&gt;&gt;&gt; len(z)</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rPr>
              <a:t>54</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rPr>
              <a:t>&gt;&gt;&gt; z.decode()</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rPr>
              <a:t>'Python系列图书Python系列图书Python系列图书'</a:t>
            </a:r>
            <a:endParaRPr lang="en-US" altLang="en-US" sz="1800">
              <a:solidFill>
                <a:srgbClr val="00B0F0"/>
              </a:solidFill>
              <a:latin typeface="Consolas" panose="020B0609020204030204" charset="0"/>
            </a:endParaRPr>
          </a:p>
        </p:txBody>
      </p:sp>
      <p:sp>
        <p:nvSpPr>
          <p:cNvPr id="7270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727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latin typeface="宋体" panose="02010600030101010101" pitchFamily="2" charset="-122"/>
                <a:sym typeface="宋体" panose="02010600030101010101" pitchFamily="2" charset="-122"/>
              </a:rPr>
              <a:t>4.1.2 字符串常用方法</a:t>
            </a:r>
            <a:endParaRPr lang="en-US"/>
          </a:p>
        </p:txBody>
      </p:sp>
      <p:sp>
        <p:nvSpPr>
          <p:cNvPr id="3" name="Content Placeholder 2"/>
          <p:cNvSpPr>
            <a:spLocks noGrp="1"/>
          </p:cNvSpPr>
          <p:nvPr>
            <p:ph idx="1"/>
          </p:nvPr>
        </p:nvSpPr>
        <p:spPr/>
        <p:txBody>
          <a:bodyPr/>
          <a:p>
            <a:pPr marL="0" indent="0">
              <a:spcBef>
                <a:spcPct val="0"/>
              </a:spcBef>
              <a:buNone/>
            </a:pPr>
            <a:r>
              <a:rPr lang="en-US" altLang="en-US" sz="1800">
                <a:latin typeface="Consolas" panose="020B0609020204030204" charset="0"/>
                <a:sym typeface="+mn-ea"/>
              </a:rPr>
              <a:t>&gt;&gt;&gt; x = ['董付国'] * 8</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y = str(x).encode()</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len(y)</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104</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sym typeface="+mn-ea"/>
              </a:rPr>
              <a:t>&gt;&gt;&gt; z = zlib.compress(y)                #只能对字节串进行压缩</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len(z)</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26</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sym typeface="+mn-ea"/>
              </a:rPr>
              <a:t>&gt;&gt;&gt; zlib.decompress(z).decode()</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"['董付国', '董付国', '董付国', '董付国', '董付国', '董付国', '董付国', '董付国']"</a:t>
            </a:r>
            <a:endParaRPr 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6"/>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4.1.2 字符串常用方法</a:t>
            </a:r>
            <a:endParaRPr lang="en-US" altLang="zh-CN" kern="1200" baseline="0">
              <a:latin typeface="+mj-lt"/>
              <a:ea typeface="+mj-ea"/>
              <a:cs typeface="+mj-cs"/>
              <a:sym typeface="宋体" panose="02010600030101010101" pitchFamily="2" charset="-122"/>
            </a:endParaRPr>
          </a:p>
        </p:txBody>
      </p:sp>
      <p:sp>
        <p:nvSpPr>
          <p:cNvPr id="73730"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graphicFrame>
        <p:nvGraphicFramePr>
          <p:cNvPr id="73731" name="Content Placeholder 4"/>
          <p:cNvGraphicFramePr>
            <a:graphicFrameLocks noGrp="1"/>
          </p:cNvGraphicFramePr>
          <p:nvPr>
            <p:ph idx="1"/>
          </p:nvPr>
        </p:nvGraphicFramePr>
        <p:xfrm>
          <a:off x="499745" y="1190625"/>
          <a:ext cx="7738110" cy="3552190"/>
        </p:xfrm>
        <a:graphic>
          <a:graphicData uri="http://schemas.openxmlformats.org/presentationml/2006/ole">
            <mc:AlternateContent xmlns:mc="http://schemas.openxmlformats.org/markup-compatibility/2006">
              <mc:Choice xmlns:v="urn:schemas-microsoft-com:vml" Requires="v">
                <p:oleObj spid="_x0000_s4098" name="" r:id="rId1" imgW="10287000" imgH="3790950" progId="Paint.Picture">
                  <p:embed/>
                </p:oleObj>
              </mc:Choice>
              <mc:Fallback>
                <p:oleObj name="" r:id="rId1" imgW="10287000" imgH="3790950" progId="Paint.Picture">
                  <p:embed/>
                  <p:pic>
                    <p:nvPicPr>
                      <p:cNvPr id="0" name="Picture 3075"/>
                      <p:cNvPicPr/>
                      <p:nvPr/>
                    </p:nvPicPr>
                    <p:blipFill>
                      <a:blip r:embed="rId2"/>
                      <a:stretch>
                        <a:fillRect/>
                      </a:stretch>
                    </p:blipFill>
                    <p:spPr>
                      <a:xfrm>
                        <a:off x="499745" y="1190625"/>
                        <a:ext cx="7738110" cy="3552190"/>
                      </a:xfrm>
                      <a:prstGeom prst="rect">
                        <a:avLst/>
                      </a:prstGeom>
                      <a:noFill/>
                      <a:ln w="38100">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2530"/>
          <p:cNvSpPr>
            <a:spLocks noGrp="1"/>
          </p:cNvSpPr>
          <p:nvPr>
            <p:ph idx="1"/>
          </p:nvPr>
        </p:nvSpPr>
        <p:spPr/>
        <p:txBody>
          <a:bodyPr anchor="t"/>
          <a:lstStyle/>
          <a:p>
            <a:pPr defTabSz="914400">
              <a:lnSpc>
                <a:spcPct val="150000"/>
              </a:lnSpc>
              <a:spcBef>
                <a:spcPts val="100"/>
              </a:spcBef>
              <a:buSzPct val="70000"/>
              <a:buFont typeface="Wingdings" panose="05000000000000000000" charset="0"/>
              <a:buChar char=""/>
            </a:pPr>
            <a:r>
              <a:rPr lang="zh-CN" altLang="en-US" sz="1800" dirty="0">
                <a:latin typeface="宋体" panose="02010600030101010101" pitchFamily="2" charset="-122"/>
              </a:rPr>
              <a:t>不同编码格式之间相差很大，采用</a:t>
            </a:r>
            <a:r>
              <a:rPr lang="zh-CN" altLang="en-US" sz="1800" dirty="0">
                <a:solidFill>
                  <a:srgbClr val="FF0000"/>
                </a:solidFill>
                <a:latin typeface="宋体" panose="02010600030101010101" pitchFamily="2" charset="-122"/>
              </a:rPr>
              <a:t>不同的编码格式意味着不同的表示和存储形式</a:t>
            </a:r>
            <a:r>
              <a:rPr lang="zh-CN" altLang="en-US" sz="1800" dirty="0">
                <a:latin typeface="宋体" panose="02010600030101010101" pitchFamily="2" charset="-122"/>
              </a:rPr>
              <a:t>，把同一字符存入文件时，写入的内容可能会不同，在试图理解其内容时</a:t>
            </a:r>
            <a:r>
              <a:rPr lang="zh-CN" altLang="en-US" sz="1800" dirty="0">
                <a:solidFill>
                  <a:srgbClr val="FF0000"/>
                </a:solidFill>
                <a:latin typeface="宋体" panose="02010600030101010101" pitchFamily="2" charset="-122"/>
              </a:rPr>
              <a:t>必须了解编码规则</a:t>
            </a:r>
            <a:r>
              <a:rPr lang="zh-CN" altLang="en-US" sz="1800" dirty="0">
                <a:latin typeface="宋体" panose="02010600030101010101" pitchFamily="2" charset="-122"/>
              </a:rPr>
              <a:t>并进行正确的解码。如果解码方法不正确就无法还原信息，从这个角度来讲，</a:t>
            </a:r>
            <a:r>
              <a:rPr lang="zh-CN" altLang="en-US" sz="1800" dirty="0">
                <a:solidFill>
                  <a:srgbClr val="FF0000"/>
                </a:solidFill>
                <a:latin typeface="宋体" panose="02010600030101010101" pitchFamily="2" charset="-122"/>
              </a:rPr>
              <a:t>字符串编码也具有加密的效果</a:t>
            </a:r>
            <a:r>
              <a:rPr lang="zh-CN" altLang="en-US" sz="1800" dirty="0">
                <a:latin typeface="宋体" panose="02010600030101010101" pitchFamily="2" charset="-122"/>
              </a:rPr>
              <a:t>。</a:t>
            </a:r>
            <a:endParaRPr lang="zh-CN" altLang="en-US" sz="1200" dirty="0">
              <a:latin typeface="Consolas" panose="020B0609020204030204" charset="0"/>
            </a:endParaRPr>
          </a:p>
        </p:txBody>
      </p:sp>
      <p:sp>
        <p:nvSpPr>
          <p:cNvPr id="24578"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45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4608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4.1.3 字符串常量</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74754" name="文本占位符 46082"/>
          <p:cNvSpPr>
            <a:spLocks noGrp="1"/>
          </p:cNvSpPr>
          <p:nvPr>
            <p:ph idx="1"/>
          </p:nvPr>
        </p:nvSpPr>
        <p:spPr>
          <a:xfrm>
            <a:off x="363855" y="1009650"/>
            <a:ext cx="8211820" cy="3395345"/>
          </a:xfrm>
        </p:spPr>
        <p:txBody>
          <a:bodyPr anchor="t"/>
          <a:lstStyle/>
          <a:p>
            <a:pPr defTabSz="914400">
              <a:lnSpc>
                <a:spcPct val="150000"/>
              </a:lnSpc>
              <a:spcBef>
                <a:spcPct val="0"/>
              </a:spcBef>
              <a:buSzPct val="70000"/>
              <a:buFont typeface="Wingdings" panose="05000000000000000000" charset="0"/>
              <a:buChar char=""/>
            </a:pPr>
            <a:r>
              <a:rPr lang="en-US" altLang="zh-CN" sz="1800">
                <a:latin typeface="宋体" panose="02010600030101010101" pitchFamily="2" charset="-122"/>
              </a:rPr>
              <a:t>Python</a:t>
            </a:r>
            <a:r>
              <a:rPr lang="zh-CN" altLang="en-US" sz="1800">
                <a:latin typeface="宋体" panose="02010600030101010101" pitchFamily="2" charset="-122"/>
              </a:rPr>
              <a:t>标准库</a:t>
            </a:r>
            <a:r>
              <a:rPr lang="en-US" altLang="zh-CN" sz="1800">
                <a:latin typeface="宋体" panose="02010600030101010101" pitchFamily="2" charset="-122"/>
              </a:rPr>
              <a:t>string</a:t>
            </a:r>
            <a:r>
              <a:rPr lang="zh-CN" altLang="en-US" sz="1800">
                <a:latin typeface="宋体" panose="02010600030101010101" pitchFamily="2" charset="-122"/>
              </a:rPr>
              <a:t>中定义数字字符、标点符号、英文字母、大写字母、小写字母等常量。</a:t>
            </a:r>
            <a:endParaRPr lang="zh-CN" altLang="en-US" sz="1800">
              <a:latin typeface="宋体" panose="02010600030101010101" pitchFamily="2" charset="-122"/>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import string</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string.digits</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'0123456789'</a:t>
            </a:r>
            <a:endParaRPr lang="en-US" altLang="zh-CN" sz="160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string.punctuation</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'!"#$%&amp;\'()*+,-./:;&lt;=&gt;?@[\\]^_`{|}~'</a:t>
            </a:r>
            <a:endParaRPr lang="en-US" altLang="zh-CN" sz="160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string.ascii_letters</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'abcdefghijklmnopqrstuvwxyzABCDEFGHIJKLMNOPQRSTUVWXYZ'</a:t>
            </a:r>
            <a:endParaRPr lang="en-US" altLang="zh-CN" sz="160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string.ascii_lowercase</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'abcdefghijklmnopqrstuvwxyz'</a:t>
            </a:r>
            <a:endParaRPr lang="en-US" altLang="zh-CN" sz="160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string.ascii_uppercase</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'ABCDEFGHIJKLMNOPQRSTUVWXYZ'</a:t>
            </a:r>
            <a:endParaRPr lang="en-US" altLang="zh-CN" sz="1600">
              <a:solidFill>
                <a:srgbClr val="00B0F0"/>
              </a:solidFill>
              <a:latin typeface="Consolas" panose="020B0609020204030204" charset="0"/>
            </a:endParaRPr>
          </a:p>
        </p:txBody>
      </p:sp>
      <p:sp>
        <p:nvSpPr>
          <p:cNvPr id="747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4.1.3 字符串常量</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ln>
            <a:miter/>
          </a:ln>
        </p:spPr>
        <p:txBody>
          <a:bodyPr anchor="t"/>
          <a:lstStyle/>
          <a:p>
            <a:pPr fontAlgn="base">
              <a:buFont typeface="Wingdings" panose="05000000000000000000" charset="0"/>
              <a:buChar char=""/>
            </a:pPr>
            <a:r>
              <a:rPr lang="zh-CN" altLang="zh-CN" sz="1800" b="1" strike="noStrike" noProof="1"/>
              <a:t>应用：</a:t>
            </a:r>
            <a:r>
              <a:rPr lang="zh-CN" altLang="zh-CN" sz="1800" strike="noStrike" noProof="1"/>
              <a:t>随机密码生成原理。</a:t>
            </a:r>
            <a:endParaRPr lang="zh-CN" altLang="zh-CN" sz="1800" strike="noStrike" noProof="1"/>
          </a:p>
          <a:p>
            <a:pPr marL="0" indent="0" fontAlgn="base">
              <a:buNone/>
            </a:pPr>
            <a:endParaRPr lang="zh-CN" altLang="en-US" sz="135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import string</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characters = string.digits + string.ascii_letters</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import random</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''.join([random.choice(characters) for i in range(8)])</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'J5Cuofhy'</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''.join([random.choice(characters) for i in range(10)])</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'RkHA3K3tNl'</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''.join([random.choice(characters) for i in range(16)])</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'zSabpGltJ0X4CCjh'</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''.join(random.choices(characters, k=12))</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'4NvBiOqy0Ej1'</a:t>
            </a:r>
            <a:endParaRPr lang="zh-CN" altLang="en-US" sz="1600" strike="noStrike" noProof="1">
              <a:solidFill>
                <a:srgbClr val="00B0F0"/>
              </a:solidFill>
              <a:latin typeface="Consolas" panose="020B0609020204030204" charset="0"/>
            </a:endParaRPr>
          </a:p>
        </p:txBody>
      </p:sp>
      <p:sp>
        <p:nvSpPr>
          <p:cNvPr id="757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a:latin typeface="+mj-lt"/>
                <a:ea typeface="+mj-ea"/>
                <a:cs typeface="+mj-cs"/>
                <a:sym typeface="宋体" panose="02010600030101010101" pitchFamily="2" charset="-122"/>
              </a:rPr>
              <a:t>4.1.4 可变字符串</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433705" y="1040765"/>
            <a:ext cx="8211820" cy="3395345"/>
          </a:xfrm>
          <a:ln>
            <a:miter/>
          </a:ln>
        </p:spPr>
        <p:txBody>
          <a:bodyPr anchor="t"/>
          <a:lstStyle/>
          <a:p>
            <a:pPr>
              <a:lnSpc>
                <a:spcPct val="130000"/>
              </a:lnSpc>
              <a:spcBef>
                <a:spcPts val="0"/>
              </a:spcBef>
              <a:buFont typeface="Wingdings" panose="05000000000000000000" charset="0"/>
              <a:buChar char=""/>
            </a:pPr>
            <a:r>
              <a:rPr lang="zh-CN" altLang="en-US" sz="1800" strike="noStrike" noProof="1"/>
              <a:t>在Python中，</a:t>
            </a:r>
            <a:r>
              <a:rPr lang="zh-CN" altLang="en-US" sz="1800" strike="noStrike" noProof="1">
                <a:solidFill>
                  <a:srgbClr val="FF0000"/>
                </a:solidFill>
              </a:rPr>
              <a:t>字符串属于不可变对象，不支持原地修改</a:t>
            </a:r>
            <a:r>
              <a:rPr lang="zh-CN" altLang="en-US" sz="1800" strike="noStrike" noProof="1"/>
              <a:t>，如果需要修改其中的值，只能重新创建一个新的字符串对象。然而，如果确实需要一个支持原地修改的unicode数据对象，可以使用io.StringIO对象或array模块。</a:t>
            </a:r>
            <a:endParaRPr lang="zh-CN" altLang="en-US" sz="1800" strike="noStrike" noProof="1"/>
          </a:p>
          <a:p>
            <a:pPr marL="0" indent="0">
              <a:spcBef>
                <a:spcPts val="0"/>
              </a:spcBef>
              <a:buNone/>
            </a:pPr>
            <a:r>
              <a:rPr lang="zh-CN" altLang="en-US" sz="1600" strike="noStrike" noProof="1">
                <a:latin typeface="Consolas" panose="020B0609020204030204" charset="0"/>
                <a:cs typeface="Consolas" panose="020B0609020204030204" charset="0"/>
              </a:rPr>
              <a:t>&gt;&gt;&gt; import io</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 = "Hello, world"</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sio = io.StringIO(s)</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sio.getvalue()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'Hello, world'</a:t>
            </a:r>
            <a:endParaRPr lang="zh-CN" altLang="en-US" sz="1600" strike="noStrike" noProof="1">
              <a:solidFill>
                <a:srgbClr val="00B0F0"/>
              </a:solidFill>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sio.seek(7)</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7</a:t>
            </a:r>
            <a:endParaRPr lang="zh-CN" altLang="en-US" sz="1600" strike="noStrike" noProof="1">
              <a:solidFill>
                <a:srgbClr val="00B0F0"/>
              </a:solidFill>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sio.write("there!")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6</a:t>
            </a:r>
            <a:endParaRPr lang="zh-CN" altLang="en-US" sz="1600" strike="noStrike" noProof="1">
              <a:solidFill>
                <a:srgbClr val="00B0F0"/>
              </a:solidFill>
              <a:latin typeface="Consolas" panose="020B0609020204030204" charset="0"/>
              <a:cs typeface="Consolas" panose="020B0609020204030204" charset="0"/>
            </a:endParaRPr>
          </a:p>
          <a:p>
            <a:pPr marL="0" indent="0">
              <a:buNone/>
            </a:pPr>
            <a:r>
              <a:rPr lang="zh-CN" altLang="en-US" sz="1600">
                <a:latin typeface="Consolas" panose="020B0609020204030204" charset="0"/>
                <a:sym typeface="+mn-ea"/>
              </a:rPr>
              <a:t>&gt;&gt;&gt; sio.getvalue()</a:t>
            </a:r>
            <a:endParaRPr lang="zh-CN" altLang="en-US" sz="1600">
              <a:latin typeface="Consolas" panose="020B0609020204030204" charset="0"/>
            </a:endParaRPr>
          </a:p>
          <a:p>
            <a:pPr marL="0" indent="0">
              <a:buNone/>
            </a:pPr>
            <a:r>
              <a:rPr lang="zh-CN" altLang="en-US" sz="1600">
                <a:solidFill>
                  <a:srgbClr val="00B0F0"/>
                </a:solidFill>
                <a:latin typeface="Consolas" panose="020B0609020204030204" charset="0"/>
                <a:sym typeface="+mn-ea"/>
              </a:rPr>
              <a:t>'Hello, there!'</a:t>
            </a:r>
            <a:endParaRPr lang="zh-CN" altLang="en-US" sz="1600" strike="noStrike" noProof="1">
              <a:solidFill>
                <a:srgbClr val="00B0F0"/>
              </a:solidFill>
              <a:latin typeface="Consolas" panose="020B0609020204030204" charset="0"/>
              <a:cs typeface="Consolas" panose="020B0609020204030204" charset="0"/>
            </a:endParaRPr>
          </a:p>
        </p:txBody>
      </p:sp>
      <p:sp>
        <p:nvSpPr>
          <p:cNvPr id="768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Text Box 1"/>
          <p:cNvSpPr txBox="1"/>
          <p:nvPr/>
        </p:nvSpPr>
        <p:spPr>
          <a:xfrm>
            <a:off x="3852545" y="2184400"/>
            <a:ext cx="4435475" cy="2584450"/>
          </a:xfrm>
          <a:prstGeom prst="rect">
            <a:avLst/>
          </a:prstGeom>
          <a:noFill/>
          <a:ln w="12700" cmpd="sng">
            <a:solidFill>
              <a:schemeClr val="accent1">
                <a:shade val="50000"/>
              </a:schemeClr>
            </a:solidFill>
            <a:prstDash val="solid"/>
          </a:ln>
        </p:spPr>
        <p:txBody>
          <a:bodyPr wrap="square" rtlCol="0">
            <a:spAutoFit/>
          </a:bodyPr>
          <a:p>
            <a:pPr marL="0" indent="0">
              <a:buNone/>
            </a:pPr>
            <a:r>
              <a:rPr lang="zh-CN" altLang="en-US">
                <a:latin typeface="Consolas" panose="020B0609020204030204" charset="0"/>
                <a:sym typeface="+mn-ea"/>
              </a:rPr>
              <a:t>&gt;&gt;&gt; import array</a:t>
            </a:r>
            <a:endParaRPr lang="zh-CN" altLang="en-US">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a = array.array('u', s)</a:t>
            </a:r>
            <a:endParaRPr lang="zh-CN" altLang="en-US">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print(a)</a:t>
            </a:r>
            <a:endParaRPr lang="zh-CN" altLang="en-US">
              <a:latin typeface="Consolas" panose="020B0609020204030204" charset="0"/>
            </a:endParaRPr>
          </a:p>
          <a:p>
            <a:pPr marL="0" indent="0">
              <a:buSzPct val="70000"/>
              <a:buFont typeface="Wingdings" panose="05000000000000000000" pitchFamily="2" charset="2"/>
              <a:buNone/>
            </a:pPr>
            <a:r>
              <a:rPr lang="zh-CN" altLang="en-US">
                <a:solidFill>
                  <a:srgbClr val="00B0F0"/>
                </a:solidFill>
                <a:latin typeface="Consolas" panose="020B0609020204030204" charset="0"/>
                <a:sym typeface="+mn-ea"/>
              </a:rPr>
              <a:t>array('u', 'Hello, world')</a:t>
            </a:r>
            <a:endParaRPr lang="zh-CN" altLang="en-US">
              <a:solidFill>
                <a:srgbClr val="00B0F0"/>
              </a:solidFill>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a[0] = 'y'</a:t>
            </a:r>
            <a:endParaRPr lang="zh-CN" altLang="en-US">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print(a)</a:t>
            </a:r>
            <a:endParaRPr lang="zh-CN" altLang="en-US">
              <a:latin typeface="Consolas" panose="020B0609020204030204" charset="0"/>
            </a:endParaRPr>
          </a:p>
          <a:p>
            <a:pPr marL="0" indent="0">
              <a:buSzPct val="70000"/>
              <a:buFont typeface="Wingdings" panose="05000000000000000000" pitchFamily="2" charset="2"/>
              <a:buNone/>
            </a:pPr>
            <a:r>
              <a:rPr lang="zh-CN" altLang="en-US">
                <a:solidFill>
                  <a:srgbClr val="00B0F0"/>
                </a:solidFill>
                <a:latin typeface="Consolas" panose="020B0609020204030204" charset="0"/>
                <a:sym typeface="+mn-ea"/>
              </a:rPr>
              <a:t>array('u', 'yello, world')</a:t>
            </a:r>
            <a:endParaRPr lang="zh-CN" altLang="en-US">
              <a:solidFill>
                <a:srgbClr val="00B0F0"/>
              </a:solidFill>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a.tounicode()</a:t>
            </a:r>
            <a:endParaRPr lang="zh-CN" altLang="en-US">
              <a:latin typeface="Consolas" panose="020B0609020204030204" charset="0"/>
            </a:endParaRPr>
          </a:p>
          <a:p>
            <a:pPr marL="0" indent="0">
              <a:buSzPct val="70000"/>
              <a:buFont typeface="Wingdings" panose="05000000000000000000" pitchFamily="2" charset="2"/>
              <a:buNone/>
            </a:pPr>
            <a:r>
              <a:rPr lang="zh-CN" altLang="en-US">
                <a:solidFill>
                  <a:srgbClr val="00B0F0"/>
                </a:solidFill>
                <a:latin typeface="Consolas" panose="020B0609020204030204" charset="0"/>
                <a:sym typeface="+mn-ea"/>
              </a:rPr>
              <a:t>'yello, world'</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78850" name="Content Placeholder 2"/>
          <p:cNvSpPr>
            <a:spLocks noGrp="1"/>
          </p:cNvSpPr>
          <p:nvPr>
            <p:ph idx="1"/>
          </p:nvPr>
        </p:nvSpPr>
        <p:spPr>
          <a:xfrm>
            <a:off x="457200" y="1200150"/>
            <a:ext cx="8450580" cy="3395345"/>
          </a:xfrm>
        </p:spPr>
        <p:txBody>
          <a:bodyPr anchor="t"/>
          <a:lstStyle/>
          <a:p>
            <a:pPr marL="0" indent="0">
              <a:spcBef>
                <a:spcPct val="0"/>
              </a:spcBef>
              <a:buNone/>
            </a:pPr>
            <a:r>
              <a:rPr lang="en-US" altLang="zh-CN" sz="1600">
                <a:latin typeface="Consolas" panose="020B0609020204030204" charset="0"/>
              </a:rPr>
              <a:t>&gt;&gt;&gt; import jieba                     #导入jieba模块</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&gt;&gt;&gt; x = '分词的准确度直接影响了后续文本处理和挖掘算法的最终效果。'</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&gt;&gt;&gt; jieba.cut(x)                     #使用默认词库进行分词</a:t>
            </a:r>
            <a:endParaRPr lang="en-US" altLang="zh-CN" sz="1600">
              <a:latin typeface="Consolas" panose="020B0609020204030204" charset="0"/>
            </a:endParaRPr>
          </a:p>
          <a:p>
            <a:pPr marL="0" indent="0">
              <a:spcBef>
                <a:spcPct val="0"/>
              </a:spcBef>
              <a:buNone/>
            </a:pPr>
            <a:r>
              <a:rPr lang="en-US" altLang="zh-CN" sz="1600">
                <a:solidFill>
                  <a:srgbClr val="00B0F0"/>
                </a:solidFill>
                <a:latin typeface="Consolas" panose="020B0609020204030204" charset="0"/>
              </a:rPr>
              <a:t>&lt;generator object Tokenizer.cut at 0x000000000342C990&gt;</a:t>
            </a:r>
            <a:endParaRPr lang="en-US" altLang="zh-CN" sz="1600">
              <a:solidFill>
                <a:srgbClr val="00B0F0"/>
              </a:solidFill>
              <a:latin typeface="Consolas" panose="020B0609020204030204" charset="0"/>
            </a:endParaRPr>
          </a:p>
          <a:p>
            <a:pPr marL="0" indent="0">
              <a:spcBef>
                <a:spcPct val="0"/>
              </a:spcBef>
              <a:buNone/>
            </a:pPr>
            <a:r>
              <a:rPr lang="en-US" altLang="zh-CN" sz="1600">
                <a:latin typeface="Consolas" panose="020B0609020204030204" charset="0"/>
              </a:rPr>
              <a:t>&gt;&gt;&gt; list(_)</a:t>
            </a:r>
            <a:endParaRPr lang="en-US" altLang="zh-CN" sz="1600">
              <a:latin typeface="Consolas" panose="020B0609020204030204" charset="0"/>
            </a:endParaRPr>
          </a:p>
          <a:p>
            <a:pPr marL="0" indent="0">
              <a:spcBef>
                <a:spcPct val="0"/>
              </a:spcBef>
              <a:buNone/>
            </a:pPr>
            <a:r>
              <a:rPr lang="en-US" altLang="zh-CN" sz="1600">
                <a:solidFill>
                  <a:srgbClr val="00B0F0"/>
                </a:solidFill>
                <a:latin typeface="Consolas" panose="020B0609020204030204" charset="0"/>
              </a:rPr>
              <a:t>['分词', '的', '准确度', '直接', '影响', '了', '后续', '文本处理', '和', '挖掘', '算法', '的', '最终', '效果', '。']</a:t>
            </a:r>
            <a:endParaRPr lang="en-US" altLang="zh-CN" sz="1600">
              <a:solidFill>
                <a:srgbClr val="00B0F0"/>
              </a:solidFill>
              <a:latin typeface="Consolas" panose="020B0609020204030204" charset="0"/>
            </a:endParaRPr>
          </a:p>
          <a:p>
            <a:pPr marL="0" indent="0">
              <a:spcBef>
                <a:spcPct val="0"/>
              </a:spcBef>
              <a:buNone/>
            </a:pPr>
            <a:r>
              <a:rPr lang="en-US" altLang="zh-CN" sz="1600">
                <a:latin typeface="Consolas" panose="020B0609020204030204" charset="0"/>
              </a:rPr>
              <a:t>&gt;&gt;&gt; jieba.lcut('Python可以这样学，Python程序设计开发宝典') #直接给出列表</a:t>
            </a:r>
            <a:endParaRPr lang="zh-CN" altLang="en-US" sz="1600">
              <a:solidFill>
                <a:srgbClr val="002060"/>
              </a:solidFill>
              <a:latin typeface="Consolas" panose="020B0609020204030204" charset="0"/>
            </a:endParaRPr>
          </a:p>
          <a:p>
            <a:pPr marL="0" indent="0">
              <a:spcBef>
                <a:spcPct val="0"/>
              </a:spcBef>
              <a:buNone/>
            </a:pPr>
            <a:r>
              <a:rPr lang="en-US" altLang="zh-CN" sz="1600">
                <a:solidFill>
                  <a:srgbClr val="00B0F0"/>
                </a:solidFill>
                <a:latin typeface="Consolas" panose="020B0609020204030204" charset="0"/>
              </a:rPr>
              <a:t>Dumping model to file cache C:\Users\d\AppData\Local\Temp\jieba.cache</a:t>
            </a:r>
            <a:endParaRPr lang="en-US" altLang="zh-CN" sz="1600">
              <a:solidFill>
                <a:srgbClr val="00B0F0"/>
              </a:solidFill>
              <a:latin typeface="Consolas" panose="020B0609020204030204" charset="0"/>
            </a:endParaRPr>
          </a:p>
          <a:p>
            <a:pPr marL="0" indent="0">
              <a:spcBef>
                <a:spcPct val="0"/>
              </a:spcBef>
              <a:buNone/>
            </a:pPr>
            <a:r>
              <a:rPr lang="en-US" altLang="zh-CN" sz="1600">
                <a:solidFill>
                  <a:srgbClr val="00B0F0"/>
                </a:solidFill>
                <a:latin typeface="Consolas" panose="020B0609020204030204" charset="0"/>
              </a:rPr>
              <a:t>['Python', '可以', '这样', '学', '，', 'Python', '程序设计', '开发', '宝典']</a:t>
            </a:r>
            <a:endParaRPr lang="en-US" altLang="zh-CN" sz="1600">
              <a:solidFill>
                <a:srgbClr val="00B0F0"/>
              </a:solidFill>
              <a:latin typeface="Consolas" panose="020B0609020204030204" charset="0"/>
            </a:endParaRPr>
          </a:p>
          <a:p>
            <a:pPr marL="0" indent="0">
              <a:spcBef>
                <a:spcPct val="0"/>
              </a:spcBef>
              <a:buNone/>
            </a:pPr>
            <a:r>
              <a:rPr lang="en-US" altLang="zh-CN" sz="1600">
                <a:latin typeface="Consolas" panose="020B0609020204030204" charset="0"/>
              </a:rPr>
              <a:t>&gt;&gt;&gt; list(jieba.cut('花纸杯'))</a:t>
            </a:r>
            <a:endParaRPr lang="en-US" altLang="zh-CN" sz="1600">
              <a:latin typeface="Consolas" panose="020B0609020204030204" charset="0"/>
            </a:endParaRPr>
          </a:p>
          <a:p>
            <a:pPr marL="0" indent="0">
              <a:spcBef>
                <a:spcPct val="0"/>
              </a:spcBef>
              <a:buNone/>
            </a:pPr>
            <a:r>
              <a:rPr lang="en-US" altLang="zh-CN" sz="1600">
                <a:solidFill>
                  <a:srgbClr val="00B0F0"/>
                </a:solidFill>
                <a:latin typeface="Consolas" panose="020B0609020204030204" charset="0"/>
              </a:rPr>
              <a:t>['花', '纸杯']</a:t>
            </a:r>
            <a:endParaRPr lang="en-US" altLang="zh-CN" sz="1600">
              <a:solidFill>
                <a:srgbClr val="00B0F0"/>
              </a:solidFill>
              <a:latin typeface="Consolas" panose="020B0609020204030204" charset="0"/>
            </a:endParaRPr>
          </a:p>
          <a:p>
            <a:pPr marL="0" indent="0">
              <a:spcBef>
                <a:spcPct val="0"/>
              </a:spcBef>
              <a:buNone/>
            </a:pPr>
            <a:r>
              <a:rPr lang="en-US" altLang="zh-CN" sz="1600">
                <a:latin typeface="Consolas" panose="020B0609020204030204" charset="0"/>
              </a:rPr>
              <a:t>&gt;&gt;&gt; jieba.add_word('花纸杯')         #增加词条</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&gt;&gt;&gt; list(jieba.cut('花纸杯'))        #使用新</a:t>
            </a:r>
            <a:r>
              <a:rPr lang="zh-CN" altLang="en-US" sz="1600">
                <a:latin typeface="Consolas" panose="020B0609020204030204" charset="0"/>
              </a:rPr>
              <a:t>词</a:t>
            </a:r>
            <a:r>
              <a:rPr lang="en-US" altLang="zh-CN" sz="1600">
                <a:latin typeface="Consolas" panose="020B0609020204030204" charset="0"/>
              </a:rPr>
              <a:t>库进行分词</a:t>
            </a:r>
            <a:endParaRPr lang="en-US" altLang="zh-CN" sz="1600">
              <a:latin typeface="Consolas" panose="020B0609020204030204" charset="0"/>
            </a:endParaRPr>
          </a:p>
          <a:p>
            <a:pPr marL="0" indent="0">
              <a:spcBef>
                <a:spcPct val="0"/>
              </a:spcBef>
              <a:buNone/>
            </a:pPr>
            <a:r>
              <a:rPr lang="en-US" altLang="zh-CN" sz="1600">
                <a:solidFill>
                  <a:srgbClr val="00B0F0"/>
                </a:solidFill>
                <a:latin typeface="Consolas" panose="020B0609020204030204" charset="0"/>
              </a:rPr>
              <a:t>['花纸杯']</a:t>
            </a:r>
            <a:endParaRPr lang="en-US" altLang="zh-CN" sz="1600">
              <a:solidFill>
                <a:srgbClr val="00B0F0"/>
              </a:solidFill>
              <a:latin typeface="Consolas" panose="020B0609020204030204" charset="0"/>
            </a:endParaRPr>
          </a:p>
        </p:txBody>
      </p:sp>
      <p:sp>
        <p:nvSpPr>
          <p:cNvPr id="78851"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79874" name="Content Placeholder 2"/>
          <p:cNvSpPr>
            <a:spLocks noGrp="1"/>
          </p:cNvSpPr>
          <p:nvPr>
            <p:ph idx="1"/>
          </p:nvPr>
        </p:nvSpPr>
        <p:spPr/>
        <p:txBody>
          <a:bodyPr anchor="t"/>
          <a:lstStyle/>
          <a:p>
            <a:pPr marL="0" indent="0">
              <a:spcBef>
                <a:spcPct val="0"/>
              </a:spcBef>
              <a:buNone/>
            </a:pPr>
            <a:r>
              <a:rPr lang="en-US" altLang="zh-CN" sz="1800">
                <a:latin typeface="Consolas" panose="020B0609020204030204" charset="0"/>
              </a:rPr>
              <a:t>&gt;&gt;&gt; from jieba import posseg</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&gt;&gt;&gt; text = '分词的准确度直接影响了后续文本处理和挖掘算法的最终效果。'</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&gt;&gt;&gt; for word, tag in posseg.cut(text):  # </a:t>
            </a:r>
            <a:r>
              <a:rPr lang="zh-CN" altLang="en-US" sz="1800">
                <a:latin typeface="Consolas" panose="020B0609020204030204" charset="0"/>
              </a:rPr>
              <a:t>得到分词及其词性</a:t>
            </a:r>
            <a:endParaRPr lang="zh-CN" altLang="en-US" sz="1800">
              <a:latin typeface="Consolas" panose="020B0609020204030204" charset="0"/>
            </a:endParaRPr>
          </a:p>
          <a:p>
            <a:pPr marL="0" indent="0">
              <a:spcBef>
                <a:spcPct val="0"/>
              </a:spcBef>
              <a:buNone/>
            </a:pPr>
            <a:r>
              <a:rPr lang="en-US" altLang="zh-CN" sz="1800">
                <a:latin typeface="Consolas" panose="020B0609020204030204" charset="0"/>
              </a:rPr>
              <a:t>    print(word, tag, sep=':', end='\t')</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a:t>
            </a:r>
            <a:endParaRPr lang="en-US" altLang="zh-CN" sz="1800">
              <a:latin typeface="Consolas" panose="020B0609020204030204" charset="0"/>
            </a:endParaRPr>
          </a:p>
          <a:p>
            <a:pPr marL="0" indent="0">
              <a:spcBef>
                <a:spcPct val="0"/>
              </a:spcBef>
              <a:buNone/>
            </a:pPr>
            <a:r>
              <a:rPr lang="en-US" altLang="zh-CN" sz="1800">
                <a:solidFill>
                  <a:srgbClr val="00B0F0"/>
                </a:solidFill>
                <a:latin typeface="Consolas" panose="020B0609020204030204" charset="0"/>
              </a:rPr>
              <a:t>分词:n	的:uj	准确度:n	直接:ad	影响:vn	了:ul	后续:v	文本处理:n	和:c	挖掘:v	算法:n	的:uj	最终:d	效果:n	。:x</a:t>
            </a:r>
            <a:endParaRPr lang="en-US" altLang="zh-CN" sz="1800">
              <a:solidFill>
                <a:srgbClr val="00B0F0"/>
              </a:solidFill>
              <a:latin typeface="Consolas" panose="020B0609020204030204" charset="0"/>
            </a:endParaRPr>
          </a:p>
        </p:txBody>
      </p:sp>
      <p:sp>
        <p:nvSpPr>
          <p:cNvPr id="7987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80898" name="Content Placeholder 2"/>
          <p:cNvSpPr>
            <a:spLocks noGrp="1"/>
          </p:cNvSpPr>
          <p:nvPr>
            <p:ph idx="1"/>
          </p:nvPr>
        </p:nvSpPr>
        <p:spPr/>
        <p:txBody>
          <a:bodyPr anchor="t"/>
          <a:lstStyle/>
          <a:p>
            <a:pPr marL="0" indent="0">
              <a:spcBef>
                <a:spcPct val="0"/>
              </a:spcBef>
              <a:buNone/>
            </a:pPr>
            <a:r>
              <a:rPr lang="en-US" altLang="zh-CN" sz="1800">
                <a:latin typeface="Consolas" panose="020B0609020204030204" charset="0"/>
              </a:rPr>
              <a:t>&gt;&gt;&gt; import snownlp                     #导入snownlp模块</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&gt;&gt;&gt; snownlp.SnowNLP('学而时习之，不亦说乎').words</a:t>
            </a:r>
            <a:endParaRPr lang="en-US" altLang="zh-CN" sz="1800">
              <a:latin typeface="Consolas" panose="020B0609020204030204" charset="0"/>
            </a:endParaRPr>
          </a:p>
          <a:p>
            <a:pPr marL="0" indent="0">
              <a:spcBef>
                <a:spcPct val="0"/>
              </a:spcBef>
              <a:buNone/>
            </a:pPr>
            <a:r>
              <a:rPr lang="en-US" altLang="zh-CN" sz="1800">
                <a:solidFill>
                  <a:srgbClr val="00B0F0"/>
                </a:solidFill>
                <a:latin typeface="Consolas" panose="020B0609020204030204" charset="0"/>
              </a:rPr>
              <a:t>['学而', '时习', '之', '，', '不亦', '说乎']</a:t>
            </a:r>
            <a:endParaRPr lang="en-US" altLang="zh-CN" sz="1800">
              <a:solidFill>
                <a:srgbClr val="00B0F0"/>
              </a:solidFill>
              <a:latin typeface="Consolas" panose="020B0609020204030204" charset="0"/>
            </a:endParaRPr>
          </a:p>
          <a:p>
            <a:pPr marL="0" indent="0">
              <a:spcBef>
                <a:spcPct val="0"/>
              </a:spcBef>
              <a:buNone/>
            </a:pPr>
            <a:r>
              <a:rPr lang="en-US" altLang="zh-CN" sz="1800">
                <a:latin typeface="Consolas" panose="020B0609020204030204" charset="0"/>
              </a:rPr>
              <a:t>&gt;&gt;&gt; snownlp.SnowNLP(x).words</a:t>
            </a:r>
            <a:endParaRPr lang="en-US" altLang="zh-CN" sz="1800">
              <a:latin typeface="Consolas" panose="020B0609020204030204" charset="0"/>
            </a:endParaRPr>
          </a:p>
          <a:p>
            <a:pPr marL="0" indent="0">
              <a:spcBef>
                <a:spcPct val="0"/>
              </a:spcBef>
              <a:buNone/>
            </a:pPr>
            <a:r>
              <a:rPr lang="en-US" altLang="zh-CN" sz="1800">
                <a:solidFill>
                  <a:srgbClr val="00B0F0"/>
                </a:solidFill>
                <a:latin typeface="Consolas" panose="020B0609020204030204" charset="0"/>
              </a:rPr>
              <a:t>['分词', '的', '准确度', '直接', '影响', '了', '后续', '文本', '处理', '和', '挖掘', '算法', '的', '最终', '效果', '。']</a:t>
            </a:r>
            <a:endParaRPr lang="en-US" altLang="zh-CN" sz="1800">
              <a:solidFill>
                <a:srgbClr val="00B0F0"/>
              </a:solidFill>
              <a:latin typeface="Consolas" panose="020B0609020204030204" charset="0"/>
            </a:endParaRPr>
          </a:p>
          <a:p>
            <a:pPr marL="0" indent="0">
              <a:buNone/>
            </a:pPr>
            <a:endParaRPr lang="en-US" altLang="zh-CN" sz="1800"/>
          </a:p>
        </p:txBody>
      </p:sp>
      <p:sp>
        <p:nvSpPr>
          <p:cNvPr id="8089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fontAlgn="base"/>
            <a:r>
              <a:rPr lang="zh-CN" altLang="en-US" sz="1800" b="1" strike="noStrike" noProof="1"/>
              <a:t>应用：</a:t>
            </a:r>
            <a:r>
              <a:rPr lang="zh-CN" altLang="en-US" sz="1800" strike="noStrike" noProof="1"/>
              <a:t>过滤字符串中的空白字符和中英文标点符号。</a:t>
            </a:r>
            <a:endParaRPr lang="zh-CN" altLang="en-US" sz="1800" strike="noStrike" noProof="1"/>
          </a:p>
          <a:p>
            <a:pPr marL="0" indent="0">
              <a:spcBef>
                <a:spcPts val="0"/>
              </a:spcBef>
              <a:buNone/>
            </a:pPr>
            <a:r>
              <a:rPr lang="zh-CN" altLang="en-US" sz="1600" strike="noStrike" noProof="1">
                <a:latin typeface="Consolas" panose="020B0609020204030204" charset="0"/>
              </a:rPr>
              <a:t>from jieba import cut</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delPuncs(s):</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f = lambda word: len(word)&gt;1 or '\u4e00'&lt;=word&lt;='\u9fa5'</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return ''.join(filter(f, cut(s)))</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sentence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东边来个小朋友叫小松，手里拿着一捆葱。西边来个小朋友叫小丛，手里拿着小闹钟。</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小松手里葱捆得松，掉在地上一些葱。小丛忙放闹钟去拾葱，帮助小松捆紧葱.</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小松夸小丛像雷锋，小丛说小松爱劳动。'''</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print(delPuncs(sentence))</a:t>
            </a:r>
            <a:endParaRPr lang="zh-CN" altLang="en-US" sz="1600" strike="noStrike" noProof="1">
              <a:latin typeface="Consolas" panose="020B0609020204030204" charset="0"/>
            </a:endParaRPr>
          </a:p>
        </p:txBody>
      </p:sp>
      <p:sp>
        <p:nvSpPr>
          <p:cNvPr id="81923"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82946" name="Content Placeholder 2"/>
          <p:cNvSpPr>
            <a:spLocks noGrp="1"/>
          </p:cNvSpPr>
          <p:nvPr>
            <p:ph idx="1"/>
          </p:nvPr>
        </p:nvSpPr>
        <p:spPr/>
        <p:txBody>
          <a:bodyPr anchor="t"/>
          <a:lstStyle/>
          <a:p>
            <a:pPr marL="0" indent="0">
              <a:spcBef>
                <a:spcPct val="0"/>
              </a:spcBef>
              <a:buNone/>
            </a:pPr>
            <a:r>
              <a:rPr lang="en-US" altLang="zh-CN" sz="1400">
                <a:latin typeface="Consolas" panose="020B0609020204030204" charset="0"/>
              </a:rPr>
              <a:t>&gt;&gt;&gt; from pypinyin import lazy_pinyin, pinyin</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&gt;&gt;&gt; lazy_pinyin('董付国')               #返回拼音</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['dong', 'fu', 'guo']</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lazy_pinyin('董付国', 1)            #带声调的拼音</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['dǒng', 'fù', 'guó']</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lazy_pinyin('董付国', 2)            #另一种拼音形式，数字表示前面字母的声调</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['do3ng', 'fu4', 'guo2']</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lazy_pinyin('董付国', 3)            #只返回拼音首字母</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['d', 'f', 'g']</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lazy_pinyin('重要', 1)              #能够根据词组智能识别多音字</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['zhòng', 'yào']</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lazy_pinyin('重阳', 1)</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['chóng', 'yáng']</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pinyin('重阳')                      #返回拼音</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[['chóng'], ['yáng']]</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pinyin('重阳节', heteronym=True)    #返回多音字的所有读音</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[['zhòng', 'chóng', 'tóng'], ['yáng'], ['jié', 'jiē']]</a:t>
            </a:r>
            <a:endParaRPr lang="en-US" altLang="zh-CN" sz="1400">
              <a:solidFill>
                <a:srgbClr val="00B0F0"/>
              </a:solidFill>
              <a:latin typeface="Consolas" panose="020B0609020204030204" charset="0"/>
            </a:endParaRPr>
          </a:p>
        </p:txBody>
      </p:sp>
      <p:sp>
        <p:nvSpPr>
          <p:cNvPr id="82947"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宋体" panose="02010600030101010101" pitchFamily="2" charset="-122"/>
              </a:rPr>
              <a:t>4.1.5  中文分词与拼音处理</a:t>
            </a:r>
            <a:endParaRPr lang="en-US"/>
          </a:p>
        </p:txBody>
      </p:sp>
      <p:sp>
        <p:nvSpPr>
          <p:cNvPr id="3" name="Content Placeholder 2"/>
          <p:cNvSpPr>
            <a:spLocks noGrp="1"/>
          </p:cNvSpPr>
          <p:nvPr>
            <p:ph idx="1"/>
          </p:nvPr>
        </p:nvSpPr>
        <p:spPr>
          <a:xfrm>
            <a:off x="457200" y="1200150"/>
            <a:ext cx="8508365" cy="3395345"/>
          </a:xfrm>
        </p:spPr>
        <p:txBody>
          <a:bodyPr/>
          <a:p>
            <a:pPr marL="0" indent="0">
              <a:spcBef>
                <a:spcPts val="0"/>
              </a:spcBef>
              <a:buNone/>
            </a:pPr>
            <a:r>
              <a:rPr lang="en-US" altLang="zh-CN" sz="1800">
                <a:latin typeface="Consolas" panose="020B0609020204030204" charset="0"/>
                <a:sym typeface="+mn-ea"/>
              </a:rPr>
              <a:t>&gt;&gt;&gt; import jieba          #其实不需要导入jieba，这里只是说明已安装</a:t>
            </a:r>
            <a:endParaRPr lang="en-US" altLang="zh-CN" sz="1800">
              <a:latin typeface="Consolas" panose="020B0609020204030204" charset="0"/>
            </a:endParaRPr>
          </a:p>
          <a:p>
            <a:pPr marL="0" indent="0">
              <a:spcBef>
                <a:spcPts val="0"/>
              </a:spcBef>
              <a:buNone/>
            </a:pPr>
            <a:r>
              <a:rPr lang="en-US" altLang="zh-CN" sz="1800">
                <a:latin typeface="Consolas" panose="020B0609020204030204" charset="0"/>
                <a:sym typeface="+mn-ea"/>
              </a:rPr>
              <a:t>&gt;&gt;&gt; x = '中英文混合test123'</a:t>
            </a:r>
            <a:endParaRPr lang="en-US" altLang="zh-CN" sz="1800">
              <a:latin typeface="Consolas" panose="020B0609020204030204" charset="0"/>
            </a:endParaRPr>
          </a:p>
          <a:p>
            <a:pPr marL="0" indent="0">
              <a:spcBef>
                <a:spcPts val="0"/>
              </a:spcBef>
              <a:buNone/>
            </a:pPr>
            <a:r>
              <a:rPr lang="en-US" altLang="zh-CN" sz="1800">
                <a:latin typeface="Consolas" panose="020B0609020204030204" charset="0"/>
                <a:sym typeface="+mn-ea"/>
              </a:rPr>
              <a:t>&gt;&gt;&gt; lazy_pinyin(x)        #自动调用已安装的jieba扩展库分词功能</a:t>
            </a:r>
            <a:endParaRPr lang="en-US" altLang="zh-CN" sz="1800">
              <a:latin typeface="Consolas" panose="020B0609020204030204" charset="0"/>
            </a:endParaRPr>
          </a:p>
          <a:p>
            <a:pPr marL="0" indent="0">
              <a:spcBef>
                <a:spcPts val="0"/>
              </a:spcBef>
              <a:buNone/>
            </a:pPr>
            <a:r>
              <a:rPr lang="en-US" altLang="zh-CN" sz="1800">
                <a:solidFill>
                  <a:srgbClr val="00B0F0"/>
                </a:solidFill>
                <a:latin typeface="Consolas" panose="020B0609020204030204" charset="0"/>
                <a:sym typeface="+mn-ea"/>
              </a:rPr>
              <a:t>['zhong', 'ying', 'wen', 'hun', 'he', 'test123']</a:t>
            </a:r>
            <a:endParaRPr lang="en-US" altLang="zh-CN" sz="1800">
              <a:solidFill>
                <a:srgbClr val="00B0F0"/>
              </a:solidFill>
              <a:latin typeface="Consolas" panose="020B0609020204030204" charset="0"/>
            </a:endParaRPr>
          </a:p>
          <a:p>
            <a:pPr marL="0" indent="0">
              <a:spcBef>
                <a:spcPts val="0"/>
              </a:spcBef>
              <a:buNone/>
            </a:pPr>
            <a:r>
              <a:rPr lang="en-US" altLang="zh-CN" sz="1800">
                <a:latin typeface="Consolas" panose="020B0609020204030204" charset="0"/>
                <a:sym typeface="+mn-ea"/>
              </a:rPr>
              <a:t>&gt;&gt;&gt; lazy_pinyin(jieba.cut(x))</a:t>
            </a:r>
            <a:endParaRPr lang="en-US" altLang="zh-CN" sz="1800">
              <a:latin typeface="Consolas" panose="020B0609020204030204" charset="0"/>
            </a:endParaRPr>
          </a:p>
          <a:p>
            <a:pPr marL="0" indent="0">
              <a:spcBef>
                <a:spcPts val="0"/>
              </a:spcBef>
              <a:buNone/>
            </a:pPr>
            <a:r>
              <a:rPr lang="en-US" altLang="zh-CN" sz="1800">
                <a:solidFill>
                  <a:srgbClr val="00B0F0"/>
                </a:solidFill>
                <a:latin typeface="Consolas" panose="020B0609020204030204" charset="0"/>
                <a:sym typeface="+mn-ea"/>
              </a:rPr>
              <a:t>['zhong', 'ying', 'wen', 'hun', 'he', 'test123']</a:t>
            </a:r>
            <a:endParaRPr lang="en-US" altLang="zh-CN" sz="1800">
              <a:solidFill>
                <a:srgbClr val="00B0F0"/>
              </a:solidFill>
              <a:latin typeface="Consolas" panose="020B0609020204030204" charset="0"/>
            </a:endParaRPr>
          </a:p>
          <a:p>
            <a:pPr marL="0" indent="0">
              <a:spcBef>
                <a:spcPts val="0"/>
              </a:spcBef>
              <a:buNone/>
            </a:pPr>
            <a:r>
              <a:rPr lang="en-US" altLang="zh-CN" sz="1800">
                <a:latin typeface="Consolas" panose="020B0609020204030204" charset="0"/>
                <a:sym typeface="+mn-ea"/>
              </a:rPr>
              <a:t>&gt;&gt;&gt; x = '山东烟台的大樱桃真好吃啊'</a:t>
            </a:r>
            <a:endParaRPr lang="en-US" altLang="zh-CN" sz="1800">
              <a:latin typeface="Consolas" panose="020B0609020204030204" charset="0"/>
            </a:endParaRPr>
          </a:p>
          <a:p>
            <a:pPr marL="0" indent="0">
              <a:spcBef>
                <a:spcPts val="0"/>
              </a:spcBef>
              <a:buNone/>
            </a:pPr>
            <a:r>
              <a:rPr lang="en-US" altLang="zh-CN" sz="1800">
                <a:latin typeface="Consolas" panose="020B0609020204030204" charset="0"/>
                <a:sym typeface="+mn-ea"/>
              </a:rPr>
              <a:t>&gt;&gt;&gt; sorted(x, key=lambda ch: lazy_pinyin(ch)) #按拼音对汉字进行排序</a:t>
            </a:r>
            <a:endParaRPr lang="en-US" altLang="zh-CN" sz="1800">
              <a:latin typeface="Consolas" panose="020B0609020204030204" charset="0"/>
            </a:endParaRPr>
          </a:p>
          <a:p>
            <a:pPr marL="0" indent="0">
              <a:spcBef>
                <a:spcPts val="0"/>
              </a:spcBef>
              <a:buNone/>
            </a:pPr>
            <a:r>
              <a:rPr lang="en-US" altLang="zh-CN" sz="1800">
                <a:solidFill>
                  <a:srgbClr val="00B0F0"/>
                </a:solidFill>
                <a:latin typeface="Consolas" panose="020B0609020204030204" charset="0"/>
                <a:sym typeface="+mn-ea"/>
              </a:rPr>
              <a:t>['啊', '吃', '大', '的', '东', '好', '山', '台', '桃', '烟', '樱', '真']</a:t>
            </a:r>
            <a:endParaRPr lang="en-US" altLang="zh-CN" sz="1800">
              <a:solidFill>
                <a:srgbClr val="00B0F0"/>
              </a:solidFill>
              <a:latin typeface="Consolas" panose="020B0609020204030204" charset="0"/>
            </a:endParaRPr>
          </a:p>
          <a:p>
            <a:pPr marL="0" indent="0">
              <a:spcBef>
                <a:spcPts val="0"/>
              </a:spcBef>
              <a:buNone/>
            </a:pPr>
            <a:endParaRPr lang="en-US" sz="1800"/>
          </a:p>
        </p:txBody>
      </p:sp>
      <p:sp>
        <p:nvSpPr>
          <p:cNvPr id="4" name="Slide Number Placeholder 3"/>
          <p:cNvSpPr>
            <a:spLocks noGrp="1"/>
          </p:cNvSpPr>
          <p:nvPr>
            <p:ph type="sldNum" sz="quarter" idx="12"/>
          </p:nvPr>
        </p:nvSpPr>
        <p:spPr>
          <a:xfrm>
            <a:off x="6553200" y="4684738"/>
            <a:ext cx="2133600" cy="357250"/>
          </a:xfrm>
        </p:spPr>
        <p:txBody>
          <a:bodyPr/>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fld>
            <a:endParaRPr lang="zh-CN" altLang="en-US" sz="1000" strike="noStrike" noProof="1" dirty="0">
              <a:latin typeface="Arial" panose="020B0604020202020204" pitchFamily="34" charset="0"/>
              <a:ea typeface="宋体" panose="02010600030101010101" pitchFamily="2" charset="-122"/>
              <a:cs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44170" y="1080135"/>
            <a:ext cx="8411210" cy="3395345"/>
          </a:xfrm>
        </p:spPr>
        <p:txBody>
          <a:bodyPr/>
          <a:lstStyle/>
          <a:p>
            <a:pPr fontAlgn="base">
              <a:lnSpc>
                <a:spcPct val="150000"/>
              </a:lnSpc>
              <a:spcBef>
                <a:spcPts val="0"/>
              </a:spcBef>
              <a:buFont typeface="Wingdings" panose="05000000000000000000" charset="0"/>
              <a:buChar char="n"/>
            </a:pPr>
            <a:r>
              <a:rPr lang="zh-CN" altLang="en-US" sz="1800" b="1" strike="noStrike" noProof="1"/>
              <a:t>例</a:t>
            </a:r>
            <a:r>
              <a:rPr lang="en-US" altLang="zh-CN" sz="1800" b="1" strike="noStrike" noProof="1"/>
              <a:t>4</a:t>
            </a:r>
            <a:r>
              <a:rPr lang="zh-CN" altLang="en-US" sz="1800" b="1" strike="noStrike" noProof="1"/>
              <a:t>-1</a:t>
            </a:r>
            <a:r>
              <a:rPr lang="zh-CN" altLang="en-US" sz="1800" strike="noStrike" noProof="1"/>
              <a:t>  编写函数实现字符串加密和解密，循环使用指定密钥，采用简单的异或算法。</a:t>
            </a:r>
            <a:endParaRPr lang="zh-CN" altLang="en-US" sz="1800" strike="noStrike" noProof="1"/>
          </a:p>
          <a:p>
            <a:pPr marL="0" indent="0" fontAlgn="base">
              <a:buNone/>
            </a:pPr>
            <a:r>
              <a:rPr lang="zh-CN" altLang="en-US" sz="1800">
                <a:latin typeface="Consolas" panose="020B0609020204030204" charset="0"/>
                <a:sym typeface="+mn-ea"/>
              </a:rPr>
              <a:t>from itertools import cycle</a:t>
            </a:r>
            <a:endParaRPr lang="zh-CN" altLang="en-US" sz="1800">
              <a:latin typeface="Consolas" panose="020B0609020204030204" charset="0"/>
              <a:sym typeface="+mn-ea"/>
            </a:endParaRPr>
          </a:p>
          <a:p>
            <a:pPr marL="0" indent="0" fontAlgn="base">
              <a:buNone/>
            </a:pPr>
            <a:endParaRPr lang="zh-CN" altLang="en-US" sz="1800" strike="noStrike" noProof="1">
              <a:latin typeface="Consolas" panose="020B0609020204030204" charset="0"/>
            </a:endParaRPr>
          </a:p>
          <a:p>
            <a:pPr marL="0" indent="0" fontAlgn="base">
              <a:buNone/>
            </a:pPr>
            <a:r>
              <a:rPr lang="zh-CN" altLang="en-US" sz="1800" strike="noStrike" noProof="1">
                <a:latin typeface="Consolas" panose="020B0609020204030204" charset="0"/>
              </a:rPr>
              <a:t>def crypt(source, key):</a:t>
            </a:r>
            <a:endParaRPr lang="zh-CN" altLang="en-US" sz="1800" strike="noStrike" noProof="1">
              <a:latin typeface="Consolas" panose="020B0609020204030204" charset="0"/>
            </a:endParaRPr>
          </a:p>
          <a:p>
            <a:pPr marL="0" indent="0" fontAlgn="base">
              <a:buNone/>
            </a:pPr>
            <a:r>
              <a:rPr lang="zh-CN" altLang="en-US" sz="1800" strike="noStrike" noProof="1">
                <a:latin typeface="Consolas" panose="020B0609020204030204" charset="0"/>
              </a:rPr>
              <a:t>    result = ''</a:t>
            </a:r>
            <a:endParaRPr lang="zh-CN" altLang="en-US" sz="1800" strike="noStrike" noProof="1">
              <a:latin typeface="Consolas" panose="020B0609020204030204" charset="0"/>
            </a:endParaRPr>
          </a:p>
          <a:p>
            <a:pPr marL="0" indent="0" fontAlgn="base">
              <a:buNone/>
            </a:pPr>
            <a:r>
              <a:rPr lang="zh-CN" altLang="en-US" sz="1800" strike="noStrike" noProof="1">
                <a:latin typeface="Consolas" panose="020B0609020204030204" charset="0"/>
              </a:rPr>
              <a:t>    temp = cycle(key)</a:t>
            </a:r>
            <a:endParaRPr lang="zh-CN" altLang="en-US" sz="1800" strike="noStrike" noProof="1">
              <a:latin typeface="Consolas" panose="020B0609020204030204" charset="0"/>
            </a:endParaRPr>
          </a:p>
          <a:p>
            <a:pPr marL="0" indent="0" fontAlgn="base">
              <a:buNone/>
            </a:pPr>
            <a:r>
              <a:rPr lang="zh-CN" altLang="en-US" sz="1800" strike="noStrike" noProof="1">
                <a:latin typeface="Consolas" panose="020B0609020204030204" charset="0"/>
              </a:rPr>
              <a:t>    for ch in source:</a:t>
            </a:r>
            <a:endParaRPr lang="zh-CN" altLang="en-US" sz="1800" strike="noStrike" noProof="1">
              <a:latin typeface="Consolas" panose="020B0609020204030204" charset="0"/>
            </a:endParaRPr>
          </a:p>
          <a:p>
            <a:pPr marL="0" indent="0" fontAlgn="base">
              <a:buNone/>
            </a:pPr>
            <a:r>
              <a:rPr lang="zh-CN" altLang="en-US" sz="1800" strike="noStrike" noProof="1">
                <a:latin typeface="Consolas" panose="020B0609020204030204" charset="0"/>
              </a:rPr>
              <a:t>        result = result + chr(ord(ch) ^ ord(next(temp)))</a:t>
            </a:r>
            <a:endParaRPr lang="zh-CN" altLang="en-US" sz="1800" strike="noStrike" noProof="1">
              <a:latin typeface="Consolas" panose="020B0609020204030204" charset="0"/>
            </a:endParaRPr>
          </a:p>
          <a:p>
            <a:pPr marL="0" indent="0" fontAlgn="base">
              <a:buNone/>
            </a:pPr>
            <a:r>
              <a:rPr lang="zh-CN" altLang="en-US" sz="1800" strike="noStrike" noProof="1">
                <a:latin typeface="Consolas" panose="020B0609020204030204" charset="0"/>
              </a:rPr>
              <a:t>    return result</a:t>
            </a:r>
            <a:endParaRPr lang="zh-CN" altLang="en-US" sz="1800" strike="noStrike" noProof="1">
              <a:latin typeface="Consolas" panose="020B0609020204030204" charset="0"/>
            </a:endParaRPr>
          </a:p>
        </p:txBody>
      </p:sp>
      <p:sp>
        <p:nvSpPr>
          <p:cNvPr id="839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2"/>
          <p:cNvSpPr>
            <a:spLocks noGrp="1"/>
          </p:cNvSpPr>
          <p:nvPr>
            <p:ph idx="1"/>
          </p:nvPr>
        </p:nvSpPr>
        <p:spPr/>
        <p:txBody>
          <a:bodyPr anchor="t"/>
          <a:lstStyle/>
          <a:p>
            <a:pPr marL="0" indent="0">
              <a:spcBef>
                <a:spcPct val="0"/>
              </a:spcBef>
              <a:buNone/>
            </a:pPr>
            <a:r>
              <a:rPr lang="zh-CN" altLang="en-US" sz="1600">
                <a:latin typeface="Consolas" panose="020B0609020204030204" charset="0"/>
                <a:cs typeface="Consolas" panose="020B0609020204030204" charset="0"/>
              </a:rPr>
              <a:t>&gt;&gt;&gt; '董付国'.encode('utf8')</a:t>
            </a:r>
            <a:endParaRPr lang="zh-CN" altLang="en-US" sz="1600">
              <a:latin typeface="Consolas" panose="020B0609020204030204" charset="0"/>
              <a:cs typeface="Consolas" panose="020B0609020204030204" charset="0"/>
            </a:endParaRPr>
          </a:p>
          <a:p>
            <a:pPr marL="0" indent="0">
              <a:spcBef>
                <a:spcPct val="0"/>
              </a:spcBef>
              <a:buNone/>
            </a:pPr>
            <a:r>
              <a:rPr lang="zh-CN" altLang="en-US" sz="1600">
                <a:solidFill>
                  <a:srgbClr val="00B0F0"/>
                </a:solidFill>
                <a:latin typeface="Consolas" panose="020B0609020204030204" charset="0"/>
                <a:cs typeface="Consolas" panose="020B0609020204030204" charset="0"/>
              </a:rPr>
              <a:t>b'\xe8\x91\xa3\xe4\xbb\x98\xe5\x9b\xbd'</a:t>
            </a:r>
            <a:endParaRPr lang="zh-CN" altLang="en-US" sz="1600">
              <a:solidFill>
                <a:srgbClr val="00B0F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'董付国'.encode('cp936')</a:t>
            </a:r>
            <a:endParaRPr lang="zh-CN" altLang="en-US" sz="1600">
              <a:latin typeface="Consolas" panose="020B0609020204030204" charset="0"/>
              <a:cs typeface="Consolas" panose="020B0609020204030204" charset="0"/>
            </a:endParaRPr>
          </a:p>
          <a:p>
            <a:pPr marL="0" indent="0">
              <a:spcBef>
                <a:spcPct val="0"/>
              </a:spcBef>
              <a:buNone/>
            </a:pPr>
            <a:r>
              <a:rPr lang="zh-CN" altLang="en-US" sz="1600">
                <a:solidFill>
                  <a:srgbClr val="00B0F0"/>
                </a:solidFill>
                <a:latin typeface="Consolas" panose="020B0609020204030204" charset="0"/>
                <a:cs typeface="Consolas" panose="020B0609020204030204" charset="0"/>
              </a:rPr>
              <a:t>b'\xb6\xad\xb8\xb6\xb9\xfa'</a:t>
            </a:r>
            <a:endParaRPr lang="zh-CN" altLang="en-US" sz="1600">
              <a:solidFill>
                <a:srgbClr val="00B0F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'董付国'.encode('cp936').decode('cp936')</a:t>
            </a:r>
            <a:endParaRPr lang="zh-CN" altLang="en-US" sz="1600">
              <a:latin typeface="Consolas" panose="020B0609020204030204" charset="0"/>
              <a:cs typeface="Consolas" panose="020B0609020204030204" charset="0"/>
            </a:endParaRPr>
          </a:p>
          <a:p>
            <a:pPr marL="0" indent="0">
              <a:spcBef>
                <a:spcPct val="0"/>
              </a:spcBef>
              <a:buNone/>
            </a:pPr>
            <a:r>
              <a:rPr lang="zh-CN" altLang="en-US" sz="1600">
                <a:solidFill>
                  <a:srgbClr val="00B0F0"/>
                </a:solidFill>
                <a:latin typeface="Consolas" panose="020B0609020204030204" charset="0"/>
                <a:cs typeface="Consolas" panose="020B0609020204030204" charset="0"/>
              </a:rPr>
              <a:t>'董付国'</a:t>
            </a:r>
            <a:endParaRPr lang="zh-CN" altLang="en-US" sz="1600">
              <a:solidFill>
                <a:srgbClr val="00B0F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'Python可以这样学'.encode('utf8').decode('cp936')</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solidFill>
                  <a:srgbClr val="FF0000"/>
                </a:solidFill>
                <a:latin typeface="Consolas" panose="020B0609020204030204" charset="0"/>
                <a:cs typeface="Consolas" panose="020B0609020204030204" charset="0"/>
              </a:rPr>
              <a:t>UnicodeDecodeError: 'gbk' codec can't decode byte 0xaf in position 8: illegal multibyte sequence</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'Python程序设计开发宝典'.encode('cp936').decode('utf8')</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solidFill>
                  <a:srgbClr val="FF0000"/>
                </a:solidFill>
                <a:latin typeface="Consolas" panose="020B0609020204030204" charset="0"/>
                <a:cs typeface="Consolas" panose="020B0609020204030204" charset="0"/>
              </a:rPr>
              <a:t>UnicodeDecodeError: 'utf-8' codec can't decode byte 0xb3 in position 6: invalid start byte</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'测试'.encode('utf8').decode('gbk')</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solidFill>
                  <a:srgbClr val="00B0F0"/>
                </a:solidFill>
                <a:latin typeface="Consolas" panose="020B0609020204030204" charset="0"/>
                <a:cs typeface="Consolas" panose="020B0609020204030204" charset="0"/>
              </a:rPr>
              <a:t>'娴嬭瘯'</a:t>
            </a:r>
            <a:endParaRPr lang="zh-CN" altLang="en-US" sz="1600">
              <a:solidFill>
                <a:srgbClr val="00B0F0"/>
              </a:solidFill>
              <a:latin typeface="Consolas" panose="020B0609020204030204" charset="0"/>
              <a:cs typeface="Consolas" panose="020B0609020204030204" charset="0"/>
            </a:endParaRPr>
          </a:p>
        </p:txBody>
      </p:sp>
      <p:sp>
        <p:nvSpPr>
          <p:cNvPr id="25602"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a:t>
            </a:r>
            <a:r>
              <a:rPr lang="zh-CN" altLang="en-US" kern="1200" baseline="0">
                <a:latin typeface="+mj-lt"/>
                <a:ea typeface="+mj-ea"/>
                <a:cs typeface="+mj-cs"/>
                <a:sym typeface="Arial" panose="020B0604020202020204" pitchFamily="34" charset="0"/>
              </a:rPr>
              <a:t>字符串应用案例精选</a:t>
            </a:r>
            <a:endParaRPr lang="zh-CN" altLang="en-US" kern="1200" baseline="0">
              <a:latin typeface="+mj-lt"/>
              <a:ea typeface="+mj-ea"/>
              <a:cs typeface="+mj-cs"/>
              <a:sym typeface="宋体" panose="02010600030101010101" pitchFamily="2" charset="-122"/>
            </a:endParaRPr>
          </a:p>
        </p:txBody>
      </p:sp>
      <p:sp>
        <p:nvSpPr>
          <p:cNvPr id="84994" name="内容占位符 2"/>
          <p:cNvSpPr>
            <a:spLocks noGrp="1"/>
          </p:cNvSpPr>
          <p:nvPr>
            <p:ph idx="1"/>
          </p:nvPr>
        </p:nvSpPr>
        <p:spPr/>
        <p:txBody>
          <a:bodyPr anchor="t"/>
          <a:lstStyle/>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source = 'Shandong Institute of Business and Technology'</a:t>
            </a:r>
            <a:endParaRPr lang="zh-CN" altLang="en-US" sz="18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key = 'Dong Fuguo'</a:t>
            </a:r>
            <a:endParaRPr lang="zh-CN" altLang="en-US" sz="1800">
              <a:latin typeface="Consolas" panose="020B0609020204030204" charset="0"/>
              <a:cs typeface="Consolas" panose="020B0609020204030204" charset="0"/>
            </a:endParaRPr>
          </a:p>
          <a:p>
            <a:pPr marL="0" indent="0" defTabSz="914400">
              <a:buSzPct val="70000"/>
              <a:buFont typeface="Wingdings" panose="05000000000000000000" pitchFamily="2" charset="2"/>
              <a:buNone/>
            </a:pPr>
            <a:endParaRPr lang="zh-CN" altLang="en-US" sz="18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print('Before Encrypted:'+source)</a:t>
            </a:r>
            <a:endParaRPr lang="zh-CN" altLang="en-US" sz="18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encrypted = crypt(source, key)</a:t>
            </a:r>
            <a:endParaRPr lang="zh-CN" altLang="en-US" sz="18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print('After Encrypted:'+encrypted)</a:t>
            </a:r>
            <a:endParaRPr lang="zh-CN" altLang="en-US" sz="18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decrypted = crypt(encrypted, key)</a:t>
            </a:r>
            <a:endParaRPr lang="zh-CN" altLang="en-US" sz="18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print('After Decrypted:'+decrypted)</a:t>
            </a:r>
            <a:endParaRPr lang="zh-CN" altLang="en-US" sz="1800">
              <a:latin typeface="Consolas" panose="020B0609020204030204" charset="0"/>
              <a:cs typeface="Consolas" panose="020B0609020204030204" charset="0"/>
            </a:endParaRPr>
          </a:p>
        </p:txBody>
      </p:sp>
      <p:sp>
        <p:nvSpPr>
          <p:cNvPr id="849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字符串应用案例精选</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fontAlgn="base"/>
            <a:r>
              <a:rPr lang="zh-CN" altLang="en-US" sz="1800" strike="noStrike" noProof="1"/>
              <a:t>使用</a:t>
            </a:r>
            <a:r>
              <a:rPr lang="en-US" altLang="zh-CN" sz="1800" strike="noStrike" noProof="1"/>
              <a:t>zip()</a:t>
            </a:r>
            <a:r>
              <a:rPr lang="zh-CN" altLang="en-US" sz="1800" strike="noStrike" noProof="1"/>
              <a:t>函数。</a:t>
            </a:r>
            <a:endParaRPr lang="zh-CN" altLang="en-US" sz="1800" strike="noStrike" noProof="1"/>
          </a:p>
          <a:p>
            <a:pPr marL="0" indent="0" fontAlgn="base">
              <a:buNone/>
            </a:pPr>
            <a:r>
              <a:rPr lang="zh-CN" altLang="en-US" sz="1800">
                <a:latin typeface="Consolas" panose="020B0609020204030204" charset="0"/>
                <a:cs typeface="Consolas" panose="020B0609020204030204" charset="0"/>
                <a:sym typeface="+mn-ea"/>
              </a:rPr>
              <a:t>from itertools import cycle</a:t>
            </a:r>
            <a:endParaRPr lang="zh-CN" altLang="en-US" sz="1800">
              <a:latin typeface="Consolas" panose="020B0609020204030204" charset="0"/>
              <a:cs typeface="Consolas" panose="020B0609020204030204" charset="0"/>
              <a:sym typeface="+mn-ea"/>
            </a:endParaRPr>
          </a:p>
          <a:p>
            <a:pPr marL="0" indent="0" fontAlgn="base">
              <a:buNone/>
            </a:pPr>
            <a:endParaRPr lang="zh-CN" altLang="en-US" sz="1800" strike="noStrike" noProof="1">
              <a:latin typeface="Consolas" panose="020B0609020204030204" charset="0"/>
              <a:cs typeface="Consolas" panose="020B0609020204030204" charset="0"/>
            </a:endParaRPr>
          </a:p>
          <a:p>
            <a:pPr marL="0" indent="0" fontAlgn="base">
              <a:buNone/>
            </a:pPr>
            <a:r>
              <a:rPr lang="zh-CN" altLang="en-US" sz="1800" strike="noStrike" noProof="1">
                <a:latin typeface="Consolas" panose="020B0609020204030204" charset="0"/>
                <a:cs typeface="Consolas" panose="020B0609020204030204" charset="0"/>
              </a:rPr>
              <a:t>def crypt(source, key):</a:t>
            </a:r>
            <a:endParaRPr lang="zh-CN" altLang="en-US" sz="1800" strike="noStrike" noProof="1">
              <a:latin typeface="Consolas" panose="020B0609020204030204" charset="0"/>
              <a:cs typeface="Consolas" panose="020B0609020204030204" charset="0"/>
            </a:endParaRPr>
          </a:p>
          <a:p>
            <a:pPr marL="0" indent="0" fontAlgn="base">
              <a:buNone/>
            </a:pPr>
            <a:r>
              <a:rPr lang="zh-CN" altLang="en-US" sz="1800" strike="noStrike" noProof="1">
                <a:latin typeface="Consolas" panose="020B0609020204030204" charset="0"/>
                <a:cs typeface="Consolas" panose="020B0609020204030204" charset="0"/>
              </a:rPr>
              <a:t>    result = ''</a:t>
            </a:r>
            <a:endParaRPr lang="zh-CN" altLang="en-US" sz="1800" strike="noStrike" noProof="1">
              <a:latin typeface="Consolas" panose="020B0609020204030204" charset="0"/>
              <a:cs typeface="Consolas" panose="020B0609020204030204" charset="0"/>
            </a:endParaRPr>
          </a:p>
          <a:p>
            <a:pPr marL="0" indent="0" fontAlgn="base">
              <a:buNone/>
            </a:pPr>
            <a:r>
              <a:rPr lang="zh-CN" altLang="en-US" sz="1800" strike="noStrike" noProof="1">
                <a:latin typeface="Consolas" panose="020B0609020204030204" charset="0"/>
                <a:cs typeface="Consolas" panose="020B0609020204030204" charset="0"/>
              </a:rPr>
              <a:t>    temp = cycle(key)</a:t>
            </a:r>
            <a:endParaRPr lang="zh-CN" altLang="en-US" sz="1800" strike="noStrike" noProof="1">
              <a:latin typeface="Consolas" panose="020B0609020204030204" charset="0"/>
              <a:cs typeface="Consolas" panose="020B0609020204030204" charset="0"/>
            </a:endParaRPr>
          </a:p>
          <a:p>
            <a:pPr marL="0" indent="0" fontAlgn="base">
              <a:buNone/>
            </a:pPr>
            <a:r>
              <a:rPr lang="zh-CN" altLang="en-US" sz="1800" strike="noStrike" noProof="1">
                <a:latin typeface="Consolas" panose="020B0609020204030204" charset="0"/>
                <a:cs typeface="Consolas" panose="020B0609020204030204" charset="0"/>
              </a:rPr>
              <a:t>    for ch, key in zip(source, temp):</a:t>
            </a:r>
            <a:endParaRPr lang="zh-CN" altLang="en-US" sz="1800" strike="noStrike" noProof="1">
              <a:latin typeface="Consolas" panose="020B0609020204030204" charset="0"/>
              <a:cs typeface="Consolas" panose="020B0609020204030204" charset="0"/>
            </a:endParaRPr>
          </a:p>
          <a:p>
            <a:pPr marL="0" indent="0" fontAlgn="base">
              <a:buNone/>
            </a:pPr>
            <a:r>
              <a:rPr lang="zh-CN" altLang="en-US" sz="1800" strike="noStrike" noProof="1">
                <a:latin typeface="Consolas" panose="020B0609020204030204" charset="0"/>
                <a:cs typeface="Consolas" panose="020B0609020204030204" charset="0"/>
              </a:rPr>
              <a:t>        result = result + chr(ord(ch) ^ ord(key))</a:t>
            </a:r>
            <a:endParaRPr lang="zh-CN" altLang="en-US" sz="1800" strike="noStrike" noProof="1">
              <a:latin typeface="Consolas" panose="020B0609020204030204" charset="0"/>
              <a:cs typeface="Consolas" panose="020B0609020204030204" charset="0"/>
            </a:endParaRPr>
          </a:p>
          <a:p>
            <a:pPr marL="0" indent="0" fontAlgn="base">
              <a:buNone/>
            </a:pPr>
            <a:r>
              <a:rPr lang="zh-CN" altLang="en-US" sz="1800" strike="noStrike" noProof="1">
                <a:latin typeface="Consolas" panose="020B0609020204030204" charset="0"/>
                <a:cs typeface="Consolas" panose="020B0609020204030204" charset="0"/>
              </a:rPr>
              <a:t>    return result</a:t>
            </a:r>
            <a:endParaRPr lang="zh-CN" altLang="en-US" sz="1800" strike="noStrike" noProof="1">
              <a:latin typeface="Consolas" panose="020B0609020204030204" charset="0"/>
              <a:cs typeface="Consolas" panose="020B0609020204030204" charset="0"/>
            </a:endParaRPr>
          </a:p>
        </p:txBody>
      </p:sp>
      <p:sp>
        <p:nvSpPr>
          <p:cNvPr id="8601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a:t>
            </a:r>
            <a:r>
              <a:rPr lang="zh-CN" altLang="en-US" kern="1200" baseline="0">
                <a:latin typeface="+mj-lt"/>
                <a:ea typeface="+mj-ea"/>
                <a:cs typeface="+mj-cs"/>
                <a:sym typeface="Arial" panose="020B0604020202020204" pitchFamily="34" charset="0"/>
              </a:rPr>
              <a:t>字符串应用案例精选</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r>
              <a:rPr lang="zh-CN" altLang="en-US" sz="1800" strike="noStrike" noProof="1">
                <a:latin typeface="Consolas" panose="020B0609020204030204" charset="0"/>
              </a:rPr>
              <a:t>函数式编程的写法：</a:t>
            </a:r>
            <a:endParaRPr lang="zh-CN" altLang="en-US" sz="1800" strike="noStrike" noProof="1">
              <a:latin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from itertools import cycle</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crypt(source, key):</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func = lambda x, y: chr(ord(x)^ord(y))</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return ''.join(map(func, source, cycle(key)))</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source = 'Beautiful is better than ugly.'</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key = 'Python'</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print('Before Encrypted:'+source)</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encrypted = crypt(source, key)</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print('After Encrypted:'+encrypted)</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decrypted = crypt(encrypted, key)</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print('After Decrypted:'+decrypted)</a:t>
            </a:r>
            <a:endParaRPr lang="zh-CN" altLang="en-US" sz="1600" strike="noStrike" noProof="1">
              <a:latin typeface="Consolas" panose="020B0609020204030204" charset="0"/>
            </a:endParaRPr>
          </a:p>
        </p:txBody>
      </p:sp>
      <p:sp>
        <p:nvSpPr>
          <p:cNvPr id="87043"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a:t>
            </a:r>
            <a:r>
              <a:rPr lang="zh-CN" altLang="en-US" kern="1200" baseline="0">
                <a:latin typeface="+mj-lt"/>
                <a:ea typeface="+mj-ea"/>
                <a:cs typeface="+mj-cs"/>
                <a:sym typeface="Arial" panose="020B0604020202020204" pitchFamily="34" charset="0"/>
              </a:rPr>
              <a:t>字符串应用案例精选</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79730" y="1066165"/>
            <a:ext cx="8264525" cy="3395345"/>
          </a:xfrm>
        </p:spPr>
        <p:txBody>
          <a:bodyPr/>
          <a:lstStyle/>
          <a:p>
            <a:pPr fontAlgn="base">
              <a:lnSpc>
                <a:spcPct val="150000"/>
              </a:lnSpc>
              <a:spcBef>
                <a:spcPts val="0"/>
              </a:spcBef>
              <a:buFont typeface="Wingdings" panose="05000000000000000000" charset="0"/>
              <a:buChar char="n"/>
            </a:pPr>
            <a:r>
              <a:rPr lang="zh-CN" altLang="en-US" sz="1800" b="1" strike="noStrike" noProof="1"/>
              <a:t>例</a:t>
            </a:r>
            <a:r>
              <a:rPr lang="en-US" altLang="zh-CN" sz="1800" b="1" strike="noStrike" noProof="1"/>
              <a:t>4</a:t>
            </a:r>
            <a:r>
              <a:rPr lang="zh-CN" altLang="en-US" sz="1800" b="1" strike="noStrike" noProof="1"/>
              <a:t>-2</a:t>
            </a:r>
            <a:r>
              <a:rPr lang="zh-CN" altLang="en-US" sz="1800" strike="noStrike" noProof="1"/>
              <a:t>  编写程序，生成大量随机信息，这在需要获取大量数据来测试或演示软件功能的时候非常有用，不仅能真实展示软件功能或算法，还可以避免泄露真实数据或者引起不必要的争议。</a:t>
            </a:r>
            <a:endParaRPr lang="zh-CN" altLang="en-US" sz="135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import random</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import string</a:t>
            </a:r>
            <a:endParaRPr lang="zh-CN" altLang="en-US" sz="1600" strike="noStrike" noProof="1">
              <a:latin typeface="Consolas" panose="020B0609020204030204" charset="0"/>
            </a:endParaRPr>
          </a:p>
          <a:p>
            <a:pPr marL="0" indent="0" fontAlgn="base">
              <a:spcBef>
                <a:spcPts val="0"/>
              </a:spcBef>
              <a:buNone/>
            </a:pP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#常用汉字Unicode编码表，可以自行搜索</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StringBase = '\u7684\u4e00\u4e86\u662f\u6211\u4e0d\u5728\u4eba\u4eec'\</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'\u6709\u6765\u4ed6\u8fd9\u4e0a\u7740\u4e2a\u5730\u5230'\</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             '\u5927\u91cc\u8bf4\u5c31\u53bb\u5b50\u5f97\u4e5f\u548c'</a:t>
            </a:r>
            <a:endParaRPr lang="zh-CN" altLang="en-US" sz="1600" strike="noStrike" noProof="1">
              <a:latin typeface="Consolas" panose="020B0609020204030204" charset="0"/>
            </a:endParaRPr>
          </a:p>
        </p:txBody>
      </p:sp>
      <p:sp>
        <p:nvSpPr>
          <p:cNvPr id="880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a:t>
            </a:r>
            <a:r>
              <a:rPr lang="zh-CN" altLang="en-US" kern="1200" baseline="0">
                <a:latin typeface="+mj-lt"/>
                <a:ea typeface="+mj-ea"/>
                <a:cs typeface="+mj-cs"/>
                <a:sym typeface="Arial" panose="020B0604020202020204" pitchFamily="34" charset="0"/>
              </a:rPr>
              <a:t>字符串应用案例精选</a:t>
            </a:r>
            <a:endParaRPr lang="zh-CN" altLang="en-US" kern="1200" baseline="0">
              <a:latin typeface="+mj-lt"/>
              <a:ea typeface="+mj-ea"/>
              <a:cs typeface="+mj-cs"/>
              <a:sym typeface="宋体" panose="02010600030101010101" pitchFamily="2" charset="-122"/>
            </a:endParaRPr>
          </a:p>
        </p:txBody>
      </p:sp>
      <p:sp>
        <p:nvSpPr>
          <p:cNvPr id="89090" name="内容占位符 2"/>
          <p:cNvSpPr>
            <a:spLocks noGrp="1"/>
          </p:cNvSpPr>
          <p:nvPr>
            <p:ph idx="1"/>
          </p:nvPr>
        </p:nvSpPr>
        <p:spPr>
          <a:xfrm>
            <a:off x="401320" y="1213485"/>
            <a:ext cx="8520430" cy="3395345"/>
          </a:xfrm>
        </p:spPr>
        <p:txBody>
          <a:bodyPr anchor="t"/>
          <a:lstStyle/>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def getEmail():</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 常见域名后缀，可以随意扩展该列表</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suffix = ['.com', '.org', '.net', '.cn']</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characters = string.ascii_letters+string.digits+'_'</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username = ''.join(random.choices(characters,</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k=random.randrange(6,12)))</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domain = ''.join(random.choices(characters, k=random.randrange(3,7)))</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return username+'@'+domain+random.choice(suffix)</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def getTelNo():</a:t>
            </a: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return ''.join(random.choices(string.digits, k=11))</a:t>
            </a:r>
            <a:endParaRPr lang="zh-CN" altLang="en-US" sz="1600">
              <a:latin typeface="Consolas" panose="020B0609020204030204" charset="0"/>
              <a:cs typeface="Consolas" panose="020B0609020204030204" charset="0"/>
            </a:endParaRPr>
          </a:p>
        </p:txBody>
      </p:sp>
      <p:sp>
        <p:nvSpPr>
          <p:cNvPr id="890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90114" name="内容占位符 2"/>
          <p:cNvSpPr>
            <a:spLocks noGrp="1"/>
          </p:cNvSpPr>
          <p:nvPr>
            <p:ph idx="1"/>
          </p:nvPr>
        </p:nvSpPr>
        <p:spPr>
          <a:xfrm>
            <a:off x="320675" y="1167130"/>
            <a:ext cx="8707120" cy="3395345"/>
          </a:xfrm>
        </p:spPr>
        <p:txBody>
          <a:bodyPr anchor="t"/>
          <a:lstStyle/>
          <a:p>
            <a:pPr marL="0" indent="0" defTabSz="914400">
              <a:spcBef>
                <a:spcPct val="0"/>
              </a:spcBef>
              <a:buSzPct val="70000"/>
              <a:buFont typeface="Wingdings" panose="05000000000000000000" pitchFamily="2" charset="2"/>
              <a:buNone/>
            </a:pPr>
            <a:r>
              <a:rPr lang="zh-CN" altLang="en-US" sz="1600">
                <a:latin typeface="Consolas" panose="020B0609020204030204" charset="0"/>
              </a:rPr>
              <a:t>def getNameOrAddress(flag):</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'''flag=1表示返回随机姓名，flag=0表示返回随机地址'''</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if flag==1:</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 大部分中国人姓名在2-4个汉字</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rangestart, rangeend = 2, 5</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elif flag==0:</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 假设地址在10-30个汉字之间</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rangestart, rangeend = 10, 31</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else:</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print('flag must be 1 or 0')</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return ''</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 生成并返回随机信息</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return </a:t>
            </a:r>
            <a:r>
              <a:rPr lang="zh-CN" altLang="en-US" sz="1600">
                <a:latin typeface="Consolas" panose="020B0609020204030204" charset="0"/>
              </a:rPr>
              <a:t>''.join(random.choices(StringBase,</a:t>
            </a: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k=random.randrange(rangestart, rangeend)))</a:t>
            </a:r>
            <a:endParaRPr lang="zh-CN" altLang="en-US" sz="1600">
              <a:latin typeface="Consolas" panose="020B0609020204030204" charset="0"/>
            </a:endParaRPr>
          </a:p>
        </p:txBody>
      </p:sp>
      <p:sp>
        <p:nvSpPr>
          <p:cNvPr id="901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91138" name="内容占位符 2"/>
          <p:cNvSpPr>
            <a:spLocks noGrp="1"/>
          </p:cNvSpPr>
          <p:nvPr>
            <p:ph idx="1"/>
          </p:nvPr>
        </p:nvSpPr>
        <p:spPr/>
        <p:txBody>
          <a:bodyPr anchor="t"/>
          <a:lstStyle/>
          <a:p>
            <a:pPr marL="0" indent="0" defTabSz="914400">
              <a:buSzPct val="70000"/>
              <a:buFont typeface="Wingdings" panose="05000000000000000000" pitchFamily="2" charset="2"/>
              <a:buNone/>
            </a:pPr>
            <a:r>
              <a:rPr lang="zh-CN" altLang="en-US" sz="1800">
                <a:latin typeface="Consolas" panose="020B0609020204030204" charset="0"/>
              </a:rPr>
              <a:t>def getSex():</a:t>
            </a:r>
            <a:endParaRPr lang="zh-CN" altLang="en-US" sz="1800">
              <a:latin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rPr>
              <a:t>    return random.choice('男女')</a:t>
            </a:r>
            <a:endParaRPr lang="zh-CN" altLang="en-US" sz="1800">
              <a:latin typeface="Consolas" panose="020B0609020204030204" charset="0"/>
            </a:endParaRPr>
          </a:p>
          <a:p>
            <a:pPr marL="0" indent="0" defTabSz="914400">
              <a:buSzPct val="70000"/>
              <a:buFont typeface="Wingdings" panose="05000000000000000000" pitchFamily="2" charset="2"/>
              <a:buNone/>
            </a:pPr>
            <a:endParaRPr lang="zh-CN" altLang="en-US" sz="1800">
              <a:latin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rPr>
              <a:t>def getAge():</a:t>
            </a:r>
            <a:endParaRPr lang="zh-CN" altLang="en-US" sz="1800">
              <a:latin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rPr>
              <a:t>    return str(random.randint(18,100))</a:t>
            </a:r>
            <a:endParaRPr lang="zh-CN" altLang="en-US" sz="1800">
              <a:latin typeface="Consolas" panose="020B0609020204030204" charset="0"/>
            </a:endParaRPr>
          </a:p>
        </p:txBody>
      </p:sp>
      <p:sp>
        <p:nvSpPr>
          <p:cNvPr id="9113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92162" name="内容占位符 2"/>
          <p:cNvSpPr>
            <a:spLocks noGrp="1"/>
          </p:cNvSpPr>
          <p:nvPr>
            <p:ph idx="1"/>
          </p:nvPr>
        </p:nvSpPr>
        <p:spPr>
          <a:xfrm>
            <a:off x="459740" y="1200150"/>
            <a:ext cx="8145145" cy="3395345"/>
          </a:xfrm>
        </p:spPr>
        <p:txBody>
          <a:bodyPr anchor="t"/>
          <a:lstStyle/>
          <a:p>
            <a:pPr marL="0" indent="0" defTabSz="914400">
              <a:spcBef>
                <a:spcPts val="0"/>
              </a:spcBef>
              <a:buSzPct val="70000"/>
              <a:buFont typeface="Wingdings" panose="05000000000000000000" pitchFamily="2" charset="2"/>
              <a:buNone/>
            </a:pPr>
            <a:r>
              <a:rPr lang="zh-CN" altLang="en-US" sz="1600">
                <a:latin typeface="Consolas" panose="020B0609020204030204" charset="0"/>
              </a:rPr>
              <a:t>def main():</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print('Name,Sex,Age,TelNO,Address,Email')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for i in range(200):</a:t>
            </a:r>
            <a:r>
              <a:rPr lang="zh-CN" altLang="en-US" sz="1600">
                <a:latin typeface="Consolas" panose="020B0609020204030204" charset="0"/>
                <a:sym typeface="+mn-ea"/>
              </a:rPr>
              <a:t>    # 生成200个人的随机信息</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name = getNameOrAddress(1)</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sex = getSex()</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age = getAge()</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tel = getTelNo()</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address = getNameOrAddress(0)</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email = getEmail()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line = ','.join([name,sex,age,tel,address,email])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print(line)</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if __name__ == '__main__':</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main()</a:t>
            </a:r>
            <a:endParaRPr lang="zh-CN" altLang="en-US" sz="1600">
              <a:latin typeface="Consolas" panose="020B0609020204030204" charset="0"/>
            </a:endParaRPr>
          </a:p>
        </p:txBody>
      </p:sp>
      <p:sp>
        <p:nvSpPr>
          <p:cNvPr id="9216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220" y="1020445"/>
            <a:ext cx="8065135" cy="3395345"/>
          </a:xfrm>
        </p:spPr>
        <p:txBody>
          <a:bodyPr/>
          <a:lstStyle/>
          <a:p>
            <a:pPr fontAlgn="base">
              <a:lnSpc>
                <a:spcPct val="150000"/>
              </a:lnSpc>
              <a:spcBef>
                <a:spcPts val="0"/>
              </a:spcBef>
              <a:buFont typeface="Wingdings" panose="05000000000000000000" charset="0"/>
              <a:buChar char=""/>
            </a:pPr>
            <a:r>
              <a:rPr lang="zh-CN" altLang="en-US" sz="1800" b="1" strike="noStrike" noProof="1"/>
              <a:t>例</a:t>
            </a:r>
            <a:r>
              <a:rPr lang="en-US" altLang="zh-CN" sz="1800" b="1" strike="noStrike" noProof="1"/>
              <a:t>4-3</a:t>
            </a:r>
            <a:r>
              <a:rPr lang="en-US" altLang="zh-CN" sz="1800" strike="noStrike" noProof="1"/>
              <a:t>  </a:t>
            </a:r>
            <a:r>
              <a:rPr lang="en-US" sz="1800" strike="noStrike" noProof="1"/>
              <a:t>检查并判断密码字符串的安全强度。</a:t>
            </a:r>
            <a:endParaRPr lang="en-US" sz="1200" strike="noStrike" noProof="1"/>
          </a:p>
          <a:p>
            <a:pPr marL="0" indent="0" fontAlgn="base">
              <a:buNone/>
            </a:pPr>
            <a:r>
              <a:rPr lang="en-US" sz="1600" strike="noStrike" noProof="1">
                <a:latin typeface="Consolas" panose="020B0609020204030204" charset="0"/>
              </a:rPr>
              <a:t>import string</a:t>
            </a:r>
            <a:endParaRPr lang="en-US" sz="1600" strike="noStrike" noProof="1">
              <a:latin typeface="Consolas" panose="020B0609020204030204" charset="0"/>
            </a:endParaRPr>
          </a:p>
          <a:p>
            <a:pPr marL="0" indent="0" fontAlgn="base">
              <a:buNone/>
            </a:pP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def check(pwd):</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#密码必须至少包含6个字符</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if not isinstance(pwd, str) or len(pwd)&lt;6:</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return 'not suitable for password'</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#密码强度等级与包含字符种类的对应关系</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d = {1:'weak', 2:'below middle', 3:'above middle', 4:'strong'}</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#分别用来标记pwd是否含有数字、小写字母、大写字母和指定的标点符号</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r = [False] * 4</a:t>
            </a:r>
            <a:endParaRPr lang="en-US" sz="1600" strike="noStrike" noProof="1">
              <a:latin typeface="Consolas" panose="020B0609020204030204" charset="0"/>
            </a:endParaRPr>
          </a:p>
        </p:txBody>
      </p:sp>
      <p:sp>
        <p:nvSpPr>
          <p:cNvPr id="95234"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952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p:txBody>
          <a:bodyPr anchor="t"/>
          <a:lstStyle/>
          <a:p>
            <a:pPr marL="0" indent="0">
              <a:spcBef>
                <a:spcPct val="0"/>
              </a:spcBef>
              <a:buNone/>
            </a:pPr>
            <a:r>
              <a:rPr lang="en-US" altLang="en-US" sz="1400">
                <a:latin typeface="Consolas" panose="020B0609020204030204" charset="0"/>
              </a:rPr>
              <a:t>    for ch in pwd:</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#是否包含数字</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if not r[0] and ch in string.digits:</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r[0] = True</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#是否包含小写字母</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elif not r[1] and ch in string.ascii_lowercase:</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r[1] = True</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#是否包含大写字母</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elif not r[2] and ch in string.ascii_uppercase:</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r[2] = True</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#是否包含指定的标点符号</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elif not r[3] and ch in ',.!;?&lt;&gt;':</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r[3] = True</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#统计包含的字符种类，返回密码强度</a:t>
            </a: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    return d.get(r.count(True), 'error')</a:t>
            </a:r>
            <a:endParaRPr lang="en-US" altLang="en-US" sz="1400">
              <a:latin typeface="Consolas" panose="020B0609020204030204" charset="0"/>
            </a:endParaRPr>
          </a:p>
          <a:p>
            <a:pPr marL="0" indent="0">
              <a:spcBef>
                <a:spcPct val="0"/>
              </a:spcBef>
              <a:buNone/>
            </a:pP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print(check('a2Cd,'))</a:t>
            </a:r>
            <a:endParaRPr lang="en-US" altLang="en-US" sz="1400">
              <a:latin typeface="Consolas" panose="020B0609020204030204" charset="0"/>
            </a:endParaRPr>
          </a:p>
        </p:txBody>
      </p:sp>
      <p:sp>
        <p:nvSpPr>
          <p:cNvPr id="96258"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962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占位符 23554"/>
          <p:cNvSpPr>
            <a:spLocks noGrp="1"/>
          </p:cNvSpPr>
          <p:nvPr>
            <p:ph idx="1"/>
          </p:nvPr>
        </p:nvSpPr>
        <p:spPr/>
        <p:txBody>
          <a:bodyPr anchor="t"/>
          <a:lstStyle/>
          <a:p>
            <a:pPr defTabSz="914400">
              <a:lnSpc>
                <a:spcPct val="150000"/>
              </a:lnSpc>
              <a:spcBef>
                <a:spcPct val="0"/>
              </a:spcBef>
              <a:buSzPct val="70000"/>
              <a:buFont typeface="Wingdings" panose="05000000000000000000" charset="0"/>
              <a:buChar char=""/>
            </a:pPr>
            <a:r>
              <a:rPr lang="zh-CN" altLang="en-US" sz="1800" dirty="0">
                <a:latin typeface="宋体" panose="02010600030101010101" pitchFamily="2" charset="-122"/>
              </a:rPr>
              <a:t>Python 3.x完全支持中文字符，</a:t>
            </a:r>
            <a:r>
              <a:rPr lang="zh-CN" altLang="en-US" sz="1800" dirty="0">
                <a:solidFill>
                  <a:srgbClr val="FF0000"/>
                </a:solidFill>
                <a:latin typeface="宋体" panose="02010600030101010101" pitchFamily="2" charset="-122"/>
              </a:rPr>
              <a:t>默认使用UTF8编码格式</a:t>
            </a:r>
            <a:r>
              <a:rPr lang="zh-CN" altLang="en-US" sz="1800" dirty="0">
                <a:latin typeface="宋体" panose="02010600030101010101" pitchFamily="2" charset="-122"/>
              </a:rPr>
              <a:t>，无论是一个数字、英文字母，还是一个汉字，</a:t>
            </a:r>
            <a:r>
              <a:rPr lang="zh-CN" altLang="en-US" sz="1800" dirty="0">
                <a:solidFill>
                  <a:srgbClr val="FF0000"/>
                </a:solidFill>
                <a:latin typeface="宋体" panose="02010600030101010101" pitchFamily="2" charset="-122"/>
              </a:rPr>
              <a:t>在统计字符串长度时都按一个字符对待和处理</a:t>
            </a:r>
            <a:r>
              <a:rPr lang="zh-CN" altLang="en-US" sz="1800" dirty="0">
                <a:latin typeface="宋体" panose="02010600030101010101" pitchFamily="2" charset="-122"/>
              </a:rPr>
              <a:t>。</a:t>
            </a:r>
            <a:endParaRPr lang="zh-CN" altLang="en-US" sz="18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sz="135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s = '中国山东烟台'</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len(s)                   #字符串长度，或者包含的字符个数</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6</a:t>
            </a:r>
            <a:endParaRPr lang="zh-CN" altLang="en-US" sz="1600" dirty="0">
              <a:solidFill>
                <a:srgbClr val="00B0F0"/>
              </a:solidFill>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s = '中国山东烟台ABCDE'   #中文与英文字符同样对待，都算一个字符</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len(s)</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11</a:t>
            </a:r>
            <a:endParaRPr lang="zh-CN" altLang="en-US" sz="1600" dirty="0">
              <a:solidFill>
                <a:srgbClr val="00B0F0"/>
              </a:solidFill>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姓名 = '张三'             #使用中文作为变量名</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print(姓名)               #输出变量的值</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张三</a:t>
            </a:r>
            <a:endParaRPr lang="zh-CN" altLang="en-US" sz="1600" dirty="0">
              <a:solidFill>
                <a:srgbClr val="00B0F0"/>
              </a:solidFill>
              <a:latin typeface="Consolas" panose="020B0609020204030204" charset="0"/>
              <a:cs typeface="Consolas" panose="020B0609020204030204" charset="0"/>
            </a:endParaRPr>
          </a:p>
        </p:txBody>
      </p:sp>
      <p:sp>
        <p:nvSpPr>
          <p:cNvPr id="26626"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662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1800" b="1" i="0" u="none" strike="noStrike" kern="1200" cap="none" spc="0" normalizeH="0" baseline="0" noProof="1">
                <a:solidFill>
                  <a:schemeClr val="tx1"/>
                </a:solidFill>
                <a:latin typeface="+mn-lt"/>
                <a:ea typeface="+mn-ea"/>
                <a:cs typeface="+mn-cs"/>
              </a:rPr>
              <a:t>补充：</a:t>
            </a:r>
            <a:r>
              <a:rPr kumimoji="0" lang="zh-CN" altLang="en-US" sz="1800" b="0" i="0" u="none" strike="noStrike" kern="1200" cap="none" spc="0" normalizeH="0" baseline="0" noProof="1">
                <a:solidFill>
                  <a:schemeClr val="tx1"/>
                </a:solidFill>
                <a:latin typeface="+mn-lt"/>
                <a:ea typeface="+mn-ea"/>
                <a:cs typeface="+mn-cs"/>
              </a:rPr>
              <a:t>使用集合实现。</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from string import ascii_lowercase, ascii_uppercase, digits</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possible = [set(ascii_lowercase), set(ascii_uppercase), set(digits), set('.,_')]</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如果密码字符串包含小写字母、大写字母、数字、标点符号中的4种，强密码</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包含3种表示中高强度，2种表示中低强度，1种为弱密码</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security = {1:'weak', 2:'below middle', 3:'above middle', 4:'strong'}</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def checkPwd(pwd):</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pwd = set(pwd)</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 检查密码字符串集合与小写字母、大写字母、</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 数字字符、标点符号等集合的交集情况</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num = sum(map(lambda x: bool(pwd&amp;x), possible))</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return security.get(num, 'sorry.')</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print(checkPwd('abcdefj234,.JE'))</a:t>
            </a: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p:txBody>
      </p:sp>
      <p:sp>
        <p:nvSpPr>
          <p:cNvPr id="97283" name="Slide Number Placeholder 3"/>
          <p:cNvSpPr>
            <a:spLocks noGrp="1"/>
          </p:cNvSpPr>
          <p:nvPr>
            <p:ph type="sldNum" sz="quarter" idx="4"/>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Title 1"/>
          <p:cNvSpPr/>
          <p:nvPr>
            <p:ph type="title"/>
          </p:nvPr>
        </p:nvSpPr>
        <p:spPr/>
        <p:txBody>
          <a:bodyPr/>
          <a:p>
            <a:r>
              <a:rPr lang="en-US" altLang="zh-CN">
                <a:sym typeface="宋体" panose="02010600030101010101" pitchFamily="2" charset="-122"/>
              </a:rPr>
              <a:t>4.1.5  </a:t>
            </a:r>
            <a:r>
              <a:rPr>
                <a:sym typeface="宋体" panose="02010600030101010101" pitchFamily="2" charset="-122"/>
              </a:rPr>
              <a:t>字符串应用案例精选</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宋体" panose="02010600030101010101" pitchFamily="2" charset="-122"/>
              </a:rPr>
              <a:t>4.1.5  </a:t>
            </a:r>
            <a:r>
              <a:rPr>
                <a:sym typeface="宋体" panose="02010600030101010101" pitchFamily="2" charset="-122"/>
              </a:rPr>
              <a:t>字符串应用案例精选</a:t>
            </a:r>
            <a:endParaRPr lang="en-US"/>
          </a:p>
        </p:txBody>
      </p:sp>
      <p:sp>
        <p:nvSpPr>
          <p:cNvPr id="3" name="Content Placeholder 2"/>
          <p:cNvSpPr>
            <a:spLocks noGrp="1"/>
          </p:cNvSpPr>
          <p:nvPr>
            <p:ph idx="1"/>
          </p:nvPr>
        </p:nvSpPr>
        <p:spPr>
          <a:xfrm>
            <a:off x="457200" y="1200150"/>
            <a:ext cx="8600440" cy="3395345"/>
          </a:xfrm>
        </p:spPr>
        <p:txBody>
          <a:bodyPr/>
          <a:p>
            <a:r>
              <a:rPr lang="zh-CN" altLang="en-US" sz="1800" b="1"/>
              <a:t>补充：</a:t>
            </a:r>
            <a:r>
              <a:rPr lang="zh-CN" altLang="en-US" sz="1800"/>
              <a:t>使用</a:t>
            </a:r>
            <a:r>
              <a:rPr lang="en-US" altLang="zh-CN" sz="1800"/>
              <a:t>itertools.groupby()</a:t>
            </a:r>
            <a:r>
              <a:rPr lang="zh-CN" altLang="en-US" sz="1800"/>
              <a:t>函数。</a:t>
            </a:r>
            <a:endParaRPr lang="zh-CN" altLang="en-US" sz="1800"/>
          </a:p>
          <a:p>
            <a:pPr marL="0" indent="0">
              <a:spcBef>
                <a:spcPts val="0"/>
              </a:spcBef>
              <a:buNone/>
            </a:pPr>
            <a:r>
              <a:rPr lang="zh-CN" altLang="en-US" sz="1600">
                <a:latin typeface="Consolas" panose="020B0609020204030204" charset="0"/>
                <a:cs typeface="Consolas" panose="020B0609020204030204" charset="0"/>
              </a:rPr>
              <a:t>from itertools import groupby</a:t>
            </a:r>
            <a:endParaRPr lang="zh-CN" altLang="en-US" sz="1600">
              <a:latin typeface="Consolas" panose="020B0609020204030204" charset="0"/>
              <a:cs typeface="Consolas" panose="020B0609020204030204" charset="0"/>
            </a:endParaRP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def rules(ch):</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if '0'&lt;=ch&lt;='9': return 'digits'</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if 'a'&lt;=ch&lt;='z': return 'lowercase'</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if 'A'&lt;=ch&lt;='Z': return 'uppercase'</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if ch in '.,_': return 'punctrations'</a:t>
            </a:r>
            <a:endParaRPr lang="zh-CN" altLang="en-US" sz="1600">
              <a:latin typeface="Consolas" panose="020B0609020204030204" charset="0"/>
              <a:cs typeface="Consolas" panose="020B0609020204030204" charset="0"/>
            </a:endParaRP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def check(pwd):</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security = {1:'weak', 2:'below middle', 3:'above middle', 4:'strong'}</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num = len(tuple(groupby(sorted(pwd), key=rules)))</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return security.get(num, 'not suitable')</a:t>
            </a:r>
            <a:endParaRPr lang="zh-CN" altLang="en-US" sz="1600">
              <a:latin typeface="Consolas" panose="020B0609020204030204" charset="0"/>
              <a:cs typeface="Consolas" panose="020B0609020204030204" charset="0"/>
            </a:endParaRPr>
          </a:p>
          <a:p>
            <a:pPr marL="0" indent="0">
              <a:spcBef>
                <a:spcPts val="0"/>
              </a:spcBef>
              <a:buNone/>
            </a:pPr>
            <a:endParaRPr lang="zh-CN" altLang="en-US" sz="1600"/>
          </a:p>
          <a:p>
            <a:pPr marL="0" indent="0">
              <a:buNone/>
            </a:pPr>
            <a:r>
              <a:rPr lang="zh-CN" altLang="en-US" sz="1600"/>
              <a:t>print(check('acA3Ba4,'))</a:t>
            </a:r>
            <a:endParaRPr lang="zh-CN" altLang="en-US" sz="16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 y="990600"/>
            <a:ext cx="8121650" cy="3395345"/>
          </a:xfrm>
        </p:spPr>
        <p:txBody>
          <a:bodyPr/>
          <a:lstStyle/>
          <a:p>
            <a:pPr fontAlgn="base">
              <a:lnSpc>
                <a:spcPct val="150000"/>
              </a:lnSpc>
              <a:spcBef>
                <a:spcPts val="0"/>
              </a:spcBef>
              <a:buFont typeface="Wingdings" panose="05000000000000000000" charset="0"/>
              <a:buChar char=""/>
            </a:pPr>
            <a:r>
              <a:rPr lang="zh-CN" altLang="en-US" sz="1800" b="1" strike="noStrike" noProof="1"/>
              <a:t>补充案例：</a:t>
            </a:r>
            <a:r>
              <a:rPr lang="en-US" altLang="zh-CN" sz="1800" strike="noStrike" noProof="1"/>
              <a:t>  </a:t>
            </a:r>
            <a:r>
              <a:rPr lang="zh-CN" altLang="en-US" sz="1800" strike="noStrike" noProof="1"/>
              <a:t>编写程序，把一个英文句子中的单词倒置，标点符号不倒置，例如 I like beijing. 经过函数后变为：beijing. like I</a:t>
            </a:r>
            <a:endParaRPr lang="zh-CN" altLang="en-US" sz="1800" strike="noStrike" noProof="1"/>
          </a:p>
          <a:p>
            <a:pPr marL="0" indent="0" fontAlgn="base">
              <a:buNone/>
            </a:pPr>
            <a:r>
              <a:rPr lang="en-US" sz="1600" strike="noStrike" noProof="1">
                <a:latin typeface="Consolas" panose="020B0609020204030204" charset="0"/>
              </a:rPr>
              <a:t>def rev1(s):</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    return ' '.join(reversed(s.split()))</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def rev2(s):</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    t = s.split()</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    t.reverse()</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    return ' '.join(t)</a:t>
            </a:r>
            <a:endParaRPr lang="en-US" sz="1600" strike="noStrike" noProof="1">
              <a:latin typeface="Consolas" panose="020B0609020204030204" charset="0"/>
            </a:endParaRPr>
          </a:p>
          <a:p>
            <a:pPr marL="0" indent="0" fontAlgn="base">
              <a:spcBef>
                <a:spcPts val="0"/>
              </a:spcBef>
              <a:buNone/>
            </a:pP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def rev3(s):</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    '''字符串整体逆序，分隔，再各单词逆序'''</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    t = ''.join(reversed(s)).split()</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    t = map(lambda x:''.join(reversed(x)), t)</a:t>
            </a: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    return ' '.join(t)</a:t>
            </a:r>
            <a:endParaRPr lang="en-US" sz="1600" strike="noStrike" noProof="1">
              <a:latin typeface="Consolas" panose="020B0609020204030204" charset="0"/>
            </a:endParaRPr>
          </a:p>
        </p:txBody>
      </p:sp>
      <p:sp>
        <p:nvSpPr>
          <p:cNvPr id="9728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972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005" y="1100455"/>
            <a:ext cx="8154670" cy="3395345"/>
          </a:xfrm>
        </p:spPr>
        <p:txBody>
          <a:bodyPr/>
          <a:lstStyle/>
          <a:p>
            <a:pPr fontAlgn="base">
              <a:buFont typeface="Wingdings" panose="05000000000000000000" charset="0"/>
              <a:buChar char=""/>
            </a:pPr>
            <a:r>
              <a:rPr lang="zh-CN" altLang="en-US" sz="1800" b="1" strike="noStrike" noProof="1"/>
              <a:t>补充案例：</a:t>
            </a:r>
            <a:r>
              <a:rPr lang="en-US" altLang="zh-CN" sz="1800" strike="noStrike" noProof="1"/>
              <a:t>  </a:t>
            </a:r>
            <a:r>
              <a:rPr lang="zh-CN" altLang="en-US" sz="1800" strike="noStrike" noProof="1"/>
              <a:t>编写程序，查找一个字符串中最长的数字子串。</a:t>
            </a:r>
            <a:endParaRPr lang="zh-CN" altLang="en-US" sz="1800" strike="noStrike" noProof="1"/>
          </a:p>
          <a:p>
            <a:pPr marL="0" indent="0" fontAlgn="base">
              <a:spcBef>
                <a:spcPts val="0"/>
              </a:spcBef>
              <a:buNone/>
            </a:pPr>
            <a:endParaRPr lang="zh-CN" altLang="en-US" sz="12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longest(s):</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result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for ch in s:                      </a:t>
            </a:r>
            <a:r>
              <a:rPr lang="zh-CN" altLang="en-US" sz="1600" strike="noStrike" noProof="1">
                <a:latin typeface="Consolas" panose="020B0609020204030204" charset="0"/>
                <a:sym typeface="+mn-ea"/>
              </a:rPr>
              <a:t># 遍历字符串中所有字符</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if '0'&lt;=ch&lt;='9':</a:t>
            </a:r>
            <a:r>
              <a:rPr lang="zh-CN" altLang="en-US" sz="1600" strike="noStrike" noProof="1">
                <a:latin typeface="Consolas" panose="020B0609020204030204" charset="0"/>
                <a:sym typeface="+mn-ea"/>
              </a:rPr>
              <a:t>              # 遇到数字，记录到临时变量</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t.append(ch)</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elif t:</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result.append(''.join(t)) </a:t>
            </a:r>
            <a:r>
              <a:rPr lang="zh-CN" altLang="en-US" sz="1600" strike="noStrike" noProof="1">
                <a:latin typeface="Consolas" panose="020B0609020204030204" charset="0"/>
                <a:sym typeface="+mn-ea"/>
              </a:rPr>
              <a:t># 遇到非数字，把临时的连续数字记下来</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if t:                   </a:t>
            </a:r>
            <a:r>
              <a:rPr lang="zh-CN" altLang="en-US" sz="1600" strike="noStrike" noProof="1">
                <a:latin typeface="Consolas" panose="020B0609020204030204" charset="0"/>
                <a:sym typeface="+mn-ea"/>
              </a:rPr>
              <a:t>          # 考虑原字符串以数字结束的情况</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result.append(''.join(t))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if result:</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return max(result, key=len)</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return 'No'</a:t>
            </a:r>
            <a:endParaRPr lang="zh-CN" altLang="en-US" sz="1600" strike="noStrike" noProof="1">
              <a:latin typeface="Consolas" panose="020B0609020204030204" charset="0"/>
            </a:endParaRPr>
          </a:p>
        </p:txBody>
      </p:sp>
      <p:sp>
        <p:nvSpPr>
          <p:cNvPr id="9830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983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字符串应用案例精选</a:t>
            </a:r>
            <a:endParaRPr lang="en-US" altLang="zh-CN" kern="1200" baseline="0">
              <a:latin typeface="+mj-lt"/>
              <a:ea typeface="+mj-ea"/>
              <a:cs typeface="+mj-cs"/>
              <a:sym typeface="宋体" panose="02010600030101010101" pitchFamily="2" charset="-122"/>
            </a:endParaRPr>
          </a:p>
        </p:txBody>
      </p:sp>
      <p:sp>
        <p:nvSpPr>
          <p:cNvPr id="99330" name="Content Placeholder 2"/>
          <p:cNvSpPr>
            <a:spLocks noGrp="1"/>
          </p:cNvSpPr>
          <p:nvPr>
            <p:ph idx="1"/>
          </p:nvPr>
        </p:nvSpPr>
        <p:spPr/>
        <p:txBody>
          <a:bodyPr anchor="t"/>
          <a:lstStyle/>
          <a:p>
            <a:pPr marL="0" indent="0">
              <a:buNone/>
            </a:pPr>
            <a:r>
              <a:rPr lang="en-US" altLang="zh-CN" sz="1400">
                <a:latin typeface="Consolas" panose="020B0609020204030204" charset="0"/>
              </a:rPr>
              <a:t># </a:t>
            </a:r>
            <a:r>
              <a:rPr lang="zh-CN" altLang="en-US" sz="1400">
                <a:latin typeface="Consolas" panose="020B0609020204030204" charset="0"/>
              </a:rPr>
              <a:t>选择法</a:t>
            </a:r>
            <a:endParaRPr lang="zh-CN" altLang="en-US" sz="1400">
              <a:latin typeface="Consolas" panose="020B0609020204030204" charset="0"/>
            </a:endParaRPr>
          </a:p>
          <a:p>
            <a:pPr marL="0" indent="0">
              <a:spcBef>
                <a:spcPct val="0"/>
              </a:spcBef>
              <a:buNone/>
            </a:pPr>
            <a:r>
              <a:rPr lang="en-US" altLang="zh-CN" sz="1400">
                <a:latin typeface="Consolas" panose="020B0609020204030204" charset="0"/>
              </a:rPr>
              <a:t>def longest(s):</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length = len(s)</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start = 0</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span = (0, 0)</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for pos in range(length):</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if s[pos].isdigit() and (pos==0 or not s[pos-1].isdigit()):</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start = pos</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elif ((not s[pos].isdigit()) and s[pos-1].isdigit()</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and pos-start&gt;span[1]-span[0]):</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span = (start, pos-1)</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#字符串以数字结束的情况</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if s[pos].isdigit() and pos-start&gt;=span[1]-span[0]:</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span = (start, pos)</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    return s[span[0]:span[1]+1]</a:t>
            </a:r>
            <a:endParaRPr lang="en-US" altLang="zh-CN" sz="1400">
              <a:latin typeface="Consolas" panose="020B0609020204030204" charset="0"/>
            </a:endParaRPr>
          </a:p>
        </p:txBody>
      </p:sp>
      <p:sp>
        <p:nvSpPr>
          <p:cNvPr id="99331"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内容占位符 2"/>
          <p:cNvSpPr>
            <a:spLocks noGrp="1"/>
          </p:cNvSpPr>
          <p:nvPr>
            <p:ph idx="1"/>
          </p:nvPr>
        </p:nvSpPr>
        <p:spPr>
          <a:xfrm>
            <a:off x="408305" y="1029970"/>
            <a:ext cx="8277860" cy="3395345"/>
          </a:xfrm>
        </p:spPr>
        <p:txBody>
          <a:bodyPr anchor="t"/>
          <a:lstStyle/>
          <a:p>
            <a:pPr>
              <a:lnSpc>
                <a:spcPct val="150000"/>
              </a:lnSpc>
              <a:spcBef>
                <a:spcPct val="0"/>
              </a:spcBef>
              <a:buFont typeface="Wingdings" panose="05000000000000000000" charset="0"/>
              <a:buChar char=""/>
            </a:pPr>
            <a:r>
              <a:rPr lang="zh-CN" altLang="en-US" sz="1800" b="1"/>
              <a:t>补充案例：</a:t>
            </a:r>
            <a:r>
              <a:rPr lang="zh-CN" altLang="en-US" sz="1800"/>
              <a:t>判断待测单词与哪个候选单词最接近，判断标准为字母出现频次（直方图）最接近，代码只考虑了不小心的拼写错误，而没有考虑故意的拼写错误，例如故意把god写成dog，所以可能会造成误判。</a:t>
            </a:r>
            <a:endParaRPr lang="zh-CN" altLang="en-US" sz="1800"/>
          </a:p>
        </p:txBody>
      </p:sp>
      <p:sp>
        <p:nvSpPr>
          <p:cNvPr id="100354"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03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内容占位符 2"/>
          <p:cNvSpPr>
            <a:spLocks noGrp="1"/>
          </p:cNvSpPr>
          <p:nvPr>
            <p:ph idx="1"/>
          </p:nvPr>
        </p:nvSpPr>
        <p:spPr/>
        <p:txBody>
          <a:bodyPr anchor="t"/>
          <a:lstStyle/>
          <a:p>
            <a:pPr marL="0" indent="0">
              <a:buNone/>
            </a:pPr>
            <a:r>
              <a:rPr lang="zh-CN" altLang="en-US" sz="1600">
                <a:latin typeface="Consolas" panose="020B0609020204030204" charset="0"/>
              </a:rPr>
              <a:t>from collections import Counter</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def checkAndModify(word):</a:t>
            </a:r>
            <a:endParaRPr lang="zh-CN" altLang="en-US" sz="1600">
              <a:latin typeface="Consolas" panose="020B0609020204030204" charset="0"/>
            </a:endParaRPr>
          </a:p>
          <a:p>
            <a:pPr marL="0" indent="0">
              <a:buNone/>
            </a:pPr>
            <a:r>
              <a:rPr lang="zh-CN" altLang="en-US" sz="1600">
                <a:latin typeface="Consolas" panose="020B0609020204030204" charset="0"/>
              </a:rPr>
              <a:t>    # 待检测单词的字母频次</a:t>
            </a:r>
            <a:endParaRPr lang="zh-CN" altLang="en-US" sz="1600">
              <a:latin typeface="Consolas" panose="020B0609020204030204" charset="0"/>
            </a:endParaRPr>
          </a:p>
          <a:p>
            <a:pPr marL="0" indent="0">
              <a:buNone/>
            </a:pPr>
            <a:r>
              <a:rPr lang="zh-CN" altLang="en-US" sz="1600">
                <a:latin typeface="Consolas" panose="020B0609020204030204" charset="0"/>
              </a:rPr>
              <a:t>    fre = dict(Counter(word))</a:t>
            </a:r>
            <a:endParaRPr lang="zh-CN" altLang="en-US" sz="1600">
              <a:latin typeface="Consolas" panose="020B0609020204030204" charset="0"/>
            </a:endParaRPr>
          </a:p>
          <a:p>
            <a:pPr marL="0" indent="0">
              <a:buNone/>
            </a:pPr>
            <a:r>
              <a:rPr lang="zh-CN" altLang="en-US" sz="1600">
                <a:latin typeface="Consolas" panose="020B0609020204030204" charset="0"/>
              </a:rPr>
              <a:t>    # 待测单词中各字母频次与所有候选单词的距离，即字母频次之差</a:t>
            </a:r>
            <a:endParaRPr lang="zh-CN" altLang="en-US" sz="1600">
              <a:latin typeface="Consolas" panose="020B0609020204030204" charset="0"/>
            </a:endParaRPr>
          </a:p>
          <a:p>
            <a:pPr marL="0" indent="0">
              <a:buNone/>
            </a:pPr>
            <a:r>
              <a:rPr lang="zh-CN" altLang="en-US" sz="1600">
                <a:latin typeface="Consolas" panose="020B0609020204030204" charset="0"/>
              </a:rPr>
              <a:t>    similars = {w:[fre[ch]-words[w].get(ch,0) for ch in word]</a:t>
            </a:r>
            <a:endParaRPr lang="zh-CN" altLang="en-US" sz="1600">
              <a:latin typeface="Consolas" panose="020B0609020204030204" charset="0"/>
            </a:endParaRPr>
          </a:p>
          <a:p>
            <a:pPr marL="0" indent="0">
              <a:buNone/>
            </a:pPr>
            <a:r>
              <a:rPr lang="zh-CN" altLang="en-US" sz="1600">
                <a:latin typeface="Consolas" panose="020B0609020204030204" charset="0"/>
              </a:rPr>
              <a:t>                  +[words[w][ch]-fre.get(ch,0) for ch in w]</a:t>
            </a:r>
            <a:endParaRPr lang="zh-CN" altLang="en-US" sz="1600">
              <a:latin typeface="Consolas" panose="020B0609020204030204" charset="0"/>
            </a:endParaRPr>
          </a:p>
          <a:p>
            <a:pPr marL="0" indent="0">
              <a:buNone/>
            </a:pPr>
            <a:r>
              <a:rPr lang="zh-CN" altLang="en-US" sz="1600">
                <a:latin typeface="Consolas" panose="020B0609020204030204" charset="0"/>
              </a:rPr>
              <a:t>                for w in words}</a:t>
            </a:r>
            <a:endParaRPr lang="zh-CN" altLang="en-US" sz="1600">
              <a:latin typeface="Consolas" panose="020B0609020204030204" charset="0"/>
            </a:endParaRPr>
          </a:p>
          <a:p>
            <a:pPr marL="0" indent="0">
              <a:buNone/>
            </a:pPr>
            <a:r>
              <a:rPr lang="zh-CN" altLang="en-US" sz="1600">
                <a:latin typeface="Consolas" panose="020B0609020204030204" charset="0"/>
              </a:rPr>
              <a:t>    # 返回最接近的单词，即字母频次之差的平方和最小的单词</a:t>
            </a:r>
            <a:endParaRPr lang="zh-CN" altLang="en-US" sz="1600">
              <a:latin typeface="Consolas" panose="020B0609020204030204" charset="0"/>
            </a:endParaRPr>
          </a:p>
          <a:p>
            <a:pPr marL="0" indent="0">
              <a:buNone/>
            </a:pPr>
            <a:r>
              <a:rPr lang="zh-CN" altLang="en-US" sz="1600">
                <a:latin typeface="Consolas" panose="020B0609020204030204" charset="0"/>
              </a:rPr>
              <a:t>    return min(similars.items(),</a:t>
            </a:r>
            <a:endParaRPr lang="zh-CN" altLang="en-US" sz="1600">
              <a:latin typeface="Consolas" panose="020B0609020204030204" charset="0"/>
            </a:endParaRPr>
          </a:p>
          <a:p>
            <a:pPr marL="0" indent="0">
              <a:buNone/>
            </a:pPr>
            <a:r>
              <a:rPr lang="zh-CN" altLang="en-US" sz="1600">
                <a:latin typeface="Consolas" panose="020B0609020204030204" charset="0"/>
              </a:rPr>
              <a:t>               key=lambda item:sum(map(lambda i:i**2, item[1])))[0]</a:t>
            </a:r>
            <a:endParaRPr lang="zh-CN" altLang="en-US" sz="1600">
              <a:latin typeface="Consolas" panose="020B0609020204030204" charset="0"/>
            </a:endParaRPr>
          </a:p>
        </p:txBody>
      </p:sp>
      <p:sp>
        <p:nvSpPr>
          <p:cNvPr id="101378"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13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内容占位符 2"/>
          <p:cNvSpPr>
            <a:spLocks noGrp="1"/>
          </p:cNvSpPr>
          <p:nvPr>
            <p:ph idx="1"/>
          </p:nvPr>
        </p:nvSpPr>
        <p:spPr/>
        <p:txBody>
          <a:bodyPr anchor="t"/>
          <a:lstStyle/>
          <a:p>
            <a:pPr marL="0" indent="0">
              <a:buNone/>
            </a:pPr>
            <a:r>
              <a:rPr lang="zh-CN" altLang="en-US" sz="1600">
                <a:latin typeface="Consolas" panose="020B0609020204030204" charset="0"/>
              </a:rPr>
              <a:t># 候选单词</a:t>
            </a:r>
            <a:endParaRPr lang="zh-CN" altLang="en-US" sz="1600">
              <a:latin typeface="Consolas" panose="020B0609020204030204" charset="0"/>
            </a:endParaRPr>
          </a:p>
          <a:p>
            <a:pPr marL="0" indent="0">
              <a:buNone/>
            </a:pPr>
            <a:r>
              <a:rPr lang="zh-CN" altLang="en-US" sz="1600">
                <a:latin typeface="Consolas" panose="020B0609020204030204" charset="0"/>
              </a:rPr>
              <a:t>words = {'good', 'hello', 'world', 'python', 'fuguo',</a:t>
            </a:r>
            <a:endParaRPr lang="zh-CN" altLang="en-US" sz="1600">
              <a:latin typeface="Consolas" panose="020B0609020204030204" charset="0"/>
            </a:endParaRPr>
          </a:p>
          <a:p>
            <a:pPr marL="0" indent="0">
              <a:buNone/>
            </a:pPr>
            <a:r>
              <a:rPr lang="zh-CN" altLang="en-US" sz="1600">
                <a:latin typeface="Consolas" panose="020B0609020204030204" charset="0"/>
              </a:rPr>
              <a:t>         'yantai', 'shandong', 'great'}</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 每个单词中字母频次</a:t>
            </a:r>
            <a:endParaRPr lang="zh-CN" altLang="en-US" sz="1600">
              <a:latin typeface="Consolas" panose="020B0609020204030204" charset="0"/>
            </a:endParaRPr>
          </a:p>
          <a:p>
            <a:pPr marL="0" indent="0">
              <a:buNone/>
            </a:pPr>
            <a:r>
              <a:rPr lang="zh-CN" altLang="en-US" sz="1600">
                <a:latin typeface="Consolas" panose="020B0609020204030204" charset="0"/>
              </a:rPr>
              <a:t>words = {word:dict(Counter(word)) for word in words}</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 测试</a:t>
            </a:r>
            <a:endParaRPr lang="zh-CN" altLang="en-US" sz="1600">
              <a:latin typeface="Consolas" panose="020B0609020204030204" charset="0"/>
            </a:endParaRPr>
          </a:p>
          <a:p>
            <a:pPr marL="0" indent="0">
              <a:buNone/>
            </a:pPr>
            <a:r>
              <a:rPr lang="zh-CN" altLang="en-US" sz="1600">
                <a:latin typeface="Consolas" panose="020B0609020204030204" charset="0"/>
              </a:rPr>
              <a:t>for word in ['god', 'hood', 'wello',</a:t>
            </a:r>
            <a:endParaRPr lang="zh-CN" altLang="en-US" sz="1600">
              <a:latin typeface="Consolas" panose="020B0609020204030204" charset="0"/>
            </a:endParaRPr>
          </a:p>
          <a:p>
            <a:pPr marL="0" indent="0">
              <a:buNone/>
            </a:pPr>
            <a:r>
              <a:rPr lang="zh-CN" altLang="en-US" sz="1600">
                <a:latin typeface="Consolas" panose="020B0609020204030204" charset="0"/>
              </a:rPr>
              <a:t>             'helo', 'pychon', 'guguo', 'shangdong']:</a:t>
            </a:r>
            <a:endParaRPr lang="zh-CN" altLang="en-US" sz="1600">
              <a:latin typeface="Consolas" panose="020B0609020204030204" charset="0"/>
            </a:endParaRPr>
          </a:p>
          <a:p>
            <a:pPr marL="0" indent="0">
              <a:buNone/>
            </a:pPr>
            <a:r>
              <a:rPr lang="zh-CN" altLang="en-US" sz="1600">
                <a:latin typeface="Consolas" panose="020B0609020204030204" charset="0"/>
              </a:rPr>
              <a:t>    print(word, ':', checkAndModify(word))</a:t>
            </a:r>
            <a:endParaRPr lang="zh-CN" altLang="en-US" sz="1600">
              <a:latin typeface="Consolas" panose="020B0609020204030204" charset="0"/>
            </a:endParaRPr>
          </a:p>
        </p:txBody>
      </p:sp>
      <p:sp>
        <p:nvSpPr>
          <p:cNvPr id="10240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24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Content Placeholder 2"/>
          <p:cNvSpPr>
            <a:spLocks noGrp="1"/>
          </p:cNvSpPr>
          <p:nvPr>
            <p:ph idx="1"/>
          </p:nvPr>
        </p:nvSpPr>
        <p:spPr>
          <a:xfrm>
            <a:off x="382270" y="1020445"/>
            <a:ext cx="8304530" cy="3395345"/>
          </a:xfrm>
        </p:spPr>
        <p:txBody>
          <a:bodyPr anchor="t"/>
          <a:lstStyle/>
          <a:p>
            <a:pPr>
              <a:lnSpc>
                <a:spcPct val="150000"/>
              </a:lnSpc>
              <a:spcBef>
                <a:spcPct val="0"/>
              </a:spcBef>
              <a:buFont typeface="Wingdings" panose="05000000000000000000" charset="0"/>
              <a:buChar char=""/>
            </a:pPr>
            <a:r>
              <a:rPr lang="zh-CN" altLang="en-US" sz="1800" b="1"/>
              <a:t>补充案例：</a:t>
            </a:r>
            <a:r>
              <a:rPr lang="en-US" altLang="en-US" sz="1800"/>
              <a:t>有一些句子和一些关键词，现在想找出包含至少一个关键词的那些句子（文本嗅探），</a:t>
            </a:r>
            <a:r>
              <a:rPr lang="zh-CN" altLang="en-US" sz="1800"/>
              <a:t>或者</a:t>
            </a:r>
            <a:r>
              <a:rPr lang="en-US" altLang="en-US" sz="1800"/>
              <a:t>想进一步计算每个句子中的关键词占比（句子中所有关键词长度之和/句子长度）。关键词占比是比较常用的一个文本分类标准。</a:t>
            </a:r>
            <a:endParaRPr lang="en-US" altLang="en-US" sz="1800"/>
          </a:p>
        </p:txBody>
      </p:sp>
      <p:sp>
        <p:nvSpPr>
          <p:cNvPr id="10342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342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Content Placeholder 2"/>
          <p:cNvSpPr>
            <a:spLocks noGrp="1"/>
          </p:cNvSpPr>
          <p:nvPr>
            <p:ph idx="1"/>
          </p:nvPr>
        </p:nvSpPr>
        <p:spPr/>
        <p:txBody>
          <a:bodyPr anchor="t"/>
          <a:lstStyle/>
          <a:p>
            <a:pPr marL="0" indent="0">
              <a:buNone/>
            </a:pPr>
            <a:r>
              <a:rPr lang="en-US" altLang="en-US" sz="1800">
                <a:latin typeface="Consolas" panose="020B0609020204030204" charset="0"/>
              </a:rPr>
              <a:t>def check(sentences, words):</a:t>
            </a:r>
            <a:endParaRPr lang="en-US" altLang="en-US" sz="1800">
              <a:latin typeface="Consolas" panose="020B0609020204030204" charset="0"/>
            </a:endParaRPr>
          </a:p>
          <a:p>
            <a:pPr marL="0" indent="0">
              <a:buNone/>
            </a:pPr>
            <a:r>
              <a:rPr lang="en-US" altLang="en-US" sz="1800">
                <a:latin typeface="Consolas" panose="020B0609020204030204" charset="0"/>
              </a:rPr>
              <a:t>    '''返回包含至少一个关键词的句子列表'''</a:t>
            </a:r>
            <a:endParaRPr lang="en-US" altLang="en-US" sz="1800">
              <a:latin typeface="Consolas" panose="020B0609020204030204" charset="0"/>
            </a:endParaRPr>
          </a:p>
          <a:p>
            <a:pPr marL="0" indent="0">
              <a:buNone/>
            </a:pPr>
            <a:r>
              <a:rPr lang="en-US" altLang="en-US" sz="1800">
                <a:latin typeface="Consolas" panose="020B0609020204030204" charset="0"/>
              </a:rPr>
              <a:t>    return [sentence \</a:t>
            </a:r>
            <a:endParaRPr lang="en-US" altLang="en-US" sz="1800">
              <a:latin typeface="Consolas" panose="020B0609020204030204" charset="0"/>
            </a:endParaRPr>
          </a:p>
          <a:p>
            <a:pPr marL="0" indent="0">
              <a:buNone/>
            </a:pPr>
            <a:r>
              <a:rPr lang="en-US" altLang="en-US" sz="1800">
                <a:latin typeface="Consolas" panose="020B0609020204030204" charset="0"/>
              </a:rPr>
              <a:t>            for sentence in sentences\</a:t>
            </a:r>
            <a:endParaRPr lang="en-US" altLang="en-US" sz="1800">
              <a:latin typeface="Consolas" panose="020B0609020204030204" charset="0"/>
            </a:endParaRPr>
          </a:p>
          <a:p>
            <a:pPr marL="0" indent="0">
              <a:buNone/>
            </a:pPr>
            <a:r>
              <a:rPr lang="en-US" altLang="en-US" sz="1800">
                <a:latin typeface="Consolas" panose="020B0609020204030204" charset="0"/>
              </a:rPr>
              <a:t>            if sum(sentence.count(word) for word in words)&gt;0]</a:t>
            </a:r>
            <a:endParaRPr lang="en-US" altLang="en-US" sz="1800">
              <a:latin typeface="Consolas" panose="020B0609020204030204" charset="0"/>
            </a:endParaRPr>
          </a:p>
        </p:txBody>
      </p:sp>
      <p:sp>
        <p:nvSpPr>
          <p:cNvPr id="104450"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445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graphicFrame>
        <p:nvGraphicFramePr>
          <p:cNvPr id="29698" name="对象 3"/>
          <p:cNvGraphicFramePr/>
          <p:nvPr/>
        </p:nvGraphicFramePr>
        <p:xfrm>
          <a:off x="599440" y="1165225"/>
          <a:ext cx="6181725" cy="3449955"/>
        </p:xfrm>
        <a:graphic>
          <a:graphicData uri="http://schemas.openxmlformats.org/presentationml/2006/ole">
            <mc:AlternateContent xmlns:mc="http://schemas.openxmlformats.org/markup-compatibility/2006">
              <mc:Choice xmlns:v="urn:schemas-microsoft-com:vml" Requires="v">
                <p:oleObj spid="_x0000_s3079" name="" r:id="rId1" imgW="4953000" imgH="2238375" progId="Paint.Picture">
                  <p:embed/>
                </p:oleObj>
              </mc:Choice>
              <mc:Fallback>
                <p:oleObj name="" r:id="rId1" imgW="4953000" imgH="2238375" progId="Paint.Picture">
                  <p:embed/>
                  <p:pic>
                    <p:nvPicPr>
                      <p:cNvPr id="0" name="Picture 3075"/>
                      <p:cNvPicPr/>
                      <p:nvPr/>
                    </p:nvPicPr>
                    <p:blipFill>
                      <a:blip r:embed="rId2"/>
                      <a:stretch>
                        <a:fillRect/>
                      </a:stretch>
                    </p:blipFill>
                    <p:spPr>
                      <a:xfrm>
                        <a:off x="599440" y="1165225"/>
                        <a:ext cx="6181725" cy="3449955"/>
                      </a:xfrm>
                      <a:prstGeom prst="rect">
                        <a:avLst/>
                      </a:prstGeom>
                      <a:noFill/>
                      <a:ln w="38100">
                        <a:noFill/>
                        <a:miter/>
                      </a:ln>
                    </p:spPr>
                  </p:pic>
                </p:oleObj>
              </mc:Fallback>
            </mc:AlternateContent>
          </a:graphicData>
        </a:graphic>
      </p:graphicFrame>
      <p:sp>
        <p:nvSpPr>
          <p:cNvPr id="296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Content Placeholder 2"/>
          <p:cNvSpPr>
            <a:spLocks noGrp="1"/>
          </p:cNvSpPr>
          <p:nvPr>
            <p:ph idx="1"/>
          </p:nvPr>
        </p:nvSpPr>
        <p:spPr/>
        <p:txBody>
          <a:bodyPr anchor="t"/>
          <a:lstStyle/>
          <a:p>
            <a:pPr marL="0" indent="0">
              <a:buNone/>
            </a:pPr>
            <a:r>
              <a:rPr lang="en-US" altLang="en-US" sz="1800">
                <a:latin typeface="Consolas" panose="020B0609020204030204" charset="0"/>
              </a:rPr>
              <a:t>sentences = ['This is a test.',</a:t>
            </a:r>
            <a:endParaRPr lang="en-US" altLang="en-US" sz="1800">
              <a:latin typeface="Consolas" panose="020B0609020204030204" charset="0"/>
            </a:endParaRPr>
          </a:p>
          <a:p>
            <a:pPr marL="0" indent="0">
              <a:buNone/>
            </a:pPr>
            <a:r>
              <a:rPr lang="en-US" altLang="en-US" sz="1800">
                <a:latin typeface="Consolas" panose="020B0609020204030204" charset="0"/>
              </a:rPr>
              <a:t>             'Beautiful is better than ugly.',</a:t>
            </a:r>
            <a:endParaRPr lang="en-US" altLang="en-US" sz="1800">
              <a:latin typeface="Consolas" panose="020B0609020204030204" charset="0"/>
            </a:endParaRPr>
          </a:p>
          <a:p>
            <a:pPr marL="0" indent="0">
              <a:buNone/>
            </a:pPr>
            <a:r>
              <a:rPr lang="en-US" altLang="en-US" sz="1800">
                <a:latin typeface="Consolas" panose="020B0609020204030204" charset="0"/>
              </a:rPr>
              <a:t>             'Explicit is better than implicit.',</a:t>
            </a:r>
            <a:endParaRPr lang="en-US" altLang="en-US" sz="1800">
              <a:latin typeface="Consolas" panose="020B0609020204030204" charset="0"/>
            </a:endParaRPr>
          </a:p>
          <a:p>
            <a:pPr marL="0" indent="0">
              <a:buNone/>
            </a:pPr>
            <a:r>
              <a:rPr lang="en-US" altLang="en-US" sz="1800">
                <a:latin typeface="Consolas" panose="020B0609020204030204" charset="0"/>
              </a:rPr>
              <a:t>             'Simple is better than complex.',</a:t>
            </a:r>
            <a:endParaRPr lang="en-US" altLang="en-US" sz="1800">
              <a:latin typeface="Consolas" panose="020B0609020204030204" charset="0"/>
            </a:endParaRPr>
          </a:p>
          <a:p>
            <a:pPr marL="0" indent="0">
              <a:buNone/>
            </a:pPr>
            <a:r>
              <a:rPr lang="en-US" altLang="en-US" sz="1800">
                <a:latin typeface="Consolas" panose="020B0609020204030204" charset="0"/>
              </a:rPr>
              <a:t>             'Sparse is better than dense.',</a:t>
            </a:r>
            <a:endParaRPr lang="en-US" altLang="en-US" sz="1800">
              <a:latin typeface="Consolas" panose="020B0609020204030204" charset="0"/>
            </a:endParaRPr>
          </a:p>
          <a:p>
            <a:pPr marL="0" indent="0">
              <a:buNone/>
            </a:pPr>
            <a:r>
              <a:rPr lang="en-US" altLang="en-US" sz="1800">
                <a:latin typeface="Consolas" panose="020B0609020204030204" charset="0"/>
              </a:rPr>
              <a:t>             'Readability counts.',</a:t>
            </a:r>
            <a:endParaRPr lang="en-US" altLang="en-US" sz="1800">
              <a:latin typeface="Consolas" panose="020B0609020204030204" charset="0"/>
            </a:endParaRPr>
          </a:p>
          <a:p>
            <a:pPr marL="0" indent="0">
              <a:buNone/>
            </a:pPr>
            <a:r>
              <a:rPr lang="en-US" altLang="en-US" sz="1800">
                <a:latin typeface="Consolas" panose="020B0609020204030204" charset="0"/>
              </a:rPr>
              <a:t>             'Now is better than never.']</a:t>
            </a:r>
            <a:endParaRPr lang="en-US" altLang="en-US" sz="1800">
              <a:latin typeface="Consolas" panose="020B0609020204030204" charset="0"/>
            </a:endParaRPr>
          </a:p>
          <a:p>
            <a:pPr marL="0" indent="0">
              <a:buNone/>
            </a:pPr>
            <a:r>
              <a:rPr lang="en-US" altLang="en-US" sz="1800">
                <a:latin typeface="Consolas" panose="020B0609020204030204" charset="0"/>
              </a:rPr>
              <a:t>words = ['test', 'count', 'dense', 'is', 'simple']</a:t>
            </a:r>
            <a:endParaRPr lang="en-US" altLang="en-US" sz="1800">
              <a:latin typeface="Consolas" panose="020B0609020204030204" charset="0"/>
            </a:endParaRPr>
          </a:p>
        </p:txBody>
      </p:sp>
      <p:sp>
        <p:nvSpPr>
          <p:cNvPr id="105474"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547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Content Placeholder 2"/>
          <p:cNvSpPr>
            <a:spLocks noGrp="1"/>
          </p:cNvSpPr>
          <p:nvPr>
            <p:ph idx="1"/>
          </p:nvPr>
        </p:nvSpPr>
        <p:spPr/>
        <p:txBody>
          <a:bodyPr anchor="t"/>
          <a:lstStyle/>
          <a:p>
            <a:pPr marL="0" indent="0">
              <a:buNone/>
            </a:pPr>
            <a:r>
              <a:rPr lang="en-US" altLang="en-US" sz="1800">
                <a:latin typeface="Consolas" panose="020B0609020204030204" charset="0"/>
              </a:rPr>
              <a:t>result = check(sentences, words)</a:t>
            </a:r>
            <a:endParaRPr lang="en-US" altLang="en-US" sz="1800">
              <a:latin typeface="Consolas" panose="020B0609020204030204" charset="0"/>
            </a:endParaRPr>
          </a:p>
          <a:p>
            <a:pPr marL="0" indent="0">
              <a:buNone/>
            </a:pPr>
            <a:r>
              <a:rPr lang="en-US" altLang="en-US" sz="1800">
                <a:latin typeface="Consolas" panose="020B0609020204030204" charset="0"/>
              </a:rPr>
              <a:t>for item in result:</a:t>
            </a:r>
            <a:endParaRPr lang="en-US" altLang="en-US" sz="1800">
              <a:latin typeface="Consolas" panose="020B0609020204030204" charset="0"/>
            </a:endParaRPr>
          </a:p>
          <a:p>
            <a:pPr marL="0" indent="0">
              <a:buNone/>
            </a:pPr>
            <a:r>
              <a:rPr lang="en-US" altLang="en-US" sz="1800">
                <a:latin typeface="Consolas" panose="020B0609020204030204" charset="0"/>
              </a:rPr>
              <a:t>    print(item)</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print('='*30)</a:t>
            </a:r>
            <a:endParaRPr lang="en-US" altLang="en-US" sz="1800">
              <a:latin typeface="Consolas" panose="020B0609020204030204" charset="0"/>
            </a:endParaRPr>
          </a:p>
          <a:p>
            <a:pPr marL="0" indent="0">
              <a:buNone/>
            </a:pPr>
            <a:r>
              <a:rPr lang="en-US" altLang="en-US" sz="1800">
                <a:latin typeface="Consolas" panose="020B0609020204030204" charset="0"/>
              </a:rPr>
              <a:t># 计算每个句子中所有关键字总长度的占比</a:t>
            </a:r>
            <a:endParaRPr lang="en-US" altLang="en-US" sz="1800">
              <a:latin typeface="Consolas" panose="020B0609020204030204" charset="0"/>
            </a:endParaRPr>
          </a:p>
          <a:p>
            <a:pPr marL="0" indent="0">
              <a:buNone/>
            </a:pPr>
            <a:r>
              <a:rPr lang="en-US" altLang="en-US" sz="1800">
                <a:latin typeface="Consolas" panose="020B0609020204030204" charset="0"/>
              </a:rPr>
              <a:t>d = {sentence:round(sum(sentence.count(word)*len(word)\</a:t>
            </a:r>
            <a:endParaRPr lang="en-US" altLang="en-US" sz="1800">
              <a:latin typeface="Consolas" panose="020B0609020204030204" charset="0"/>
            </a:endParaRPr>
          </a:p>
          <a:p>
            <a:pPr marL="0" indent="0">
              <a:buNone/>
            </a:pPr>
            <a:r>
              <a:rPr lang="en-US" altLang="en-US" sz="1800">
                <a:latin typeface="Consolas" panose="020B0609020204030204" charset="0"/>
              </a:rPr>
              <a:t>                        for word in words)/len(sentence),3)\</a:t>
            </a:r>
            <a:endParaRPr lang="en-US" altLang="en-US" sz="1800">
              <a:latin typeface="Consolas" panose="020B0609020204030204" charset="0"/>
            </a:endParaRPr>
          </a:p>
          <a:p>
            <a:pPr marL="0" indent="0">
              <a:buNone/>
            </a:pPr>
            <a:r>
              <a:rPr lang="en-US" altLang="en-US" sz="1800">
                <a:latin typeface="Consolas" panose="020B0609020204030204" charset="0"/>
              </a:rPr>
              <a:t>     for sentence in result}</a:t>
            </a:r>
            <a:endParaRPr lang="en-US" altLang="en-US" sz="1800">
              <a:latin typeface="Consolas" panose="020B0609020204030204" charset="0"/>
            </a:endParaRPr>
          </a:p>
          <a:p>
            <a:pPr marL="0" indent="0">
              <a:buNone/>
            </a:pPr>
            <a:r>
              <a:rPr lang="en-US" altLang="en-US" sz="1800">
                <a:latin typeface="Consolas" panose="020B0609020204030204" charset="0"/>
              </a:rPr>
              <a:t>for item in d.items():</a:t>
            </a:r>
            <a:endParaRPr lang="en-US" altLang="en-US" sz="1800">
              <a:latin typeface="Consolas" panose="020B0609020204030204" charset="0"/>
            </a:endParaRPr>
          </a:p>
          <a:p>
            <a:pPr marL="0" indent="0">
              <a:buNone/>
            </a:pPr>
            <a:r>
              <a:rPr lang="en-US" altLang="en-US" sz="1800">
                <a:latin typeface="Consolas" panose="020B0609020204030204" charset="0"/>
              </a:rPr>
              <a:t>    print(item)</a:t>
            </a:r>
            <a:endParaRPr lang="en-US" altLang="en-US" sz="1800">
              <a:latin typeface="Consolas" panose="020B0609020204030204" charset="0"/>
            </a:endParaRPr>
          </a:p>
        </p:txBody>
      </p:sp>
      <p:sp>
        <p:nvSpPr>
          <p:cNvPr id="106498"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64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Content Placeholder 2"/>
          <p:cNvSpPr>
            <a:spLocks noGrp="1"/>
          </p:cNvSpPr>
          <p:nvPr>
            <p:ph idx="1"/>
          </p:nvPr>
        </p:nvSpPr>
        <p:spPr>
          <a:xfrm>
            <a:off x="394335" y="1029970"/>
            <a:ext cx="8360410" cy="3395345"/>
          </a:xfrm>
        </p:spPr>
        <p:txBody>
          <a:bodyPr anchor="t"/>
          <a:lstStyle/>
          <a:p>
            <a:pPr>
              <a:lnSpc>
                <a:spcPct val="150000"/>
              </a:lnSpc>
              <a:spcBef>
                <a:spcPct val="0"/>
              </a:spcBef>
              <a:buFont typeface="Wingdings" panose="05000000000000000000" charset="0"/>
              <a:buChar char=""/>
            </a:pPr>
            <a:r>
              <a:rPr lang="zh-CN" altLang="en-US" sz="1800" b="1"/>
              <a:t>补充案例：</a:t>
            </a:r>
            <a:r>
              <a:rPr lang="zh-CN" altLang="en-US" sz="1800"/>
              <a:t>给定任意字符串，查找其中每个字符的最后一次出现，并按每个字符最后一次出现的先后顺序依次存入列表。例如对于字符串'abcda'的处理结果为['b', 'c', 'd', 'a']，而字符串'abcbda'的处理结果为['c', 'b', 'd', 'a']。</a:t>
            </a:r>
            <a:endParaRPr lang="zh-CN" altLang="en-US" sz="1800"/>
          </a:p>
        </p:txBody>
      </p:sp>
      <p:sp>
        <p:nvSpPr>
          <p:cNvPr id="10752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752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Content Placeholder 2"/>
          <p:cNvSpPr>
            <a:spLocks noGrp="1"/>
          </p:cNvSpPr>
          <p:nvPr>
            <p:ph idx="1"/>
          </p:nvPr>
        </p:nvSpPr>
        <p:spPr/>
        <p:txBody>
          <a:bodyPr anchor="t"/>
          <a:lstStyle/>
          <a:p>
            <a:pPr marL="0" indent="0">
              <a:spcBef>
                <a:spcPct val="0"/>
              </a:spcBef>
              <a:buNone/>
            </a:pPr>
            <a:r>
              <a:rPr lang="en-US" altLang="en-US" sz="1800">
                <a:latin typeface="Consolas" panose="020B0609020204030204" charset="0"/>
              </a:rPr>
              <a:t>s = 'aaaabcdawerasdfasdfwerngsnnvAAAweB3a'</a:t>
            </a:r>
            <a:endParaRPr lang="en-US" altLang="en-US" sz="1800">
              <a:latin typeface="Consolas" panose="020B0609020204030204" charset="0"/>
            </a:endParaRPr>
          </a:p>
          <a:p>
            <a:pPr marL="0" indent="0">
              <a:spcBef>
                <a:spcPct val="0"/>
              </a:spcBef>
              <a:buNone/>
            </a:pP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 </a:t>
            </a:r>
            <a:r>
              <a:rPr lang="zh-CN" altLang="en-US" sz="1800">
                <a:latin typeface="Consolas" panose="020B0609020204030204" charset="0"/>
              </a:rPr>
              <a:t>使用列表</a:t>
            </a:r>
            <a:endParaRPr lang="zh-CN" altLang="en-US" sz="1800">
              <a:latin typeface="Consolas" panose="020B0609020204030204" charset="0"/>
            </a:endParaRPr>
          </a:p>
          <a:p>
            <a:pPr marL="0" indent="0">
              <a:spcBef>
                <a:spcPct val="0"/>
              </a:spcBef>
              <a:buNone/>
            </a:pPr>
            <a:r>
              <a:rPr lang="en-US" altLang="en-US" sz="1800">
                <a:latin typeface="Consolas" panose="020B0609020204030204" charset="0"/>
              </a:rPr>
              <a:t>result = []</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for ch in s:</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    if ch in result:</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        result.remove(ch)</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    result.append(ch)</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print(result)</a:t>
            </a:r>
            <a:endParaRPr lang="en-US" altLang="en-US" sz="1800">
              <a:latin typeface="Consolas" panose="020B0609020204030204" charset="0"/>
            </a:endParaRPr>
          </a:p>
        </p:txBody>
      </p:sp>
      <p:sp>
        <p:nvSpPr>
          <p:cNvPr id="10854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85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宋体" panose="02010600030101010101" pitchFamily="2" charset="-122"/>
              </a:rPr>
              <a:t>4.1.5  </a:t>
            </a:r>
            <a:r>
              <a:rPr>
                <a:sym typeface="宋体" panose="02010600030101010101" pitchFamily="2" charset="-122"/>
              </a:rPr>
              <a:t>字符串应用案例精选</a:t>
            </a:r>
            <a:endParaRPr lang="en-US"/>
          </a:p>
        </p:txBody>
      </p:sp>
      <p:sp>
        <p:nvSpPr>
          <p:cNvPr id="3" name="Content Placeholder 2"/>
          <p:cNvSpPr>
            <a:spLocks noGrp="1"/>
          </p:cNvSpPr>
          <p:nvPr>
            <p:ph idx="1"/>
          </p:nvPr>
        </p:nvSpPr>
        <p:spPr/>
        <p:txBody>
          <a:bodyPr/>
          <a:p>
            <a:pPr marL="0" indent="0">
              <a:spcBef>
                <a:spcPct val="0"/>
              </a:spcBef>
              <a:buNone/>
            </a:pPr>
            <a:r>
              <a:rPr lang="en-US" altLang="en-US" sz="1800">
                <a:latin typeface="Consolas" panose="020B0609020204030204" charset="0"/>
                <a:sym typeface="+mn-ea"/>
              </a:rPr>
              <a:t># </a:t>
            </a:r>
            <a:r>
              <a:rPr lang="zh-CN" altLang="en-US" sz="1800">
                <a:latin typeface="Consolas" panose="020B0609020204030204" charset="0"/>
                <a:sym typeface="+mn-ea"/>
              </a:rPr>
              <a:t>使用正则表达式</a:t>
            </a:r>
            <a:endParaRPr lang="zh-CN"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import re</a:t>
            </a:r>
            <a:endParaRPr lang="en-US" altLang="en-US" sz="1800">
              <a:latin typeface="Consolas" panose="020B0609020204030204" charset="0"/>
              <a:sym typeface="+mn-ea"/>
            </a:endParaRPr>
          </a:p>
          <a:p>
            <a:pPr marL="0" indent="0">
              <a:spcBef>
                <a:spcPct val="0"/>
              </a:spcBef>
              <a:buNone/>
            </a:pP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print(re.findall(r'(\w)(?!.*\1)', s))</a:t>
            </a:r>
            <a:endParaRPr lang="en-US" sz="1800"/>
          </a:p>
        </p:txBody>
      </p:sp>
      <p:sp>
        <p:nvSpPr>
          <p:cNvPr id="4" name="Slide Number Placeholder 3"/>
          <p:cNvSpPr>
            <a:spLocks noGrp="1"/>
          </p:cNvSpPr>
          <p:nvPr>
            <p:ph type="sldNum" sz="quarter" idx="12"/>
          </p:nvPr>
        </p:nvSpPr>
        <p:spPr>
          <a:xfrm>
            <a:off x="6553200" y="4684738"/>
            <a:ext cx="2133600" cy="357250"/>
          </a:xfrm>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宋体" panose="02010600030101010101" pitchFamily="2" charset="-122"/>
              </a:rPr>
              <a:t>4.1.5  </a:t>
            </a:r>
            <a:r>
              <a:rPr>
                <a:sym typeface="宋体" panose="02010600030101010101" pitchFamily="2" charset="-122"/>
              </a:rPr>
              <a:t>字符串应用案例精选</a:t>
            </a:r>
            <a:endParaRPr lang="en-US"/>
          </a:p>
        </p:txBody>
      </p:sp>
      <p:sp>
        <p:nvSpPr>
          <p:cNvPr id="3" name="Content Placeholder 2"/>
          <p:cNvSpPr>
            <a:spLocks noGrp="1"/>
          </p:cNvSpPr>
          <p:nvPr>
            <p:ph idx="1"/>
          </p:nvPr>
        </p:nvSpPr>
        <p:spPr/>
        <p:txBody>
          <a:bodyPr/>
          <a:p>
            <a:pPr marL="0" indent="0">
              <a:spcBef>
                <a:spcPct val="0"/>
              </a:spcBef>
              <a:buNone/>
            </a:pPr>
            <a:r>
              <a:rPr lang="en-US" altLang="en-US" sz="1800">
                <a:latin typeface="Consolas" panose="020B0609020204030204" charset="0"/>
                <a:sym typeface="+mn-ea"/>
              </a:rPr>
              <a:t># </a:t>
            </a:r>
            <a:r>
              <a:rPr lang="zh-CN" altLang="en-US" sz="1800">
                <a:latin typeface="Consolas" panose="020B0609020204030204" charset="0"/>
                <a:sym typeface="+mn-ea"/>
              </a:rPr>
              <a:t>使用有序字典</a:t>
            </a:r>
            <a:r>
              <a:rPr lang="en-US" altLang="zh-CN" sz="1800">
                <a:latin typeface="Consolas" panose="020B0609020204030204" charset="0"/>
                <a:sym typeface="+mn-ea"/>
              </a:rPr>
              <a:t>+</a:t>
            </a:r>
            <a:r>
              <a:rPr lang="zh-CN" altLang="en-US" sz="1800">
                <a:latin typeface="Consolas" panose="020B0609020204030204" charset="0"/>
                <a:sym typeface="+mn-ea"/>
              </a:rPr>
              <a:t>内置函数</a:t>
            </a:r>
            <a:endParaRPr lang="zh-CN"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from collections import OrderedDict</a:t>
            </a:r>
            <a:endParaRPr lang="en-US" altLang="en-US" sz="1800">
              <a:latin typeface="Consolas" panose="020B0609020204030204" charset="0"/>
              <a:sym typeface="+mn-ea"/>
            </a:endParaRPr>
          </a:p>
          <a:p>
            <a:pPr marL="0" indent="0">
              <a:spcBef>
                <a:spcPct val="0"/>
              </a:spcBef>
              <a:buNone/>
            </a:pP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print(list(reversed(OrderedDict.fromkeys(reversed(s)))))</a:t>
            </a:r>
            <a:endParaRPr lang="en-US" sz="1800"/>
          </a:p>
        </p:txBody>
      </p:sp>
      <p:sp>
        <p:nvSpPr>
          <p:cNvPr id="4" name="Slide Number Placeholder 3"/>
          <p:cNvSpPr>
            <a:spLocks noGrp="1"/>
          </p:cNvSpPr>
          <p:nvPr>
            <p:ph type="sldNum" sz="quarter" idx="12"/>
          </p:nvPr>
        </p:nvSpPr>
        <p:spPr>
          <a:xfrm>
            <a:off x="6553200" y="4684738"/>
            <a:ext cx="2133600" cy="357250"/>
          </a:xfrm>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Content Placeholder 2"/>
          <p:cNvSpPr>
            <a:spLocks noGrp="1"/>
          </p:cNvSpPr>
          <p:nvPr>
            <p:ph idx="1"/>
          </p:nvPr>
        </p:nvSpPr>
        <p:spPr/>
        <p:txBody>
          <a:bodyPr anchor="t"/>
          <a:lstStyle/>
          <a:p>
            <a:pPr marL="0" indent="0">
              <a:buNone/>
            </a:pPr>
            <a:r>
              <a:rPr lang="en-US" altLang="en-US" sz="1800">
                <a:latin typeface="Consolas" panose="020B0609020204030204" charset="0"/>
              </a:rPr>
              <a:t># </a:t>
            </a:r>
            <a:r>
              <a:rPr lang="zh-CN" altLang="en-US" sz="1800">
                <a:latin typeface="Consolas" panose="020B0609020204030204" charset="0"/>
              </a:rPr>
              <a:t>使用推导式</a:t>
            </a:r>
            <a:endParaRPr lang="zh-CN" altLang="en-US" sz="1800">
              <a:latin typeface="Consolas" panose="020B0609020204030204" charset="0"/>
            </a:endParaRPr>
          </a:p>
          <a:p>
            <a:pPr marL="0" indent="0">
              <a:buNone/>
            </a:pPr>
            <a:r>
              <a:rPr lang="en-US" altLang="en-US" sz="1800">
                <a:latin typeface="Consolas" panose="020B0609020204030204" charset="0"/>
              </a:rPr>
              <a:t>result = {ch:s.rindex(ch) for ch in set(s)}</a:t>
            </a:r>
            <a:endParaRPr lang="en-US" altLang="en-US" sz="1800">
              <a:latin typeface="Consolas" panose="020B0609020204030204" charset="0"/>
            </a:endParaRPr>
          </a:p>
          <a:p>
            <a:pPr marL="0" indent="0">
              <a:buNone/>
            </a:pPr>
            <a:r>
              <a:rPr lang="en-US" altLang="en-US" sz="1800">
                <a:latin typeface="Consolas" panose="020B0609020204030204" charset="0"/>
              </a:rPr>
              <a:t>result = sorted(result.items(), key=lambda item:item[1])</a:t>
            </a:r>
            <a:endParaRPr lang="en-US" altLang="en-US" sz="1800">
              <a:latin typeface="Consolas" panose="020B0609020204030204" charset="0"/>
            </a:endParaRPr>
          </a:p>
          <a:p>
            <a:pPr marL="0" indent="0">
              <a:buNone/>
            </a:pPr>
            <a:r>
              <a:rPr lang="en-US" altLang="en-US" sz="1800">
                <a:latin typeface="Consolas" panose="020B0609020204030204" charset="0"/>
              </a:rPr>
              <a:t>result = [item[0] for item in result]</a:t>
            </a:r>
            <a:endParaRPr lang="en-US" altLang="en-US" sz="1800">
              <a:latin typeface="Consolas" panose="020B0609020204030204" charset="0"/>
            </a:endParaRPr>
          </a:p>
          <a:p>
            <a:pPr marL="0" indent="0">
              <a:buNone/>
            </a:pPr>
            <a:r>
              <a:rPr lang="en-US" altLang="en-US" sz="1800">
                <a:latin typeface="Consolas" panose="020B0609020204030204" charset="0"/>
              </a:rPr>
              <a:t>#result = list(map(lambda item:item[0], result))</a:t>
            </a:r>
            <a:endParaRPr lang="en-US" altLang="en-US" sz="1800">
              <a:latin typeface="Consolas" panose="020B0609020204030204" charset="0"/>
            </a:endParaRPr>
          </a:p>
          <a:p>
            <a:pPr marL="0" indent="0">
              <a:buNone/>
            </a:pPr>
            <a:r>
              <a:rPr lang="en-US" altLang="en-US" sz="1800">
                <a:latin typeface="Consolas" panose="020B0609020204030204" charset="0"/>
              </a:rPr>
              <a:t>print(result)</a:t>
            </a:r>
            <a:endParaRPr lang="en-US" altLang="en-US" sz="1800">
              <a:latin typeface="Consolas" panose="020B0609020204030204" charset="0"/>
            </a:endParaRPr>
          </a:p>
        </p:txBody>
      </p:sp>
      <p:sp>
        <p:nvSpPr>
          <p:cNvPr id="109570"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endParaRPr lang="zh-CN" altLang="en-US" kern="1200" baseline="0">
              <a:latin typeface="+mj-lt"/>
              <a:ea typeface="+mj-ea"/>
              <a:cs typeface="+mj-cs"/>
              <a:sym typeface="宋体" panose="02010600030101010101" pitchFamily="2" charset="-122"/>
            </a:endParaRPr>
          </a:p>
        </p:txBody>
      </p:sp>
      <p:sp>
        <p:nvSpPr>
          <p:cNvPr id="1095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宋体" panose="02010600030101010101" pitchFamily="2" charset="-122"/>
              </a:rPr>
              <a:t>4.1.5  </a:t>
            </a:r>
            <a:r>
              <a:rPr>
                <a:sym typeface="宋体" panose="02010600030101010101" pitchFamily="2" charset="-122"/>
              </a:rPr>
              <a:t>字符串应用案例精选</a:t>
            </a:r>
            <a:endParaRPr lang="zh-CN" altLang="en-US"/>
          </a:p>
        </p:txBody>
      </p:sp>
      <p:sp>
        <p:nvSpPr>
          <p:cNvPr id="3" name="内容占位符 2"/>
          <p:cNvSpPr>
            <a:spLocks noGrp="1"/>
          </p:cNvSpPr>
          <p:nvPr>
            <p:ph idx="1"/>
          </p:nvPr>
        </p:nvSpPr>
        <p:spPr/>
        <p:txBody>
          <a:bodyPr/>
          <a:p>
            <a:pPr marL="0" indent="0">
              <a:buNone/>
            </a:pPr>
            <a:r>
              <a:rPr lang="en-US" altLang="zh-CN" sz="2000">
                <a:latin typeface="Consolas" panose="020B0609020204030204" charset="0"/>
                <a:cs typeface="Consolas" panose="020B0609020204030204" charset="0"/>
              </a:rPr>
              <a:t>print(sorted(set(s), key=lambda ch: s.rindex(ch)))</a:t>
            </a:r>
            <a:endParaRPr lang="en-US" altLang="zh-CN" sz="2000">
              <a:latin typeface="Consolas" panose="020B0609020204030204" charset="0"/>
              <a:cs typeface="Consolas" panose="020B0609020204030204" charset="0"/>
            </a:endParaRPr>
          </a:p>
          <a:p>
            <a:pPr marL="0" indent="0">
              <a:buNone/>
            </a:pPr>
            <a:r>
              <a:rPr lang="en-US" altLang="zh-CN" sz="2000">
                <a:latin typeface="Consolas" panose="020B0609020204030204" charset="0"/>
                <a:cs typeface="Consolas" panose="020B0609020204030204" charset="0"/>
              </a:rPr>
              <a:t>print(sorted(set(s), key=s.rindex))</a:t>
            </a:r>
            <a:endParaRPr lang="en-US" altLang="zh-CN" sz="2000">
              <a:latin typeface="Consolas" panose="020B0609020204030204" charset="0"/>
              <a:cs typeface="Consolas" panose="020B06090202040302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4710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 正则表达式</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10594" name="文本占位符 47106"/>
          <p:cNvSpPr>
            <a:spLocks noGrp="1"/>
          </p:cNvSpPr>
          <p:nvPr>
            <p:ph idx="1"/>
          </p:nvPr>
        </p:nvSpPr>
        <p:spPr/>
        <p:txBody>
          <a:bodyPr anchor="t"/>
          <a:lstStyle/>
          <a:p>
            <a:pPr defTabSz="914400">
              <a:lnSpc>
                <a:spcPct val="150000"/>
              </a:lnSpc>
              <a:spcBef>
                <a:spcPts val="1200"/>
              </a:spcBef>
              <a:spcAft>
                <a:spcPts val="1200"/>
              </a:spcAft>
              <a:buSzPct val="70000"/>
              <a:buFont typeface="Wingdings" panose="05000000000000000000" charset="0"/>
              <a:buChar char=""/>
            </a:pPr>
            <a:r>
              <a:rPr lang="zh-CN" altLang="en-US" sz="1800" dirty="0">
                <a:latin typeface="宋体" panose="02010600030101010101" pitchFamily="2" charset="-122"/>
              </a:rPr>
              <a:t>正则表达式使用某种</a:t>
            </a:r>
            <a:r>
              <a:rPr lang="zh-CN" altLang="en-US" sz="1800" dirty="0">
                <a:solidFill>
                  <a:srgbClr val="FF0000"/>
                </a:solidFill>
                <a:latin typeface="宋体" panose="02010600030101010101" pitchFamily="2" charset="-122"/>
              </a:rPr>
              <a:t>预定义的模式</a:t>
            </a:r>
            <a:r>
              <a:rPr lang="zh-CN" altLang="en-US" sz="1800" dirty="0">
                <a:latin typeface="宋体" panose="02010600030101010101" pitchFamily="2" charset="-122"/>
              </a:rPr>
              <a:t>去匹配一类具有共同特征的字符串，主要用于处理字符串，可以快速、准确地完成复杂的</a:t>
            </a:r>
            <a:r>
              <a:rPr lang="zh-CN" altLang="en-US" sz="1800" dirty="0">
                <a:solidFill>
                  <a:srgbClr val="FF0000"/>
                </a:solidFill>
                <a:latin typeface="宋体" panose="02010600030101010101" pitchFamily="2" charset="-122"/>
              </a:rPr>
              <a:t>查找</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替换</a:t>
            </a:r>
            <a:r>
              <a:rPr lang="zh-CN" altLang="en-US" sz="1800" dirty="0">
                <a:latin typeface="宋体" panose="02010600030101010101" pitchFamily="2" charset="-122"/>
              </a:rPr>
              <a:t>等处理要求，在</a:t>
            </a:r>
            <a:r>
              <a:rPr lang="zh-CN" altLang="en-US" sz="1800" dirty="0">
                <a:solidFill>
                  <a:srgbClr val="FF0000"/>
                </a:solidFill>
                <a:latin typeface="宋体" panose="02010600030101010101" pitchFamily="2" charset="-122"/>
              </a:rPr>
              <a:t>文本编辑与处理</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网页爬虫</a:t>
            </a:r>
            <a:r>
              <a:rPr lang="zh-CN" altLang="en-US" sz="1800" dirty="0">
                <a:latin typeface="宋体" panose="02010600030101010101" pitchFamily="2" charset="-122"/>
              </a:rPr>
              <a:t>之类的场合中有重要应用。</a:t>
            </a:r>
            <a:endParaRPr lang="zh-CN" altLang="en-US" sz="1800" dirty="0">
              <a:latin typeface="宋体" panose="02010600030101010101" pitchFamily="2" charset="-122"/>
            </a:endParaRPr>
          </a:p>
          <a:p>
            <a:pPr defTabSz="914400">
              <a:spcBef>
                <a:spcPts val="1200"/>
              </a:spcBef>
              <a:spcAft>
                <a:spcPts val="1200"/>
              </a:spcAft>
              <a:buSzPct val="70000"/>
              <a:buFont typeface="Wingdings" panose="05000000000000000000" charset="0"/>
              <a:buChar char=""/>
            </a:pPr>
            <a:r>
              <a:rPr lang="en-US" altLang="zh-CN" sz="1800" dirty="0">
                <a:latin typeface="宋体" panose="02010600030101010101" pitchFamily="2" charset="-122"/>
              </a:rPr>
              <a:t>Python</a:t>
            </a:r>
            <a:r>
              <a:rPr lang="zh-CN" altLang="en-US" sz="1800" dirty="0">
                <a:latin typeface="宋体" panose="02010600030101010101" pitchFamily="2" charset="-122"/>
              </a:rPr>
              <a:t>中，</a:t>
            </a:r>
            <a:r>
              <a:rPr lang="en-US" altLang="zh-CN" sz="1800" dirty="0">
                <a:latin typeface="宋体" panose="02010600030101010101" pitchFamily="2" charset="-122"/>
              </a:rPr>
              <a:t>re</a:t>
            </a:r>
            <a:r>
              <a:rPr lang="zh-CN" altLang="en-US" sz="1800" dirty="0">
                <a:latin typeface="宋体" panose="02010600030101010101" pitchFamily="2" charset="-122"/>
              </a:rPr>
              <a:t>模块提供了正则表达式操作所需要的功能。</a:t>
            </a:r>
            <a:endParaRPr lang="zh-CN" altLang="en-US" sz="1800" dirty="0">
              <a:latin typeface="宋体" panose="02010600030101010101" pitchFamily="2" charset="-122"/>
            </a:endParaRPr>
          </a:p>
        </p:txBody>
      </p:sp>
      <p:sp>
        <p:nvSpPr>
          <p:cNvPr id="1105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4812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endParaRPr lang="zh-CN" altLang="en-US" kern="1200" baseline="0" dirty="0">
              <a:latin typeface="+mj-lt"/>
              <a:ea typeface="+mj-ea"/>
              <a:cs typeface="+mj-cs"/>
              <a:sym typeface="宋体" panose="02010600030101010101" pitchFamily="2" charset="-122"/>
            </a:endParaRPr>
          </a:p>
        </p:txBody>
      </p:sp>
      <p:graphicFrame>
        <p:nvGraphicFramePr>
          <p:cNvPr id="2" name="表格 -1"/>
          <p:cNvGraphicFramePr/>
          <p:nvPr/>
        </p:nvGraphicFramePr>
        <p:xfrm>
          <a:off x="412750" y="1188720"/>
          <a:ext cx="7480300" cy="3701415"/>
        </p:xfrm>
        <a:graphic>
          <a:graphicData uri="http://schemas.openxmlformats.org/drawingml/2006/table">
            <a:tbl>
              <a:tblPr firstRow="1" bandRow="1">
                <a:tableStyleId>{5940675A-B579-460E-94D1-54222C63F5DA}</a:tableStyleId>
              </a:tblPr>
              <a:tblGrid>
                <a:gridCol w="1065530"/>
                <a:gridCol w="6414770"/>
              </a:tblGrid>
              <a:tr h="228600">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元字符</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匹配除换行符以外的任意单个字符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336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a:latin typeface="宋体" panose="02010600030101010101" pitchFamily="2" charset="-122"/>
                          <a:ea typeface="宋体" panose="02010600030101010101" pitchFamily="2" charset="-122"/>
                          <a:cs typeface="宋体" panose="02010600030101010101" pitchFamily="2" charset="-122"/>
                        </a:rPr>
                        <a:t>0</a:t>
                      </a:r>
                      <a:r>
                        <a:rPr lang="zh-CN" altLang="en-US" sz="1350" b="0" u="none">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在</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之内用来表示范围</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之前或之后的字符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后面的字符开头的字符串</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之前的字符结束的字符串</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8680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a:t>
                      </a:r>
                      <a:r>
                        <a:rPr lang="en-US" altLang="zh-CN" sz="1350" b="0" u="none">
                          <a:latin typeface="宋体" panose="02010600030101010101" pitchFamily="2" charset="-122"/>
                          <a:ea typeface="宋体" panose="02010600030101010101" pitchFamily="2" charset="-122"/>
                          <a:cs typeface="宋体" panose="02010600030101010101" pitchFamily="2" charset="-122"/>
                        </a:rPr>
                        <a:t>0</a:t>
                      </a:r>
                      <a:r>
                        <a:rPr lang="zh-CN" altLang="en-US" sz="1350" b="0" u="none">
                          <a:latin typeface="宋体" panose="02010600030101010101" pitchFamily="2" charset="-122"/>
                          <a:ea typeface="宋体" panose="02010600030101010101" pitchFamily="2" charset="-122"/>
                          <a:cs typeface="宋体" panose="02010600030101010101" pitchFamily="2" charset="-122"/>
                        </a:rPr>
                        <a:t>个或</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{n,m}</a:t>
                      </a:r>
                      <a:r>
                        <a:rPr lang="zh-CN" altLang="en-US" sz="1350" b="0" u="none">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350" b="0" u="none">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350" b="0" u="none">
                          <a:latin typeface="宋体" panose="02010600030101010101" pitchFamily="2" charset="-122"/>
                          <a:ea typeface="宋体" panose="02010600030101010101" pitchFamily="2" charset="-122"/>
                          <a:cs typeface="宋体" panose="02010600030101010101" pitchFamily="2" charset="-122"/>
                        </a:rPr>
                        <a:t>oooo”</a:t>
                      </a:r>
                      <a:r>
                        <a:rPr lang="zh-CN" altLang="en-US" sz="1350" b="0" u="none">
                          <a:latin typeface="宋体" panose="02010600030101010101" pitchFamily="2" charset="-122"/>
                          <a:ea typeface="宋体" panose="02010600030101010101" pitchFamily="2" charset="-122"/>
                          <a:cs typeface="宋体" panose="02010600030101010101" pitchFamily="2" charset="-122"/>
                        </a:rPr>
                        <a:t>中，“</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只匹配单个“</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，而“</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匹配所有“</a:t>
                      </a:r>
                      <a:r>
                        <a:rPr lang="en-US" altLang="zh-CN" sz="1350" b="0" u="none">
                          <a:latin typeface="宋体" panose="02010600030101010101" pitchFamily="2" charset="-122"/>
                          <a:ea typeface="宋体" panose="02010600030101010101" pitchFamily="2" charset="-122"/>
                          <a:cs typeface="宋体" panose="02010600030101010101" pitchFamily="2" charset="-122"/>
                        </a:rPr>
                        <a:t>o”</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145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表示位于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之后的为转义字符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\num</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此处的</a:t>
                      </a:r>
                      <a:r>
                        <a:rPr lang="en-US" altLang="zh-CN" sz="1350" b="0" u="none">
                          <a:latin typeface="宋体" panose="02010600030101010101" pitchFamily="2" charset="-122"/>
                          <a:ea typeface="宋体" panose="02010600030101010101" pitchFamily="2" charset="-122"/>
                          <a:cs typeface="宋体" panose="02010600030101010101" pitchFamily="2" charset="-122"/>
                        </a:rPr>
                        <a:t>num</a:t>
                      </a:r>
                      <a:r>
                        <a:rPr lang="zh-CN" altLang="en-US" sz="1350" b="0" u="none">
                          <a:latin typeface="宋体" panose="02010600030101010101" pitchFamily="2" charset="-122"/>
                          <a:ea typeface="宋体" panose="02010600030101010101" pitchFamily="2" charset="-122"/>
                          <a:cs typeface="宋体" panose="02010600030101010101" pitchFamily="2" charset="-122"/>
                        </a:rPr>
                        <a:t>是一个正整数，表示子模式编号。</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例如，“</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匹配两个连续的相同字符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换页符匹配</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28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换行符匹配</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1662"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764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0722" name="文本占位符 27650"/>
          <p:cNvSpPr>
            <a:spLocks noGrp="1"/>
          </p:cNvSpPr>
          <p:nvPr>
            <p:ph idx="1"/>
          </p:nvPr>
        </p:nvSpPr>
        <p:spPr>
          <a:xfrm>
            <a:off x="362585" y="1120775"/>
            <a:ext cx="7296150" cy="3395345"/>
          </a:xfrm>
        </p:spPr>
        <p:txBody>
          <a:bodyPr anchor="t"/>
          <a:lstStyle/>
          <a:p>
            <a:pPr defTabSz="914400">
              <a:buSzPct val="70000"/>
              <a:buFont typeface="Wingdings" panose="05000000000000000000" charset="0"/>
              <a:buChar char=""/>
            </a:pPr>
            <a:r>
              <a:rPr lang="zh-CN" altLang="en-US" sz="1800" dirty="0"/>
              <a:t>常用格式字符</a:t>
            </a:r>
            <a:endParaRPr lang="zh-CN" altLang="en-US" sz="1800" dirty="0"/>
          </a:p>
        </p:txBody>
      </p:sp>
      <p:graphicFrame>
        <p:nvGraphicFramePr>
          <p:cNvPr id="2" name="表格 -1"/>
          <p:cNvGraphicFramePr/>
          <p:nvPr/>
        </p:nvGraphicFramePr>
        <p:xfrm>
          <a:off x="783433" y="1571052"/>
          <a:ext cx="5069205" cy="3030855"/>
        </p:xfrm>
        <a:graphic>
          <a:graphicData uri="http://schemas.openxmlformats.org/drawingml/2006/table">
            <a:tbl>
              <a:tblPr firstRow="1" bandRow="1">
                <a:tableStyleId>{5940675A-B579-460E-94D1-54222C63F5DA}</a:tableStyleId>
              </a:tblPr>
              <a:tblGrid>
                <a:gridCol w="1150620"/>
                <a:gridCol w="3918585"/>
              </a:tblGrid>
              <a:tr h="22860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格式字符</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22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采用</a:t>
                      </a:r>
                      <a:r>
                        <a:rPr lang="en-US" altLang="zh-CN" sz="1400" b="0" u="none">
                          <a:latin typeface="宋体" panose="02010600030101010101" pitchFamily="2" charset="-122"/>
                          <a:ea typeface="宋体" panose="02010600030101010101" pitchFamily="2" charset="-122"/>
                          <a:cs typeface="宋体" panose="02010600030101010101" pitchFamily="2" charset="-122"/>
                        </a:rPr>
                        <a:t>str()</a:t>
                      </a:r>
                      <a:r>
                        <a:rPr lang="zh-CN" altLang="en-US" sz="1400" b="0" u="none">
                          <a:latin typeface="宋体" panose="02010600030101010101" pitchFamily="2" charset="-122"/>
                          <a:ea typeface="宋体" panose="02010600030101010101" pitchFamily="2" charset="-122"/>
                          <a:cs typeface="宋体" panose="02010600030101010101" pitchFamily="2" charset="-122"/>
                        </a:rPr>
                        <a:t>的显示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393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采用</a:t>
                      </a:r>
                      <a:r>
                        <a:rPr lang="en-US" altLang="zh-CN" sz="1400" b="0" u="none">
                          <a:latin typeface="宋体" panose="02010600030101010101" pitchFamily="2" charset="-122"/>
                          <a:ea typeface="宋体" panose="02010600030101010101" pitchFamily="2" charset="-122"/>
                          <a:cs typeface="宋体" panose="02010600030101010101" pitchFamily="2" charset="-122"/>
                        </a:rPr>
                        <a:t>repr()</a:t>
                      </a:r>
                      <a:r>
                        <a:rPr lang="zh-CN" altLang="en-US" sz="1400" b="0" u="none">
                          <a:latin typeface="宋体" panose="02010600030101010101" pitchFamily="2" charset="-122"/>
                          <a:ea typeface="宋体" panose="02010600030101010101" pitchFamily="2" charset="-122"/>
                          <a:cs typeface="宋体" panose="02010600030101010101" pitchFamily="2" charset="-122"/>
                        </a:rPr>
                        <a:t>的显示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单个字符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八进制整数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十六进制整数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1400" b="0" u="none">
                          <a:latin typeface="宋体" panose="02010600030101010101" pitchFamily="2" charset="-122"/>
                          <a:ea typeface="宋体" panose="02010600030101010101" pitchFamily="2" charset="-122"/>
                          <a:cs typeface="宋体" panose="02010600030101010101" pitchFamily="2" charset="-122"/>
                        </a:rPr>
                        <a:t>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1400" b="0" u="none">
                          <a:latin typeface="宋体" panose="02010600030101010101" pitchFamily="2" charset="-122"/>
                          <a:ea typeface="宋体" panose="02010600030101010101" pitchFamily="2" charset="-122"/>
                          <a:cs typeface="宋体" panose="02010600030101010101" pitchFamily="2" charset="-122"/>
                        </a:rPr>
                        <a:t>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%f</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%F</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浮点数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4066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a:t>
                      </a:r>
                      <a:r>
                        <a:rPr lang="en-US" altLang="zh-CN" sz="1400" b="0" u="none">
                          <a:latin typeface="宋体" panose="02010600030101010101" pitchFamily="2" charset="-122"/>
                          <a:ea typeface="宋体" panose="02010600030101010101" pitchFamily="2" charset="-122"/>
                          <a:cs typeface="宋体" panose="02010600030101010101" pitchFamily="2" charset="-122"/>
                        </a:rPr>
                        <a:t>(e)</a:t>
                      </a:r>
                      <a:r>
                        <a:rPr lang="zh-CN" altLang="en-US" sz="14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2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a:t>
                      </a:r>
                      <a:r>
                        <a:rPr lang="en-US" altLang="zh-CN" sz="1400" b="0" u="none">
                          <a:latin typeface="宋体" panose="02010600030101010101" pitchFamily="2" charset="-122"/>
                          <a:ea typeface="宋体" panose="02010600030101010101" pitchFamily="2" charset="-122"/>
                          <a:cs typeface="宋体" panose="02010600030101010101" pitchFamily="2" charset="-122"/>
                        </a:rPr>
                        <a:t>(E)</a:t>
                      </a:r>
                      <a:r>
                        <a:rPr lang="zh-CN" altLang="en-US" sz="14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一个字符</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0770"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4915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正则表达式语法</a:t>
            </a:r>
            <a:endParaRPr lang="zh-CN" altLang="en-US" kern="1200" baseline="0" dirty="0">
              <a:latin typeface="宋体" panose="02010600030101010101" pitchFamily="2" charset="-122"/>
              <a:ea typeface="+mj-ea"/>
              <a:cs typeface="+mj-cs"/>
              <a:sym typeface="宋体" panose="02010600030101010101" pitchFamily="2" charset="-122"/>
            </a:endParaRPr>
          </a:p>
        </p:txBody>
      </p:sp>
      <p:graphicFrame>
        <p:nvGraphicFramePr>
          <p:cNvPr id="2" name="表格 -1"/>
          <p:cNvGraphicFramePr/>
          <p:nvPr/>
        </p:nvGraphicFramePr>
        <p:xfrm>
          <a:off x="408305" y="1182370"/>
          <a:ext cx="7383145" cy="3395980"/>
        </p:xfrm>
        <a:graphic>
          <a:graphicData uri="http://schemas.openxmlformats.org/drawingml/2006/table">
            <a:tbl>
              <a:tblPr firstRow="1" bandRow="1">
                <a:tableStyleId>{5940675A-B579-460E-94D1-54222C63F5DA}</a:tableStyleId>
              </a:tblPr>
              <a:tblGrid>
                <a:gridCol w="756285"/>
                <a:gridCol w="6626860"/>
              </a:tblGrid>
              <a:tr h="228600">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元字符</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匹配一个回车符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匹配单词头或单词尾</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\b</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400" b="0" u="none">
                          <a:latin typeface="宋体" panose="02010600030101010101" pitchFamily="2" charset="-122"/>
                          <a:ea typeface="宋体" panose="02010600030101010101" pitchFamily="2" charset="-122"/>
                          <a:cs typeface="宋体" panose="02010600030101010101" pitchFamily="2" charset="-122"/>
                        </a:rPr>
                        <a:t>[0-9]</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400" b="0" u="none">
                          <a:latin typeface="宋体" panose="02010600030101010101" pitchFamily="2" charset="-122"/>
                          <a:ea typeface="宋体" panose="02010600030101010101" pitchFamily="2" charset="-122"/>
                          <a:cs typeface="宋体" panose="02010600030101010101" pitchFamily="2" charset="-122"/>
                        </a:rPr>
                        <a:t>[^0-9]</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4955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400" b="0" u="none">
                          <a:latin typeface="宋体" panose="02010600030101010101" pitchFamily="2" charset="-122"/>
                          <a:ea typeface="宋体" panose="02010600030101010101" pitchFamily="2" charset="-122"/>
                          <a:cs typeface="宋体" panose="02010600030101010101" pitchFamily="2" charset="-122"/>
                        </a:rPr>
                        <a:t>[ \f\n\r\t\v] </a:t>
                      </a:r>
                      <a:r>
                        <a:rPr lang="zh-CN" altLang="en-US" sz="1400" b="0" u="none">
                          <a:latin typeface="宋体" panose="02010600030101010101" pitchFamily="2" charset="-122"/>
                          <a:ea typeface="宋体" panose="02010600030101010101" pitchFamily="2" charset="-122"/>
                          <a:cs typeface="宋体" panose="02010600030101010101" pitchFamily="2" charset="-122"/>
                        </a:rPr>
                        <a:t>等效</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\s</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400" b="0" u="none">
                          <a:latin typeface="宋体" panose="02010600030101010101" pitchFamily="2" charset="-122"/>
                          <a:ea typeface="宋体" panose="02010600030101010101" pitchFamily="2" charset="-122"/>
                          <a:cs typeface="宋体" panose="02010600030101010101" pitchFamily="2" charset="-122"/>
                        </a:rPr>
                        <a:t>[a-zA-Z0-9_]</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\w</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r>
                        <a:rPr lang="en-US" altLang="zh-CN" sz="1400" b="0" u="none">
                          <a:latin typeface="宋体" panose="02010600030101010101" pitchFamily="2" charset="-122"/>
                          <a:ea typeface="宋体" panose="02010600030101010101" pitchFamily="2" charset="-122"/>
                          <a:cs typeface="宋体" panose="02010600030101010101" pitchFamily="2" charset="-122"/>
                        </a:rPr>
                        <a:t>\w</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含义相反，与“</a:t>
                      </a:r>
                      <a:r>
                        <a:rPr lang="en-US" altLang="zh-CN" sz="1400" b="0" u="none">
                          <a:latin typeface="宋体" panose="02010600030101010101" pitchFamily="2" charset="-122"/>
                          <a:ea typeface="宋体" panose="02010600030101010101" pitchFamily="2" charset="-122"/>
                          <a:cs typeface="宋体" panose="02010600030101010101" pitchFamily="2" charset="-122"/>
                        </a:rPr>
                        <a:t>[^A-Za-z0-9_]”</a:t>
                      </a:r>
                      <a:r>
                        <a:rPr lang="zh-CN" altLang="en-US" sz="1400" b="0" u="none">
                          <a:latin typeface="宋体" panose="02010600030101010101" pitchFamily="2" charset="-122"/>
                          <a:ea typeface="宋体" panose="02010600030101010101" pitchFamily="2" charset="-122"/>
                          <a:cs typeface="宋体" panose="02010600030101010101" pitchFamily="2" charset="-122"/>
                        </a:rPr>
                        <a:t>等效</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将位于</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内的内容作为一个整体来对待</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{m,n}</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前的字符或子模式重复至少</a:t>
                      </a:r>
                      <a:r>
                        <a:rPr lang="en-US" altLang="zh-CN" sz="1400" b="0" u="none">
                          <a:latin typeface="宋体" panose="02010600030101010101" pitchFamily="2" charset="-122"/>
                          <a:ea typeface="宋体" panose="02010600030101010101" pitchFamily="2" charset="-122"/>
                          <a:cs typeface="宋体" panose="02010600030101010101" pitchFamily="2" charset="-122"/>
                        </a:rPr>
                        <a:t>m</a:t>
                      </a:r>
                      <a:r>
                        <a:rPr lang="zh-CN" altLang="en-US" sz="1400" b="0" u="none">
                          <a:latin typeface="宋体" panose="02010600030101010101" pitchFamily="2" charset="-122"/>
                          <a:ea typeface="宋体" panose="02010600030101010101" pitchFamily="2" charset="-122"/>
                          <a:cs typeface="宋体" panose="02010600030101010101" pitchFamily="2" charset="-122"/>
                        </a:rPr>
                        <a:t>次，至多</a:t>
                      </a:r>
                      <a:r>
                        <a:rPr lang="en-US" altLang="zh-CN" sz="1400" b="0" u="none">
                          <a:latin typeface="宋体" panose="02010600030101010101" pitchFamily="2" charset="-122"/>
                          <a:ea typeface="宋体" panose="02010600030101010101" pitchFamily="2" charset="-122"/>
                          <a:cs typeface="宋体" panose="02010600030101010101" pitchFamily="2" charset="-122"/>
                        </a:rPr>
                        <a:t>n</a:t>
                      </a:r>
                      <a:r>
                        <a:rPr lang="zh-CN" altLang="en-US" sz="1400" b="0" u="none">
                          <a:latin typeface="宋体" panose="02010600030101010101" pitchFamily="2" charset="-122"/>
                          <a:ea typeface="宋体" panose="02010600030101010101" pitchFamily="2" charset="-122"/>
                          <a:cs typeface="宋体" panose="02010600030101010101" pitchFamily="2" charset="-122"/>
                        </a:rPr>
                        <a:t>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中的任意一个字符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[^xyz]</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y</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z</a:t>
                      </a:r>
                      <a:r>
                        <a:rPr lang="zh-CN" altLang="en-US" sz="1400" b="0" u="none">
                          <a:latin typeface="宋体" panose="02010600030101010101" pitchFamily="2" charset="-122"/>
                          <a:ea typeface="宋体" panose="02010600030101010101" pitchFamily="2" charset="-122"/>
                          <a:cs typeface="宋体" panose="02010600030101010101" pitchFamily="2" charset="-122"/>
                        </a:rPr>
                        <a:t>之外的任何字符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[a-z]</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字符范围，匹配指定范围内的任何字符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[^a-z]</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26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501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endParaRPr lang="zh-CN" altLang="en-US" kern="1200" baseline="0" dirty="0">
              <a:latin typeface="+mj-lt"/>
              <a:ea typeface="+mj-ea"/>
              <a:cs typeface="+mj-cs"/>
              <a:sym typeface="宋体" panose="02010600030101010101" pitchFamily="2" charset="-122"/>
            </a:endParaRPr>
          </a:p>
        </p:txBody>
      </p:sp>
      <p:sp>
        <p:nvSpPr>
          <p:cNvPr id="113666" name="文本占位符 50178"/>
          <p:cNvSpPr>
            <a:spLocks noGrp="1"/>
          </p:cNvSpPr>
          <p:nvPr>
            <p:ph idx="1"/>
          </p:nvPr>
        </p:nvSpPr>
        <p:spPr>
          <a:xfrm>
            <a:off x="435610" y="1200150"/>
            <a:ext cx="8619490" cy="3395345"/>
          </a:xfrm>
        </p:spPr>
        <p:txBody>
          <a:bodyPr anchor="t"/>
          <a:lstStyle/>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最简单的正则表达式是普通字符串，可以匹配自身</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[pjc]ython'可以匹配'python'、'jython'、'cython'</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[a-zA-Z0-9]'可以匹配一个任意大小写字母或数字</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[^abc]'可以一个匹配任意除'a'、'b'、'c'之外的字符</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python|perl'或'p(ython|erl)'都可以匹配'python'或'perl'</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子模式后面加上问号表示可选。r'(http://)?(www\.)?python\.org'只能匹配'http://www.python.org'、'http://python.org'、'www.python.org'和'python.org'</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^http'只能匹配所有以'http'开头的字符串</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(pattern)*：允许模式重复0次或多次</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(pattern)+：允许模式重复1次或多次</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(pattern){m,n}：允许模式重复m~n次</a:t>
            </a:r>
            <a:endParaRPr lang="zh-CN" altLang="en-US" sz="1600" dirty="0">
              <a:latin typeface="Consolas" panose="020B0609020204030204" charset="0"/>
              <a:cs typeface="Consolas" panose="020B0609020204030204" charset="0"/>
            </a:endParaRPr>
          </a:p>
        </p:txBody>
      </p:sp>
      <p:sp>
        <p:nvSpPr>
          <p:cNvPr id="1136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endParaRPr lang="zh-CN" altLang="en-US" kern="1200" baseline="0" dirty="0">
              <a:latin typeface="+mj-lt"/>
              <a:ea typeface="+mj-ea"/>
              <a:cs typeface="+mj-cs"/>
              <a:sym typeface="宋体" panose="02010600030101010101" pitchFamily="2" charset="-122"/>
            </a:endParaRPr>
          </a:p>
        </p:txBody>
      </p:sp>
      <p:sp>
        <p:nvSpPr>
          <p:cNvPr id="114690" name="内容占位符 2"/>
          <p:cNvSpPr>
            <a:spLocks noGrp="1"/>
          </p:cNvSpPr>
          <p:nvPr>
            <p:ph idx="1"/>
          </p:nvPr>
        </p:nvSpPr>
        <p:spPr>
          <a:xfrm>
            <a:off x="472440" y="1200150"/>
            <a:ext cx="7985760" cy="3395345"/>
          </a:xfrm>
        </p:spPr>
        <p:txBody>
          <a:bodyPr anchor="t"/>
          <a:lstStyle/>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'(a|b)*c'：匹配多个（包含0个）a或b，后面紧跟一个字母c。</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'ab{1,}'：等价于'ab+'，匹配以字母a开头后面带1个至多个字母b的字符串。</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'^[a-zA-Z]{1}([a-zA-Z0-9._]){4,19}$'：匹配长度为5-20的字符串，必须以字母开头并且可带字母、数字、“_”、“.”的字符串。</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'^(\w){6,20}$'：匹配长度为6-20的字符串，可以包含字母、数字、下划线。</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'^\d{1,3}\.\d{1,3}\.\d{1,3}\.\d{1,3}$'：检查给定字符串是否为合法IP地址。</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r'^(13[0-9]|15[012356789]|17[678]|18[0-9]|14[57])[0-9]{8}$'：检查给定字符串是否为手机号码。</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'^[a-zA-Z]+$'：检查给定字符串是否只包含英文字母大小写。</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'^\w+@(\w+\.)+\w+$'：检查给定字符串是否为合法电子邮件地址。</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en-US" altLang="en-US" sz="1600">
                <a:latin typeface="Consolas" panose="020B0609020204030204" charset="0"/>
                <a:cs typeface="Consolas" panose="020B0609020204030204" charset="0"/>
              </a:rPr>
              <a:t>r'(\w)(?!.*\1)'</a:t>
            </a:r>
            <a:r>
              <a:rPr lang="zh-CN" altLang="en-US" sz="1600">
                <a:latin typeface="Consolas" panose="020B0609020204030204" charset="0"/>
                <a:cs typeface="Consolas" panose="020B0609020204030204" charset="0"/>
              </a:rPr>
              <a:t>：查找字符串中每个字符的最后一次出现。</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r'(\w)(?=.*\1)'：查找字符串中所有重复出现的字符。</a:t>
            </a:r>
            <a:endParaRPr lang="zh-CN" altLang="en-US" sz="1600">
              <a:latin typeface="Consolas" panose="020B0609020204030204" charset="0"/>
              <a:cs typeface="Consolas" panose="020B0609020204030204" charset="0"/>
            </a:endParaRPr>
          </a:p>
        </p:txBody>
      </p:sp>
      <p:sp>
        <p:nvSpPr>
          <p:cNvPr id="1146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endParaRPr lang="zh-CN" altLang="en-US" kern="1200" baseline="0" dirty="0">
              <a:latin typeface="+mj-lt"/>
              <a:ea typeface="+mj-ea"/>
              <a:cs typeface="+mj-cs"/>
              <a:sym typeface="宋体" panose="02010600030101010101" pitchFamily="2" charset="-122"/>
            </a:endParaRPr>
          </a:p>
        </p:txBody>
      </p:sp>
      <p:sp>
        <p:nvSpPr>
          <p:cNvPr id="115714" name="内容占位符 2"/>
          <p:cNvSpPr>
            <a:spLocks noGrp="1"/>
          </p:cNvSpPr>
          <p:nvPr>
            <p:ph idx="1"/>
          </p:nvPr>
        </p:nvSpPr>
        <p:spPr>
          <a:xfrm>
            <a:off x="461010" y="1200150"/>
            <a:ext cx="8226425" cy="3395345"/>
          </a:xfrm>
        </p:spPr>
        <p:txBody>
          <a:bodyPr anchor="t"/>
          <a:lstStyle/>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'^(\-)?\d+(\.\d{1,2})?$'：检查给定字符串是否为最多带有2位小数的正数或负数。</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'[\u4e00-\u9fa5]'：匹配给定字符串中所有汉字。</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'^\d{18}|\d{15}$'：检查给定字符串是否为合法身份证格式。</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'\d{4}-\d{1,2}-\d{1,2}'：匹配指定格式的日期，例如2016-1-31。</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'^(?=.*[a-z])(?=.*[A-Z])(?=.*\d)(?=.*[,._]).{8,}$'：检查给定字符串是否为强密码，必须同时包含英语字母大写字母、英文小写字母、数字或特殊符号（如英文逗号、英文句号、下划线），并且长度必须至少8位。</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"(?!.*[\'\"\/;=%?]).+"：如果给定字符串中包含'、"、/、;、=、%、?则匹配失败。</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'(.)\\1+'：匹配任意字符的两次或多次重复出现。</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'((?P&lt;f&gt;\b\w+\b)\s+(?P=f))'：匹配连续出现两次的单词。</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'((?P&lt;f&gt;.)(?P=f)(?P&lt;g&gt;.)(?P=g))'：匹配AABB形式的成语或字母组合。</a:t>
            </a:r>
            <a:endParaRPr lang="zh-CN" altLang="en-US" sz="1600">
              <a:latin typeface="Consolas" panose="020B0609020204030204" charset="0"/>
              <a:cs typeface="Consolas" panose="020B0609020204030204" charset="0"/>
            </a:endParaRPr>
          </a:p>
        </p:txBody>
      </p:sp>
      <p:sp>
        <p:nvSpPr>
          <p:cNvPr id="1157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4.2.1 正则表达式</a:t>
            </a:r>
            <a:r>
              <a:rPr lang="en-US" altLang="zh-CN" kern="1200" baseline="0" dirty="0">
                <a:latin typeface="+mj-lt"/>
                <a:ea typeface="+mj-ea"/>
                <a:cs typeface="+mj-cs"/>
                <a:sym typeface="宋体" panose="02010600030101010101" pitchFamily="2" charset="-122"/>
              </a:rPr>
              <a:t>语法</a:t>
            </a:r>
            <a:endParaRPr lang="en-US" altLang="zh-CN" kern="1200" baseline="0">
              <a:latin typeface="+mj-lt"/>
              <a:ea typeface="+mj-ea"/>
              <a:cs typeface="+mj-cs"/>
              <a:sym typeface="宋体" panose="02010600030101010101" pitchFamily="2" charset="-122"/>
            </a:endParaRPr>
          </a:p>
        </p:txBody>
      </p:sp>
      <p:sp>
        <p:nvSpPr>
          <p:cNvPr id="116738" name="Content Placeholder 2"/>
          <p:cNvSpPr>
            <a:spLocks noGrp="1"/>
          </p:cNvSpPr>
          <p:nvPr>
            <p:ph idx="1"/>
          </p:nvPr>
        </p:nvSpPr>
        <p:spPr/>
        <p:txBody>
          <a:bodyPr anchor="t"/>
          <a:lstStyle/>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r"/d+(?=[a-z]+)"</a:t>
            </a:r>
            <a:r>
              <a:rPr lang="zh-CN" altLang="en-US" sz="1600">
                <a:latin typeface="Consolas" panose="020B0609020204030204" charset="0"/>
                <a:cs typeface="Consolas" panose="020B0609020204030204" charset="0"/>
              </a:rPr>
              <a:t>：匹配连续的数字并且最后一个数字跟着小写字母。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r"/d+(?![a-z]+)"：匹配连续的数字，并且最后一个数字后面不能跟小写字母。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r"(?&lt;=[a-z])</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d+"：匹配连续的数字，并且第一个数字的前面是小写字母。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r"(?&lt;![a-z])</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d+"：连续的数字，并且第一个数字的前面不能小写字母。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\d{3}(?!\d)</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：匹配三位数字，而且这三位数字的后面不能是数字。</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\b((?!abc)\w)+\b</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：匹配不包含连续字符串abc的单词。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(?&lt;![a-z])\d{7}</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：匹配前面不是小写字母的七位数字。</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r"(?&lt;=&lt;(\w{4})&gt;)(.*)(?=&lt;\/\1&gt;)"：匹配"&lt;span&gt; hello world &lt;/span&gt;"中的</a:t>
            </a:r>
            <a:r>
              <a:rPr lang="en-US" altLang="zh-CN" sz="1600">
                <a:latin typeface="Consolas" panose="020B0609020204030204" charset="0"/>
                <a:cs typeface="Consolas" panose="020B0609020204030204" charset="0"/>
              </a:rPr>
              <a:t>span</a:t>
            </a:r>
            <a:r>
              <a:rPr lang="zh-CN" altLang="en-US" sz="1600">
                <a:latin typeface="Consolas" panose="020B0609020204030204" charset="0"/>
                <a:cs typeface="Consolas" panose="020B0609020204030204" charset="0"/>
              </a:rPr>
              <a:t>和</a:t>
            </a:r>
            <a:r>
              <a:rPr lang="en-US" altLang="zh-CN" sz="1600">
                <a:latin typeface="Consolas" panose="020B0609020204030204" charset="0"/>
                <a:cs typeface="Consolas" panose="020B0609020204030204" charset="0"/>
              </a:rPr>
              <a:t>hello world</a:t>
            </a:r>
            <a:r>
              <a:rPr lang="zh-CN" altLang="en-US" sz="1600">
                <a:latin typeface="Consolas" panose="020B0609020204030204" charset="0"/>
                <a:cs typeface="Consolas" panose="020B0609020204030204" charset="0"/>
              </a:rPr>
              <a:t>。</a:t>
            </a:r>
            <a:endParaRPr lang="zh-CN" altLang="en-US" sz="1600">
              <a:latin typeface="Consolas" panose="020B0609020204030204" charset="0"/>
              <a:cs typeface="Consolas" panose="020B0609020204030204" charset="0"/>
            </a:endParaRPr>
          </a:p>
        </p:txBody>
      </p:sp>
      <p:sp>
        <p:nvSpPr>
          <p:cNvPr id="11673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5222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4.2.2 re模块主要函数</a:t>
            </a:r>
            <a:endParaRPr lang="zh-CN" altLang="en-US" kern="1200" baseline="0" dirty="0">
              <a:latin typeface="宋体" panose="02010600030101010101" pitchFamily="2" charset="-122"/>
              <a:ea typeface="+mj-ea"/>
              <a:cs typeface="+mj-cs"/>
              <a:sym typeface="宋体" panose="02010600030101010101" pitchFamily="2" charset="-122"/>
            </a:endParaRPr>
          </a:p>
        </p:txBody>
      </p:sp>
      <p:graphicFrame>
        <p:nvGraphicFramePr>
          <p:cNvPr id="2" name="Content Placeholder -1"/>
          <p:cNvGraphicFramePr>
            <a:graphicFrameLocks noGrp="1"/>
          </p:cNvGraphicFramePr>
          <p:nvPr>
            <p:ph idx="1"/>
          </p:nvPr>
        </p:nvGraphicFramePr>
        <p:xfrm>
          <a:off x="414020" y="1141095"/>
          <a:ext cx="8192135" cy="3469005"/>
        </p:xfrm>
        <a:graphic>
          <a:graphicData uri="http://schemas.openxmlformats.org/drawingml/2006/table">
            <a:tbl>
              <a:tblPr firstRow="1" bandRow="1">
                <a:tableStyleId>{5940675A-B579-460E-94D1-54222C63F5DA}</a:tableStyleId>
              </a:tblPr>
              <a:tblGrid>
                <a:gridCol w="2686685"/>
                <a:gridCol w="5505450"/>
              </a:tblGrid>
              <a:tr h="20129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compile(pattern[, flags])</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创建正则表达式</a:t>
                      </a:r>
                      <a:r>
                        <a:rPr lang="zh-CN" altLang="en-US" sz="14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escape(string)</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findall(pattern, string[, flags])</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返回包含字符串中</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所有</a:t>
                      </a:r>
                      <a:r>
                        <a:rPr lang="zh-CN" altLang="en-US" sz="1400" b="0" u="none">
                          <a:latin typeface="宋体" panose="02010600030101010101" pitchFamily="2" charset="-122"/>
                          <a:ea typeface="宋体" panose="02010600030101010101" pitchFamily="2" charset="-122"/>
                          <a:cs typeface="宋体" panose="02010600030101010101" pitchFamily="2" charset="-122"/>
                        </a:rPr>
                        <a:t>与给定模式匹配的项的列表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875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finditer(pattern, string, flags=0)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fullmatch(pattern, string, flags=0)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match(pattern, string[, flags])</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从字符串的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400" b="0" u="none">
                          <a:latin typeface="宋体" panose="02010600030101010101" pitchFamily="2" charset="-122"/>
                          <a:ea typeface="宋体" panose="02010600030101010101" pitchFamily="2" charset="-122"/>
                          <a:cs typeface="宋体" panose="02010600030101010101" pitchFamily="2" charset="-122"/>
                        </a:rPr>
                        <a:t>匹配模式，返回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purge()</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清空正则表达式缓存</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search(pattern, string[, flags])</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400" b="0" u="none">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split(pattern, string[, maxsplit=0])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根据模式匹配项分隔字符串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sub(pat, repl, string[, count=0])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400" b="0" u="none">
                          <a:latin typeface="宋体" panose="02010600030101010101" pitchFamily="2" charset="-122"/>
                          <a:ea typeface="宋体" panose="02010600030101010101" pitchFamily="2" charset="-122"/>
                          <a:cs typeface="宋体" panose="02010600030101010101" pitchFamily="2" charset="-122"/>
                        </a:rPr>
                        <a:t>pat</a:t>
                      </a:r>
                      <a:r>
                        <a:rPr lang="zh-CN" altLang="en-US" sz="1400" b="0" u="none">
                          <a:latin typeface="宋体" panose="02010600030101010101" pitchFamily="2" charset="-122"/>
                          <a:ea typeface="宋体" panose="02010600030101010101" pitchFamily="2" charset="-122"/>
                          <a:cs typeface="宋体" panose="02010600030101010101" pitchFamily="2" charset="-122"/>
                        </a:rPr>
                        <a:t>匹配的项用</a:t>
                      </a:r>
                      <a:r>
                        <a:rPr lang="en-US" altLang="zh-CN" sz="1400" b="0" u="none">
                          <a:latin typeface="宋体" panose="02010600030101010101" pitchFamily="2" charset="-122"/>
                          <a:ea typeface="宋体" panose="02010600030101010101" pitchFamily="2" charset="-122"/>
                          <a:cs typeface="宋体" panose="02010600030101010101" pitchFamily="2" charset="-122"/>
                        </a:rPr>
                        <a:t>repl</a:t>
                      </a:r>
                      <a:r>
                        <a:rPr lang="zh-CN" altLang="en-US" sz="1400" b="0" u="none">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repl</a:t>
                      </a:r>
                      <a:r>
                        <a:rPr lang="zh-CN" altLang="en-US" sz="1400" b="0" u="none">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645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subn(pat, repl, string[, count=0])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400" b="0" u="none">
                          <a:latin typeface="宋体" panose="02010600030101010101" pitchFamily="2" charset="-122"/>
                          <a:ea typeface="宋体" panose="02010600030101010101" pitchFamily="2" charset="-122"/>
                          <a:cs typeface="宋体" panose="02010600030101010101" pitchFamily="2" charset="-122"/>
                        </a:rPr>
                        <a:t>pat</a:t>
                      </a:r>
                      <a:r>
                        <a:rPr lang="zh-CN" altLang="en-US" sz="1400" b="0" u="none">
                          <a:latin typeface="宋体" panose="02010600030101010101" pitchFamily="2" charset="-122"/>
                          <a:ea typeface="宋体" panose="02010600030101010101" pitchFamily="2" charset="-122"/>
                          <a:cs typeface="宋体" panose="02010600030101010101" pitchFamily="2" charset="-122"/>
                        </a:rPr>
                        <a:t>的匹配项用</a:t>
                      </a:r>
                      <a:r>
                        <a:rPr lang="en-US" altLang="zh-CN" sz="1400" b="0" u="none">
                          <a:latin typeface="宋体" panose="02010600030101010101" pitchFamily="2" charset="-122"/>
                          <a:ea typeface="宋体" panose="02010600030101010101" pitchFamily="2" charset="-122"/>
                          <a:cs typeface="宋体" panose="02010600030101010101" pitchFamily="2" charset="-122"/>
                        </a:rPr>
                        <a:t>repl</a:t>
                      </a:r>
                      <a:r>
                        <a:rPr lang="zh-CN" altLang="en-US" sz="1400" b="0" u="none">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repl</a:t>
                      </a:r>
                      <a:r>
                        <a:rPr lang="zh-CN" altLang="en-US" sz="1400" b="0" u="none">
                          <a:latin typeface="宋体" panose="02010600030101010101" pitchFamily="2" charset="-122"/>
                          <a:ea typeface="宋体" panose="02010600030101010101" pitchFamily="2" charset="-122"/>
                          <a:cs typeface="宋体" panose="02010600030101010101" pitchFamily="2" charset="-122"/>
                        </a:rPr>
                        <a:t>可以是字符串或返回字符串的可调用对象，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作用于每个匹配的</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78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fontAlgn="base">
              <a:buFont typeface="Wingdings" panose="05000000000000000000" charset="0"/>
              <a:buChar char=""/>
            </a:pPr>
            <a:r>
              <a:rPr lang="en-US" altLang="zh-CN" sz="1800" strike="noStrike" noProof="1"/>
              <a:t>flag</a:t>
            </a:r>
            <a:r>
              <a:rPr lang="zh-CN" altLang="en-US" sz="1800" strike="noStrike" noProof="1"/>
              <a:t>参数常用值及含义</a:t>
            </a:r>
            <a:endParaRPr lang="zh-CN" altLang="en-US" sz="1800" strike="noStrike" noProof="1"/>
          </a:p>
          <a:p>
            <a:pPr fontAlgn="base">
              <a:buFont typeface="Wingdings" panose="05000000000000000000" charset="0"/>
              <a:buChar char=""/>
            </a:pPr>
            <a:r>
              <a:rPr lang="en-US" altLang="zh-CN" sz="1800" strike="noStrike" noProof="1"/>
              <a:t>re.A</a:t>
            </a:r>
            <a:r>
              <a:rPr lang="zh-CN" altLang="en-US" sz="1800" strike="noStrike" noProof="1"/>
              <a:t>：使得正则表达式中\w、\W、\b、\B、\d、\D、\s和\S等元字符只匹配ASCII字符，不匹配Unicode字符。</a:t>
            </a:r>
            <a:endParaRPr lang="zh-CN" altLang="en-US" sz="1800" strike="noStrike" noProof="1"/>
          </a:p>
          <a:p>
            <a:pPr marL="0" indent="0">
              <a:spcBef>
                <a:spcPts val="0"/>
              </a:spcBef>
              <a:buNone/>
            </a:pPr>
            <a:r>
              <a:rPr lang="zh-CN" altLang="en-US" sz="1800" strike="noStrike" noProof="1">
                <a:latin typeface="Consolas" panose="020B0609020204030204" charset="0"/>
              </a:rPr>
              <a:t>&gt;&gt;&gt; import re</a:t>
            </a:r>
            <a:endParaRPr lang="zh-CN" altLang="en-US" sz="18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&gt;&gt;&gt; re.findall('\d+', '123１２３４')</a:t>
            </a:r>
            <a:endParaRPr lang="zh-CN" altLang="en-US" sz="1800" strike="noStrike" noProof="1">
              <a:latin typeface="Consolas" panose="020B0609020204030204" charset="0"/>
            </a:endParaRPr>
          </a:p>
          <a:p>
            <a:pPr marL="0" indent="0">
              <a:spcBef>
                <a:spcPts val="0"/>
              </a:spcBef>
              <a:buNone/>
            </a:pPr>
            <a:r>
              <a:rPr lang="zh-CN" altLang="en-US" sz="1800" strike="noStrike" noProof="1">
                <a:solidFill>
                  <a:srgbClr val="00B0F0"/>
                </a:solidFill>
                <a:latin typeface="Consolas" panose="020B0609020204030204" charset="0"/>
              </a:rPr>
              <a:t>['123１２３４']</a:t>
            </a:r>
            <a:endParaRPr lang="zh-CN" altLang="en-US" sz="1800" strike="noStrike" noProof="1">
              <a:solidFill>
                <a:srgbClr val="00B0F0"/>
              </a:solidFill>
              <a:latin typeface="Consolas" panose="020B0609020204030204" charset="0"/>
            </a:endParaRPr>
          </a:p>
          <a:p>
            <a:pPr marL="0" indent="0">
              <a:spcBef>
                <a:spcPts val="0"/>
              </a:spcBef>
              <a:buNone/>
            </a:pPr>
            <a:r>
              <a:rPr lang="zh-CN" altLang="en-US" sz="1800" strike="noStrike" noProof="1">
                <a:latin typeface="Consolas" panose="020B0609020204030204" charset="0"/>
              </a:rPr>
              <a:t>&gt;&gt;&gt; re.findall('\d+', '123１２３４', re.A)</a:t>
            </a:r>
            <a:endParaRPr lang="zh-CN" altLang="en-US" sz="1800" strike="noStrike" noProof="1">
              <a:latin typeface="Consolas" panose="020B0609020204030204" charset="0"/>
            </a:endParaRPr>
          </a:p>
          <a:p>
            <a:pPr marL="0" indent="0">
              <a:spcBef>
                <a:spcPts val="0"/>
              </a:spcBef>
              <a:buNone/>
            </a:pPr>
            <a:r>
              <a:rPr lang="zh-CN" altLang="en-US" sz="1800" strike="noStrike" noProof="1">
                <a:solidFill>
                  <a:srgbClr val="00B0F0"/>
                </a:solidFill>
                <a:latin typeface="Consolas" panose="020B0609020204030204" charset="0"/>
              </a:rPr>
              <a:t>['123']</a:t>
            </a:r>
            <a:endParaRPr lang="zh-CN" altLang="en-US" sz="1800" strike="noStrike" noProof="1">
              <a:solidFill>
                <a:srgbClr val="00B0F0"/>
              </a:solidFill>
              <a:latin typeface="Consolas" panose="020B0609020204030204" charset="0"/>
            </a:endParaRPr>
          </a:p>
          <a:p>
            <a:pPr marL="0" indent="0">
              <a:spcBef>
                <a:spcPts val="0"/>
              </a:spcBef>
              <a:buNone/>
            </a:pPr>
            <a:r>
              <a:rPr lang="zh-CN" altLang="en-US" sz="1800" strike="noStrike" noProof="1">
                <a:latin typeface="Consolas" panose="020B0609020204030204" charset="0"/>
              </a:rPr>
              <a:t>&gt;&gt;&gt; re.findall('\w+', '1a2b3c１d２e３g４', re.A)</a:t>
            </a:r>
            <a:endParaRPr lang="zh-CN" altLang="en-US" sz="1800" strike="noStrike" noProof="1">
              <a:latin typeface="Consolas" panose="020B0609020204030204" charset="0"/>
            </a:endParaRPr>
          </a:p>
          <a:p>
            <a:pPr marL="0" indent="0">
              <a:spcBef>
                <a:spcPts val="0"/>
              </a:spcBef>
              <a:buNone/>
            </a:pPr>
            <a:r>
              <a:rPr lang="zh-CN" altLang="en-US" sz="1800" strike="noStrike" noProof="1">
                <a:solidFill>
                  <a:srgbClr val="00B0F0"/>
                </a:solidFill>
                <a:latin typeface="Consolas" panose="020B0609020204030204" charset="0"/>
              </a:rPr>
              <a:t>['1a2b3c', 'd', 'e', 'g']</a:t>
            </a:r>
            <a:endParaRPr lang="zh-CN" altLang="en-US" sz="1800" strike="noStrike" noProof="1">
              <a:solidFill>
                <a:srgbClr val="00B0F0"/>
              </a:solidFill>
              <a:latin typeface="Consolas" panose="020B0609020204030204" charset="0"/>
            </a:endParaRPr>
          </a:p>
          <a:p>
            <a:pPr marL="0" indent="0">
              <a:spcBef>
                <a:spcPts val="0"/>
              </a:spcBef>
              <a:buNone/>
            </a:pPr>
            <a:r>
              <a:rPr lang="zh-CN" altLang="en-US" sz="1800" strike="noStrike" noProof="1">
                <a:latin typeface="Consolas" panose="020B0609020204030204" charset="0"/>
              </a:rPr>
              <a:t>&gt;&gt;&gt; re.findall('\w+', '1a2b3c１d２e３g４')</a:t>
            </a:r>
            <a:endParaRPr lang="zh-CN" altLang="en-US" sz="1800" strike="noStrike" noProof="1">
              <a:latin typeface="Consolas" panose="020B0609020204030204" charset="0"/>
            </a:endParaRPr>
          </a:p>
          <a:p>
            <a:pPr marL="0" indent="0">
              <a:spcBef>
                <a:spcPts val="0"/>
              </a:spcBef>
              <a:buNone/>
            </a:pPr>
            <a:r>
              <a:rPr lang="zh-CN" altLang="en-US" sz="1800" strike="noStrike" noProof="1">
                <a:solidFill>
                  <a:srgbClr val="00B0F0"/>
                </a:solidFill>
                <a:latin typeface="Consolas" panose="020B0609020204030204" charset="0"/>
              </a:rPr>
              <a:t>['1a2b3c１d２e３g４']</a:t>
            </a:r>
            <a:endParaRPr lang="zh-CN" altLang="en-US" sz="1800" strike="noStrike" noProof="1">
              <a:solidFill>
                <a:srgbClr val="00B0F0"/>
              </a:solidFill>
              <a:latin typeface="Consolas" panose="020B0609020204030204" charset="0"/>
            </a:endParaRPr>
          </a:p>
        </p:txBody>
      </p:sp>
      <p:sp>
        <p:nvSpPr>
          <p:cNvPr id="118787" name="Slide Number Placeholder 3"/>
          <p:cNvSpPr>
            <a:spLocks noGrp="1"/>
          </p:cNvSpPr>
          <p:nvPr>
            <p:ph type="sldNum" sz="quarter" idx="4"/>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Title 1"/>
          <p:cNvSpPr/>
          <p:nvPr>
            <p:ph type="title"/>
          </p:nvPr>
        </p:nvSpPr>
        <p:spPr>
          <a:xfrm>
            <a:off x="3175" y="18097"/>
            <a:ext cx="9116695" cy="925039"/>
          </a:xfrm>
        </p:spPr>
        <p:txBody>
          <a:bodyPr>
            <a:normAutofit/>
          </a:bodyPr>
          <a:p>
            <a:r>
              <a:rPr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1970" y="1200150"/>
            <a:ext cx="8148320" cy="3394710"/>
          </a:xfrm>
        </p:spPr>
        <p:txBody>
          <a:bodyPr/>
          <a:p>
            <a:pPr fontAlgn="base">
              <a:buFont typeface="Wingdings" panose="05000000000000000000" charset="0"/>
              <a:buChar char=""/>
            </a:pPr>
            <a:r>
              <a:rPr lang="en-US" sz="1800" strike="noStrike" noProof="1"/>
              <a:t>re.I</a:t>
            </a:r>
            <a:r>
              <a:rPr lang="zh-CN" altLang="en-US" sz="1800" strike="noStrike" noProof="1"/>
              <a:t>：忽略大小写。</a:t>
            </a:r>
            <a:endParaRPr lang="zh-CN" altLang="en-US" sz="1800" strike="noStrike" noProof="1"/>
          </a:p>
          <a:p>
            <a:pPr marL="0" indent="0" fontAlgn="base">
              <a:buNone/>
            </a:pPr>
            <a:r>
              <a:rPr lang="zh-CN" altLang="en-US" sz="1800" strike="noStrike" noProof="1">
                <a:latin typeface="Consolas" panose="020B0609020204030204" charset="0"/>
              </a:rPr>
              <a:t>&gt;&gt;&gt; re.findall('[a-z0-9]+', '1a2b3c１D２e３G４')</a:t>
            </a:r>
            <a:endParaRPr lang="zh-CN" altLang="en-US" sz="1800" strike="noStrike" noProof="1">
              <a:latin typeface="Consolas" panose="020B0609020204030204" charset="0"/>
            </a:endParaRPr>
          </a:p>
          <a:p>
            <a:pPr marL="0" indent="0" fontAlgn="base">
              <a:buNone/>
            </a:pPr>
            <a:r>
              <a:rPr lang="zh-CN" altLang="en-US" sz="1800" strike="noStrike" noProof="1">
                <a:solidFill>
                  <a:srgbClr val="00B0F0"/>
                </a:solidFill>
                <a:latin typeface="Consolas" panose="020B0609020204030204" charset="0"/>
              </a:rPr>
              <a:t>['1a2b3c', 'e']</a:t>
            </a:r>
            <a:endParaRPr lang="zh-CN" altLang="en-US" sz="1800" strike="noStrike" noProof="1">
              <a:solidFill>
                <a:srgbClr val="00B0F0"/>
              </a:solidFill>
              <a:latin typeface="Consolas" panose="020B0609020204030204" charset="0"/>
            </a:endParaRPr>
          </a:p>
          <a:p>
            <a:pPr marL="0" indent="0" fontAlgn="base">
              <a:buNone/>
            </a:pPr>
            <a:r>
              <a:rPr lang="zh-CN" altLang="en-US" sz="1800" strike="noStrike" noProof="1">
                <a:latin typeface="Consolas" panose="020B0609020204030204" charset="0"/>
              </a:rPr>
              <a:t>&gt;&gt;&gt; re.findall('[a-z0-9]+', '1a2b3c１D２e３G４', re.I)</a:t>
            </a:r>
            <a:endParaRPr lang="zh-CN" altLang="en-US" sz="1800" strike="noStrike" noProof="1">
              <a:latin typeface="Consolas" panose="020B0609020204030204" charset="0"/>
            </a:endParaRPr>
          </a:p>
          <a:p>
            <a:pPr marL="0" indent="0" fontAlgn="base">
              <a:buNone/>
            </a:pPr>
            <a:r>
              <a:rPr lang="zh-CN" altLang="en-US" sz="1800" strike="noStrike" noProof="1">
                <a:solidFill>
                  <a:srgbClr val="00B0F0"/>
                </a:solidFill>
                <a:latin typeface="Consolas" panose="020B0609020204030204" charset="0"/>
              </a:rPr>
              <a:t>['1a2b3c', 'D', 'e', 'G']</a:t>
            </a:r>
            <a:endParaRPr lang="zh-CN" altLang="en-US" sz="1800" strike="noStrike" noProof="1">
              <a:solidFill>
                <a:srgbClr val="00B0F0"/>
              </a:solidFill>
              <a:latin typeface="Consolas" panose="020B0609020204030204" charset="0"/>
            </a:endParaRPr>
          </a:p>
          <a:p>
            <a:pPr marL="0" indent="0" fontAlgn="base">
              <a:buNone/>
            </a:pPr>
            <a:r>
              <a:rPr lang="zh-CN" altLang="en-US" sz="1800" strike="noStrike" noProof="1">
                <a:latin typeface="Consolas" panose="020B0609020204030204" charset="0"/>
              </a:rPr>
              <a:t>&gt;&gt;&gt; re.findall('[a-z0-9０-９]+', '1a2b3c１D２e３G４', re.I)</a:t>
            </a:r>
            <a:endParaRPr lang="zh-CN" altLang="en-US" sz="1800" strike="noStrike" noProof="1">
              <a:latin typeface="Consolas" panose="020B0609020204030204" charset="0"/>
            </a:endParaRPr>
          </a:p>
          <a:p>
            <a:pPr marL="0" indent="0" fontAlgn="base">
              <a:buNone/>
            </a:pPr>
            <a:r>
              <a:rPr lang="zh-CN" altLang="en-US" sz="1800" strike="noStrike" noProof="1">
                <a:solidFill>
                  <a:srgbClr val="00B0F0"/>
                </a:solidFill>
                <a:latin typeface="Consolas" panose="020B0609020204030204" charset="0"/>
              </a:rPr>
              <a:t>['1a2b3c１D２e３G４']</a:t>
            </a:r>
            <a:endParaRPr lang="zh-CN" altLang="en-US" sz="1800" strike="noStrike" noProof="1">
              <a:solidFill>
                <a:srgbClr val="00B0F0"/>
              </a:solidFill>
              <a:latin typeface="Consolas" panose="020B0609020204030204" charset="0"/>
            </a:endParaRPr>
          </a:p>
          <a:p>
            <a:pPr marL="0" indent="0" fontAlgn="base">
              <a:buNone/>
            </a:pPr>
            <a:r>
              <a:rPr lang="zh-CN" altLang="en-US" sz="1800" strike="noStrike" noProof="1">
                <a:latin typeface="Consolas" panose="020B0609020204030204" charset="0"/>
              </a:rPr>
              <a:t>&gt;&gt;&gt; re.findall('[a-z0-9０-９]+', '1a2b3c１D２e３G４')</a:t>
            </a:r>
            <a:endParaRPr lang="zh-CN" altLang="en-US" sz="1800" strike="noStrike" noProof="1">
              <a:latin typeface="Consolas" panose="020B0609020204030204" charset="0"/>
            </a:endParaRPr>
          </a:p>
          <a:p>
            <a:pPr marL="0" indent="0" fontAlgn="base">
              <a:buNone/>
            </a:pPr>
            <a:r>
              <a:rPr lang="zh-CN" altLang="en-US" sz="1800" strike="noStrike" noProof="1">
                <a:solidFill>
                  <a:srgbClr val="00B0F0"/>
                </a:solidFill>
                <a:latin typeface="Consolas" panose="020B0609020204030204" charset="0"/>
              </a:rPr>
              <a:t>['1a2b3c１', '２e３', '４']</a:t>
            </a:r>
            <a:endParaRPr lang="zh-CN" altLang="en-US" sz="1800" strike="noStrike" noProof="1">
              <a:solidFill>
                <a:srgbClr val="00B0F0"/>
              </a:solidFill>
              <a:latin typeface="Consolas" panose="020B0609020204030204" charset="0"/>
            </a:endParaRPr>
          </a:p>
        </p:txBody>
      </p:sp>
      <p:sp>
        <p:nvSpPr>
          <p:cNvPr id="119811" name="Slide Number Placeholder 3"/>
          <p:cNvSpPr>
            <a:spLocks noGrp="1"/>
          </p:cNvSpPr>
          <p:nvPr>
            <p:ph type="sldNum" sz="quarter" idx="4"/>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Title 1"/>
          <p:cNvSpPr/>
          <p:nvPr>
            <p:ph type="title"/>
          </p:nvPr>
        </p:nvSpPr>
        <p:spPr>
          <a:xfrm>
            <a:off x="3175" y="18097"/>
            <a:ext cx="9116695" cy="925039"/>
          </a:xfrm>
        </p:spPr>
        <p:txBody>
          <a:bodyPr/>
          <a:p>
            <a:r>
              <a:rPr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75" y="18097"/>
            <a:ext cx="9116695" cy="925039"/>
          </a:xfrm>
        </p:spPr>
        <p:txBody>
          <a:bodyPr/>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p:txBody>
          <a:bodyPr/>
          <a:p>
            <a:pPr eaLnBrk="1" latinLnBrk="0" hangingPunct="1">
              <a:spcBef>
                <a:spcPts val="0"/>
              </a:spcBef>
              <a:buFont typeface="Wingdings" panose="05000000000000000000" charset="0"/>
              <a:buChar char=""/>
            </a:pPr>
            <a:r>
              <a:rPr lang="en-US" sz="1800">
                <a:latin typeface="Consolas" panose="020B0609020204030204" charset="0"/>
              </a:rPr>
              <a:t>re.M</a:t>
            </a:r>
            <a:r>
              <a:rPr lang="zh-CN" altLang="en-US" sz="1800">
                <a:latin typeface="Consolas" panose="020B0609020204030204" charset="0"/>
              </a:rPr>
              <a:t>：多行模式，</a:t>
            </a:r>
            <a:r>
              <a:rPr lang="en-US" altLang="zh-CN" sz="1800">
                <a:latin typeface="Consolas" panose="020B0609020204030204" charset="0"/>
              </a:rPr>
              <a:t>^</a:t>
            </a:r>
            <a:r>
              <a:rPr lang="zh-CN" altLang="en-US" sz="1800">
                <a:latin typeface="Consolas" panose="020B0609020204030204" charset="0"/>
              </a:rPr>
              <a:t>可以匹配每行开始，</a:t>
            </a:r>
            <a:r>
              <a:rPr lang="en-US" altLang="zh-CN" sz="1800">
                <a:latin typeface="Consolas" panose="020B0609020204030204" charset="0"/>
              </a:rPr>
              <a:t>$</a:t>
            </a:r>
            <a:r>
              <a:rPr lang="zh-CN" altLang="en-US" sz="1800">
                <a:latin typeface="Consolas" panose="020B0609020204030204" charset="0"/>
              </a:rPr>
              <a:t>可以匹配每行结束。默认情况下分别匹配字符串的开始和结束。</a:t>
            </a:r>
            <a:endParaRPr lang="zh-CN" altLang="en-US" sz="1800">
              <a:latin typeface="Consolas" panose="020B0609020204030204" charset="0"/>
            </a:endParaRPr>
          </a:p>
          <a:p>
            <a:pPr marL="0" indent="0">
              <a:spcBef>
                <a:spcPts val="0"/>
              </a:spcBef>
              <a:buNone/>
            </a:pPr>
            <a:r>
              <a:rPr lang="en-US" sz="1350">
                <a:latin typeface="Consolas" panose="020B0609020204030204" charset="0"/>
              </a:rPr>
              <a:t>&gt;&gt;&gt; text = '''</a:t>
            </a:r>
            <a:endParaRPr lang="en-US" sz="1350">
              <a:latin typeface="Consolas" panose="020B0609020204030204" charset="0"/>
            </a:endParaRPr>
          </a:p>
          <a:p>
            <a:pPr marL="0" indent="0">
              <a:spcBef>
                <a:spcPts val="0"/>
              </a:spcBef>
              <a:buNone/>
            </a:pPr>
            <a:r>
              <a:rPr lang="en-US" sz="1350">
                <a:latin typeface="Consolas" panose="020B0609020204030204" charset="0"/>
              </a:rPr>
              <a:t>abc1234</a:t>
            </a:r>
            <a:endParaRPr lang="en-US" sz="1350">
              <a:latin typeface="Consolas" panose="020B0609020204030204" charset="0"/>
            </a:endParaRPr>
          </a:p>
          <a:p>
            <a:pPr marL="0" indent="0">
              <a:spcBef>
                <a:spcPts val="0"/>
              </a:spcBef>
              <a:buNone/>
            </a:pPr>
            <a:r>
              <a:rPr lang="en-US" sz="1350">
                <a:latin typeface="Consolas" panose="020B0609020204030204" charset="0"/>
              </a:rPr>
              <a:t>1234</a:t>
            </a:r>
            <a:endParaRPr lang="en-US" sz="1350">
              <a:latin typeface="Consolas" panose="020B0609020204030204" charset="0"/>
            </a:endParaRPr>
          </a:p>
          <a:p>
            <a:pPr marL="0" indent="0">
              <a:spcBef>
                <a:spcPts val="0"/>
              </a:spcBef>
              <a:buNone/>
            </a:pPr>
            <a:r>
              <a:rPr lang="en-US" sz="1350">
                <a:latin typeface="Consolas" panose="020B0609020204030204" charset="0"/>
              </a:rPr>
              <a:t>abc</a:t>
            </a:r>
            <a:endParaRPr lang="en-US" sz="1350">
              <a:latin typeface="Consolas" panose="020B0609020204030204" charset="0"/>
            </a:endParaRPr>
          </a:p>
          <a:p>
            <a:pPr marL="0" indent="0">
              <a:spcBef>
                <a:spcPts val="0"/>
              </a:spcBef>
              <a:buNone/>
            </a:pPr>
            <a:r>
              <a:rPr lang="en-US" sz="1350">
                <a:latin typeface="Consolas" panose="020B0609020204030204" charset="0"/>
              </a:rPr>
              <a:t>Python</a:t>
            </a:r>
            <a:endParaRPr lang="en-US" sz="1350">
              <a:latin typeface="Consolas" panose="020B0609020204030204" charset="0"/>
            </a:endParaRPr>
          </a:p>
          <a:p>
            <a:pPr marL="0" indent="0">
              <a:spcBef>
                <a:spcPts val="0"/>
              </a:spcBef>
              <a:buNone/>
            </a:pPr>
            <a:r>
              <a:rPr lang="en-US" sz="1350">
                <a:latin typeface="Consolas" panose="020B0609020204030204" charset="0"/>
              </a:rPr>
              <a:t>董付国</a:t>
            </a:r>
            <a:endParaRPr lang="en-US" sz="1350">
              <a:latin typeface="Consolas" panose="020B0609020204030204" charset="0"/>
            </a:endParaRPr>
          </a:p>
          <a:p>
            <a:pPr marL="0" indent="0">
              <a:spcBef>
                <a:spcPts val="0"/>
              </a:spcBef>
              <a:buNone/>
            </a:pPr>
            <a:r>
              <a:rPr lang="en-US" sz="1350">
                <a:latin typeface="Consolas" panose="020B0609020204030204" charset="0"/>
              </a:rPr>
              <a:t>'''</a:t>
            </a:r>
            <a:endParaRPr lang="en-US" sz="1350">
              <a:latin typeface="Consolas" panose="020B0609020204030204" charset="0"/>
            </a:endParaRPr>
          </a:p>
          <a:p>
            <a:pPr marL="0" indent="0">
              <a:spcBef>
                <a:spcPts val="0"/>
              </a:spcBef>
              <a:buNone/>
            </a:pPr>
            <a:r>
              <a:rPr lang="en-US" sz="1350">
                <a:latin typeface="Consolas" panose="020B0609020204030204" charset="0"/>
              </a:rPr>
              <a:t>&gt;&gt;&gt; re.findall(r'^\w+$', text)</a:t>
            </a:r>
            <a:endParaRPr lang="en-US" sz="1350">
              <a:latin typeface="Consolas" panose="020B0609020204030204" charset="0"/>
            </a:endParaRPr>
          </a:p>
          <a:p>
            <a:pPr marL="0" indent="0">
              <a:spcBef>
                <a:spcPts val="0"/>
              </a:spcBef>
              <a:buNone/>
            </a:pPr>
            <a:r>
              <a:rPr lang="en-US" sz="1350">
                <a:solidFill>
                  <a:srgbClr val="00B0F0"/>
                </a:solidFill>
                <a:latin typeface="Consolas" panose="020B0609020204030204" charset="0"/>
              </a:rPr>
              <a:t>[]</a:t>
            </a:r>
            <a:endParaRPr lang="en-US" sz="1350">
              <a:solidFill>
                <a:srgbClr val="00B0F0"/>
              </a:solidFill>
              <a:latin typeface="Consolas" panose="020B0609020204030204" charset="0"/>
            </a:endParaRPr>
          </a:p>
          <a:p>
            <a:pPr marL="0" indent="0">
              <a:spcBef>
                <a:spcPts val="0"/>
              </a:spcBef>
              <a:buNone/>
            </a:pPr>
            <a:r>
              <a:rPr lang="en-US" sz="1350">
                <a:latin typeface="Consolas" panose="020B0609020204030204" charset="0"/>
              </a:rPr>
              <a:t>&gt;&gt;&gt; re.findall(r'^.+$', text)</a:t>
            </a:r>
            <a:endParaRPr lang="en-US" sz="1350">
              <a:latin typeface="Consolas" panose="020B0609020204030204" charset="0"/>
            </a:endParaRPr>
          </a:p>
          <a:p>
            <a:pPr marL="0" indent="0">
              <a:spcBef>
                <a:spcPts val="0"/>
              </a:spcBef>
              <a:buNone/>
            </a:pPr>
            <a:r>
              <a:rPr lang="en-US" sz="1350">
                <a:solidFill>
                  <a:srgbClr val="00B0F0"/>
                </a:solidFill>
                <a:latin typeface="Consolas" panose="020B0609020204030204" charset="0"/>
              </a:rPr>
              <a:t>[]</a:t>
            </a:r>
            <a:endParaRPr lang="en-US" sz="1350">
              <a:solidFill>
                <a:srgbClr val="00B0F0"/>
              </a:solidFill>
              <a:latin typeface="Consolas" panose="020B0609020204030204" charset="0"/>
            </a:endParaRPr>
          </a:p>
          <a:p>
            <a:pPr marL="0" indent="0">
              <a:spcBef>
                <a:spcPts val="0"/>
              </a:spcBef>
              <a:buNone/>
            </a:pPr>
            <a:r>
              <a:rPr lang="en-US" sz="1350">
                <a:latin typeface="Consolas" panose="020B0609020204030204" charset="0"/>
              </a:rPr>
              <a:t>&gt;&gt;&gt; re.findall(r'^\w+$', text, re.M)</a:t>
            </a:r>
            <a:endParaRPr lang="en-US" sz="1350">
              <a:latin typeface="Consolas" panose="020B0609020204030204" charset="0"/>
            </a:endParaRPr>
          </a:p>
          <a:p>
            <a:pPr marL="0" indent="0">
              <a:spcBef>
                <a:spcPts val="0"/>
              </a:spcBef>
              <a:buNone/>
            </a:pPr>
            <a:r>
              <a:rPr lang="en-US" sz="1350">
                <a:solidFill>
                  <a:srgbClr val="00B0F0"/>
                </a:solidFill>
                <a:latin typeface="Consolas" panose="020B0609020204030204" charset="0"/>
              </a:rPr>
              <a:t>['abc1234', '1234', 'abc', 'Python', '董付国']</a:t>
            </a:r>
            <a:endParaRPr lang="en-US" sz="1350">
              <a:solidFill>
                <a:srgbClr val="00B0F0"/>
              </a:solidFill>
              <a:latin typeface="Consolas" panose="020B0609020204030204" charset="0"/>
            </a:endParaRPr>
          </a:p>
          <a:p>
            <a:pPr marL="0" indent="0">
              <a:spcBef>
                <a:spcPts val="0"/>
              </a:spcBef>
              <a:buNone/>
            </a:pPr>
            <a:r>
              <a:rPr lang="en-US" sz="1350">
                <a:latin typeface="Consolas" panose="020B0609020204030204" charset="0"/>
              </a:rPr>
              <a:t>&gt;&gt;&gt; re.findall(r'^.+$', text, re.M)</a:t>
            </a:r>
            <a:endParaRPr lang="en-US" sz="1350">
              <a:latin typeface="Consolas" panose="020B0609020204030204" charset="0"/>
            </a:endParaRPr>
          </a:p>
          <a:p>
            <a:pPr marL="0" indent="0">
              <a:spcBef>
                <a:spcPts val="0"/>
              </a:spcBef>
              <a:buNone/>
            </a:pPr>
            <a:r>
              <a:rPr lang="en-US" sz="1350">
                <a:solidFill>
                  <a:srgbClr val="00B0F0"/>
                </a:solidFill>
                <a:latin typeface="Consolas" panose="020B0609020204030204" charset="0"/>
              </a:rPr>
              <a:t>['abc1234', '1234', 'abc', 'Python', '董付国']</a:t>
            </a:r>
            <a:endParaRPr lang="en-US" sz="1350">
              <a:solidFill>
                <a:srgbClr val="00B0F0"/>
              </a:solidFill>
              <a:latin typeface="Consolas" panose="020B0609020204030204" charset="0"/>
            </a:endParaRPr>
          </a:p>
        </p:txBody>
      </p:sp>
      <p:sp>
        <p:nvSpPr>
          <p:cNvPr id="4" name="Slide Number Placeholder 3"/>
          <p:cNvSpPr>
            <a:spLocks noGrp="1"/>
          </p:cNvSpPr>
          <p:nvPr>
            <p:ph type="sldNum" sz="quarter" idx="4"/>
          </p:nvPr>
        </p:nvSpPr>
        <p:spPr/>
        <p:txBody>
          <a:bodyPr/>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75" y="11747"/>
            <a:ext cx="9116695" cy="925039"/>
          </a:xfrm>
        </p:spPr>
        <p:txBody>
          <a:bodyPr/>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a:xfrm>
            <a:off x="457200" y="1200150"/>
            <a:ext cx="8437245" cy="3395345"/>
          </a:xfrm>
        </p:spPr>
        <p:txBody>
          <a:bodyPr/>
          <a:p>
            <a:pPr>
              <a:buFont typeface="Wingdings" panose="05000000000000000000" charset="0"/>
              <a:buChar char=""/>
            </a:pPr>
            <a:r>
              <a:rPr lang="en-US" sz="1800">
                <a:latin typeface="Consolas" panose="020B0609020204030204" charset="0"/>
              </a:rPr>
              <a:t>re.S</a:t>
            </a:r>
            <a:r>
              <a:rPr lang="zh-CN" altLang="en-US" sz="1800">
                <a:latin typeface="Consolas" panose="020B0609020204030204" charset="0"/>
              </a:rPr>
              <a:t>：单行模式，圆点可以匹配换行符。</a:t>
            </a:r>
            <a:endParaRPr lang="zh-CN" altLang="en-US" sz="1800">
              <a:latin typeface="Consolas" panose="020B0609020204030204" charset="0"/>
            </a:endParaRPr>
          </a:p>
          <a:p>
            <a:pPr marL="0" indent="0">
              <a:buNone/>
            </a:pPr>
            <a:r>
              <a:rPr lang="zh-CN" altLang="en-US" sz="1800">
                <a:latin typeface="Consolas" panose="020B0609020204030204" charset="0"/>
              </a:rPr>
              <a:t>&gt;&gt;&gt; text = '''&lt;p&gt;Beautiful is better than ugly.</a:t>
            </a:r>
            <a:endParaRPr lang="zh-CN" altLang="en-US" sz="1800">
              <a:latin typeface="Consolas" panose="020B0609020204030204" charset="0"/>
            </a:endParaRPr>
          </a:p>
          <a:p>
            <a:pPr marL="0" indent="0">
              <a:buNone/>
            </a:pPr>
            <a:r>
              <a:rPr lang="zh-CN" altLang="en-US" sz="1800">
                <a:latin typeface="Consolas" panose="020B0609020204030204" charset="0"/>
              </a:rPr>
              <a:t>Explicit is better than implicit.</a:t>
            </a:r>
            <a:endParaRPr lang="zh-CN" altLang="en-US" sz="1800">
              <a:latin typeface="Consolas" panose="020B0609020204030204" charset="0"/>
            </a:endParaRPr>
          </a:p>
          <a:p>
            <a:pPr marL="0" indent="0">
              <a:buNone/>
            </a:pPr>
            <a:r>
              <a:rPr lang="zh-CN" altLang="en-US" sz="1800">
                <a:latin typeface="Consolas" panose="020B0609020204030204" charset="0"/>
              </a:rPr>
              <a:t>Simple is better than complex.&lt;/p&gt;'''</a:t>
            </a:r>
            <a:endParaRPr lang="zh-CN" altLang="en-US" sz="1800">
              <a:latin typeface="Consolas" panose="020B0609020204030204" charset="0"/>
            </a:endParaRPr>
          </a:p>
          <a:p>
            <a:pPr marL="0" indent="0">
              <a:buNone/>
            </a:pPr>
            <a:r>
              <a:rPr lang="zh-CN" altLang="en-US" sz="1800">
                <a:latin typeface="Consolas" panose="020B0609020204030204" charset="0"/>
              </a:rPr>
              <a:t>&gt;&gt;&gt; re.findall(r'&lt;p&gt;(.+?)&lt;/p&gt;', text)</a:t>
            </a:r>
            <a:endParaRPr lang="zh-CN" altLang="en-US" sz="1800">
              <a:latin typeface="Consolas" panose="020B0609020204030204" charset="0"/>
            </a:endParaRPr>
          </a:p>
          <a:p>
            <a:pPr marL="0" indent="0">
              <a:buNone/>
            </a:pPr>
            <a:r>
              <a:rPr lang="zh-CN" altLang="en-US" sz="1800">
                <a:solidFill>
                  <a:srgbClr val="00B0F0"/>
                </a:solidFill>
                <a:latin typeface="Consolas" panose="020B0609020204030204" charset="0"/>
              </a:rPr>
              <a:t>[]</a:t>
            </a:r>
            <a:endParaRPr lang="zh-CN" altLang="en-US" sz="1800">
              <a:solidFill>
                <a:srgbClr val="00B0F0"/>
              </a:solidFill>
              <a:latin typeface="Consolas" panose="020B0609020204030204" charset="0"/>
            </a:endParaRPr>
          </a:p>
          <a:p>
            <a:pPr marL="0" indent="0">
              <a:buNone/>
            </a:pPr>
            <a:r>
              <a:rPr lang="zh-CN" altLang="en-US" sz="1800">
                <a:latin typeface="Consolas" panose="020B0609020204030204" charset="0"/>
              </a:rPr>
              <a:t>&gt;&gt;&gt; re.findall(r'&lt;p&gt;(.+?)&lt;/p&gt;', text, re.S)</a:t>
            </a:r>
            <a:endParaRPr lang="zh-CN" altLang="en-US" sz="1800">
              <a:latin typeface="Consolas" panose="020B0609020204030204" charset="0"/>
            </a:endParaRPr>
          </a:p>
          <a:p>
            <a:pPr marL="0" indent="0">
              <a:buNone/>
            </a:pPr>
            <a:r>
              <a:rPr lang="zh-CN" altLang="en-US" sz="1800">
                <a:solidFill>
                  <a:srgbClr val="00B0F0"/>
                </a:solidFill>
                <a:latin typeface="Consolas" panose="020B0609020204030204" charset="0"/>
              </a:rPr>
              <a:t>['Beautiful is better than ugly.\nExplicit is better than implicit.\nSimple is better than complex.']</a:t>
            </a:r>
            <a:endParaRPr lang="zh-CN" altLang="en-US" sz="1800">
              <a:solidFill>
                <a:srgbClr val="00B0F0"/>
              </a:solidFill>
              <a:latin typeface="Consolas" panose="020B0609020204030204" charset="0"/>
            </a:endParaRPr>
          </a:p>
        </p:txBody>
      </p:sp>
      <p:sp>
        <p:nvSpPr>
          <p:cNvPr id="4" name="Slide Number Placeholder 3"/>
          <p:cNvSpPr>
            <a:spLocks noGrp="1"/>
          </p:cNvSpPr>
          <p:nvPr>
            <p:ph type="sldNum" sz="quarter" idx="4"/>
          </p:nvPr>
        </p:nvSpPr>
        <p:spPr/>
        <p:txBody>
          <a:bodyPr/>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dirty="0"/>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45516</Words>
  <Application>WPS 演示</Application>
  <PresentationFormat>全屏显示(16:9)</PresentationFormat>
  <Paragraphs>2300</Paragraphs>
  <Slides>144</Slides>
  <Notes>0</Notes>
  <HiddenSlides>0</HiddenSlides>
  <MMClips>0</MMClips>
  <ScaleCrop>false</ScaleCrop>
  <HeadingPairs>
    <vt:vector size="8" baseType="variant">
      <vt:variant>
        <vt:lpstr>已用的字体</vt:lpstr>
      </vt:variant>
      <vt:variant>
        <vt:i4>10</vt:i4>
      </vt:variant>
      <vt:variant>
        <vt:lpstr>主题</vt:lpstr>
      </vt:variant>
      <vt:variant>
        <vt:i4>11</vt:i4>
      </vt:variant>
      <vt:variant>
        <vt:lpstr>嵌入 OLE 服务器</vt:lpstr>
      </vt:variant>
      <vt:variant>
        <vt:i4>2</vt:i4>
      </vt:variant>
      <vt:variant>
        <vt:lpstr>幻灯片标题</vt:lpstr>
      </vt:variant>
      <vt:variant>
        <vt:i4>144</vt:i4>
      </vt:variant>
    </vt:vector>
  </HeadingPairs>
  <TitlesOfParts>
    <vt:vector size="167" baseType="lpstr">
      <vt:lpstr>Arial</vt:lpstr>
      <vt:lpstr>宋体</vt:lpstr>
      <vt:lpstr>Wingdings</vt:lpstr>
      <vt:lpstr>Garamond</vt:lpstr>
      <vt:lpstr>Wingdings</vt:lpstr>
      <vt:lpstr>Consolas</vt:lpstr>
      <vt:lpstr>微软雅黑</vt:lpstr>
      <vt:lpstr>Arial Unicode MS</vt:lpstr>
      <vt:lpstr>Calibri</vt:lpstr>
      <vt:lpstr>Times New Roman</vt:lpstr>
      <vt:lpstr>默认设计模板</vt:lpstr>
      <vt:lpstr>默认设计模板_2</vt:lpstr>
      <vt:lpstr>默认设计模板_3</vt:lpstr>
      <vt:lpstr>Beam</vt:lpstr>
      <vt:lpstr>默认设计模板_4</vt:lpstr>
      <vt:lpstr>默认设计模板_5</vt:lpstr>
      <vt:lpstr>Beam_2</vt:lpstr>
      <vt:lpstr>默认设计模板_6</vt:lpstr>
      <vt:lpstr>Beam_3</vt:lpstr>
      <vt:lpstr>Stream</vt:lpstr>
      <vt:lpstr>默认设计模板_7</vt:lpstr>
      <vt:lpstr>Paint.Picture</vt:lpstr>
      <vt:lpstr>Paint.Picture</vt:lpstr>
      <vt:lpstr>第4章  字符串与正则表达式  董付国 微信公众号：Python小屋</vt:lpstr>
      <vt:lpstr>4.1 字符串</vt:lpstr>
      <vt:lpstr>4.1 字符串</vt:lpstr>
      <vt:lpstr>4.1 字符串</vt:lpstr>
      <vt:lpstr>4.1 字符串</vt:lpstr>
      <vt:lpstr>4.1 字符串</vt:lpstr>
      <vt:lpstr>4.1 字符串</vt:lpstr>
      <vt:lpstr>4.1.1 字符串格式化</vt:lpstr>
      <vt:lpstr>4.1.1 字符串格式化</vt:lpstr>
      <vt:lpstr>4.1.1 字符串格式化</vt:lpstr>
      <vt:lpstr>4.1.1 字符串格式化</vt:lpstr>
      <vt:lpstr>4.1.1 字符串格式化</vt:lpstr>
      <vt:lpstr>4.1.1 字符串格式化</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4.1.3 字符串常量</vt:lpstr>
      <vt:lpstr>4.1.3 字符串常量</vt:lpstr>
      <vt:lpstr>4.1.4 可变字符串</vt:lpstr>
      <vt:lpstr>4.1.5  中文分词与拼音处理</vt:lpstr>
      <vt:lpstr>4.1.5  中文分词与拼音处理</vt:lpstr>
      <vt:lpstr>4.1.5  中文分词与拼音处理</vt:lpstr>
      <vt:lpstr>4.1.5  中文分词与拼音处理</vt:lpstr>
      <vt:lpstr>4.1.5  中文分词与拼音处理</vt:lpstr>
      <vt:lpstr>4.1.5  中文分词与拼音处理</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4.2 正则表达式</vt:lpstr>
      <vt:lpstr>4.2.1 正则表达式语法</vt:lpstr>
      <vt:lpstr>4.2.1 正则表达式语法</vt:lpstr>
      <vt:lpstr>4.2.1 正则表达式语法</vt:lpstr>
      <vt:lpstr>4.2.1 正则表达式语法</vt:lpstr>
      <vt:lpstr>4.2.1 正则表达式语法</vt:lpstr>
      <vt:lpstr>4.2.1 正则表达式语法</vt:lpstr>
      <vt:lpstr>4.2.2 re模块主要函数</vt:lpstr>
      <vt:lpstr>4.2.2 re模块主要函数</vt:lpstr>
      <vt:lpstr>4.2.2 re模块主要函数</vt:lpstr>
      <vt:lpstr>4.2.2 re模块主要函数</vt:lpstr>
      <vt:lpstr>4.2.2 re模块主要函数</vt:lpstr>
      <vt:lpstr>4.2.2 re模块主要函数</vt:lpstr>
      <vt:lpstr>4.2.2 re模块主要函数</vt:lpstr>
      <vt:lpstr>4.2.2 re模块主要函数</vt:lpstr>
      <vt:lpstr>4.2.3 直接使用re模块函数</vt:lpstr>
      <vt:lpstr>4.2.3 直接使用re模块函数</vt:lpstr>
      <vt:lpstr>4.2.3 直接使用re模块函数</vt:lpstr>
      <vt:lpstr>4.2.3 直接使用re模块函数</vt:lpstr>
      <vt:lpstr>4.2.3 直接使用re模块函数</vt:lpstr>
      <vt:lpstr>4.2.3 直接使用re模块函数</vt:lpstr>
      <vt:lpstr>4.2.3 直接使用re模块函数</vt:lpstr>
      <vt:lpstr>4.2.3 直接使用re模块函数</vt:lpstr>
      <vt:lpstr>4.2.3 直接使用re模块函数</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dfg</cp:lastModifiedBy>
  <cp:revision>232</cp:revision>
  <dcterms:created xsi:type="dcterms:W3CDTF">2013-01-25T01:44:00Z</dcterms:created>
  <dcterms:modified xsi:type="dcterms:W3CDTF">2020-05-30T10:03:05Z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