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Lst>
  <p:notesMasterIdLst>
    <p:notesMasterId r:id="rId145"/>
  </p:notesMasterIdLst>
  <p:handoutMasterIdLst>
    <p:handoutMasterId r:id="rId146"/>
  </p:handoutMasterIdLst>
  <p:sldIdLst>
    <p:sldId id="256" r:id="rId12"/>
    <p:sldId id="258" r:id="rId13"/>
    <p:sldId id="441" r:id="rId14"/>
    <p:sldId id="257" r:id="rId15"/>
    <p:sldId id="259" r:id="rId16"/>
    <p:sldId id="291" r:id="rId17"/>
    <p:sldId id="445" r:id="rId18"/>
    <p:sldId id="446" r:id="rId19"/>
    <p:sldId id="260" r:id="rId20"/>
    <p:sldId id="293" r:id="rId21"/>
    <p:sldId id="294" r:id="rId22"/>
    <p:sldId id="366" r:id="rId23"/>
    <p:sldId id="265" r:id="rId24"/>
    <p:sldId id="440" r:id="rId25"/>
    <p:sldId id="533" r:id="rId26"/>
    <p:sldId id="295" r:id="rId27"/>
    <p:sldId id="296" r:id="rId28"/>
    <p:sldId id="266" r:id="rId29"/>
    <p:sldId id="268" r:id="rId30"/>
    <p:sldId id="367" r:id="rId31"/>
    <p:sldId id="368" r:id="rId32"/>
    <p:sldId id="269" r:id="rId33"/>
    <p:sldId id="267" r:id="rId34"/>
    <p:sldId id="270" r:id="rId35"/>
    <p:sldId id="271" r:id="rId36"/>
    <p:sldId id="272" r:id="rId37"/>
    <p:sldId id="273" r:id="rId38"/>
    <p:sldId id="274" r:id="rId39"/>
    <p:sldId id="275" r:id="rId40"/>
    <p:sldId id="944" r:id="rId41"/>
    <p:sldId id="369" r:id="rId42"/>
    <p:sldId id="370" r:id="rId43"/>
    <p:sldId id="371" r:id="rId44"/>
    <p:sldId id="372" r:id="rId45"/>
    <p:sldId id="262" r:id="rId46"/>
    <p:sldId id="373" r:id="rId47"/>
    <p:sldId id="264" r:id="rId48"/>
    <p:sldId id="277" r:id="rId49"/>
    <p:sldId id="374" r:id="rId50"/>
    <p:sldId id="278" r:id="rId51"/>
    <p:sldId id="375" r:id="rId52"/>
    <p:sldId id="534" r:id="rId53"/>
    <p:sldId id="376" r:id="rId54"/>
    <p:sldId id="447" r:id="rId55"/>
    <p:sldId id="448" r:id="rId56"/>
    <p:sldId id="865" r:id="rId57"/>
    <p:sldId id="279" r:id="rId58"/>
    <p:sldId id="280" r:id="rId59"/>
    <p:sldId id="378" r:id="rId60"/>
    <p:sldId id="281" r:id="rId61"/>
    <p:sldId id="282" r:id="rId62"/>
    <p:sldId id="379" r:id="rId63"/>
    <p:sldId id="345" r:id="rId64"/>
    <p:sldId id="380" r:id="rId65"/>
    <p:sldId id="1684" r:id="rId66"/>
    <p:sldId id="1685" r:id="rId67"/>
    <p:sldId id="1686" r:id="rId68"/>
    <p:sldId id="1687" r:id="rId69"/>
    <p:sldId id="2205" r:id="rId70"/>
    <p:sldId id="297" r:id="rId71"/>
    <p:sldId id="298" r:id="rId72"/>
    <p:sldId id="299" r:id="rId73"/>
    <p:sldId id="300" r:id="rId74"/>
    <p:sldId id="945" r:id="rId75"/>
    <p:sldId id="308" r:id="rId76"/>
    <p:sldId id="381" r:id="rId77"/>
    <p:sldId id="2093" r:id="rId78"/>
    <p:sldId id="2206" r:id="rId79"/>
    <p:sldId id="2207" r:id="rId80"/>
    <p:sldId id="2208" r:id="rId81"/>
    <p:sldId id="302" r:id="rId82"/>
    <p:sldId id="303" r:id="rId83"/>
    <p:sldId id="1816" r:id="rId84"/>
    <p:sldId id="304" r:id="rId85"/>
    <p:sldId id="382" r:id="rId86"/>
    <p:sldId id="305" r:id="rId87"/>
    <p:sldId id="383" r:id="rId88"/>
    <p:sldId id="336" r:id="rId89"/>
    <p:sldId id="337" r:id="rId90"/>
    <p:sldId id="385" r:id="rId91"/>
    <p:sldId id="386" r:id="rId92"/>
    <p:sldId id="1562" r:id="rId93"/>
    <p:sldId id="1563" r:id="rId94"/>
    <p:sldId id="2209" r:id="rId95"/>
    <p:sldId id="2210" r:id="rId96"/>
    <p:sldId id="2211" r:id="rId97"/>
    <p:sldId id="2213" r:id="rId98"/>
    <p:sldId id="2214" r:id="rId99"/>
    <p:sldId id="2215" r:id="rId100"/>
    <p:sldId id="2216" r:id="rId101"/>
    <p:sldId id="2217" r:id="rId102"/>
    <p:sldId id="2218" r:id="rId103"/>
    <p:sldId id="2219" r:id="rId104"/>
    <p:sldId id="2220" r:id="rId105"/>
    <p:sldId id="2221" r:id="rId106"/>
    <p:sldId id="2225" r:id="rId107"/>
    <p:sldId id="2222" r:id="rId108"/>
    <p:sldId id="2223" r:id="rId109"/>
    <p:sldId id="2224" r:id="rId110"/>
    <p:sldId id="283" r:id="rId111"/>
    <p:sldId id="284" r:id="rId112"/>
    <p:sldId id="285" r:id="rId113"/>
    <p:sldId id="535" r:id="rId114"/>
    <p:sldId id="537" r:id="rId115"/>
    <p:sldId id="538" r:id="rId116"/>
    <p:sldId id="539" r:id="rId117"/>
    <p:sldId id="540" r:id="rId118"/>
    <p:sldId id="646" r:id="rId119"/>
    <p:sldId id="846" r:id="rId120"/>
    <p:sldId id="847" r:id="rId121"/>
    <p:sldId id="1315" r:id="rId122"/>
    <p:sldId id="1560" r:id="rId123"/>
    <p:sldId id="1561" r:id="rId124"/>
    <p:sldId id="1798" r:id="rId125"/>
    <p:sldId id="2006" r:id="rId126"/>
    <p:sldId id="263" r:id="rId127"/>
    <p:sldId id="442" r:id="rId128"/>
    <p:sldId id="307" r:id="rId129"/>
    <p:sldId id="387" r:id="rId130"/>
    <p:sldId id="388" r:id="rId131"/>
    <p:sldId id="541" r:id="rId132"/>
    <p:sldId id="542" r:id="rId133"/>
    <p:sldId id="389" r:id="rId134"/>
    <p:sldId id="390" r:id="rId135"/>
    <p:sldId id="391" r:id="rId136"/>
    <p:sldId id="688" r:id="rId137"/>
    <p:sldId id="689" r:id="rId138"/>
    <p:sldId id="543" r:id="rId139"/>
    <p:sldId id="544" r:id="rId140"/>
    <p:sldId id="545" r:id="rId141"/>
    <p:sldId id="546" r:id="rId142"/>
    <p:sldId id="547" r:id="rId143"/>
    <p:sldId id="2323" r:id="rId144"/>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01" d="100"/>
          <a:sy n="101" d="100"/>
        </p:scale>
        <p:origin x="922" y="62"/>
      </p:cViewPr>
      <p:guideLst>
        <p:guide orient="horz" pos="162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12" Type="http://schemas.openxmlformats.org/officeDocument/2006/relationships/slide" Target="slides/slide101.xml"/><Relationship Id="rId133" Type="http://schemas.openxmlformats.org/officeDocument/2006/relationships/slide" Target="slides/slide122.xml"/><Relationship Id="rId138" Type="http://schemas.openxmlformats.org/officeDocument/2006/relationships/slide" Target="slides/slide127.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slide" Target="slides/slide117.xml"/><Relationship Id="rId144" Type="http://schemas.openxmlformats.org/officeDocument/2006/relationships/slide" Target="slides/slide133.xml"/><Relationship Id="rId149"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134" Type="http://schemas.openxmlformats.org/officeDocument/2006/relationships/slide" Target="slides/slide123.xml"/><Relationship Id="rId139" Type="http://schemas.openxmlformats.org/officeDocument/2006/relationships/slide" Target="slides/slide128.xml"/><Relationship Id="rId80" Type="http://schemas.openxmlformats.org/officeDocument/2006/relationships/slide" Target="slides/slide69.xml"/><Relationship Id="rId85" Type="http://schemas.openxmlformats.org/officeDocument/2006/relationships/slide" Target="slides/slide74.xml"/><Relationship Id="rId15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openxmlformats.org/officeDocument/2006/relationships/slide" Target="slides/slide92.xml"/><Relationship Id="rId108" Type="http://schemas.openxmlformats.org/officeDocument/2006/relationships/slide" Target="slides/slide97.xml"/><Relationship Id="rId116" Type="http://schemas.openxmlformats.org/officeDocument/2006/relationships/slide" Target="slides/slide105.xml"/><Relationship Id="rId124" Type="http://schemas.openxmlformats.org/officeDocument/2006/relationships/slide" Target="slides/slide113.xml"/><Relationship Id="rId129" Type="http://schemas.openxmlformats.org/officeDocument/2006/relationships/slide" Target="slides/slide118.xml"/><Relationship Id="rId137" Type="http://schemas.openxmlformats.org/officeDocument/2006/relationships/slide" Target="slides/slide12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11" Type="http://schemas.openxmlformats.org/officeDocument/2006/relationships/slide" Target="slides/slide100.xml"/><Relationship Id="rId132" Type="http://schemas.openxmlformats.org/officeDocument/2006/relationships/slide" Target="slides/slide121.xml"/><Relationship Id="rId140" Type="http://schemas.openxmlformats.org/officeDocument/2006/relationships/slide" Target="slides/slide12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6" Type="http://schemas.openxmlformats.org/officeDocument/2006/relationships/slide" Target="slides/slide95.xml"/><Relationship Id="rId114" Type="http://schemas.openxmlformats.org/officeDocument/2006/relationships/slide" Target="slides/slide103.xml"/><Relationship Id="rId119" Type="http://schemas.openxmlformats.org/officeDocument/2006/relationships/slide" Target="slides/slide108.xml"/><Relationship Id="rId127" Type="http://schemas.openxmlformats.org/officeDocument/2006/relationships/slide" Target="slides/slide11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130" Type="http://schemas.openxmlformats.org/officeDocument/2006/relationships/slide" Target="slides/slide119.xml"/><Relationship Id="rId135" Type="http://schemas.openxmlformats.org/officeDocument/2006/relationships/slide" Target="slides/slide124.xml"/><Relationship Id="rId143" Type="http://schemas.openxmlformats.org/officeDocument/2006/relationships/slide" Target="slides/slide132.xml"/><Relationship Id="rId14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141" Type="http://schemas.openxmlformats.org/officeDocument/2006/relationships/slide" Target="slides/slide130.xml"/><Relationship Id="rId146"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slide" Target="slides/slide120.xml"/><Relationship Id="rId136" Type="http://schemas.openxmlformats.org/officeDocument/2006/relationships/slide" Target="slides/slide125.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14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142"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7"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9460" name="Rectangle 4"/>
          <p:cNvSpPr>
            <a:spLocks noGrp="1" noRot="1" noChangeAspect="1"/>
          </p:cNvSpPr>
          <p:nvPr>
            <p:ph type="sldImg"/>
          </p:nvPr>
        </p:nvSpPr>
        <p:spPr>
          <a:xfrm>
            <a:off x="381000" y="685800"/>
            <a:ext cx="6096000" cy="3429000"/>
          </a:xfrm>
          <a:prstGeom prst="rect">
            <a:avLst/>
          </a:prstGeom>
          <a:noFill/>
          <a:ln w="9525">
            <a:noFill/>
          </a:ln>
        </p:spPr>
      </p:sp>
      <p:sp>
        <p:nvSpPr>
          <p:cNvPr id="20485"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16390"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1"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7"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3313"/>
          <p:cNvGrpSpPr/>
          <p:nvPr/>
        </p:nvGrpSpPr>
        <p:grpSpPr>
          <a:xfrm>
            <a:off x="0" y="0"/>
            <a:ext cx="9144000" cy="5143500"/>
            <a:chOff x="0" y="0"/>
            <a:chExt cx="5760" cy="4319"/>
          </a:xfrm>
        </p:grpSpPr>
        <p:sp>
          <p:nvSpPr>
            <p:cNvPr id="16387" name="任意多边形 13314"/>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6388" name="任意多边形 13315"/>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6389" name="任意多边形 13316"/>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6390" name="任意多边形 13317"/>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6391" name="任意多边形 13318"/>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6392" name="任意多边形 13319"/>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6393" name="任意多边形 13320"/>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6394" name="任意多边形 13321"/>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6395" name="任意多边形 13322"/>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6396" name="任意多边形 13323"/>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6397" name="任意多边形 13324"/>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6398" name="任意多边形 13325"/>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6399" name="任意多边形 13326"/>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6400" name="任意多边形 13327"/>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6401" name="任意多边形 13328"/>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640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640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6404" name="任意多边形 13331"/>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640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6406" name="任意多边形 13333"/>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6407" name="任意多边形 13334"/>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640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640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6410" name="任意多边形 13337"/>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6411" name="任意多边形 13338"/>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6412" name="任意多边形 13339"/>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6413" name="任意多边形 13340"/>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6414" name="任意多边形 13341"/>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6415" name="任意多边形 13342"/>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6416" name="任意多边形 13343"/>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6417" name="任意多边形 13344"/>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6418" name="任意多边形 13345"/>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6419" name="任意多边形 13346"/>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6420" name="任意多边形 13347"/>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6421" name="任意多边形 13348"/>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6422" name="任意多边形 13349"/>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6423" name="组合 13350"/>
            <p:cNvGrpSpPr/>
            <p:nvPr userDrawn="1"/>
          </p:nvGrpSpPr>
          <p:grpSpPr>
            <a:xfrm>
              <a:off x="0" y="1632"/>
              <a:ext cx="5758" cy="1858"/>
              <a:chOff x="0" y="0"/>
              <a:chExt cx="5758" cy="1858"/>
            </a:xfrm>
          </p:grpSpPr>
          <p:sp>
            <p:nvSpPr>
              <p:cNvPr id="16424" name="任意多边形 13351"/>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6425" name="任意多边形 13352"/>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3354" name="标题 13353"/>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3355" name="副标题 13354"/>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13355"/>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13356"/>
          <p:cNvSpPr>
            <a:spLocks noGrp="1"/>
          </p:cNvSpPr>
          <p:nvPr>
            <p:ph type="ftr" sz="quarter" idx="3"/>
          </p:nvPr>
        </p:nvSpPr>
        <p:spPr>
          <a:xfrm>
            <a:off x="3124200" y="4687888"/>
            <a:ext cx="2895600" cy="3429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13357"/>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组合 15361"/>
          <p:cNvGrpSpPr/>
          <p:nvPr/>
        </p:nvGrpSpPr>
        <p:grpSpPr>
          <a:xfrm>
            <a:off x="0" y="0"/>
            <a:ext cx="9140825" cy="5138738"/>
            <a:chOff x="0" y="0"/>
            <a:chExt cx="5758" cy="4315"/>
          </a:xfrm>
        </p:grpSpPr>
        <p:grpSp>
          <p:nvGrpSpPr>
            <p:cNvPr id="17411" name="组合 15362"/>
            <p:cNvGrpSpPr/>
            <p:nvPr userDrawn="1"/>
          </p:nvGrpSpPr>
          <p:grpSpPr>
            <a:xfrm>
              <a:off x="1728" y="2230"/>
              <a:ext cx="4027" cy="2085"/>
              <a:chOff x="0" y="0"/>
              <a:chExt cx="4027" cy="2085"/>
            </a:xfrm>
          </p:grpSpPr>
          <p:sp>
            <p:nvSpPr>
              <p:cNvPr id="17412" name="任意多边形 15363"/>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a:p>
            </p:txBody>
          </p:sp>
          <p:sp>
            <p:nvSpPr>
              <p:cNvPr id="17413" name="任意多边形 15364"/>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a:p>
            </p:txBody>
          </p:sp>
          <p:sp>
            <p:nvSpPr>
              <p:cNvPr id="17414" name="任意多边形 15365"/>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a:p>
            </p:txBody>
          </p:sp>
          <p:sp>
            <p:nvSpPr>
              <p:cNvPr id="17415" name="任意多边形 15366"/>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a:p>
            </p:txBody>
          </p:sp>
          <p:sp>
            <p:nvSpPr>
              <p:cNvPr id="17416" name="任意多边形 15367"/>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a:p>
            </p:txBody>
          </p:sp>
        </p:grpSp>
        <p:sp>
          <p:nvSpPr>
            <p:cNvPr id="17417" name="任意多边形 15368"/>
            <p:cNvSpPr/>
            <p:nvPr/>
          </p:nvSpPr>
          <p:spPr>
            <a:xfrm>
              <a:off x="3322" y="1341"/>
              <a:ext cx="1825" cy="1537"/>
            </a:xfrm>
            <a:custGeom>
              <a:avLst/>
              <a:gdLst/>
              <a:ahLst/>
              <a:cxnLst>
                <a:cxn ang="0">
                  <a:pos x="621" y="1161"/>
                </a:cxn>
                <a:cxn ang="0">
                  <a:pos x="858" y="1108"/>
                </a:cxn>
                <a:cxn ang="0">
                  <a:pos x="1052" y="1047"/>
                </a:cxn>
                <a:cxn ang="0">
                  <a:pos x="1211" y="982"/>
                </a:cxn>
                <a:cxn ang="0">
                  <a:pos x="1327" y="911"/>
                </a:cxn>
                <a:cxn ang="0">
                  <a:pos x="1403" y="828"/>
                </a:cxn>
                <a:cxn ang="0">
                  <a:pos x="1443" y="732"/>
                </a:cxn>
                <a:cxn ang="0">
                  <a:pos x="1447" y="613"/>
                </a:cxn>
                <a:cxn ang="0">
                  <a:pos x="1416" y="500"/>
                </a:cxn>
                <a:cxn ang="0">
                  <a:pos x="1354" y="399"/>
                </a:cxn>
                <a:cxn ang="0">
                  <a:pos x="1269" y="303"/>
                </a:cxn>
                <a:cxn ang="0">
                  <a:pos x="1118" y="172"/>
                </a:cxn>
                <a:cxn ang="0">
                  <a:pos x="1018" y="100"/>
                </a:cxn>
                <a:cxn ang="0">
                  <a:pos x="932" y="47"/>
                </a:cxn>
                <a:cxn ang="0">
                  <a:pos x="874" y="10"/>
                </a:cxn>
                <a:cxn ang="0">
                  <a:pos x="851" y="0"/>
                </a:cxn>
                <a:cxn ang="0">
                  <a:pos x="1045" y="131"/>
                </a:cxn>
                <a:cxn ang="0">
                  <a:pos x="1230" y="279"/>
                </a:cxn>
                <a:cxn ang="0">
                  <a:pos x="1307" y="357"/>
                </a:cxn>
                <a:cxn ang="0">
                  <a:pos x="1372" y="440"/>
                </a:cxn>
                <a:cxn ang="0">
                  <a:pos x="1412" y="523"/>
                </a:cxn>
                <a:cxn ang="0">
                  <a:pos x="1430" y="613"/>
                </a:cxn>
                <a:cxn ang="0">
                  <a:pos x="1416" y="696"/>
                </a:cxn>
                <a:cxn ang="0">
                  <a:pos x="1372" y="768"/>
                </a:cxn>
                <a:cxn ang="0">
                  <a:pos x="1303" y="828"/>
                </a:cxn>
                <a:cxn ang="0">
                  <a:pos x="1214" y="876"/>
                </a:cxn>
                <a:cxn ang="0">
                  <a:pos x="1104" y="923"/>
                </a:cxn>
                <a:cxn ang="0">
                  <a:pos x="854" y="994"/>
                </a:cxn>
                <a:cxn ang="0">
                  <a:pos x="583" y="1060"/>
                </a:cxn>
                <a:cxn ang="0">
                  <a:pos x="329" y="1126"/>
                </a:cxn>
                <a:cxn ang="0">
                  <a:pos x="223" y="1167"/>
                </a:cxn>
                <a:cxn ang="0">
                  <a:pos x="130" y="1208"/>
                </a:cxn>
                <a:cxn ang="0">
                  <a:pos x="58" y="1257"/>
                </a:cxn>
                <a:cxn ang="0">
                  <a:pos x="14" y="1316"/>
                </a:cxn>
                <a:cxn ang="0">
                  <a:pos x="0" y="1381"/>
                </a:cxn>
                <a:cxn ang="0">
                  <a:pos x="17" y="1452"/>
                </a:cxn>
                <a:cxn ang="0">
                  <a:pos x="62" y="1513"/>
                </a:cxn>
                <a:cxn ang="0">
                  <a:pos x="124" y="1560"/>
                </a:cxn>
                <a:cxn ang="0">
                  <a:pos x="206" y="1608"/>
                </a:cxn>
                <a:cxn ang="0">
                  <a:pos x="137" y="1547"/>
                </a:cxn>
                <a:cxn ang="0">
                  <a:pos x="93" y="1489"/>
                </a:cxn>
                <a:cxn ang="0">
                  <a:pos x="76" y="1429"/>
                </a:cxn>
                <a:cxn ang="0">
                  <a:pos x="89" y="1376"/>
                </a:cxn>
                <a:cxn ang="0">
                  <a:pos x="134" y="1323"/>
                </a:cxn>
                <a:cxn ang="0">
                  <a:pos x="216" y="1274"/>
                </a:cxn>
                <a:cxn ang="0">
                  <a:pos x="333" y="1227"/>
                </a:cxn>
                <a:cxn ang="0">
                  <a:pos x="487" y="1191"/>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a:p>
          </p:txBody>
        </p:sp>
        <p:sp>
          <p:nvSpPr>
            <p:cNvPr id="17418" name="任意多边形 15369"/>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a:p>
          </p:txBody>
        </p:sp>
      </p:grpSp>
      <p:sp>
        <p:nvSpPr>
          <p:cNvPr id="15371" name="标题 15370"/>
          <p:cNvSpPr>
            <a:spLocks noGrp="1"/>
          </p:cNvSpPr>
          <p:nvPr>
            <p:ph type="ctrTitle" sz="quarter"/>
          </p:nvPr>
        </p:nvSpPr>
        <p:spPr>
          <a:xfrm>
            <a:off x="685800" y="1302772"/>
            <a:ext cx="7772400" cy="1440908"/>
          </a:xfrm>
          <a:prstGeom prst="rect">
            <a:avLst/>
          </a:prstGeom>
          <a:noFill/>
          <a:ln w="9525">
            <a:noFill/>
            <a:miter/>
          </a:ln>
        </p:spPr>
        <p:txBody>
          <a:bodyPr/>
          <a:lstStyle>
            <a:lvl1pPr lvl="0">
              <a:defRPr sz="4500" kern="1200"/>
            </a:lvl1pPr>
          </a:lstStyle>
          <a:p>
            <a:pPr lvl="0" fontAlgn="base"/>
            <a:r>
              <a:rPr lang="zh-CN" altLang="en-US" strike="noStrike" noProof="1"/>
              <a:t>单击此处编辑母版标题样式</a:t>
            </a:r>
          </a:p>
        </p:txBody>
      </p:sp>
      <p:sp>
        <p:nvSpPr>
          <p:cNvPr id="15372" name="副标题 15371"/>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25" name="日期占位符 15372"/>
          <p:cNvSpPr>
            <a:spLocks noGrp="1"/>
          </p:cNvSpPr>
          <p:nvPr>
            <p:ph type="dt" sz="quarter" idx="2"/>
          </p:nvPr>
        </p:nvSpPr>
        <p:spPr>
          <a:xfrm>
            <a:off x="457200" y="4687888"/>
            <a:ext cx="2133600" cy="357188"/>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6" name="页脚占位符 15373"/>
          <p:cNvSpPr>
            <a:spLocks noGrp="1"/>
          </p:cNvSpPr>
          <p:nvPr>
            <p:ph type="ftr" sz="quarter" idx="3"/>
          </p:nvPr>
        </p:nvSpPr>
        <p:spPr>
          <a:xfrm>
            <a:off x="3124200" y="4689475"/>
            <a:ext cx="2895600" cy="357188"/>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灯片编号占位符 15374"/>
          <p:cNvSpPr>
            <a:spLocks noGrp="1"/>
          </p:cNvSpPr>
          <p:nvPr>
            <p:ph type="sldNum" sz="quarter" idx="4"/>
          </p:nvPr>
        </p:nvSpPr>
        <p:spPr>
          <a:xfrm>
            <a:off x="6553200" y="4692650"/>
            <a:ext cx="2133600" cy="357188"/>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9" name="Footer Placeholder 8"/>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5" name="Footer Placeholder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4" name="Footer Placeholder 3"/>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605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6"/>
          <p:cNvCxnSpPr/>
          <p:nvPr userDrawn="1"/>
        </p:nvCxnSpPr>
        <p:spPr>
          <a:xfrm>
            <a:off x="44450" y="939800"/>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21775" cy="925039"/>
          </a:xfrm>
          <a:gradFill>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p>
        </p:txBody>
      </p:sp>
      <p:pic>
        <p:nvPicPr>
          <p:cNvPr id="13316" name="图片 3" descr="qrcode_for_gh_6f2df669dea9_1280"/>
          <p:cNvPicPr>
            <a:picLocks noChangeAspect="1"/>
          </p:cNvPicPr>
          <p:nvPr userDrawn="1"/>
        </p:nvPicPr>
        <p:blipFill>
          <a:blip r:embed="rId2"/>
          <a:stretch>
            <a:fillRect/>
          </a:stretch>
        </p:blipFill>
        <p:spPr>
          <a:xfrm>
            <a:off x="7559040" y="3858260"/>
            <a:ext cx="1565910" cy="1254760"/>
          </a:xfrm>
          <a:prstGeom prst="rect">
            <a:avLst/>
          </a:prstGeom>
          <a:noFill/>
          <a:ln w="9525">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4338" name="组合 6145"/>
          <p:cNvGrpSpPr/>
          <p:nvPr/>
        </p:nvGrpSpPr>
        <p:grpSpPr>
          <a:xfrm>
            <a:off x="0" y="0"/>
            <a:ext cx="9144000" cy="5143500"/>
            <a:chOff x="0" y="0"/>
            <a:chExt cx="5760" cy="4319"/>
          </a:xfrm>
        </p:grpSpPr>
        <p:sp>
          <p:nvSpPr>
            <p:cNvPr id="14339" name="任意多边形 6146"/>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4340" name="任意多边形 6147"/>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4341" name="任意多边形 6148"/>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4342" name="任意多边形 6149"/>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4343" name="任意多边形 6150"/>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4344" name="任意多边形 6151"/>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4345" name="任意多边形 6152"/>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4346" name="任意多边形 6153"/>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4347" name="任意多边形 6154"/>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4348" name="任意多边形 6155"/>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4349" name="任意多边形 6156"/>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4350" name="任意多边形 6157"/>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4351" name="任意多边形 6158"/>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4352" name="任意多边形 6159"/>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4353" name="任意多边形 6160"/>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4354"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4355"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4356" name="任意多边形 6163"/>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4357"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4358" name="任意多边形 6165"/>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4359" name="任意多边形 6166"/>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4360"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4361"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4362" name="任意多边形 6169"/>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4363" name="任意多边形 6170"/>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4364" name="任意多边形 6171"/>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4365" name="任意多边形 6172"/>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4366" name="任意多边形 617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4367" name="任意多边形 6174"/>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4368" name="任意多边形 6175"/>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4369" name="任意多边形 6176"/>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4370" name="任意多边形 6177"/>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4371" name="任意多边形 6178"/>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4372" name="任意多边形 6179"/>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4373" name="任意多边形 6180"/>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4374" name="任意多边形 6181"/>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4375" name="组合 6182"/>
            <p:cNvGrpSpPr/>
            <p:nvPr userDrawn="1"/>
          </p:nvGrpSpPr>
          <p:grpSpPr>
            <a:xfrm>
              <a:off x="0" y="1632"/>
              <a:ext cx="5758" cy="1858"/>
              <a:chOff x="0" y="0"/>
              <a:chExt cx="5758" cy="1858"/>
            </a:xfrm>
          </p:grpSpPr>
          <p:sp>
            <p:nvSpPr>
              <p:cNvPr id="14376" name="任意多边形 6183"/>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4377" name="任意多边形 6184"/>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6186" name="标题 6185"/>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effectLst/>
              </a:defRPr>
            </a:lvl1pPr>
          </a:lstStyle>
          <a:p>
            <a:pPr lvl="0" fontAlgn="base"/>
            <a:r>
              <a:rPr lang="zh-CN" altLang="en-US" strike="noStrike" noProof="1"/>
              <a:t>单击此处编辑母版标题样式</a:t>
            </a:r>
          </a:p>
        </p:txBody>
      </p:sp>
      <p:sp>
        <p:nvSpPr>
          <p:cNvPr id="6187" name="副标题 6186"/>
          <p:cNvSpPr>
            <a:spLocks noGrp="1"/>
          </p:cNvSpPr>
          <p:nvPr>
            <p:ph type="subTitle" sz="quarter" idx="1"/>
          </p:nvPr>
        </p:nvSpPr>
        <p:spPr>
          <a:xfrm>
            <a:off x="1371600" y="2915160"/>
            <a:ext cx="6400800" cy="1314680"/>
          </a:xfrm>
          <a:prstGeom prst="rect">
            <a:avLst/>
          </a:prstGeom>
          <a:noFill/>
          <a:ln w="9525">
            <a:noFill/>
            <a:miter/>
          </a:ln>
        </p:spPr>
        <p:txBody>
          <a:bodyPr/>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6187"/>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effectLs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6188"/>
          <p:cNvSpPr>
            <a:spLocks noGrp="1"/>
          </p:cNvSpPr>
          <p:nvPr>
            <p:ph type="ftr" sz="quarter" idx="3"/>
          </p:nvPr>
        </p:nvSpPr>
        <p:spPr>
          <a:xfrm>
            <a:off x="3124200" y="4687888"/>
            <a:ext cx="2895600" cy="342900"/>
          </a:xfrm>
          <a:prstGeom prst="rect">
            <a:avLst/>
          </a:prstGeom>
          <a:noFill/>
          <a:ln w="9525">
            <a:noFill/>
            <a:miter/>
          </a:ln>
        </p:spPr>
        <p:txBody>
          <a:bodyPr anchor="b"/>
          <a:lstStyle>
            <a:lvl1pPr>
              <a:defRPr>
                <a:effectLs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6189"/>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10241"/>
          <p:cNvGrpSpPr/>
          <p:nvPr/>
        </p:nvGrpSpPr>
        <p:grpSpPr>
          <a:xfrm>
            <a:off x="0" y="0"/>
            <a:ext cx="9144000" cy="5143500"/>
            <a:chOff x="0" y="0"/>
            <a:chExt cx="5760" cy="4319"/>
          </a:xfrm>
        </p:grpSpPr>
        <p:sp>
          <p:nvSpPr>
            <p:cNvPr id="15363" name="任意多边形 10242"/>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5364" name="任意多边形 10243"/>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5365" name="任意多边形 10244"/>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5366" name="任意多边形 10245"/>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5367" name="任意多边形 10246"/>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5368" name="任意多边形 10247"/>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5369" name="任意多边形 10248"/>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5370" name="任意多边形 10249"/>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5371" name="任意多边形 10250"/>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5372" name="任意多边形 10251"/>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5373" name="任意多边形 10252"/>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5374" name="任意多边形 10253"/>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5375" name="任意多边形 10254"/>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5376" name="任意多边形 10255"/>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5377" name="任意多边形 10256"/>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5378"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5379"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5380" name="任意多边形 10259"/>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5381"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5382" name="任意多边形 10261"/>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5383" name="任意多边形 10262"/>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5384"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5385"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5386" name="任意多边形 10265"/>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5387" name="任意多边形 10266"/>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5388" name="任意多边形 10267"/>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5389" name="任意多边形 10268"/>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5390" name="任意多边形 1026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5391" name="任意多边形 10270"/>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5392" name="任意多边形 10271"/>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5393" name="任意多边形 10272"/>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5394" name="任意多边形 10273"/>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5395" name="任意多边形 10274"/>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5396" name="任意多边形 10275"/>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5397" name="任意多边形 10276"/>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5398" name="任意多边形 10277"/>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5399" name="组合 10278"/>
            <p:cNvGrpSpPr/>
            <p:nvPr userDrawn="1"/>
          </p:nvGrpSpPr>
          <p:grpSpPr>
            <a:xfrm>
              <a:off x="0" y="1632"/>
              <a:ext cx="5758" cy="1858"/>
              <a:chOff x="0" y="0"/>
              <a:chExt cx="5758" cy="1858"/>
            </a:xfrm>
          </p:grpSpPr>
          <p:sp>
            <p:nvSpPr>
              <p:cNvPr id="15400" name="任意多边形 10279"/>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5401" name="任意多边形 10280"/>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0282" name="标题 10281"/>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0283" name="副标题 1028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10283"/>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10284"/>
          <p:cNvSpPr>
            <a:spLocks noGrp="1"/>
          </p:cNvSpPr>
          <p:nvPr>
            <p:ph type="ftr" sz="quarter" idx="3"/>
          </p:nvPr>
        </p:nvSpPr>
        <p:spPr>
          <a:xfrm>
            <a:off x="3124200" y="4687888"/>
            <a:ext cx="2895600" cy="3429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10285"/>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4.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4.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4.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0242" name="组合 12289"/>
          <p:cNvGrpSpPr/>
          <p:nvPr/>
        </p:nvGrpSpPr>
        <p:grpSpPr>
          <a:xfrm>
            <a:off x="0" y="0"/>
            <a:ext cx="9144000" cy="5143500"/>
            <a:chOff x="0" y="0"/>
            <a:chExt cx="5760" cy="4319"/>
          </a:xfrm>
        </p:grpSpPr>
        <p:sp>
          <p:nvSpPr>
            <p:cNvPr id="10243" name="任意多边形 12290"/>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0244" name="任意多边形 12291"/>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0245" name="任意多边形 12292"/>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0246" name="任意多边形 12293"/>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0247" name="任意多边形 12294"/>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0248" name="任意多边形 12295"/>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0249" name="任意多边形 12296"/>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0250" name="任意多边形 12297"/>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0251" name="任意多边形 12298"/>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0252" name="任意多边形 12299"/>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0253" name="任意多边形 12300"/>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0254" name="任意多边形 12301"/>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0255" name="任意多边形 12302"/>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0256" name="任意多边形 12303"/>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0257" name="任意多边形 12304"/>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0258" name="任意多边形 1230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0259" name="任意多边形 1230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0260" name="任意多边形 12307"/>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0261" name="任意多边形 12308"/>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0262" name="任意多边形 12309"/>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0263" name="任意多边形 12310"/>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0264" name="任意多边形 1231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0265" name="任意多边形 1231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0266" name="任意多边形 12313"/>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0267" name="任意多边形 12314"/>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0268" name="任意多边形 12315"/>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0269" name="任意多边形 12316"/>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0270" name="任意多边形 12317"/>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0271" name="任意多边形 12318"/>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0272" name="任意多边形 12319"/>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0273" name="任意多边形 12320"/>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0274" name="任意多边形 12321"/>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0275" name="任意多边形 12322"/>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0276" name="任意多边形 12323"/>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0277" name="任意多边形 12324"/>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0278" name="任意多边形 12325"/>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0279" name="组合 12326"/>
            <p:cNvGrpSpPr/>
            <p:nvPr userDrawn="1"/>
          </p:nvGrpSpPr>
          <p:grpSpPr>
            <a:xfrm>
              <a:off x="0" y="1632"/>
              <a:ext cx="5758" cy="1858"/>
              <a:chOff x="0" y="0"/>
              <a:chExt cx="5758" cy="1858"/>
            </a:xfrm>
          </p:grpSpPr>
          <p:sp>
            <p:nvSpPr>
              <p:cNvPr id="10280" name="任意多边形 12327"/>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0281" name="任意多边形 12328"/>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2330" name="标题 12329"/>
          <p:cNvSpPr>
            <a:spLocks noGrp="1"/>
          </p:cNvSpPr>
          <p:nvPr>
            <p:ph type="title"/>
          </p:nvPr>
        </p:nvSpPr>
        <p:spPr>
          <a:xfrm>
            <a:off x="457200" y="207963"/>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2331" name="文本占位符 12330"/>
          <p:cNvSpPr>
            <a:spLocks noGrp="1"/>
          </p:cNvSpPr>
          <p:nvPr>
            <p:ph type="body" idx="1"/>
          </p:nvPr>
        </p:nvSpPr>
        <p:spPr>
          <a:xfrm>
            <a:off x="457200" y="1200150"/>
            <a:ext cx="8229600" cy="33988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2332" name="日期占位符 12331"/>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4" name="灯片编号占位符 12333"/>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rtl="0" eaLnBrk="0" fontAlgn="base" hangingPunct="0">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日期占位符 14337"/>
          <p:cNvSpPr>
            <a:spLocks noGrp="1"/>
          </p:cNvSpPr>
          <p:nvPr>
            <p:ph type="dt" sz="half" idx="2"/>
          </p:nvPr>
        </p:nvSpPr>
        <p:spPr>
          <a:xfrm>
            <a:off x="457200" y="4689475"/>
            <a:ext cx="2133600" cy="357188"/>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4339" name="灯片编号占位符 14338"/>
          <p:cNvSpPr>
            <a:spLocks noGrp="1"/>
          </p:cNvSpPr>
          <p:nvPr>
            <p:ph type="sldNum" sz="quarter" idx="4"/>
          </p:nvPr>
        </p:nvSpPr>
        <p:spPr>
          <a:xfrm>
            <a:off x="6553200" y="4687888"/>
            <a:ext cx="2133600" cy="357188"/>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grpSp>
        <p:nvGrpSpPr>
          <p:cNvPr id="11268" name="组合 14339"/>
          <p:cNvGrpSpPr/>
          <p:nvPr/>
        </p:nvGrpSpPr>
        <p:grpSpPr>
          <a:xfrm>
            <a:off x="0" y="0"/>
            <a:ext cx="9140825" cy="5138738"/>
            <a:chOff x="0" y="0"/>
            <a:chExt cx="5758" cy="4315"/>
          </a:xfrm>
        </p:grpSpPr>
        <p:grpSp>
          <p:nvGrpSpPr>
            <p:cNvPr id="11269" name="组合 14340"/>
            <p:cNvGrpSpPr/>
            <p:nvPr userDrawn="1"/>
          </p:nvGrpSpPr>
          <p:grpSpPr>
            <a:xfrm>
              <a:off x="1728" y="2230"/>
              <a:ext cx="4027" cy="2085"/>
              <a:chOff x="0" y="0"/>
              <a:chExt cx="4027" cy="2085"/>
            </a:xfrm>
          </p:grpSpPr>
          <p:sp>
            <p:nvSpPr>
              <p:cNvPr id="11270" name="任意多边形 14341"/>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a:p>
            </p:txBody>
          </p:sp>
          <p:sp>
            <p:nvSpPr>
              <p:cNvPr id="11271" name="任意多边形 14342"/>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a:p>
            </p:txBody>
          </p:sp>
          <p:sp>
            <p:nvSpPr>
              <p:cNvPr id="11272" name="任意多边形 14343"/>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a:p>
            </p:txBody>
          </p:sp>
          <p:sp>
            <p:nvSpPr>
              <p:cNvPr id="11273" name="任意多边形 14344"/>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a:p>
            </p:txBody>
          </p:sp>
          <p:sp>
            <p:nvSpPr>
              <p:cNvPr id="11274" name="任意多边形 14345"/>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a:p>
            </p:txBody>
          </p:sp>
        </p:grpSp>
        <p:sp>
          <p:nvSpPr>
            <p:cNvPr id="11275" name="任意多边形 14346"/>
            <p:cNvSpPr/>
            <p:nvPr/>
          </p:nvSpPr>
          <p:spPr>
            <a:xfrm>
              <a:off x="3322" y="1341"/>
              <a:ext cx="1825" cy="1537"/>
            </a:xfrm>
            <a:custGeom>
              <a:avLst/>
              <a:gdLst/>
              <a:ahLst/>
              <a:cxnLst>
                <a:cxn ang="0">
                  <a:pos x="621" y="1161"/>
                </a:cxn>
                <a:cxn ang="0">
                  <a:pos x="858" y="1108"/>
                </a:cxn>
                <a:cxn ang="0">
                  <a:pos x="1052" y="1047"/>
                </a:cxn>
                <a:cxn ang="0">
                  <a:pos x="1211" y="982"/>
                </a:cxn>
                <a:cxn ang="0">
                  <a:pos x="1327" y="911"/>
                </a:cxn>
                <a:cxn ang="0">
                  <a:pos x="1403" y="828"/>
                </a:cxn>
                <a:cxn ang="0">
                  <a:pos x="1443" y="732"/>
                </a:cxn>
                <a:cxn ang="0">
                  <a:pos x="1447" y="613"/>
                </a:cxn>
                <a:cxn ang="0">
                  <a:pos x="1416" y="500"/>
                </a:cxn>
                <a:cxn ang="0">
                  <a:pos x="1354" y="399"/>
                </a:cxn>
                <a:cxn ang="0">
                  <a:pos x="1269" y="303"/>
                </a:cxn>
                <a:cxn ang="0">
                  <a:pos x="1118" y="172"/>
                </a:cxn>
                <a:cxn ang="0">
                  <a:pos x="1018" y="100"/>
                </a:cxn>
                <a:cxn ang="0">
                  <a:pos x="932" y="47"/>
                </a:cxn>
                <a:cxn ang="0">
                  <a:pos x="874" y="10"/>
                </a:cxn>
                <a:cxn ang="0">
                  <a:pos x="851" y="0"/>
                </a:cxn>
                <a:cxn ang="0">
                  <a:pos x="1045" y="131"/>
                </a:cxn>
                <a:cxn ang="0">
                  <a:pos x="1230" y="279"/>
                </a:cxn>
                <a:cxn ang="0">
                  <a:pos x="1307" y="357"/>
                </a:cxn>
                <a:cxn ang="0">
                  <a:pos x="1372" y="440"/>
                </a:cxn>
                <a:cxn ang="0">
                  <a:pos x="1412" y="523"/>
                </a:cxn>
                <a:cxn ang="0">
                  <a:pos x="1430" y="613"/>
                </a:cxn>
                <a:cxn ang="0">
                  <a:pos x="1416" y="696"/>
                </a:cxn>
                <a:cxn ang="0">
                  <a:pos x="1372" y="768"/>
                </a:cxn>
                <a:cxn ang="0">
                  <a:pos x="1303" y="828"/>
                </a:cxn>
                <a:cxn ang="0">
                  <a:pos x="1214" y="876"/>
                </a:cxn>
                <a:cxn ang="0">
                  <a:pos x="1104" y="923"/>
                </a:cxn>
                <a:cxn ang="0">
                  <a:pos x="854" y="994"/>
                </a:cxn>
                <a:cxn ang="0">
                  <a:pos x="583" y="1060"/>
                </a:cxn>
                <a:cxn ang="0">
                  <a:pos x="329" y="1126"/>
                </a:cxn>
                <a:cxn ang="0">
                  <a:pos x="223" y="1167"/>
                </a:cxn>
                <a:cxn ang="0">
                  <a:pos x="130" y="1208"/>
                </a:cxn>
                <a:cxn ang="0">
                  <a:pos x="58" y="1257"/>
                </a:cxn>
                <a:cxn ang="0">
                  <a:pos x="14" y="1316"/>
                </a:cxn>
                <a:cxn ang="0">
                  <a:pos x="0" y="1381"/>
                </a:cxn>
                <a:cxn ang="0">
                  <a:pos x="17" y="1452"/>
                </a:cxn>
                <a:cxn ang="0">
                  <a:pos x="62" y="1513"/>
                </a:cxn>
                <a:cxn ang="0">
                  <a:pos x="124" y="1560"/>
                </a:cxn>
                <a:cxn ang="0">
                  <a:pos x="206" y="1608"/>
                </a:cxn>
                <a:cxn ang="0">
                  <a:pos x="137" y="1547"/>
                </a:cxn>
                <a:cxn ang="0">
                  <a:pos x="93" y="1489"/>
                </a:cxn>
                <a:cxn ang="0">
                  <a:pos x="76" y="1429"/>
                </a:cxn>
                <a:cxn ang="0">
                  <a:pos x="89" y="1376"/>
                </a:cxn>
                <a:cxn ang="0">
                  <a:pos x="134" y="1323"/>
                </a:cxn>
                <a:cxn ang="0">
                  <a:pos x="216" y="1274"/>
                </a:cxn>
                <a:cxn ang="0">
                  <a:pos x="333" y="1227"/>
                </a:cxn>
                <a:cxn ang="0">
                  <a:pos x="487" y="1191"/>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a:p>
          </p:txBody>
        </p:sp>
        <p:sp>
          <p:nvSpPr>
            <p:cNvPr id="11276" name="任意多边形 14347"/>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a:p>
          </p:txBody>
        </p:sp>
      </p:grpSp>
      <p:sp>
        <p:nvSpPr>
          <p:cNvPr id="14349" name="标题 14348"/>
          <p:cNvSpPr>
            <a:spLocks noGrp="1" noRot="1"/>
          </p:cNvSpPr>
          <p:nvPr>
            <p:ph type="title"/>
          </p:nvPr>
        </p:nvSpPr>
        <p:spPr>
          <a:xfrm>
            <a:off x="457200" y="206375"/>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4350" name="页脚占位符 14349"/>
          <p:cNvSpPr>
            <a:spLocks noGrp="1"/>
          </p:cNvSpPr>
          <p:nvPr>
            <p:ph type="ftr" sz="quarter" idx="3"/>
          </p:nvPr>
        </p:nvSpPr>
        <p:spPr>
          <a:xfrm>
            <a:off x="3124200" y="4687888"/>
            <a:ext cx="2895600" cy="357188"/>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51" name="文本占位符 14350"/>
          <p:cNvSpPr>
            <a:spLocks noGrp="1"/>
          </p:cNvSpPr>
          <p:nvPr>
            <p:ph type="body" idx="1"/>
          </p:nvPr>
        </p:nvSpPr>
        <p:spPr>
          <a:xfrm>
            <a:off x="457200" y="1200150"/>
            <a:ext cx="8229600" cy="3395663"/>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rtl="0" eaLnBrk="0" fontAlgn="base" hangingPunct="0">
        <a:spcBef>
          <a:spcPct val="0"/>
        </a:spcBef>
        <a:spcAft>
          <a:spcPct val="0"/>
        </a:spcAft>
        <a:defRPr sz="3300" b="1" kern="1200">
          <a:solidFill>
            <a:schemeClr val="tx2"/>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srgbClr val="000000"/>
            </a:outerShdw>
          </a:effectLst>
          <a:latin typeface="+mn-lt"/>
          <a:ea typeface="+mn-ea"/>
          <a:cs typeface="+mn-cs"/>
        </a:defRPr>
      </a:lvl1pPr>
      <a:lvl2pPr marL="557530" lvl="1" indent="-214630" algn="l" rtl="0" eaLnBrk="0" fontAlgn="base" hangingPunct="0">
        <a:spcBef>
          <a:spcPct val="15000"/>
        </a:spcBef>
        <a:spcAft>
          <a:spcPct val="0"/>
        </a:spcAft>
        <a:buClr>
          <a:schemeClr val="accent2"/>
        </a:buClr>
        <a:buSzPct val="70000"/>
        <a:buFont typeface="Wingdings" panose="05000000000000000000" pitchFamily="2" charset="2"/>
        <a:buChar char="n"/>
        <a:defRPr sz="2100" kern="1200">
          <a:solidFill>
            <a:schemeClr val="tx1"/>
          </a:solidFill>
          <a:effectLst>
            <a:outerShdw blurRad="38100" dist="38100" dir="2700000">
              <a:srgbClr val="000000"/>
            </a:outerShdw>
          </a:effectLst>
          <a:latin typeface="+mn-lt"/>
          <a:ea typeface="+mn-ea"/>
          <a:cs typeface="+mn-cs"/>
        </a:defRPr>
      </a:lvl2pPr>
      <a:lvl3pPr marL="857250" lvl="2" indent="-171450" algn="l" rtl="0" eaLnBrk="0" fontAlgn="base" hangingPunct="0">
        <a:spcBef>
          <a:spcPct val="15000"/>
        </a:spcBef>
        <a:spcAft>
          <a:spcPct val="0"/>
        </a:spcAft>
        <a:buClr>
          <a:schemeClr val="tx2"/>
        </a:buClr>
        <a:buSzPct val="70000"/>
        <a:buFont typeface="Wingdings" panose="05000000000000000000" pitchFamily="2" charset="2"/>
        <a:buChar char="n"/>
        <a:defRPr sz="1800" kern="1200">
          <a:solidFill>
            <a:schemeClr val="tx1"/>
          </a:solidFill>
          <a:effectLst>
            <a:outerShdw blurRad="38100" dist="38100" dir="2700000">
              <a:srgbClr val="000000"/>
            </a:outerShdw>
          </a:effectLst>
          <a:latin typeface="+mn-lt"/>
          <a:ea typeface="+mn-ea"/>
          <a:cs typeface="+mn-cs"/>
        </a:defRPr>
      </a:lvl3pPr>
      <a:lvl4pPr marL="1200150" lvl="3" indent="-171450" algn="l" rtl="0" eaLnBrk="0" fontAlgn="base" hangingPunct="0">
        <a:spcBef>
          <a:spcPct val="15000"/>
        </a:spcBef>
        <a:spcAft>
          <a:spcPct val="0"/>
        </a:spcAft>
        <a:buClr>
          <a:schemeClr val="accent2"/>
        </a:buClr>
        <a:buSzPct val="70000"/>
        <a:buFont typeface="Wingdings" panose="05000000000000000000" pitchFamily="2" charset="2"/>
        <a:buChar char="n"/>
        <a:defRPr sz="1500" kern="1200">
          <a:solidFill>
            <a:schemeClr val="tx1"/>
          </a:solidFill>
          <a:effectLst>
            <a:outerShdw blurRad="38100" dist="38100" dir="2700000">
              <a:srgbClr val="000000"/>
            </a:outerShdw>
          </a:effectLst>
          <a:latin typeface="+mn-lt"/>
          <a:ea typeface="+mn-ea"/>
          <a:cs typeface="+mn-cs"/>
        </a:defRPr>
      </a:lvl4pPr>
      <a:lvl5pPr marL="1543050" lvl="4" indent="-171450" algn="l" rtl="0" eaLnBrk="0" fontAlgn="base" hangingPunct="0">
        <a:spcBef>
          <a:spcPct val="15000"/>
        </a:spcBef>
        <a:spcAft>
          <a:spcPct val="0"/>
        </a:spcAft>
        <a:buClr>
          <a:schemeClr val="hlink"/>
        </a:buClr>
        <a:buSzPct val="70000"/>
        <a:buFont typeface="Wingdings" panose="05000000000000000000" pitchFamily="2" charset="2"/>
        <a:buChar char="n"/>
        <a:defRPr sz="1500" kern="120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2051"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2052"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3075"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076"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4099"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100"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5122" name="组合 5121"/>
          <p:cNvGrpSpPr/>
          <p:nvPr/>
        </p:nvGrpSpPr>
        <p:grpSpPr>
          <a:xfrm>
            <a:off x="0" y="0"/>
            <a:ext cx="9144000" cy="5143500"/>
            <a:chOff x="0" y="0"/>
            <a:chExt cx="5760" cy="4319"/>
          </a:xfrm>
        </p:grpSpPr>
        <p:sp>
          <p:nvSpPr>
            <p:cNvPr id="5123" name="任意多边形 5122"/>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5124" name="任意多边形 5123"/>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5125" name="任意多边形 5124"/>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5126" name="任意多边形 5125"/>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5127" name="任意多边形 5126"/>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5128" name="任意多边形 5127"/>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5129" name="任意多边形 5128"/>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5130" name="任意多边形 5129"/>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5131" name="任意多边形 5130"/>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5132" name="任意多边形 5131"/>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5133" name="任意多边形 5132"/>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5134" name="任意多边形 5133"/>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5135" name="任意多边形 5134"/>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5136" name="任意多边形 5135"/>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5137" name="任意多边形 5136"/>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5138" name="任意多边形 513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5139" name="任意多边形 513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5140" name="任意多边形 5139"/>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5141" name="任意多边形 514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5142" name="任意多边形 5141"/>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5143" name="任意多边形 5142"/>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5144" name="任意多边形 514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5145" name="任意多边形 514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5146" name="任意多边形 5145"/>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5147" name="任意多边形 5146"/>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5148" name="任意多边形 5147"/>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5149" name="任意多边形 5148"/>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5150" name="任意多边形 514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5151" name="任意多边形 5150"/>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5152" name="任意多边形 5151"/>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5153" name="任意多边形 5152"/>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5154" name="任意多边形 5153"/>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5155" name="任意多边形 5154"/>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5156" name="任意多边形 5155"/>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5157" name="任意多边形 5156"/>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5158" name="任意多边形 5157"/>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5159" name="组合 5158"/>
            <p:cNvGrpSpPr/>
            <p:nvPr userDrawn="1"/>
          </p:nvGrpSpPr>
          <p:grpSpPr>
            <a:xfrm>
              <a:off x="0" y="1632"/>
              <a:ext cx="5758" cy="1858"/>
              <a:chOff x="0" y="0"/>
              <a:chExt cx="5758" cy="1858"/>
            </a:xfrm>
          </p:grpSpPr>
          <p:sp>
            <p:nvSpPr>
              <p:cNvPr id="5160" name="任意多边形 5159"/>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5161" name="任意多边形 5160"/>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5162" name="标题 5161"/>
          <p:cNvSpPr>
            <a:spLocks noGrp="1"/>
          </p:cNvSpPr>
          <p:nvPr>
            <p:ph type="title"/>
          </p:nvPr>
        </p:nvSpPr>
        <p:spPr>
          <a:xfrm>
            <a:off x="457200" y="207963"/>
            <a:ext cx="8229600" cy="857250"/>
          </a:xfrm>
          <a:prstGeom prst="rect">
            <a:avLst/>
          </a:prstGeom>
          <a:noFill/>
          <a:ln w="9525">
            <a:noFill/>
          </a:ln>
        </p:spPr>
        <p:txBody>
          <a:bodyPr anchor="ctr"/>
          <a:lstStyle/>
          <a:p>
            <a:pPr lvl="0"/>
            <a:r>
              <a:rPr lang="zh-CN" altLang="en-US" dirty="0"/>
              <a:t>单击此处编辑母版标题样式</a:t>
            </a:r>
          </a:p>
        </p:txBody>
      </p:sp>
      <p:sp>
        <p:nvSpPr>
          <p:cNvPr id="5163" name="文本占位符 5162"/>
          <p:cNvSpPr>
            <a:spLocks noGrp="1"/>
          </p:cNvSpPr>
          <p:nvPr>
            <p:ph type="body"/>
          </p:nvPr>
        </p:nvSpPr>
        <p:spPr>
          <a:xfrm>
            <a:off x="457200" y="1200150"/>
            <a:ext cx="8229600" cy="3398838"/>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2" name="日期占位符 5163"/>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effectLst/>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5164"/>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effectLs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5165"/>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614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7172"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7171"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8196"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8194" name="组合 9217"/>
          <p:cNvGrpSpPr/>
          <p:nvPr/>
        </p:nvGrpSpPr>
        <p:grpSpPr>
          <a:xfrm>
            <a:off x="0" y="0"/>
            <a:ext cx="9144000" cy="5143500"/>
            <a:chOff x="0" y="0"/>
            <a:chExt cx="5760" cy="4319"/>
          </a:xfrm>
        </p:grpSpPr>
        <p:sp>
          <p:nvSpPr>
            <p:cNvPr id="8195" name="任意多边形 9218"/>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8196" name="任意多边形 9219"/>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8197" name="任意多边形 9220"/>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8198" name="任意多边形 9221"/>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8199" name="任意多边形 9222"/>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8200" name="任意多边形 9223"/>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8201" name="任意多边形 9224"/>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8202" name="任意多边形 9225"/>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8203" name="任意多边形 9226"/>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8204" name="任意多边形 9227"/>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8205" name="任意多边形 9228"/>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8206" name="任意多边形 9229"/>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8207" name="任意多边形 9230"/>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8208" name="任意多边形 9231"/>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8209" name="任意多边形 9232"/>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8210" name="任意多边形 923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8211" name="任意多边形 923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8212" name="任意多边形 9235"/>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8213" name="任意多边形 9236"/>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8214" name="任意多边形 9237"/>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8215" name="任意多边形 9238"/>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8216" name="任意多边形 923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8217" name="任意多边形 924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8218" name="任意多边形 9241"/>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8219" name="任意多边形 9242"/>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8220" name="任意多边形 9243"/>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8221" name="任意多边形 9244"/>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8222" name="任意多边形 9245"/>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8223" name="任意多边形 9246"/>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8224" name="任意多边形 9247"/>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8225" name="任意多边形 9248"/>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8226" name="任意多边形 9249"/>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8227" name="任意多边形 9250"/>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8228" name="任意多边形 9251"/>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8229" name="任意多边形 9252"/>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8230" name="任意多边形 9253"/>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8231" name="组合 9254"/>
            <p:cNvGrpSpPr/>
            <p:nvPr userDrawn="1"/>
          </p:nvGrpSpPr>
          <p:grpSpPr>
            <a:xfrm>
              <a:off x="0" y="1632"/>
              <a:ext cx="5758" cy="1858"/>
              <a:chOff x="0" y="0"/>
              <a:chExt cx="5758" cy="1858"/>
            </a:xfrm>
          </p:grpSpPr>
          <p:sp>
            <p:nvSpPr>
              <p:cNvPr id="8232" name="任意多边形 9255"/>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8233" name="任意多边形 9256"/>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9258" name="标题 9257"/>
          <p:cNvSpPr>
            <a:spLocks noGrp="1"/>
          </p:cNvSpPr>
          <p:nvPr>
            <p:ph type="title"/>
          </p:nvPr>
        </p:nvSpPr>
        <p:spPr>
          <a:xfrm>
            <a:off x="457200" y="207963"/>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9259" name="文本占位符 9258"/>
          <p:cNvSpPr>
            <a:spLocks noGrp="1"/>
          </p:cNvSpPr>
          <p:nvPr>
            <p:ph type="body" idx="1"/>
          </p:nvPr>
        </p:nvSpPr>
        <p:spPr>
          <a:xfrm>
            <a:off x="457200" y="1200150"/>
            <a:ext cx="8229600" cy="33988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260" name="日期占位符 9259"/>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62" name="灯片编号占位符 9261"/>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rtl="0" eaLnBrk="0" fontAlgn="base" hangingPunct="0">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9219"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126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26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code/&#25235;&#29392;&#29432;2.py" TargetMode="External"/><Relationship Id="rId2" Type="http://schemas.openxmlformats.org/officeDocument/2006/relationships/hyperlink" Target="code/&#25235;&#29392;&#29432;.py"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7409"/>
          <p:cNvSpPr>
            <a:spLocks noGrp="1"/>
          </p:cNvSpPr>
          <p:nvPr>
            <p:ph type="ctrTitle"/>
          </p:nvPr>
        </p:nvSpPr>
        <p:spPr>
          <a:xfrm>
            <a:off x="2000250" y="1919288"/>
            <a:ext cx="5143500" cy="1790700"/>
          </a:xfrm>
        </p:spPr>
        <p:txBody>
          <a:bodyPr wrap="square" lIns="68591" tIns="34295" rIns="68591" bIns="34295" anchor="ctr"/>
          <a:lstStyle/>
          <a:p>
            <a:pPr eaLnBrk="1" fontAlgn="base" hangingPunct="1"/>
            <a:r>
              <a:rPr lang="zh-CN" altLang="en-US" sz="3375" strike="noStrike" kern="1200" noProof="1">
                <a:solidFill>
                  <a:schemeClr val="tx1"/>
                </a:solidFill>
                <a:latin typeface="隶书" panose="02010509060101010101" pitchFamily="49" charset="-122"/>
                <a:ea typeface="+mj-ea"/>
                <a:cs typeface="+mj-cs"/>
              </a:rPr>
              <a:t>第</a:t>
            </a:r>
            <a:r>
              <a:rPr lang="en-US" altLang="zh-CN" sz="3375" strike="noStrike" kern="1200" noProof="1">
                <a:solidFill>
                  <a:schemeClr val="tx1"/>
                </a:solidFill>
                <a:latin typeface="隶书" panose="02010509060101010101" pitchFamily="49" charset="-122"/>
                <a:ea typeface="+mj-ea"/>
                <a:cs typeface="+mj-cs"/>
              </a:rPr>
              <a:t>5</a:t>
            </a:r>
            <a:r>
              <a:rPr lang="zh-CN" altLang="en-US" sz="3375" strike="noStrike" kern="1200" noProof="1">
                <a:solidFill>
                  <a:schemeClr val="tx1"/>
                </a:solidFill>
                <a:latin typeface="隶书" panose="02010509060101010101" pitchFamily="49" charset="-122"/>
                <a:ea typeface="+mj-ea"/>
                <a:cs typeface="+mj-cs"/>
              </a:rPr>
              <a:t>章　函数的设计和使用</a:t>
            </a:r>
            <a:br>
              <a:rPr lang="zh-CN" altLang="en-US" kern="1200" dirty="0">
                <a:solidFill>
                  <a:schemeClr val="tx1"/>
                </a:solidFill>
                <a:latin typeface="隶书" panose="02010509060101010101" pitchFamily="49" charset="-122"/>
                <a:ea typeface="+mj-ea"/>
                <a:cs typeface="+mj-cs"/>
              </a:rPr>
            </a:br>
            <a:br>
              <a:rPr lang="zh-CN" altLang="en-US" kern="1200" dirty="0">
                <a:solidFill>
                  <a:schemeClr val="tx1"/>
                </a:solidFill>
                <a:latin typeface="隶书" panose="02010509060101010101" pitchFamily="49" charset="-122"/>
                <a:ea typeface="+mj-ea"/>
                <a:cs typeface="+mj-cs"/>
              </a:rPr>
            </a:br>
            <a:r>
              <a:rPr lang="zh-CN" altLang="en-US" sz="2400" strike="noStrike" kern="1200" noProof="1">
                <a:solidFill>
                  <a:schemeClr val="tx1"/>
                </a:solidFill>
                <a:latin typeface="隶书" panose="02010509060101010101" pitchFamily="49" charset="-122"/>
                <a:ea typeface="+mj-ea"/>
                <a:cs typeface="+mj-cs"/>
              </a:rPr>
              <a:t>董付国</a:t>
            </a:r>
            <a:br>
              <a:rPr lang="zh-CN" altLang="en-US" sz="2400" kern="1200" dirty="0">
                <a:solidFill>
                  <a:schemeClr val="tx1"/>
                </a:solidFill>
                <a:latin typeface="隶书" panose="02010509060101010101" pitchFamily="49" charset="-122"/>
                <a:ea typeface="+mj-ea"/>
                <a:cs typeface="+mj-cs"/>
              </a:rPr>
            </a:br>
            <a:r>
              <a:rPr lang="zh-CN" altLang="en-US" sz="2400" strike="noStrike" kern="1200" noProof="1">
                <a:solidFill>
                  <a:schemeClr val="tx1"/>
                </a:solidFill>
                <a:latin typeface="隶书" panose="02010509060101010101" pitchFamily="49" charset="-122"/>
                <a:ea typeface="+mj-ea"/>
                <a:cs typeface="+mj-cs"/>
              </a:rPr>
              <a:t>微信公众号：</a:t>
            </a:r>
            <a:r>
              <a:rPr lang="en-US" altLang="zh-CN" sz="2400" strike="noStrike" kern="1200" noProof="1">
                <a:solidFill>
                  <a:schemeClr val="tx1"/>
                </a:solidFill>
                <a:latin typeface="隶书" panose="02010509060101010101" pitchFamily="49" charset="-122"/>
                <a:ea typeface="+mj-ea"/>
                <a:cs typeface="+mj-cs"/>
              </a:rPr>
              <a:t>Python</a:t>
            </a:r>
            <a:r>
              <a:rPr lang="zh-CN" altLang="en-US" sz="2400" strike="noStrike" kern="1200" noProof="1">
                <a:solidFill>
                  <a:schemeClr val="tx1"/>
                </a:solidFill>
                <a:latin typeface="隶书" panose="02010509060101010101" pitchFamily="49" charset="-122"/>
                <a:ea typeface="+mj-ea"/>
                <a:cs typeface="+mj-cs"/>
              </a:rPr>
              <a:t>小屋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29698" name="文本占位符 25602"/>
          <p:cNvSpPr>
            <a:spLocks noGrp="1"/>
          </p:cNvSpPr>
          <p:nvPr>
            <p:ph idx="1"/>
          </p:nvPr>
        </p:nvSpPr>
        <p:spPr/>
        <p:txBody>
          <a:bodyPr wrap="square" lIns="68591" tIns="34295" rIns="68591" bIns="34295" anchor="t"/>
          <a:lstStyle/>
          <a:p>
            <a:pPr eaLnBrk="1" latinLnBrk="0" hangingPunct="1">
              <a:lnSpc>
                <a:spcPct val="100000"/>
              </a:lnSpc>
              <a:spcBef>
                <a:spcPct val="0"/>
              </a:spcBef>
              <a:buSzPct val="90000"/>
              <a:buFont typeface="Wingdings" panose="05000000000000000000" pitchFamily="2" charset="2"/>
              <a:buChar char="§"/>
            </a:pPr>
            <a:r>
              <a:rPr lang="zh-CN" altLang="en-US" sz="1800" dirty="0"/>
              <a:t>对于绝大多数情况下，在函数内部直接修改形参的值不会影响实参，而是</a:t>
            </a:r>
            <a:r>
              <a:rPr lang="zh-CN" altLang="en-US" sz="1800" dirty="0">
                <a:solidFill>
                  <a:srgbClr val="FF0000"/>
                </a:solidFill>
              </a:rPr>
              <a:t>创建一个新变量</a:t>
            </a:r>
            <a:r>
              <a:rPr lang="zh-CN" altLang="en-US" sz="1800" dirty="0"/>
              <a:t>。例如：</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def addOne(a):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print(id(a), ':', 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a += 1</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print(id(a), ':', 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v = 3</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id(v)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addOne(v)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 : 3</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1599055040 : 4</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3</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id(v)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a:t>
            </a:r>
          </a:p>
        </p:txBody>
      </p:sp>
      <p:sp>
        <p:nvSpPr>
          <p:cNvPr id="2" name="线形标注 2 1"/>
          <p:cNvSpPr/>
          <p:nvPr/>
        </p:nvSpPr>
        <p:spPr>
          <a:xfrm>
            <a:off x="2505075" y="3173095"/>
            <a:ext cx="1623695" cy="573405"/>
          </a:xfrm>
          <a:prstGeom prst="borderCallout2">
            <a:avLst>
              <a:gd name="adj1" fmla="val 18750"/>
              <a:gd name="adj2" fmla="val -8333"/>
              <a:gd name="adj3" fmla="val 18750"/>
              <a:gd name="adj4" fmla="val -16667"/>
              <a:gd name="adj5" fmla="val 109080"/>
              <a:gd name="adj6" fmla="val -606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注意：此时</a:t>
            </a:r>
            <a:r>
              <a:rPr kumimoji="0" lang="en-US" altLang="zh-CN" sz="1350" b="0" i="0" u="none" strike="noStrike" kern="1200" cap="none" spc="0" normalizeH="0" baseline="0" noProof="1">
                <a:ln>
                  <a:noFill/>
                </a:ln>
                <a:solidFill>
                  <a:srgbClr val="FF0000"/>
                </a:solidFill>
                <a:effectLst/>
                <a:uLnTx/>
                <a:uFillTx/>
                <a:latin typeface="+mn-lt"/>
                <a:ea typeface="+mn-ea"/>
                <a:cs typeface="+mn-cs"/>
              </a:rPr>
              <a:t>a</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的地址与</a:t>
            </a:r>
            <a:r>
              <a:rPr kumimoji="0" lang="en-US" altLang="zh-CN" sz="1350" b="0" i="0" u="none" strike="noStrike" kern="1200" cap="none" spc="0" normalizeH="0" baseline="0" noProof="1">
                <a:ln>
                  <a:noFill/>
                </a:ln>
                <a:solidFill>
                  <a:srgbClr val="FF0000"/>
                </a:solidFill>
                <a:effectLst/>
                <a:uLnTx/>
                <a:uFillTx/>
                <a:latin typeface="+mn-lt"/>
                <a:ea typeface="+mn-ea"/>
                <a:cs typeface="+mn-cs"/>
              </a:rPr>
              <a:t>v</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的地址相同</a:t>
            </a:r>
          </a:p>
        </p:txBody>
      </p:sp>
      <p:sp>
        <p:nvSpPr>
          <p:cNvPr id="3" name="线形标注 2 2"/>
          <p:cNvSpPr/>
          <p:nvPr/>
        </p:nvSpPr>
        <p:spPr>
          <a:xfrm>
            <a:off x="3247073" y="4140200"/>
            <a:ext cx="1457325" cy="573088"/>
          </a:xfrm>
          <a:prstGeom prst="borderCallout2">
            <a:avLst>
              <a:gd name="adj1" fmla="val 18750"/>
              <a:gd name="adj2" fmla="val -8333"/>
              <a:gd name="adj3" fmla="val 18750"/>
              <a:gd name="adj4" fmla="val -16667"/>
              <a:gd name="adj5" fmla="val -7570"/>
              <a:gd name="adj6" fmla="val -1195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现在</a:t>
            </a:r>
            <a:r>
              <a:rPr kumimoji="0" lang="en-US" altLang="zh-CN" sz="1350" b="0" i="0" u="none" strike="noStrike" kern="1200" cap="none" spc="0" normalizeH="0" baseline="0" noProof="1">
                <a:ln>
                  <a:noFill/>
                </a:ln>
                <a:solidFill>
                  <a:srgbClr val="FF0000"/>
                </a:solidFill>
                <a:effectLst/>
                <a:uLnTx/>
                <a:uFillTx/>
                <a:latin typeface="+mn-lt"/>
                <a:ea typeface="+mn-ea"/>
                <a:cs typeface="+mn-cs"/>
              </a:rPr>
              <a:t>a</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的地址和</a:t>
            </a:r>
            <a:r>
              <a:rPr kumimoji="0" lang="en-US" altLang="zh-CN" sz="1350" b="0" i="0" u="none" strike="noStrike" kern="1200" cap="none" spc="0" normalizeH="0" baseline="0" noProof="1">
                <a:ln>
                  <a:noFill/>
                </a:ln>
                <a:solidFill>
                  <a:srgbClr val="FF0000"/>
                </a:solidFill>
                <a:effectLst/>
                <a:uLnTx/>
                <a:uFillTx/>
                <a:latin typeface="+mn-lt"/>
                <a:ea typeface="+mn-ea"/>
                <a:cs typeface="+mn-cs"/>
              </a:rPr>
              <a:t>v</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的地址不一样了</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6041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——map()</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63842" name="文本占位符 60418"/>
          <p:cNvSpPr>
            <a:spLocks noGrp="1"/>
          </p:cNvSpPr>
          <p:nvPr>
            <p:ph idx="1"/>
          </p:nvPr>
        </p:nvSpPr>
        <p:spPr>
          <a:xfrm>
            <a:off x="396240" y="1060450"/>
            <a:ext cx="8183880"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内置函数map</a:t>
            </a:r>
            <a:r>
              <a:rPr lang="en-US" altLang="zh-CN" sz="1800" strike="noStrike" noProof="1"/>
              <a:t>()</a:t>
            </a:r>
            <a:r>
              <a:rPr lang="zh-CN" altLang="en-US" sz="1800" strike="noStrike" noProof="1"/>
              <a:t>可以将一个函数作用到一个或多个序列或迭代器对象上，返回可迭代的</a:t>
            </a:r>
            <a:r>
              <a:rPr lang="en-US" altLang="zh-CN" sz="1800" strike="noStrike" noProof="1"/>
              <a:t>map</a:t>
            </a:r>
            <a:r>
              <a:rPr lang="zh-CN" altLang="en-US" sz="1800" strike="noStrike" noProof="1"/>
              <a:t>对象。</a:t>
            </a:r>
            <a:endParaRPr lang="zh-CN" altLang="en-US" sz="135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strike="noStrike" noProof="1">
                <a:latin typeface="Consolas" panose="020B0609020204030204" pitchFamily="49" charset="0"/>
              </a:rPr>
              <a:t>&gt;&gt;&gt; </a:t>
            </a:r>
            <a:r>
              <a:rPr lang="en-US" altLang="zh-CN" sz="1600" strike="noStrike" noProof="1">
                <a:latin typeface="Consolas" panose="020B0609020204030204" pitchFamily="49" charset="0"/>
              </a:rPr>
              <a:t>list(</a:t>
            </a:r>
            <a:r>
              <a:rPr lang="zh-CN" altLang="en-US" sz="1600" strike="noStrike" noProof="1">
                <a:latin typeface="Consolas" panose="020B0609020204030204" pitchFamily="49" charset="0"/>
              </a:rPr>
              <a:t>map(str,range(5))</a:t>
            </a:r>
            <a:r>
              <a:rPr lang="en-US" altLang="zh-CN" sz="1600" strike="noStrike" noProof="1">
                <a:latin typeface="Consolas" panose="020B0609020204030204" pitchFamily="49" charset="0"/>
              </a:rPr>
              <a:t>)</a:t>
            </a:r>
          </a:p>
          <a:p>
            <a:pPr eaLnBrk="1" fontAlgn="base" hangingPunct="1">
              <a:lnSpc>
                <a:spcPct val="90000"/>
              </a:lnSpc>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['0', '1', '2', '3', '4']</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def add5(v):</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    return v+5</a:t>
            </a:r>
          </a:p>
          <a:p>
            <a:pPr eaLnBrk="1" fontAlgn="base" hangingPunct="1">
              <a:lnSpc>
                <a:spcPct val="9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list(map(add5,range(10)))</a:t>
            </a:r>
          </a:p>
          <a:p>
            <a:pPr eaLnBrk="1" fontAlgn="base" hangingPunct="1">
              <a:lnSpc>
                <a:spcPct val="9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[5, 6, 7, 8, 9, 10, 11, 12, 13, 14]</a:t>
            </a:r>
          </a:p>
          <a:p>
            <a:pPr eaLnBrk="1" fontAlgn="base" hangingPunct="1">
              <a:lnSpc>
                <a:spcPct val="9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def add(x, y):return x+y</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list(map(add, range(5), range(5)))</a:t>
            </a:r>
          </a:p>
          <a:p>
            <a:pPr eaLnBrk="1" fontAlgn="base" hangingPunct="1">
              <a:lnSpc>
                <a:spcPct val="9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[0, 2, 4, 6, 8]</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6144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——recude()</a:t>
            </a:r>
          </a:p>
        </p:txBody>
      </p:sp>
      <p:sp>
        <p:nvSpPr>
          <p:cNvPr id="164866" name="文本占位符 61442"/>
          <p:cNvSpPr>
            <a:spLocks noGrp="1"/>
          </p:cNvSpPr>
          <p:nvPr>
            <p:ph idx="1"/>
          </p:nvPr>
        </p:nvSpPr>
        <p:spPr>
          <a:xfrm>
            <a:off x="350520" y="1050925"/>
            <a:ext cx="8166735"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标准库</a:t>
            </a:r>
            <a:r>
              <a:rPr lang="en-US" altLang="zh-CN" sz="1800" strike="noStrike" noProof="1"/>
              <a:t>functools</a:t>
            </a:r>
            <a:r>
              <a:rPr lang="zh-CN" altLang="en-US" sz="1800" strike="noStrike" noProof="1"/>
              <a:t>中的reduce</a:t>
            </a:r>
            <a:r>
              <a:rPr lang="en-US" altLang="zh-CN" sz="1800" strike="noStrike" noProof="1"/>
              <a:t>()</a:t>
            </a:r>
            <a:r>
              <a:rPr lang="zh-CN" altLang="en-US" sz="1800" strike="noStrike" noProof="1"/>
              <a:t>函数可以将一个接受2个参数的函数以迭代的方式从左到右依次作用到一个序列或迭代器对象的所有元素上。</a:t>
            </a:r>
          </a:p>
          <a:p>
            <a:pPr eaLnBrk="1" fontAlgn="base" hangingPunct="1">
              <a:lnSpc>
                <a:spcPct val="80000"/>
              </a:lnSpc>
              <a:spcBef>
                <a:spcPct val="0"/>
              </a:spcBef>
              <a:buSzPct val="90000"/>
              <a:buFont typeface="Wingdings" panose="05000000000000000000" pitchFamily="2" charset="2"/>
              <a:buNone/>
            </a:pPr>
            <a:endParaRPr lang="zh-CN" altLang="en-US" sz="135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a:t>
            </a:r>
            <a:r>
              <a:rPr lang="zh-CN" altLang="en-US" sz="1600" strike="noStrike" noProof="1">
                <a:latin typeface="Consolas" panose="020B0609020204030204" pitchFamily="49" charset="0"/>
              </a:rPr>
              <a:t>from functools import reduce</a:t>
            </a:r>
            <a:endParaRPr lang="en-US" altLang="zh-CN"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seq=[1,2,3,4,5,6,7,8,9]</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reduce(lambda x,y:x+y, seq)</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45</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add(x, y):</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x + y</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reduce(add,range(10))</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45</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reduce(add,map(str,range(10)))</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'0123456789'</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6348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——filter()</a:t>
            </a:r>
          </a:p>
        </p:txBody>
      </p:sp>
      <p:sp>
        <p:nvSpPr>
          <p:cNvPr id="165890" name="文本占位符 63490"/>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Char char="§"/>
            </a:pPr>
            <a:r>
              <a:rPr lang="zh-CN" altLang="en-US" sz="1800" strike="noStrike" noProof="1"/>
              <a:t>内置函数</a:t>
            </a:r>
            <a:r>
              <a:rPr lang="en-US" altLang="zh-CN" sz="1800" strike="noStrike" noProof="1"/>
              <a:t>filter</a:t>
            </a:r>
            <a:r>
              <a:rPr lang="zh-CN" altLang="en-US" sz="1800" strike="noStrike" noProof="1"/>
              <a:t>将一个函数作用到一个序列上，返回该序列中使得该函数返回值为</a:t>
            </a:r>
            <a:r>
              <a:rPr lang="en-US" altLang="zh-CN" sz="1800" strike="noStrike" noProof="1"/>
              <a:t>True</a:t>
            </a:r>
            <a:r>
              <a:rPr lang="zh-CN" altLang="en-US" sz="1800" strike="noStrike" noProof="1"/>
              <a:t>的那些元素组成的</a:t>
            </a:r>
            <a:r>
              <a:rPr lang="en-US" altLang="zh-CN" sz="1800" strike="noStrike" noProof="1"/>
              <a:t>filter</a:t>
            </a:r>
            <a:r>
              <a:rPr lang="zh-CN" altLang="en-US" sz="1800" strike="noStrike" noProof="1"/>
              <a:t>对象。</a:t>
            </a:r>
          </a:p>
          <a:p>
            <a:pPr eaLnBrk="1" fontAlgn="base" hangingPunct="1">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seq=['foo','x41','?!','***']</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func(x):</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x.isalnum()</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list(filter(func,seq))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 '?!', '***']</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[x for x in seq if x.isalnum()]</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list(filter(lambda x:x.isalnum(),seq))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35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Char char="•"/>
            </a:pPr>
            <a:endParaRPr lang="en-US" altLang="zh-CN" sz="1350" strike="noStrike" noProof="1">
              <a:latin typeface="Consolas" panose="020B0609020204030204"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2"/>
          <p:cNvSpPr>
            <a:spLocks noGrp="1"/>
          </p:cNvSpPr>
          <p:nvPr>
            <p:ph idx="1"/>
          </p:nvPr>
        </p:nvSpPr>
        <p:spPr>
          <a:xfrm>
            <a:off x="358140" y="1079500"/>
            <a:ext cx="8367395" cy="3395980"/>
          </a:xfrm>
        </p:spPr>
        <p:txBody>
          <a:bodyPr wrap="square" lIns="68591" tIns="34295" rIns="68591" bIns="34295" anchor="t"/>
          <a:lstStyle/>
          <a:p>
            <a:pPr eaLnBrk="1" hangingPunct="1">
              <a:lnSpc>
                <a:spcPct val="150000"/>
              </a:lnSpc>
              <a:spcBef>
                <a:spcPct val="0"/>
              </a:spcBef>
            </a:pPr>
            <a:r>
              <a:rPr lang="en-US" altLang="en-US" sz="1800" dirty="0">
                <a:solidFill>
                  <a:srgbClr val="FF0000"/>
                </a:solidFill>
              </a:rPr>
              <a:t>包含yield语句的函数</a:t>
            </a:r>
            <a:r>
              <a:rPr lang="en-US" altLang="en-US" sz="1800" dirty="0"/>
              <a:t>可以用来创建</a:t>
            </a:r>
            <a:r>
              <a:rPr lang="en-US" altLang="en-US" sz="1800" dirty="0">
                <a:solidFill>
                  <a:srgbClr val="FF0000"/>
                </a:solidFill>
              </a:rPr>
              <a:t>生成器对象</a:t>
            </a:r>
            <a:r>
              <a:rPr lang="en-US" altLang="en-US" sz="1800" dirty="0"/>
              <a:t>，这样的函数也称生成器函数。</a:t>
            </a:r>
          </a:p>
          <a:p>
            <a:pPr eaLnBrk="1" hangingPunct="1">
              <a:lnSpc>
                <a:spcPct val="150000"/>
              </a:lnSpc>
              <a:spcBef>
                <a:spcPct val="0"/>
              </a:spcBef>
            </a:pPr>
            <a:r>
              <a:rPr lang="en-US" altLang="en-US" sz="1800" dirty="0"/>
              <a:t>每次执行到yield语句</a:t>
            </a:r>
            <a:r>
              <a:rPr lang="zh-CN" altLang="en-US" sz="1800" dirty="0"/>
              <a:t>会</a:t>
            </a:r>
            <a:r>
              <a:rPr lang="en-US" altLang="en-US" sz="1800" dirty="0">
                <a:solidFill>
                  <a:srgbClr val="FF0000"/>
                </a:solidFill>
              </a:rPr>
              <a:t>返回一个值</a:t>
            </a:r>
            <a:r>
              <a:rPr lang="zh-CN" altLang="en-US" sz="1800" dirty="0">
                <a:solidFill>
                  <a:srgbClr val="FF0000"/>
                </a:solidFill>
              </a:rPr>
              <a:t>然后</a:t>
            </a:r>
            <a:r>
              <a:rPr lang="en-US" altLang="en-US" sz="1800" dirty="0">
                <a:solidFill>
                  <a:srgbClr val="FF0000"/>
                </a:solidFill>
              </a:rPr>
              <a:t>暂停或挂起后面代码的执行</a:t>
            </a:r>
            <a:r>
              <a:rPr lang="en-US" altLang="en-US" sz="1800" dirty="0"/>
              <a:t>，下次通过生成器对象的__next__()方法、内置函数next()、for循环遍历生成器对象元素或其他方式显式“索要”数据时恢复执行。</a:t>
            </a:r>
          </a:p>
          <a:p>
            <a:pPr eaLnBrk="1" hangingPunct="1">
              <a:lnSpc>
                <a:spcPct val="150000"/>
              </a:lnSpc>
              <a:spcBef>
                <a:spcPct val="0"/>
              </a:spcBef>
            </a:pPr>
            <a:r>
              <a:rPr lang="en-US" altLang="en-US" sz="1800" dirty="0"/>
              <a:t>生成器</a:t>
            </a:r>
            <a:r>
              <a:rPr lang="zh-CN" altLang="en-US" sz="1800" dirty="0"/>
              <a:t>对象</a:t>
            </a:r>
            <a:r>
              <a:rPr lang="en-US" altLang="en-US" sz="1800" dirty="0"/>
              <a:t>具有</a:t>
            </a:r>
            <a:r>
              <a:rPr lang="en-US" altLang="en-US" sz="1800" dirty="0">
                <a:solidFill>
                  <a:srgbClr val="FF0000"/>
                </a:solidFill>
              </a:rPr>
              <a:t>惰性求值</a:t>
            </a:r>
            <a:r>
              <a:rPr lang="en-US" altLang="en-US" sz="1800" dirty="0"/>
              <a:t>的特点，适合大数据处理。</a:t>
            </a:r>
          </a:p>
        </p:txBody>
      </p:sp>
      <p:sp>
        <p:nvSpPr>
          <p:cNvPr id="15974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Content Placeholder 2"/>
          <p:cNvSpPr>
            <a:spLocks noGrp="1"/>
          </p:cNvSpPr>
          <p:nvPr>
            <p:ph idx="1"/>
          </p:nvPr>
        </p:nvSpPr>
        <p:spPr/>
        <p:txBody>
          <a:bodyPr wrap="square" lIns="68591" tIns="34295" rIns="68591" bIns="34295" anchor="t"/>
          <a:lstStyle/>
          <a:p>
            <a:pPr marL="0" indent="0" eaLnBrk="1" fontAlgn="base" hangingPunct="1">
              <a:buNone/>
            </a:pPr>
            <a:r>
              <a:rPr lang="en-US" altLang="en-US" sz="1600" strike="noStrike" noProof="1">
                <a:latin typeface="Consolas" panose="020B0609020204030204" pitchFamily="49" charset="0"/>
              </a:rPr>
              <a:t>&gt;&gt;&gt; def f():</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a, b = 1, 1            #序列解包，同时为多个元素赋值</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while True:</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a            #暂停执行，需要时再产生一个新元素</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a, b = b, a+b      #序列解包，继续生成新元素</a:t>
            </a:r>
          </a:p>
          <a:p>
            <a:pPr marL="0" indent="0" eaLnBrk="1" fontAlgn="base" hangingPunct="1">
              <a:buNone/>
            </a:pP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latin typeface="Consolas" panose="020B0609020204030204" pitchFamily="49" charset="0"/>
              </a:rPr>
              <a:t>&gt;&gt;&gt; a = f()                #创建生成器对象</a:t>
            </a:r>
          </a:p>
          <a:p>
            <a:pPr marL="0" indent="0" eaLnBrk="1" fontAlgn="base" hangingPunct="1">
              <a:buNone/>
            </a:pPr>
            <a:r>
              <a:rPr lang="en-US" altLang="en-US" sz="1600" strike="noStrike" noProof="1">
                <a:latin typeface="Consolas" panose="020B0609020204030204" pitchFamily="49" charset="0"/>
              </a:rPr>
              <a:t>&gt;&gt;&gt; for i in range(10):    #斐波那契数列中前10个元素</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print(a.__next__(), end=' ')</a:t>
            </a:r>
          </a:p>
          <a:p>
            <a:pPr marL="0" indent="0" eaLnBrk="1" fontAlgn="base" hangingPunct="1">
              <a:buNone/>
            </a:pP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solidFill>
                  <a:srgbClr val="00B0F0"/>
                </a:solidFill>
                <a:latin typeface="Consolas" panose="020B0609020204030204" pitchFamily="49" charset="0"/>
              </a:rPr>
              <a:t>1 1 2 3 5 8 13 21 34 55 </a:t>
            </a:r>
          </a:p>
        </p:txBody>
      </p:sp>
      <p:sp>
        <p:nvSpPr>
          <p:cNvPr id="16077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600" strike="noStrike" noProof="1">
                <a:latin typeface="Consolas" panose="020B0609020204030204" pitchFamily="49" charset="0"/>
              </a:rPr>
              <a:t>&gt;&gt;&gt; for i in f():         #斐波那契数列中第一个大于100的元素</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if i &gt; 100:</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print(i, end=' ')</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break</a:t>
            </a:r>
          </a:p>
          <a:p>
            <a:pPr marL="0" indent="0" eaLnBrk="1" latinLnBrk="0" hangingPunct="1">
              <a:spcBef>
                <a:spcPts val="0"/>
              </a:spcBef>
              <a:buNone/>
            </a:pP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144</a:t>
            </a:r>
          </a:p>
          <a:p>
            <a:pPr marL="0" indent="0" eaLnBrk="1" latinLnBrk="0" hangingPunct="1">
              <a:spcBef>
                <a:spcPts val="0"/>
              </a:spcBef>
              <a:buNone/>
            </a:pPr>
            <a:r>
              <a:rPr lang="en-US" altLang="en-US" sz="1600" strike="noStrike" noProof="1">
                <a:latin typeface="Consolas" panose="020B0609020204030204" pitchFamily="49" charset="0"/>
              </a:rPr>
              <a:t>&gt;&gt;&gt; a = f()               #创建生成器对象</a:t>
            </a:r>
          </a:p>
          <a:p>
            <a:pPr marL="0" indent="0" eaLnBrk="1" latinLnBrk="0" hangingPunct="1">
              <a:spcBef>
                <a:spcPts val="0"/>
              </a:spcBef>
              <a:buNone/>
            </a:pPr>
            <a:r>
              <a:rPr lang="en-US" altLang="en-US" sz="1600" strike="noStrike" noProof="1">
                <a:latin typeface="Consolas" panose="020B0609020204030204" pitchFamily="49" charset="0"/>
              </a:rPr>
              <a:t>&gt;&gt;&gt; next(a)               #使用内置函数next()获取生成器对象中的元素</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a:t>
            </a:r>
          </a:p>
          <a:p>
            <a:pPr marL="0" indent="0" eaLnBrk="1" latinLnBrk="0" hangingPunct="1">
              <a:spcBef>
                <a:spcPts val="0"/>
              </a:spcBef>
              <a:buNone/>
            </a:pPr>
            <a:r>
              <a:rPr lang="en-US" altLang="en-US" sz="1600" strike="noStrike" noProof="1">
                <a:latin typeface="Consolas" panose="020B0609020204030204" pitchFamily="49" charset="0"/>
              </a:rPr>
              <a:t>&gt;&gt;&gt; next(a)               #每次索取新元素时，由yield语句生成</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a:t>
            </a:r>
          </a:p>
          <a:p>
            <a:pPr marL="0" indent="0" eaLnBrk="1" latinLnBrk="0" hangingPunct="1">
              <a:spcBef>
                <a:spcPts val="0"/>
              </a:spcBef>
              <a:buNone/>
            </a:pPr>
            <a:r>
              <a:rPr lang="en-US" altLang="en-US" sz="1600" strike="noStrike" noProof="1">
                <a:latin typeface="Consolas" panose="020B0609020204030204" pitchFamily="49" charset="0"/>
              </a:rPr>
              <a:t>&gt;&gt;&gt; a.__next__()          #也可以调用生成器对象的__next__()方法</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2</a:t>
            </a:r>
          </a:p>
          <a:p>
            <a:pPr marL="0" indent="0" eaLnBrk="1" latinLnBrk="0" hangingPunct="1">
              <a:spcBef>
                <a:spcPts val="0"/>
              </a:spcBef>
              <a:buNone/>
            </a:pPr>
            <a:r>
              <a:rPr lang="en-US" altLang="en-US" sz="1600" strike="noStrike" noProof="1">
                <a:latin typeface="Consolas" panose="020B0609020204030204" pitchFamily="49" charset="0"/>
              </a:rPr>
              <a:t>&gt;&gt;&gt; a.__next__()</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3</a:t>
            </a:r>
          </a:p>
        </p:txBody>
      </p:sp>
      <p:sp>
        <p:nvSpPr>
          <p:cNvPr id="16179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600" strike="noStrike" noProof="1">
                <a:latin typeface="Consolas" panose="020B0609020204030204" pitchFamily="49" charset="0"/>
              </a:rPr>
              <a:t>&gt;&gt;&gt; def f():</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from 'abcdefg'        #使用yield表达式创建生成器</a:t>
            </a:r>
          </a:p>
          <a:p>
            <a:pPr marL="0" indent="0" eaLnBrk="1" latinLnBrk="0" hangingPunct="1">
              <a:spcBef>
                <a:spcPts val="0"/>
              </a:spcBef>
              <a:buNone/>
            </a:pPr>
            <a:r>
              <a:rPr lang="en-US" altLang="en-US" sz="1600" strike="noStrike" noProof="1">
                <a:latin typeface="Consolas" panose="020B0609020204030204" pitchFamily="49" charset="0"/>
              </a:rPr>
              <a:t>	</a:t>
            </a:r>
          </a:p>
          <a:p>
            <a:pPr marL="0" indent="0" eaLnBrk="1" latinLnBrk="0" hangingPunct="1">
              <a:spcBef>
                <a:spcPts val="0"/>
              </a:spcBef>
              <a:buNone/>
            </a:pPr>
            <a:r>
              <a:rPr lang="en-US" altLang="en-US" sz="1600" strike="noStrike" noProof="1">
                <a:latin typeface="Consolas" panose="020B0609020204030204" pitchFamily="49" charset="0"/>
              </a:rPr>
              <a:t>&gt;&gt;&gt; x = f()</a:t>
            </a:r>
          </a:p>
          <a:p>
            <a:pPr marL="0" indent="0" eaLnBrk="1" latinLnBrk="0" hangingPunct="1">
              <a:spcBef>
                <a:spcPts val="0"/>
              </a:spcBef>
              <a:buNone/>
            </a:pPr>
            <a:r>
              <a:rPr lang="en-US" altLang="en-US" sz="1600" strike="noStrike" noProof="1">
                <a:latin typeface="Consolas" panose="020B0609020204030204" pitchFamily="49" charset="0"/>
              </a:rPr>
              <a:t>&gt;&gt;&gt; next(x)</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'a'</a:t>
            </a:r>
          </a:p>
          <a:p>
            <a:pPr marL="0" indent="0" eaLnBrk="1" latinLnBrk="0" hangingPunct="1">
              <a:spcBef>
                <a:spcPts val="0"/>
              </a:spcBef>
              <a:buNone/>
            </a:pPr>
            <a:r>
              <a:rPr lang="en-US" altLang="en-US" sz="1600" strike="noStrike" noProof="1">
                <a:latin typeface="Consolas" panose="020B0609020204030204" pitchFamily="49" charset="0"/>
              </a:rPr>
              <a:t>&gt;&gt;&gt; next(x)</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'b'</a:t>
            </a:r>
          </a:p>
          <a:p>
            <a:pPr marL="0" indent="0" eaLnBrk="1" latinLnBrk="0" hangingPunct="1">
              <a:spcBef>
                <a:spcPts val="0"/>
              </a:spcBef>
              <a:buNone/>
            </a:pPr>
            <a:r>
              <a:rPr lang="en-US" altLang="en-US" sz="1600" strike="noStrike" noProof="1">
                <a:latin typeface="Consolas" panose="020B0609020204030204" pitchFamily="49" charset="0"/>
              </a:rPr>
              <a:t>&gt;&gt;&gt; for item in x:              #输出x中的剩余元素</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print(item, end=' ')</a:t>
            </a:r>
          </a:p>
          <a:p>
            <a:pPr marL="0" indent="0" eaLnBrk="1" latinLnBrk="0" hangingPunct="1">
              <a:spcBef>
                <a:spcPts val="0"/>
              </a:spcBef>
              <a:buNone/>
            </a:pPr>
            <a:r>
              <a:rPr lang="en-US" altLang="en-US" sz="1600" strike="noStrike" noProof="1">
                <a:latin typeface="Consolas" panose="020B0609020204030204" pitchFamily="49" charset="0"/>
              </a:rPr>
              <a:t>	</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c d e f g </a:t>
            </a:r>
          </a:p>
        </p:txBody>
      </p:sp>
      <p:sp>
        <p:nvSpPr>
          <p:cNvPr id="16281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Content Placeholder 2"/>
          <p:cNvSpPr>
            <a:spLocks noGrp="1"/>
          </p:cNvSpPr>
          <p:nvPr>
            <p:ph idx="1"/>
          </p:nvPr>
        </p:nvSpPr>
        <p:spPr/>
        <p:txBody>
          <a:bodyPr wrap="square" lIns="68591" tIns="34295" rIns="68591" bIns="34295" anchor="t"/>
          <a:lstStyle/>
          <a:p>
            <a:pPr marL="0" indent="0" eaLnBrk="1" fontAlgn="base" hangingPunct="1">
              <a:buNone/>
            </a:pPr>
            <a:r>
              <a:rPr lang="en-US" altLang="en-US" sz="1600" strike="noStrike" noProof="1">
                <a:latin typeface="Consolas" panose="020B0609020204030204" pitchFamily="49" charset="0"/>
              </a:rPr>
              <a:t>&gt;&gt;&gt; def gen():</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1</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2</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3</a:t>
            </a:r>
          </a:p>
          <a:p>
            <a:pPr marL="0" indent="0" eaLnBrk="1" fontAlgn="base" hangingPunct="1">
              <a:buNone/>
            </a:pPr>
            <a:r>
              <a:rPr lang="en-US" altLang="en-US" sz="1600" strike="noStrike" noProof="1">
                <a:latin typeface="Consolas" panose="020B0609020204030204" pitchFamily="49" charset="0"/>
              </a:rPr>
              <a:t>	</a:t>
            </a:r>
          </a:p>
          <a:p>
            <a:pPr marL="0" indent="0" eaLnBrk="1" fontAlgn="base" hangingPunct="1">
              <a:buNone/>
            </a:pPr>
            <a:r>
              <a:rPr lang="en-US" altLang="en-US" sz="1600" strike="noStrike" noProof="1">
                <a:latin typeface="Consolas" panose="020B0609020204030204" pitchFamily="49" charset="0"/>
              </a:rPr>
              <a:t>&gt;&gt;&gt; x, y, z = gen()          #生成器对象支持序列解包</a:t>
            </a:r>
          </a:p>
        </p:txBody>
      </p:sp>
      <p:sp>
        <p:nvSpPr>
          <p:cNvPr id="16384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内容占位符 2"/>
          <p:cNvSpPr>
            <a:spLocks noGrp="1"/>
          </p:cNvSpPr>
          <p:nvPr>
            <p:ph idx="1"/>
          </p:nvPr>
        </p:nvSpPr>
        <p:spPr/>
        <p:txBody>
          <a:bodyPr wrap="square" lIns="68591" tIns="34295" rIns="68591" bIns="34295" anchor="t"/>
          <a:lstStyle/>
          <a:p>
            <a:pPr marL="0" indent="0" eaLnBrk="1" fontAlgn="base" hangingPunct="1">
              <a:buNone/>
            </a:pPr>
            <a:r>
              <a:rPr lang="zh-CN" altLang="en-US" sz="1600" strike="noStrike" noProof="1">
                <a:latin typeface="Consolas" panose="020B0609020204030204" pitchFamily="49" charset="0"/>
              </a:rPr>
              <a:t>def myReversed(lst):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模拟内置函数</a:t>
            </a:r>
            <a:r>
              <a:rPr lang="en-US" altLang="zh-CN" sz="1600" strike="noStrike" noProof="1">
                <a:latin typeface="Consolas" panose="020B0609020204030204" pitchFamily="49" charset="0"/>
              </a:rPr>
              <a:t>reversed()</a:t>
            </a:r>
          </a:p>
          <a:p>
            <a:pPr marL="0" indent="0" eaLnBrk="1" fontAlgn="base" hangingPunct="1">
              <a:buNone/>
            </a:pPr>
            <a:r>
              <a:rPr lang="zh-CN" altLang="en-US" sz="1600" strike="noStrike" noProof="1">
                <a:latin typeface="Consolas" panose="020B0609020204030204" pitchFamily="49" charset="0"/>
              </a:rPr>
              <a:t>    for item in lst[::-1]:</a:t>
            </a:r>
          </a:p>
          <a:p>
            <a:pPr marL="0" indent="0" eaLnBrk="1" fontAlgn="base" hangingPunct="1">
              <a:buNone/>
            </a:pPr>
            <a:r>
              <a:rPr lang="zh-CN" altLang="en-US" sz="1600" strike="noStrike" noProof="1">
                <a:latin typeface="Consolas" panose="020B0609020204030204" pitchFamily="49" charset="0"/>
              </a:rPr>
              <a:t>        yield item</a:t>
            </a:r>
          </a:p>
          <a:p>
            <a:pPr marL="0" indent="0" eaLnBrk="1" fontAlgn="base" hangingPunct="1">
              <a:buNone/>
            </a:pPr>
            <a:endParaRPr lang="zh-CN" altLang="en-US"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lst = list(range(5))</a:t>
            </a:r>
          </a:p>
          <a:p>
            <a:pPr marL="0" indent="0" eaLnBrk="1" fontAlgn="base" hangingPunct="1">
              <a:buNone/>
            </a:pPr>
            <a:r>
              <a:rPr lang="zh-CN" altLang="en-US" sz="1600" strike="noStrike" noProof="1">
                <a:latin typeface="Consolas" panose="020B0609020204030204" pitchFamily="49" charset="0"/>
              </a:rPr>
              <a:t>r = myReversed(lst)</a:t>
            </a:r>
          </a:p>
          <a:p>
            <a:pPr marL="0" indent="0" eaLnBrk="1" fontAlgn="base" hangingPunct="1">
              <a:buNone/>
            </a:pPr>
            <a:r>
              <a:rPr lang="zh-CN" altLang="en-US" sz="1600" strike="noStrike" noProof="1">
                <a:latin typeface="Consolas" panose="020B0609020204030204" pitchFamily="49" charset="0"/>
              </a:rPr>
              <a:t>print(next(r))</a:t>
            </a:r>
          </a:p>
          <a:p>
            <a:pPr marL="0" indent="0" eaLnBrk="1" fontAlgn="base" hangingPunct="1">
              <a:buNone/>
            </a:pPr>
            <a:r>
              <a:rPr lang="zh-CN" altLang="en-US" sz="1600" strike="noStrike" noProof="1">
                <a:latin typeface="Consolas" panose="020B0609020204030204" pitchFamily="49" charset="0"/>
              </a:rPr>
              <a:t>print(next(r))</a:t>
            </a:r>
          </a:p>
        </p:txBody>
      </p:sp>
      <p:sp>
        <p:nvSpPr>
          <p:cNvPr id="16486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555" y="1120775"/>
            <a:ext cx="8211185" cy="3394075"/>
          </a:xfrm>
        </p:spPr>
        <p:txBody>
          <a:bodyPr vert="horz" wrap="square" lIns="68591" tIns="34295" rIns="68591" bIns="34295" numCol="1" anchor="t" anchorCtr="0" compatLnSpc="1"/>
          <a:lstStyle/>
          <a:p>
            <a:pPr marL="353695" marR="0" lvl="0" indent="-353695" algn="l" defTabSz="914400" rtl="0" eaLnBrk="1" fontAlgn="base" latinLnBrk="0" hangingPunct="1">
              <a:lnSpc>
                <a:spcPct val="150000"/>
              </a:lnSpc>
              <a:spcBef>
                <a:spcPts val="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21</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伪随机数生成器。</a:t>
            </a:r>
          </a:p>
          <a:p>
            <a:pPr marL="0" marR="0" lvl="0" indent="0" algn="l" defTabSz="914400" rtl="0" eaLnBrk="1" fontAlgn="base" latinLnBrk="0" hangingPunct="1">
              <a:lnSpc>
                <a:spcPct val="150000"/>
              </a:lnSpc>
              <a:spcBef>
                <a:spcPts val="0"/>
              </a:spcBef>
              <a:spcAft>
                <a:spcPct val="0"/>
              </a:spcAft>
              <a:buClrTx/>
              <a:buSzTx/>
              <a:buFontTx/>
              <a:buNone/>
              <a:defRPr/>
            </a:pPr>
            <a:r>
              <a:rPr kumimoji="0" lang="zh-CN" altLang="en-US" sz="1500" b="0" i="0" u="none" strike="noStrike" kern="1200" cap="none" spc="0" normalizeH="0" baseline="0" noProof="1">
                <a:ln>
                  <a:noFill/>
                </a:ln>
                <a:solidFill>
                  <a:schemeClr val="tx1"/>
                </a:solidFill>
                <a:effectLst/>
                <a:uLnTx/>
                <a:uFillTx/>
                <a:latin typeface="+mn-lt"/>
                <a:ea typeface="+mn-ea"/>
                <a:cs typeface="+mn-cs"/>
              </a:rPr>
              <a:t>伪随机数生成有很多种方法，其中一个是这样的：rNew = (a*rOld + b) % (end-start) </a:t>
            </a:r>
            <a:r>
              <a:rPr kumimoji="0" lang="en-US" altLang="zh-CN" sz="1500" b="0" i="0" u="none" strike="noStrike" kern="1200" cap="none" spc="0" normalizeH="0" baseline="0" noProof="1">
                <a:ln>
                  <a:noFill/>
                </a:ln>
                <a:solidFill>
                  <a:schemeClr val="tx1"/>
                </a:solidFill>
                <a:effectLst/>
                <a:uLnTx/>
                <a:uFillTx/>
                <a:latin typeface="+mn-lt"/>
                <a:ea typeface="+mn-ea"/>
                <a:cs typeface="+mn-cs"/>
              </a:rPr>
              <a:t>+ start</a:t>
            </a:r>
            <a:r>
              <a:rPr kumimoji="0" lang="zh-CN" altLang="en-US" sz="1500" b="0" i="0" u="none" strike="noStrike" kern="1200" cap="none" spc="0" normalizeH="0" baseline="0" noProof="1">
                <a:ln>
                  <a:noFill/>
                </a:ln>
                <a:solidFill>
                  <a:schemeClr val="tx1"/>
                </a:solidFill>
                <a:effectLst/>
                <a:uLnTx/>
                <a:uFillTx/>
                <a:latin typeface="+mn-lt"/>
                <a:ea typeface="+mn-ea"/>
                <a:cs typeface="+mn-cs"/>
              </a:rPr>
              <a:t>，然后设置rOld = rNew，一般要求用户指定种子数rOld，当然也可以自由选择a和b，但是这两个数如果选择不好，可能会影响数字的随机性。</a:t>
            </a:r>
          </a:p>
        </p:txBody>
      </p:sp>
      <p:sp>
        <p:nvSpPr>
          <p:cNvPr id="16589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30722" name="文本占位符 26626"/>
          <p:cNvSpPr>
            <a:spLocks noGrp="1"/>
          </p:cNvSpPr>
          <p:nvPr>
            <p:ph idx="1"/>
          </p:nvPr>
        </p:nvSpPr>
        <p:spPr>
          <a:xfrm>
            <a:off x="457200" y="1106170"/>
            <a:ext cx="8229600" cy="3395663"/>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在有些情况下，可以通过</a:t>
            </a:r>
            <a:r>
              <a:rPr lang="zh-CN" altLang="en-US" sz="1800" strike="noStrike" noProof="1">
                <a:solidFill>
                  <a:srgbClr val="FF0000"/>
                </a:solidFill>
              </a:rPr>
              <a:t>特殊的方式</a:t>
            </a:r>
            <a:r>
              <a:rPr lang="zh-CN" altLang="en-US" sz="1800" strike="noStrike" noProof="1"/>
              <a:t>在函数内部修改实参的值。</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modify(v):          # </a:t>
            </a:r>
            <a:r>
              <a:rPr lang="zh-CN" altLang="en-US" sz="1600" strike="noStrike" noProof="1">
                <a:latin typeface="Consolas" panose="020B0609020204030204" pitchFamily="49" charset="0"/>
              </a:rPr>
              <a:t>使用下标修改列表元素值</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v[0] = v[0]+1</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[2]</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[3]</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modify(v, item):    # </a:t>
            </a:r>
            <a:r>
              <a:rPr lang="zh-CN" altLang="en-US" sz="1600" strike="noStrike" noProof="1">
                <a:latin typeface="Consolas" panose="020B0609020204030204" pitchFamily="49" charset="0"/>
              </a:rPr>
              <a:t>使用列表的方法为列表增加元素</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v.append(item)</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[2]</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modify(a,3)</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[2, 3]</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Content Placeholder 2"/>
          <p:cNvSpPr>
            <a:spLocks noGrp="1"/>
          </p:cNvSpPr>
          <p:nvPr>
            <p:ph idx="1"/>
          </p:nvPr>
        </p:nvSpPr>
        <p:spPr/>
        <p:txBody>
          <a:bodyPr wrap="square" lIns="68591" tIns="34295" rIns="68591" bIns="34295" anchor="t"/>
          <a:lstStyle/>
          <a:p>
            <a:pPr marL="0" indent="0" eaLnBrk="1" latinLnBrk="0" hangingPunct="1">
              <a:spcBef>
                <a:spcPct val="0"/>
              </a:spcBef>
              <a:buNone/>
            </a:pPr>
            <a:r>
              <a:rPr lang="en-US" altLang="zh-CN" sz="1400" strike="noStrike" noProof="1">
                <a:latin typeface="Consolas" panose="020B0609020204030204" pitchFamily="49" charset="0"/>
              </a:rPr>
              <a:t>def randint(start, end, seed=999999):</a:t>
            </a:r>
          </a:p>
          <a:p>
            <a:pPr marL="0" indent="0" eaLnBrk="1" latinLnBrk="0" hangingPunct="1">
              <a:spcBef>
                <a:spcPct val="0"/>
              </a:spcBef>
              <a:buNone/>
            </a:pPr>
            <a:r>
              <a:rPr lang="en-US" altLang="zh-CN" sz="1400" strike="noStrike" noProof="1">
                <a:latin typeface="Consolas" panose="020B0609020204030204" pitchFamily="49" charset="0"/>
              </a:rPr>
              <a:t>    a = 32310901</a:t>
            </a:r>
          </a:p>
          <a:p>
            <a:pPr marL="0" indent="0" eaLnBrk="1" latinLnBrk="0" hangingPunct="1">
              <a:spcBef>
                <a:spcPct val="0"/>
              </a:spcBef>
              <a:buNone/>
            </a:pPr>
            <a:r>
              <a:rPr lang="en-US" altLang="zh-CN" sz="1400" strike="noStrike" noProof="1">
                <a:latin typeface="Consolas" panose="020B0609020204030204" pitchFamily="49" charset="0"/>
              </a:rPr>
              <a:t>    b = 1729</a:t>
            </a:r>
          </a:p>
          <a:p>
            <a:pPr marL="0" indent="0" eaLnBrk="1" latinLnBrk="0" hangingPunct="1">
              <a:spcBef>
                <a:spcPct val="0"/>
              </a:spcBef>
              <a:buNone/>
            </a:pPr>
            <a:r>
              <a:rPr lang="en-US" altLang="zh-CN" sz="1400" strike="noStrike" noProof="1">
                <a:latin typeface="Consolas" panose="020B0609020204030204" pitchFamily="49" charset="0"/>
              </a:rPr>
              <a:t>    rOld = seed</a:t>
            </a:r>
          </a:p>
          <a:p>
            <a:pPr marL="0" indent="0" eaLnBrk="1" latinLnBrk="0" hangingPunct="1">
              <a:spcBef>
                <a:spcPct val="0"/>
              </a:spcBef>
              <a:buNone/>
            </a:pPr>
            <a:r>
              <a:rPr lang="en-US" altLang="zh-CN" sz="1400" strike="noStrike" noProof="1">
                <a:latin typeface="Consolas" panose="020B0609020204030204" pitchFamily="49" charset="0"/>
              </a:rPr>
              <a:t>    m = end-start</a:t>
            </a:r>
          </a:p>
          <a:p>
            <a:pPr marL="0" indent="0" eaLnBrk="1" latinLnBrk="0" hangingPunct="1">
              <a:spcBef>
                <a:spcPct val="0"/>
              </a:spcBef>
              <a:buNone/>
            </a:pPr>
            <a:r>
              <a:rPr lang="en-US" altLang="zh-CN" sz="1400" strike="noStrike" noProof="1">
                <a:latin typeface="Consolas" panose="020B0609020204030204" pitchFamily="49" charset="0"/>
              </a:rPr>
              <a:t>    while True:</a:t>
            </a:r>
          </a:p>
          <a:p>
            <a:pPr marL="0" indent="0" eaLnBrk="1" latinLnBrk="0" hangingPunct="1">
              <a:spcBef>
                <a:spcPct val="0"/>
              </a:spcBef>
              <a:buNone/>
            </a:pPr>
            <a:r>
              <a:rPr lang="en-US" altLang="zh-CN" sz="1400" strike="noStrike" noProof="1">
                <a:latin typeface="Consolas" panose="020B0609020204030204" pitchFamily="49" charset="0"/>
              </a:rPr>
              <a:t>        rNew = (a*rOld + b) % m + start</a:t>
            </a:r>
          </a:p>
          <a:p>
            <a:pPr marL="0" indent="0" eaLnBrk="1" latinLnBrk="0" hangingPunct="1">
              <a:spcBef>
                <a:spcPct val="0"/>
              </a:spcBef>
              <a:buNone/>
            </a:pPr>
            <a:r>
              <a:rPr lang="en-US" altLang="zh-CN" sz="1400" strike="noStrike" noProof="1">
                <a:latin typeface="Consolas" panose="020B0609020204030204" pitchFamily="49" charset="0"/>
              </a:rPr>
              <a:t>        yield rNew</a:t>
            </a:r>
          </a:p>
          <a:p>
            <a:pPr marL="0" indent="0" eaLnBrk="1" latinLnBrk="0" hangingPunct="1">
              <a:spcBef>
                <a:spcPct val="0"/>
              </a:spcBef>
              <a:buNone/>
            </a:pPr>
            <a:r>
              <a:rPr lang="en-US" altLang="zh-CN" sz="1400" strike="noStrike" noProof="1">
                <a:latin typeface="Consolas" panose="020B0609020204030204" pitchFamily="49" charset="0"/>
              </a:rPr>
              <a:t>        rOld = rNew</a:t>
            </a:r>
          </a:p>
          <a:p>
            <a:pPr marL="0" indent="0" eaLnBrk="1" latinLnBrk="0" hangingPunct="1">
              <a:spcBef>
                <a:spcPct val="0"/>
              </a:spcBef>
              <a:buNone/>
            </a:pPr>
            <a:endParaRPr lang="en-US" altLang="zh-CN" sz="1400" strike="noStrike" noProof="1">
              <a:latin typeface="Consolas" panose="020B0609020204030204" pitchFamily="49" charset="0"/>
            </a:endParaRPr>
          </a:p>
          <a:p>
            <a:pPr marL="0" indent="0" eaLnBrk="1" latinLnBrk="0" hangingPunct="1">
              <a:spcBef>
                <a:spcPct val="0"/>
              </a:spcBef>
              <a:buNone/>
            </a:pPr>
            <a:r>
              <a:rPr lang="en-US" altLang="zh-CN" sz="1400" strike="noStrike" noProof="1">
                <a:latin typeface="Consolas" panose="020B0609020204030204" pitchFamily="49" charset="0"/>
              </a:rPr>
              <a:t># 模拟20次，每次使用不同的种子</a:t>
            </a:r>
          </a:p>
          <a:p>
            <a:pPr marL="0" indent="0" eaLnBrk="1" latinLnBrk="0" hangingPunct="1">
              <a:spcBef>
                <a:spcPct val="0"/>
              </a:spcBef>
              <a:buNone/>
            </a:pPr>
            <a:r>
              <a:rPr lang="en-US" altLang="zh-CN" sz="1400" strike="noStrike" noProof="1">
                <a:latin typeface="Consolas" panose="020B0609020204030204" pitchFamily="49" charset="0"/>
              </a:rPr>
              <a:t>for _ in range(20):</a:t>
            </a:r>
          </a:p>
          <a:p>
            <a:pPr marL="0" indent="0" eaLnBrk="1" latinLnBrk="0" hangingPunct="1">
              <a:spcBef>
                <a:spcPct val="0"/>
              </a:spcBef>
              <a:buNone/>
            </a:pPr>
            <a:r>
              <a:rPr lang="en-US" altLang="zh-CN" sz="1400" strike="noStrike" noProof="1">
                <a:latin typeface="Consolas" panose="020B0609020204030204" pitchFamily="49" charset="0"/>
              </a:rPr>
              <a:t>    rnd = randint(1, 10000, _)</a:t>
            </a:r>
          </a:p>
          <a:p>
            <a:pPr marL="0" indent="0" eaLnBrk="1" latinLnBrk="0" hangingPunct="1">
              <a:spcBef>
                <a:spcPct val="0"/>
              </a:spcBef>
              <a:buNone/>
            </a:pPr>
            <a:r>
              <a:rPr lang="en-US" altLang="zh-CN" sz="1400" strike="noStrike" noProof="1">
                <a:latin typeface="Consolas" panose="020B0609020204030204" pitchFamily="49" charset="0"/>
              </a:rPr>
              <a:t>    # 生成指定序列的前10个伪随机数</a:t>
            </a:r>
          </a:p>
          <a:p>
            <a:pPr marL="0" indent="0" eaLnBrk="1" latinLnBrk="0" hangingPunct="1">
              <a:spcBef>
                <a:spcPct val="0"/>
              </a:spcBef>
              <a:buNone/>
            </a:pPr>
            <a:r>
              <a:rPr lang="en-US" altLang="zh-CN" sz="1400" strike="noStrike" noProof="1">
                <a:latin typeface="Consolas" panose="020B0609020204030204" pitchFamily="49" charset="0"/>
              </a:rPr>
              <a:t>    for _ in range(10):</a:t>
            </a:r>
          </a:p>
          <a:p>
            <a:pPr marL="0" indent="0" eaLnBrk="1" latinLnBrk="0" hangingPunct="1">
              <a:spcBef>
                <a:spcPct val="0"/>
              </a:spcBef>
              <a:buNone/>
            </a:pPr>
            <a:r>
              <a:rPr lang="en-US" altLang="zh-CN" sz="1400" strike="noStrike" noProof="1">
                <a:latin typeface="Consolas" panose="020B0609020204030204" pitchFamily="49" charset="0"/>
              </a:rPr>
              <a:t>        print(next(rnd), end=' ')</a:t>
            </a:r>
          </a:p>
          <a:p>
            <a:pPr marL="0" indent="0" eaLnBrk="1" latinLnBrk="0" hangingPunct="1">
              <a:spcBef>
                <a:spcPct val="0"/>
              </a:spcBef>
              <a:buNone/>
            </a:pPr>
            <a:r>
              <a:rPr lang="en-US" altLang="zh-CN" sz="1400" strike="noStrike" noProof="1">
                <a:latin typeface="Consolas" panose="020B0609020204030204" pitchFamily="49" charset="0"/>
              </a:rPr>
              <a:t>    print()</a:t>
            </a:r>
          </a:p>
        </p:txBody>
      </p:sp>
      <p:sp>
        <p:nvSpPr>
          <p:cNvPr id="16691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22</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计算理财翻倍所需要的时间。</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balance(base, rate):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base += base*rate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base</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base = 10        # 存款10元</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rate = 0.02      # 利率不变</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year, current in enumerate(balance(base, rate), start=1):</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current &gt;= 2*base: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print(year, current)</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break</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23</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模拟标准库</a:t>
            </a:r>
            <a:r>
              <a:rPr kumimoji="0" lang="en-US" altLang="zh-CN" sz="1800" b="0" i="0" u="none" strike="noStrike" kern="1200" cap="none" spc="0" normalizeH="0" baseline="0" noProof="1">
                <a:ln>
                  <a:noFill/>
                </a:ln>
                <a:solidFill>
                  <a:schemeClr val="tx1"/>
                </a:solidFill>
                <a:effectLst/>
                <a:uLnTx/>
                <a:uFillTx/>
                <a:latin typeface="+mn-lt"/>
                <a:ea typeface="+mn-ea"/>
                <a:cs typeface="+mn-cs"/>
              </a:rPr>
              <a:t>itertools</a:t>
            </a:r>
            <a:r>
              <a:rPr kumimoji="0" lang="zh-CN" altLang="en-US" sz="1800" b="0" i="0" u="none" strike="noStrike" kern="1200" cap="none" spc="0" normalizeH="0" baseline="0" noProof="1">
                <a:ln>
                  <a:noFill/>
                </a:ln>
                <a:solidFill>
                  <a:schemeClr val="tx1"/>
                </a:solidFill>
                <a:effectLst/>
                <a:uLnTx/>
                <a:uFillTx/>
                <a:latin typeface="+mn-lt"/>
                <a:ea typeface="+mn-ea"/>
                <a:cs typeface="+mn-cs"/>
              </a:rPr>
              <a:t>中</a:t>
            </a:r>
            <a:r>
              <a:rPr kumimoji="0" lang="en-US" altLang="zh-CN" sz="1800" b="0" i="0" u="none" strike="noStrike" kern="1200" cap="none" spc="0" normalizeH="0" baseline="0" noProof="1">
                <a:ln>
                  <a:noFill/>
                </a:ln>
                <a:solidFill>
                  <a:schemeClr val="tx1"/>
                </a:solidFill>
                <a:effectLst/>
                <a:uLnTx/>
                <a:uFillTx/>
                <a:latin typeface="+mn-lt"/>
                <a:ea typeface="+mn-ea"/>
                <a:cs typeface="+mn-cs"/>
              </a:rPr>
              <a:t>cycle</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myCycle(iterable):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for item in iterable: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item</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c = myCycle('abcd')</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i in range(20):</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print(next(c))</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24</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模拟标准库</a:t>
            </a:r>
            <a:r>
              <a:rPr kumimoji="0" lang="en-US" altLang="zh-CN" sz="1800" b="0" i="0" u="none" strike="noStrike" kern="1200" cap="none" spc="0" normalizeH="0" baseline="0" noProof="1">
                <a:ln>
                  <a:noFill/>
                </a:ln>
                <a:solidFill>
                  <a:schemeClr val="tx1"/>
                </a:solidFill>
                <a:effectLst/>
                <a:uLnTx/>
                <a:uFillTx/>
                <a:latin typeface="+mn-lt"/>
                <a:ea typeface="+mn-ea"/>
                <a:cs typeface="+mn-cs"/>
              </a:rPr>
              <a:t>itertools</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a:t>
            </a:r>
            <a:r>
              <a:rPr kumimoji="0" lang="en-US" altLang="zh-CN" sz="1800" b="0" i="0" u="none" strike="noStrike" kern="1200" cap="none" spc="0" normalizeH="0" baseline="0" noProof="1">
                <a:ln>
                  <a:noFill/>
                </a:ln>
                <a:solidFill>
                  <a:schemeClr val="tx1"/>
                </a:solidFill>
                <a:effectLst/>
                <a:uLnTx/>
                <a:uFillTx/>
                <a:latin typeface="+mn-lt"/>
                <a:ea typeface="+mn-ea"/>
                <a:cs typeface="+mn-cs"/>
              </a:rPr>
              <a:t>count</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myCount(start, step):</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start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start = start+step</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c = myCount(3, 2)</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i in range(20):</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print(next(c))</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宋体" panose="02010600030101010101" pitchFamily="2" charset="-122"/>
              </a:rPr>
              <a:t>5.8  </a:t>
            </a:r>
            <a:r>
              <a:rPr lang="zh-CN" altLang="en-US" strike="noStrike" noProof="0">
                <a:ln>
                  <a:noFill/>
                </a:ln>
                <a:effectLst/>
                <a:uLnTx/>
                <a:uFillTx/>
                <a:sym typeface="宋体" panose="02010600030101010101" pitchFamily="2" charset="-122"/>
              </a:rPr>
              <a:t>高级话题</a:t>
            </a:r>
            <a:r>
              <a:rPr lang="en-US" altLang="zh-CN" strike="noStrike" noProof="0">
                <a:ln>
                  <a:noFill/>
                </a:ln>
                <a:effectLst/>
                <a:uLnTx/>
                <a:uFillTx/>
                <a:sym typeface="宋体" panose="02010600030101010101" pitchFamily="2" charset="-122"/>
              </a:rPr>
              <a:t>——</a:t>
            </a:r>
            <a:r>
              <a:rPr lang="zh-CN" altLang="en-US" strike="noStrike" noProof="0">
                <a:ln>
                  <a:noFill/>
                </a:ln>
                <a:effectLst/>
                <a:uLnTx/>
                <a:uFillTx/>
                <a:sym typeface="宋体" panose="02010600030101010101" pitchFamily="2" charset="-122"/>
              </a:rPr>
              <a:t>生成器函数</a:t>
            </a:r>
            <a:endParaRPr lang="en-US" strike="noStrike" noProof="1"/>
          </a:p>
        </p:txBody>
      </p:sp>
      <p:sp>
        <p:nvSpPr>
          <p:cNvPr id="3" name="Content Placeholder 2"/>
          <p:cNvSpPr>
            <a:spLocks noGrp="1"/>
          </p:cNvSpPr>
          <p:nvPr>
            <p:ph idx="1"/>
          </p:nvPr>
        </p:nvSpPr>
        <p:spPr/>
        <p:txBody>
          <a:bodyPr/>
          <a:lstStyle/>
          <a:p>
            <a:pPr fontAlgn="base"/>
            <a:r>
              <a:rPr lang="zh-CN" altLang="en-US" sz="1800" b="1" strike="noStrike" noProof="1"/>
              <a:t>补充例题</a:t>
            </a:r>
            <a:r>
              <a:rPr lang="en-US" altLang="zh-CN" sz="1800" b="1" strike="noStrike" noProof="1"/>
              <a:t>25</a:t>
            </a:r>
            <a:r>
              <a:rPr lang="en-US" altLang="zh-CN" sz="1800" strike="noStrike" noProof="1"/>
              <a:t>  </a:t>
            </a:r>
            <a:r>
              <a:rPr lang="zh-CN" altLang="en-US" sz="1800" strike="noStrike" noProof="1"/>
              <a:t>模拟内置函数</a:t>
            </a:r>
            <a:r>
              <a:rPr lang="en-US" altLang="zh-CN" sz="1800" strike="noStrike" noProof="1"/>
              <a:t>enumerate()</a:t>
            </a:r>
            <a:r>
              <a:rPr lang="zh-CN" altLang="en-US" sz="1800" strike="noStrike" noProof="1"/>
              <a:t>的功能。</a:t>
            </a:r>
          </a:p>
          <a:p>
            <a:pPr marL="0" indent="0" fontAlgn="base">
              <a:buNone/>
            </a:pPr>
            <a:r>
              <a:rPr lang="zh-CN" altLang="en-US" sz="1600" strike="noStrike" noProof="1">
                <a:latin typeface="Consolas" panose="020B0609020204030204" pitchFamily="49" charset="0"/>
              </a:rPr>
              <a:t>def myEnumerate(seq):</a:t>
            </a:r>
          </a:p>
          <a:p>
            <a:pPr marL="0" indent="0" fontAlgn="base">
              <a:buNone/>
            </a:pPr>
            <a:r>
              <a:rPr lang="zh-CN" altLang="en-US" sz="1600" strike="noStrike" noProof="1">
                <a:latin typeface="Consolas" panose="020B0609020204030204" pitchFamily="49" charset="0"/>
              </a:rPr>
              <a:t>    index = 0</a:t>
            </a:r>
          </a:p>
          <a:p>
            <a:pPr marL="0" indent="0" fontAlgn="base">
              <a:buNone/>
            </a:pPr>
            <a:r>
              <a:rPr lang="zh-CN" altLang="en-US" sz="1600" strike="noStrike" noProof="1">
                <a:latin typeface="Consolas" panose="020B0609020204030204" pitchFamily="49" charset="0"/>
              </a:rPr>
              <a:t>    for item in seq:</a:t>
            </a:r>
          </a:p>
          <a:p>
            <a:pPr marL="0" indent="0" fontAlgn="base">
              <a:buNone/>
            </a:pPr>
            <a:r>
              <a:rPr lang="zh-CN" altLang="en-US" sz="1600" strike="noStrike" noProof="1">
                <a:latin typeface="Consolas" panose="020B0609020204030204" pitchFamily="49" charset="0"/>
              </a:rPr>
              <a:t>        yield (index, item)</a:t>
            </a:r>
          </a:p>
          <a:p>
            <a:pPr marL="0" indent="0" fontAlgn="base">
              <a:buNone/>
            </a:pPr>
            <a:r>
              <a:rPr lang="zh-CN" altLang="en-US" sz="1600" strike="noStrike" noProof="1">
                <a:latin typeface="Consolas" panose="020B0609020204030204" pitchFamily="49" charset="0"/>
              </a:rPr>
              <a:t>        index = index+1</a:t>
            </a: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for item in myEnumerate('Hello World'):</a:t>
            </a:r>
          </a:p>
          <a:p>
            <a:pPr marL="0" indent="0" fontAlgn="base">
              <a:buNone/>
            </a:pPr>
            <a:r>
              <a:rPr lang="zh-CN" altLang="en-US" sz="1600" strike="noStrike" noProof="1">
                <a:latin typeface="Consolas" panose="020B0609020204030204" pitchFamily="49" charset="0"/>
              </a:rPr>
              <a:t>    print(item, end='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宋体" panose="02010600030101010101" pitchFamily="2" charset="-122"/>
              </a:rPr>
              <a:t>5.8  </a:t>
            </a:r>
            <a:r>
              <a:rPr lang="zh-CN" altLang="en-US" strike="noStrike" noProof="0">
                <a:ln>
                  <a:noFill/>
                </a:ln>
                <a:effectLst/>
                <a:uLnTx/>
                <a:uFillTx/>
                <a:sym typeface="宋体" panose="02010600030101010101" pitchFamily="2" charset="-122"/>
              </a:rPr>
              <a:t>高级话题</a:t>
            </a:r>
            <a:r>
              <a:rPr lang="en-US" altLang="zh-CN" strike="noStrike" noProof="0">
                <a:ln>
                  <a:noFill/>
                </a:ln>
                <a:effectLst/>
                <a:uLnTx/>
                <a:uFillTx/>
                <a:sym typeface="宋体" panose="02010600030101010101" pitchFamily="2" charset="-122"/>
              </a:rPr>
              <a:t>——</a:t>
            </a:r>
            <a:r>
              <a:rPr lang="zh-CN" altLang="en-US" strike="noStrike" noProof="0">
                <a:ln>
                  <a:noFill/>
                </a:ln>
                <a:effectLst/>
                <a:uLnTx/>
                <a:uFillTx/>
                <a:sym typeface="宋体" panose="02010600030101010101" pitchFamily="2" charset="-122"/>
              </a:rPr>
              <a:t>生成器函数</a:t>
            </a:r>
            <a:endParaRPr lang="en-US" strike="noStrike" noProof="1"/>
          </a:p>
        </p:txBody>
      </p:sp>
      <p:sp>
        <p:nvSpPr>
          <p:cNvPr id="3" name="Content Placeholder 2"/>
          <p:cNvSpPr>
            <a:spLocks noGrp="1"/>
          </p:cNvSpPr>
          <p:nvPr>
            <p:ph idx="1"/>
          </p:nvPr>
        </p:nvSpPr>
        <p:spPr/>
        <p:txBody>
          <a:bodyPr/>
          <a:lstStyle/>
          <a:p>
            <a:pPr fontAlgn="base"/>
            <a:r>
              <a:rPr lang="zh-CN" altLang="en-US" sz="1800" b="1" strike="noStrike" noProof="1"/>
              <a:t>补充例题</a:t>
            </a:r>
            <a:r>
              <a:rPr lang="en-US" altLang="zh-CN" sz="1800" b="1" strike="noStrike" noProof="1"/>
              <a:t>26</a:t>
            </a:r>
            <a:r>
              <a:rPr lang="en-US" altLang="zh-CN" sz="1800" strike="noStrike" noProof="1"/>
              <a:t>  </a:t>
            </a:r>
            <a:r>
              <a:rPr lang="zh-CN" altLang="en-US" sz="1800" strike="noStrike" noProof="1"/>
              <a:t>自定义函数，模拟内置函数</a:t>
            </a:r>
            <a:r>
              <a:rPr lang="en-US" altLang="zh-CN" sz="1800" strike="noStrike" noProof="1"/>
              <a:t>filter()</a:t>
            </a:r>
            <a:r>
              <a:rPr lang="zh-CN" altLang="en-US" sz="1800" strike="noStrike" noProof="1"/>
              <a:t>。</a:t>
            </a:r>
          </a:p>
          <a:p>
            <a:pPr marL="0" indent="0" fontAlgn="base">
              <a:buNone/>
            </a:pPr>
            <a:r>
              <a:rPr lang="zh-CN" altLang="en-US" sz="1600" strike="noStrike" noProof="1">
                <a:latin typeface="Consolas" panose="020B0609020204030204" pitchFamily="49" charset="0"/>
              </a:rPr>
              <a:t>def myFilter(func, seq):</a:t>
            </a:r>
          </a:p>
          <a:p>
            <a:pPr marL="0" indent="0" fontAlgn="base">
              <a:buNone/>
            </a:pPr>
            <a:r>
              <a:rPr lang="zh-CN" altLang="en-US" sz="1600" strike="noStrike" noProof="1">
                <a:latin typeface="Consolas" panose="020B0609020204030204" pitchFamily="49" charset="0"/>
              </a:rPr>
              <a:t>    if func is None:</a:t>
            </a:r>
          </a:p>
          <a:p>
            <a:pPr marL="0" indent="0" fontAlgn="base">
              <a:buNone/>
            </a:pPr>
            <a:r>
              <a:rPr lang="zh-CN" altLang="en-US" sz="1600" strike="noStrike" noProof="1">
                <a:latin typeface="Consolas" panose="020B0609020204030204" pitchFamily="49" charset="0"/>
              </a:rPr>
              <a:t>        func = bool</a:t>
            </a:r>
          </a:p>
          <a:p>
            <a:pPr marL="0" indent="0" fontAlgn="base">
              <a:buNone/>
            </a:pPr>
            <a:r>
              <a:rPr lang="zh-CN" altLang="en-US" sz="1600" strike="noStrike" noProof="1">
                <a:latin typeface="Consolas" panose="020B0609020204030204" pitchFamily="49" charset="0"/>
              </a:rPr>
              <a:t>    for item in seq:</a:t>
            </a:r>
          </a:p>
          <a:p>
            <a:pPr marL="0" indent="0" fontAlgn="base">
              <a:buNone/>
            </a:pPr>
            <a:r>
              <a:rPr lang="zh-CN" altLang="en-US" sz="1600" strike="noStrike" noProof="1">
                <a:latin typeface="Consolas" panose="020B0609020204030204" pitchFamily="49" charset="0"/>
              </a:rPr>
              <a:t>        if func(item):</a:t>
            </a:r>
          </a:p>
          <a:p>
            <a:pPr marL="0" indent="0" fontAlgn="base">
              <a:buNone/>
            </a:pPr>
            <a:r>
              <a:rPr lang="zh-CN" altLang="en-US" sz="1600" strike="noStrike" noProof="1">
                <a:latin typeface="Consolas" panose="020B0609020204030204" pitchFamily="49" charset="0"/>
              </a:rPr>
              <a:t>            yield item</a:t>
            </a: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print(list(myFilter(None, range(-3, 5))))</a:t>
            </a:r>
          </a:p>
          <a:p>
            <a:pPr marL="0" indent="0" fontAlgn="base">
              <a:buNone/>
            </a:pPr>
            <a:r>
              <a:rPr lang="zh-CN" altLang="en-US" sz="1600" strike="noStrike" noProof="1">
                <a:latin typeface="Consolas" panose="020B0609020204030204" pitchFamily="49" charset="0"/>
              </a:rPr>
              <a:t>print(myFilter(str.isdigit, '123bcdse45'))</a:t>
            </a:r>
          </a:p>
          <a:p>
            <a:pPr marL="0" indent="0" fontAlgn="base">
              <a:buNone/>
            </a:pPr>
            <a:r>
              <a:rPr lang="zh-CN" altLang="en-US" sz="1600" strike="noStrike" noProof="1">
                <a:latin typeface="Consolas" panose="020B0609020204030204" pitchFamily="49" charset="0"/>
              </a:rPr>
              <a:t>print(list(myFilter(lambda x:x&gt;5, range(10))))</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655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查看字节码指令</a:t>
            </a:r>
          </a:p>
        </p:txBody>
      </p:sp>
      <p:sp>
        <p:nvSpPr>
          <p:cNvPr id="180226" name="文本占位符 65538"/>
          <p:cNvSpPr>
            <a:spLocks noGrp="1"/>
          </p:cNvSpPr>
          <p:nvPr>
            <p:ph idx="1"/>
          </p:nvPr>
        </p:nvSpPr>
        <p:spPr/>
        <p:txBody>
          <a:bodyPr wrap="square" lIns="68591" tIns="34295" rIns="68591" bIns="34295" anchor="t"/>
          <a:lstStyle/>
          <a:p>
            <a:pPr eaLnBrk="1" fontAlgn="base" hangingPunct="1">
              <a:lnSpc>
                <a:spcPct val="95000"/>
              </a:lnSpc>
              <a:spcBef>
                <a:spcPct val="0"/>
              </a:spcBef>
              <a:buSzPct val="90000"/>
              <a:buFont typeface="Wingdings" panose="05000000000000000000" pitchFamily="2" charset="2"/>
              <a:buChar char="§"/>
            </a:pPr>
            <a:r>
              <a:rPr lang="zh-CN" altLang="en-US" sz="1800" strike="noStrike" noProof="1"/>
              <a:t>使用</a:t>
            </a:r>
            <a:r>
              <a:rPr lang="en-US" altLang="zh-CN" sz="1800" strike="noStrike" noProof="1"/>
              <a:t>dis</a:t>
            </a:r>
            <a:r>
              <a:rPr lang="zh-CN" altLang="en-US" sz="1800" strike="noStrike" noProof="1"/>
              <a:t>模块可以查看函数的字节码指令</a:t>
            </a:r>
          </a:p>
          <a:p>
            <a:pPr eaLnBrk="1" fontAlgn="base" hangingPunct="1">
              <a:lnSpc>
                <a:spcPct val="95000"/>
              </a:lnSpc>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add(n):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n += 1</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n</a:t>
            </a:r>
          </a:p>
          <a:p>
            <a:pPr eaLnBrk="1" latinLnBrk="0" hangingPunct="1">
              <a:lnSpc>
                <a:spcPct val="100000"/>
              </a:lnSpc>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import dis</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dis.dis(add)</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2           0 LOAD_FAST                0 (n)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3 LOAD_CONST               1 (1)</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6 INPLACE_ADD         </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7 STORE_FAST               0 (n)</a:t>
            </a:r>
          </a:p>
          <a:p>
            <a:pPr eaLnBrk="1" latinLnBrk="0" hangingPunct="1">
              <a:lnSpc>
                <a:spcPct val="100000"/>
              </a:lnSpc>
              <a:spcBef>
                <a:spcPct val="0"/>
              </a:spcBef>
              <a:buSzPct val="90000"/>
              <a:buFont typeface="Wingdings" panose="05000000000000000000" pitchFamily="2" charset="2"/>
              <a:buNone/>
            </a:pPr>
            <a:endParaRPr lang="en-US" altLang="zh-CN" sz="1600" strike="noStrike" noProof="1">
              <a:solidFill>
                <a:srgbClr val="00B0F0"/>
              </a:solidFill>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3          10 LOAD_FAST                0 (n)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13 RETURN_VALUE     </a:t>
            </a:r>
            <a:r>
              <a:rPr lang="en-US" altLang="zh-CN" sz="1600" strike="noStrike" noProof="1">
                <a:latin typeface="Consolas" panose="020B0609020204030204" pitchFamily="49" charset="0"/>
              </a:rPr>
              <a:t>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685" y="1160780"/>
            <a:ext cx="7384415" cy="3394075"/>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ea"/>
                <a:ea typeface="+mn-ea"/>
                <a:cs typeface="+mn-cs"/>
                <a:sym typeface="+mn-ea"/>
              </a:rPr>
              <a:t>在</a:t>
            </a:r>
            <a:r>
              <a:rPr kumimoji="0" lang="en-US" altLang="x-none" sz="1800" b="0" i="0" u="none" strike="noStrike" kern="1200" cap="none" spc="0" normalizeH="0" baseline="0" noProof="1">
                <a:ln>
                  <a:noFill/>
                </a:ln>
                <a:solidFill>
                  <a:schemeClr val="tx1"/>
                </a:solidFill>
                <a:effectLst/>
                <a:uLnTx/>
                <a:uFillTx/>
                <a:latin typeface="+mn-ea"/>
                <a:ea typeface="+mn-ea"/>
                <a:cs typeface="+mn-cs"/>
                <a:sym typeface="+mn-ea"/>
              </a:rPr>
              <a:t>Python</a:t>
            </a:r>
            <a:r>
              <a:rPr kumimoji="0" lang="zh-CN" altLang="en-US" sz="1800" b="0" i="0" u="none" strike="noStrike" kern="1200" cap="none" spc="0" normalizeH="0" baseline="0" noProof="1">
                <a:ln>
                  <a:noFill/>
                </a:ln>
                <a:solidFill>
                  <a:schemeClr val="tx1"/>
                </a:solidFill>
                <a:effectLst/>
                <a:uLnTx/>
                <a:uFillTx/>
                <a:latin typeface="+mn-ea"/>
                <a:ea typeface="+mn-ea"/>
                <a:cs typeface="+mn-cs"/>
                <a:sym typeface="+mn-ea"/>
              </a:rPr>
              <a:t>中，函数是可以嵌套定义的。</a:t>
            </a:r>
            <a:endParaRPr kumimoji="0" lang="en-US" sz="1800" b="0" i="0" u="none" strike="noStrike" kern="1200" cap="none" spc="0" normalizeH="0" baseline="0" noProof="1">
              <a:ln>
                <a:noFill/>
              </a:ln>
              <a:solidFill>
                <a:schemeClr val="tx1"/>
              </a:solidFill>
              <a:effectLst/>
              <a:uLnTx/>
              <a:uFillTx/>
              <a:latin typeface="+mn-ea"/>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myMap(iterable, op, value):      #自定义函数</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if op not in '+-*/':</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'Error operator'</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nested(item):                    #嵌套定义函数</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eval(repr(item)+op+repr(value))</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map(nested, iterable)         #使用在函数内部定义的函数</a:t>
            </a:r>
          </a:p>
          <a:p>
            <a:pPr marL="0" marR="0" lvl="0" indent="0" algn="l" defTabSz="914400" rtl="0" eaLnBrk="1" latinLnBrk="0" hangingPunct="1">
              <a:lnSpc>
                <a:spcPct val="100000"/>
              </a:lnSpc>
              <a:spcBef>
                <a:spcPts val="0"/>
              </a:spcBef>
              <a:spcAft>
                <a:spcPct val="0"/>
              </a:spcAft>
              <a:buClrTx/>
              <a:buSzTx/>
              <a:buFontTx/>
              <a:buNone/>
              <a:defRPr/>
            </a:pPr>
            <a:endPar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        #调用外部函数</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 6, 7, 8, 9]</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 -4, -3, -2, -1]</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[0, 5, 10, 15, 20]</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[0.0, 0.2, 0.4, 0.6, 0.8]</a:t>
            </a:r>
          </a:p>
        </p:txBody>
      </p:sp>
      <p:sp>
        <p:nvSpPr>
          <p:cNvPr id="172034" name="标题 665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函数嵌套定义</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665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可调用对象</a:t>
            </a:r>
          </a:p>
        </p:txBody>
      </p:sp>
      <p:sp>
        <p:nvSpPr>
          <p:cNvPr id="182274" name="文本占位符 66562"/>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ü"/>
            </a:pPr>
            <a:r>
              <a:rPr lang="zh-CN" altLang="en-US" sz="1800" strike="noStrike" noProof="1"/>
              <a:t>可以使用嵌套函数定义可调用对象。</a:t>
            </a:r>
            <a:endParaRPr lang="zh-CN" altLang="en-US" sz="1500" strike="noStrike" noProof="1"/>
          </a:p>
          <a:p>
            <a:pPr eaLnBrk="1" fontAlgn="base" hangingPunct="1">
              <a:lnSpc>
                <a:spcPct val="80000"/>
              </a:lnSpc>
              <a:buSzPct val="90000"/>
              <a:buFont typeface="Wingdings" panose="05000000000000000000" pitchFamily="2" charset="2"/>
              <a:buChar char="ü"/>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def linear(a,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result(x):</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a * x +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result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可调用对象</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83298" name="内容占位符 2"/>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ü"/>
            </a:pPr>
            <a:r>
              <a:rPr lang="zh-CN" altLang="en-US" sz="1800" strike="noStrike" noProof="1"/>
              <a:t>另外，任何包含</a:t>
            </a:r>
            <a:r>
              <a:rPr lang="en-US" altLang="zh-CN" sz="1800" strike="noStrike" noProof="1"/>
              <a:t>__call__()</a:t>
            </a:r>
            <a:r>
              <a:rPr lang="zh-CN" altLang="en-US" sz="1800" strike="noStrike" noProof="1"/>
              <a:t>方法的类的对象也是可调用的。</a:t>
            </a:r>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class linear:</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__init__(self, 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self.a, self.b = 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__call__(self, x):</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self.a * x + self.b</a:t>
            </a:r>
            <a:endParaRPr lang="zh-CN" altLang="en-US" sz="1600" strike="noStrike" noProof="1">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31746" name="内容占位符 2"/>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也就是说，如果传递给函数的</a:t>
            </a:r>
            <a:r>
              <a:rPr lang="zh-CN" altLang="en-US" sz="1800" strike="noStrike" noProof="1">
                <a:solidFill>
                  <a:srgbClr val="FF0000"/>
                </a:solidFill>
              </a:rPr>
              <a:t>实参是可变序列</a:t>
            </a:r>
            <a:r>
              <a:rPr lang="zh-CN" altLang="en-US" sz="1800" strike="noStrike" noProof="1"/>
              <a:t>，并且在函数内部使用</a:t>
            </a:r>
            <a:r>
              <a:rPr lang="zh-CN" altLang="en-US" sz="1800" strike="noStrike" noProof="1">
                <a:solidFill>
                  <a:srgbClr val="FF0000"/>
                </a:solidFill>
              </a:rPr>
              <a:t>下标</a:t>
            </a:r>
            <a:r>
              <a:rPr lang="zh-CN" altLang="en-US" sz="1800" strike="noStrike" noProof="1"/>
              <a:t>或</a:t>
            </a:r>
            <a:r>
              <a:rPr lang="zh-CN" altLang="en-US" sz="1800" strike="noStrike" noProof="1">
                <a:solidFill>
                  <a:srgbClr val="FF0000"/>
                </a:solidFill>
              </a:rPr>
              <a:t>可变序列自身的原地操作方法</a:t>
            </a:r>
            <a:r>
              <a:rPr lang="zh-CN" altLang="en-US" sz="1800" strike="noStrike" noProof="1"/>
              <a:t>增加、删除元素或修改元素时，实参也得到相应的修改。</a:t>
            </a:r>
          </a:p>
          <a:p>
            <a:pPr eaLnBrk="1" fontAlgn="base" hangingPunct="1">
              <a:lnSpc>
                <a:spcPct val="80000"/>
              </a:lnSpc>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modify(d):         #</a:t>
            </a:r>
            <a:r>
              <a:rPr lang="zh-CN" altLang="en-US" sz="1600" strike="noStrike" noProof="1">
                <a:latin typeface="Consolas" panose="020B0609020204030204" pitchFamily="49" charset="0"/>
              </a:rPr>
              <a:t>修改字典元素值或为字典增加元素</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d['age'] = 38</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{'name':'Dong', 'age':37, 'sex':'Male'}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{'age': 37, 'name': 'Dong', 'sex': 'Male'}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{'age': 38, 'name': 'Dong', 'sex': 'Male'}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可调用对象</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Pct val="90000"/>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使用上面的两种方式中任何一个，都可以通过以下的方式来定义一个可调用对象：</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taxes = linear(0.3, 2)</a:t>
            </a: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然后通过下面的方式来调用该对象：</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taxes(5)</a:t>
            </a: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en-US" altLang="en-US" sz="1800" dirty="0"/>
              <a:t>修饰器（decorator）是函数嵌套定义的另一个重要应用。</a:t>
            </a:r>
            <a:r>
              <a:rPr lang="en-US" altLang="en-US" sz="1800" dirty="0">
                <a:solidFill>
                  <a:srgbClr val="FF0000"/>
                </a:solidFill>
              </a:rPr>
              <a:t>修饰器本质上也是一个函数，只不过这个函数接收其他函数作为参数并对其进行一定的改造之后返回新函数</a:t>
            </a:r>
            <a:r>
              <a:rPr lang="en-US" altLang="en-US" sz="1800" dirty="0"/>
              <a:t>。</a:t>
            </a:r>
          </a:p>
          <a:p>
            <a:pPr eaLnBrk="1" hangingPunct="1">
              <a:lnSpc>
                <a:spcPct val="150000"/>
              </a:lnSpc>
              <a:spcBef>
                <a:spcPct val="0"/>
              </a:spcBef>
            </a:pPr>
            <a:r>
              <a:rPr lang="en-US" altLang="en-US" sz="1800" dirty="0"/>
              <a:t>Python</a:t>
            </a:r>
            <a:r>
              <a:rPr lang="zh-CN" altLang="en-US" sz="1800" dirty="0"/>
              <a:t>面向对象程序设计</a:t>
            </a:r>
            <a:r>
              <a:rPr lang="en-US" altLang="en-US" sz="1800" dirty="0"/>
              <a:t>中的静态方法、类方法、属性等也都是通过修饰器实现的，Python中还有很多这样的用法。</a:t>
            </a:r>
          </a:p>
          <a:p>
            <a:pPr eaLnBrk="1" hangingPunct="1">
              <a:lnSpc>
                <a:spcPct val="150000"/>
              </a:lnSpc>
              <a:spcBef>
                <a:spcPct val="0"/>
              </a:spcBef>
            </a:pPr>
            <a:r>
              <a:rPr lang="en-US" altLang="en-US" sz="1800" dirty="0"/>
              <a:t>下面的代码演示了修饰器的定义与使用方法，定义其他函数调用之前或之后需要执行的通用代码，可作用于其他任何函数，提高代码复用度。</a:t>
            </a:r>
          </a:p>
        </p:txBody>
      </p:sp>
      <p:sp>
        <p:nvSpPr>
          <p:cNvPr id="17613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Content Placeholder 2"/>
          <p:cNvSpPr>
            <a:spLocks noGrp="1"/>
          </p:cNvSpPr>
          <p:nvPr>
            <p:ph idx="1"/>
          </p:nvPr>
        </p:nvSpPr>
        <p:spPr>
          <a:xfrm>
            <a:off x="287655" y="1050925"/>
            <a:ext cx="7370445" cy="3395980"/>
          </a:xfrm>
        </p:spPr>
        <p:txBody>
          <a:bodyPr wrap="square" lIns="68591" tIns="34295" rIns="68591" bIns="34295" anchor="t"/>
          <a:lstStyle/>
          <a:p>
            <a:pPr marL="0" indent="0" eaLnBrk="1" latinLnBrk="0" hangingPunct="1">
              <a:spcBef>
                <a:spcPts val="0"/>
              </a:spcBef>
              <a:buNone/>
            </a:pPr>
            <a:r>
              <a:rPr lang="en-US" altLang="en-US" sz="1400" dirty="0">
                <a:latin typeface="Consolas" panose="020B0609020204030204" pitchFamily="49" charset="0"/>
              </a:rPr>
              <a:t>def before(func):                       #定义修饰器</a:t>
            </a:r>
          </a:p>
          <a:p>
            <a:pPr marL="0" indent="0" eaLnBrk="1" latinLnBrk="0" hangingPunct="1">
              <a:spcBef>
                <a:spcPts val="0"/>
              </a:spcBef>
              <a:buNone/>
            </a:pPr>
            <a:r>
              <a:rPr lang="en-US" altLang="en-US" sz="1400" dirty="0">
                <a:latin typeface="Consolas" panose="020B0609020204030204" pitchFamily="49" charset="0"/>
              </a:rPr>
              <a:t>    def wrapper(*args, **kwargs):</a:t>
            </a:r>
          </a:p>
          <a:p>
            <a:pPr marL="0" indent="0" eaLnBrk="1" latinLnBrk="0" hangingPunct="1">
              <a:spcBef>
                <a:spcPts val="0"/>
              </a:spcBef>
              <a:buNone/>
            </a:pPr>
            <a:r>
              <a:rPr lang="en-US" altLang="en-US" sz="1400" dirty="0">
                <a:latin typeface="Consolas" panose="020B0609020204030204" pitchFamily="49" charset="0"/>
              </a:rPr>
              <a:t>        print('Before function called.')</a:t>
            </a:r>
          </a:p>
          <a:p>
            <a:pPr marL="0" indent="0" eaLnBrk="1" latinLnBrk="0" hangingPunct="1">
              <a:spcBef>
                <a:spcPts val="0"/>
              </a:spcBef>
              <a:buNone/>
            </a:pPr>
            <a:r>
              <a:rPr lang="en-US" altLang="en-US" sz="1400" dirty="0">
                <a:latin typeface="Consolas" panose="020B0609020204030204" pitchFamily="49" charset="0"/>
              </a:rPr>
              <a:t>        return func(*args, **kwargs)</a:t>
            </a:r>
          </a:p>
          <a:p>
            <a:pPr marL="0" indent="0" eaLnBrk="1" latinLnBrk="0" hangingPunct="1">
              <a:spcBef>
                <a:spcPts val="0"/>
              </a:spcBef>
              <a:buNone/>
            </a:pPr>
            <a:r>
              <a:rPr lang="en-US" altLang="en-US" sz="1400" dirty="0">
                <a:latin typeface="Consolas" panose="020B0609020204030204" pitchFamily="49" charset="0"/>
              </a:rPr>
              <a:t>    return wrapper</a:t>
            </a:r>
          </a:p>
          <a:p>
            <a:pPr marL="0" indent="0" eaLnBrk="1" latinLnBrk="0" hangingPunct="1">
              <a:spcBef>
                <a:spcPts val="0"/>
              </a:spcBef>
              <a:buNone/>
            </a:pPr>
            <a:endParaRPr lang="en-US"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def after(func):                        #定义修饰器</a:t>
            </a:r>
          </a:p>
          <a:p>
            <a:pPr marL="0" indent="0" eaLnBrk="1" latinLnBrk="0" hangingPunct="1">
              <a:spcBef>
                <a:spcPts val="0"/>
              </a:spcBef>
              <a:buNone/>
            </a:pPr>
            <a:r>
              <a:rPr lang="en-US" altLang="en-US" sz="1400" dirty="0">
                <a:latin typeface="Consolas" panose="020B0609020204030204" pitchFamily="49" charset="0"/>
              </a:rPr>
              <a:t>    def wrapper(*args, **kwargs):</a:t>
            </a:r>
          </a:p>
          <a:p>
            <a:pPr marL="0" indent="0" eaLnBrk="1" latinLnBrk="0" hangingPunct="1">
              <a:spcBef>
                <a:spcPts val="0"/>
              </a:spcBef>
              <a:buNone/>
            </a:pPr>
            <a:r>
              <a:rPr lang="en-US" altLang="en-US" sz="1400" dirty="0">
                <a:latin typeface="Consolas" panose="020B0609020204030204" pitchFamily="49" charset="0"/>
              </a:rPr>
              <a:t>        result = func(*args, **kwargs)</a:t>
            </a:r>
          </a:p>
          <a:p>
            <a:pPr marL="0" indent="0" eaLnBrk="1" latinLnBrk="0" hangingPunct="1">
              <a:spcBef>
                <a:spcPts val="0"/>
              </a:spcBef>
              <a:buNone/>
            </a:pPr>
            <a:r>
              <a:rPr lang="en-US" altLang="en-US" sz="1400" dirty="0">
                <a:latin typeface="Consolas" panose="020B0609020204030204" pitchFamily="49" charset="0"/>
              </a:rPr>
              <a:t>        print('After function called.')</a:t>
            </a:r>
          </a:p>
          <a:p>
            <a:pPr marL="0" indent="0" eaLnBrk="1" latinLnBrk="0" hangingPunct="1">
              <a:spcBef>
                <a:spcPts val="0"/>
              </a:spcBef>
              <a:buNone/>
            </a:pPr>
            <a:r>
              <a:rPr lang="en-US" altLang="en-US" sz="1400" dirty="0">
                <a:latin typeface="Consolas" panose="020B0609020204030204" pitchFamily="49" charset="0"/>
              </a:rPr>
              <a:t>        return result</a:t>
            </a:r>
          </a:p>
          <a:p>
            <a:pPr marL="0" indent="0" eaLnBrk="1" latinLnBrk="0" hangingPunct="1">
              <a:spcBef>
                <a:spcPts val="0"/>
              </a:spcBef>
              <a:buNone/>
            </a:pPr>
            <a:r>
              <a:rPr lang="en-US" altLang="en-US" sz="1400" dirty="0">
                <a:latin typeface="Consolas" panose="020B0609020204030204" pitchFamily="49" charset="0"/>
              </a:rPr>
              <a:t>    return wrapper</a:t>
            </a:r>
          </a:p>
          <a:p>
            <a:pPr marL="0" indent="0" eaLnBrk="1" latinLnBrk="0" hangingPunct="1">
              <a:spcBef>
                <a:spcPts val="0"/>
              </a:spcBef>
              <a:buNone/>
            </a:pPr>
            <a:endParaRPr lang="en-US"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@before</a:t>
            </a:r>
          </a:p>
          <a:p>
            <a:pPr marL="0" indent="0" eaLnBrk="1" latinLnBrk="0" hangingPunct="1">
              <a:spcBef>
                <a:spcPts val="0"/>
              </a:spcBef>
              <a:buNone/>
            </a:pPr>
            <a:r>
              <a:rPr lang="en-US" altLang="en-US" sz="1400" dirty="0">
                <a:latin typeface="Consolas" panose="020B0609020204030204" pitchFamily="49" charset="0"/>
              </a:rPr>
              <a:t>@after</a:t>
            </a:r>
          </a:p>
          <a:p>
            <a:pPr marL="0" indent="0" eaLnBrk="1" latinLnBrk="0" hangingPunct="1">
              <a:spcBef>
                <a:spcPts val="0"/>
              </a:spcBef>
              <a:buNone/>
            </a:pPr>
            <a:r>
              <a:rPr lang="en-US" altLang="en-US" sz="1400" dirty="0">
                <a:latin typeface="Consolas" panose="020B0609020204030204" pitchFamily="49" charset="0"/>
              </a:rPr>
              <a:t>def test():                             #同时使用两个修饰器改造函数</a:t>
            </a:r>
          </a:p>
          <a:p>
            <a:pPr marL="0" indent="0" eaLnBrk="1" latinLnBrk="0" hangingPunct="1">
              <a:spcBef>
                <a:spcPts val="0"/>
              </a:spcBef>
              <a:buNone/>
            </a:pPr>
            <a:r>
              <a:rPr lang="en-US" altLang="en-US" sz="1400" dirty="0">
                <a:latin typeface="Consolas" panose="020B0609020204030204" pitchFamily="49" charset="0"/>
              </a:rPr>
              <a:t>    print(3)</a:t>
            </a:r>
          </a:p>
          <a:p>
            <a:pPr marL="0" indent="0" eaLnBrk="1" latinLnBrk="0" hangingPunct="1">
              <a:spcBef>
                <a:spcPts val="0"/>
              </a:spcBef>
              <a:buNone/>
            </a:pPr>
            <a:r>
              <a:rPr lang="en-US" altLang="en-US" sz="1400" dirty="0">
                <a:latin typeface="Consolas" panose="020B0609020204030204" pitchFamily="49" charset="0"/>
              </a:rPr>
              <a:t>test()                                  #调用被修饰的函数</a:t>
            </a:r>
          </a:p>
        </p:txBody>
      </p:sp>
      <p:sp>
        <p:nvSpPr>
          <p:cNvPr id="17715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下面的代码完整地演示了嵌套函数定义与使用的方法，有效利用了用户名检查功能的代码。</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check_permission(func):</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wrapper(*args, **kwargs):</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kwargs.get('username')!='admin':</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raise Exception('Sorry. You are not allowed.')</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func(*args, **kwargs)</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wrapper</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88418"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class ReadWriteFile(object):</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#把函数check_permission作为装饰器使用</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@check_permission</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def read(self, username, filename):</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return open(filename,'r').read()</a:t>
            </a: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cs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def write(self, username, filename, content):</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open(filename,'a+').write(content)</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#把函数check_permission作为普通函数使用</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write = check_permission(write)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89442" name="内容占位符 2"/>
          <p:cNvSpPr>
            <a:spLocks noGrp="1"/>
          </p:cNvSpPr>
          <p:nvPr>
            <p:ph idx="1"/>
          </p:nvPr>
        </p:nvSpPr>
        <p:spPr>
          <a:xfrm>
            <a:off x="318135" y="1185545"/>
            <a:ext cx="8679815" cy="3395980"/>
          </a:xfrm>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t = ReadWriteFile()</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print('Originally.......')</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print(t.read(username='admin', filename=r'd:\sample.txt'))</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print('Now, try to write to a file........')</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t.write(username='admin', filename=r'd:\sample.txt', content='\nhello world')</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print('After calling to write...........')</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print(t.read(username='admin', filename=r'd:\sample.txt'))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内容占位符 2"/>
          <p:cNvSpPr>
            <a:spLocks noGrp="1"/>
          </p:cNvSpPr>
          <p:nvPr>
            <p:ph idx="1"/>
          </p:nvPr>
        </p:nvSpPr>
        <p:spPr>
          <a:xfrm>
            <a:off x="344170" y="1109980"/>
            <a:ext cx="8115935" cy="3395345"/>
          </a:xfrm>
        </p:spPr>
        <p:txBody>
          <a:bodyPr wrap="square" lIns="68591" tIns="34295" rIns="68591" bIns="34295" anchor="t"/>
          <a:lstStyle/>
          <a:p>
            <a:pPr eaLnBrk="1" hangingPunct="1">
              <a:lnSpc>
                <a:spcPct val="150000"/>
              </a:lnSpc>
              <a:spcBef>
                <a:spcPct val="0"/>
              </a:spcBef>
            </a:pPr>
            <a:r>
              <a:rPr lang="zh-CN" altLang="en-US" sz="1800" dirty="0"/>
              <a:t>使用修饰器对函数的关键参数和位置参数进行检查，如果发现有参数没有以关键参数形式传值则抛出异常。</a:t>
            </a:r>
          </a:p>
          <a:p>
            <a:pPr eaLnBrk="1" latinLnBrk="0" hangingPunct="1">
              <a:spcBef>
                <a:spcPts val="0"/>
              </a:spcBef>
              <a:buNone/>
            </a:pPr>
            <a:r>
              <a:rPr lang="zh-CN" altLang="en-US" sz="1400" dirty="0">
                <a:latin typeface="Consolas" panose="020B0609020204030204" pitchFamily="49" charset="0"/>
              </a:rPr>
              <a:t>def mustBeKeywords(func):</a:t>
            </a:r>
          </a:p>
          <a:p>
            <a:pPr eaLnBrk="1" latinLnBrk="0" hangingPunct="1">
              <a:spcBef>
                <a:spcPts val="0"/>
              </a:spcBef>
              <a:buNone/>
            </a:pPr>
            <a:r>
              <a:rPr lang="zh-CN" altLang="en-US" sz="1400" dirty="0">
                <a:latin typeface="Consolas" panose="020B0609020204030204" pitchFamily="49" charset="0"/>
              </a:rPr>
              <a:t>    import inspect</a:t>
            </a:r>
          </a:p>
          <a:p>
            <a:pPr eaLnBrk="1" latinLnBrk="0" hangingPunct="1">
              <a:spcBef>
                <a:spcPts val="0"/>
              </a:spcBef>
              <a:buNone/>
            </a:pPr>
            <a:r>
              <a:rPr lang="zh-CN" altLang="en-US" sz="1400" dirty="0">
                <a:latin typeface="Consolas" panose="020B0609020204030204" pitchFamily="49" charset="0"/>
              </a:rPr>
              <a:t>    #获取位置参数和默认值参数列表</a:t>
            </a:r>
          </a:p>
          <a:p>
            <a:pPr eaLnBrk="1" latinLnBrk="0" hangingPunct="1">
              <a:spcBef>
                <a:spcPts val="0"/>
              </a:spcBef>
              <a:buNone/>
            </a:pPr>
            <a:r>
              <a:rPr lang="zh-CN" altLang="en-US" sz="1400" dirty="0">
                <a:latin typeface="Consolas" panose="020B0609020204030204" pitchFamily="49" charset="0"/>
              </a:rPr>
              <a:t>    positions = inspect.getargspec(func).args</a:t>
            </a:r>
          </a:p>
          <a:p>
            <a:pPr eaLnBrk="1" latinLnBrk="0" hangingPunct="1">
              <a:spcBef>
                <a:spcPts val="0"/>
              </a:spcBef>
              <a:buNone/>
            </a:pPr>
            <a:r>
              <a:rPr lang="zh-CN" altLang="en-US" sz="1400" dirty="0">
                <a:latin typeface="Consolas" panose="020B0609020204030204" pitchFamily="49" charset="0"/>
              </a:rPr>
              <a:t>    def wrapper(*args, **kwargs):</a:t>
            </a:r>
          </a:p>
          <a:p>
            <a:pPr eaLnBrk="1" latinLnBrk="0" hangingPunct="1">
              <a:spcBef>
                <a:spcPts val="0"/>
              </a:spcBef>
              <a:buNone/>
            </a:pPr>
            <a:r>
              <a:rPr lang="zh-CN" altLang="en-US" sz="1400" dirty="0">
                <a:latin typeface="Consolas" panose="020B0609020204030204" pitchFamily="49" charset="0"/>
              </a:rPr>
              <a:t>        for pos in positions:</a:t>
            </a:r>
          </a:p>
          <a:p>
            <a:pPr eaLnBrk="1" latinLnBrk="0" hangingPunct="1">
              <a:spcBef>
                <a:spcPts val="0"/>
              </a:spcBef>
              <a:buNone/>
            </a:pPr>
            <a:r>
              <a:rPr lang="zh-CN" altLang="en-US" sz="1400" dirty="0">
                <a:latin typeface="Consolas" panose="020B0609020204030204" pitchFamily="49" charset="0"/>
              </a:rPr>
              <a:t>            if pos not in kwargs:</a:t>
            </a:r>
          </a:p>
          <a:p>
            <a:pPr eaLnBrk="1" latinLnBrk="0" hangingPunct="1">
              <a:spcBef>
                <a:spcPts val="0"/>
              </a:spcBef>
              <a:buNone/>
            </a:pPr>
            <a:r>
              <a:rPr lang="zh-CN" altLang="en-US" sz="1400" dirty="0">
                <a:latin typeface="Consolas" panose="020B0609020204030204" pitchFamily="49" charset="0"/>
              </a:rPr>
              <a:t>                raise Exception(pos+' must be keyword parameter')</a:t>
            </a:r>
          </a:p>
          <a:p>
            <a:pPr eaLnBrk="1" latinLnBrk="0" hangingPunct="1">
              <a:spcBef>
                <a:spcPts val="0"/>
              </a:spcBef>
              <a:buNone/>
            </a:pPr>
            <a:r>
              <a:rPr lang="zh-CN" altLang="en-US" sz="1400" dirty="0">
                <a:latin typeface="Consolas" panose="020B0609020204030204" pitchFamily="49" charset="0"/>
              </a:rPr>
              <a:t>        return func(*args, **kwargs)</a:t>
            </a:r>
          </a:p>
          <a:p>
            <a:pPr eaLnBrk="1" latinLnBrk="0" hangingPunct="1">
              <a:spcBef>
                <a:spcPts val="0"/>
              </a:spcBef>
              <a:buNone/>
            </a:pPr>
            <a:r>
              <a:rPr lang="zh-CN" altLang="en-US" sz="1400" dirty="0">
                <a:latin typeface="Consolas" panose="020B0609020204030204" pitchFamily="49" charset="0"/>
              </a:rPr>
              <a:t>    return wrapper</a:t>
            </a:r>
          </a:p>
          <a:p>
            <a:pPr eaLnBrk="1" latinLnBrk="0" hangingPunct="1">
              <a:spcBef>
                <a:spcPts val="0"/>
              </a:spcBef>
              <a:buNone/>
            </a:pPr>
            <a:endParaRPr lang="zh-CN" altLang="en-US" sz="1400" dirty="0">
              <a:latin typeface="Consolas" panose="020B0609020204030204" pitchFamily="49" charset="0"/>
            </a:endParaRPr>
          </a:p>
          <a:p>
            <a:pPr eaLnBrk="1" latinLnBrk="0" hangingPunct="1">
              <a:spcBef>
                <a:spcPts val="0"/>
              </a:spcBef>
              <a:buNone/>
            </a:pPr>
            <a:r>
              <a:rPr lang="zh-CN" altLang="en-US" sz="1400" dirty="0">
                <a:latin typeface="Consolas" panose="020B0609020204030204" pitchFamily="49" charset="0"/>
              </a:rPr>
              <a:t>@mustBeKeywords</a:t>
            </a:r>
          </a:p>
          <a:p>
            <a:pPr eaLnBrk="1" latinLnBrk="0" hangingPunct="1">
              <a:spcBef>
                <a:spcPts val="0"/>
              </a:spcBef>
              <a:buNone/>
            </a:pPr>
            <a:r>
              <a:rPr lang="zh-CN" altLang="en-US" sz="1400" dirty="0">
                <a:latin typeface="Consolas" panose="020B0609020204030204" pitchFamily="49" charset="0"/>
              </a:rPr>
              <a:t>def demo(a, b, c):</a:t>
            </a:r>
          </a:p>
          <a:p>
            <a:pPr eaLnBrk="1" latinLnBrk="0" hangingPunct="1">
              <a:spcBef>
                <a:spcPts val="0"/>
              </a:spcBef>
              <a:buNone/>
            </a:pPr>
            <a:r>
              <a:rPr lang="zh-CN" altLang="en-US" sz="1400" dirty="0">
                <a:latin typeface="Consolas" panose="020B0609020204030204" pitchFamily="49" charset="0"/>
              </a:rPr>
              <a:t>    print(a, b, c)</a:t>
            </a:r>
          </a:p>
        </p:txBody>
      </p:sp>
      <p:sp>
        <p:nvSpPr>
          <p:cNvPr id="18125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内容占位符 2"/>
          <p:cNvSpPr>
            <a:spLocks noGrp="1"/>
          </p:cNvSpPr>
          <p:nvPr>
            <p:ph idx="1"/>
          </p:nvPr>
        </p:nvSpPr>
        <p:spPr>
          <a:xfrm>
            <a:off x="457200" y="1121410"/>
            <a:ext cx="8229600" cy="3395663"/>
          </a:xfrm>
        </p:spPr>
        <p:txBody>
          <a:bodyPr wrap="square" lIns="68591" tIns="34295" rIns="68591" bIns="34295" anchor="t"/>
          <a:lstStyle/>
          <a:p>
            <a:pPr eaLnBrk="1" hangingPunct="1">
              <a:lnSpc>
                <a:spcPct val="150000"/>
              </a:lnSpc>
              <a:spcBef>
                <a:spcPct val="0"/>
              </a:spcBef>
            </a:pPr>
            <a:r>
              <a:rPr lang="zh-CN" altLang="en-US" sz="1800" dirty="0"/>
              <a:t>使用修饰器对函数的位置参数和关键参数进行检查，如果发现有关键参数与位置参数同名则抛出异常。</a:t>
            </a:r>
          </a:p>
          <a:p>
            <a:pPr eaLnBrk="1" latinLnBrk="0" hangingPunct="1">
              <a:spcBef>
                <a:spcPct val="0"/>
              </a:spcBef>
              <a:buNone/>
            </a:pPr>
            <a:r>
              <a:rPr lang="zh-CN" altLang="en-US" sz="1200" dirty="0">
                <a:latin typeface="Consolas" panose="020B0609020204030204" pitchFamily="49" charset="0"/>
              </a:rPr>
              <a:t>def onlyPositions(func):</a:t>
            </a:r>
          </a:p>
          <a:p>
            <a:pPr eaLnBrk="1" latinLnBrk="0" hangingPunct="1">
              <a:spcBef>
                <a:spcPct val="0"/>
              </a:spcBef>
              <a:buNone/>
            </a:pPr>
            <a:r>
              <a:rPr lang="zh-CN" altLang="en-US" sz="1200" dirty="0">
                <a:latin typeface="Consolas" panose="020B0609020204030204" pitchFamily="49" charset="0"/>
              </a:rPr>
              <a:t>    import inspect</a:t>
            </a:r>
          </a:p>
          <a:p>
            <a:pPr eaLnBrk="1" latinLnBrk="0" hangingPunct="1">
              <a:spcBef>
                <a:spcPct val="0"/>
              </a:spcBef>
              <a:buNone/>
            </a:pPr>
            <a:r>
              <a:rPr lang="zh-CN" altLang="en-US" sz="1200" dirty="0">
                <a:latin typeface="Consolas" panose="020B0609020204030204" pitchFamily="49" charset="0"/>
              </a:rPr>
              <a:t>    #获取函数func的位置参数列表</a:t>
            </a:r>
          </a:p>
          <a:p>
            <a:pPr eaLnBrk="1" latinLnBrk="0" hangingPunct="1">
              <a:spcBef>
                <a:spcPct val="0"/>
              </a:spcBef>
              <a:buNone/>
            </a:pPr>
            <a:r>
              <a:rPr lang="zh-CN" altLang="en-US" sz="1200" dirty="0">
                <a:latin typeface="Consolas" panose="020B0609020204030204" pitchFamily="49" charset="0"/>
              </a:rPr>
              <a:t>    positions = inspect.getargspec(func).args</a:t>
            </a:r>
          </a:p>
          <a:p>
            <a:pPr eaLnBrk="1" latinLnBrk="0" hangingPunct="1">
              <a:spcBef>
                <a:spcPct val="0"/>
              </a:spcBef>
              <a:buNone/>
            </a:pPr>
            <a:r>
              <a:rPr lang="zh-CN" altLang="en-US" sz="1200" dirty="0">
                <a:latin typeface="Consolas" panose="020B0609020204030204" pitchFamily="49" charset="0"/>
              </a:rPr>
              <a:t>    def wrapper(*args, **kwargs):</a:t>
            </a:r>
          </a:p>
          <a:p>
            <a:pPr eaLnBrk="1" latinLnBrk="0" hangingPunct="1">
              <a:spcBef>
                <a:spcPct val="0"/>
              </a:spcBef>
              <a:buNone/>
            </a:pPr>
            <a:r>
              <a:rPr lang="zh-CN" altLang="en-US" sz="1200" dirty="0">
                <a:latin typeface="Consolas" panose="020B0609020204030204" pitchFamily="49" charset="0"/>
              </a:rPr>
              <a:t>        #检查关键参数列表</a:t>
            </a:r>
          </a:p>
          <a:p>
            <a:pPr eaLnBrk="1" latinLnBrk="0" hangingPunct="1">
              <a:spcBef>
                <a:spcPct val="0"/>
              </a:spcBef>
              <a:buNone/>
            </a:pPr>
            <a:r>
              <a:rPr lang="zh-CN" altLang="en-US" sz="1200" dirty="0">
                <a:latin typeface="Consolas" panose="020B0609020204030204" pitchFamily="49" charset="0"/>
              </a:rPr>
              <a:t>        for para in kwargs:</a:t>
            </a:r>
          </a:p>
          <a:p>
            <a:pPr eaLnBrk="1" latinLnBrk="0" hangingPunct="1">
              <a:spcBef>
                <a:spcPct val="0"/>
              </a:spcBef>
              <a:buNone/>
            </a:pPr>
            <a:r>
              <a:rPr lang="zh-CN" altLang="en-US" sz="1200" dirty="0">
                <a:latin typeface="Consolas" panose="020B0609020204030204" pitchFamily="49" charset="0"/>
              </a:rPr>
              <a:t>            if para in positions:</a:t>
            </a:r>
          </a:p>
          <a:p>
            <a:pPr eaLnBrk="1" latinLnBrk="0" hangingPunct="1">
              <a:spcBef>
                <a:spcPct val="0"/>
              </a:spcBef>
              <a:buNone/>
            </a:pPr>
            <a:r>
              <a:rPr lang="zh-CN" altLang="en-US" sz="1200" dirty="0">
                <a:latin typeface="Consolas" panose="020B0609020204030204" pitchFamily="49" charset="0"/>
              </a:rPr>
              <a:t>                raise Exception(para+' can not be keyword parameter')</a:t>
            </a:r>
          </a:p>
          <a:p>
            <a:pPr eaLnBrk="1" latinLnBrk="0" hangingPunct="1">
              <a:spcBef>
                <a:spcPct val="0"/>
              </a:spcBef>
              <a:buNone/>
            </a:pPr>
            <a:r>
              <a:rPr lang="zh-CN" altLang="en-US" sz="1200" dirty="0">
                <a:latin typeface="Consolas" panose="020B0609020204030204" pitchFamily="49" charset="0"/>
              </a:rPr>
              <a:t>        return func(*args, **kwargs)</a:t>
            </a:r>
          </a:p>
          <a:p>
            <a:pPr eaLnBrk="1" latinLnBrk="0" hangingPunct="1">
              <a:spcBef>
                <a:spcPct val="0"/>
              </a:spcBef>
              <a:buNone/>
            </a:pPr>
            <a:r>
              <a:rPr lang="zh-CN" altLang="en-US" sz="1200" dirty="0">
                <a:latin typeface="Consolas" panose="020B0609020204030204" pitchFamily="49" charset="0"/>
              </a:rPr>
              <a:t>    return wrapper</a:t>
            </a: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@onlyPositions</a:t>
            </a:r>
          </a:p>
          <a:p>
            <a:pPr eaLnBrk="1" latinLnBrk="0" hangingPunct="1">
              <a:spcBef>
                <a:spcPct val="0"/>
              </a:spcBef>
              <a:buNone/>
            </a:pPr>
            <a:r>
              <a:rPr lang="zh-CN" altLang="en-US" sz="1200" dirty="0">
                <a:latin typeface="Consolas" panose="020B0609020204030204" pitchFamily="49" charset="0"/>
              </a:rPr>
              <a:t>def demo(a, b, c):</a:t>
            </a:r>
          </a:p>
          <a:p>
            <a:pPr eaLnBrk="1" latinLnBrk="0" hangingPunct="1">
              <a:spcBef>
                <a:spcPct val="0"/>
              </a:spcBef>
              <a:buNone/>
            </a:pPr>
            <a:r>
              <a:rPr lang="zh-CN" altLang="en-US" sz="1200" dirty="0">
                <a:latin typeface="Consolas" panose="020B0609020204030204" pitchFamily="49" charset="0"/>
              </a:rPr>
              <a:t>    print(a, b, c)</a:t>
            </a:r>
          </a:p>
        </p:txBody>
      </p:sp>
      <p:sp>
        <p:nvSpPr>
          <p:cNvPr id="18227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偏函数（partial function）和函数柯里化（function currying）是函数式编程中常用的技术。有时候我们在复用已有函数时可能需要固定其中的部分参数，这除了可以通过默认值参数来实现之外，还可以使用偏函数。例如，有个函数用来实现3个数字相加：</a:t>
            </a:r>
            <a:endParaRPr kumimoji="0" 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add3(a, b, c):</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a+b+c</a:t>
            </a: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sym typeface="+mn-ea"/>
              </a:rPr>
              <a:t>如果现在需要一个类似的函数，与上面的函数add3()的区别仅在于参数b固定为一个数字（例如666），这时就可以使用偏函数的技术来复用上面的函数。</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add2(a, 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return add3(a, 666, 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print(add2(1, 1))</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
        <p:nvSpPr>
          <p:cNvPr id="184322"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p>
        </p:txBody>
      </p:sp>
      <p:sp>
        <p:nvSpPr>
          <p:cNvPr id="32770" name="文本占位符 27650"/>
          <p:cNvSpPr>
            <a:spLocks noGrp="1"/>
          </p:cNvSpPr>
          <p:nvPr>
            <p:ph idx="1"/>
          </p:nvPr>
        </p:nvSpPr>
        <p:spPr/>
        <p:txBody>
          <a:bodyPr wrap="square" lIns="68591" tIns="34295" rIns="68591" bIns="34295" anchor="t"/>
          <a:lstStyle/>
          <a:p>
            <a:pPr eaLnBrk="1" hangingPunct="1">
              <a:lnSpc>
                <a:spcPct val="150000"/>
              </a:lnSpc>
              <a:spcBef>
                <a:spcPts val="600"/>
              </a:spcBef>
              <a:buSzPct val="90000"/>
              <a:buFont typeface="Wingdings" panose="05000000000000000000" pitchFamily="2" charset="2"/>
              <a:buChar char="§"/>
            </a:pPr>
            <a:r>
              <a:rPr lang="zh-CN" altLang="en-US" sz="1800" dirty="0"/>
              <a:t>在Python中，函数参数有很多种：可以为</a:t>
            </a:r>
            <a:r>
              <a:rPr lang="zh-CN" altLang="en-US" sz="1800" dirty="0">
                <a:solidFill>
                  <a:srgbClr val="FF0000"/>
                </a:solidFill>
              </a:rPr>
              <a:t>普通参数</a:t>
            </a:r>
            <a:r>
              <a:rPr lang="zh-CN" altLang="en-US" sz="1800" dirty="0"/>
              <a:t>、</a:t>
            </a:r>
            <a:r>
              <a:rPr lang="zh-CN" altLang="en-US" sz="1800" dirty="0">
                <a:solidFill>
                  <a:srgbClr val="FF0000"/>
                </a:solidFill>
              </a:rPr>
              <a:t>默认值参数</a:t>
            </a:r>
            <a:r>
              <a:rPr lang="zh-CN" altLang="en-US" sz="1800" dirty="0"/>
              <a:t>、</a:t>
            </a:r>
            <a:r>
              <a:rPr lang="zh-CN" altLang="en-US" sz="1800" dirty="0">
                <a:solidFill>
                  <a:srgbClr val="FF0000"/>
                </a:solidFill>
              </a:rPr>
              <a:t>关键参数</a:t>
            </a:r>
            <a:r>
              <a:rPr lang="zh-CN" altLang="en-US" sz="1800" dirty="0"/>
              <a:t>、</a:t>
            </a:r>
            <a:r>
              <a:rPr lang="zh-CN" altLang="en-US" sz="1800" dirty="0">
                <a:solidFill>
                  <a:srgbClr val="FF0000"/>
                </a:solidFill>
              </a:rPr>
              <a:t>可变长度参数</a:t>
            </a:r>
            <a:r>
              <a:rPr lang="zh-CN" altLang="en-US" sz="1800" dirty="0"/>
              <a:t>等等。</a:t>
            </a:r>
          </a:p>
          <a:p>
            <a:pPr eaLnBrk="1" hangingPunct="1">
              <a:lnSpc>
                <a:spcPct val="150000"/>
              </a:lnSpc>
              <a:spcBef>
                <a:spcPts val="600"/>
              </a:spcBef>
              <a:buSzPct val="90000"/>
              <a:buFont typeface="Wingdings" panose="05000000000000000000" pitchFamily="2" charset="2"/>
              <a:buChar char="§"/>
            </a:pPr>
            <a:r>
              <a:rPr lang="en-US" altLang="zh-CN" sz="1800" dirty="0"/>
              <a:t>Python</a:t>
            </a:r>
            <a:r>
              <a:rPr lang="zh-CN" altLang="en-US" sz="1800" dirty="0"/>
              <a:t>在</a:t>
            </a:r>
            <a:r>
              <a:rPr lang="zh-CN" altLang="en-US" sz="1800" dirty="0">
                <a:solidFill>
                  <a:srgbClr val="FF0000"/>
                </a:solidFill>
              </a:rPr>
              <a:t>定义函数时不需要指定形参的类型</a:t>
            </a:r>
            <a:r>
              <a:rPr lang="zh-CN" altLang="en-US" sz="1800" dirty="0"/>
              <a:t>，完全由调用者传递的实参类型以及</a:t>
            </a:r>
            <a:r>
              <a:rPr lang="en-US" altLang="zh-CN" sz="1800" dirty="0"/>
              <a:t>Python</a:t>
            </a:r>
            <a:r>
              <a:rPr lang="zh-CN" altLang="en-US" sz="1800" dirty="0"/>
              <a:t>解释器的理解和推断来决定。</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或者使用标准库functools提供的partial()方法创建指定函数的偏函数。</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from functools import partial</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add2 = partial(add3, b=666)</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print(add2(a=1, c=1))</a:t>
            </a:r>
          </a:p>
        </p:txBody>
      </p:sp>
      <p:sp>
        <p:nvSpPr>
          <p:cNvPr id="185346"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函数柯里化除了可以实现偏函数类似的功能之外，还可以利用单参数函数来实现多参数函数，这要归功于Python对函数嵌套定义和lambda表达式的支持。</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func(a):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lambda b: a+b</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print(func(3)(5))</a:t>
            </a: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800" b="0" i="0" u="none" strike="noStrike" kern="1200" cap="none" spc="0" normalizeH="0" baseline="0" noProof="1">
                <a:ln>
                  <a:noFill/>
                </a:ln>
                <a:solidFill>
                  <a:schemeClr val="tx1"/>
                </a:solidFill>
                <a:effectLst/>
                <a:uLnTx/>
                <a:uFillTx/>
                <a:latin typeface="+mn-lt"/>
                <a:ea typeface="+mn-ea"/>
                <a:cs typeface="+mn-cs"/>
              </a:rPr>
              <a:t>或者</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func(a):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funcNested(b):</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a+b</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funcNested</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print(func(3)(5))</a:t>
            </a:r>
          </a:p>
        </p:txBody>
      </p:sp>
      <p:sp>
        <p:nvSpPr>
          <p:cNvPr id="186370"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sym typeface="+mn-ea"/>
              </a:rPr>
              <a:t>也可以多级嵌套定义函数实现更多参数的需求</a:t>
            </a: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func(a):</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def funcNested(b):</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def funcNestedNested(c):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a+b+c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funcNestedNested</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funcNested</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print(func(3)(5)(8))</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
        <p:nvSpPr>
          <p:cNvPr id="187394"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5.8  高级话题——反编译Python字节码</a:t>
            </a:r>
          </a:p>
        </p:txBody>
      </p:sp>
      <p:sp>
        <p:nvSpPr>
          <p:cNvPr id="3" name="Content Placeholder 2"/>
          <p:cNvSpPr>
            <a:spLocks noGrp="1"/>
          </p:cNvSpPr>
          <p:nvPr>
            <p:ph idx="1"/>
          </p:nvPr>
        </p:nvSpPr>
        <p:spPr/>
        <p:txBody>
          <a:bodyPr/>
          <a:lstStyle/>
          <a:p>
            <a:pPr latinLnBrk="0">
              <a:lnSpc>
                <a:spcPct val="150000"/>
              </a:lnSpc>
              <a:spcBef>
                <a:spcPts val="0"/>
              </a:spcBef>
            </a:pPr>
            <a:r>
              <a:rPr lang="en-US" sz="1800"/>
              <a:t>可以使用Python扩展库uncompyle6或其他类似模块来完成这个功能。使用pip工具安装uncompyle6之后，使用类似于下面的代码对上面生成的.pyc文件进行反编译得到源代码：</a:t>
            </a:r>
          </a:p>
          <a:p>
            <a:pPr marL="0" indent="0" latinLnBrk="0">
              <a:lnSpc>
                <a:spcPct val="100000"/>
              </a:lnSpc>
              <a:spcBef>
                <a:spcPts val="0"/>
              </a:spcBef>
              <a:buNone/>
            </a:pPr>
            <a:r>
              <a:rPr lang="en-US" sz="1800"/>
              <a:t>uncompyle6.uncompyle_file('__pycache__\\Stack.cpython-35.opt-1.pyc', </a:t>
            </a:r>
          </a:p>
          <a:p>
            <a:pPr marL="0" indent="0" latinLnBrk="0">
              <a:lnSpc>
                <a:spcPct val="100000"/>
              </a:lnSpc>
              <a:spcBef>
                <a:spcPts val="0"/>
              </a:spcBef>
              <a:buNone/>
            </a:pPr>
            <a:r>
              <a:rPr lang="en-US" sz="1800"/>
              <a:t>                        open('__pycache__\\Stack.py', 'w'))</a:t>
            </a:r>
          </a:p>
          <a:p>
            <a:pPr latinLnBrk="0">
              <a:lnSpc>
                <a:spcPct val="150000"/>
              </a:lnSpc>
              <a:spcBef>
                <a:spcPts val="0"/>
              </a:spcBef>
            </a:pPr>
            <a:r>
              <a:rPr lang="en-US" sz="1800"/>
              <a:t>另外，http://tool.lu/pyc/这个网站可以在线上传一个.pyc文件，然后可以得到Python源代码（个别地方可能不是非常准确，需要自己稍作调整），并且还提供了一定的代码美化功能，能够自动处理代码布局和排版规范。</a:t>
            </a:r>
          </a:p>
        </p:txBody>
      </p:sp>
      <p:pic>
        <p:nvPicPr>
          <p:cNvPr id="13316" name="图片 3" descr="qrcode_for_gh_6f2df669dea9_1280"/>
          <p:cNvPicPr>
            <a:picLocks noChangeAspect="1"/>
          </p:cNvPicPr>
          <p:nvPr userDrawn="1"/>
        </p:nvPicPr>
        <p:blipFill>
          <a:blip r:embed="rId2"/>
          <a:stretch>
            <a:fillRect/>
          </a:stretch>
        </p:blipFill>
        <p:spPr>
          <a:xfrm>
            <a:off x="7432040" y="3796665"/>
            <a:ext cx="1565910" cy="125476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latinLnBrk="0" hangingPunct="1">
              <a:lnSpc>
                <a:spcPct val="100000"/>
              </a:lnSpc>
              <a:spcBef>
                <a:spcPts val="0"/>
              </a:spcBef>
              <a:spcAft>
                <a:spcPct val="0"/>
              </a:spcAft>
              <a:buClrTx/>
              <a:buSzTx/>
              <a:buFont typeface="Wingdings" panose="05000000000000000000" charset="0"/>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选讲：</a:t>
            </a:r>
            <a:r>
              <a:rPr kumimoji="0" lang="en-US" sz="1800" b="0" i="0" u="none" strike="noStrike" kern="1200" cap="none" spc="0" normalizeH="0" baseline="0" noProof="1">
                <a:ln>
                  <a:noFill/>
                </a:ln>
                <a:solidFill>
                  <a:schemeClr val="tx1"/>
                </a:solidFill>
                <a:effectLst/>
                <a:uLnTx/>
                <a:uFillTx/>
                <a:latin typeface="+mn-lt"/>
                <a:ea typeface="+mn-ea"/>
                <a:cs typeface="+mn-cs"/>
              </a:rPr>
              <a:t>Python</a:t>
            </a:r>
            <a:r>
              <a:rPr kumimoji="0" lang="zh-CN" altLang="en-US" sz="1800" b="0" i="0" u="none" strike="noStrike" kern="1200" cap="none" spc="0" normalizeH="0" baseline="0" noProof="1">
                <a:ln>
                  <a:noFill/>
                </a:ln>
                <a:solidFill>
                  <a:schemeClr val="tx1"/>
                </a:solidFill>
                <a:effectLst/>
                <a:uLnTx/>
                <a:uFillTx/>
                <a:latin typeface="+mn-lt"/>
                <a:ea typeface="+mn-ea"/>
                <a:cs typeface="+mn-cs"/>
              </a:rPr>
              <a:t>也允许对函数参数和返回值类型进行标注，但</a:t>
            </a:r>
            <a:r>
              <a:rPr kumimoji="0" lang="zh-CN" altLang="en-US" sz="1800" b="0" i="0" u="none" strike="noStrike" kern="1200" cap="none" spc="0" normalizeH="0" baseline="0" noProof="1">
                <a:ln>
                  <a:noFill/>
                </a:ln>
                <a:solidFill>
                  <a:srgbClr val="FF0000"/>
                </a:solidFill>
                <a:effectLst/>
                <a:uLnTx/>
                <a:uFillTx/>
                <a:latin typeface="+mn-lt"/>
                <a:ea typeface="+mn-ea"/>
                <a:cs typeface="+mn-cs"/>
              </a:rPr>
              <a:t>实际上并不起任何作用</a:t>
            </a:r>
            <a:r>
              <a:rPr kumimoji="0" lang="zh-CN" altLang="en-US" sz="1800" b="0" i="0" u="none" strike="noStrike" kern="1200" cap="none" spc="0" normalizeH="0" baseline="0" noProof="1">
                <a:ln>
                  <a:noFill/>
                </a:ln>
                <a:solidFill>
                  <a:schemeClr val="tx1"/>
                </a:solidFill>
                <a:effectLst/>
                <a:uLnTx/>
                <a:uFillTx/>
                <a:latin typeface="+mn-lt"/>
                <a:ea typeface="+mn-ea"/>
                <a:cs typeface="+mn-cs"/>
              </a:rPr>
              <a:t>，只是看起来方便。</a:t>
            </a:r>
            <a:endParaRPr kumimoji="0" lang="zh-CN" alt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test(x:int, y:int) -&gt; int: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'''x and y must be integers, return an integer x+y'''</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assert isinstance(x, int), 'x must be integer'</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assert isinstance(y, int), 'y must be integer'</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z = x+y</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assert isinstance(z, int), 'must return an integer'</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z</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test(1, 2)</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test(2, 3.0)                    #参数类型不符合要求，抛出异常</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AssertionError: y must be integer</a:t>
            </a:r>
          </a:p>
        </p:txBody>
      </p:sp>
      <p:sp>
        <p:nvSpPr>
          <p:cNvPr id="34818"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位置参数（positional arguments）是比较常用的形式，调用函数时</a:t>
            </a:r>
            <a:r>
              <a:rPr kumimoji="0" lang="en-US" sz="1800" b="0" i="0" u="none" strike="noStrike" kern="1200" cap="none" spc="0" normalizeH="0" baseline="0" noProof="1">
                <a:ln>
                  <a:noFill/>
                </a:ln>
                <a:solidFill>
                  <a:srgbClr val="FF0000"/>
                </a:solidFill>
                <a:effectLst/>
                <a:uLnTx/>
                <a:uFillTx/>
                <a:latin typeface="+mn-lt"/>
                <a:ea typeface="+mn-ea"/>
                <a:cs typeface="+mn-cs"/>
              </a:rPr>
              <a:t>实参和形参的顺序必须严格一致</a:t>
            </a:r>
            <a:r>
              <a:rPr kumimoji="0" lang="en-US" sz="1800" b="0" i="0" u="none" strike="noStrike" kern="1200" cap="none" spc="0" normalizeH="0" baseline="0" noProof="1">
                <a:ln>
                  <a:noFill/>
                </a:ln>
                <a:solidFill>
                  <a:schemeClr val="tx1"/>
                </a:solidFill>
                <a:effectLst/>
                <a:uLnTx/>
                <a:uFillTx/>
                <a:latin typeface="+mn-lt"/>
                <a:ea typeface="+mn-ea"/>
                <a:cs typeface="+mn-cs"/>
              </a:rPr>
              <a:t>，并且</a:t>
            </a:r>
            <a:r>
              <a:rPr kumimoji="0" lang="en-US" sz="1800" b="0" i="0" u="none" strike="noStrike" kern="1200" cap="none" spc="0" normalizeH="0" baseline="0" noProof="1">
                <a:ln>
                  <a:noFill/>
                </a:ln>
                <a:solidFill>
                  <a:srgbClr val="FF0000"/>
                </a:solidFill>
                <a:effectLst/>
                <a:uLnTx/>
                <a:uFillTx/>
                <a:latin typeface="+mn-lt"/>
                <a:ea typeface="+mn-ea"/>
                <a:cs typeface="+mn-cs"/>
              </a:rPr>
              <a:t>实参和形参的数量必须相同</a:t>
            </a:r>
            <a:r>
              <a:rPr kumimoji="0" lang="en-US" sz="1800" b="0" i="0" u="none" strike="noStrike" kern="1200" cap="none" spc="0" normalizeH="0" baseline="0" noProof="1">
                <a:ln>
                  <a:noFill/>
                </a:ln>
                <a:solidFill>
                  <a:schemeClr val="tx1"/>
                </a:solidFill>
                <a:effectLst/>
                <a:uLnTx/>
                <a:uFillTx/>
                <a:latin typeface="+mn-lt"/>
                <a:ea typeface="+mn-ea"/>
                <a:cs typeface="+mn-cs"/>
              </a:rPr>
              <a:t>。</a:t>
            </a:r>
            <a:endParaRPr kumimoji="0" 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 b, c):</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demo(3, 4, 5)</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按位置传递参数</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3 4 5</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demo(3, 5, 4)</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3 5 4</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demo(1, 2, 3, 4)                #实参与形参数量必须相同</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TypeError: demo() takes 3 positional arguments but 4 were given</a:t>
            </a:r>
          </a:p>
        </p:txBody>
      </p:sp>
      <p:sp>
        <p:nvSpPr>
          <p:cNvPr id="35842"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969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5842" name="文本占位符 29698"/>
          <p:cNvSpPr>
            <a:spLocks noGrp="1"/>
          </p:cNvSpPr>
          <p:nvPr>
            <p:ph idx="1"/>
          </p:nvPr>
        </p:nvSpPr>
        <p:spPr/>
        <p:txBody>
          <a:bodyPr wrap="square" lIns="68591" tIns="34295" rIns="68591" bIns="34295" anchor="t"/>
          <a:lstStyle/>
          <a:p>
            <a:pPr eaLnBrk="1" fontAlgn="base" hangingPunct="1">
              <a:lnSpc>
                <a:spcPct val="150000"/>
              </a:lnSpc>
              <a:spcBef>
                <a:spcPts val="1200"/>
              </a:spcBef>
              <a:buSzPct val="90000"/>
              <a:buFont typeface="Wingdings" panose="05000000000000000000" pitchFamily="2" charset="2"/>
              <a:buChar char="§"/>
            </a:pPr>
            <a:r>
              <a:rPr lang="zh-CN" altLang="en-US" sz="1800" strike="noStrike" noProof="1"/>
              <a:t>调用带有默认值参数的函数时，</a:t>
            </a:r>
            <a:r>
              <a:rPr lang="zh-CN" altLang="en-US" sz="1800" strike="noStrike" noProof="1">
                <a:solidFill>
                  <a:srgbClr val="FF0000"/>
                </a:solidFill>
              </a:rPr>
              <a:t>可以不对默认值参数进行赋值，也可以为其赋值</a:t>
            </a:r>
            <a:r>
              <a:rPr lang="zh-CN" altLang="en-US" sz="1800" strike="noStrike" noProof="1"/>
              <a:t>，具有很大的灵活性。</a:t>
            </a:r>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say(message, times=1 ):</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print(message*times)</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say('hello')</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hello</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say('hello',3)</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hello hello hello</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say('hi',7)</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hi hi hi hi hi hi hi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072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6866" name="文本占位符 30722"/>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下面的函数使用指定分隔符将列表中所有字符串元素连接成一个字符串。</a:t>
            </a:r>
          </a:p>
          <a:p>
            <a:pPr eaLnBrk="1" fontAlgn="base" hangingPunct="1">
              <a:lnSpc>
                <a:spcPct val="80000"/>
              </a:lnSpc>
              <a:buSzPct val="90000"/>
              <a:buFont typeface="Wingdings" panose="05000000000000000000" pitchFamily="2" charset="2"/>
              <a:buChar char="•"/>
            </a:pPr>
            <a:endParaRPr lang="zh-CN" altLang="en-US" sz="1350" strike="noStrike" noProof="1"/>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join(lst, sep=None):</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(sep or ' ').join(lst)</a:t>
            </a:r>
          </a:p>
          <a:p>
            <a:pPr eaLnBrk="1" fontAlgn="base" hangingPunct="1">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aList = ['a', 'b', 'c']</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join(aList)</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 b c'</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join(aList, ',')</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'a,b,c'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2867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7890" name="文本占位符 28674"/>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ct val="0"/>
              </a:spcBef>
              <a:spcAft>
                <a:spcPct val="0"/>
              </a:spcAft>
              <a:buClrTx/>
              <a:buSzPct val="90000"/>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注意：默认值参数必须出现在函数参数列表的最右端，</a:t>
            </a:r>
            <a:r>
              <a:rPr kumimoji="0" lang="zh-CN" altLang="en-US" sz="1800" b="0" i="0" u="none" strike="noStrike" kern="1200" cap="none" spc="0" normalizeH="0" baseline="0" noProof="1">
                <a:ln>
                  <a:noFill/>
                </a:ln>
                <a:solidFill>
                  <a:srgbClr val="FF0000"/>
                </a:solidFill>
                <a:effectLst/>
                <a:uLnTx/>
                <a:uFillTx/>
                <a:latin typeface="+mn-lt"/>
                <a:ea typeface="+mn-ea"/>
                <a:cs typeface="+mn-cs"/>
              </a:rPr>
              <a:t>任何一个默认值参数右边不能有非默认值参数</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func(a=3, b, c=5):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失败，带默认值的参数后面有不带默认值的参数</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SyntaxError: non-default argument follows default argument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func(a=3, b):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失败，带默认值的参数后面有不带默认值的参数</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SyntaxError: non-default argument follows default argument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 b, c=5):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成功</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174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8914" name="文本占位符 31746"/>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另外，默认值参数如果使用不当，会导致很难发现的</a:t>
            </a:r>
            <a:r>
              <a:rPr lang="zh-CN" altLang="en-US" sz="1800" strike="noStrike" noProof="1">
                <a:solidFill>
                  <a:srgbClr val="FF0000"/>
                </a:solidFill>
              </a:rPr>
              <a:t>逻辑错误</a:t>
            </a:r>
            <a:r>
              <a:rPr lang="zh-CN" altLang="en-US" sz="1800" strike="noStrike" noProof="1"/>
              <a:t>，例如：</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def demo(newitem,old_list=[]):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old_list.append(newitem)</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return old_list</a:t>
            </a:r>
          </a:p>
          <a:p>
            <a:pPr eaLnBrk="1" latinLnBrk="0" hangingPunct="1">
              <a:spcBef>
                <a:spcPts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print(demo('5',[1,2,3,4]))</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print(demo('aaa',['a','b']))</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print(demo('a'))</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print(demo('b'))</a:t>
            </a:r>
            <a:endParaRPr lang="en-US" altLang="zh-CN"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zh-CN" altLang="en-US" sz="1500" strike="noStrike" noProof="1"/>
          </a:p>
          <a:p>
            <a:pPr eaLnBrk="1" fontAlgn="base" hangingPunct="1">
              <a:lnSpc>
                <a:spcPct val="80000"/>
              </a:lnSpc>
              <a:buSzPct val="90000"/>
              <a:buFont typeface="Wingdings" panose="05000000000000000000" pitchFamily="2" charset="2"/>
              <a:buNone/>
            </a:pPr>
            <a:r>
              <a:rPr lang="zh-CN" altLang="en-US" sz="1800" strike="noStrike" noProof="1"/>
              <a:t>试着想一想，这段代码会输出什么呢？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8434"/>
          <p:cNvSpPr>
            <a:spLocks noGrp="1"/>
          </p:cNvSpPr>
          <p:nvPr>
            <p:ph idx="1"/>
          </p:nvPr>
        </p:nvSpPr>
        <p:spPr/>
        <p:txBody>
          <a:bodyPr wrap="square" lIns="68591" tIns="34295" rIns="68591" bIns="34295" anchor="t"/>
          <a:lstStyle/>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将可能需要反复执行的代码封装为函数，并在需要该功能的地方进行调用，不仅可以实现</a:t>
            </a:r>
            <a:r>
              <a:rPr lang="zh-CN" altLang="en-US" sz="1800" dirty="0">
                <a:solidFill>
                  <a:srgbClr val="FF0000"/>
                </a:solidFill>
              </a:rPr>
              <a:t>代码复用</a:t>
            </a:r>
            <a:r>
              <a:rPr lang="zh-CN" altLang="en-US" sz="1800" dirty="0"/>
              <a:t>，更重要的是可以</a:t>
            </a:r>
            <a:r>
              <a:rPr lang="zh-CN" altLang="en-US" sz="1800" dirty="0">
                <a:solidFill>
                  <a:srgbClr val="FF0000"/>
                </a:solidFill>
              </a:rPr>
              <a:t>保证代码的一致性</a:t>
            </a:r>
            <a:r>
              <a:rPr lang="zh-CN" altLang="en-US" sz="1800" dirty="0"/>
              <a:t>，只需要修改该函数代码则所有调用均受到影响。</a:t>
            </a:r>
          </a:p>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设计函数时，应注意</a:t>
            </a:r>
            <a:r>
              <a:rPr lang="zh-CN" altLang="en-US" sz="1800" dirty="0">
                <a:solidFill>
                  <a:srgbClr val="FF0000"/>
                </a:solidFill>
              </a:rPr>
              <a:t>提高模块的内聚性</a:t>
            </a:r>
            <a:r>
              <a:rPr lang="zh-CN" altLang="en-US" sz="1800" dirty="0"/>
              <a:t>，同时</a:t>
            </a:r>
            <a:r>
              <a:rPr lang="zh-CN" altLang="en-US" sz="1800" dirty="0">
                <a:solidFill>
                  <a:srgbClr val="FF0000"/>
                </a:solidFill>
              </a:rPr>
              <a:t>降低模块之间的隐式耦合</a:t>
            </a:r>
            <a:r>
              <a:rPr lang="zh-CN" altLang="en-US" sz="1800" dirty="0"/>
              <a:t>。</a:t>
            </a:r>
          </a:p>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在实际项目开发中，往往会把一些通用的函数封装到一个模块中，并把这个通用模块文件放到顶层文件夹中，这样更方便管理。</a:t>
            </a:r>
          </a:p>
        </p:txBody>
      </p:sp>
      <p:sp>
        <p:nvSpPr>
          <p:cNvPr id="2" name="Title 1"/>
          <p:cNvSpPr>
            <a:spLocks noGrp="1"/>
          </p:cNvSpPr>
          <p:nvPr>
            <p:ph type="title"/>
          </p:nvPr>
        </p:nvSpPr>
        <p:spPr/>
        <p:txBody>
          <a:bodyPr/>
          <a:lstStyle/>
          <a:p>
            <a:r>
              <a:rPr lang="en-US" altLang="zh-CN" noProof="0">
                <a:ln>
                  <a:noFill/>
                </a:ln>
                <a:effectLst/>
                <a:uLnTx/>
                <a:uFillTx/>
                <a:sym typeface="+mn-ea"/>
              </a:rPr>
              <a:t>5.1  </a:t>
            </a:r>
            <a:r>
              <a:rPr lang="zh-CN" altLang="en-US" noProof="0">
                <a:ln>
                  <a:noFill/>
                </a:ln>
                <a:effectLst/>
                <a:uLnTx/>
                <a:uFillTx/>
                <a:sym typeface="+mn-ea"/>
              </a:rPr>
              <a:t>函数定义</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上面的代码输出结果如下，最后一个结果是错的。</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[1, 2, 3, 4, '5']</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 'b', 'aaa']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 'b']</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继续想：为什么会这样呢？</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40962" name="内容占位符 2"/>
          <p:cNvSpPr>
            <a:spLocks noGrp="1"/>
          </p:cNvSpPr>
          <p:nvPr>
            <p:ph idx="1"/>
          </p:nvPr>
        </p:nvSpPr>
        <p:spPr/>
        <p:txBody>
          <a:bodyPr wrap="square" lIns="68591" tIns="34295" rIns="68591" bIns="34295" anchor="t"/>
          <a:lstStyle/>
          <a:p>
            <a:pPr eaLnBrk="1" hangingPunct="1">
              <a:lnSpc>
                <a:spcPct val="150000"/>
              </a:lnSpc>
              <a:spcBef>
                <a:spcPts val="1200"/>
              </a:spcBef>
              <a:spcAft>
                <a:spcPts val="1200"/>
              </a:spcAft>
              <a:buSzPct val="90000"/>
              <a:buFont typeface="Wingdings" panose="05000000000000000000" pitchFamily="2" charset="2"/>
              <a:buChar char="§"/>
            </a:pPr>
            <a:r>
              <a:rPr lang="zh-CN" altLang="en-US" sz="1800" dirty="0"/>
              <a:t>原因在于</a:t>
            </a:r>
            <a:r>
              <a:rPr lang="zh-CN" altLang="en-US" sz="1800" dirty="0">
                <a:solidFill>
                  <a:srgbClr val="FF0000"/>
                </a:solidFill>
              </a:rPr>
              <a:t>默认值参数的赋值只会在函数定义时被解释一次</a:t>
            </a:r>
            <a:r>
              <a:rPr lang="zh-CN" altLang="en-US" sz="1800" dirty="0"/>
              <a:t>。当使用可变序列作为参数默认值时，一定要谨慎操作。</a:t>
            </a:r>
          </a:p>
          <a:p>
            <a:pPr eaLnBrk="1" hangingPunct="1">
              <a:lnSpc>
                <a:spcPct val="150000"/>
              </a:lnSpc>
              <a:spcBef>
                <a:spcPts val="1200"/>
              </a:spcBef>
              <a:spcAft>
                <a:spcPts val="1200"/>
              </a:spcAft>
              <a:buSzPct val="90000"/>
              <a:buFont typeface="Wingdings" panose="05000000000000000000" pitchFamily="2" charset="2"/>
              <a:buChar char="§"/>
            </a:pPr>
            <a:r>
              <a:rPr lang="zh-CN" altLang="en-US" sz="1800" dirty="0"/>
              <a:t>最后一个问题来了：正确的代码该怎么写呢？</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276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41986" name="文本占位符 32770"/>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
            </a:pPr>
            <a:r>
              <a:rPr lang="zh-CN" altLang="en-US" sz="1800" b="1" strike="noStrike" noProof="1"/>
              <a:t>终极解决方案：</a:t>
            </a:r>
            <a:r>
              <a:rPr lang="zh-CN" altLang="en-US" sz="1800" strike="noStrike" noProof="1"/>
              <a:t>改成下面的样子就不会有问题了</a:t>
            </a:r>
          </a:p>
          <a:p>
            <a:pPr eaLnBrk="1" fontAlgn="base" hangingPunct="1">
              <a:lnSpc>
                <a:spcPct val="80000"/>
              </a:lnSpc>
              <a:buSzPct val="90000"/>
              <a:buFont typeface="Wingdings" panose="05000000000000000000" pitchFamily="2" charset="2"/>
              <a:buNone/>
            </a:pPr>
            <a:endParaRPr lang="zh-CN" altLang="en-US" sz="18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def demo(newitem,old_list=None):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if old_list is None: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old_list=[]</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new_list = old_list[:]</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new_list.append(newitem)</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new_list</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print(demo('5',[1,2,3,4]))</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print(demo('aaa',['a','b']))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print(demo('a'))</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379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43010" name="文本占位符 33794"/>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a:t>
            </a:r>
          </a:p>
          <a:p>
            <a:pPr marL="342900" marR="0" lvl="0" indent="-342900" algn="l" defTabSz="914400" rtl="0" eaLnBrk="1" latinLnBrk="0" hangingPunct="1">
              <a:lnSpc>
                <a:spcPct val="100000"/>
              </a:lnSpc>
              <a:spcBef>
                <a:spcPts val="0"/>
              </a:spcBef>
              <a:spcAft>
                <a:spcPts val="600"/>
              </a:spcAft>
              <a:buClrTx/>
              <a:buSzPct val="90000"/>
              <a:buFont typeface="Wingdings" panose="05000000000000000000" charset="0"/>
              <a:buChar char="ü"/>
              <a:defRPr/>
            </a:pPr>
            <a:r>
              <a:rPr kumimoji="0" lang="zh-CN" altLang="en-US" sz="1400" b="0" i="0" u="none" strike="noStrike" kern="1200" cap="none" spc="0" normalizeH="0" baseline="0" noProof="1">
                <a:ln>
                  <a:noFill/>
                </a:ln>
                <a:solidFill>
                  <a:srgbClr val="FF0000"/>
                </a:solidFill>
                <a:effectLst/>
                <a:uLnTx/>
                <a:uFillTx/>
                <a:latin typeface="+mn-lt"/>
                <a:ea typeface="+mn-ea"/>
                <a:cs typeface="+mn-cs"/>
              </a:rPr>
              <a:t>默认值参数只在函数定义时被解释一次</a:t>
            </a:r>
          </a:p>
          <a:p>
            <a:pPr marL="342900" marR="0" lvl="0" indent="-342900" algn="l" defTabSz="914400" rtl="0" eaLnBrk="1" latinLnBrk="0" hangingPunct="1">
              <a:lnSpc>
                <a:spcPct val="100000"/>
              </a:lnSpc>
              <a:spcBef>
                <a:spcPts val="0"/>
              </a:spcBef>
              <a:spcAft>
                <a:spcPts val="600"/>
              </a:spcAft>
              <a:buClrTx/>
              <a:buSzPct val="90000"/>
              <a:buFont typeface="Wingdings" panose="05000000000000000000" charset="0"/>
              <a:buChar char="ü"/>
              <a:defRPr/>
            </a:pPr>
            <a:r>
              <a:rPr kumimoji="0" lang="zh-CN" altLang="en-US" sz="1400" b="0" i="0" u="none" strike="noStrike" kern="1200" cap="none" spc="0" normalizeH="0" baseline="0" noProof="1">
                <a:ln>
                  <a:noFill/>
                </a:ln>
                <a:solidFill>
                  <a:schemeClr val="tx1"/>
                </a:solidFill>
                <a:effectLst/>
                <a:uLnTx/>
                <a:uFillTx/>
                <a:latin typeface="+mn-lt"/>
                <a:ea typeface="+mn-ea"/>
                <a:cs typeface="+mn-cs"/>
              </a:rPr>
              <a:t>可以使用“函数名</a:t>
            </a:r>
            <a:r>
              <a:rPr kumimoji="0" lang="en-US" altLang="zh-CN" sz="1400" b="0" i="0" u="none" strike="noStrike" kern="1200" cap="none" spc="0" normalizeH="0" baseline="0" noProof="1">
                <a:ln>
                  <a:noFill/>
                </a:ln>
                <a:solidFill>
                  <a:schemeClr val="tx1"/>
                </a:solidFill>
                <a:effectLst/>
                <a:uLnTx/>
                <a:uFillTx/>
                <a:latin typeface="+mn-lt"/>
                <a:ea typeface="+mn-ea"/>
                <a:cs typeface="+mn-cs"/>
              </a:rPr>
              <a:t>.__defaults__”</a:t>
            </a:r>
            <a:r>
              <a:rPr kumimoji="0" lang="zh-CN" altLang="en-US" sz="1400" b="0" i="0" u="none" strike="noStrike" kern="1200" cap="none" spc="0" normalizeH="0" baseline="0" noProof="1">
                <a:ln>
                  <a:noFill/>
                </a:ln>
                <a:solidFill>
                  <a:schemeClr val="tx1"/>
                </a:solidFill>
                <a:effectLst/>
                <a:uLnTx/>
                <a:uFillTx/>
                <a:latin typeface="+mn-lt"/>
                <a:ea typeface="+mn-ea"/>
                <a:cs typeface="+mn-cs"/>
              </a:rPr>
              <a:t>查看所有默认参数的当前值</a:t>
            </a: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i = 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f(n=i):        # 参数n的值仅取决于i的当前值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i = 5              # 函数定义后修改i的值不影响参数n的默认值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f.__defaults__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查看函数所有默认值参数的当前值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p:txBody>
      </p:sp>
      <p:sp>
        <p:nvSpPr>
          <p:cNvPr id="2" name="线形标注 2 1"/>
          <p:cNvSpPr/>
          <p:nvPr/>
        </p:nvSpPr>
        <p:spPr>
          <a:xfrm>
            <a:off x="3838258" y="3876993"/>
            <a:ext cx="1801813" cy="309563"/>
          </a:xfrm>
          <a:prstGeom prst="borderCallout2">
            <a:avLst>
              <a:gd name="adj1" fmla="val 18750"/>
              <a:gd name="adj2" fmla="val -8333"/>
              <a:gd name="adj3" fmla="val 18750"/>
              <a:gd name="adj4" fmla="val -16667"/>
              <a:gd name="adj5" fmla="val 161127"/>
              <a:gd name="adj6" fmla="val -8622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注意：这是个元组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481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5.3.2  </a:t>
            </a:r>
            <a:r>
              <a:rPr kumimoji="0" lang="zh-CN" altLang="en-US" sz="3300" b="0" i="0" u="none" strike="noStrike" kern="1200" cap="none" spc="0" normalizeH="0" baseline="0" noProof="0">
                <a:ln>
                  <a:noFill/>
                </a:ln>
                <a:solidFill>
                  <a:schemeClr val="tx2"/>
                </a:solidFill>
                <a:effectLst/>
                <a:uLnTx/>
                <a:uFillTx/>
                <a:latin typeface="+mj-lt"/>
                <a:ea typeface="+mj-ea"/>
                <a:cs typeface="+mj-cs"/>
              </a:rPr>
              <a:t>关键参数</a:t>
            </a:r>
          </a:p>
        </p:txBody>
      </p:sp>
      <p:sp>
        <p:nvSpPr>
          <p:cNvPr id="44034" name="文本占位符 34818"/>
          <p:cNvSpPr>
            <a:spLocks noGrp="1"/>
          </p:cNvSpPr>
          <p:nvPr>
            <p:ph idx="1"/>
          </p:nvPr>
        </p:nvSpPr>
        <p:spPr/>
        <p:txBody>
          <a:bodyPr wrap="square" lIns="68591" tIns="34295" rIns="68591" bIns="34295" anchor="t"/>
          <a:lstStyle/>
          <a:p>
            <a:pPr eaLnBrk="1" fontAlgn="base" hangingPunct="1">
              <a:lnSpc>
                <a:spcPct val="150000"/>
              </a:lnSpc>
              <a:spcBef>
                <a:spcPts val="600"/>
              </a:spcBef>
              <a:spcAft>
                <a:spcPts val="600"/>
              </a:spcAft>
              <a:buSzPct val="90000"/>
              <a:buFont typeface="Wingdings" panose="05000000000000000000" pitchFamily="2" charset="2"/>
              <a:buChar char="§"/>
            </a:pPr>
            <a:r>
              <a:rPr lang="zh-CN" altLang="en-US" sz="1800" strike="noStrike" noProof="1"/>
              <a:t>通过关键参数，</a:t>
            </a:r>
            <a:r>
              <a:rPr lang="zh-CN" altLang="en-US" sz="1800" strike="noStrike" noProof="1">
                <a:solidFill>
                  <a:srgbClr val="FF0000"/>
                </a:solidFill>
              </a:rPr>
              <a:t>实参顺序可以和形参顺序不一致</a:t>
            </a:r>
            <a:r>
              <a:rPr lang="zh-CN" altLang="en-US" sz="1800" strike="noStrike" noProof="1"/>
              <a:t>，但不影响传递结果，</a:t>
            </a:r>
            <a:r>
              <a:rPr lang="zh-CN" altLang="en-US" sz="1800" strike="noStrike" noProof="1">
                <a:solidFill>
                  <a:srgbClr val="FF0000"/>
                </a:solidFill>
              </a:rPr>
              <a:t>避免了用户需要牢记位置参数顺序的麻烦</a:t>
            </a:r>
            <a:r>
              <a:rPr lang="zh-CN" altLang="en-US" sz="1800" strike="noStrike" noProof="1"/>
              <a:t>。</a:t>
            </a:r>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demo(a,b,c=5):</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print(a,b,c)</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demo(3,7)</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3 7 5</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demo(a=7,b=3,c=6)</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7 3 6</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demo(c=8,a=9,b=0)</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9 0 8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584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5058" name="文本占位符 35842"/>
          <p:cNvSpPr>
            <a:spLocks noGrp="1"/>
          </p:cNvSpPr>
          <p:nvPr>
            <p:ph idx="1"/>
          </p:nvPr>
        </p:nvSpPr>
        <p:spPr>
          <a:xfrm>
            <a:off x="358140" y="1200150"/>
            <a:ext cx="8070850" cy="339915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n"/>
            </a:pPr>
            <a:r>
              <a:rPr lang="zh-CN" altLang="en-US" sz="1800" dirty="0"/>
              <a:t>可变长度参数主要有两种形式：在参数名前加</a:t>
            </a:r>
            <a:r>
              <a:rPr lang="en-US" altLang="zh-CN" sz="1800" dirty="0"/>
              <a:t>1</a:t>
            </a:r>
            <a:r>
              <a:rPr lang="zh-CN" altLang="en-US" sz="1800" dirty="0"/>
              <a:t>个星号</a:t>
            </a:r>
            <a:r>
              <a:rPr lang="en-US" altLang="zh-CN" sz="1800" dirty="0"/>
              <a:t>*</a:t>
            </a:r>
            <a:r>
              <a:rPr lang="zh-CN" altLang="en-US" sz="1800" dirty="0"/>
              <a:t>或</a:t>
            </a:r>
            <a:r>
              <a:rPr lang="en-US" altLang="zh-CN" sz="1800" dirty="0"/>
              <a:t>2</a:t>
            </a:r>
            <a:r>
              <a:rPr lang="zh-CN" altLang="en-US" sz="1800" dirty="0"/>
              <a:t>个星号</a:t>
            </a:r>
            <a:r>
              <a:rPr lang="en-US" altLang="zh-CN" sz="1800" dirty="0"/>
              <a:t>**</a:t>
            </a:r>
            <a:r>
              <a:rPr lang="zh-CN" altLang="en-US" sz="1800" dirty="0"/>
              <a:t>。</a:t>
            </a:r>
            <a:endParaRPr lang="en-US" altLang="zh-CN" sz="1800" dirty="0"/>
          </a:p>
          <a:p>
            <a:pPr eaLnBrk="1" hangingPunct="1">
              <a:lnSpc>
                <a:spcPct val="150000"/>
              </a:lnSpc>
              <a:spcBef>
                <a:spcPts val="1200"/>
              </a:spcBef>
              <a:spcAft>
                <a:spcPts val="1200"/>
              </a:spcAft>
              <a:buSzPct val="90000"/>
              <a:buFont typeface="Wingdings" panose="05000000000000000000" pitchFamily="2" charset="2"/>
              <a:buChar char="Ø"/>
            </a:pPr>
            <a:r>
              <a:rPr lang="en-US" altLang="zh-CN" sz="1600" dirty="0">
                <a:latin typeface="Consolas" panose="020B0609020204030204" pitchFamily="49" charset="0"/>
                <a:cs typeface="Consolas" panose="020B0609020204030204" pitchFamily="49" charset="0"/>
              </a:rPr>
              <a:t>*parameter</a:t>
            </a:r>
            <a:r>
              <a:rPr lang="zh-CN" altLang="en-US" sz="1600" dirty="0">
                <a:latin typeface="Consolas" panose="020B0609020204030204" pitchFamily="49" charset="0"/>
                <a:cs typeface="Consolas" panose="020B0609020204030204" pitchFamily="49" charset="0"/>
              </a:rPr>
              <a:t>用来接收多个</a:t>
            </a:r>
            <a:r>
              <a:rPr lang="zh-CN" altLang="en-US" sz="1600" dirty="0">
                <a:solidFill>
                  <a:srgbClr val="FF0000"/>
                </a:solidFill>
                <a:latin typeface="Consolas" panose="020B0609020204030204" pitchFamily="49" charset="0"/>
                <a:cs typeface="Consolas" panose="020B0609020204030204" pitchFamily="49" charset="0"/>
              </a:rPr>
              <a:t>位置实参</a:t>
            </a:r>
            <a:r>
              <a:rPr lang="zh-CN" altLang="en-US" sz="1600" dirty="0">
                <a:latin typeface="Consolas" panose="020B0609020204030204" pitchFamily="49" charset="0"/>
                <a:cs typeface="Consolas" panose="020B0609020204030204" pitchFamily="49" charset="0"/>
              </a:rPr>
              <a:t>并将其放在</a:t>
            </a:r>
            <a:r>
              <a:rPr lang="zh-CN" altLang="en-US" sz="1600" dirty="0">
                <a:solidFill>
                  <a:srgbClr val="FF0000"/>
                </a:solidFill>
                <a:latin typeface="Consolas" panose="020B0609020204030204" pitchFamily="49" charset="0"/>
                <a:cs typeface="Consolas" panose="020B0609020204030204" pitchFamily="49" charset="0"/>
              </a:rPr>
              <a:t>元组</a:t>
            </a:r>
            <a:r>
              <a:rPr lang="zh-CN" altLang="en-US" sz="1600" dirty="0">
                <a:latin typeface="Consolas" panose="020B0609020204030204" pitchFamily="49" charset="0"/>
                <a:cs typeface="Consolas" panose="020B0609020204030204" pitchFamily="49" charset="0"/>
              </a:rPr>
              <a:t>中。</a:t>
            </a:r>
          </a:p>
          <a:p>
            <a:pPr eaLnBrk="1" hangingPunct="1">
              <a:lnSpc>
                <a:spcPct val="150000"/>
              </a:lnSpc>
              <a:spcBef>
                <a:spcPts val="1200"/>
              </a:spcBef>
              <a:spcAft>
                <a:spcPts val="1200"/>
              </a:spcAft>
              <a:buSzPct val="90000"/>
              <a:buFont typeface="Wingdings" panose="05000000000000000000" pitchFamily="2" charset="2"/>
              <a:buChar char="Ø"/>
            </a:pPr>
            <a:r>
              <a:rPr lang="en-US" altLang="zh-CN" sz="1600" dirty="0">
                <a:latin typeface="Consolas" panose="020B0609020204030204" pitchFamily="49" charset="0"/>
                <a:cs typeface="Consolas" panose="020B0609020204030204" pitchFamily="49" charset="0"/>
              </a:rPr>
              <a:t>**parameter</a:t>
            </a:r>
            <a:r>
              <a:rPr lang="zh-CN" altLang="en-US" sz="1600" dirty="0">
                <a:latin typeface="Consolas" panose="020B0609020204030204" pitchFamily="49" charset="0"/>
                <a:cs typeface="Consolas" panose="020B0609020204030204" pitchFamily="49" charset="0"/>
              </a:rPr>
              <a:t>接收多个</a:t>
            </a:r>
            <a:r>
              <a:rPr lang="zh-CN" altLang="en-US" sz="1600" dirty="0">
                <a:solidFill>
                  <a:srgbClr val="FF0000"/>
                </a:solidFill>
                <a:latin typeface="Consolas" panose="020B0609020204030204" pitchFamily="49" charset="0"/>
                <a:cs typeface="Consolas" panose="020B0609020204030204" pitchFamily="49" charset="0"/>
              </a:rPr>
              <a:t>关键参数</a:t>
            </a:r>
            <a:r>
              <a:rPr lang="zh-CN" altLang="en-US" sz="1600" dirty="0">
                <a:latin typeface="Consolas" panose="020B0609020204030204" pitchFamily="49" charset="0"/>
                <a:cs typeface="Consolas" panose="020B0609020204030204" pitchFamily="49" charset="0"/>
              </a:rPr>
              <a:t>并存放到</a:t>
            </a:r>
            <a:r>
              <a:rPr lang="zh-CN" altLang="en-US" sz="1600" dirty="0">
                <a:solidFill>
                  <a:srgbClr val="FF0000"/>
                </a:solidFill>
                <a:latin typeface="Consolas" panose="020B0609020204030204" pitchFamily="49" charset="0"/>
                <a:cs typeface="Consolas" panose="020B0609020204030204" pitchFamily="49" charset="0"/>
              </a:rPr>
              <a:t>字典</a:t>
            </a:r>
            <a:r>
              <a:rPr lang="zh-CN" altLang="en-US" sz="1600" dirty="0">
                <a:latin typeface="Consolas" panose="020B0609020204030204" pitchFamily="49" charset="0"/>
                <a:cs typeface="Consolas" panose="020B0609020204030204" pitchFamily="49" charset="0"/>
              </a:rPr>
              <a:t>中。</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686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8130" name="文本占位符 36866"/>
          <p:cNvSpPr>
            <a:spLocks noGrp="1"/>
          </p:cNvSpPr>
          <p:nvPr>
            <p:ph idx="1"/>
          </p:nvPr>
        </p:nvSpPr>
        <p:spPr/>
        <p:txBody>
          <a:bodyPr vert="horz" wrap="square" lIns="68591" tIns="34295" rIns="68591" bIns="34295" numCol="1" anchor="t" anchorCtr="0" compatLnSpc="1"/>
          <a:lstStyle/>
          <a:p>
            <a:pPr marL="466725" marR="0" lvl="0" indent="-466725" algn="l" defTabSz="914400" rtl="0" eaLnBrk="1" fontAlgn="base" latinLnBrk="0" hangingPunct="1">
              <a:lnSpc>
                <a:spcPct val="80000"/>
              </a:lnSpc>
              <a:spcBef>
                <a:spcPct val="20000"/>
              </a:spcBef>
              <a:spcAft>
                <a:spcPct val="0"/>
              </a:spcAft>
              <a:buClrTx/>
              <a:buSzPct val="90000"/>
              <a:buFont typeface="Wingdings" panose="05000000000000000000" charset="0"/>
              <a:buChar char="v"/>
              <a:defRPr/>
            </a:pPr>
            <a:r>
              <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*parameter</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的用法</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5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def demo(*p):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print(p)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(1, 2, 3)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demo(1,2,3,4,5,6,7)</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(1, 2, 3, 4, 5, 6, 7)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788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9154" name="文本占位符 37890"/>
          <p:cNvSpPr>
            <a:spLocks noGrp="1"/>
          </p:cNvSpPr>
          <p:nvPr>
            <p:ph idx="1"/>
          </p:nvPr>
        </p:nvSpPr>
        <p:spPr/>
        <p:txBody>
          <a:bodyPr vert="horz" wrap="square" lIns="68591" tIns="34295" rIns="68591" bIns="34295" numCol="1" anchor="t" anchorCtr="0" compatLnSpc="1"/>
          <a:lstStyle/>
          <a:p>
            <a:pPr marL="508000" marR="0" lvl="0" indent="-508000" algn="l" defTabSz="914400" rtl="0" eaLnBrk="1" fontAlgn="base" latinLnBrk="0" hangingPunct="1">
              <a:lnSpc>
                <a:spcPct val="80000"/>
              </a:lnSpc>
              <a:spcBef>
                <a:spcPct val="20000"/>
              </a:spcBef>
              <a:spcAft>
                <a:spcPct val="0"/>
              </a:spcAft>
              <a:buClrTx/>
              <a:buSzPct val="90000"/>
              <a:buFont typeface="Wingdings" panose="05000000000000000000" charset="0"/>
              <a:buChar char="v"/>
              <a:defRPr/>
            </a:pPr>
            <a:r>
              <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**parameter</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的用法</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5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for item in p.items():</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print(item)</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demo(x=1,y=2,z=3)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('x', 1)</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('y', 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('z',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891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8130" name="文本占位符 38914"/>
          <p:cNvSpPr>
            <a:spLocks noGrp="1"/>
          </p:cNvSpPr>
          <p:nvPr>
            <p:ph idx="1"/>
          </p:nvPr>
        </p:nvSpPr>
        <p:spPr/>
        <p:txBody>
          <a:bodyPr wrap="square" lIns="68591" tIns="34295" rIns="68591" bIns="34295" anchor="t"/>
          <a:lstStyle/>
          <a:p>
            <a:pPr eaLnBrk="1" fontAlgn="base" hangingPunct="1">
              <a:lnSpc>
                <a:spcPct val="90000"/>
              </a:lnSpc>
              <a:spcBef>
                <a:spcPct val="0"/>
              </a:spcBef>
              <a:buSzPct val="90000"/>
              <a:buFont typeface="Wingdings" panose="05000000000000000000" pitchFamily="2" charset="2"/>
              <a:buChar char="§"/>
            </a:pPr>
            <a:r>
              <a:rPr lang="zh-CN" altLang="en-US" sz="1800" strike="noStrike" noProof="1"/>
              <a:t>几种不同类型的参数</a:t>
            </a:r>
            <a:r>
              <a:rPr lang="zh-CN" altLang="en-US" sz="1800" strike="noStrike" noProof="1">
                <a:solidFill>
                  <a:srgbClr val="FF0000"/>
                </a:solidFill>
              </a:rPr>
              <a:t>可以混合使用</a:t>
            </a:r>
            <a:r>
              <a:rPr lang="zh-CN" altLang="en-US" sz="1800" strike="noStrike" noProof="1"/>
              <a:t>，但是</a:t>
            </a:r>
            <a:r>
              <a:rPr lang="zh-CN" altLang="en-US" sz="1800" strike="noStrike" noProof="1">
                <a:solidFill>
                  <a:srgbClr val="FF0000"/>
                </a:solidFill>
              </a:rPr>
              <a:t>不建议这样做</a:t>
            </a:r>
            <a:r>
              <a:rPr lang="zh-CN" altLang="en-US" sz="1800" strike="noStrike" noProof="1"/>
              <a:t>。</a:t>
            </a:r>
          </a:p>
          <a:p>
            <a:pPr eaLnBrk="1" fontAlgn="base" hangingPunct="1">
              <a:lnSpc>
                <a:spcPct val="9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func_4(a, b, c=4, *aa, **bb):</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print(a,b,c)</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print(aa)</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print(bb)</a:t>
            </a:r>
          </a:p>
          <a:p>
            <a:pPr eaLnBrk="1" fontAlgn="base" hangingPunct="1">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func_4(1,2,3,4,5,6,7,8,9,xx='1',yy='2',zz=3)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(4, 5, 6, 7, 8, 9)</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{'xx': '1', 'yy': '2', 'zz': 3}</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func_4(1,2,3,4,5,6,7,xx='1',yy='2',zz=3)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(4, 5, 6, 7)</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{'xx': '1', 'yy': '2', 'zz': 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99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
        <p:nvSpPr>
          <p:cNvPr id="49154" name="文本占位符 39938"/>
          <p:cNvSpPr>
            <a:spLocks noGrp="1"/>
          </p:cNvSpPr>
          <p:nvPr>
            <p:ph idx="1"/>
          </p:nvPr>
        </p:nvSpPr>
        <p:spPr>
          <a:xfrm>
            <a:off x="457200" y="1193165"/>
            <a:ext cx="8229600" cy="3395663"/>
          </a:xfrm>
        </p:spPr>
        <p:txBody>
          <a:bodyPr wrap="square" lIns="68591" tIns="34295" rIns="68591" bIns="34295" anchor="t"/>
          <a:lstStyle/>
          <a:p>
            <a:pPr eaLnBrk="1" fontAlgn="base" hangingPunct="1">
              <a:lnSpc>
                <a:spcPct val="150000"/>
              </a:lnSpc>
              <a:spcBef>
                <a:spcPts val="600"/>
              </a:spcBef>
              <a:spcAft>
                <a:spcPts val="600"/>
              </a:spcAft>
              <a:buSzPct val="90000"/>
              <a:buFont typeface="Wingdings" panose="05000000000000000000" pitchFamily="2" charset="2"/>
              <a:buChar char="§"/>
            </a:pPr>
            <a:r>
              <a:rPr lang="zh-CN" altLang="en-US" sz="1800" strike="noStrike" noProof="1"/>
              <a:t>传递参数时，可以通过</a:t>
            </a:r>
            <a:r>
              <a:rPr lang="zh-CN" altLang="en-US" sz="1800" strike="noStrike" noProof="1">
                <a:solidFill>
                  <a:srgbClr val="FF0000"/>
                </a:solidFill>
              </a:rPr>
              <a:t>在实参序列前加一个星号</a:t>
            </a:r>
            <a:r>
              <a:rPr lang="zh-CN" altLang="en-US" sz="1800" strike="noStrike" noProof="1"/>
              <a:t>将其解包，然后传递给</a:t>
            </a:r>
            <a:r>
              <a:rPr lang="zh-CN" altLang="en-US" sz="1800" strike="noStrike" noProof="1">
                <a:solidFill>
                  <a:srgbClr val="FF0000"/>
                </a:solidFill>
              </a:rPr>
              <a:t>多个单变量形参</a:t>
            </a:r>
            <a:r>
              <a:rPr lang="zh-CN" altLang="en-US" sz="1800" strike="noStrike" noProof="1"/>
              <a:t>。</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def demo(a, b, c):</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print(a+b+c)</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seq = [1, 2, 3]</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demo(*seq)</a:t>
            </a:r>
          </a:p>
          <a:p>
            <a:pPr eaLnBrk="1" fontAlgn="base" hangingPunct="1">
              <a:lnSpc>
                <a:spcPct val="80000"/>
              </a:lnSpc>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tup = (1, 2, 3)</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demo(*tup)</a:t>
            </a:r>
          </a:p>
          <a:p>
            <a:pPr eaLnBrk="1" fontAlgn="base" hangingPunct="1">
              <a:lnSpc>
                <a:spcPct val="80000"/>
              </a:lnSpc>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p:txBody>
      </p:sp>
      <p:sp>
        <p:nvSpPr>
          <p:cNvPr id="49155" name="文本框 1"/>
          <p:cNvSpPr txBox="1"/>
          <p:nvPr/>
        </p:nvSpPr>
        <p:spPr>
          <a:xfrm>
            <a:off x="3531235" y="2132965"/>
            <a:ext cx="4132580" cy="230695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r>
              <a:rPr lang="zh-CN" altLang="en-US" sz="1800" dirty="0">
                <a:latin typeface="Consolas" panose="020B0609020204030204" pitchFamily="49" charset="0"/>
                <a:ea typeface="宋体" panose="02010600030101010101" pitchFamily="2" charset="-122"/>
              </a:rPr>
              <a:t>&gt;&gt;&gt; dic = {1:'a', 2:'b', 3:'c'}</a:t>
            </a:r>
          </a:p>
          <a:p>
            <a:r>
              <a:rPr lang="zh-CN" altLang="en-US" sz="1800" dirty="0">
                <a:latin typeface="Consolas" panose="020B0609020204030204" pitchFamily="49" charset="0"/>
                <a:ea typeface="宋体" panose="02010600030101010101" pitchFamily="2" charset="-122"/>
              </a:rPr>
              <a:t>&gt;&gt;&gt; demo(*dic)</a:t>
            </a:r>
          </a:p>
          <a:p>
            <a:r>
              <a:rPr lang="zh-CN" altLang="en-US" sz="1800" dirty="0">
                <a:solidFill>
                  <a:srgbClr val="00B0F0"/>
                </a:solidFill>
                <a:latin typeface="Consolas" panose="020B0609020204030204" pitchFamily="49" charset="0"/>
                <a:ea typeface="宋体" panose="02010600030101010101" pitchFamily="2" charset="-122"/>
              </a:rPr>
              <a:t>6</a:t>
            </a:r>
          </a:p>
          <a:p>
            <a:r>
              <a:rPr lang="zh-CN" altLang="en-US" sz="1800" dirty="0">
                <a:latin typeface="Consolas" panose="020B0609020204030204" pitchFamily="49" charset="0"/>
                <a:ea typeface="宋体" panose="02010600030101010101" pitchFamily="2" charset="-122"/>
              </a:rPr>
              <a:t>&gt;&gt;&gt; Set = {1, 2, 3}</a:t>
            </a:r>
          </a:p>
          <a:p>
            <a:r>
              <a:rPr lang="zh-CN" altLang="en-US" sz="1800" dirty="0">
                <a:latin typeface="Consolas" panose="020B0609020204030204" pitchFamily="49" charset="0"/>
                <a:ea typeface="宋体" panose="02010600030101010101" pitchFamily="2" charset="-122"/>
              </a:rPr>
              <a:t>&gt;&gt;&gt; demo(*Set)</a:t>
            </a:r>
          </a:p>
          <a:p>
            <a:r>
              <a:rPr lang="zh-CN" altLang="en-US" sz="1800" dirty="0">
                <a:solidFill>
                  <a:srgbClr val="00B0F0"/>
                </a:solidFill>
                <a:latin typeface="Consolas" panose="020B0609020204030204" pitchFamily="49" charset="0"/>
                <a:ea typeface="宋体" panose="02010600030101010101" pitchFamily="2" charset="-122"/>
              </a:rPr>
              <a:t>6</a:t>
            </a:r>
          </a:p>
          <a:p>
            <a:r>
              <a:rPr lang="zh-CN" altLang="en-US" sz="1800" dirty="0">
                <a:latin typeface="Consolas" panose="020B0609020204030204" pitchFamily="49" charset="0"/>
                <a:ea typeface="宋体" panose="02010600030101010101" pitchFamily="2" charset="-122"/>
              </a:rPr>
              <a:t>&gt;&gt;&gt; demo(*dic.values())</a:t>
            </a:r>
          </a:p>
          <a:p>
            <a:r>
              <a:rPr lang="zh-CN" altLang="en-US" sz="1800" dirty="0">
                <a:solidFill>
                  <a:srgbClr val="00B0F0"/>
                </a:solidFill>
                <a:latin typeface="Consolas" panose="020B0609020204030204" pitchFamily="49" charset="0"/>
                <a:ea typeface="宋体" panose="02010600030101010101" pitchFamily="2" charset="-122"/>
              </a:rPr>
              <a:t>abc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p:cNvSpPr>
            <a:spLocks noGrp="1"/>
          </p:cNvSpPr>
          <p:nvPr>
            <p:ph idx="1"/>
          </p:nvPr>
        </p:nvSpPr>
        <p:spPr/>
        <p:txBody>
          <a:bodyPr wrap="square" lIns="68591" tIns="34295" rIns="68591" bIns="34295" anchor="t"/>
          <a:lstStyle/>
          <a:p>
            <a:pPr eaLnBrk="1" latinLnBrk="0" hangingPunct="1">
              <a:lnSpc>
                <a:spcPct val="130000"/>
              </a:lnSpc>
              <a:spcBef>
                <a:spcPts val="0"/>
              </a:spcBef>
              <a:spcAft>
                <a:spcPts val="0"/>
              </a:spcAft>
              <a:buFont typeface="Wingdings" panose="05000000000000000000" pitchFamily="2" charset="2"/>
              <a:buChar char="n"/>
            </a:pPr>
            <a:r>
              <a:rPr lang="en-US" altLang="en-US" sz="1800" dirty="0"/>
              <a:t>在编写函数时，应尽量减少副作用，尽量</a:t>
            </a:r>
            <a:r>
              <a:rPr lang="en-US" altLang="en-US" sz="1800" dirty="0">
                <a:solidFill>
                  <a:srgbClr val="FF0000"/>
                </a:solidFill>
              </a:rPr>
              <a:t>不要修改参数本身</a:t>
            </a:r>
            <a:r>
              <a:rPr lang="en-US" altLang="en-US" sz="1800" dirty="0"/>
              <a:t>，不要修改除返回值以外的其他内容。</a:t>
            </a:r>
          </a:p>
          <a:p>
            <a:pPr eaLnBrk="1" latinLnBrk="0" hangingPunct="1">
              <a:lnSpc>
                <a:spcPct val="130000"/>
              </a:lnSpc>
              <a:spcBef>
                <a:spcPts val="0"/>
              </a:spcBef>
              <a:spcAft>
                <a:spcPts val="0"/>
              </a:spcAft>
              <a:buFont typeface="Wingdings" panose="05000000000000000000" pitchFamily="2" charset="2"/>
              <a:buChar char="n"/>
            </a:pPr>
            <a:r>
              <a:rPr lang="zh-CN" altLang="en-US" sz="1800" dirty="0"/>
              <a:t>不要在一个函数中执行太多的功能，尽量只让一个函数完成一个高度相关且大小合适的任务，一个函数的代码尽量能在</a:t>
            </a:r>
            <a:r>
              <a:rPr lang="zh-CN" altLang="en-US" sz="1800" dirty="0">
                <a:solidFill>
                  <a:srgbClr val="FF0000"/>
                </a:solidFill>
              </a:rPr>
              <a:t>一个屏幕</a:t>
            </a:r>
            <a:r>
              <a:rPr lang="zh-CN" altLang="en-US" sz="1800" dirty="0"/>
              <a:t>内完整显示。</a:t>
            </a:r>
          </a:p>
          <a:p>
            <a:pPr eaLnBrk="1" latinLnBrk="0" hangingPunct="1">
              <a:lnSpc>
                <a:spcPct val="130000"/>
              </a:lnSpc>
              <a:spcBef>
                <a:spcPts val="0"/>
              </a:spcBef>
              <a:spcAft>
                <a:spcPts val="0"/>
              </a:spcAft>
              <a:buFont typeface="Wingdings" panose="05000000000000000000" pitchFamily="2" charset="2"/>
              <a:buChar char="n"/>
            </a:pPr>
            <a:r>
              <a:rPr lang="zh-CN" altLang="en-US" sz="1800" dirty="0"/>
              <a:t>尽量减少不同函数之间的隐式耦合，减少全局变量的使用，使得函数之间仅通过</a:t>
            </a:r>
            <a:r>
              <a:rPr lang="zh-CN" altLang="en-US" sz="1800" dirty="0">
                <a:solidFill>
                  <a:srgbClr val="FF0000"/>
                </a:solidFill>
              </a:rPr>
              <a:t>调用</a:t>
            </a:r>
            <a:r>
              <a:rPr lang="zh-CN" altLang="en-US" sz="1800" dirty="0"/>
              <a:t>和</a:t>
            </a:r>
            <a:r>
              <a:rPr lang="zh-CN" altLang="en-US" sz="1800" dirty="0">
                <a:solidFill>
                  <a:srgbClr val="FF0000"/>
                </a:solidFill>
              </a:rPr>
              <a:t>参数传递</a:t>
            </a:r>
            <a:r>
              <a:rPr lang="zh-CN" altLang="en-US" sz="1800" dirty="0"/>
              <a:t>来显式体现其相互关系。</a:t>
            </a:r>
            <a:endParaRPr lang="en-US" altLang="en-US" sz="1800" dirty="0"/>
          </a:p>
          <a:p>
            <a:pPr eaLnBrk="1" latinLnBrk="0" hangingPunct="1">
              <a:lnSpc>
                <a:spcPct val="130000"/>
              </a:lnSpc>
              <a:spcBef>
                <a:spcPts val="0"/>
              </a:spcBef>
              <a:spcAft>
                <a:spcPts val="0"/>
              </a:spcAft>
              <a:buFont typeface="Wingdings" panose="05000000000000000000" pitchFamily="2" charset="2"/>
              <a:buChar char="n"/>
            </a:pPr>
            <a:r>
              <a:rPr lang="en-US" altLang="en-US" sz="1800" dirty="0"/>
              <a:t>应充分利用Python函数式编程的特点，让自己定义的函数尽量符合纯函数式编程的要求，例如保证</a:t>
            </a:r>
            <a:r>
              <a:rPr lang="en-US" altLang="en-US" sz="1800" dirty="0">
                <a:solidFill>
                  <a:srgbClr val="FF0000"/>
                </a:solidFill>
              </a:rPr>
              <a:t>线程安全</a:t>
            </a:r>
            <a:r>
              <a:rPr lang="en-US" altLang="en-US" sz="1800" dirty="0"/>
              <a:t>、可以</a:t>
            </a:r>
            <a:r>
              <a:rPr lang="en-US" altLang="en-US" sz="1800" dirty="0">
                <a:solidFill>
                  <a:srgbClr val="FF0000"/>
                </a:solidFill>
              </a:rPr>
              <a:t>并行运行</a:t>
            </a:r>
            <a:r>
              <a:rPr lang="en-US" altLang="en-US" sz="1800" dirty="0"/>
              <a:t>等等。</a:t>
            </a:r>
          </a:p>
        </p:txBody>
      </p:sp>
      <p:sp>
        <p:nvSpPr>
          <p:cNvPr id="23554" name="标题 194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如果</a:t>
            </a:r>
            <a:r>
              <a:rPr kumimoji="0" lang="zh-CN" altLang="en-US" sz="1800" b="0" i="0" u="none" strike="noStrike" kern="1200" cap="none" spc="0" normalizeH="0" baseline="0" noProof="1">
                <a:ln>
                  <a:noFill/>
                </a:ln>
                <a:solidFill>
                  <a:srgbClr val="FF0000"/>
                </a:solidFill>
                <a:effectLst/>
                <a:uLnTx/>
                <a:uFillTx/>
                <a:latin typeface="+mn-lt"/>
                <a:ea typeface="+mn-ea"/>
                <a:cs typeface="+mn-cs"/>
              </a:rPr>
              <a:t>函数实参是字典</a:t>
            </a:r>
            <a:r>
              <a:rPr kumimoji="0" lang="zh-CN" altLang="en-US" sz="1800" b="0" i="0" u="none" strike="noStrike" kern="1200" cap="none" spc="0" normalizeH="0" baseline="0" noProof="1">
                <a:ln>
                  <a:noFill/>
                </a:ln>
                <a:solidFill>
                  <a:schemeClr val="tx1"/>
                </a:solidFill>
                <a:effectLst/>
                <a:uLnTx/>
                <a:uFillTx/>
                <a:latin typeface="+mn-lt"/>
                <a:ea typeface="+mn-ea"/>
                <a:cs typeface="+mn-cs"/>
              </a:rPr>
              <a:t>，可以</a:t>
            </a:r>
            <a:r>
              <a:rPr kumimoji="0" lang="zh-CN" altLang="en-US" sz="1800" b="0" i="0" u="none" strike="noStrike" kern="1200" cap="none" spc="0" normalizeH="0" baseline="0" noProof="1">
                <a:ln>
                  <a:noFill/>
                </a:ln>
                <a:solidFill>
                  <a:srgbClr val="FF0000"/>
                </a:solidFill>
                <a:effectLst/>
                <a:uLnTx/>
                <a:uFillTx/>
                <a:latin typeface="+mn-lt"/>
                <a:ea typeface="+mn-ea"/>
                <a:cs typeface="+mn-cs"/>
              </a:rPr>
              <a:t>在前面加两个星号</a:t>
            </a:r>
            <a:r>
              <a:rPr kumimoji="0" lang="zh-CN" altLang="en-US" sz="1800" b="0" i="0" u="none" strike="noStrike" kern="1200" cap="none" spc="0" normalizeH="0" baseline="0" noProof="1">
                <a:ln>
                  <a:noFill/>
                </a:ln>
                <a:solidFill>
                  <a:schemeClr val="tx1"/>
                </a:solidFill>
                <a:effectLst/>
                <a:uLnTx/>
                <a:uFillTx/>
                <a:latin typeface="+mn-lt"/>
                <a:ea typeface="+mn-ea"/>
                <a:cs typeface="+mn-cs"/>
              </a:rPr>
              <a:t>进行解包，</a:t>
            </a:r>
            <a:r>
              <a:rPr kumimoji="0" lang="zh-CN" altLang="en-US" sz="1800" b="0" i="0" u="none" strike="noStrike" kern="1200" cap="none" spc="0" normalizeH="0" baseline="0" noProof="1">
                <a:ln>
                  <a:noFill/>
                </a:ln>
                <a:solidFill>
                  <a:srgbClr val="FF0000"/>
                </a:solidFill>
                <a:effectLst/>
                <a:uLnTx/>
                <a:uFillTx/>
                <a:latin typeface="+mn-lt"/>
                <a:ea typeface="+mn-ea"/>
                <a:cs typeface="+mn-cs"/>
              </a:rPr>
              <a:t>等价于关键参数</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 b, c):</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print(a+b+c)</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dic = {'a':1, 'b':2, 'c':3}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demo(**dic)</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demo(a=1, b=2, c=3)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demo(*dic.values())</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p:txBody>
      </p:sp>
      <p:sp>
        <p:nvSpPr>
          <p:cNvPr id="51202" name="标题 399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
        <p:nvSpPr>
          <p:cNvPr id="51202" name="内容占位符 2"/>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注意：</a:t>
            </a:r>
            <a:r>
              <a:rPr lang="zh-CN" altLang="en-US" sz="1800" dirty="0"/>
              <a:t>调用函数时对实参序列使用一个星号*进行解包后的实参将会被当做普通位置参数对待，并且会在关键参数和使用两个星号**进行序列解包的参数之前进行处理。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2226"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def demo(a, b, c):            #定义函数</a:t>
            </a:r>
          </a:p>
          <a:p>
            <a:pPr marL="0" indent="0" eaLnBrk="1" fontAlgn="base" hangingPunct="1">
              <a:buSzPct val="90000"/>
              <a:buFont typeface="Wingdings" panose="05000000000000000000" pitchFamily="2" charset="2"/>
              <a:buNone/>
            </a:pPr>
            <a:r>
              <a:rPr lang="en-US" altLang="zh-CN" sz="1800" strike="noStrike" noProof="1">
                <a:latin typeface="Consolas" panose="020B0609020204030204" pitchFamily="49" charset="0"/>
              </a:rPr>
              <a:t>    </a:t>
            </a:r>
            <a:r>
              <a:rPr lang="zh-CN" altLang="en-US" sz="1800" strike="noStrike" noProof="1">
                <a:latin typeface="Consolas" panose="020B0609020204030204" pitchFamily="49" charset="0"/>
              </a:rPr>
              <a:t>print(a, b, c)	</a:t>
            </a:r>
          </a:p>
          <a:p>
            <a:pPr marL="0" indent="0" eaLnBrk="1" fontAlgn="base" hangingPunct="1">
              <a:buSzPct val="90000"/>
              <a:buFont typeface="Wingdings" panose="05000000000000000000" pitchFamily="2" charset="2"/>
              <a:buNone/>
            </a:pP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              #调用，序列解包</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              #位置参数和序列解包同时使用</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3250"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demo(a=1, *(2, 3))         #序列解包相当于位置参数，优先处理</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"&lt;pyshell#26&gt;",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demo(a=1,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'a'</a:t>
            </a: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demo(b=1,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"&lt;pyshell#27&gt;",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demo(b=1,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'b'</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demo(c=1, *(2, 3))</a:t>
            </a:r>
          </a:p>
          <a:p>
            <a:pPr marL="0" indent="0" eaLnBrk="1" fontAlgn="base" hangingPunct="1">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2 3 1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4274"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demo(**{'a':1, 'b':2}, *(3,)) #序列解包不能在关键参数解包之后</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SyntaxError: iterable argument unpacking follows keyword argument unpacking</a:t>
            </a: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demo(*(3,), **{'a':1, 'b':2})</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"&lt;pyshell#30&gt;",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demo(*(3,), **{'a':1, 'b':2})</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'a'</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demo(*(3,), **{'c':1, 'b':2})</a:t>
            </a:r>
          </a:p>
          <a:p>
            <a:pPr marL="0" indent="0" eaLnBrk="1" fontAlgn="base" hangingPunct="1">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3 2 1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09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5.4  return</a:t>
            </a:r>
            <a:r>
              <a:rPr kumimoji="0" lang="zh-CN" altLang="en-US" sz="3300" b="0" i="0" u="none" strike="noStrike" kern="1200" cap="none" spc="0" normalizeH="0" baseline="0" noProof="0">
                <a:ln>
                  <a:noFill/>
                </a:ln>
                <a:solidFill>
                  <a:schemeClr val="tx2"/>
                </a:solidFill>
                <a:effectLst/>
                <a:uLnTx/>
                <a:uFillTx/>
                <a:latin typeface="+mj-lt"/>
                <a:ea typeface="+mj-ea"/>
                <a:cs typeface="+mj-cs"/>
              </a:rPr>
              <a:t>语句</a:t>
            </a:r>
          </a:p>
        </p:txBody>
      </p:sp>
      <p:sp>
        <p:nvSpPr>
          <p:cNvPr id="55298" name="文本占位符 40962"/>
          <p:cNvSpPr>
            <a:spLocks noGrp="1"/>
          </p:cNvSpPr>
          <p:nvPr>
            <p:ph idx="1"/>
          </p:nvPr>
        </p:nvSpPr>
        <p:spPr/>
        <p:txBody>
          <a:bodyPr wrap="square" lIns="68591" tIns="34295" rIns="68591" bIns="34295" anchor="t"/>
          <a:lstStyle/>
          <a:p>
            <a:pPr eaLnBrk="1" hangingPunct="1">
              <a:spcBef>
                <a:spcPts val="1200"/>
              </a:spcBef>
              <a:spcAft>
                <a:spcPts val="1200"/>
              </a:spcAft>
              <a:buSzPct val="90000"/>
              <a:buFont typeface="Wingdings" panose="05000000000000000000" pitchFamily="2" charset="2"/>
              <a:buChar char="§"/>
            </a:pPr>
            <a:r>
              <a:rPr lang="zh-CN" altLang="en-US" sz="1800" dirty="0"/>
              <a:t>return语句用来从一个函数中返回一个值，同时</a:t>
            </a:r>
            <a:r>
              <a:rPr lang="zh-CN" altLang="en-US" sz="1800" dirty="0">
                <a:solidFill>
                  <a:srgbClr val="FF0000"/>
                </a:solidFill>
              </a:rPr>
              <a:t>结束函数</a:t>
            </a:r>
            <a:r>
              <a:rPr lang="zh-CN" altLang="en-US" sz="1800" dirty="0"/>
              <a:t>。</a:t>
            </a:r>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对于以下情况，</a:t>
            </a:r>
            <a:r>
              <a:rPr lang="en-US" altLang="zh-CN" sz="1800" dirty="0"/>
              <a:t>Python</a:t>
            </a:r>
            <a:r>
              <a:rPr lang="zh-CN" altLang="en-US" sz="1800" dirty="0"/>
              <a:t>将认为该函数以</a:t>
            </a:r>
            <a:r>
              <a:rPr lang="en-US" altLang="zh-CN" sz="1800" dirty="0"/>
              <a:t>return None</a:t>
            </a:r>
            <a:r>
              <a:rPr lang="zh-CN" altLang="en-US" sz="1800" dirty="0"/>
              <a:t>结束，返回空值：</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函数没有</a:t>
            </a:r>
            <a:r>
              <a:rPr lang="en-US" altLang="zh-CN" sz="1600" dirty="0">
                <a:latin typeface="宋体" panose="02010600030101010101" pitchFamily="2" charset="-122"/>
              </a:rPr>
              <a:t>return</a:t>
            </a:r>
            <a:r>
              <a:rPr lang="zh-CN" altLang="en-US" sz="1600" dirty="0">
                <a:latin typeface="宋体" panose="02010600030101010101" pitchFamily="2" charset="-122"/>
              </a:rPr>
              <a:t>语句；</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函数有</a:t>
            </a:r>
            <a:r>
              <a:rPr lang="en-US" altLang="zh-CN" sz="1600" dirty="0">
                <a:latin typeface="宋体" panose="02010600030101010101" pitchFamily="2" charset="-122"/>
              </a:rPr>
              <a:t>return</a:t>
            </a:r>
            <a:r>
              <a:rPr lang="zh-CN" altLang="en-US" sz="1600" dirty="0">
                <a:latin typeface="宋体" panose="02010600030101010101" pitchFamily="2" charset="-122"/>
              </a:rPr>
              <a:t>语句但是没有执行到；</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函数有</a:t>
            </a:r>
            <a:r>
              <a:rPr lang="en-US" altLang="zh-CN" sz="1600" dirty="0">
                <a:latin typeface="宋体" panose="02010600030101010101" pitchFamily="2" charset="-122"/>
              </a:rPr>
              <a:t>return</a:t>
            </a:r>
            <a:r>
              <a:rPr lang="zh-CN" altLang="en-US" sz="1600" dirty="0">
                <a:latin typeface="宋体" panose="02010600030101010101" pitchFamily="2" charset="-122"/>
              </a:rPr>
              <a:t>也执行到了，但是没有返回任何值。</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5.4  return</a:t>
            </a:r>
            <a:r>
              <a:rPr kumimoji="0" lang="zh-CN" altLang="en-US" sz="3300" b="0" i="0" u="none" strike="noStrike" kern="1200" cap="none" spc="0" normalizeH="0" baseline="0" noProof="0">
                <a:ln>
                  <a:noFill/>
                </a:ln>
                <a:solidFill>
                  <a:schemeClr val="tx2"/>
                </a:solidFill>
                <a:effectLst/>
                <a:uLnTx/>
                <a:uFillTx/>
                <a:latin typeface="+mj-lt"/>
                <a:ea typeface="+mj-ea"/>
                <a:cs typeface="+mj-cs"/>
              </a:rPr>
              <a:t>语句</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在调用函数或对象方法时，</a:t>
            </a:r>
            <a:r>
              <a:rPr kumimoji="0" lang="zh-CN" altLang="en-US" sz="1800" b="0" i="0" u="none" strike="noStrike" kern="1200" cap="none" spc="0" normalizeH="0" baseline="0" noProof="1">
                <a:ln>
                  <a:noFill/>
                </a:ln>
                <a:solidFill>
                  <a:srgbClr val="FF0000"/>
                </a:solidFill>
                <a:effectLst/>
                <a:uLnTx/>
                <a:uFillTx/>
                <a:latin typeface="+mn-lt"/>
                <a:ea typeface="+mn-ea"/>
                <a:cs typeface="+mn-cs"/>
                <a:sym typeface="+mn-ea"/>
              </a:rPr>
              <a:t>一定要注意有没有返回值</a:t>
            </a: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a_list = [1, 2, 3, 4, 9, 5, 7]</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print(sorted(a_list))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5, 7, 9]</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print(a_list)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9, 5, 7]</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print(a_list.sort())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None</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print(a_list)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5, 7, 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198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rPr>
              <a:t>变量作用域</a:t>
            </a:r>
          </a:p>
        </p:txBody>
      </p:sp>
      <p:sp>
        <p:nvSpPr>
          <p:cNvPr id="57346" name="文本占位符 41986"/>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变量起作用的代码范围</a:t>
            </a:r>
            <a:r>
              <a:rPr lang="zh-CN" altLang="en-US" sz="1800" dirty="0"/>
              <a:t>称为变量的作用域，不同作用域内变量名可以相同，互不影响。</a:t>
            </a:r>
          </a:p>
          <a:p>
            <a:pPr eaLnBrk="1" hangingPunct="1">
              <a:lnSpc>
                <a:spcPct val="150000"/>
              </a:lnSpc>
              <a:spcBef>
                <a:spcPct val="0"/>
              </a:spcBef>
              <a:buSzPct val="90000"/>
              <a:buFont typeface="Wingdings" panose="05000000000000000000" pitchFamily="2" charset="2"/>
              <a:buChar char="§"/>
            </a:pPr>
            <a:r>
              <a:rPr lang="zh-CN" altLang="en-US" sz="1800" dirty="0"/>
              <a:t>在函数内部定义的普通变量只在函数内部起作用，称为局部变量。</a:t>
            </a:r>
            <a:r>
              <a:rPr lang="zh-CN" altLang="en-US" sz="1800" dirty="0">
                <a:solidFill>
                  <a:srgbClr val="FF0000"/>
                </a:solidFill>
              </a:rPr>
              <a:t>当函数执行结束后，局部变量自动删除</a:t>
            </a:r>
            <a:r>
              <a:rPr lang="zh-CN" altLang="en-US" sz="1800" dirty="0"/>
              <a:t>，不再可以使用。</a:t>
            </a:r>
          </a:p>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局部变量的引用比全局变量速度快</a:t>
            </a:r>
            <a:r>
              <a:rPr lang="zh-CN" altLang="en-US" sz="1800" dirty="0"/>
              <a:t>。</a:t>
            </a:r>
          </a:p>
          <a:p>
            <a:pPr eaLnBrk="1" hangingPunct="1">
              <a:lnSpc>
                <a:spcPct val="150000"/>
              </a:lnSpc>
              <a:spcBef>
                <a:spcPct val="0"/>
              </a:spcBef>
              <a:buSzPct val="90000"/>
              <a:buFont typeface="Wingdings" panose="05000000000000000000" pitchFamily="2" charset="2"/>
              <a:buChar char="§"/>
            </a:pPr>
            <a:r>
              <a:rPr lang="zh-CN" altLang="en-US" sz="1800" dirty="0"/>
              <a:t>全局变量会增加函数之间的隐式耦合。</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403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rPr>
              <a:t>变量作用域</a:t>
            </a:r>
          </a:p>
        </p:txBody>
      </p:sp>
      <p:sp>
        <p:nvSpPr>
          <p:cNvPr id="58370" name="文本占位符 44034"/>
          <p:cNvSpPr>
            <a:spLocks noGrp="1"/>
          </p:cNvSpPr>
          <p:nvPr>
            <p:ph idx="1"/>
          </p:nvPr>
        </p:nvSpPr>
        <p:spPr/>
        <p:txBody>
          <a:bodyPr wrap="square" lIns="68591" tIns="34295" rIns="68591" bIns="34295" anchor="t"/>
          <a:lstStyle/>
          <a:p>
            <a:pPr eaLnBrk="1" hangingPunct="1">
              <a:buSzPct val="90000"/>
              <a:buFont typeface="Wingdings" panose="05000000000000000000" pitchFamily="2" charset="2"/>
              <a:buChar char="n"/>
            </a:pPr>
            <a:r>
              <a:rPr lang="zh-CN" altLang="en-US" sz="1800" dirty="0"/>
              <a:t>全局变量可以通过关键字</a:t>
            </a:r>
            <a:r>
              <a:rPr lang="en-US" altLang="zh-CN" sz="1800" dirty="0"/>
              <a:t>global</a:t>
            </a:r>
            <a:r>
              <a:rPr lang="zh-CN" altLang="en-US" sz="1800" dirty="0"/>
              <a:t>来定义。这分为两种情况：</a:t>
            </a:r>
          </a:p>
          <a:p>
            <a:pPr eaLnBrk="1" hangingPunct="1">
              <a:spcBef>
                <a:spcPts val="1200"/>
              </a:spcBef>
              <a:spcAft>
                <a:spcPts val="1200"/>
              </a:spcAft>
              <a:buSzPct val="90000"/>
              <a:buFont typeface="Wingdings" panose="05000000000000000000" pitchFamily="2" charset="2"/>
              <a:buChar char="ü"/>
            </a:pPr>
            <a:r>
              <a:rPr lang="zh-CN" altLang="en-US" sz="1600" dirty="0"/>
              <a:t>一个变量</a:t>
            </a:r>
            <a:r>
              <a:rPr lang="zh-CN" altLang="en-US" sz="1600" dirty="0">
                <a:solidFill>
                  <a:srgbClr val="FF0000"/>
                </a:solidFill>
              </a:rPr>
              <a:t>已在函数外定义</a:t>
            </a:r>
            <a:r>
              <a:rPr lang="zh-CN" altLang="en-US" sz="1600" dirty="0"/>
              <a:t>，如果在函数内需要为这个变量赋值，并要将这个赋值结果反映到函数外，可以在函数内使用</a:t>
            </a:r>
            <a:r>
              <a:rPr lang="en-US" altLang="zh-CN" sz="1600" dirty="0"/>
              <a:t>global</a:t>
            </a:r>
            <a:r>
              <a:rPr lang="zh-CN" altLang="en-US" sz="1600" dirty="0"/>
              <a:t>将其</a:t>
            </a:r>
            <a:r>
              <a:rPr lang="zh-CN" altLang="en-US" sz="1600" dirty="0">
                <a:solidFill>
                  <a:srgbClr val="FF0000"/>
                </a:solidFill>
              </a:rPr>
              <a:t>声明</a:t>
            </a:r>
            <a:r>
              <a:rPr lang="zh-CN" altLang="en-US" sz="1600" dirty="0"/>
              <a:t>为全局变量。</a:t>
            </a:r>
          </a:p>
          <a:p>
            <a:pPr eaLnBrk="1" hangingPunct="1">
              <a:spcBef>
                <a:spcPts val="1200"/>
              </a:spcBef>
              <a:spcAft>
                <a:spcPts val="1200"/>
              </a:spcAft>
              <a:buSzPct val="90000"/>
              <a:buFont typeface="Wingdings" panose="05000000000000000000" pitchFamily="2" charset="2"/>
              <a:buChar char="ü"/>
            </a:pPr>
            <a:r>
              <a:rPr lang="zh-CN" altLang="en-US" sz="1600" dirty="0"/>
              <a:t>如果一个变量</a:t>
            </a:r>
            <a:r>
              <a:rPr lang="zh-CN" altLang="en-US" sz="1600" dirty="0">
                <a:solidFill>
                  <a:srgbClr val="FF0000"/>
                </a:solidFill>
              </a:rPr>
              <a:t>在函数外没有定义</a:t>
            </a:r>
            <a:r>
              <a:rPr lang="zh-CN" altLang="en-US" sz="1600" dirty="0"/>
              <a:t>，</a:t>
            </a:r>
            <a:r>
              <a:rPr lang="zh-CN" altLang="en-US" sz="1600" dirty="0">
                <a:solidFill>
                  <a:srgbClr val="FF0000"/>
                </a:solidFill>
              </a:rPr>
              <a:t>在函数内部也可以直接将一个变量定义为全局变量</a:t>
            </a:r>
            <a:r>
              <a:rPr lang="zh-CN" altLang="en-US" sz="1600" dirty="0"/>
              <a:t>，该函数执行后，将增加一个新的全局变量。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也可以这么理解：</a:t>
            </a:r>
          </a:p>
          <a:p>
            <a:pPr marL="342900" marR="0" lvl="0" indent="-342900" algn="l" defTabSz="914400" rtl="0" eaLnBrk="1" fontAlgn="base" latinLnBrk="0" hangingPunct="1">
              <a:lnSpc>
                <a:spcPct val="150000"/>
              </a:lnSpc>
              <a:spcBef>
                <a:spcPts val="1200"/>
              </a:spcBef>
              <a:spcAft>
                <a:spcPts val="1200"/>
              </a:spcAft>
              <a:buClrTx/>
              <a:buSzTx/>
              <a:buFont typeface="Wingdings" panose="05000000000000000000" charset="0"/>
              <a:buChar char="ü"/>
              <a:defRPr/>
            </a:pP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在函数内只引用某个变量的值而没有为其赋新值，如果这样的操作可以执行，那么该变量为（隐式的）全局变量；</a:t>
            </a:r>
          </a:p>
          <a:p>
            <a:pPr marL="342900" marR="0" lvl="0" indent="-342900" algn="l" defTabSz="914400" rtl="0" eaLnBrk="1" fontAlgn="base" latinLnBrk="0" hangingPunct="1">
              <a:lnSpc>
                <a:spcPct val="150000"/>
              </a:lnSpc>
              <a:spcBef>
                <a:spcPts val="1200"/>
              </a:spcBef>
              <a:spcAft>
                <a:spcPts val="1200"/>
              </a:spcAft>
              <a:buClrTx/>
              <a:buSzTx/>
              <a:buFont typeface="Wingdings" panose="05000000000000000000" charset="0"/>
              <a:buChar char="ü"/>
              <a:defRPr/>
            </a:pP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如果在函数内</a:t>
            </a:r>
            <a:r>
              <a:rPr kumimoji="0" lang="zh-CN" altLang="en-US" sz="1600" b="0" i="0" u="none" strike="noStrike" kern="1200" cap="none" spc="0" normalizeH="0" baseline="0" noProof="1">
                <a:ln>
                  <a:noFill/>
                </a:ln>
                <a:solidFill>
                  <a:srgbClr val="FF0000"/>
                </a:solidFill>
                <a:effectLst/>
                <a:uLnTx/>
                <a:uFillTx/>
                <a:latin typeface="+mn-lt"/>
                <a:ea typeface="+mn-ea"/>
                <a:cs typeface="+mn-cs"/>
                <a:sym typeface="+mn-ea"/>
              </a:rPr>
              <a:t>任意位置</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有为变量赋新值的操作，该变量即被认为是（隐式的）局部变量，</a:t>
            </a:r>
            <a:r>
              <a:rPr kumimoji="0" lang="zh-CN" altLang="en-US" sz="1600" b="0" i="0" u="none" strike="noStrike" kern="1200" cap="none" spc="0" normalizeH="0" baseline="0" noProof="1">
                <a:ln>
                  <a:noFill/>
                </a:ln>
                <a:solidFill>
                  <a:srgbClr val="FF0000"/>
                </a:solidFill>
                <a:effectLst/>
                <a:uLnTx/>
                <a:uFillTx/>
                <a:latin typeface="+mn-lt"/>
                <a:ea typeface="+mn-ea"/>
                <a:cs typeface="+mn-cs"/>
                <a:sym typeface="+mn-ea"/>
              </a:rPr>
              <a:t>除非</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在函数内显式地用关键字global进行声明。</a:t>
            </a:r>
            <a:endParaRPr kumimoji="0" lang="zh-CN" altLang="en-US" sz="1500" b="0" i="0" u="none" strike="noStrike" kern="1200" cap="none" spc="0" normalizeH="0" baseline="0" noProof="1">
              <a:ln>
                <a:noFill/>
              </a:ln>
              <a:solidFill>
                <a:schemeClr val="tx1"/>
              </a:solidFill>
              <a:effectLst/>
              <a:uLnTx/>
              <a:uFillTx/>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94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3554" name="文本占位符 19458"/>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v"/>
            </a:pPr>
            <a:r>
              <a:rPr lang="zh-CN" altLang="en-US" sz="1800" strike="noStrike" noProof="1"/>
              <a:t>函数定义语法：</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def </a:t>
            </a:r>
            <a:r>
              <a:rPr lang="zh-CN" altLang="en-US" sz="1600" strike="noStrike" noProof="1">
                <a:latin typeface="Consolas" panose="020B0609020204030204" pitchFamily="49" charset="0"/>
              </a:rPr>
              <a:t>函数名</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参数列表</a:t>
            </a:r>
            <a:r>
              <a:rPr lang="en-US" altLang="zh-CN" sz="1600" strike="noStrike" noProof="1">
                <a:latin typeface="Consolas" panose="020B0609020204030204" pitchFamily="49" charset="0"/>
              </a:rPr>
              <a: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a:t>
            </a:r>
            <a:r>
              <a:rPr lang="zh-CN" altLang="en-US" sz="1600" strike="noStrike" noProof="1">
                <a:latin typeface="Consolas" panose="020B0609020204030204" pitchFamily="49" charset="0"/>
              </a:rPr>
              <a:t>注释</a:t>
            </a:r>
            <a:r>
              <a:rPr lang="en-US" altLang="zh-CN" sz="1600" strike="noStrike" noProof="1">
                <a:latin typeface="Consolas" panose="020B0609020204030204" pitchFamily="49" charset="0"/>
              </a:rPr>
              <a: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a:t>
            </a:r>
            <a:r>
              <a:rPr lang="zh-CN" altLang="en-US" sz="1600" strike="noStrike" noProof="1">
                <a:latin typeface="Consolas" panose="020B0609020204030204" pitchFamily="49" charset="0"/>
              </a:rPr>
              <a:t>函数体</a:t>
            </a:r>
            <a:endParaRPr lang="zh-CN" altLang="en-US" sz="1350" strike="noStrike" noProof="1">
              <a:latin typeface="Consolas" panose="020B0609020204030204" pitchFamily="49" charset="0"/>
            </a:endParaRPr>
          </a:p>
          <a:p>
            <a:pPr eaLnBrk="1" fontAlgn="base" hangingPunct="1">
              <a:buSzPct val="90000"/>
              <a:buFont typeface="Wingdings" panose="05000000000000000000" pitchFamily="2" charset="2"/>
              <a:buNone/>
            </a:pPr>
            <a:endParaRPr lang="zh-CN" altLang="en-US" sz="1350" strike="noStrike" noProof="1"/>
          </a:p>
          <a:p>
            <a:pPr eaLnBrk="1" fontAlgn="base" hangingPunct="1">
              <a:buSzPct val="90000"/>
              <a:buFont typeface="Wingdings" panose="05000000000000000000" pitchFamily="2" charset="2"/>
              <a:buChar char="v"/>
            </a:pPr>
            <a:r>
              <a:rPr lang="zh-CN" altLang="en-US" sz="1800" strike="noStrike" noProof="1"/>
              <a:t>注意事项：</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函数形参</a:t>
            </a:r>
            <a:r>
              <a:rPr lang="zh-CN" altLang="en-US" sz="1600" strike="noStrike" noProof="1">
                <a:solidFill>
                  <a:srgbClr val="FF0000"/>
                </a:solidFill>
              </a:rPr>
              <a:t>不需要</a:t>
            </a:r>
            <a:r>
              <a:rPr lang="zh-CN" altLang="en-US" sz="1600" strike="noStrike" noProof="1"/>
              <a:t>声明类型，也</a:t>
            </a:r>
            <a:r>
              <a:rPr lang="zh-CN" altLang="en-US" sz="1600" strike="noStrike" noProof="1">
                <a:solidFill>
                  <a:srgbClr val="FF0000"/>
                </a:solidFill>
              </a:rPr>
              <a:t>不需要</a:t>
            </a:r>
            <a:r>
              <a:rPr lang="zh-CN" altLang="en-US" sz="1600" strike="noStrike" noProof="1"/>
              <a:t>指定函数返回值类型</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即使该函数不需要接收任何参数，也</a:t>
            </a:r>
            <a:r>
              <a:rPr lang="zh-CN" altLang="en-US" sz="1600" strike="noStrike" noProof="1">
                <a:solidFill>
                  <a:srgbClr val="FF0000"/>
                </a:solidFill>
              </a:rPr>
              <a:t>必须</a:t>
            </a:r>
            <a:r>
              <a:rPr lang="zh-CN" altLang="en-US" sz="1600" strike="noStrike" noProof="1"/>
              <a:t>保留一对空的圆括号</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括号后面的</a:t>
            </a:r>
            <a:r>
              <a:rPr lang="zh-CN" altLang="en-US" sz="1600" strike="noStrike" noProof="1">
                <a:solidFill>
                  <a:srgbClr val="FF0000"/>
                </a:solidFill>
              </a:rPr>
              <a:t>冒号</a:t>
            </a:r>
            <a:r>
              <a:rPr lang="zh-CN" altLang="en-US" sz="1600" strike="noStrike" noProof="1"/>
              <a:t>必不可少</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函数体相对于def关键字必须保持一定的空格</a:t>
            </a:r>
            <a:r>
              <a:rPr lang="zh-CN" altLang="en-US" sz="1600" strike="noStrike" noProof="1">
                <a:solidFill>
                  <a:srgbClr val="FF0000"/>
                </a:solidFill>
              </a:rPr>
              <a:t>缩进</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Python</a:t>
            </a:r>
            <a:r>
              <a:rPr lang="zh-CN" altLang="en-US" sz="1600" strike="noStrike" noProof="1">
                <a:solidFill>
                  <a:srgbClr val="FF0000"/>
                </a:solidFill>
              </a:rPr>
              <a:t>允许嵌套定义函数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50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0418" name="文本占位符 45058"/>
          <p:cNvSpPr>
            <a:spLocks noGrp="1"/>
          </p:cNvSpPr>
          <p:nvPr>
            <p:ph idx="1"/>
          </p:nvPr>
        </p:nvSpPr>
        <p:spPr/>
        <p:txBody>
          <a:bodyPr wrap="square" lIns="68591" tIns="34295" rIns="68591" bIns="34295" anchor="t"/>
          <a:lstStyle/>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def demo():</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global x</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x = 3</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y = 4</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print(x,y)</a:t>
            </a:r>
          </a:p>
          <a:p>
            <a:pPr eaLnBrk="1" latinLnBrk="0"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 = 5</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demo()</a:t>
            </a:r>
          </a:p>
          <a:p>
            <a:pPr eaLnBrk="1" latinLnBrk="0"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3  4</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p>
          <a:p>
            <a:pPr eaLnBrk="1" latinLnBrk="0"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y</a:t>
            </a:r>
            <a:endParaRPr lang="zh-CN" altLang="en-US"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'y' is not defined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1442" name="内容占位符 2"/>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del x</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'x' is not defined</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demo()</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3  4</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y</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'y' is not defined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05" y="1200150"/>
            <a:ext cx="8065135" cy="3395980"/>
          </a:xfrm>
        </p:spPr>
        <p:txBody>
          <a:bodyPr vert="horz" wrap="square" lIns="68591" tIns="34295" rIns="68591" bIns="34295" numCol="1" anchor="t" anchorCtr="0" compatLnSpc="1"/>
          <a:lstStyle/>
          <a:p>
            <a:pPr marL="342900" marR="0" lvl="0" indent="-342900" algn="l" defTabSz="914400" rtl="0" eaLnBrk="1" latinLnBrk="0" hangingPunct="1">
              <a:lnSpc>
                <a:spcPct val="10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注意：在某个作用域内</a:t>
            </a:r>
            <a:r>
              <a:rPr kumimoji="0" lang="zh-CN" altLang="en-US" sz="1800" b="0" i="0" u="none" strike="noStrike" kern="1200" cap="none" spc="0" normalizeH="0" baseline="0" noProof="1">
                <a:ln>
                  <a:noFill/>
                </a:ln>
                <a:solidFill>
                  <a:srgbClr val="FF0000"/>
                </a:solidFill>
                <a:effectLst/>
                <a:uLnTx/>
                <a:uFillTx/>
                <a:latin typeface="+mn-lt"/>
                <a:ea typeface="+mn-ea"/>
                <a:cs typeface="+mn-cs"/>
              </a:rPr>
              <a:t>任意位置</a:t>
            </a:r>
            <a:r>
              <a:rPr kumimoji="0" lang="zh-CN" altLang="en-US" sz="1800" b="0" i="0" u="none" strike="noStrike" kern="1200" cap="none" spc="0" normalizeH="0" baseline="0" noProof="1">
                <a:ln>
                  <a:noFill/>
                </a:ln>
                <a:solidFill>
                  <a:schemeClr val="tx1"/>
                </a:solidFill>
                <a:effectLst/>
                <a:uLnTx/>
                <a:uFillTx/>
                <a:latin typeface="+mn-lt"/>
                <a:ea typeface="+mn-ea"/>
                <a:cs typeface="+mn-cs"/>
              </a:rPr>
              <a:t>只要有为变量赋值的操作，该变量在这个作用域内就是局部变量，</a:t>
            </a:r>
            <a:r>
              <a:rPr kumimoji="0" lang="zh-CN" altLang="en-US" sz="1800" b="0" i="0" u="none" strike="noStrike" kern="1200" cap="none" spc="0" normalizeH="0" baseline="0" noProof="1">
                <a:ln>
                  <a:noFill/>
                </a:ln>
                <a:solidFill>
                  <a:srgbClr val="FF0000"/>
                </a:solidFill>
                <a:effectLst/>
                <a:uLnTx/>
                <a:uFillTx/>
                <a:latin typeface="+mn-lt"/>
                <a:ea typeface="+mn-ea"/>
                <a:cs typeface="+mn-cs"/>
              </a:rPr>
              <a:t>除非</a:t>
            </a:r>
            <a:r>
              <a:rPr kumimoji="0" lang="zh-CN" altLang="en-US" sz="1800" b="0" i="0" u="none" strike="noStrike" kern="1200" cap="none" spc="0" normalizeH="0" baseline="0" noProof="1">
                <a:ln>
                  <a:noFill/>
                </a:ln>
                <a:solidFill>
                  <a:schemeClr val="tx1"/>
                </a:solidFill>
                <a:effectLst/>
                <a:uLnTx/>
                <a:uFillTx/>
                <a:latin typeface="+mn-lt"/>
                <a:ea typeface="+mn-ea"/>
                <a:cs typeface="+mn-cs"/>
              </a:rPr>
              <a:t>使用</a:t>
            </a:r>
            <a:r>
              <a:rPr kumimoji="0" lang="en-US" altLang="zh-CN" sz="1800" b="0" i="0" u="none" strike="noStrike" kern="1200" cap="none" spc="0" normalizeH="0" baseline="0" noProof="1">
                <a:ln>
                  <a:noFill/>
                </a:ln>
                <a:solidFill>
                  <a:schemeClr val="tx1"/>
                </a:solidFill>
                <a:effectLst/>
                <a:uLnTx/>
                <a:uFillTx/>
                <a:latin typeface="+mn-lt"/>
                <a:ea typeface="+mn-ea"/>
                <a:cs typeface="+mn-cs"/>
              </a:rPr>
              <a:t>global</a:t>
            </a:r>
            <a:r>
              <a:rPr kumimoji="0" lang="zh-CN" altLang="en-US" sz="1800" b="0" i="0" u="none" strike="noStrike" kern="1200" cap="none" spc="0" normalizeH="0" baseline="0" noProof="1">
                <a:ln>
                  <a:noFill/>
                </a:ln>
                <a:solidFill>
                  <a:schemeClr val="tx1"/>
                </a:solidFill>
                <a:effectLst/>
                <a:uLnTx/>
                <a:uFillTx/>
                <a:latin typeface="+mn-lt"/>
                <a:ea typeface="+mn-ea"/>
                <a:cs typeface="+mn-cs"/>
              </a:rPr>
              <a:t>进行了声明。</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本意是先输出全局变量</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的值，但是不允许这样做</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有赋值操作，因此在整个作用域内</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都是局部变量</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Traceback (most recent call last):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File "&lt;pyshell#10&gt;", line 1, in &lt;module&gt;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File "&lt;pyshell#9&gt;", line 2, in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print(x)</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UnboundLocalError: local variable 'x' referenced before assignment</a:t>
            </a:r>
          </a:p>
        </p:txBody>
      </p:sp>
      <p:sp>
        <p:nvSpPr>
          <p:cNvPr id="6349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如果局部变量与全局变量具有相同的名字，那么该</a:t>
            </a:r>
            <a:r>
              <a:rPr kumimoji="0" lang="zh-CN" altLang="en-US" sz="1800" b="0" i="0" u="none" strike="noStrike" kern="1200" cap="none" spc="0" normalizeH="0" baseline="0" noProof="1">
                <a:ln>
                  <a:noFill/>
                </a:ln>
                <a:solidFill>
                  <a:srgbClr val="FF0000"/>
                </a:solidFill>
                <a:effectLst/>
                <a:uLnTx/>
                <a:uFillTx/>
                <a:latin typeface="+mn-lt"/>
                <a:ea typeface="+mn-ea"/>
                <a:cs typeface="+mn-cs"/>
              </a:rPr>
              <a:t>局部变量会在自己的作用域内隐藏同名的全局变量</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3         #创建了局部变量，并自动隐藏了同名的全局变量	</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5</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函数执行不影响外面全局变量的值</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zh-CN" altLang="en-US" sz="1800" b="1" dirty="0"/>
              <a:t>选讲：</a:t>
            </a:r>
            <a:r>
              <a:rPr lang="en-US" altLang="en-US" sz="1800" dirty="0"/>
              <a:t>除了局部变量和全局变量，Python还支持使用nonlocal关键字定义一种介于二者之间的变量</a:t>
            </a:r>
            <a:r>
              <a:rPr lang="zh-CN" altLang="en-US" sz="1800" dirty="0"/>
              <a:t>，或称闭包作用域变量</a:t>
            </a:r>
            <a:r>
              <a:rPr lang="en-US" altLang="en-US" sz="1800" dirty="0"/>
              <a:t>。</a:t>
            </a:r>
            <a:r>
              <a:rPr lang="en-US" altLang="en-US" sz="1800" dirty="0">
                <a:solidFill>
                  <a:srgbClr val="FF0000"/>
                </a:solidFill>
              </a:rPr>
              <a:t>关键字nonlocal声明的变量会引用距离最近的非全局作用域的变量</a:t>
            </a:r>
            <a:r>
              <a:rPr lang="en-US" altLang="en-US" sz="1800" dirty="0"/>
              <a:t>，</a:t>
            </a:r>
            <a:r>
              <a:rPr lang="en-US" altLang="en-US" sz="1800" dirty="0">
                <a:solidFill>
                  <a:srgbClr val="FF0000"/>
                </a:solidFill>
              </a:rPr>
              <a:t>要求声明的变量已经存在</a:t>
            </a:r>
            <a:r>
              <a:rPr lang="en-US" altLang="en-US" sz="1800" dirty="0"/>
              <a:t>，关键字</a:t>
            </a:r>
            <a:r>
              <a:rPr lang="en-US" altLang="en-US" sz="1800" dirty="0">
                <a:solidFill>
                  <a:srgbClr val="FF0000"/>
                </a:solidFill>
              </a:rPr>
              <a:t>nonlocal不会创建新变量</a:t>
            </a:r>
            <a:r>
              <a:rPr lang="en-US" altLang="en-US" sz="1800" dirty="0"/>
              <a:t>。</a:t>
            </a:r>
          </a:p>
        </p:txBody>
      </p:sp>
      <p:sp>
        <p:nvSpPr>
          <p:cNvPr id="6656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p:cNvSpPr>
            <a:spLocks noGrp="1"/>
          </p:cNvSpPr>
          <p:nvPr>
            <p:ph idx="1"/>
          </p:nvPr>
        </p:nvSpPr>
        <p:spPr>
          <a:xfrm>
            <a:off x="332105" y="1069975"/>
            <a:ext cx="8236585" cy="3394075"/>
          </a:xfrm>
        </p:spPr>
        <p:txBody>
          <a:bodyPr wrap="square" lIns="68591" tIns="34295" rIns="68591" bIns="34295" anchor="t"/>
          <a:lstStyle/>
          <a:p>
            <a:pPr marL="0" indent="0" eaLnBrk="1" latinLnBrk="0" hangingPunct="1">
              <a:spcBef>
                <a:spcPts val="0"/>
              </a:spcBef>
              <a:buNone/>
            </a:pPr>
            <a:r>
              <a:rPr lang="en-US" altLang="en-US" sz="1200" dirty="0">
                <a:latin typeface="Consolas" panose="020B0609020204030204" pitchFamily="49" charset="0"/>
              </a:rPr>
              <a:t>def scope_test():</a:t>
            </a:r>
          </a:p>
          <a:p>
            <a:pPr marL="0" indent="0" eaLnBrk="1" latinLnBrk="0" hangingPunct="1">
              <a:spcBef>
                <a:spcPts val="0"/>
              </a:spcBef>
              <a:buNone/>
            </a:pPr>
            <a:r>
              <a:rPr lang="en-US" altLang="en-US" sz="1200" dirty="0">
                <a:latin typeface="Consolas" panose="020B0609020204030204" pitchFamily="49" charset="0"/>
              </a:rPr>
              <a:t>    def do_local():</a:t>
            </a:r>
          </a:p>
          <a:p>
            <a:pPr marL="0" indent="0" eaLnBrk="1" latinLnBrk="0" hangingPunct="1">
              <a:spcBef>
                <a:spcPts val="0"/>
              </a:spcBef>
              <a:buNone/>
            </a:pPr>
            <a:r>
              <a:rPr lang="en-US" altLang="en-US" sz="1200" dirty="0">
                <a:latin typeface="Consolas" panose="020B0609020204030204" pitchFamily="49" charset="0"/>
              </a:rPr>
              <a:t>        spam = "我是局部变量"</a:t>
            </a:r>
          </a:p>
          <a:p>
            <a:pPr marL="0" indent="0" eaLnBrk="1" latinLnBrk="0" hangingPunct="1">
              <a:spcBef>
                <a:spcPts val="0"/>
              </a:spcBef>
              <a:buNone/>
            </a:pPr>
            <a:endParaRPr lang="en-US" altLang="en-US" sz="1200" dirty="0">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    def do_nonlocal():</a:t>
            </a:r>
          </a:p>
          <a:p>
            <a:pPr marL="0" indent="0" eaLnBrk="1" latinLnBrk="0" hangingPunct="1">
              <a:spcBef>
                <a:spcPts val="0"/>
              </a:spcBef>
              <a:buNone/>
            </a:pPr>
            <a:r>
              <a:rPr lang="en-US" altLang="en-US" sz="1200" dirty="0">
                <a:latin typeface="Consolas" panose="020B0609020204030204" pitchFamily="49" charset="0"/>
              </a:rPr>
              <a:t>        nonlocal spam                   # 这时要求spam必须是已存在的变量</a:t>
            </a:r>
          </a:p>
          <a:p>
            <a:pPr marL="0" indent="0" eaLnBrk="1" latinLnBrk="0" hangingPunct="1">
              <a:spcBef>
                <a:spcPts val="0"/>
              </a:spcBef>
              <a:buNone/>
            </a:pPr>
            <a:r>
              <a:rPr lang="en-US" altLang="en-US" sz="1200" dirty="0">
                <a:latin typeface="Consolas" panose="020B0609020204030204" pitchFamily="49" charset="0"/>
              </a:rPr>
              <a:t>        spam = "我不是局部变量，也不是全局变量"</a:t>
            </a:r>
          </a:p>
          <a:p>
            <a:pPr marL="0" indent="0" eaLnBrk="1" latinLnBrk="0" hangingPunct="1">
              <a:spcBef>
                <a:spcPts val="0"/>
              </a:spcBef>
              <a:buNone/>
            </a:pPr>
            <a:endParaRPr lang="en-US" altLang="en-US" sz="1200" dirty="0">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    def do_global():</a:t>
            </a:r>
          </a:p>
          <a:p>
            <a:pPr marL="0" indent="0" eaLnBrk="1" latinLnBrk="0" hangingPunct="1">
              <a:spcBef>
                <a:spcPts val="0"/>
              </a:spcBef>
              <a:buNone/>
            </a:pPr>
            <a:r>
              <a:rPr lang="en-US" altLang="en-US" sz="1200" dirty="0">
                <a:latin typeface="Consolas" panose="020B0609020204030204" pitchFamily="49" charset="0"/>
              </a:rPr>
              <a:t>        global spam                     # 如果全局作用域内没有spam，就自动新建一个</a:t>
            </a:r>
          </a:p>
          <a:p>
            <a:pPr marL="0" indent="0" eaLnBrk="1" latinLnBrk="0" hangingPunct="1">
              <a:spcBef>
                <a:spcPts val="0"/>
              </a:spcBef>
              <a:buNone/>
            </a:pPr>
            <a:r>
              <a:rPr lang="en-US" altLang="en-US" sz="1200" dirty="0">
                <a:latin typeface="Consolas" panose="020B0609020204030204" pitchFamily="49" charset="0"/>
              </a:rPr>
              <a:t>        spam = "我是全局变量"</a:t>
            </a:r>
          </a:p>
          <a:p>
            <a:pPr marL="0" indent="0" eaLnBrk="1" latinLnBrk="0" hangingPunct="1">
              <a:spcBef>
                <a:spcPts val="0"/>
              </a:spcBef>
              <a:buNone/>
            </a:pPr>
            <a:endParaRPr lang="en-US" altLang="en-US" sz="1200" dirty="0">
              <a:latin typeface="Consolas" panose="020B0609020204030204" pitchFamily="49" charset="0"/>
            </a:endParaRPr>
          </a:p>
          <a:p>
            <a:pPr marL="0" indent="0" eaLnBrk="1" latinLnBrk="0" hangingPunct="1">
              <a:spcBef>
                <a:spcPts val="0"/>
              </a:spcBef>
              <a:buNone/>
            </a:pPr>
            <a:r>
              <a:rPr lang="en-US" altLang="en-US" sz="1200" dirty="0">
                <a:latin typeface="Consolas" panose="020B0609020204030204" pitchFamily="49" charset="0"/>
              </a:rPr>
              <a:t>    spam = "原来的值"</a:t>
            </a:r>
          </a:p>
          <a:p>
            <a:pPr marL="0" indent="0" eaLnBrk="1" latinLnBrk="0" hangingPunct="1">
              <a:spcBef>
                <a:spcPts val="0"/>
              </a:spcBef>
              <a:buNone/>
            </a:pPr>
            <a:r>
              <a:rPr lang="en-US" altLang="en-US" sz="1200" dirty="0">
                <a:latin typeface="Consolas" panose="020B0609020204030204" pitchFamily="49" charset="0"/>
              </a:rPr>
              <a:t>    do_local()</a:t>
            </a:r>
          </a:p>
          <a:p>
            <a:pPr marL="0" indent="0" eaLnBrk="1" latinLnBrk="0" hangingPunct="1">
              <a:spcBef>
                <a:spcPts val="0"/>
              </a:spcBef>
              <a:buNone/>
            </a:pPr>
            <a:r>
              <a:rPr lang="en-US" altLang="en-US" sz="1200" dirty="0">
                <a:latin typeface="Consolas" panose="020B0609020204030204" pitchFamily="49" charset="0"/>
              </a:rPr>
              <a:t>    print("局部变量赋值后：", spam)      # 原来的值</a:t>
            </a:r>
          </a:p>
          <a:p>
            <a:pPr marL="0" indent="0" eaLnBrk="1" latinLnBrk="0" hangingPunct="1">
              <a:spcBef>
                <a:spcPts val="0"/>
              </a:spcBef>
              <a:buNone/>
            </a:pPr>
            <a:r>
              <a:rPr lang="en-US" altLang="en-US" sz="1200" dirty="0">
                <a:latin typeface="Consolas" panose="020B0609020204030204" pitchFamily="49" charset="0"/>
              </a:rPr>
              <a:t>    do_nonlocal()</a:t>
            </a:r>
          </a:p>
          <a:p>
            <a:pPr marL="0" indent="0" eaLnBrk="1" latinLnBrk="0" hangingPunct="1">
              <a:spcBef>
                <a:spcPts val="0"/>
              </a:spcBef>
              <a:buNone/>
            </a:pPr>
            <a:r>
              <a:rPr lang="en-US" altLang="en-US" sz="1200" dirty="0">
                <a:latin typeface="Consolas" panose="020B0609020204030204" pitchFamily="49" charset="0"/>
              </a:rPr>
              <a:t>    print("nonlocal变量赋值后：", spam)  # 我不是局部变量，也不是全局变量</a:t>
            </a:r>
          </a:p>
          <a:p>
            <a:pPr marL="0" indent="0" eaLnBrk="1" latinLnBrk="0" hangingPunct="1">
              <a:spcBef>
                <a:spcPts val="0"/>
              </a:spcBef>
              <a:buNone/>
            </a:pPr>
            <a:r>
              <a:rPr lang="en-US" altLang="en-US" sz="1200" dirty="0">
                <a:latin typeface="Consolas" panose="020B0609020204030204" pitchFamily="49" charset="0"/>
              </a:rPr>
              <a:t>    do_global()</a:t>
            </a:r>
          </a:p>
          <a:p>
            <a:pPr marL="0" indent="0" eaLnBrk="1" latinLnBrk="0" hangingPunct="1">
              <a:spcBef>
                <a:spcPts val="0"/>
              </a:spcBef>
              <a:buNone/>
            </a:pPr>
            <a:r>
              <a:rPr lang="en-US" altLang="en-US" sz="1200" dirty="0">
                <a:latin typeface="Consolas" panose="020B0609020204030204" pitchFamily="49" charset="0"/>
              </a:rPr>
              <a:t>    print("全局变量赋值后：", spam)      # 我不是局部变量，也不是全局变量</a:t>
            </a:r>
          </a:p>
          <a:p>
            <a:pPr marL="0" indent="0" eaLnBrk="1" latinLnBrk="0" hangingPunct="1">
              <a:spcBef>
                <a:spcPts val="0"/>
              </a:spcBef>
              <a:buNone/>
            </a:pPr>
            <a:r>
              <a:rPr lang="en-US" altLang="en-US" sz="1200" dirty="0">
                <a:latin typeface="Consolas" panose="020B0609020204030204" pitchFamily="49" charset="0"/>
              </a:rPr>
              <a:t>scope_test()</a:t>
            </a:r>
          </a:p>
          <a:p>
            <a:pPr marL="0" indent="0" eaLnBrk="1" latinLnBrk="0" hangingPunct="1">
              <a:spcBef>
                <a:spcPts val="0"/>
              </a:spcBef>
              <a:buNone/>
            </a:pPr>
            <a:r>
              <a:rPr lang="en-US" altLang="en-US" sz="1200" dirty="0">
                <a:latin typeface="Consolas" panose="020B0609020204030204" pitchFamily="49" charset="0"/>
              </a:rPr>
              <a:t>print("全局变量：", spam)                # 我是全局变量</a:t>
            </a:r>
          </a:p>
        </p:txBody>
      </p:sp>
      <p:sp>
        <p:nvSpPr>
          <p:cNvPr id="6758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5440" y="1009650"/>
            <a:ext cx="7574915" cy="3395980"/>
          </a:xfrm>
        </p:spPr>
        <p:txBody>
          <a:bodyPr vert="horz" wrap="square" lIns="68591" tIns="34295" rIns="68591" bIns="34295" numCol="1" anchor="t" anchorCtr="0" compatLnSpc="1"/>
          <a:lstStyle/>
          <a:p>
            <a:pPr marL="342900" marR="0" lvl="0" indent="-306705" algn="l" defTabSz="914400" rtl="0" eaLnBrk="1" fontAlgn="base" latinLnBrk="0" hangingPunct="1">
              <a:lnSpc>
                <a:spcPct val="100000"/>
              </a:lnSpc>
              <a:spcBef>
                <a:spcPts val="0"/>
              </a:spcBef>
              <a:spcAft>
                <a:spcPct val="0"/>
              </a:spcAft>
              <a:buClrTx/>
              <a:buSzTx/>
              <a:buFontTx/>
              <a:buChar char="•"/>
              <a:defRPr/>
            </a:pPr>
            <a:r>
              <a:rPr kumimoji="0" lang="zh-CN" altLang="en-US" sz="1350" b="1" i="0" u="none" strike="noStrike" kern="1200" cap="none" spc="0" normalizeH="0" baseline="0" noProof="1">
                <a:ln>
                  <a:noFill/>
                </a:ln>
                <a:solidFill>
                  <a:schemeClr val="tx1"/>
                </a:solidFill>
                <a:effectLst/>
                <a:uLnTx/>
                <a:uFillTx/>
                <a:latin typeface="+mn-lt"/>
                <a:ea typeface="+mn-ea"/>
                <a:cs typeface="+mn-cs"/>
              </a:rPr>
              <a:t>选讲：</a:t>
            </a:r>
            <a:r>
              <a:rPr kumimoji="0" lang="zh-CN" altLang="en-US" sz="1350" b="0" i="0" u="none" strike="noStrike" kern="1200" cap="none" spc="0" normalizeH="0" baseline="0" noProof="1">
                <a:ln>
                  <a:noFill/>
                </a:ln>
                <a:solidFill>
                  <a:schemeClr val="tx1"/>
                </a:solidFill>
                <a:effectLst/>
                <a:uLnTx/>
                <a:uFillTx/>
                <a:latin typeface="+mn-lt"/>
                <a:ea typeface="+mn-ea"/>
                <a:cs typeface="+mn-cs"/>
              </a:rPr>
              <a:t>变量访问时的</a:t>
            </a:r>
            <a:r>
              <a:rPr kumimoji="0" lang="en-US" altLang="zh-CN" sz="1350" b="0" i="0" u="none" strike="noStrike" kern="1200" cap="none" spc="0" normalizeH="0" baseline="0" noProof="1">
                <a:ln>
                  <a:noFill/>
                </a:ln>
                <a:solidFill>
                  <a:schemeClr val="tx1"/>
                </a:solidFill>
                <a:effectLst/>
                <a:uLnTx/>
                <a:uFillTx/>
                <a:latin typeface="+mn-lt"/>
                <a:ea typeface="+mn-ea"/>
                <a:cs typeface="+mn-cs"/>
              </a:rPr>
              <a:t>LEGB</a:t>
            </a:r>
            <a:r>
              <a:rPr kumimoji="0" lang="zh-CN" altLang="en-US" sz="1350" b="0" i="0" u="none" strike="noStrike" kern="1200" cap="none" spc="0" normalizeH="0" baseline="0" noProof="1">
                <a:ln>
                  <a:noFill/>
                </a:ln>
                <a:solidFill>
                  <a:schemeClr val="tx1"/>
                </a:solidFill>
                <a:effectLst/>
                <a:uLnTx/>
                <a:uFillTx/>
                <a:latin typeface="+mn-lt"/>
                <a:ea typeface="+mn-ea"/>
                <a:cs typeface="+mn-cs"/>
              </a:rPr>
              <a:t>顺序：</a:t>
            </a:r>
            <a:r>
              <a:rPr kumimoji="0" lang="zh-CN" altLang="en-US" sz="1350" b="0" i="0" u="none" strike="noStrike" kern="1200" cap="none" spc="0" normalizeH="0" baseline="0" noProof="1">
                <a:ln>
                  <a:noFill/>
                </a:ln>
                <a:solidFill>
                  <a:srgbClr val="FF0000"/>
                </a:solidFill>
                <a:effectLst/>
                <a:uLnTx/>
                <a:uFillTx/>
                <a:latin typeface="+mn-lt"/>
                <a:ea typeface="+mn-ea"/>
                <a:cs typeface="+mn-cs"/>
              </a:rPr>
              <a:t>Local ==&gt; Enclosing ==&gt; Global ==&gt; Builtin</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3</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outer():</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 = 5</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这个自定义函数和内置函数名字相同，会在当前作用域和更内层作用域中影响内置函数map()的正常使用</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map():</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'我是假的map()函数'</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inner():</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x = 7</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 = 9</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最内层的作用域内，局部变量（Local）x,y优先被访问</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在局部作用域、闭包作用域、全局作用域内都不存在函数max，最后在内置作用域（Builtin）内搜索到函数max</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当前作用域中不存在map，但在外层的闭包作用域内搜索到了，并没有调用内置函数map，被拦截了</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print('inner:', x, y, max(x,y), map())</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inner()</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在当前作用域（闭包，Enclosing）内，y可以直接访问，在当前作用域内不存在x，继续到全局作用域（Global）去搜索</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当前作用域内不存在函数max，外层全局作用域也不存在，最后在内置作用域（Builtin）内搜索到函数max</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 当前作用域中有个map，直接调用了，没有调用内置函数map()，被拦截了</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print('outer:', x, y, max(x,y), map())</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outer()</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print(list(map(str, range(5))))             </a:t>
            </a:r>
            <a:r>
              <a:rPr lang="en-US" altLang="zh-CN" sz="900">
                <a:ln>
                  <a:noFill/>
                </a:ln>
                <a:effectLst/>
                <a:uLnTx/>
                <a:uFillTx/>
                <a:latin typeface="Consolas" panose="020B0609020204030204" pitchFamily="49" charset="0"/>
                <a:sym typeface="+mn-ea"/>
              </a:rPr>
              <a:t># </a:t>
            </a:r>
            <a:r>
              <a:rPr lang="zh-CN" altLang="en-US" sz="900">
                <a:ln>
                  <a:noFill/>
                </a:ln>
                <a:effectLst/>
                <a:uLnTx/>
                <a:uFillTx/>
                <a:latin typeface="Consolas" panose="020B0609020204030204" pitchFamily="49" charset="0"/>
                <a:sym typeface="+mn-ea"/>
              </a:rPr>
              <a:t>内置函数</a:t>
            </a:r>
            <a:r>
              <a:rPr lang="en-US" altLang="zh-CN" sz="900">
                <a:ln>
                  <a:noFill/>
                </a:ln>
                <a:effectLst/>
                <a:uLnTx/>
                <a:uFillTx/>
                <a:latin typeface="Consolas" panose="020B0609020204030204" pitchFamily="49" charset="0"/>
                <a:sym typeface="+mn-ea"/>
              </a:rPr>
              <a:t>map()</a:t>
            </a:r>
            <a:r>
              <a:rPr lang="zh-CN" altLang="en-US" sz="900">
                <a:ln>
                  <a:noFill/>
                </a:ln>
                <a:effectLst/>
                <a:uLnTx/>
                <a:uFillTx/>
                <a:latin typeface="Consolas" panose="020B0609020204030204" pitchFamily="49" charset="0"/>
                <a:sym typeface="+mn-ea"/>
              </a:rPr>
              <a:t>可以使用</a:t>
            </a:r>
            <a:endPar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当前作用域中有x，可以直接访问，但不存在y，由于当前处于全局作用域，按Python变量搜索顺序，会继续在内置作用域搜索</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不会去搜索Enclosing和Local作用域，但在内置作用域内也不存在y，代码引发异常</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9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print('outside:', x, y, max(x,y))</a:t>
            </a:r>
          </a:p>
        </p:txBody>
      </p:sp>
      <p:sp>
        <p:nvSpPr>
          <p:cNvPr id="6861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4608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68610" name="文本占位符 46082"/>
          <p:cNvSpPr>
            <a:spLocks noGrp="1"/>
          </p:cNvSpPr>
          <p:nvPr>
            <p:ph idx="1"/>
          </p:nvPr>
        </p:nvSpPr>
        <p:spPr/>
        <p:txBody>
          <a:bodyPr wrap="square" lIns="68591" tIns="34295" rIns="68591" bIns="34295" anchor="t"/>
          <a:lstStyle/>
          <a:p>
            <a:pPr eaLnBrk="1" hangingPunct="1">
              <a:lnSpc>
                <a:spcPct val="150000"/>
              </a:lnSpc>
              <a:spcBef>
                <a:spcPts val="1200"/>
              </a:spcBef>
              <a:spcAft>
                <a:spcPts val="600"/>
              </a:spcAft>
              <a:buSzPct val="90000"/>
              <a:buFont typeface="Wingdings" panose="05000000000000000000" pitchFamily="2" charset="2"/>
              <a:buChar char="§"/>
            </a:pPr>
            <a:r>
              <a:rPr lang="en-US" altLang="zh-CN" sz="1800" dirty="0"/>
              <a:t>lambda</a:t>
            </a:r>
            <a:r>
              <a:rPr lang="zh-CN" altLang="en-US" sz="1800" dirty="0"/>
              <a:t>表达式可以用来声明</a:t>
            </a:r>
            <a:r>
              <a:rPr lang="zh-CN" altLang="en-US" sz="1800" dirty="0">
                <a:solidFill>
                  <a:srgbClr val="FF0000"/>
                </a:solidFill>
              </a:rPr>
              <a:t>匿名函数</a:t>
            </a:r>
            <a:r>
              <a:rPr lang="zh-CN" altLang="en-US" sz="1800" dirty="0">
                <a:sym typeface="+mn-ea"/>
              </a:rPr>
              <a:t>（也可以定义</a:t>
            </a:r>
            <a:r>
              <a:rPr lang="zh-CN" altLang="en-US" sz="1800" dirty="0">
                <a:solidFill>
                  <a:srgbClr val="FF0000"/>
                </a:solidFill>
                <a:sym typeface="+mn-ea"/>
              </a:rPr>
              <a:t>具名函数）</a:t>
            </a:r>
            <a:r>
              <a:rPr lang="zh-CN" altLang="en-US" sz="1800" dirty="0"/>
              <a:t>，也就是没有函数名字的临时使用的小函数，尤其适合需要一个函数作为另一个函数参数的场合。</a:t>
            </a:r>
          </a:p>
          <a:p>
            <a:pPr eaLnBrk="1" hangingPunct="1">
              <a:lnSpc>
                <a:spcPct val="150000"/>
              </a:lnSpc>
              <a:spcBef>
                <a:spcPts val="1200"/>
              </a:spcBef>
              <a:spcAft>
                <a:spcPts val="600"/>
              </a:spcAft>
              <a:buSzPct val="90000"/>
              <a:buFont typeface="Wingdings" panose="05000000000000000000" pitchFamily="2" charset="2"/>
              <a:buChar char="§"/>
            </a:pPr>
            <a:r>
              <a:rPr lang="en-US" altLang="zh-CN" sz="1800" dirty="0"/>
              <a:t>lambda</a:t>
            </a:r>
            <a:r>
              <a:rPr lang="zh-CN" altLang="en-US" sz="1800" dirty="0"/>
              <a:t>表达式</a:t>
            </a:r>
            <a:r>
              <a:rPr lang="zh-CN" altLang="en-US" sz="1800" dirty="0">
                <a:solidFill>
                  <a:srgbClr val="FF0000"/>
                </a:solidFill>
              </a:rPr>
              <a:t>只可以包含一个表达式</a:t>
            </a:r>
            <a:r>
              <a:rPr lang="zh-CN" altLang="en-US" sz="1800" dirty="0"/>
              <a:t>，该表达式可以任意复杂，其计算结果可以看作是函数的返回值。</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471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69634" name="文本占位符 47106"/>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f = lambda x, y, z: x+y+z        #</a:t>
            </a:r>
            <a:r>
              <a:rPr lang="zh-CN" altLang="en-US" sz="1800" strike="noStrike" noProof="1">
                <a:latin typeface="Consolas" panose="020B0609020204030204" pitchFamily="49" charset="0"/>
              </a:rPr>
              <a:t>可以给</a:t>
            </a:r>
            <a:r>
              <a:rPr lang="en-US" altLang="zh-CN" sz="1800" strike="noStrike" noProof="1">
                <a:latin typeface="Consolas" panose="020B0609020204030204" pitchFamily="49" charset="0"/>
              </a:rPr>
              <a:t>lambda</a:t>
            </a:r>
            <a:r>
              <a:rPr lang="zh-CN" altLang="en-US" sz="1800" strike="noStrike" noProof="1">
                <a:latin typeface="Consolas" panose="020B0609020204030204" pitchFamily="49" charset="0"/>
              </a:rPr>
              <a:t>表达式起名字</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f(1,2,3)                         #</a:t>
            </a:r>
            <a:r>
              <a:rPr lang="zh-CN" altLang="en-US" sz="1800" strike="noStrike" noProof="1">
                <a:latin typeface="Consolas" panose="020B0609020204030204" pitchFamily="49" charset="0"/>
              </a:rPr>
              <a:t>像函数一样调用</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 = lambda x, y=2, z=3: x+y+z    #</a:t>
            </a:r>
            <a:r>
              <a:rPr lang="zh-CN" altLang="en-US" sz="1800" strike="noStrike" noProof="1">
                <a:latin typeface="Consolas" panose="020B0609020204030204" pitchFamily="49" charset="0"/>
              </a:rPr>
              <a:t>参数默认值</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g(1)</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g(2, z=4, y=5)                   #</a:t>
            </a:r>
            <a:r>
              <a:rPr lang="zh-CN" altLang="en-US" sz="1800" strike="noStrike" noProof="1">
                <a:latin typeface="Consolas" panose="020B0609020204030204" pitchFamily="49" charset="0"/>
              </a:rPr>
              <a:t>关键参数</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11</a:t>
            </a:r>
          </a:p>
          <a:p>
            <a:pPr eaLnBrk="1" fontAlgn="base" hangingPunct="1">
              <a:lnSpc>
                <a:spcPct val="80000"/>
              </a:lnSpc>
              <a:spcBef>
                <a:spcPct val="0"/>
              </a:spcBef>
              <a:buSzPct val="90000"/>
              <a:buFont typeface="Wingdings" panose="05000000000000000000" pitchFamily="2" charset="2"/>
              <a:buNone/>
            </a:pPr>
            <a:endParaRPr lang="zh-CN" altLang="en-US" sz="1800" strike="noStrike" noProof="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0658" name="内容占位符 2"/>
          <p:cNvSpPr>
            <a:spLocks noGrp="1"/>
          </p:cNvSpPr>
          <p:nvPr>
            <p:ph idx="1"/>
          </p:nvPr>
        </p:nvSpPr>
        <p:spPr/>
        <p:txBody>
          <a:bodyPr wrap="square" lIns="68591" tIns="34295" rIns="68591" bIns="34295" anchor="t"/>
          <a:lstStyle/>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 = [(lambda x: x**2),                   #</a:t>
            </a:r>
            <a:r>
              <a:rPr lang="zh-CN" altLang="en-US" sz="1600" strike="noStrike" noProof="1">
                <a:latin typeface="Consolas" panose="020B0609020204030204" pitchFamily="49" charset="0"/>
              </a:rPr>
              <a:t>匿名函数</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(lambda x: x**3),</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(lambda x: x**4)]</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print(L[0](2),L[1](2),L[2](2))           #</a:t>
            </a:r>
            <a:r>
              <a:rPr lang="zh-CN" altLang="en-US" sz="1600" strike="noStrike" noProof="1">
                <a:latin typeface="Consolas" panose="020B0609020204030204" pitchFamily="49" charset="0"/>
              </a:rPr>
              <a:t>调用</a:t>
            </a:r>
            <a:r>
              <a:rPr lang="en-US" altLang="zh-CN" sz="1600" strike="noStrike" noProof="1">
                <a:latin typeface="Consolas" panose="020B0609020204030204" pitchFamily="49" charset="0"/>
              </a:rPr>
              <a:t>lambda</a:t>
            </a:r>
            <a:r>
              <a:rPr lang="zh-CN" altLang="en-US" sz="1600" strike="noStrike" noProof="1">
                <a:latin typeface="Consolas" panose="020B0609020204030204" pitchFamily="49" charset="0"/>
              </a:rPr>
              <a:t>表达式</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4 8 16</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 = {'f1':(lambda:2+3), 'f2':(lambda:2*3), 'f3':(lambda:2**3)}</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print(D['f1'](), D['f2'](), D['f3']())</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5 6 8</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 = [1,2,3,4,5]</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print(list(map(lambda x: x+10, L)))      #lambda</a:t>
            </a:r>
            <a:r>
              <a:rPr lang="zh-CN" altLang="en-US" sz="1600" strike="noStrike" noProof="1">
                <a:latin typeface="Consolas" panose="020B0609020204030204" pitchFamily="49" charset="0"/>
              </a:rPr>
              <a:t>表达式作为函数参数</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[11, 12, 13, 14, 15]</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 4,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4578" name="文本占位符 20482"/>
          <p:cNvSpPr>
            <a:spLocks noGrp="1"/>
          </p:cNvSpPr>
          <p:nvPr>
            <p:ph idx="1"/>
          </p:nvPr>
        </p:nvSpPr>
        <p:spPr>
          <a:xfrm>
            <a:off x="440690" y="1168400"/>
            <a:ext cx="6172200" cy="447675"/>
          </a:xfrm>
        </p:spPr>
        <p:txBody>
          <a:bodyPr wrap="square" lIns="68591" tIns="34295" rIns="68591" bIns="34295" anchor="t"/>
          <a:lstStyle/>
          <a:p>
            <a:pPr eaLnBrk="1" fontAlgn="base" hangingPunct="1">
              <a:lnSpc>
                <a:spcPct val="90000"/>
              </a:lnSpc>
              <a:buSzPct val="90000"/>
              <a:buFont typeface="Wingdings" panose="05000000000000000000" pitchFamily="2" charset="2"/>
              <a:buChar char="§"/>
            </a:pPr>
            <a:r>
              <a:rPr lang="zh-CN" altLang="en-US" sz="1800" strike="noStrike" noProof="1"/>
              <a:t>生成斐波那契数列中小于</a:t>
            </a:r>
            <a:r>
              <a:rPr lang="en-US" altLang="zh-CN" sz="1800" strike="noStrike" noProof="1"/>
              <a:t>n</a:t>
            </a:r>
            <a:r>
              <a:rPr lang="zh-CN" altLang="en-US" sz="1800" strike="noStrike" noProof="1"/>
              <a:t>的所有数值的函数定义：</a:t>
            </a:r>
          </a:p>
        </p:txBody>
      </p:sp>
      <p:sp>
        <p:nvSpPr>
          <p:cNvPr id="2" name="线形标注 2 1"/>
          <p:cNvSpPr/>
          <p:nvPr/>
        </p:nvSpPr>
        <p:spPr>
          <a:xfrm>
            <a:off x="2309813" y="4211638"/>
            <a:ext cx="1206500" cy="355600"/>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调用函数</a:t>
            </a:r>
          </a:p>
        </p:txBody>
      </p:sp>
      <p:sp>
        <p:nvSpPr>
          <p:cNvPr id="3" name="线形标注 2 2"/>
          <p:cNvSpPr/>
          <p:nvPr/>
        </p:nvSpPr>
        <p:spPr>
          <a:xfrm>
            <a:off x="4440238" y="4131945"/>
            <a:ext cx="1208088" cy="36512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1">
                <a:ln>
                  <a:noFill/>
                </a:ln>
                <a:solidFill>
                  <a:schemeClr val="lt1"/>
                </a:solidFill>
                <a:effectLst/>
                <a:uLnTx/>
                <a:uFillTx/>
                <a:latin typeface="+mn-lt"/>
                <a:ea typeface="+mn-ea"/>
                <a:cs typeface="+mn-cs"/>
              </a:rPr>
              <a:t>1000</a:t>
            </a:r>
            <a:r>
              <a:rPr kumimoji="0" lang="zh-CN" altLang="en-US" sz="1350" b="0" i="0" u="none" strike="noStrike" kern="1200" cap="none" spc="0" normalizeH="0" baseline="0" noProof="1">
                <a:ln>
                  <a:noFill/>
                </a:ln>
                <a:solidFill>
                  <a:schemeClr val="lt1"/>
                </a:solidFill>
                <a:effectLst/>
                <a:uLnTx/>
                <a:uFillTx/>
                <a:latin typeface="+mn-lt"/>
                <a:ea typeface="+mn-ea"/>
                <a:cs typeface="+mn-cs"/>
              </a:rPr>
              <a:t>是实参</a:t>
            </a:r>
          </a:p>
        </p:txBody>
      </p:sp>
      <p:sp>
        <p:nvSpPr>
          <p:cNvPr id="4" name="线形标注 2 3"/>
          <p:cNvSpPr/>
          <p:nvPr/>
        </p:nvSpPr>
        <p:spPr>
          <a:xfrm>
            <a:off x="4865688" y="1531938"/>
            <a:ext cx="1208088" cy="385763"/>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1">
                <a:ln>
                  <a:noFill/>
                </a:ln>
                <a:solidFill>
                  <a:schemeClr val="lt1"/>
                </a:solidFill>
                <a:effectLst/>
                <a:uLnTx/>
                <a:uFillTx/>
                <a:latin typeface="+mn-lt"/>
                <a:ea typeface="+mn-ea"/>
                <a:cs typeface="+mn-cs"/>
              </a:rPr>
              <a:t>n</a:t>
            </a:r>
            <a:r>
              <a:rPr kumimoji="0" lang="zh-CN" altLang="en-US" sz="1350" b="0" i="0" u="none" strike="noStrike" kern="1200" cap="none" spc="0" normalizeH="0" baseline="0" noProof="1">
                <a:ln>
                  <a:noFill/>
                </a:ln>
                <a:solidFill>
                  <a:schemeClr val="lt1"/>
                </a:solidFill>
                <a:effectLst/>
                <a:uLnTx/>
                <a:uFillTx/>
                <a:latin typeface="+mn-lt"/>
                <a:ea typeface="+mn-ea"/>
                <a:cs typeface="+mn-cs"/>
              </a:rPr>
              <a:t>是形参</a:t>
            </a:r>
          </a:p>
        </p:txBody>
      </p:sp>
      <p:sp>
        <p:nvSpPr>
          <p:cNvPr id="24582" name="文本框 4"/>
          <p:cNvSpPr txBox="1"/>
          <p:nvPr/>
        </p:nvSpPr>
        <p:spPr>
          <a:xfrm>
            <a:off x="3052763" y="2012950"/>
            <a:ext cx="2655887" cy="1855470"/>
          </a:xfrm>
          <a:prstGeom prst="rect">
            <a:avLst/>
          </a:prstGeom>
          <a:noFill/>
          <a:ln w="22225" cap="flat" cmpd="sng">
            <a:solidFill>
              <a:schemeClr val="accent1"/>
            </a:solidFill>
            <a:prstDash val="solid"/>
            <a:round/>
            <a:headEnd type="none" w="med" len="med"/>
            <a:tailEnd type="none" w="med" len="med"/>
          </a:ln>
        </p:spPr>
        <p:txBody>
          <a:bodyPr anchor="t">
            <a:spAutoFit/>
          </a:bodyPr>
          <a:lstStyle/>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def fib(n):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1, 1</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while a &lt; 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 end=' ')</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b, a+b</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t>
            </a:r>
          </a:p>
          <a:p>
            <a:pPr>
              <a:lnSpc>
                <a:spcPct val="90000"/>
              </a:lnSpc>
              <a:buSzPct val="90000"/>
              <a:buFont typeface="Wingdings" panose="05000000000000000000" pitchFamily="2" charset="2"/>
              <a:buNone/>
            </a:pP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fib(1000)</a:t>
            </a:r>
          </a:p>
          <a:p>
            <a:endParaRPr lang="zh-CN" altLang="en-US" sz="1400" dirty="0">
              <a:latin typeface="Arial" panose="020B0604020202020204" pitchFamily="34" charset="0"/>
              <a:ea typeface="宋体" panose="02010600030101010101" pitchFamily="2" charset="-122"/>
            </a:endParaRPr>
          </a:p>
        </p:txBody>
      </p:sp>
      <p:sp>
        <p:nvSpPr>
          <p:cNvPr id="6" name="线形标注 1 5"/>
          <p:cNvSpPr/>
          <p:nvPr/>
        </p:nvSpPr>
        <p:spPr>
          <a:xfrm>
            <a:off x="1914525" y="2713038"/>
            <a:ext cx="944563" cy="374650"/>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定义头</a:t>
            </a:r>
          </a:p>
        </p:txBody>
      </p:sp>
      <p:sp>
        <p:nvSpPr>
          <p:cNvPr id="7" name="矩形 6"/>
          <p:cNvSpPr/>
          <p:nvPr/>
        </p:nvSpPr>
        <p:spPr>
          <a:xfrm>
            <a:off x="3435350" y="2238375"/>
            <a:ext cx="2167255" cy="9798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8" name="线形标注 2 7"/>
          <p:cNvSpPr/>
          <p:nvPr/>
        </p:nvSpPr>
        <p:spPr>
          <a:xfrm>
            <a:off x="6366510" y="1852295"/>
            <a:ext cx="1208088" cy="385763"/>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函数体</a:t>
            </a:r>
          </a:p>
        </p:txBody>
      </p:sp>
      <p:sp>
        <p:nvSpPr>
          <p:cNvPr id="5" name="线形标注 2 1"/>
          <p:cNvSpPr/>
          <p:nvPr/>
        </p:nvSpPr>
        <p:spPr>
          <a:xfrm>
            <a:off x="695325" y="3729355"/>
            <a:ext cx="1473200" cy="402590"/>
          </a:xfrm>
          <a:prstGeom prst="borderCallout2">
            <a:avLst>
              <a:gd name="adj1" fmla="val -291"/>
              <a:gd name="adj2" fmla="val 48580"/>
              <a:gd name="adj3" fmla="val -55642"/>
              <a:gd name="adj4" fmla="val 55717"/>
              <a:gd name="adj5" fmla="val -96529"/>
              <a:gd name="adj6" fmla="val 17280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函数定义结束后增加一个空行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4812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1682" name="文本占位符 48130"/>
          <p:cNvSpPr>
            <a:spLocks noGrp="1"/>
          </p:cNvSpPr>
          <p:nvPr>
            <p:ph idx="1"/>
          </p:nvPr>
        </p:nvSpPr>
        <p:spPr>
          <a:xfrm>
            <a:off x="409575" y="1200150"/>
            <a:ext cx="8342630" cy="3395980"/>
          </a:xfrm>
        </p:spPr>
        <p:txBody>
          <a:bodyPr wrap="square" lIns="68591" tIns="34295" rIns="68591" bIns="34295" anchor="t"/>
          <a:lstStyle/>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def demo(n):</a:t>
            </a:r>
          </a:p>
          <a:p>
            <a:pPr eaLnBrk="1" fontAlgn="base" hangingPunct="1">
              <a:buSzPct val="90000"/>
              <a:buFont typeface="Wingdings" panose="05000000000000000000" pitchFamily="2" charset="2"/>
              <a:buNone/>
            </a:pPr>
            <a:r>
              <a:rPr lang="en-US" altLang="zh-CN" sz="1600" strike="noStrike" noProof="1">
                <a:latin typeface="Consolas" panose="020B0609020204030204" pitchFamily="49" charset="0"/>
              </a:rPr>
              <a:t>    </a:t>
            </a:r>
            <a:r>
              <a:rPr lang="pt-BR" altLang="en-US" sz="1600" strike="noStrike" noProof="1">
                <a:latin typeface="Consolas" panose="020B0609020204030204" pitchFamily="49" charset="0"/>
              </a:rPr>
              <a:t>return n*n</a:t>
            </a:r>
          </a:p>
          <a:p>
            <a:pPr eaLnBrk="1" fontAlgn="base" hangingPunct="1">
              <a:buSzPct val="90000"/>
              <a:buFont typeface="Wingdings" panose="05000000000000000000" pitchFamily="2" charset="2"/>
              <a:buNone/>
            </a:pPr>
            <a:endParaRPr lang="pt-BR"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demo(5)</a:t>
            </a:r>
          </a:p>
          <a:p>
            <a:pPr eaLnBrk="1" fontAlgn="base" hangingPunct="1">
              <a:buSzPct val="90000"/>
              <a:buFont typeface="Wingdings" panose="05000000000000000000" pitchFamily="2" charset="2"/>
              <a:buNone/>
            </a:pPr>
            <a:r>
              <a:rPr lang="pt-BR" altLang="en-US" sz="1600" strike="noStrike" noProof="1">
                <a:solidFill>
                  <a:srgbClr val="00B0F0"/>
                </a:solidFill>
                <a:latin typeface="Consolas" panose="020B0609020204030204" pitchFamily="49" charset="0"/>
              </a:rPr>
              <a:t>25</a:t>
            </a:r>
          </a:p>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a_list = [1,2,3,4,5]</a:t>
            </a:r>
          </a:p>
          <a:p>
            <a:pPr eaLnBrk="1" fontAlgn="base" hangingPunct="1">
              <a:buSzPct val="90000"/>
              <a:buFont typeface="Wingdings" panose="05000000000000000000" pitchFamily="2" charset="2"/>
              <a:buNone/>
            </a:pPr>
            <a:r>
              <a:rPr lang="en-US" altLang="zh-CN" sz="1600" strike="noStrike" noProof="1">
                <a:latin typeface="Consolas" panose="020B0609020204030204" pitchFamily="49" charset="0"/>
              </a:rPr>
              <a:t>&gt;&gt;&gt; list(map(lambda x: demo(x), a_list))  #</a:t>
            </a:r>
            <a:r>
              <a:rPr lang="zh-CN" altLang="en-US" sz="1600" strike="noStrike" noProof="1">
                <a:latin typeface="Consolas" panose="020B0609020204030204" pitchFamily="49" charset="0"/>
              </a:rPr>
              <a:t>在</a:t>
            </a:r>
            <a:r>
              <a:rPr lang="en-US" altLang="zh-CN" sz="1600" strike="noStrike" noProof="1">
                <a:latin typeface="Consolas" panose="020B0609020204030204" pitchFamily="49" charset="0"/>
              </a:rPr>
              <a:t>lambda</a:t>
            </a:r>
            <a:r>
              <a:rPr lang="zh-CN" altLang="en-US" sz="1600" strike="noStrike" noProof="1">
                <a:latin typeface="Consolas" panose="020B0609020204030204" pitchFamily="49" charset="0"/>
              </a:rPr>
              <a:t>表达式中调用函数</a:t>
            </a:r>
          </a:p>
          <a:p>
            <a:pPr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等价于</a:t>
            </a:r>
            <a:r>
              <a:rPr lang="en-US" altLang="zh-CN" sz="1600" strike="noStrike" noProof="1">
                <a:latin typeface="Consolas" panose="020B0609020204030204" pitchFamily="49" charset="0"/>
              </a:rPr>
              <a:t>list(map(demo, a_list))</a:t>
            </a:r>
            <a:endParaRPr lang="zh-CN"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4, 9, 16, 25]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4915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2706" name="文本占位符 49154"/>
          <p:cNvSpPr>
            <a:spLocks noGrp="1"/>
          </p:cNvSpPr>
          <p:nvPr>
            <p:ph idx="1"/>
          </p:nvPr>
        </p:nvSpPr>
        <p:spPr/>
        <p:txBody>
          <a:bodyPr wrap="square" lIns="68591" tIns="34295" rIns="68591" bIns="34295" anchor="t"/>
          <a:lstStyle/>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 = list(range(20))           #</a:t>
            </a:r>
            <a:r>
              <a:rPr lang="zh-CN" altLang="en-US" sz="1600" dirty="0">
                <a:latin typeface="Consolas" panose="020B0609020204030204" pitchFamily="49" charset="0"/>
              </a:rPr>
              <a:t>创建列表</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import random</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random.shuffle(data)             #</a:t>
            </a:r>
            <a:r>
              <a:rPr lang="zh-CN" altLang="en-US" sz="1600" dirty="0">
                <a:latin typeface="Consolas" panose="020B0609020204030204" pitchFamily="49" charset="0"/>
              </a:rPr>
              <a:t>打乱顺序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[4, 3, 11, 13, 12, 15, 9, 2, 10, 6, 19, 18, 14, 8, 0, 7, 5, 17, 1, 16]</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x)       #</a:t>
            </a:r>
            <a:r>
              <a:rPr lang="zh-CN" altLang="en-US" sz="1600" dirty="0">
                <a:latin typeface="Consolas" panose="020B0609020204030204" pitchFamily="49" charset="0"/>
              </a:rPr>
              <a:t>和不指定规则效果一样</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3730" name="内容占位符 2"/>
          <p:cNvSpPr>
            <a:spLocks noGrp="1"/>
          </p:cNvSpPr>
          <p:nvPr>
            <p:ph idx="1"/>
          </p:nvPr>
        </p:nvSpPr>
        <p:spPr/>
        <p:txBody>
          <a:bodyPr wrap="square" lIns="68591" tIns="34295" rIns="68591" bIns="34295" anchor="t"/>
          <a:lstStyle/>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len(str(x))) #</a:t>
            </a:r>
            <a:r>
              <a:rPr lang="zh-CN" altLang="en-US" sz="1600" dirty="0">
                <a:latin typeface="Consolas" panose="020B0609020204030204" pitchFamily="49" charset="0"/>
              </a:rPr>
              <a:t>按转换成字符串以后的长度排序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len(str(x)), reverse=True)</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降序排序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[10, 11, 12, 13, 14, 15, 16, 17, 18, 19, 0, 1, 2, 3, 4, 5, 6, 7, 8, 9]</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74754" name="内容占位符 2"/>
          <p:cNvSpPr>
            <a:spLocks noGrp="1"/>
          </p:cNvSpPr>
          <p:nvPr>
            <p:ph idx="1"/>
          </p:nvPr>
        </p:nvSpPr>
        <p:spPr/>
        <p:txBody>
          <a:bodyPr wrap="square" lIns="68591" tIns="34295" rIns="68591" bIns="34295" anchor="t"/>
          <a:lstStyle/>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import random</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x = [[random.randint(1,10) for j in range(5)] for i in range(5)]</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包含</a:t>
            </a:r>
            <a:r>
              <a:rPr lang="en-US" altLang="zh-CN" sz="1600" dirty="0">
                <a:latin typeface="Consolas" panose="020B0609020204030204" pitchFamily="49" charset="0"/>
              </a:rPr>
              <a:t>5</a:t>
            </a:r>
            <a:r>
              <a:rPr lang="zh-CN" altLang="en-US" sz="1600" dirty="0">
                <a:latin typeface="Consolas" panose="020B0609020204030204" pitchFamily="49" charset="0"/>
              </a:rPr>
              <a:t>个子列表的列表</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每个子列表中包含</a:t>
            </a:r>
            <a:r>
              <a:rPr lang="en-US" altLang="zh-CN" sz="1600" dirty="0">
                <a:latin typeface="Consolas" panose="020B0609020204030204" pitchFamily="49" charset="0"/>
              </a:rPr>
              <a:t>5</a:t>
            </a:r>
            <a:r>
              <a:rPr lang="zh-CN" altLang="en-US" sz="1600" dirty="0">
                <a:latin typeface="Consolas" panose="020B0609020204030204" pitchFamily="49" charset="0"/>
              </a:rPr>
              <a:t>个</a:t>
            </a:r>
            <a:r>
              <a:rPr lang="en-US" altLang="zh-CN" sz="1600" dirty="0">
                <a:latin typeface="Consolas" panose="020B0609020204030204" pitchFamily="49" charset="0"/>
              </a:rPr>
              <a:t>1</a:t>
            </a:r>
            <a:r>
              <a:rPr lang="zh-CN" altLang="en-US" sz="1600" dirty="0">
                <a:latin typeface="Consolas" panose="020B0609020204030204" pitchFamily="49" charset="0"/>
              </a:rPr>
              <a:t>到</a:t>
            </a:r>
            <a:r>
              <a:rPr lang="en-US" altLang="zh-CN" sz="1600" dirty="0">
                <a:latin typeface="Consolas" panose="020B0609020204030204" pitchFamily="49" charset="0"/>
              </a:rPr>
              <a:t>10</a:t>
            </a:r>
            <a:r>
              <a:rPr lang="zh-CN" altLang="en-US" sz="1600" dirty="0">
                <a:latin typeface="Consolas" panose="020B0609020204030204" pitchFamily="49" charset="0"/>
              </a:rPr>
              <a:t>之间的随机数</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for item in x:</a:t>
            </a:r>
          </a:p>
          <a:p>
            <a:pPr marL="0" indent="0" eaLnBrk="1" hangingPunct="1">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print(item)	</a:t>
            </a:r>
          </a:p>
          <a:p>
            <a:pPr marL="0" indent="0" eaLnBrk="1" hangingPunct="1">
              <a:buSzPct val="90000"/>
              <a:buFont typeface="Wingdings" panose="05000000000000000000" pitchFamily="2" charset="2"/>
              <a:buNone/>
            </a:pPr>
            <a:endParaRPr lang="zh-CN" altLang="en-US" sz="1600" dirty="0">
              <a:latin typeface="Consolas" panose="020B0609020204030204" pitchFamily="49" charset="0"/>
            </a:endParaRP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[5, 6, 8, 7,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5, 3, 9,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[9, 6, 10, 7,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[8, 2, 7, 1,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7, 5, 3, 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75778" name="内容占位符 2"/>
          <p:cNvSpPr>
            <a:spLocks noGrp="1"/>
          </p:cNvSpPr>
          <p:nvPr>
            <p:ph idx="1"/>
          </p:nvPr>
        </p:nvSpPr>
        <p:spPr/>
        <p:txBody>
          <a:bodyPr wrap="square" lIns="68591" tIns="34295" rIns="68591" bIns="34295" anchor="t"/>
          <a:lstStyle/>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y = sorted(x, key=lambda item: (item[1], item[4]))</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按子列表中第</a:t>
            </a:r>
            <a:r>
              <a:rPr lang="en-US" altLang="zh-CN" sz="1600" dirty="0">
                <a:latin typeface="Consolas" panose="020B0609020204030204" pitchFamily="49" charset="0"/>
              </a:rPr>
              <a:t>2</a:t>
            </a:r>
            <a:r>
              <a:rPr lang="zh-CN" altLang="en-US" sz="1600" dirty="0">
                <a:latin typeface="Consolas" panose="020B0609020204030204" pitchFamily="49" charset="0"/>
              </a:rPr>
              <a:t>个元素升序、第</a:t>
            </a:r>
            <a:r>
              <a:rPr lang="en-US" altLang="zh-CN" sz="1600" dirty="0">
                <a:latin typeface="Consolas" panose="020B0609020204030204" pitchFamily="49" charset="0"/>
              </a:rPr>
              <a:t>5</a:t>
            </a:r>
            <a:r>
              <a:rPr lang="zh-CN" altLang="en-US" sz="1600" dirty="0">
                <a:latin typeface="Consolas" panose="020B0609020204030204" pitchFamily="49" charset="0"/>
              </a:rPr>
              <a:t>个元素升序排序</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for item in y:</a:t>
            </a:r>
          </a:p>
          <a:p>
            <a:pPr marL="0" indent="0" eaLnBrk="1" hangingPunct="1">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print(item)	</a:t>
            </a:r>
          </a:p>
          <a:p>
            <a:pPr marL="0" indent="0" eaLnBrk="1" hangingPunct="1">
              <a:buSzPct val="90000"/>
              <a:buFont typeface="Wingdings" panose="05000000000000000000" pitchFamily="2" charset="2"/>
              <a:buNone/>
            </a:pPr>
            <a:endParaRPr lang="zh-CN" altLang="en-US" sz="1600" dirty="0">
              <a:latin typeface="Consolas" panose="020B0609020204030204" pitchFamily="49" charset="0"/>
            </a:endParaRP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[8, 2, 7, 1,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5, 3, 9,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[5, 6, 8, 7,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[9, 6, 10, 7,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7, 5, 3, 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6802" name="Content Placeholder 2"/>
          <p:cNvSpPr>
            <a:spLocks noGrp="1"/>
          </p:cNvSpPr>
          <p:nvPr>
            <p:ph idx="1"/>
          </p:nvPr>
        </p:nvSpPr>
        <p:spPr/>
        <p:txBody>
          <a:bodyPr anchor="t"/>
          <a:lstStyle/>
          <a:p>
            <a:pPr marL="0" indent="0" latinLnBrk="0">
              <a:spcBef>
                <a:spcPct val="0"/>
              </a:spcBef>
              <a:buNone/>
            </a:pPr>
            <a:r>
              <a:rPr lang="en-US" altLang="zh-CN" sz="1300">
                <a:latin typeface="Consolas" panose="020B0609020204030204" pitchFamily="49" charset="0"/>
              </a:rPr>
              <a:t>&gt;&gt;&gt; from random import sample      #sample()函数选择多个不重复的随机元素</a:t>
            </a:r>
          </a:p>
          <a:p>
            <a:pPr marL="0" indent="0" latinLnBrk="0">
              <a:spcBef>
                <a:spcPct val="0"/>
              </a:spcBef>
              <a:buNone/>
            </a:pPr>
            <a:r>
              <a:rPr lang="en-US" altLang="zh-CN" sz="1300">
                <a:latin typeface="Consolas" panose="020B0609020204030204" pitchFamily="49" charset="0"/>
              </a:rPr>
              <a:t>&gt;&gt;&gt; data = [sample(range(100), 10) for i in range(5)]</a:t>
            </a:r>
          </a:p>
          <a:p>
            <a:pPr marL="0" indent="0" latinLnBrk="0">
              <a:spcBef>
                <a:spcPct val="0"/>
              </a:spcBef>
              <a:buNone/>
            </a:pPr>
            <a:r>
              <a:rPr lang="en-US" altLang="zh-CN" sz="1300">
                <a:latin typeface="Consolas" panose="020B0609020204030204" pitchFamily="49" charset="0"/>
              </a:rPr>
              <a:t>&gt;&gt;&gt; for row in data:</a:t>
            </a:r>
          </a:p>
          <a:p>
            <a:pPr marL="0" indent="0" latinLnBrk="0">
              <a:spcBef>
                <a:spcPct val="0"/>
              </a:spcBef>
              <a:buNone/>
            </a:pPr>
            <a:r>
              <a:rPr lang="en-US" altLang="zh-CN" sz="1300">
                <a:latin typeface="Consolas" panose="020B0609020204030204" pitchFamily="49" charset="0"/>
              </a:rPr>
              <a:t>    print(row)</a:t>
            </a:r>
          </a:p>
          <a:p>
            <a:pPr marL="0" indent="0" latinLnBrk="0">
              <a:spcBef>
                <a:spcPct val="0"/>
              </a:spcBef>
              <a:buNone/>
            </a:pPr>
            <a:r>
              <a:rPr lang="en-US" altLang="zh-CN" sz="1300">
                <a:latin typeface="Consolas" panose="020B0609020204030204" pitchFamily="49" charset="0"/>
              </a:rPr>
              <a:t>	</a:t>
            </a:r>
          </a:p>
          <a:p>
            <a:pPr marL="0" indent="0" latinLnBrk="0">
              <a:spcBef>
                <a:spcPct val="0"/>
              </a:spcBef>
              <a:buNone/>
            </a:pPr>
            <a:r>
              <a:rPr lang="en-US" altLang="zh-CN" sz="1300">
                <a:solidFill>
                  <a:srgbClr val="00B0F0"/>
                </a:solidFill>
                <a:latin typeface="Consolas" panose="020B0609020204030204" pitchFamily="49" charset="0"/>
              </a:rPr>
              <a:t>[72, 47, 87, 27, 75, 14, 0, 67, 16, 52]</a:t>
            </a:r>
          </a:p>
          <a:p>
            <a:pPr marL="0" indent="0" latinLnBrk="0">
              <a:spcBef>
                <a:spcPct val="0"/>
              </a:spcBef>
              <a:buNone/>
            </a:pPr>
            <a:r>
              <a:rPr lang="en-US" altLang="zh-CN" sz="1300">
                <a:solidFill>
                  <a:srgbClr val="00B0F0"/>
                </a:solidFill>
                <a:latin typeface="Consolas" panose="020B0609020204030204" pitchFamily="49" charset="0"/>
              </a:rPr>
              <a:t>[28, 93, 74, 15, 52, 77, 87, 50, 79, 43]</a:t>
            </a:r>
          </a:p>
          <a:p>
            <a:pPr marL="0" indent="0" latinLnBrk="0">
              <a:spcBef>
                <a:spcPct val="0"/>
              </a:spcBef>
              <a:buNone/>
            </a:pPr>
            <a:r>
              <a:rPr lang="en-US" altLang="zh-CN" sz="1300">
                <a:solidFill>
                  <a:srgbClr val="00B0F0"/>
                </a:solidFill>
                <a:latin typeface="Consolas" panose="020B0609020204030204" pitchFamily="49" charset="0"/>
              </a:rPr>
              <a:t>[32, 31, 25, 67, 63, 84, 27, 53, 79, 93]</a:t>
            </a:r>
          </a:p>
          <a:p>
            <a:pPr marL="0" indent="0" latinLnBrk="0">
              <a:spcBef>
                <a:spcPct val="0"/>
              </a:spcBef>
              <a:buNone/>
            </a:pPr>
            <a:r>
              <a:rPr lang="en-US" altLang="zh-CN" sz="1300">
                <a:solidFill>
                  <a:srgbClr val="00B0F0"/>
                </a:solidFill>
                <a:latin typeface="Consolas" panose="020B0609020204030204" pitchFamily="49" charset="0"/>
              </a:rPr>
              <a:t>[22, 3, 56, 91, 75, 83, 51, 89, 14, 45]</a:t>
            </a:r>
          </a:p>
          <a:p>
            <a:pPr marL="0" indent="0" latinLnBrk="0">
              <a:spcBef>
                <a:spcPct val="0"/>
              </a:spcBef>
              <a:buNone/>
            </a:pPr>
            <a:r>
              <a:rPr lang="en-US" altLang="zh-CN" sz="1300">
                <a:solidFill>
                  <a:srgbClr val="00B0F0"/>
                </a:solidFill>
                <a:latin typeface="Consolas" panose="020B0609020204030204" pitchFamily="49" charset="0"/>
              </a:rPr>
              <a:t>[90, 46, 29, 56, 72, 38, 88, 69, 50, 11]</a:t>
            </a:r>
          </a:p>
          <a:p>
            <a:pPr marL="0" indent="0" latinLnBrk="0">
              <a:spcBef>
                <a:spcPct val="0"/>
              </a:spcBef>
              <a:buNone/>
            </a:pPr>
            <a:r>
              <a:rPr lang="en-US" altLang="zh-CN" sz="1300">
                <a:latin typeface="Consolas" panose="020B0609020204030204" pitchFamily="49" charset="0"/>
              </a:rPr>
              <a:t>&gt;&gt;&gt; for row in sorted(data):</a:t>
            </a:r>
          </a:p>
          <a:p>
            <a:pPr marL="0" indent="0" latinLnBrk="0">
              <a:spcBef>
                <a:spcPct val="0"/>
              </a:spcBef>
              <a:buNone/>
            </a:pPr>
            <a:r>
              <a:rPr lang="en-US" altLang="zh-CN" sz="1300">
                <a:latin typeface="Consolas" panose="020B0609020204030204" pitchFamily="49" charset="0"/>
              </a:rPr>
              <a:t>    print(row)</a:t>
            </a:r>
          </a:p>
          <a:p>
            <a:pPr marL="0" indent="0" latinLnBrk="0">
              <a:spcBef>
                <a:spcPct val="0"/>
              </a:spcBef>
              <a:buNone/>
            </a:pPr>
            <a:r>
              <a:rPr lang="en-US" altLang="zh-CN" sz="1300">
                <a:latin typeface="Consolas" panose="020B0609020204030204" pitchFamily="49" charset="0"/>
              </a:rPr>
              <a:t>	</a:t>
            </a:r>
          </a:p>
          <a:p>
            <a:pPr marL="0" indent="0" latinLnBrk="0">
              <a:spcBef>
                <a:spcPct val="0"/>
              </a:spcBef>
              <a:buNone/>
            </a:pPr>
            <a:r>
              <a:rPr lang="en-US" altLang="zh-CN" sz="1300">
                <a:solidFill>
                  <a:srgbClr val="00B0F0"/>
                </a:solidFill>
                <a:latin typeface="Consolas" panose="020B0609020204030204" pitchFamily="49" charset="0"/>
              </a:rPr>
              <a:t>[22, 3, 56, 91, 75, 83, 51, 89, 14, 45]</a:t>
            </a:r>
          </a:p>
          <a:p>
            <a:pPr marL="0" indent="0" latinLnBrk="0">
              <a:spcBef>
                <a:spcPct val="0"/>
              </a:spcBef>
              <a:buNone/>
            </a:pPr>
            <a:r>
              <a:rPr lang="en-US" altLang="zh-CN" sz="1300">
                <a:solidFill>
                  <a:srgbClr val="00B0F0"/>
                </a:solidFill>
                <a:latin typeface="Consolas" panose="020B0609020204030204" pitchFamily="49" charset="0"/>
              </a:rPr>
              <a:t>[28, 93, 74, 15, 52, 77, 87, 50, 79, 43]</a:t>
            </a:r>
          </a:p>
          <a:p>
            <a:pPr marL="0" indent="0" latinLnBrk="0">
              <a:spcBef>
                <a:spcPct val="0"/>
              </a:spcBef>
              <a:buNone/>
            </a:pPr>
            <a:r>
              <a:rPr lang="en-US" altLang="zh-CN" sz="1300">
                <a:solidFill>
                  <a:srgbClr val="00B0F0"/>
                </a:solidFill>
                <a:latin typeface="Consolas" panose="020B0609020204030204" pitchFamily="49" charset="0"/>
              </a:rPr>
              <a:t>[32, 31, 25, 67, 63, 84, 27, 53, 79, 93]</a:t>
            </a:r>
          </a:p>
          <a:p>
            <a:pPr marL="0" indent="0" latinLnBrk="0">
              <a:spcBef>
                <a:spcPct val="0"/>
              </a:spcBef>
              <a:buNone/>
            </a:pPr>
            <a:r>
              <a:rPr lang="en-US" altLang="zh-CN" sz="1300">
                <a:solidFill>
                  <a:srgbClr val="00B0F0"/>
                </a:solidFill>
                <a:latin typeface="Consolas" panose="020B0609020204030204" pitchFamily="49" charset="0"/>
              </a:rPr>
              <a:t>[72, 47, 87, 27, 75, 14, 0, 67, 16, 52]</a:t>
            </a:r>
          </a:p>
          <a:p>
            <a:pPr marL="0" indent="0" latinLnBrk="0">
              <a:spcBef>
                <a:spcPct val="0"/>
              </a:spcBef>
              <a:buNone/>
            </a:pPr>
            <a:r>
              <a:rPr lang="en-US" altLang="zh-CN" sz="1300">
                <a:solidFill>
                  <a:srgbClr val="00B0F0"/>
                </a:solidFill>
                <a:latin typeface="Consolas" panose="020B0609020204030204" pitchFamily="49" charset="0"/>
              </a:rPr>
              <a:t>[90, 46, 29, 56, 72, 38, 88, 69, 50, 11]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7826" name="Content Placeholder 2"/>
          <p:cNvSpPr>
            <a:spLocks noGrp="1"/>
          </p:cNvSpPr>
          <p:nvPr>
            <p:ph idx="1"/>
          </p:nvPr>
        </p:nvSpPr>
        <p:spPr/>
        <p:txBody>
          <a:bodyPr anchor="t"/>
          <a:lstStyle/>
          <a:p>
            <a:pPr marL="0" indent="0" fontAlgn="base" latinLnBrk="0">
              <a:spcBef>
                <a:spcPct val="0"/>
              </a:spcBef>
              <a:buNone/>
            </a:pPr>
            <a:r>
              <a:rPr lang="en-US" altLang="zh-CN" sz="1800" strike="noStrike" noProof="1">
                <a:latin typeface="Consolas" panose="020B0609020204030204" pitchFamily="49" charset="0"/>
              </a:rPr>
              <a:t>&gt;&gt;&gt; for row in sorted(data, key=lambda row:row[1]):</a:t>
            </a:r>
          </a:p>
          <a:p>
            <a:pPr marL="0" indent="0" fontAlgn="base" latinLnBrk="0">
              <a:spcBef>
                <a:spcPct val="0"/>
              </a:spcBef>
              <a:buNone/>
            </a:pPr>
            <a:r>
              <a:rPr lang="en-US" altLang="zh-CN" sz="1800" strike="noStrike" noProof="1">
                <a:latin typeface="Consolas" panose="020B0609020204030204" pitchFamily="49" charset="0"/>
              </a:rPr>
              <a:t>    print(row)                     #按每行第2个元素升序输出</a:t>
            </a:r>
          </a:p>
          <a:p>
            <a:pPr marL="0" indent="0" fontAlgn="base" latinLnBrk="0">
              <a:spcBef>
                <a:spcPct val="0"/>
              </a:spcBef>
              <a:buNone/>
            </a:pPr>
            <a:r>
              <a:rPr lang="en-US" altLang="zh-CN" sz="1800" strike="noStrike" noProof="1">
                <a:latin typeface="Consolas" panose="020B0609020204030204" pitchFamily="49" charset="0"/>
              </a:rPr>
              <a:t>	</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[22, 3, 56, 91, 75, 83, 51, 89, 14, 45]</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[32, 31, 25, 67, 63, 84, 27, 53, 79, 93]</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[90, 46, 29, 56, 72, 38, 88, 69, 50, 11]</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[72, 47, 87, 27, 75, 14, 0, 67, 16, 52]</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[28, 93, 74, 15, 52, 77, 87, 50, 79, 43]</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8850" name="Content Placeholder 2"/>
          <p:cNvSpPr>
            <a:spLocks noGrp="1"/>
          </p:cNvSpPr>
          <p:nvPr>
            <p:ph idx="1"/>
          </p:nvPr>
        </p:nvSpPr>
        <p:spPr>
          <a:xfrm>
            <a:off x="401320" y="1200150"/>
            <a:ext cx="8229600" cy="3395663"/>
          </a:xfrm>
        </p:spPr>
        <p:txBody>
          <a:bodyPr anchor="t"/>
          <a:lstStyle/>
          <a:p>
            <a:pPr marL="0" indent="0" latinLnBrk="0">
              <a:spcBef>
                <a:spcPts val="0"/>
              </a:spcBef>
              <a:buNone/>
            </a:pPr>
            <a:r>
              <a:rPr lang="en-US" altLang="zh-CN" sz="1800" strike="noStrike" noProof="1">
                <a:latin typeface="Consolas" panose="020B0609020204030204" pitchFamily="49" charset="0"/>
              </a:rPr>
              <a:t>&gt;&gt;&gt; from functools import reduce</a:t>
            </a:r>
          </a:p>
          <a:p>
            <a:pPr marL="0" indent="0" latinLnBrk="0">
              <a:spcBef>
                <a:spcPts val="0"/>
              </a:spcBef>
              <a:buNone/>
            </a:pPr>
            <a:r>
              <a:rPr lang="en-US" altLang="zh-CN" sz="1800" strike="noStrike" noProof="1">
                <a:latin typeface="Consolas" panose="020B0609020204030204" pitchFamily="49" charset="0"/>
              </a:rPr>
              <a:t>&gt;&gt;&gt; reduce(lambda x,y:x*y, data[0])    #第一行所有数字相乘</a:t>
            </a:r>
          </a:p>
          <a:p>
            <a:pPr marL="0" indent="0" latinLnBrk="0">
              <a:spcBef>
                <a:spcPts val="0"/>
              </a:spcBef>
              <a:buNone/>
            </a:pPr>
            <a:r>
              <a:rPr lang="en-US" altLang="zh-CN" sz="1800" strike="noStrike" noProof="1">
                <a:solidFill>
                  <a:srgbClr val="00B0F0"/>
                </a:solidFill>
                <a:latin typeface="Consolas" panose="020B0609020204030204" pitchFamily="49" charset="0"/>
              </a:rPr>
              <a:t>0</a:t>
            </a:r>
          </a:p>
          <a:p>
            <a:pPr marL="0" indent="0" latinLnBrk="0">
              <a:spcBef>
                <a:spcPts val="0"/>
              </a:spcBef>
              <a:buNone/>
            </a:pPr>
            <a:r>
              <a:rPr lang="en-US" altLang="zh-CN" sz="1800" strike="noStrike" noProof="1">
                <a:latin typeface="Consolas" panose="020B0609020204030204" pitchFamily="49" charset="0"/>
              </a:rPr>
              <a:t>&gt;&gt;&gt; reduce(lambda x,y:x*y, data[1])    #第二行所有数字相乘</a:t>
            </a:r>
          </a:p>
          <a:p>
            <a:pPr marL="0" indent="0" latinLnBrk="0">
              <a:spcBef>
                <a:spcPts val="0"/>
              </a:spcBef>
              <a:buNone/>
            </a:pPr>
            <a:r>
              <a:rPr lang="en-US" altLang="zh-CN" sz="1800" strike="noStrike" noProof="1">
                <a:solidFill>
                  <a:srgbClr val="00B0F0"/>
                </a:solidFill>
                <a:latin typeface="Consolas" panose="020B0609020204030204" pitchFamily="49" charset="0"/>
              </a:rPr>
              <a:t>171018396981432000</a:t>
            </a:r>
          </a:p>
          <a:p>
            <a:pPr marL="0" indent="0" latinLnBrk="0">
              <a:spcBef>
                <a:spcPts val="0"/>
              </a:spcBef>
              <a:buNone/>
            </a:pPr>
            <a:r>
              <a:rPr lang="en-US" altLang="zh-CN" sz="1800" strike="noStrike" noProof="1">
                <a:latin typeface="Consolas" panose="020B0609020204030204" pitchFamily="49" charset="0"/>
              </a:rPr>
              <a:t>&gt;&gt;&gt; list(map(lambda row:row[0], data)) #获取每行第一个元素</a:t>
            </a:r>
          </a:p>
          <a:p>
            <a:pPr marL="0" indent="0" latinLnBrk="0">
              <a:spcBef>
                <a:spcPts val="0"/>
              </a:spcBef>
              <a:buNone/>
            </a:pPr>
            <a:r>
              <a:rPr lang="en-US" altLang="zh-CN" sz="1800" strike="noStrike" noProof="1">
                <a:solidFill>
                  <a:srgbClr val="00B0F0"/>
                </a:solidFill>
                <a:latin typeface="Consolas" panose="020B0609020204030204" pitchFamily="49" charset="0"/>
              </a:rPr>
              <a:t>[72, 28, 32, 22, 90]</a:t>
            </a:r>
          </a:p>
          <a:p>
            <a:pPr marL="0" indent="0" latinLnBrk="0">
              <a:spcBef>
                <a:spcPts val="0"/>
              </a:spcBef>
              <a:buNone/>
            </a:pPr>
            <a:r>
              <a:rPr lang="en-US" altLang="zh-CN" sz="1800" strike="noStrike" noProof="1">
                <a:latin typeface="Consolas" panose="020B0609020204030204" pitchFamily="49" charset="0"/>
              </a:rPr>
              <a:t>&gt;&gt;&gt; list(map(lambda row:row[data.index(row)], data))</a:t>
            </a:r>
          </a:p>
          <a:p>
            <a:pPr marL="0" indent="0" latinLnBrk="0">
              <a:spcBef>
                <a:spcPts val="0"/>
              </a:spcBef>
              <a:buNone/>
            </a:pPr>
            <a:r>
              <a:rPr lang="en-US" altLang="zh-CN" sz="1800" strike="noStrike" noProof="1">
                <a:latin typeface="Consolas" panose="020B0609020204030204" pitchFamily="49" charset="0"/>
              </a:rPr>
              <a:t>                                       #获取对角线上的元素</a:t>
            </a:r>
          </a:p>
          <a:p>
            <a:pPr marL="0" indent="0" latinLnBrk="0">
              <a:spcBef>
                <a:spcPts val="0"/>
              </a:spcBef>
              <a:buNone/>
            </a:pPr>
            <a:r>
              <a:rPr lang="en-US" altLang="zh-CN" sz="1800" strike="noStrike" noProof="1">
                <a:solidFill>
                  <a:srgbClr val="00B0F0"/>
                </a:solidFill>
                <a:latin typeface="Consolas" panose="020B0609020204030204" pitchFamily="49" charset="0"/>
              </a:rPr>
              <a:t>[72, 93, 25, 91, 72]</a:t>
            </a:r>
          </a:p>
          <a:p>
            <a:pPr marL="0" indent="0" latinLnBrk="0">
              <a:spcBef>
                <a:spcPts val="0"/>
              </a:spcBef>
              <a:buNone/>
            </a:pPr>
            <a:r>
              <a:rPr lang="en-US" altLang="zh-CN" sz="1800" strike="noStrike" noProof="1">
                <a:latin typeface="Consolas" panose="020B0609020204030204" pitchFamily="49" charset="0"/>
              </a:rPr>
              <a:t>&gt;&gt;&gt; max(data, key=lambda row:row[-1]) #最后一个元素最大的行</a:t>
            </a:r>
          </a:p>
          <a:p>
            <a:pPr marL="0" indent="0" latinLnBrk="0">
              <a:spcBef>
                <a:spcPts val="0"/>
              </a:spcBef>
              <a:buNone/>
            </a:pPr>
            <a:r>
              <a:rPr lang="en-US" altLang="zh-CN" sz="1800" strike="noStrike" noProof="1">
                <a:solidFill>
                  <a:srgbClr val="00B0F0"/>
                </a:solidFill>
                <a:latin typeface="Consolas" panose="020B0609020204030204" pitchFamily="49" charset="0"/>
              </a:rPr>
              <a:t>[32, 31, 25, 67, 63, 84, 27, 53, 79, 93]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9874" name="Content Placeholder 2"/>
          <p:cNvSpPr>
            <a:spLocks noGrp="1"/>
          </p:cNvSpPr>
          <p:nvPr>
            <p:ph idx="1"/>
          </p:nvPr>
        </p:nvSpPr>
        <p:spPr>
          <a:xfrm>
            <a:off x="408305" y="1200150"/>
            <a:ext cx="8229600" cy="3395663"/>
          </a:xfrm>
        </p:spPr>
        <p:txBody>
          <a:bodyPr anchor="t"/>
          <a:lstStyle/>
          <a:p>
            <a:pPr marL="0" indent="0" latinLnBrk="0">
              <a:spcBef>
                <a:spcPct val="0"/>
              </a:spcBef>
              <a:buNone/>
            </a:pPr>
            <a:r>
              <a:rPr lang="en-US" altLang="zh-CN" sz="1600" strike="noStrike" noProof="1">
                <a:latin typeface="Consolas" panose="020B0609020204030204" pitchFamily="49" charset="0"/>
              </a:rPr>
              <a:t>&gt;&gt;&gt; for row in filter(lambda row:sum(row)%2==0, data):</a:t>
            </a:r>
          </a:p>
          <a:p>
            <a:pPr marL="0" indent="0" latinLnBrk="0">
              <a:spcBef>
                <a:spcPct val="0"/>
              </a:spcBef>
              <a:buNone/>
            </a:pPr>
            <a:r>
              <a:rPr lang="en-US" altLang="zh-CN" sz="1600" strike="noStrike" noProof="1">
                <a:latin typeface="Consolas" panose="020B0609020204030204" pitchFamily="49" charset="0"/>
              </a:rPr>
              <a:t>    print(row)                        #所有元素之和为偶数的行</a:t>
            </a:r>
          </a:p>
          <a:p>
            <a:pPr marL="0" indent="0" latinLnBrk="0">
              <a:spcBef>
                <a:spcPct val="0"/>
              </a:spcBef>
              <a:buNone/>
            </a:pPr>
            <a:r>
              <a:rPr lang="en-US" altLang="zh-CN" sz="1600" strike="noStrike" noProof="1">
                <a:latin typeface="Consolas" panose="020B0609020204030204" pitchFamily="49" charset="0"/>
              </a:rPr>
              <a:t>	</a:t>
            </a:r>
          </a:p>
          <a:p>
            <a:pPr marL="0" indent="0" latinLnBrk="0">
              <a:spcBef>
                <a:spcPct val="0"/>
              </a:spcBef>
              <a:buNone/>
            </a:pPr>
            <a:r>
              <a:rPr lang="en-US" altLang="zh-CN" sz="1600" strike="noStrike" noProof="1">
                <a:solidFill>
                  <a:srgbClr val="00B0F0"/>
                </a:solidFill>
                <a:latin typeface="Consolas" panose="020B0609020204030204" pitchFamily="49" charset="0"/>
              </a:rPr>
              <a:t>[28, 93, 74, 15, 52, 77, 87, 50, 79, 43]</a:t>
            </a:r>
          </a:p>
          <a:p>
            <a:pPr marL="0" indent="0" latinLnBrk="0">
              <a:spcBef>
                <a:spcPct val="0"/>
              </a:spcBef>
              <a:buNone/>
            </a:pPr>
            <a:r>
              <a:rPr lang="en-US" altLang="zh-CN" sz="1600" strike="noStrike" noProof="1">
                <a:solidFill>
                  <a:srgbClr val="00B0F0"/>
                </a:solidFill>
                <a:latin typeface="Consolas" panose="020B0609020204030204" pitchFamily="49" charset="0"/>
              </a:rPr>
              <a:t>[32, 31, 25, 67, 63, 84, 27, 53, 79, 93]</a:t>
            </a:r>
          </a:p>
          <a:p>
            <a:pPr marL="0" indent="0" latinLnBrk="0">
              <a:spcBef>
                <a:spcPct val="0"/>
              </a:spcBef>
              <a:buNone/>
            </a:pPr>
            <a:r>
              <a:rPr lang="en-US" altLang="zh-CN" sz="1600" strike="noStrike" noProof="1">
                <a:latin typeface="Consolas" panose="020B0609020204030204" pitchFamily="49" charset="0"/>
              </a:rPr>
              <a:t>&gt;&gt;&gt; reduce(lambda x,y:[xx+yy for xx,yy in zip(x,y)], data)</a:t>
            </a:r>
          </a:p>
          <a:p>
            <a:pPr marL="0" indent="0" latinLnBrk="0">
              <a:spcBef>
                <a:spcPct val="0"/>
              </a:spcBef>
              <a:buNone/>
            </a:pPr>
            <a:r>
              <a:rPr lang="en-US" altLang="zh-CN" sz="1600" strike="noStrike" noProof="1">
                <a:latin typeface="Consolas" panose="020B0609020204030204" pitchFamily="49" charset="0"/>
              </a:rPr>
              <a:t>                                      #每列元素求和</a:t>
            </a:r>
          </a:p>
          <a:p>
            <a:pPr marL="0" indent="0" latinLnBrk="0">
              <a:spcBef>
                <a:spcPct val="0"/>
              </a:spcBef>
              <a:buNone/>
            </a:pPr>
            <a:r>
              <a:rPr lang="en-US" altLang="zh-CN" sz="1600" strike="noStrike" noProof="1">
                <a:solidFill>
                  <a:srgbClr val="00B0F0"/>
                </a:solidFill>
                <a:latin typeface="Consolas" panose="020B0609020204030204" pitchFamily="49" charset="0"/>
              </a:rPr>
              <a:t>[244, 220, 271, 256, 337, 296, 253, 328, 238, 244]</a:t>
            </a:r>
          </a:p>
          <a:p>
            <a:pPr marL="0" indent="0" latinLnBrk="0">
              <a:spcBef>
                <a:spcPct val="0"/>
              </a:spcBef>
              <a:buNone/>
            </a:pPr>
            <a:r>
              <a:rPr lang="en-US" altLang="zh-CN" sz="1600" strike="noStrike" noProof="1">
                <a:latin typeface="Consolas" panose="020B0609020204030204" pitchFamily="49" charset="0"/>
              </a:rPr>
              <a:t>&gt;&gt;&gt; reduce(lambda x,y:list(map(lambda xx,yy:xx+yy, x, y)), data)</a:t>
            </a:r>
          </a:p>
          <a:p>
            <a:pPr marL="0" indent="0" latinLnBrk="0">
              <a:spcBef>
                <a:spcPct val="0"/>
              </a:spcBef>
              <a:buNone/>
            </a:pPr>
            <a:r>
              <a:rPr lang="en-US" altLang="zh-CN" sz="1600" strike="noStrike" noProof="1">
                <a:latin typeface="Consolas" panose="020B0609020204030204" pitchFamily="49" charset="0"/>
              </a:rPr>
              <a:t>                                      #每列元素求和</a:t>
            </a:r>
          </a:p>
          <a:p>
            <a:pPr marL="0" indent="0" latinLnBrk="0">
              <a:spcBef>
                <a:spcPct val="0"/>
              </a:spcBef>
              <a:buNone/>
            </a:pPr>
            <a:r>
              <a:rPr lang="en-US" altLang="zh-CN" sz="1600" strike="noStrike" noProof="1">
                <a:solidFill>
                  <a:srgbClr val="00B0F0"/>
                </a:solidFill>
                <a:latin typeface="Consolas" panose="020B0609020204030204" pitchFamily="49" charset="0"/>
              </a:rPr>
              <a:t>[244, 220, 271, 256, 337, 296, 253, 328, 238, 244]</a:t>
            </a:r>
          </a:p>
          <a:p>
            <a:pPr marL="0" indent="0" latinLnBrk="0">
              <a:spcBef>
                <a:spcPct val="0"/>
              </a:spcBef>
              <a:buNone/>
            </a:pPr>
            <a:r>
              <a:rPr lang="en-US" altLang="zh-CN" sz="1600" strike="noStrike" noProof="1">
                <a:latin typeface="Consolas" panose="020B0609020204030204" pitchFamily="49" charset="0"/>
              </a:rPr>
              <a:t>&gt;&gt;&gt; list(reduce(lambda x,y:map(lambda xx,yy:xx+yy, x, y), data))</a:t>
            </a:r>
          </a:p>
          <a:p>
            <a:pPr marL="0" indent="0" latinLnBrk="0">
              <a:spcBef>
                <a:spcPct val="0"/>
              </a:spcBef>
              <a:buNone/>
            </a:pPr>
            <a:r>
              <a:rPr lang="en-US" altLang="zh-CN" sz="1600" strike="noStrike" noProof="1">
                <a:latin typeface="Consolas" panose="020B0609020204030204" pitchFamily="49" charset="0"/>
              </a:rPr>
              <a:t>                                      #每列元素求和</a:t>
            </a:r>
          </a:p>
          <a:p>
            <a:pPr marL="0" indent="0" latinLnBrk="0">
              <a:spcBef>
                <a:spcPct val="0"/>
              </a:spcBef>
              <a:buNone/>
            </a:pPr>
            <a:r>
              <a:rPr lang="en-US" altLang="zh-CN" sz="1600" strike="noStrike" noProof="1">
                <a:solidFill>
                  <a:srgbClr val="00B0F0"/>
                </a:solidFill>
                <a:latin typeface="Consolas" panose="020B0609020204030204" pitchFamily="49" charset="0"/>
              </a:rPr>
              <a:t>[244, 220, 271, 256, 337, 296, 253, 328, 238, 244]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0">
                <a:ln>
                  <a:noFill/>
                </a:ln>
                <a:effectLst/>
                <a:uLnTx/>
                <a:uFillTx/>
                <a:sym typeface="Arial" panose="020B0604020202020204" pitchFamily="34" charset="0"/>
              </a:rPr>
              <a:t>5.6  </a:t>
            </a:r>
            <a:r>
              <a:rPr lang="en-US" altLang="zh-CN" noProof="0">
                <a:ln>
                  <a:noFill/>
                </a:ln>
                <a:effectLst/>
                <a:uLnTx/>
                <a:uFillTx/>
                <a:sym typeface="Arial" panose="020B0604020202020204" pitchFamily="34" charset="0"/>
              </a:rPr>
              <a:t>lambda</a:t>
            </a:r>
            <a:r>
              <a:rPr lang="zh-CN" altLang="en-US" noProof="0">
                <a:ln>
                  <a:noFill/>
                </a:ln>
                <a:effectLst/>
                <a:uLnTx/>
                <a:uFillTx/>
                <a:sym typeface="Arial" panose="020B0604020202020204" pitchFamily="34" charset="0"/>
              </a:rPr>
              <a:t>表达式</a:t>
            </a:r>
            <a:endParaRPr lang="en-US"/>
          </a:p>
        </p:txBody>
      </p:sp>
      <p:sp>
        <p:nvSpPr>
          <p:cNvPr id="3" name="Content Placeholder 2"/>
          <p:cNvSpPr>
            <a:spLocks noGrp="1"/>
          </p:cNvSpPr>
          <p:nvPr>
            <p:ph idx="1"/>
          </p:nvPr>
        </p:nvSpPr>
        <p:spPr/>
        <p:txBody>
          <a:bodyPr/>
          <a:lstStyle/>
          <a:p>
            <a:r>
              <a:rPr lang="zh-CN" altLang="en-US" sz="1800"/>
              <a:t>使用</a:t>
            </a:r>
            <a:r>
              <a:rPr lang="en-US" altLang="zh-CN" sz="1800"/>
              <a:t>lambda</a:t>
            </a:r>
            <a:r>
              <a:rPr lang="zh-CN" altLang="en-US" sz="1800"/>
              <a:t>表达式时，要注意作用域带来的问题。</a:t>
            </a:r>
            <a:endParaRPr lang="zh-CN" altLang="en-US" sz="1600"/>
          </a:p>
          <a:p>
            <a:pPr marL="0" indent="0" latinLnBrk="0">
              <a:spcBef>
                <a:spcPts val="0"/>
              </a:spcBef>
              <a:buNone/>
            </a:pPr>
            <a:r>
              <a:rPr lang="zh-CN" altLang="en-US" sz="1800">
                <a:latin typeface="Consolas" panose="020B0609020204030204" pitchFamily="49" charset="0"/>
                <a:cs typeface="Consolas" panose="020B0609020204030204" pitchFamily="49" charset="0"/>
              </a:rPr>
              <a:t>&gt;&gt;&gt; r = []</a:t>
            </a:r>
          </a:p>
          <a:p>
            <a:pPr marL="0" indent="0" latinLnBrk="0">
              <a:spcBef>
                <a:spcPts val="0"/>
              </a:spcBef>
              <a:buNone/>
            </a:pPr>
            <a:r>
              <a:rPr lang="zh-CN" altLang="en-US" sz="1800">
                <a:latin typeface="Consolas" panose="020B0609020204030204" pitchFamily="49" charset="0"/>
                <a:cs typeface="Consolas" panose="020B0609020204030204" pitchFamily="49" charset="0"/>
              </a:rPr>
              <a:t>&gt;&gt;&gt; for x in range(10):</a:t>
            </a:r>
          </a:p>
          <a:p>
            <a:pPr marL="0" indent="0" latinLnBrk="0">
              <a:spcBef>
                <a:spcPts val="0"/>
              </a:spcBef>
              <a:buNone/>
            </a:pPr>
            <a:r>
              <a:rPr lang="zh-CN" altLang="en-US" sz="1800">
                <a:latin typeface="Consolas" panose="020B0609020204030204" pitchFamily="49" charset="0"/>
                <a:cs typeface="Consolas" panose="020B0609020204030204" pitchFamily="49" charset="0"/>
              </a:rPr>
              <a:t>    r.append(lambda: x**2)</a:t>
            </a:r>
          </a:p>
          <a:p>
            <a:pPr marL="0" indent="0" latinLnBrk="0">
              <a:spcBef>
                <a:spcPts val="0"/>
              </a:spcBef>
              <a:buNone/>
            </a:pPr>
            <a:r>
              <a:rPr lang="zh-CN" altLang="en-US" sz="1800">
                <a:latin typeface="Consolas" panose="020B0609020204030204" pitchFamily="49" charset="0"/>
                <a:cs typeface="Consolas" panose="020B0609020204030204" pitchFamily="49" charset="0"/>
              </a:rPr>
              <a:t>	</a:t>
            </a:r>
          </a:p>
          <a:p>
            <a:pPr marL="0" indent="0" latinLnBrk="0">
              <a:spcBef>
                <a:spcPts val="0"/>
              </a:spcBef>
              <a:buNone/>
            </a:pPr>
            <a:r>
              <a:rPr lang="zh-CN" altLang="en-US" sz="1800">
                <a:latin typeface="Consolas" panose="020B0609020204030204" pitchFamily="49" charset="0"/>
                <a:cs typeface="Consolas" panose="020B0609020204030204" pitchFamily="49" charset="0"/>
              </a:rPr>
              <a:t>&gt;&gt;&gt; r[0]()</a:t>
            </a:r>
          </a:p>
          <a:p>
            <a:pPr marL="0" indent="0" latinLnBrk="0">
              <a:spcBef>
                <a:spcPts val="0"/>
              </a:spcBef>
              <a:buNone/>
            </a:pPr>
            <a:r>
              <a:rPr lang="zh-CN" altLang="en-US" sz="1800">
                <a:solidFill>
                  <a:srgbClr val="00B0F0"/>
                </a:solidFill>
                <a:latin typeface="Consolas" panose="020B0609020204030204" pitchFamily="49" charset="0"/>
                <a:cs typeface="Consolas" panose="020B0609020204030204" pitchFamily="49" charset="0"/>
              </a:rPr>
              <a:t>81</a:t>
            </a:r>
            <a:endParaRPr lang="zh-CN" altLang="en-US" sz="1800">
              <a:latin typeface="Consolas" panose="020B0609020204030204" pitchFamily="49" charset="0"/>
              <a:cs typeface="Consolas" panose="020B0609020204030204" pitchFamily="49" charset="0"/>
            </a:endParaRPr>
          </a:p>
          <a:p>
            <a:pPr marL="0" indent="0" latinLnBrk="0">
              <a:spcBef>
                <a:spcPts val="0"/>
              </a:spcBef>
              <a:buNone/>
            </a:pPr>
            <a:r>
              <a:rPr lang="zh-CN" altLang="en-US" sz="1800">
                <a:latin typeface="Consolas" panose="020B0609020204030204" pitchFamily="49" charset="0"/>
                <a:cs typeface="Consolas" panose="020B0609020204030204" pitchFamily="49" charset="0"/>
              </a:rPr>
              <a:t>&gt;&gt;&gt; r[1]()</a:t>
            </a:r>
          </a:p>
          <a:p>
            <a:pPr marL="0" indent="0" latinLnBrk="0">
              <a:spcBef>
                <a:spcPts val="0"/>
              </a:spcBef>
              <a:buNone/>
            </a:pPr>
            <a:r>
              <a:rPr lang="zh-CN" altLang="en-US" sz="1800">
                <a:solidFill>
                  <a:srgbClr val="00B0F0"/>
                </a:solidFill>
                <a:latin typeface="Consolas" panose="020B0609020204030204" pitchFamily="49" charset="0"/>
                <a:cs typeface="Consolas" panose="020B0609020204030204" pitchFamily="49" charset="0"/>
              </a:rPr>
              <a:t>81</a:t>
            </a:r>
          </a:p>
        </p:txBody>
      </p:sp>
      <p:sp>
        <p:nvSpPr>
          <p:cNvPr id="4" name="Text Box 3"/>
          <p:cNvSpPr txBox="1"/>
          <p:nvPr/>
        </p:nvSpPr>
        <p:spPr>
          <a:xfrm>
            <a:off x="3839845" y="1621155"/>
            <a:ext cx="3583940" cy="2553335"/>
          </a:xfrm>
          <a:prstGeom prst="rect">
            <a:avLst/>
          </a:prstGeom>
          <a:noFill/>
          <a:ln w="19050">
            <a:solidFill>
              <a:schemeClr val="accent1"/>
            </a:solidFill>
          </a:ln>
        </p:spPr>
        <p:txBody>
          <a:bodyPr wrap="square" rtlCol="0">
            <a:spAutoFit/>
          </a:bodyPr>
          <a:lstStyle/>
          <a:p>
            <a:r>
              <a:rPr lang="en-US" sz="1600">
                <a:latin typeface="Consolas" panose="020B0609020204030204" pitchFamily="49" charset="0"/>
                <a:cs typeface="Consolas" panose="020B0609020204030204" pitchFamily="49" charset="0"/>
              </a:rPr>
              <a:t>&gt;&gt;&gt; r = []</a:t>
            </a:r>
          </a:p>
          <a:p>
            <a:r>
              <a:rPr lang="en-US" sz="1600">
                <a:latin typeface="Consolas" panose="020B0609020204030204" pitchFamily="49" charset="0"/>
                <a:cs typeface="Consolas" panose="020B0609020204030204" pitchFamily="49" charset="0"/>
              </a:rPr>
              <a:t>&gt;&gt;&gt; for x in range(10):</a:t>
            </a:r>
          </a:p>
          <a:p>
            <a:r>
              <a:rPr lang="en-US" sz="1600">
                <a:latin typeface="Consolas" panose="020B0609020204030204" pitchFamily="49" charset="0"/>
                <a:cs typeface="Consolas" panose="020B0609020204030204" pitchFamily="49" charset="0"/>
              </a:rPr>
              <a:t>    r.append(lambda n=x: n**2)</a:t>
            </a:r>
          </a:p>
          <a:p>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r[0]()</a:t>
            </a:r>
          </a:p>
          <a:p>
            <a:r>
              <a:rPr lang="en-US" sz="1600">
                <a:solidFill>
                  <a:srgbClr val="00B0F0"/>
                </a:solidFill>
                <a:latin typeface="Consolas" panose="020B0609020204030204" pitchFamily="49" charset="0"/>
                <a:cs typeface="Consolas" panose="020B0609020204030204" pitchFamily="49" charset="0"/>
              </a:rPr>
              <a:t>0</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r[1]()</a:t>
            </a:r>
          </a:p>
          <a:p>
            <a:r>
              <a:rPr lang="en-US" sz="1600">
                <a:solidFill>
                  <a:srgbClr val="00B0F0"/>
                </a:solidFill>
                <a:latin typeface="Consolas" panose="020B0609020204030204" pitchFamily="49" charset="0"/>
                <a:cs typeface="Consolas" panose="020B0609020204030204" pitchFamily="49" charset="0"/>
              </a:rPr>
              <a:t>1</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r[2]()</a:t>
            </a:r>
          </a:p>
          <a:p>
            <a:r>
              <a:rPr lang="en-US" sz="1600">
                <a:solidFill>
                  <a:srgbClr val="00B0F0"/>
                </a:solidFill>
                <a:latin typeface="Consolas" panose="020B0609020204030204" pitchFamily="49" charset="0"/>
                <a:cs typeface="Consolas" panose="020B0609020204030204" pitchFamily="49" charset="0"/>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5602" name="文本占位符 21506"/>
          <p:cNvSpPr>
            <a:spLocks noGrp="1"/>
          </p:cNvSpPr>
          <p:nvPr>
            <p:ph idx="1"/>
          </p:nvPr>
        </p:nvSpPr>
        <p:spPr>
          <a:xfrm>
            <a:off x="332105" y="1109980"/>
            <a:ext cx="7325995" cy="339534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t>在定义函数时，开头部分的注释并不是必需的，但如果为函数的定义加上注释的话，可以为用户提供</a:t>
            </a:r>
            <a:r>
              <a:rPr lang="zh-CN" altLang="en-US" sz="1800" dirty="0">
                <a:solidFill>
                  <a:srgbClr val="FF0000"/>
                </a:solidFill>
              </a:rPr>
              <a:t>友好的提示</a:t>
            </a:r>
            <a:r>
              <a:rPr lang="zh-CN" altLang="en-US" sz="1800" dirty="0"/>
              <a:t>。</a:t>
            </a:r>
          </a:p>
          <a:p>
            <a:pPr eaLnBrk="1" hangingPunct="1">
              <a:lnSpc>
                <a:spcPct val="80000"/>
              </a:lnSpc>
              <a:buSzPct val="90000"/>
              <a:buFont typeface="Wingdings" panose="05000000000000000000" pitchFamily="2" charset="2"/>
              <a:buNone/>
            </a:pPr>
            <a:endParaRPr lang="en-US" altLang="zh-CN" sz="1500" dirty="0"/>
          </a:p>
        </p:txBody>
      </p:sp>
      <p:pic>
        <p:nvPicPr>
          <p:cNvPr id="25603" name="图片 43"/>
          <p:cNvPicPr>
            <a:picLocks noGrp="1" noChangeAspect="1"/>
          </p:cNvPicPr>
          <p:nvPr/>
        </p:nvPicPr>
        <p:blipFill>
          <a:blip r:embed="rId2">
            <a:clrChange>
              <a:clrFrom>
                <a:srgbClr val="FFFFFF"/>
              </a:clrFrom>
              <a:clrTo>
                <a:srgbClr val="FFFFFF">
                  <a:alpha val="0"/>
                </a:srgbClr>
              </a:clrTo>
            </a:clrChange>
          </a:blip>
          <a:stretch>
            <a:fillRect/>
          </a:stretch>
        </p:blipFill>
        <p:spPr>
          <a:xfrm>
            <a:off x="903605" y="1979295"/>
            <a:ext cx="6585585" cy="281178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5017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0898" name="文本占位符 50178"/>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
            </a:pPr>
            <a:r>
              <a:rPr lang="zh-CN" altLang="en-US" sz="1800" b="1" strike="noStrike" noProof="1"/>
              <a:t>例</a:t>
            </a:r>
            <a:r>
              <a:rPr lang="en-US" altLang="zh-CN" sz="1800" b="1" strike="noStrike" noProof="1"/>
              <a:t>5-1</a:t>
            </a:r>
            <a:r>
              <a:rPr lang="zh-CN" altLang="en-US" sz="1800" strike="noStrike" noProof="1"/>
              <a:t>  编写函数计算圆的面积。</a:t>
            </a:r>
          </a:p>
          <a:p>
            <a:pPr eaLnBrk="1" fontAlgn="base" hangingPunct="1">
              <a:lnSpc>
                <a:spcPct val="80000"/>
              </a:lnSpc>
              <a:buSzPct val="90000"/>
              <a:buFont typeface="Wingdings" panose="05000000000000000000" pitchFamily="2" charset="2"/>
              <a:buNone/>
            </a:pPr>
            <a:endParaRPr lang="zh-CN" altLang="en-US" sz="1500" strike="noStrike" noProof="1"/>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from math import pi as PI</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def CircleArea(r):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if isinstance(r, (int,float)) and r&gt;0: # </a:t>
            </a:r>
            <a:r>
              <a:rPr lang="zh-CN" altLang="en-US" sz="1800" strike="noStrike" noProof="1">
                <a:latin typeface="Consolas" panose="020B0609020204030204" pitchFamily="49" charset="0"/>
              </a:rPr>
              <a:t>确保半径为大于</a:t>
            </a:r>
            <a:r>
              <a:rPr lang="en-US" altLang="zh-CN" sz="1800" strike="noStrike" noProof="1">
                <a:latin typeface="Consolas" panose="020B0609020204030204" pitchFamily="49" charset="0"/>
              </a:rPr>
              <a:t>0</a:t>
            </a:r>
            <a:r>
              <a:rPr lang="zh-CN" altLang="en-US" sz="1800" strike="noStrike" noProof="1">
                <a:latin typeface="Consolas" panose="020B0609020204030204" pitchFamily="49" charset="0"/>
              </a:rPr>
              <a:t>的数值</a:t>
            </a:r>
          </a:p>
          <a:p>
            <a:pPr eaLnBrk="1" fontAlgn="base" hangingPunct="1">
              <a:spcBef>
                <a:spcPct val="0"/>
              </a:spcBef>
              <a:buSzPct val="90000"/>
              <a:buFont typeface="Wingdings" panose="05000000000000000000" pitchFamily="2" charset="2"/>
              <a:buNone/>
            </a:pPr>
            <a:r>
              <a:rPr lang="zh-CN" altLang="en-US" sz="1800" strike="noStrike" noProof="1">
                <a:latin typeface="Consolas" panose="020B0609020204030204" pitchFamily="49" charset="0"/>
              </a:rPr>
              <a:t>        </a:t>
            </a:r>
            <a:r>
              <a:rPr lang="en-US" altLang="zh-CN" sz="1800" strike="noStrike" noProof="1">
                <a:latin typeface="Consolas" panose="020B0609020204030204" pitchFamily="49" charset="0"/>
              </a:rPr>
              <a:t>return PI*r*r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else:</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print('You must give me an integer or float as radius.')</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print(CircleArea(3))</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512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1922" name="文本占位符 51202"/>
          <p:cNvSpPr>
            <a:spLocks noGrp="1"/>
          </p:cNvSpPr>
          <p:nvPr>
            <p:ph idx="1"/>
          </p:nvPr>
        </p:nvSpPr>
        <p:spPr>
          <a:xfrm>
            <a:off x="338455" y="1090930"/>
            <a:ext cx="8326120" cy="3395980"/>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5-2</a:t>
            </a:r>
            <a:r>
              <a:rPr lang="zh-CN" altLang="en-US" sz="1800" strike="noStrike" noProof="1"/>
              <a:t>  编写函数，接收任意多个实数，返回一个元组，其中第一个元素为所有参数的平均值，其他元素为所有参数中大于平均值的实数。</a:t>
            </a:r>
          </a:p>
          <a:p>
            <a:pPr eaLnBrk="1" fontAlgn="base" hangingPunct="1">
              <a:lnSpc>
                <a:spcPct val="80000"/>
              </a:lnSpc>
              <a:buSzPct val="90000"/>
              <a:buFont typeface="Wingdings" panose="05000000000000000000" pitchFamily="2" charset="2"/>
              <a:buChar char="•"/>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def demo(*para):</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avg = sum(para)/len(para)</a:t>
            </a:r>
            <a:endParaRPr lang="zh-CN" altLang="en-US"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zh-CN" altLang="en-US" sz="1800" strike="noStrike" noProof="1">
                <a:latin typeface="Consolas" panose="020B0609020204030204" pitchFamily="49" charset="0"/>
              </a:rPr>
              <a:t>    </a:t>
            </a:r>
            <a:r>
              <a:rPr lang="en-US" altLang="zh-CN" sz="1800" strike="noStrike" noProof="1">
                <a:latin typeface="Consolas" panose="020B0609020204030204" pitchFamily="49" charset="0"/>
              </a:rPr>
              <a:t>g = [i for i in para if i&gt;avg]</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return (avg,)+tuple(g)</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print(demo(1,2,3,4))</a:t>
            </a:r>
          </a:p>
        </p:txBody>
      </p:sp>
      <p:sp>
        <p:nvSpPr>
          <p:cNvPr id="2" name="Text Box 1"/>
          <p:cNvSpPr txBox="1"/>
          <p:nvPr/>
        </p:nvSpPr>
        <p:spPr>
          <a:xfrm>
            <a:off x="2704465" y="3783330"/>
            <a:ext cx="4893310" cy="1076325"/>
          </a:xfrm>
          <a:prstGeom prst="rect">
            <a:avLst/>
          </a:prstGeom>
          <a:noFill/>
          <a:ln w="19050">
            <a:solidFill>
              <a:schemeClr val="accent1"/>
            </a:solidFill>
          </a:ln>
        </p:spPr>
        <p:txBody>
          <a:bodyPr wrap="square" rtlCol="0">
            <a:spAutoFit/>
          </a:bodyPr>
          <a:lstStyle/>
          <a:p>
            <a:r>
              <a:rPr lang="en-US" sz="1600">
                <a:latin typeface="Consolas" panose="020B0609020204030204" pitchFamily="49" charset="0"/>
                <a:cs typeface="Consolas" panose="020B0609020204030204" pitchFamily="49" charset="0"/>
              </a:rPr>
              <a:t>def demo(*para):</a:t>
            </a:r>
          </a:p>
          <a:p>
            <a:r>
              <a:rPr lang="en-US" sz="1600">
                <a:latin typeface="Consolas" panose="020B0609020204030204" pitchFamily="49" charset="0"/>
                <a:cs typeface="Consolas" panose="020B0609020204030204" pitchFamily="49" charset="0"/>
              </a:rPr>
              <a:t>    avg = sum(para)/len(para)</a:t>
            </a:r>
          </a:p>
          <a:p>
            <a:r>
              <a:rPr lang="en-US" sz="1600">
                <a:latin typeface="Consolas" panose="020B0609020204030204" pitchFamily="49" charset="0"/>
                <a:cs typeface="Consolas" panose="020B0609020204030204" pitchFamily="49" charset="0"/>
              </a:rPr>
              <a:t>    g = filter(lambda num: num&gt;avg, para)</a:t>
            </a:r>
          </a:p>
          <a:p>
            <a:r>
              <a:rPr lang="en-US" sz="1600">
                <a:latin typeface="Consolas" panose="020B0609020204030204" pitchFamily="49" charset="0"/>
                <a:cs typeface="Consolas" panose="020B0609020204030204" pitchFamily="49" charset="0"/>
              </a:rPr>
              <a:t>    return (avg,)+tuple(g)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5222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2946" name="文本占位符 52226"/>
          <p:cNvSpPr>
            <a:spLocks noGrp="1"/>
          </p:cNvSpPr>
          <p:nvPr>
            <p:ph idx="1"/>
          </p:nvPr>
        </p:nvSpPr>
        <p:spPr>
          <a:xfrm>
            <a:off x="325755" y="1130300"/>
            <a:ext cx="8242935"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5-3</a:t>
            </a:r>
            <a:r>
              <a:rPr lang="zh-CN" altLang="en-US" sz="1800" strike="noStrike" noProof="1"/>
              <a:t>  编写函数，接收字符串参数，返回一个元组，其中第一个元素为大写字母个数，第二个元素为小写字母个数。</a:t>
            </a:r>
          </a:p>
          <a:p>
            <a:pPr eaLnBrk="1" fontAlgn="base" hangingPunct="1">
              <a:lnSpc>
                <a:spcPct val="80000"/>
              </a:lnSpc>
              <a:buSzPct val="90000"/>
              <a:buFont typeface="Wingdings" panose="05000000000000000000" pitchFamily="2" charset="2"/>
              <a:buChar char="•"/>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def demo(s):</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 = [0, 0]</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for ch in s:</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if 'a'&lt;=ch&lt;='z':</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result[1] += 1</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elif 'A'&lt;=ch&lt;='Z':</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result[0] += 1</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return tuple(result)</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print(demo('aaaabbbbC'))</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532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3970" name="文本占位符 53250"/>
          <p:cNvSpPr>
            <a:spLocks noGrp="1"/>
          </p:cNvSpPr>
          <p:nvPr>
            <p:ph idx="1"/>
          </p:nvPr>
        </p:nvSpPr>
        <p:spPr>
          <a:xfrm>
            <a:off x="415925" y="1151255"/>
            <a:ext cx="8152765" cy="339407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b="1" dirty="0"/>
              <a:t>例</a:t>
            </a:r>
            <a:r>
              <a:rPr lang="en-US" altLang="zh-CN" sz="1800" b="1" dirty="0"/>
              <a:t>5-4</a:t>
            </a:r>
            <a:r>
              <a:rPr lang="zh-CN" altLang="en-US" sz="1800" dirty="0"/>
              <a:t>  编写函数，接收包含</a:t>
            </a:r>
            <a:r>
              <a:rPr lang="en-US" altLang="zh-CN" sz="1800" dirty="0"/>
              <a:t>20</a:t>
            </a:r>
            <a:r>
              <a:rPr lang="zh-CN" altLang="en-US" sz="1800" dirty="0"/>
              <a:t>个整数的列表</a:t>
            </a:r>
            <a:r>
              <a:rPr lang="en-US" altLang="zh-CN" sz="1800" dirty="0"/>
              <a:t>lst</a:t>
            </a:r>
            <a:r>
              <a:rPr lang="zh-CN" altLang="en-US" sz="1800" dirty="0"/>
              <a:t>和一个整数</a:t>
            </a:r>
            <a:r>
              <a:rPr lang="en-US" altLang="zh-CN" sz="1800" dirty="0"/>
              <a:t>k</a:t>
            </a:r>
            <a:r>
              <a:rPr lang="zh-CN" altLang="en-US" sz="1800" dirty="0"/>
              <a:t>作为参数，返回新列表。处理规则为：将列表</a:t>
            </a:r>
            <a:r>
              <a:rPr lang="en-US" altLang="zh-CN" sz="1800" dirty="0"/>
              <a:t>lst</a:t>
            </a:r>
            <a:r>
              <a:rPr lang="zh-CN" altLang="en-US" sz="1800" dirty="0"/>
              <a:t>中下标</a:t>
            </a:r>
            <a:r>
              <a:rPr lang="en-US" altLang="zh-CN" sz="1800" dirty="0"/>
              <a:t>k</a:t>
            </a:r>
            <a:r>
              <a:rPr lang="zh-CN" altLang="en-US" sz="1800" dirty="0"/>
              <a:t>（不包括</a:t>
            </a:r>
            <a:r>
              <a:rPr lang="en-US" altLang="zh-CN" sz="1800" dirty="0"/>
              <a:t>k</a:t>
            </a:r>
            <a:r>
              <a:rPr lang="zh-CN" altLang="en-US" sz="1800" dirty="0"/>
              <a:t>）之前的元素逆序，下标</a:t>
            </a:r>
            <a:r>
              <a:rPr lang="en-US" altLang="zh-CN" sz="1800" dirty="0"/>
              <a:t>k</a:t>
            </a:r>
            <a:r>
              <a:rPr lang="zh-CN" altLang="en-US" sz="1800" dirty="0"/>
              <a:t>（包括</a:t>
            </a:r>
            <a:r>
              <a:rPr lang="en-US" altLang="zh-CN" sz="1800" dirty="0"/>
              <a:t>k</a:t>
            </a:r>
            <a:r>
              <a:rPr lang="zh-CN" altLang="en-US" sz="1800" dirty="0"/>
              <a:t>）之后的元素逆序，然后将整个列表</a:t>
            </a:r>
            <a:r>
              <a:rPr lang="en-US" altLang="zh-CN" sz="1800" dirty="0"/>
              <a:t>lst</a:t>
            </a:r>
            <a:r>
              <a:rPr lang="zh-CN" altLang="en-US" sz="1800" dirty="0"/>
              <a:t>中的所有元素再逆序。</a:t>
            </a:r>
            <a:endParaRPr lang="en-US" altLang="zh-CN" sz="1200" dirty="0">
              <a:latin typeface="Consolas" panose="020B06090202040302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内容占位符 2"/>
          <p:cNvSpPr>
            <a:spLocks noGrp="1"/>
          </p:cNvSpPr>
          <p:nvPr>
            <p:ph idx="1"/>
          </p:nvPr>
        </p:nvSpPr>
        <p:spPr/>
        <p:txBody>
          <a:bodyPr wrap="square" lIns="68591" tIns="34295" rIns="68591" bIns="34295" anchor="t"/>
          <a:lstStyle/>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def demo(lst,k):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 = lst[:]</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x[:k] = reversed(x[:k])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x[k:] = reversed(x[k:])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x.reverse()</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return x</a:t>
            </a:r>
          </a:p>
          <a:p>
            <a:pPr eaLnBrk="1" fontAlgn="base" hangingPunct="1">
              <a:lnSpc>
                <a:spcPct val="9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lst = list(range(1,21))</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print(demo(lst,5))</a:t>
            </a:r>
          </a:p>
        </p:txBody>
      </p:sp>
      <p:sp>
        <p:nvSpPr>
          <p:cNvPr id="81922" name="标题 532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5427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6018" name="文本占位符 54274"/>
          <p:cNvSpPr>
            <a:spLocks noGrp="1"/>
          </p:cNvSpPr>
          <p:nvPr>
            <p:ph idx="1"/>
          </p:nvPr>
        </p:nvSpPr>
        <p:spPr>
          <a:xfrm>
            <a:off x="274320" y="1060450"/>
            <a:ext cx="8766810" cy="3395980"/>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本例的执行结果实际上是把列表中所有元素循环左移</a:t>
            </a:r>
            <a:r>
              <a:rPr lang="en-US" altLang="zh-CN" sz="1800" strike="noStrike" noProof="1"/>
              <a:t>k</a:t>
            </a:r>
            <a:r>
              <a:rPr lang="zh-CN" altLang="en-US" sz="1800" strike="noStrike" noProof="1"/>
              <a:t>位。在</a:t>
            </a:r>
            <a:r>
              <a:rPr lang="en-US" altLang="zh-CN" sz="1800" strike="noStrike" noProof="1"/>
              <a:t>collections</a:t>
            </a:r>
            <a:r>
              <a:rPr lang="zh-CN" altLang="en-US" sz="1800" strike="noStrike" noProof="1"/>
              <a:t>标准库的</a:t>
            </a:r>
            <a:r>
              <a:rPr lang="en-US" altLang="zh-CN" sz="1800" strike="noStrike" noProof="1"/>
              <a:t>deque</a:t>
            </a:r>
            <a:r>
              <a:rPr lang="zh-CN" altLang="en-US" sz="1800" strike="noStrike" noProof="1"/>
              <a:t>对象已经实现了该功能，直接调用即可。</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import collections</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 = </a:t>
            </a:r>
            <a:r>
              <a:rPr lang="en-US" altLang="fr-FR" sz="1600" strike="noStrike" noProof="1">
                <a:latin typeface="Consolas" panose="020B0609020204030204" pitchFamily="49" charset="0"/>
              </a:rPr>
              <a:t>list(</a:t>
            </a:r>
            <a:r>
              <a:rPr lang="fr-FR" altLang="en-US" sz="1600" strike="noStrike" noProof="1">
                <a:latin typeface="Consolas" panose="020B0609020204030204" pitchFamily="49" charset="0"/>
              </a:rPr>
              <a:t>range(20)</a:t>
            </a:r>
            <a:r>
              <a:rPr lang="en-US" altLang="fr-FR" sz="1600" strike="noStrike" noProof="1">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 = collections.deque(x)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solidFill>
                  <a:srgbClr val="00B0F0"/>
                </a:solidFill>
                <a:latin typeface="Consolas" panose="020B0609020204030204" pitchFamily="49" charset="0"/>
              </a:rPr>
              <a:t>deque([0, 1, 2, 3, 4, 5, 6, 7, 8, 9, 10, 11, 12, 13, 14, 15, 16, 17, 18, 19])</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x.rotate(-3)</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solidFill>
                  <a:srgbClr val="00B0F0"/>
                </a:solidFill>
                <a:latin typeface="Consolas" panose="020B0609020204030204" pitchFamily="49" charset="0"/>
              </a:rPr>
              <a:t>deque([3, 4, 5, 6, 7, 8, 9, 10, 11, 12, 13, 14, 15, 16, 17, 18, 19, 0, 1, 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410845" marR="0" lvl="0" indent="-410845" algn="l" defTabSz="914400" rtl="0" eaLnBrk="1" fontAlgn="base" latinLnBrk="0" hangingPunct="1">
              <a:lnSpc>
                <a:spcPct val="150000"/>
              </a:lnSpc>
              <a:spcBef>
                <a:spcPts val="0"/>
              </a:spcBef>
              <a:spcAft>
                <a:spcPct val="0"/>
              </a:spcAft>
              <a:buClrTx/>
              <a:buSzTx/>
              <a:buFont typeface="Wingdings" panose="05000000000000000000" charset="0"/>
              <a:buChar char="v"/>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分析清楚了问题本质，要是把代码写成这样，会不会眼前一亮呢？</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def shift(lst, k):</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return lst[k:]+lst[:k]</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x = list(range(20))</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shift(x,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[3, 4, 5, 6, 7, 8, 9, 10, 11, 12, 13, 14, 15, 16, 17, 18, 19, 0, 1, 2]</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shift(x,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[17, 18, 19, 0, 1, 2, 3, 4, 5, 6, 7, 8, 9, 10, 11, 12, 13, 14, 15, 16]</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a:ln>
                  <a:noFill/>
                </a:ln>
                <a:effectLst/>
                <a:uLnTx/>
                <a:uFillTx/>
                <a:sym typeface="+mn-ea"/>
              </a:rPr>
              <a:t>5.7  </a:t>
            </a:r>
            <a:r>
              <a:rPr lang="zh-CN" altLang="en-US" noProof="0">
                <a:ln>
                  <a:noFill/>
                </a:ln>
                <a:effectLst/>
                <a:uLnTx/>
                <a:uFillTx/>
                <a:sym typeface="+mn-ea"/>
              </a:rPr>
              <a:t>案例精选</a:t>
            </a:r>
            <a:endParaRPr lang="zh-CN" altLang="en-US"/>
          </a:p>
        </p:txBody>
      </p:sp>
      <p:sp>
        <p:nvSpPr>
          <p:cNvPr id="3" name="内容占位符 2"/>
          <p:cNvSpPr>
            <a:spLocks noGrp="1"/>
          </p:cNvSpPr>
          <p:nvPr>
            <p:ph idx="1"/>
          </p:nvPr>
        </p:nvSpPr>
        <p:spPr/>
        <p:txBody>
          <a:bodyPr/>
          <a:lstStyle/>
          <a:p>
            <a:r>
              <a:rPr lang="zh-CN" altLang="en-US" sz="1800"/>
              <a:t>最直接的方式，但是效率低。</a:t>
            </a:r>
            <a:endParaRPr lang="zh-CN" altLang="en-US"/>
          </a:p>
          <a:p>
            <a:pPr marL="0" indent="0">
              <a:buNone/>
            </a:pPr>
            <a:r>
              <a:rPr lang="zh-CN" altLang="en-US" sz="1800">
                <a:latin typeface="Consolas" panose="020B0609020204030204" pitchFamily="49" charset="0"/>
                <a:cs typeface="Consolas" panose="020B0609020204030204" pitchFamily="49" charset="0"/>
              </a:rPr>
              <a:t>def leftRotate(lst, k):</a:t>
            </a:r>
          </a:p>
          <a:p>
            <a:pPr marL="0" indent="0">
              <a:buNone/>
            </a:pPr>
            <a:r>
              <a:rPr lang="zh-CN" altLang="en-US" sz="1800">
                <a:latin typeface="Consolas" panose="020B0609020204030204" pitchFamily="49" charset="0"/>
                <a:cs typeface="Consolas" panose="020B0609020204030204" pitchFamily="49" charset="0"/>
              </a:rPr>
              <a:t>    for i in range(k):</a:t>
            </a:r>
          </a:p>
          <a:p>
            <a:pPr marL="0" indent="0">
              <a:buNone/>
            </a:pPr>
            <a:r>
              <a:rPr lang="zh-CN" altLang="en-US" sz="1800">
                <a:latin typeface="Consolas" panose="020B0609020204030204" pitchFamily="49" charset="0"/>
                <a:cs typeface="Consolas" panose="020B0609020204030204" pitchFamily="49" charset="0"/>
              </a:rPr>
              <a:t>        lst.append(lst.pop(0))</a:t>
            </a:r>
          </a:p>
          <a:p>
            <a:pPr marL="0" indent="0">
              <a:buNone/>
            </a:pPr>
            <a:endParaRPr lang="zh-CN" altLang="en-US" sz="1800">
              <a:latin typeface="Consolas" panose="020B0609020204030204" pitchFamily="49" charset="0"/>
              <a:cs typeface="Consolas" panose="020B0609020204030204" pitchFamily="49" charset="0"/>
            </a:endParaRPr>
          </a:p>
          <a:p>
            <a:pPr marL="0" indent="0">
              <a:buNone/>
            </a:pPr>
            <a:r>
              <a:rPr lang="zh-CN" altLang="en-US" sz="1800">
                <a:latin typeface="Consolas" panose="020B0609020204030204" pitchFamily="49" charset="0"/>
                <a:cs typeface="Consolas" panose="020B0609020204030204" pitchFamily="49" charset="0"/>
              </a:rPr>
              <a:t>data = list(range(20))</a:t>
            </a:r>
          </a:p>
          <a:p>
            <a:pPr marL="0" indent="0">
              <a:buNone/>
            </a:pPr>
            <a:r>
              <a:rPr lang="zh-CN" altLang="en-US" sz="1800">
                <a:latin typeface="Consolas" panose="020B0609020204030204" pitchFamily="49" charset="0"/>
                <a:cs typeface="Consolas" panose="020B0609020204030204" pitchFamily="49" charset="0"/>
              </a:rPr>
              <a:t>leftRotate(data, 3)</a:t>
            </a:r>
          </a:p>
          <a:p>
            <a:pPr marL="0" indent="0">
              <a:buNone/>
            </a:pPr>
            <a:r>
              <a:rPr lang="zh-CN" altLang="en-US" sz="1800">
                <a:latin typeface="Consolas" panose="020B0609020204030204" pitchFamily="49" charset="0"/>
                <a:cs typeface="Consolas" panose="020B0609020204030204" pitchFamily="49" charset="0"/>
              </a:rPr>
              <a:t>print(data)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5-5</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使用秦九韶算法快速求解多项式的值。</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pic>
        <p:nvPicPr>
          <p:cNvPr id="150531" name="图片 3"/>
          <p:cNvPicPr>
            <a:picLocks noChangeAspect="1"/>
          </p:cNvPicPr>
          <p:nvPr/>
        </p:nvPicPr>
        <p:blipFill>
          <a:blip r:embed="rId2"/>
          <a:stretch>
            <a:fillRect/>
          </a:stretch>
        </p:blipFill>
        <p:spPr>
          <a:xfrm>
            <a:off x="871855" y="1583055"/>
            <a:ext cx="5829300" cy="323723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51554" name="内容占位符 2"/>
          <p:cNvSpPr>
            <a:spLocks noGrp="1"/>
          </p:cNvSpPr>
          <p:nvPr>
            <p:ph idx="1"/>
          </p:nvPr>
        </p:nvSpPr>
        <p:spPr/>
        <p:txBody>
          <a:bodyPr wrap="square" lIns="68591" tIns="34295" rIns="68591" bIns="34295" anchor="t"/>
          <a:lstStyle/>
          <a:p>
            <a:pPr marL="0" indent="0" eaLnBrk="1" latinLnBrk="0" hangingPunct="1">
              <a:spcBef>
                <a:spcPct val="0"/>
              </a:spcBef>
              <a:buNone/>
            </a:pPr>
            <a:r>
              <a:rPr lang="zh-CN" altLang="en-US" sz="1400" strike="noStrike" noProof="1">
                <a:latin typeface="Consolas" panose="020B0609020204030204" pitchFamily="49" charset="0"/>
              </a:rPr>
              <a:t>def func(factors, x):</a:t>
            </a:r>
          </a:p>
          <a:p>
            <a:pPr marL="0" indent="0" eaLnBrk="1" latinLnBrk="0" hangingPunct="1">
              <a:spcBef>
                <a:spcPct val="0"/>
              </a:spcBef>
              <a:buNone/>
            </a:pPr>
            <a:r>
              <a:rPr lang="zh-CN" altLang="en-US" sz="1400" strike="noStrike" noProof="1">
                <a:latin typeface="Consolas" panose="020B0609020204030204" pitchFamily="49" charset="0"/>
              </a:rPr>
              <a:t>    result = factors[0]</a:t>
            </a:r>
          </a:p>
          <a:p>
            <a:pPr marL="0" indent="0" eaLnBrk="1" latinLnBrk="0" hangingPunct="1">
              <a:spcBef>
                <a:spcPct val="0"/>
              </a:spcBef>
              <a:buNone/>
            </a:pPr>
            <a:r>
              <a:rPr lang="zh-CN" altLang="en-US" sz="1400" strike="noStrike" noProof="1">
                <a:latin typeface="Consolas" panose="020B0609020204030204" pitchFamily="49" charset="0"/>
              </a:rPr>
              <a:t>    for factor in factors[1:]:</a:t>
            </a:r>
          </a:p>
          <a:p>
            <a:pPr marL="0" indent="0" eaLnBrk="1" latinLnBrk="0" hangingPunct="1">
              <a:spcBef>
                <a:spcPct val="0"/>
              </a:spcBef>
              <a:buNone/>
            </a:pPr>
            <a:r>
              <a:rPr lang="zh-CN" altLang="en-US" sz="1400" strike="noStrike" noProof="1">
                <a:latin typeface="Consolas" panose="020B0609020204030204" pitchFamily="49" charset="0"/>
              </a:rPr>
              <a:t>        result = result*x + factor        </a:t>
            </a:r>
          </a:p>
          <a:p>
            <a:pPr marL="0" indent="0" eaLnBrk="1" latinLnBrk="0" hangingPunct="1">
              <a:spcBef>
                <a:spcPct val="0"/>
              </a:spcBef>
              <a:buNone/>
            </a:pPr>
            <a:r>
              <a:rPr lang="zh-CN" altLang="en-US" sz="1400" strike="noStrike" noProof="1">
                <a:latin typeface="Consolas" panose="020B0609020204030204" pitchFamily="49" charset="0"/>
              </a:rPr>
              <a:t>    return result</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(3, 8, 5, 9, 7, 1)</a:t>
            </a:r>
          </a:p>
          <a:p>
            <a:pPr marL="0" indent="0" eaLnBrk="1" latinLnBrk="0" hangingPunct="1">
              <a:spcBef>
                <a:spcPct val="0"/>
              </a:spcBef>
              <a:buNone/>
            </a:pPr>
            <a:r>
              <a:rPr lang="zh-CN" altLang="en-US" sz="1400" strike="noStrike" noProof="1">
                <a:latin typeface="Consolas" panose="020B0609020204030204" pitchFamily="49" charset="0"/>
              </a:rPr>
              <a:t>print(func(factors, 1))</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(3, 8, 5, 0, 7, 1)</a:t>
            </a:r>
          </a:p>
          <a:p>
            <a:pPr marL="0" indent="0" eaLnBrk="1" latinLnBrk="0" hangingPunct="1">
              <a:spcBef>
                <a:spcPct val="0"/>
              </a:spcBef>
              <a:buNone/>
            </a:pPr>
            <a:r>
              <a:rPr lang="zh-CN" altLang="en-US" sz="1400" strike="noStrike" noProof="1">
                <a:latin typeface="Consolas" panose="020B0609020204030204" pitchFamily="49" charset="0"/>
              </a:rPr>
              <a:t>print(func(factors, 2))</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(5,)</a:t>
            </a:r>
          </a:p>
          <a:p>
            <a:pPr marL="0" indent="0" eaLnBrk="1" latinLnBrk="0" hangingPunct="1">
              <a:spcBef>
                <a:spcPct val="0"/>
              </a:spcBef>
              <a:buNone/>
            </a:pPr>
            <a:r>
              <a:rPr lang="zh-CN" altLang="en-US" sz="1400" strike="noStrike" noProof="1">
                <a:latin typeface="Consolas" panose="020B0609020204030204" pitchFamily="49" charset="0"/>
              </a:rPr>
              <a:t>print(func(factors, 2))</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(5, 1)</a:t>
            </a:r>
          </a:p>
          <a:p>
            <a:pPr marL="0" indent="0" eaLnBrk="1" latinLnBrk="0" hangingPunct="1">
              <a:spcBef>
                <a:spcPct val="0"/>
              </a:spcBef>
              <a:buNone/>
            </a:pPr>
            <a:r>
              <a:rPr lang="zh-CN" altLang="en-US" sz="1400" strike="noStrike" noProof="1">
                <a:latin typeface="Consolas" panose="020B0609020204030204" pitchFamily="49" charset="0"/>
              </a:rPr>
              <a:t>print(func(factors,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220" y="1100455"/>
            <a:ext cx="8179435" cy="3395980"/>
          </a:xfrm>
        </p:spPr>
        <p:txBody>
          <a:bodyPr vert="horz" wrap="square" lIns="68591" tIns="34295" rIns="68591" bIns="34295" numCol="1" anchor="t" anchorCtr="0" compatLnSpc="1"/>
          <a:lstStyle/>
          <a:p>
            <a:pPr marL="285750" marR="0" lvl="0" indent="-285750" algn="l" defTabSz="914400" rtl="0" eaLnBrk="1" latinLnBrk="0" hangingPunct="1">
              <a:lnSpc>
                <a:spcPct val="100000"/>
              </a:lnSpc>
              <a:spcBef>
                <a:spcPts val="0"/>
              </a:spcBef>
              <a:spcAft>
                <a:spcPct val="0"/>
              </a:spcAft>
              <a:buClrTx/>
              <a:buSzTx/>
              <a:buFont typeface="Wingdings" panose="05000000000000000000" charset="0"/>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选讲：</a:t>
            </a:r>
            <a:r>
              <a:rPr kumimoji="0" lang="en-US" sz="1800" b="0" i="0" u="none" strike="noStrike" kern="1200" cap="none" spc="0" normalizeH="0" baseline="0" noProof="1">
                <a:ln>
                  <a:noFill/>
                </a:ln>
                <a:solidFill>
                  <a:schemeClr val="tx1"/>
                </a:solidFill>
                <a:effectLst/>
                <a:uLnTx/>
                <a:uFillTx/>
                <a:latin typeface="+mn-lt"/>
                <a:ea typeface="+mn-ea"/>
                <a:cs typeface="+mn-cs"/>
              </a:rPr>
              <a:t>Python中的函数和自定义对象的成员也是可以随时发生改变的，</a:t>
            </a:r>
            <a:r>
              <a:rPr kumimoji="0" lang="en-US" sz="1800" b="0" i="0" u="none" strike="noStrike" kern="1200" cap="none" spc="0" normalizeH="0" baseline="0" noProof="1">
                <a:ln>
                  <a:noFill/>
                </a:ln>
                <a:solidFill>
                  <a:srgbClr val="FF0000"/>
                </a:solidFill>
                <a:effectLst/>
                <a:uLnTx/>
                <a:uFillTx/>
                <a:latin typeface="+mn-lt"/>
                <a:ea typeface="+mn-ea"/>
                <a:cs typeface="+mn-cs"/>
              </a:rPr>
              <a:t>可以为函数和自定义对象动态增加新成员</a:t>
            </a:r>
            <a:r>
              <a:rPr kumimoji="0" 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print(func.x)                 #查看函数func的成员x</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                            #现在函数func还没有成员x，出错</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AttributeError: 'function' object has no attribute 'x'</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func.x = 3                        #动态为函数增加新成员</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func.x                            #在外部也可以直接访问函数的成员</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del func.x                        #删除函数成员</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                            #删除之后不可访问</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AttributeError: 'function' object has no attribute 'x'</a:t>
            </a:r>
          </a:p>
        </p:txBody>
      </p:sp>
      <p:sp>
        <p:nvSpPr>
          <p:cNvPr id="27650"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152578" name="内容占位符 2"/>
          <p:cNvSpPr>
            <a:spLocks noGrp="1"/>
          </p:cNvSpPr>
          <p:nvPr>
            <p:ph idx="1"/>
          </p:nvPr>
        </p:nvSpPr>
        <p:spPr/>
        <p:txBody>
          <a:bodyPr wrap="square" lIns="68591" tIns="34295" rIns="68591" bIns="34295" anchor="t"/>
          <a:lstStyle/>
          <a:p>
            <a:pPr marL="0" indent="0" eaLnBrk="1" fontAlgn="base" hangingPunct="1">
              <a:spcBef>
                <a:spcPct val="0"/>
              </a:spcBef>
              <a:buNone/>
            </a:pPr>
            <a:r>
              <a:rPr lang="zh-CN" altLang="en-US" sz="1400" strike="noStrike" noProof="1">
                <a:latin typeface="Consolas" panose="020B0609020204030204" pitchFamily="49" charset="0"/>
              </a:rPr>
              <a:t>from functools import reduce</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def func(factors, x):</a:t>
            </a:r>
          </a:p>
          <a:p>
            <a:pPr marL="0" indent="0" eaLnBrk="1" fontAlgn="base" hangingPunct="1">
              <a:spcBef>
                <a:spcPct val="0"/>
              </a:spcBef>
              <a:buNone/>
            </a:pPr>
            <a:r>
              <a:rPr lang="zh-CN" altLang="en-US" sz="1400" strike="noStrike" noProof="1">
                <a:latin typeface="Consolas" panose="020B0609020204030204" pitchFamily="49" charset="0"/>
              </a:rPr>
              <a:t>    result = reduce(lambda a, b: a*x+b, factors)        </a:t>
            </a:r>
          </a:p>
          <a:p>
            <a:pPr marL="0" indent="0" eaLnBrk="1" fontAlgn="base" hangingPunct="1">
              <a:spcBef>
                <a:spcPct val="0"/>
              </a:spcBef>
              <a:buNone/>
            </a:pPr>
            <a:r>
              <a:rPr lang="zh-CN" altLang="en-US" sz="1400" strike="noStrike" noProof="1">
                <a:latin typeface="Consolas" panose="020B0609020204030204" pitchFamily="49" charset="0"/>
              </a:rPr>
              <a:t>    return result</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(3, 8, 5, 9, 7, 1)</a:t>
            </a:r>
          </a:p>
          <a:p>
            <a:pPr marL="0" indent="0" eaLnBrk="1" fontAlgn="base" hangingPunct="1">
              <a:spcBef>
                <a:spcPct val="0"/>
              </a:spcBef>
              <a:buNone/>
            </a:pPr>
            <a:r>
              <a:rPr lang="zh-CN" altLang="en-US" sz="1400" strike="noStrike" noProof="1">
                <a:latin typeface="Consolas" panose="020B0609020204030204" pitchFamily="49" charset="0"/>
              </a:rPr>
              <a:t>print(func(factors, 1))</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 0, 0, 0, 0, 1)</a:t>
            </a:r>
          </a:p>
          <a:p>
            <a:pPr marL="0" indent="0" eaLnBrk="1" fontAlgn="base" hangingPunct="1">
              <a:spcBef>
                <a:spcPct val="0"/>
              </a:spcBef>
              <a:buNone/>
            </a:pPr>
            <a:r>
              <a:rPr lang="zh-CN" altLang="en-US" sz="1400" strike="noStrike" noProof="1">
                <a:latin typeface="Consolas" panose="020B0609020204030204" pitchFamily="49" charset="0"/>
              </a:rPr>
              <a:t>print(func(factors, 2))</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a:t>
            </a:r>
          </a:p>
          <a:p>
            <a:pPr marL="0" indent="0" eaLnBrk="1" fontAlgn="base" hangingPunct="1">
              <a:spcBef>
                <a:spcPct val="0"/>
              </a:spcBef>
              <a:buNone/>
            </a:pPr>
            <a:r>
              <a:rPr lang="zh-CN" altLang="en-US" sz="1400" strike="noStrike" noProof="1">
                <a:latin typeface="Consolas" panose="020B0609020204030204" pitchFamily="49" charset="0"/>
              </a:rPr>
              <a:t>print(func(factors, 2))</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 1)</a:t>
            </a:r>
          </a:p>
          <a:p>
            <a:pPr marL="0" indent="0" eaLnBrk="1" fontAlgn="base" hangingPunct="1">
              <a:spcBef>
                <a:spcPct val="0"/>
              </a:spcBef>
              <a:buNone/>
            </a:pPr>
            <a:r>
              <a:rPr lang="zh-CN" altLang="en-US" sz="1400" strike="noStrike" noProof="1">
                <a:latin typeface="Consolas" panose="020B0609020204030204" pitchFamily="49" charset="0"/>
              </a:rPr>
              <a:t>print(func(factors, 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5632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58370" name="文本占位符 56322"/>
          <p:cNvSpPr>
            <a:spLocks noGrp="1"/>
          </p:cNvSpPr>
          <p:nvPr>
            <p:ph idx="1"/>
          </p:nvPr>
        </p:nvSpPr>
        <p:spPr>
          <a:xfrm>
            <a:off x="457200" y="1200150"/>
            <a:ext cx="8463280"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30000"/>
              </a:lnSpc>
              <a:spcBef>
                <a:spcPts val="0"/>
              </a:spcBef>
              <a:spcAft>
                <a:spcPct val="0"/>
              </a:spcAft>
              <a:buClrTx/>
              <a:buSzPct val="90000"/>
              <a:buFont typeface="Wingdings" panose="05000000000000000000" charset="0"/>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a:t>
            </a:r>
            <a:r>
              <a:rPr kumimoji="0" lang="en-US" altLang="x-none" sz="1800" b="1" i="0" u="none" strike="noStrike" kern="1200" cap="none" spc="0" normalizeH="0" baseline="0" noProof="1">
                <a:ln>
                  <a:noFill/>
                </a:ln>
                <a:solidFill>
                  <a:schemeClr val="tx1"/>
                </a:solidFill>
                <a:effectLst/>
                <a:uLnTx/>
                <a:uFillTx/>
                <a:latin typeface="+mn-lt"/>
                <a:ea typeface="+mn-ea"/>
                <a:cs typeface="+mn-cs"/>
              </a:rPr>
              <a:t>6</a:t>
            </a:r>
            <a:r>
              <a:rPr kumimoji="0" lang="zh-CN" altLang="en-US" sz="1800" b="0" i="0" u="none" strike="noStrike" kern="1200" cap="none" spc="0" normalizeH="0" baseline="0" noProof="1">
                <a:ln>
                  <a:noFill/>
                </a:ln>
                <a:solidFill>
                  <a:schemeClr val="tx1"/>
                </a:solidFill>
                <a:effectLst/>
                <a:uLnTx/>
                <a:uFillTx/>
                <a:latin typeface="+mn-lt"/>
                <a:ea typeface="+mn-ea"/>
                <a:cs typeface="+mn-cs"/>
              </a:rPr>
              <a:t>  编写函数，接收一个包含若干整数的列表参数</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，返回一个元组，其中第一个元素为列表</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中的最小值，其余元素为最小值在列表</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中的下标。</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import random</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demo(lst):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m = min(lst)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result = (m,)+tuple((index for index,value in enumerate(lst)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value==m))</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result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[random.randint(1,20) for i in range(50)]</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print(demo(x))</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5734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0114" name="文本占位符 57346"/>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5-7</a:t>
            </a:r>
            <a:r>
              <a:rPr lang="zh-CN" altLang="en-US" sz="1800" strike="noStrike" noProof="1"/>
              <a:t>  编写函数，接收一个整数</a:t>
            </a:r>
            <a:r>
              <a:rPr lang="en-US" altLang="zh-CN" sz="1800" strike="noStrike" noProof="1"/>
              <a:t>t</a:t>
            </a:r>
            <a:r>
              <a:rPr lang="zh-CN" altLang="en-US" sz="1800" strike="noStrike" noProof="1"/>
              <a:t>为参数，打印杨辉三角前</a:t>
            </a:r>
            <a:r>
              <a:rPr lang="en-US" altLang="zh-CN" sz="1800" strike="noStrike" noProof="1"/>
              <a:t>t</a:t>
            </a:r>
            <a:r>
              <a:rPr lang="zh-CN" altLang="en-US" sz="1800" strike="noStrike" noProof="1"/>
              <a:t>行。</a:t>
            </a:r>
          </a:p>
          <a:p>
            <a:pPr eaLnBrk="1" fontAlgn="base" hangingPunct="1">
              <a:lnSpc>
                <a:spcPct val="80000"/>
              </a:lnSpc>
              <a:buSzPct val="90000"/>
              <a:buFont typeface="Wingdings" panose="05000000000000000000" charset="0"/>
              <a:buChar char=""/>
            </a:pPr>
            <a:r>
              <a:rPr lang="zh-CN" altLang="en-US" sz="1800" strike="noStrike" noProof="1"/>
              <a:t>解法一</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def demo(t):</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print([1,1])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line = [1,1]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for i in range(2,t):</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 = []</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for j in range(0,len(line)-1):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r.append(line[j]+line[j+1])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line = [1]+r+[1]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print(line)</a:t>
            </a:r>
          </a:p>
          <a:p>
            <a:pPr eaLnBrk="1" fontAlgn="base" latinLnBrk="0" hangingPunct="1">
              <a:lnSpc>
                <a:spcPct val="80000"/>
              </a:lnSpc>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demo(10)</a:t>
            </a:r>
          </a:p>
        </p:txBody>
      </p:sp>
      <p:pic>
        <p:nvPicPr>
          <p:cNvPr id="3" name="Picture 2"/>
          <p:cNvPicPr>
            <a:picLocks noChangeAspect="1"/>
          </p:cNvPicPr>
          <p:nvPr/>
        </p:nvPicPr>
        <p:blipFill>
          <a:blip r:embed="rId2"/>
          <a:stretch>
            <a:fillRect/>
          </a:stretch>
        </p:blipFill>
        <p:spPr>
          <a:xfrm>
            <a:off x="4939030" y="1381125"/>
            <a:ext cx="4106545" cy="2232025"/>
          </a:xfrm>
          <a:prstGeom prst="rect">
            <a:avLst/>
          </a:prstGeom>
          <a:ln w="19050">
            <a:solidFill>
              <a:schemeClr val="accent1"/>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mn-ea"/>
              </a:rPr>
              <a:t>5.7  </a:t>
            </a:r>
            <a:r>
              <a:rPr lang="zh-CN" altLang="en-US" strike="noStrike" noProof="0">
                <a:ln>
                  <a:noFill/>
                </a:ln>
                <a:effectLst/>
                <a:uLnTx/>
                <a:uFillTx/>
                <a:sym typeface="+mn-ea"/>
              </a:rPr>
              <a:t>案例精选</a:t>
            </a:r>
            <a:endParaRPr lang="en-US" strike="noStrike" noProof="1"/>
          </a:p>
        </p:txBody>
      </p:sp>
      <p:sp>
        <p:nvSpPr>
          <p:cNvPr id="3" name="Content Placeholder 2"/>
          <p:cNvSpPr>
            <a:spLocks noGrp="1"/>
          </p:cNvSpPr>
          <p:nvPr>
            <p:ph idx="1"/>
          </p:nvPr>
        </p:nvSpPr>
        <p:spPr/>
        <p:txBody>
          <a:bodyPr/>
          <a:lstStyle/>
          <a:p>
            <a:pPr fontAlgn="base" latinLnBrk="0">
              <a:spcBef>
                <a:spcPts val="0"/>
              </a:spcBef>
              <a:buFont typeface="Wingdings" panose="05000000000000000000" charset="0"/>
              <a:buChar char=""/>
            </a:pPr>
            <a:r>
              <a:rPr lang="zh-CN" altLang="en-US" sz="1800" strike="noStrike" noProof="1">
                <a:latin typeface="Consolas" panose="020B0609020204030204" pitchFamily="49" charset="0"/>
              </a:rPr>
              <a:t>解法二</a:t>
            </a:r>
          </a:p>
          <a:p>
            <a:pPr marL="0" indent="0" latinLnBrk="0">
              <a:spcBef>
                <a:spcPts val="0"/>
              </a:spcBef>
              <a:buNone/>
            </a:pPr>
            <a:r>
              <a:rPr lang="zh-CN" altLang="en-US" sz="1600" strike="noStrike" noProof="1">
                <a:latin typeface="Consolas" panose="020B0609020204030204" pitchFamily="49" charset="0"/>
              </a:rPr>
              <a:t>from functools import lru_cache</a:t>
            </a:r>
          </a:p>
          <a:p>
            <a:pPr marL="0" indent="0" latinLnBrk="0">
              <a:spcBef>
                <a:spcPts val="0"/>
              </a:spcBef>
              <a:buNone/>
            </a:pPr>
            <a:endParaRPr lang="zh-CN" altLang="en-US" sz="1600" strike="noStrike" noProof="1">
              <a:latin typeface="Consolas" panose="020B0609020204030204" pitchFamily="49" charset="0"/>
            </a:endParaRPr>
          </a:p>
          <a:p>
            <a:pPr marL="0" indent="0" latinLnBrk="0">
              <a:spcBef>
                <a:spcPts val="0"/>
              </a:spcBef>
              <a:buNone/>
            </a:pPr>
            <a:r>
              <a:rPr lang="zh-CN" altLang="en-US" sz="1600" strike="noStrike" noProof="1">
                <a:latin typeface="Consolas" panose="020B0609020204030204" pitchFamily="49" charset="0"/>
              </a:rPr>
              <a:t>@lru_cache(maxsize=64)</a:t>
            </a:r>
          </a:p>
          <a:p>
            <a:pPr marL="0" indent="0" latinLnBrk="0">
              <a:spcBef>
                <a:spcPts val="0"/>
              </a:spcBef>
              <a:buNone/>
            </a:pPr>
            <a:r>
              <a:rPr lang="zh-CN" altLang="en-US" sz="1600" strike="noStrike" noProof="1">
                <a:latin typeface="Consolas" panose="020B0609020204030204" pitchFamily="49" charset="0"/>
              </a:rPr>
              <a:t>def cni(n,i):</a:t>
            </a:r>
          </a:p>
          <a:p>
            <a:pPr marL="0" indent="0" latinLnBrk="0">
              <a:spcBef>
                <a:spcPts val="0"/>
              </a:spcBef>
              <a:buNone/>
            </a:pPr>
            <a:r>
              <a:rPr lang="zh-CN" altLang="en-US" sz="1600" strike="noStrike" noProof="1">
                <a:latin typeface="Consolas" panose="020B0609020204030204" pitchFamily="49" charset="0"/>
              </a:rPr>
              <a:t>    if n==i or i==0:</a:t>
            </a:r>
          </a:p>
          <a:p>
            <a:pPr marL="0" indent="0" latinLnBrk="0">
              <a:spcBef>
                <a:spcPts val="0"/>
              </a:spcBef>
              <a:buNone/>
            </a:pPr>
            <a:r>
              <a:rPr lang="zh-CN" altLang="en-US" sz="1600" strike="noStrike" noProof="1">
                <a:latin typeface="Consolas" panose="020B0609020204030204" pitchFamily="49" charset="0"/>
              </a:rPr>
              <a:t>        return 1</a:t>
            </a:r>
          </a:p>
          <a:p>
            <a:pPr marL="0" indent="0" latinLnBrk="0">
              <a:spcBef>
                <a:spcPts val="0"/>
              </a:spcBef>
              <a:buNone/>
            </a:pPr>
            <a:r>
              <a:rPr lang="zh-CN" altLang="en-US" sz="1600" strike="noStrike" noProof="1">
                <a:latin typeface="Consolas" panose="020B0609020204030204" pitchFamily="49" charset="0"/>
              </a:rPr>
              <a:t>    return cni(n-1,i) + cni(n-1,i-1)</a:t>
            </a:r>
          </a:p>
          <a:p>
            <a:pPr marL="0" indent="0" latinLnBrk="0">
              <a:spcBef>
                <a:spcPts val="0"/>
              </a:spcBef>
              <a:buNone/>
            </a:pPr>
            <a:endParaRPr lang="zh-CN" altLang="en-US" sz="1600" strike="noStrike" noProof="1">
              <a:latin typeface="Consolas" panose="020B0609020204030204" pitchFamily="49" charset="0"/>
            </a:endParaRPr>
          </a:p>
          <a:p>
            <a:pPr marL="0" indent="0" latinLnBrk="0">
              <a:spcBef>
                <a:spcPts val="0"/>
              </a:spcBef>
              <a:buNone/>
            </a:pPr>
            <a:r>
              <a:rPr lang="zh-CN" altLang="en-US" sz="1600" strike="noStrike" noProof="1">
                <a:latin typeface="Consolas" panose="020B0609020204030204" pitchFamily="49" charset="0"/>
              </a:rPr>
              <a:t>def yanghui(num):</a:t>
            </a:r>
          </a:p>
          <a:p>
            <a:pPr marL="0" indent="0" latinLnBrk="0">
              <a:spcBef>
                <a:spcPts val="0"/>
              </a:spcBef>
              <a:buNone/>
            </a:pPr>
            <a:r>
              <a:rPr lang="zh-CN" altLang="en-US" sz="1600" strike="noStrike" noProof="1">
                <a:latin typeface="Consolas" panose="020B0609020204030204" pitchFamily="49" charset="0"/>
              </a:rPr>
              <a:t>    for n in range(num):</a:t>
            </a:r>
          </a:p>
          <a:p>
            <a:pPr marL="0" indent="0" latinLnBrk="0">
              <a:spcBef>
                <a:spcPts val="0"/>
              </a:spcBef>
              <a:buNone/>
            </a:pPr>
            <a:r>
              <a:rPr lang="zh-CN" altLang="en-US" sz="1600" strike="noStrike" noProof="1">
                <a:latin typeface="Consolas" panose="020B0609020204030204" pitchFamily="49" charset="0"/>
              </a:rPr>
              <a:t>        for i in range(n+1):</a:t>
            </a:r>
          </a:p>
          <a:p>
            <a:pPr marL="0" indent="0" latinLnBrk="0">
              <a:spcBef>
                <a:spcPts val="0"/>
              </a:spcBef>
              <a:buNone/>
            </a:pPr>
            <a:r>
              <a:rPr lang="zh-CN" altLang="en-US" sz="1600" strike="noStrike" noProof="1">
                <a:latin typeface="Consolas" panose="020B0609020204030204" pitchFamily="49" charset="0"/>
              </a:rPr>
              <a:t>            print(str(cni(n, i)).ljust(4), end=' ')</a:t>
            </a:r>
          </a:p>
          <a:p>
            <a:pPr marL="0" indent="0" latinLnBrk="0">
              <a:spcBef>
                <a:spcPts val="0"/>
              </a:spcBef>
              <a:buNone/>
            </a:pPr>
            <a:r>
              <a:rPr lang="zh-CN" altLang="en-US" sz="1600" strike="noStrike" noProof="1">
                <a:latin typeface="Consolas" panose="020B0609020204030204" pitchFamily="49" charset="0"/>
              </a:rPr>
              <a:t>        print()</a:t>
            </a:r>
          </a:p>
          <a:p>
            <a:pPr marL="0" indent="0" latinLnBrk="0">
              <a:spcBef>
                <a:spcPts val="0"/>
              </a:spcBef>
              <a:buNone/>
            </a:pPr>
            <a:r>
              <a:rPr lang="zh-CN" altLang="en-US" sz="1600" strike="noStrike" noProof="1">
                <a:latin typeface="Consolas" panose="020B0609020204030204" pitchFamily="49" charset="0"/>
              </a:rPr>
              <a:t>yanghui(8)</a:t>
            </a:r>
          </a:p>
        </p:txBody>
      </p:sp>
      <p:pic>
        <p:nvPicPr>
          <p:cNvPr id="4" name="Picture 3"/>
          <p:cNvPicPr>
            <a:picLocks noChangeAspect="1"/>
          </p:cNvPicPr>
          <p:nvPr/>
        </p:nvPicPr>
        <p:blipFill>
          <a:blip r:embed="rId2"/>
          <a:stretch>
            <a:fillRect/>
          </a:stretch>
        </p:blipFill>
        <p:spPr>
          <a:xfrm>
            <a:off x="4709160" y="1971040"/>
            <a:ext cx="4248150" cy="1924050"/>
          </a:xfrm>
          <a:prstGeom prst="rect">
            <a:avLst/>
          </a:prstGeom>
          <a:ln w="19050">
            <a:solidFill>
              <a:schemeClr val="accent1"/>
            </a:solid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5836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2162" name="文本占位符 58370"/>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5-8</a:t>
            </a:r>
            <a:r>
              <a:rPr lang="zh-CN" altLang="en-US" sz="1800" strike="noStrike" noProof="1"/>
              <a:t>  编写函数，接收一个正偶数为参数，输出两个素数，并且这两个素数之和等于原来的正偶数。如果存在多组符合条件的素数，则全部输出。</a:t>
            </a:r>
            <a:endParaRPr lang="en-US" altLang="zh-CN" sz="1350" strike="noStrike" noProof="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IsPrime(n):</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m = int(n**0.5)+1</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for i in range(2, m):</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n%i==0: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False</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True</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demo(n):</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isinstance(n,int) and n&gt;0 and n%2==0: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for i in range(3, n//2+1, 2):</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IsPrime(i) and IsPrime(n-i):</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print(i, '+', n-i, '=', n)</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demo(60)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5939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4210" name="文本占位符 59394"/>
          <p:cNvSpPr>
            <a:spLocks noGrp="1"/>
          </p:cNvSpPr>
          <p:nvPr>
            <p:ph idx="1"/>
          </p:nvPr>
        </p:nvSpPr>
        <p:spPr>
          <a:xfrm>
            <a:off x="382905" y="1065530"/>
            <a:ext cx="8147685" cy="339915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5-9</a:t>
            </a:r>
            <a:r>
              <a:rPr lang="en-US" altLang="zh-CN" sz="1800" strike="noStrike" noProof="1"/>
              <a:t>  </a:t>
            </a:r>
            <a:r>
              <a:rPr lang="zh-CN" altLang="en-US" sz="1800" strike="noStrike" noProof="1"/>
              <a:t>编写函数，接收两个正整数作为参数，返回一个元组，其中第一个元素为最大公约数，第二个元素为最小公倍数。</a:t>
            </a:r>
            <a:endParaRPr lang="zh-CN" altLang="en-US" sz="1350" strike="noStrike" noProof="1"/>
          </a:p>
          <a:p>
            <a:pPr eaLnBrk="1" fontAlgn="base" hangingPunct="1">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def demo(m,n):</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 = m*n</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while m!=0:</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r = n%m</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n, m = m, 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return (n, p//n)</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print(demo(20, 30))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5234" name="内容占位符 2"/>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
            </a:pPr>
            <a:r>
              <a:rPr lang="en-US" altLang="zh-CN" sz="1800" strike="noStrike" noProof="1"/>
              <a:t>Python</a:t>
            </a:r>
            <a:r>
              <a:rPr lang="zh-CN" altLang="en-US" sz="1800" strike="noStrike" noProof="1"/>
              <a:t>标准库已经提供了计算最大公约数的方法。</a:t>
            </a:r>
          </a:p>
          <a:p>
            <a:pPr eaLnBrk="1" fontAlgn="base" hangingPunct="1">
              <a:lnSpc>
                <a:spcPct val="80000"/>
              </a:lnSpc>
              <a:buSzPct val="90000"/>
              <a:buFont typeface="Wingdings" panose="05000000000000000000" pitchFamily="2" charset="2"/>
              <a:buNone/>
            </a:pPr>
            <a:endParaRPr lang="fr-FR" altLang="en-US"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import fractions</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fractions.gcd(36, 39)</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3</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fractions.gcd(30, 20)</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10</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30*20/fractions.gcd(30, 20)</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60.0</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import math</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math.gcd(36, 39)</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3</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6258" name="内容占位符 2"/>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b="1" dirty="0"/>
              <a:t>例</a:t>
            </a:r>
            <a:r>
              <a:rPr lang="en-US" altLang="zh-CN" sz="1800" b="1" dirty="0"/>
              <a:t>5-</a:t>
            </a:r>
            <a:r>
              <a:rPr lang="zh-CN" altLang="en-US" sz="1800" b="1" dirty="0"/>
              <a:t>10</a:t>
            </a:r>
            <a:r>
              <a:rPr lang="zh-CN" altLang="en-US" sz="1800" dirty="0"/>
              <a:t>  编写函数，接收一个所有元素值都不相等的整数列表x和一个整数n，要求将值为n的元素作为支点，将列表中所有值小于n的元素全部放到n的前面，所有值大于n的元素放到n的后面。</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7282" name="内容占位符 2"/>
          <p:cNvSpPr>
            <a:spLocks noGrp="1"/>
          </p:cNvSpPr>
          <p:nvPr>
            <p:ph idx="1"/>
          </p:nvPr>
        </p:nvSpPr>
        <p:spPr>
          <a:xfrm>
            <a:off x="396240" y="1005205"/>
            <a:ext cx="7920990" cy="3398520"/>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import random</a:t>
            </a:r>
          </a:p>
          <a:p>
            <a:pPr marL="0" indent="0" eaLnBrk="1" latinLnBrk="0" hangingPunct="1">
              <a:spcBef>
                <a:spcPts val="0"/>
              </a:spcBef>
              <a:buSzPct val="90000"/>
              <a:buFont typeface="Wingdings" panose="05000000000000000000" pitchFamily="2" charset="2"/>
              <a:buNone/>
            </a:pPr>
            <a:endParaRPr lang="zh-CN" altLang="en-US" sz="12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def demo(x, n):</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x.index(n)               #获取指定元素在列表中的索引</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x[0], x[i] = x[i], x[0]      #将指定元素与第0个元素交换</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key = x[0]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j = len(x)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 and x[j]&gt;=key: #从后向前寻找第一个比指定元素小的元素</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j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x[i] = x[j] </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 and x[i]&lt;=key: #从前向后寻找第一个比指定元素大的元素</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x[j] = x[i]</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x[i] = key</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x =list(range(1, 10))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random.shuffle(x)</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print(x)</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demo(x, 4)</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print(x)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389890" y="1096010"/>
            <a:ext cx="8063865"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
              <a:defRPr/>
            </a:pP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函数的</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递归调用</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是函数调用的一种特殊情况，函数调用自己，自己再调用自己，自己再调用自己，...，当</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某个条件得到满足的时候就不再调用了</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，然后再</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一层一层地返回</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直到该函数第一次调用</a:t>
            </a:r>
            <a:r>
              <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的位置。</a:t>
            </a:r>
            <a:endParaRPr kumimoji="0" lang="zh-CN" altLang="en-US" sz="15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
              <a:defRPr/>
            </a:pPr>
            <a:r>
              <a:rPr kumimoji="0" lang="zh-CN" altLang="en-US" sz="15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设置递归深度：</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zh-CN" altLang="en-US" sz="15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import sys</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zh-CN" altLang="en-US" sz="15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sys.setrecursionlimit(3000)</a:t>
            </a:r>
          </a:p>
        </p:txBody>
      </p:sp>
      <p:grpSp>
        <p:nvGrpSpPr>
          <p:cNvPr id="27650" name="画布 110"/>
          <p:cNvGrpSpPr/>
          <p:nvPr/>
        </p:nvGrpSpPr>
        <p:grpSpPr>
          <a:xfrm>
            <a:off x="1966913" y="2562225"/>
            <a:ext cx="4938712" cy="2049463"/>
            <a:chOff x="0" y="0"/>
            <a:chExt cx="6253" cy="4219"/>
          </a:xfrm>
        </p:grpSpPr>
        <p:sp>
          <p:nvSpPr>
            <p:cNvPr id="27651" name="Rectangle 1073743955"/>
            <p:cNvSpPr/>
            <p:nvPr/>
          </p:nvSpPr>
          <p:spPr>
            <a:xfrm>
              <a:off x="0" y="0"/>
              <a:ext cx="6241" cy="4219"/>
            </a:xfrm>
            <a:prstGeom prst="rect">
              <a:avLst/>
            </a:prstGeom>
            <a:noFill/>
            <a:ln w="9525">
              <a:noFill/>
            </a:ln>
          </p:spPr>
          <p:txBody>
            <a:bodyPr anchor="t"/>
            <a:lstStyle/>
            <a:p>
              <a:endParaRPr lang="en-US" altLang="en-US" sz="1200" dirty="0">
                <a:latin typeface="Arial" panose="020B0604020202020204" pitchFamily="34" charset="0"/>
                <a:ea typeface="宋体" panose="02010600030101010101" pitchFamily="2" charset="-122"/>
              </a:endParaRPr>
            </a:p>
          </p:txBody>
        </p:sp>
        <p:cxnSp>
          <p:nvCxnSpPr>
            <p:cNvPr id="27652"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7653"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7654"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7655"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7656"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7657"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7658"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7659"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7660"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7661"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7662"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7663"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7664"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7665"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7666"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7667"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7668"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7669"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7670"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7671"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7672"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7673"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7674"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7675"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7676" name="文本框 142"/>
            <p:cNvSpPr/>
            <p:nvPr/>
          </p:nvSpPr>
          <p:spPr>
            <a:xfrm>
              <a:off x="3561" y="1860"/>
              <a:ext cx="614" cy="435"/>
            </a:xfrm>
            <a:prstGeom prst="rect">
              <a:avLst/>
            </a:prstGeom>
            <a:solidFill>
              <a:srgbClr val="FFFFFF"/>
            </a:solidFill>
            <a:ln w="9525">
              <a:noFill/>
            </a:ln>
          </p:spPr>
          <p:txBody>
            <a:bodyPr lIns="0" rIns="0" anchor="t"/>
            <a:lstStyle/>
            <a:p>
              <a:r>
                <a:rPr lang="en-US" altLang="en-US" sz="1200" dirty="0">
                  <a:latin typeface="Arial" panose="020B0604020202020204" pitchFamily="34" charset="0"/>
                  <a:ea typeface="宋体" panose="02010600030101010101" pitchFamily="2" charset="-122"/>
                </a:rPr>
                <a:t>......</a:t>
              </a:r>
            </a:p>
            <a:p>
              <a:endParaRPr lang="en-US" altLang="en-US" sz="1200" dirty="0">
                <a:latin typeface="Arial" panose="020B0604020202020204" pitchFamily="34" charset="0"/>
                <a:ea typeface="宋体" panose="02010600030101010101" pitchFamily="2" charset="-122"/>
              </a:endParaRPr>
            </a:p>
          </p:txBody>
        </p:sp>
        <p:sp>
          <p:nvSpPr>
            <p:cNvPr id="27677"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函数A</a:t>
              </a:r>
            </a:p>
            <a:p>
              <a:endParaRPr lang="en-US" altLang="en-US" sz="1200" dirty="0">
                <a:latin typeface="Arial" panose="020B0604020202020204" pitchFamily="34" charset="0"/>
                <a:ea typeface="宋体" panose="02010600030101010101" pitchFamily="2" charset="-122"/>
              </a:endParaRPr>
            </a:p>
          </p:txBody>
        </p:sp>
        <p:sp>
          <p:nvSpPr>
            <p:cNvPr id="27678"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79"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0"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1"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2"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3"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4"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5"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6"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7"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8"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9"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0"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1"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2"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3"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4"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cxnSp>
          <p:nvCxnSpPr>
            <p:cNvPr id="27695"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
        <p:nvSpPr>
          <p:cNvPr id="28720"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9330" name="内容占位符 2"/>
          <p:cNvSpPr>
            <a:spLocks noGrp="1"/>
          </p:cNvSpPr>
          <p:nvPr>
            <p:ph idx="1"/>
          </p:nvPr>
        </p:nvSpPr>
        <p:spPr/>
        <p:txBody>
          <a:bodyPr wrap="square" lIns="68591" tIns="34295" rIns="68591" bIns="34295" anchor="t"/>
          <a:lstStyle/>
          <a:p>
            <a:pPr eaLnBrk="1" hangingPunct="1">
              <a:lnSpc>
                <a:spcPct val="150000"/>
              </a:lnSpc>
              <a:spcBef>
                <a:spcPct val="0"/>
              </a:spcBef>
              <a:buFont typeface="Wingdings" panose="05000000000000000000" pitchFamily="2" charset="2"/>
              <a:buChar char="n"/>
            </a:pPr>
            <a:r>
              <a:rPr lang="zh-CN" altLang="en-US" sz="1800" b="1" dirty="0"/>
              <a:t>例5-11</a:t>
            </a:r>
            <a:r>
              <a:rPr lang="zh-CN" altLang="en-US" sz="1800" dirty="0"/>
              <a:t>  编写函数，计算字符串匹配的准确率。以打字练习程序为例，假设origin为原始内容，userInput为用户输入的内容，下面的代码用来测试用户输入的准确率。</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0354"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def Rate(origin, 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(isinstance(origin, str) and isinstance(userInput, str)):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print('The two parameters must be strings.')</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len(origin)&lt;len(userInput):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print('Sorry. I suppose the second parameter string is shorter.')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    </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right = 0                   #精确匹配的字符个数</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for origin_char, user_char in zip(origin, 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origin_char==user_char: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right += 1</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 right/len(origin)</a:t>
            </a:r>
          </a:p>
          <a:p>
            <a:pPr marL="0" indent="0" eaLnBrk="1" latinLnBrk="0" hangingPunct="1">
              <a:spcBef>
                <a:spcPts val="0"/>
              </a:spcBef>
              <a:buSzPct val="90000"/>
              <a:buFont typeface="Wingdings" panose="05000000000000000000" pitchFamily="2" charset="2"/>
              <a:buNone/>
            </a:pP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origin = 'Shandong Institute of Business and Technology'</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userInput = 'ShanDong institute of business and technolog'</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print(Rate(origin, userInput))   #输出测试结果</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5" y="-953"/>
            <a:ext cx="9121775" cy="925039"/>
          </a:xfrm>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1378" name="内容占位符 2"/>
          <p:cNvSpPr>
            <a:spLocks noGrp="1"/>
          </p:cNvSpPr>
          <p:nvPr>
            <p:ph idx="1"/>
          </p:nvPr>
        </p:nvSpPr>
        <p:spPr>
          <a:xfrm>
            <a:off x="457200" y="1200150"/>
            <a:ext cx="8484235" cy="3395980"/>
          </a:xfrm>
        </p:spPr>
        <p:txBody>
          <a:bodyPr wrap="square" lIns="68591" tIns="34295" rIns="68591" bIns="34295" anchor="t"/>
          <a:lstStyle/>
          <a:p>
            <a:pPr marL="0" indent="0" eaLnBrk="1" hangingPunct="1">
              <a:buNone/>
            </a:pPr>
            <a:r>
              <a:rPr lang="en-US" altLang="zh-CN" sz="1600" dirty="0">
                <a:latin typeface="Consolas" panose="020B0609020204030204" pitchFamily="49" charset="0"/>
                <a:cs typeface="Consolas" panose="020B0609020204030204" pitchFamily="49" charset="0"/>
              </a:rPr>
              <a:t>def Rate(origin, userInput):</a:t>
            </a:r>
          </a:p>
          <a:p>
            <a:pPr marL="0" indent="0" eaLnBrk="1" hangingPunct="1">
              <a:buNone/>
            </a:pPr>
            <a:r>
              <a:rPr lang="en-US" altLang="zh-CN" sz="1600" dirty="0">
                <a:latin typeface="Consolas" panose="020B0609020204030204" pitchFamily="49" charset="0"/>
                <a:cs typeface="Consolas" panose="020B0609020204030204" pitchFamily="49" charset="0"/>
              </a:rPr>
              <a:t>    '''</a:t>
            </a:r>
            <a:r>
              <a:rPr lang="zh-CN" altLang="en-US" sz="1600" dirty="0">
                <a:latin typeface="Consolas" panose="020B0609020204030204" pitchFamily="49" charset="0"/>
                <a:cs typeface="Consolas" panose="020B0609020204030204" pitchFamily="49" charset="0"/>
              </a:rPr>
              <a:t>使用生成器表达式</a:t>
            </a:r>
            <a:r>
              <a:rPr lang="en-US" altLang="zh-CN" sz="1600" dirty="0">
                <a:latin typeface="Consolas" panose="020B0609020204030204" pitchFamily="49" charset="0"/>
                <a:cs typeface="Consolas" panose="020B0609020204030204" pitchFamily="49" charset="0"/>
              </a:rPr>
              <a:t>'''</a:t>
            </a:r>
          </a:p>
          <a:p>
            <a:pPr marL="0" indent="0" eaLnBrk="1" hangingPunct="1">
              <a:buNone/>
            </a:pPr>
            <a:r>
              <a:rPr lang="en-US" altLang="zh-CN" sz="1600" dirty="0">
                <a:latin typeface="Consolas" panose="020B0609020204030204" pitchFamily="49" charset="0"/>
                <a:cs typeface="Consolas" panose="020B0609020204030204" pitchFamily="49" charset="0"/>
              </a:rPr>
              <a:t>    if not (isinstance(origin, str) and isinstance(userInput, str)):</a:t>
            </a:r>
          </a:p>
          <a:p>
            <a:pPr marL="0" indent="0" eaLnBrk="1" hangingPunct="1">
              <a:buNone/>
            </a:pPr>
            <a:r>
              <a:rPr lang="en-US" altLang="zh-CN" sz="1600" dirty="0">
                <a:latin typeface="Consolas" panose="020B0609020204030204" pitchFamily="49" charset="0"/>
                <a:cs typeface="Consolas" panose="020B0609020204030204" pitchFamily="49" charset="0"/>
              </a:rPr>
              <a:t>        print('The two parameters must be strings.')</a:t>
            </a:r>
          </a:p>
          <a:p>
            <a:pPr marL="0" indent="0" eaLnBrk="1" hangingPunct="1">
              <a:buNone/>
            </a:pPr>
            <a:r>
              <a:rPr lang="en-US" altLang="zh-CN" sz="1600" dirty="0">
                <a:latin typeface="Consolas" panose="020B0609020204030204" pitchFamily="49" charset="0"/>
                <a:cs typeface="Consolas" panose="020B0609020204030204" pitchFamily="49" charset="0"/>
              </a:rPr>
              <a:t>        return</a:t>
            </a:r>
          </a:p>
          <a:p>
            <a:pPr marL="0" indent="0" eaLnBrk="1" hangingPunct="1">
              <a:buNone/>
            </a:pPr>
            <a:r>
              <a:rPr lang="en-US" altLang="zh-CN" sz="1600" dirty="0">
                <a:latin typeface="Consolas" panose="020B0609020204030204" pitchFamily="49" charset="0"/>
                <a:cs typeface="Consolas" panose="020B0609020204030204" pitchFamily="49" charset="0"/>
              </a:rPr>
              <a:t>    if len(origin)&lt;len(userInput):</a:t>
            </a:r>
          </a:p>
          <a:p>
            <a:pPr marL="0" indent="0" eaLnBrk="1" hangingPunct="1">
              <a:buNone/>
            </a:pPr>
            <a:r>
              <a:rPr lang="en-US" altLang="zh-CN" sz="1600" dirty="0">
                <a:latin typeface="Consolas" panose="020B0609020204030204" pitchFamily="49" charset="0"/>
                <a:cs typeface="Consolas" panose="020B0609020204030204" pitchFamily="49" charset="0"/>
              </a:rPr>
              <a:t>        print('Sorry. I suppose the second parameter string is shorter.')</a:t>
            </a:r>
          </a:p>
          <a:p>
            <a:pPr marL="0" indent="0" eaLnBrk="1" hangingPunct="1">
              <a:buNone/>
            </a:pPr>
            <a:r>
              <a:rPr lang="en-US" altLang="zh-CN" sz="1600" dirty="0">
                <a:latin typeface="Consolas" panose="020B0609020204030204" pitchFamily="49" charset="0"/>
                <a:cs typeface="Consolas" panose="020B0609020204030204" pitchFamily="49" charset="0"/>
              </a:rPr>
              <a:t>        return    </a:t>
            </a:r>
          </a:p>
          <a:p>
            <a:pPr marL="0" indent="0" eaLnBrk="1" hangingPunct="1">
              <a:buNone/>
            </a:pPr>
            <a:r>
              <a:rPr lang="en-US" altLang="zh-CN" sz="1600" dirty="0">
                <a:latin typeface="Consolas" panose="020B0609020204030204" pitchFamily="49" charset="0"/>
                <a:cs typeface="Consolas" panose="020B0609020204030204" pitchFamily="49" charset="0"/>
              </a:rPr>
              <a:t>    right = sum((1 for oc, uc in zip(origin, userInput) if oc==uc))</a:t>
            </a:r>
          </a:p>
          <a:p>
            <a:pPr marL="0" indent="0" eaLnBrk="1" hangingPunct="1">
              <a:buNone/>
            </a:pPr>
            <a:r>
              <a:rPr lang="en-US" altLang="zh-CN" sz="1600" dirty="0">
                <a:latin typeface="Consolas" panose="020B0609020204030204" pitchFamily="49" charset="0"/>
                <a:cs typeface="Consolas" panose="020B0609020204030204" pitchFamily="49" charset="0"/>
              </a:rPr>
              <a:t>    return right/len(origin)</a:t>
            </a:r>
            <a:endParaRPr lang="zh-CN" altLang="en-US" sz="1600" dirty="0">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5" y="-953"/>
            <a:ext cx="9121775" cy="925039"/>
          </a:xfrm>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2402" name="内容占位符 2"/>
          <p:cNvSpPr>
            <a:spLocks noGrp="1"/>
          </p:cNvSpPr>
          <p:nvPr>
            <p:ph idx="1"/>
          </p:nvPr>
        </p:nvSpPr>
        <p:spPr>
          <a:xfrm>
            <a:off x="457200" y="1200150"/>
            <a:ext cx="8477885" cy="3395980"/>
          </a:xfrm>
        </p:spPr>
        <p:txBody>
          <a:bodyPr wrap="square" lIns="68591" tIns="34295" rIns="68591" bIns="34295" anchor="t"/>
          <a:lstStyle/>
          <a:p>
            <a:pPr marL="0" indent="0" eaLnBrk="1" hangingPunct="1">
              <a:buNone/>
            </a:pPr>
            <a:r>
              <a:rPr lang="en-US" altLang="zh-CN" sz="1600" dirty="0">
                <a:latin typeface="Consolas" panose="020B0609020204030204" pitchFamily="49" charset="0"/>
              </a:rPr>
              <a:t>def Rate(origin, userInput):</a:t>
            </a:r>
          </a:p>
          <a:p>
            <a:pPr marL="0" indent="0" eaLnBrk="1" hangingPunct="1">
              <a:buNone/>
            </a:pPr>
            <a:r>
              <a:rPr lang="en-US" altLang="zh-CN" sz="1600" dirty="0">
                <a:latin typeface="Consolas" panose="020B0609020204030204" pitchFamily="49" charset="0"/>
              </a:rPr>
              <a:t>    '''</a:t>
            </a:r>
            <a:r>
              <a:rPr lang="zh-CN" altLang="en-US" sz="1600" dirty="0">
                <a:latin typeface="Consolas" panose="020B0609020204030204" pitchFamily="49" charset="0"/>
              </a:rPr>
              <a:t>函数式编程</a:t>
            </a:r>
            <a:r>
              <a:rPr lang="en-US" altLang="zh-CN" sz="1600" dirty="0">
                <a:latin typeface="Consolas" panose="020B0609020204030204" pitchFamily="49" charset="0"/>
              </a:rPr>
              <a:t>'''</a:t>
            </a:r>
          </a:p>
          <a:p>
            <a:pPr marL="0" indent="0" eaLnBrk="1" hangingPunct="1">
              <a:buNone/>
            </a:pPr>
            <a:r>
              <a:rPr lang="en-US" altLang="zh-CN" sz="1600" dirty="0">
                <a:latin typeface="Consolas" panose="020B0609020204030204" pitchFamily="49" charset="0"/>
              </a:rPr>
              <a:t>    if not (isinstance(origin, str) and isinstance(userInput, str)):</a:t>
            </a:r>
          </a:p>
          <a:p>
            <a:pPr marL="0" indent="0" eaLnBrk="1" hangingPunct="1">
              <a:buNone/>
            </a:pPr>
            <a:r>
              <a:rPr lang="en-US" altLang="zh-CN" sz="1600" dirty="0">
                <a:latin typeface="Consolas" panose="020B0609020204030204" pitchFamily="49" charset="0"/>
              </a:rPr>
              <a:t>        print('The two parameters must be strings.')</a:t>
            </a:r>
          </a:p>
          <a:p>
            <a:pPr marL="0" indent="0" eaLnBrk="1" hangingPunct="1">
              <a:buNone/>
            </a:pPr>
            <a:r>
              <a:rPr lang="en-US" altLang="zh-CN" sz="1600" dirty="0">
                <a:latin typeface="Consolas" panose="020B0609020204030204" pitchFamily="49" charset="0"/>
              </a:rPr>
              <a:t>        return</a:t>
            </a:r>
          </a:p>
          <a:p>
            <a:pPr marL="0" indent="0" eaLnBrk="1" hangingPunct="1">
              <a:buNone/>
            </a:pPr>
            <a:r>
              <a:rPr lang="en-US" altLang="zh-CN" sz="1600" dirty="0">
                <a:latin typeface="Consolas" panose="020B0609020204030204" pitchFamily="49" charset="0"/>
              </a:rPr>
              <a:t>    if len(origin)&lt;len(userInput):</a:t>
            </a:r>
          </a:p>
          <a:p>
            <a:pPr marL="0" indent="0" eaLnBrk="1" hangingPunct="1">
              <a:buNone/>
            </a:pPr>
            <a:r>
              <a:rPr lang="en-US" altLang="zh-CN" sz="1600" dirty="0">
                <a:latin typeface="Consolas" panose="020B0609020204030204" pitchFamily="49" charset="0"/>
              </a:rPr>
              <a:t>        print('Sorry. I suppose the second parameter string is shorter.')</a:t>
            </a:r>
          </a:p>
          <a:p>
            <a:pPr marL="0" indent="0" eaLnBrk="1" hangingPunct="1">
              <a:buNone/>
            </a:pPr>
            <a:r>
              <a:rPr lang="en-US" altLang="zh-CN" sz="1600" dirty="0">
                <a:latin typeface="Consolas" panose="020B0609020204030204" pitchFamily="49" charset="0"/>
              </a:rPr>
              <a:t>        return    </a:t>
            </a:r>
          </a:p>
          <a:p>
            <a:pPr marL="0" indent="0" eaLnBrk="1" hangingPunct="1">
              <a:buNone/>
            </a:pPr>
            <a:r>
              <a:rPr lang="en-US" altLang="zh-CN" sz="1600" dirty="0">
                <a:latin typeface="Consolas" panose="020B0609020204030204" pitchFamily="49" charset="0"/>
              </a:rPr>
              <a:t>    right = sum(map(lambda oc, uc:oc==uc, origin, userInput))</a:t>
            </a:r>
          </a:p>
          <a:p>
            <a:pPr marL="0" indent="0" eaLnBrk="1" hangingPunct="1">
              <a:buNone/>
            </a:pPr>
            <a:r>
              <a:rPr lang="en-US" altLang="zh-CN" sz="1600" dirty="0">
                <a:latin typeface="Consolas" panose="020B0609020204030204" pitchFamily="49" charset="0"/>
              </a:rPr>
              <a:t>    return right/len(origin)</a:t>
            </a:r>
            <a:endParaRPr lang="zh-CN" altLang="en-US" sz="1600" dirty="0">
              <a:latin typeface="Consolas" panose="020B0609020204030204" pitchFamily="49" charset="0"/>
              <a:ea typeface="Consolas" panose="020B0609020204030204"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p:txBody>
          <a:bodyPr/>
          <a:lstStyle/>
          <a:p>
            <a:pPr latinLnBrk="0">
              <a:lnSpc>
                <a:spcPct val="150000"/>
              </a:lnSpc>
              <a:spcBef>
                <a:spcPts val="0"/>
              </a:spcBef>
            </a:pPr>
            <a:r>
              <a:rPr lang="en-US" sz="1800" b="1"/>
              <a:t>例5-12</a:t>
            </a:r>
            <a:r>
              <a:rPr lang="en-US" sz="1800"/>
              <a:t>  编写函数模拟猜数游戏。系统随机产生一个数，玩家来猜，系统根据玩家的猜测进行提示，玩家则可以根据系统的提示对下一次的猜测进行适当调整。</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p:txBody>
          <a:bodyPr/>
          <a:lstStyle/>
          <a:p>
            <a:pPr marL="0" indent="0" latinLnBrk="0">
              <a:spcBef>
                <a:spcPts val="0"/>
              </a:spcBef>
              <a:buNone/>
            </a:pPr>
            <a:r>
              <a:rPr lang="en-US" sz="1400">
                <a:latin typeface="Consolas" panose="020B0609020204030204" pitchFamily="49" charset="0"/>
                <a:cs typeface="Consolas" panose="020B0609020204030204" pitchFamily="49" charset="0"/>
              </a:rPr>
              <a:t>from random import randint</a:t>
            </a:r>
          </a:p>
          <a:p>
            <a:pPr marL="0" indent="0" latinLnBrk="0">
              <a:spcBef>
                <a:spcPts val="0"/>
              </a:spcBef>
              <a:buNone/>
            </a:pPr>
            <a:endParaRPr lang="en-US" sz="1400">
              <a:latin typeface="Consolas" panose="020B0609020204030204" pitchFamily="49" charset="0"/>
              <a:cs typeface="Consolas" panose="020B0609020204030204" pitchFamily="49" charset="0"/>
            </a:endParaRPr>
          </a:p>
          <a:p>
            <a:pPr marL="0" indent="0" latinLnBrk="0">
              <a:spcBef>
                <a:spcPts val="0"/>
              </a:spcBef>
              <a:buNone/>
            </a:pPr>
            <a:r>
              <a:rPr lang="en-US" sz="1400">
                <a:latin typeface="Consolas" panose="020B0609020204030204" pitchFamily="49" charset="0"/>
                <a:cs typeface="Consolas" panose="020B0609020204030204" pitchFamily="49" charset="0"/>
              </a:rPr>
              <a:t>def guess(maxValue=10, maxTimes=3):    </a:t>
            </a:r>
          </a:p>
          <a:p>
            <a:pPr marL="0" indent="0" latinLnBrk="0">
              <a:spcBef>
                <a:spcPts val="0"/>
              </a:spcBef>
              <a:buNone/>
            </a:pPr>
            <a:r>
              <a:rPr lang="en-US" sz="1400">
                <a:latin typeface="Consolas" panose="020B0609020204030204" pitchFamily="49" charset="0"/>
                <a:cs typeface="Consolas" panose="020B0609020204030204" pitchFamily="49" charset="0"/>
              </a:rPr>
              <a:t>    value = randint(1,maxValue)              #随机生成一个整数</a:t>
            </a:r>
          </a:p>
          <a:p>
            <a:pPr marL="0" indent="0" latinLnBrk="0">
              <a:spcBef>
                <a:spcPts val="0"/>
              </a:spcBef>
              <a:buNone/>
            </a:pPr>
            <a:r>
              <a:rPr lang="en-US" sz="1400">
                <a:latin typeface="Consolas" panose="020B0609020204030204" pitchFamily="49" charset="0"/>
                <a:cs typeface="Consolas" panose="020B0609020204030204" pitchFamily="49" charset="0"/>
              </a:rPr>
              <a:t>    for i in range(maxTimes):</a:t>
            </a:r>
          </a:p>
          <a:p>
            <a:pPr marL="0" indent="0" latinLnBrk="0">
              <a:spcBef>
                <a:spcPts val="0"/>
              </a:spcBef>
              <a:buNone/>
            </a:pPr>
            <a:r>
              <a:rPr lang="en-US" sz="1400">
                <a:latin typeface="Consolas" panose="020B0609020204030204" pitchFamily="49" charset="0"/>
                <a:cs typeface="Consolas" panose="020B0609020204030204" pitchFamily="49" charset="0"/>
              </a:rPr>
              <a:t>        prompt = 'Start to GUESS:' if i==0 else 'Guess again:'</a:t>
            </a:r>
          </a:p>
          <a:p>
            <a:pPr marL="0" indent="0" latinLnBrk="0">
              <a:spcBef>
                <a:spcPts val="0"/>
              </a:spcBef>
              <a:buNone/>
            </a:pPr>
            <a:r>
              <a:rPr lang="en-US" sz="1400">
                <a:latin typeface="Consolas" panose="020B0609020204030204" pitchFamily="49" charset="0"/>
                <a:cs typeface="Consolas" panose="020B0609020204030204" pitchFamily="49" charset="0"/>
              </a:rPr>
              <a:t>        try:                                 #使用异常处理结构，防止输入不是数字</a:t>
            </a:r>
          </a:p>
          <a:p>
            <a:pPr marL="0" indent="0" latinLnBrk="0">
              <a:spcBef>
                <a:spcPts val="0"/>
              </a:spcBef>
              <a:buNone/>
            </a:pPr>
            <a:r>
              <a:rPr lang="en-US" sz="1400">
                <a:latin typeface="Consolas" panose="020B0609020204030204" pitchFamily="49" charset="0"/>
                <a:cs typeface="Consolas" panose="020B0609020204030204" pitchFamily="49" charset="0"/>
              </a:rPr>
              <a:t>            x = int(input(prompt))</a:t>
            </a:r>
          </a:p>
          <a:p>
            <a:pPr marL="0" indent="0" latinLnBrk="0">
              <a:spcBef>
                <a:spcPts val="0"/>
              </a:spcBef>
              <a:buNone/>
            </a:pPr>
            <a:r>
              <a:rPr lang="en-US" sz="1400">
                <a:latin typeface="Consolas" panose="020B0609020204030204" pitchFamily="49" charset="0"/>
                <a:cs typeface="Consolas" panose="020B0609020204030204" pitchFamily="49" charset="0"/>
              </a:rPr>
              <a:t>        except: print('Must input an integer between 1 and ', maxValue)</a:t>
            </a:r>
          </a:p>
          <a:p>
            <a:pPr marL="0" indent="0" latinLnBrk="0">
              <a:spcBef>
                <a:spcPts val="0"/>
              </a:spcBef>
              <a:buNone/>
            </a:pPr>
            <a:r>
              <a:rPr lang="en-US" sz="1400">
                <a:latin typeface="Consolas" panose="020B0609020204030204" pitchFamily="49" charset="0"/>
                <a:cs typeface="Consolas" panose="020B0609020204030204" pitchFamily="49" charset="0"/>
              </a:rPr>
              <a:t>        else:            </a:t>
            </a:r>
          </a:p>
          <a:p>
            <a:pPr marL="0" indent="0" latinLnBrk="0">
              <a:spcBef>
                <a:spcPts val="0"/>
              </a:spcBef>
              <a:buNone/>
            </a:pPr>
            <a:r>
              <a:rPr lang="en-US" sz="1400">
                <a:latin typeface="Consolas" panose="020B0609020204030204" pitchFamily="49" charset="0"/>
                <a:cs typeface="Consolas" panose="020B0609020204030204" pitchFamily="49" charset="0"/>
              </a:rPr>
              <a:t>            if x == value:                   #猜对了</a:t>
            </a:r>
          </a:p>
          <a:p>
            <a:pPr marL="0" indent="0" latinLnBrk="0">
              <a:spcBef>
                <a:spcPts val="0"/>
              </a:spcBef>
              <a:buNone/>
            </a:pPr>
            <a:r>
              <a:rPr lang="en-US" sz="1400">
                <a:latin typeface="Consolas" panose="020B0609020204030204" pitchFamily="49" charset="0"/>
                <a:cs typeface="Consolas" panose="020B0609020204030204" pitchFamily="49" charset="0"/>
              </a:rPr>
              <a:t>                print('Congratulations!')</a:t>
            </a:r>
          </a:p>
          <a:p>
            <a:pPr marL="0" indent="0" latinLnBrk="0">
              <a:spcBef>
                <a:spcPts val="0"/>
              </a:spcBef>
              <a:buNone/>
            </a:pPr>
            <a:r>
              <a:rPr lang="en-US" sz="1400">
                <a:latin typeface="Consolas" panose="020B0609020204030204" pitchFamily="49" charset="0"/>
                <a:cs typeface="Consolas" panose="020B0609020204030204" pitchFamily="49" charset="0"/>
              </a:rPr>
              <a:t>                break</a:t>
            </a:r>
          </a:p>
          <a:p>
            <a:pPr marL="0" indent="0" latinLnBrk="0">
              <a:spcBef>
                <a:spcPts val="0"/>
              </a:spcBef>
              <a:buNone/>
            </a:pPr>
            <a:r>
              <a:rPr lang="en-US" sz="1400">
                <a:latin typeface="Consolas" panose="020B0609020204030204" pitchFamily="49" charset="0"/>
                <a:cs typeface="Consolas" panose="020B0609020204030204" pitchFamily="49" charset="0"/>
              </a:rPr>
              <a:t>            elif x &gt; value: print('Too big')</a:t>
            </a:r>
          </a:p>
          <a:p>
            <a:pPr marL="0" indent="0" latinLnBrk="0">
              <a:spcBef>
                <a:spcPts val="0"/>
              </a:spcBef>
              <a:buNone/>
            </a:pPr>
            <a:r>
              <a:rPr lang="en-US" sz="1400">
                <a:latin typeface="Consolas" panose="020B0609020204030204" pitchFamily="49" charset="0"/>
                <a:cs typeface="Consolas" panose="020B0609020204030204" pitchFamily="49" charset="0"/>
              </a:rPr>
              <a:t>            else: print('Too little')</a:t>
            </a:r>
          </a:p>
          <a:p>
            <a:pPr marL="0" indent="0" latinLnBrk="0">
              <a:spcBef>
                <a:spcPts val="0"/>
              </a:spcBef>
              <a:buNone/>
            </a:pPr>
            <a:r>
              <a:rPr lang="en-US" sz="1400">
                <a:latin typeface="Consolas" panose="020B0609020204030204" pitchFamily="49" charset="0"/>
                <a:cs typeface="Consolas" panose="020B0609020204030204" pitchFamily="49" charset="0"/>
              </a:rPr>
              <a:t>    else:                                    #次数用完还没猜对，游戏结束</a:t>
            </a:r>
          </a:p>
          <a:p>
            <a:pPr marL="0" indent="0" latinLnBrk="0">
              <a:spcBef>
                <a:spcPts val="0"/>
              </a:spcBef>
              <a:buNone/>
            </a:pPr>
            <a:r>
              <a:rPr lang="en-US" sz="1400">
                <a:latin typeface="Consolas" panose="020B0609020204030204" pitchFamily="49" charset="0"/>
                <a:cs typeface="Consolas" panose="020B0609020204030204" pitchFamily="49" charset="0"/>
              </a:rPr>
              <a:t>        print('Game over. FAIL.')</a:t>
            </a:r>
          </a:p>
          <a:p>
            <a:pPr marL="0" indent="0" latinLnBrk="0">
              <a:spcBef>
                <a:spcPts val="0"/>
              </a:spcBef>
              <a:buNone/>
            </a:pPr>
            <a:r>
              <a:rPr lang="en-US" sz="1400">
                <a:latin typeface="Consolas" panose="020B0609020204030204" pitchFamily="49" charset="0"/>
                <a:cs typeface="Consolas" panose="020B0609020204030204" pitchFamily="49" charset="0"/>
              </a:rPr>
              <a:t>        print('The value is ', value)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a:xfrm>
            <a:off x="338455" y="1200150"/>
            <a:ext cx="8498840" cy="3395980"/>
          </a:xfrm>
        </p:spPr>
        <p:txBody>
          <a:bodyPr/>
          <a:lstStyle/>
          <a:p>
            <a:pPr latinLnBrk="0">
              <a:lnSpc>
                <a:spcPct val="150000"/>
              </a:lnSpc>
              <a:spcBef>
                <a:spcPts val="0"/>
              </a:spcBef>
            </a:pPr>
            <a:r>
              <a:rPr lang="en-US" sz="1800" b="1">
                <a:latin typeface="Consolas" panose="020B0609020204030204" pitchFamily="49" charset="0"/>
                <a:cs typeface="Consolas" panose="020B0609020204030204" pitchFamily="49" charset="0"/>
              </a:rPr>
              <a:t>例5-13</a:t>
            </a:r>
            <a:r>
              <a:rPr lang="en-US" sz="1800">
                <a:latin typeface="Consolas" panose="020B0609020204030204" pitchFamily="49" charset="0"/>
                <a:cs typeface="Consolas" panose="020B0609020204030204" pitchFamily="49" charset="0"/>
              </a:rPr>
              <a:t>  编写函数，计算形式如a + aa + aaa + aaaa + ... + aaa...aaa的表达式的值，其中a为小于10的自然数。</a:t>
            </a: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def demo1(a, n):</a:t>
            </a:r>
          </a:p>
          <a:p>
            <a:pPr marL="0" indent="0" latinLnBrk="0">
              <a:spcBef>
                <a:spcPts val="0"/>
              </a:spcBef>
              <a:buNone/>
            </a:pPr>
            <a:r>
              <a:rPr lang="en-US" sz="1600">
                <a:latin typeface="Consolas" panose="020B0609020204030204" pitchFamily="49" charset="0"/>
                <a:cs typeface="Consolas" panose="020B0609020204030204" pitchFamily="49" charset="0"/>
              </a:rPr>
              <a:t>    assert type(n)==int and 0&lt;=a&lt;10, 'v must be integer between 1 and 9'</a:t>
            </a:r>
          </a:p>
          <a:p>
            <a:pPr marL="0" indent="0" latinLnBrk="0">
              <a:spcBef>
                <a:spcPts val="0"/>
              </a:spcBef>
              <a:buNone/>
            </a:pPr>
            <a:r>
              <a:rPr lang="en-US" sz="1600">
                <a:latin typeface="Consolas" panose="020B0609020204030204" pitchFamily="49" charset="0"/>
                <a:cs typeface="Consolas" panose="020B0609020204030204" pitchFamily="49" charset="0"/>
              </a:rPr>
              <a:t>    a = str(a)</a:t>
            </a:r>
          </a:p>
          <a:p>
            <a:pPr marL="0" indent="0" latinLnBrk="0">
              <a:spcBef>
                <a:spcPts val="0"/>
              </a:spcBef>
              <a:buNone/>
            </a:pPr>
            <a:r>
              <a:rPr lang="en-US" sz="1600">
                <a:latin typeface="Consolas" panose="020B0609020204030204" pitchFamily="49" charset="0"/>
                <a:cs typeface="Consolas" panose="020B0609020204030204" pitchFamily="49" charset="0"/>
              </a:rPr>
              <a:t>    return sum(eval(a*i) for i in range(1,n+1))</a:t>
            </a:r>
          </a:p>
          <a:p>
            <a:pPr marL="0" indent="0" latinLnBrk="0">
              <a:spcBef>
                <a:spcPts val="0"/>
              </a:spcBef>
              <a:buNone/>
            </a:pP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def demo2(a, n):</a:t>
            </a:r>
          </a:p>
          <a:p>
            <a:pPr marL="0" indent="0" latinLnBrk="0">
              <a:spcBef>
                <a:spcPts val="0"/>
              </a:spcBef>
              <a:buNone/>
            </a:pPr>
            <a:r>
              <a:rPr lang="en-US" sz="1600">
                <a:latin typeface="Consolas" panose="020B0609020204030204" pitchFamily="49" charset="0"/>
                <a:cs typeface="Consolas" panose="020B0609020204030204" pitchFamily="49" charset="0"/>
              </a:rPr>
              <a:t>    a = str(a)</a:t>
            </a:r>
          </a:p>
          <a:p>
            <a:pPr marL="0" indent="0" latinLnBrk="0">
              <a:spcBef>
                <a:spcPts val="0"/>
              </a:spcBef>
              <a:buNone/>
            </a:pPr>
            <a:r>
              <a:rPr lang="en-US" sz="1600">
                <a:latin typeface="Consolas" panose="020B0609020204030204" pitchFamily="49" charset="0"/>
                <a:cs typeface="Consolas" panose="020B0609020204030204" pitchFamily="49" charset="0"/>
              </a:rPr>
              <a:t>    return sum(map(lambda i:eval(a*i), range(1,n+1)))</a:t>
            </a:r>
          </a:p>
          <a:p>
            <a:pPr marL="0" indent="0" latinLnBrk="0">
              <a:spcBef>
                <a:spcPts val="0"/>
              </a:spcBef>
              <a:buNone/>
            </a:pP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print(demo1(1, 3))</a:t>
            </a:r>
          </a:p>
          <a:p>
            <a:pPr marL="0" indent="0" latinLnBrk="0">
              <a:spcBef>
                <a:spcPts val="0"/>
              </a:spcBef>
              <a:buNone/>
            </a:pPr>
            <a:r>
              <a:rPr lang="en-US" sz="1600">
                <a:latin typeface="Consolas" panose="020B0609020204030204" pitchFamily="49" charset="0"/>
                <a:cs typeface="Consolas" panose="020B0609020204030204" pitchFamily="49" charset="0"/>
              </a:rPr>
              <a:t>print(demo2(5, 4))</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5-14</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组合列表中的整数，生成最小的新整数。</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'''程序功能：</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给定一个含有多个整数的列表，将这些整数任意组合和连接，</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返回能得到的最小值。</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代码思路：</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将这些整数变为相同长度（按最大的进行统一），短的右侧使用个位数补齐</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然后将这些新的数字升序排列，将低位补齐的数字删掉，</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把剩下的数字连接起来，即可得到满足要求的数字'''</a:t>
            </a:r>
          </a:p>
        </p:txBody>
      </p:sp>
      <p:sp>
        <p:nvSpPr>
          <p:cNvPr id="10649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400" dirty="0">
                <a:latin typeface="Consolas" panose="020B0609020204030204" pitchFamily="49" charset="0"/>
              </a:rPr>
              <a:t>def mergeMinValue(lst):</a:t>
            </a:r>
          </a:p>
          <a:p>
            <a:pPr marL="0" indent="0" eaLnBrk="1" latinLnBrk="0" hangingPunct="1">
              <a:spcBef>
                <a:spcPts val="0"/>
              </a:spcBef>
              <a:buNone/>
            </a:pPr>
            <a:r>
              <a:rPr lang="en-US" altLang="en-US" sz="1400" dirty="0">
                <a:latin typeface="Consolas" panose="020B0609020204030204" pitchFamily="49" charset="0"/>
              </a:rPr>
              <a:t>    # 生成字符串列表</a:t>
            </a:r>
          </a:p>
          <a:p>
            <a:pPr marL="0" indent="0" eaLnBrk="1" latinLnBrk="0" hangingPunct="1">
              <a:spcBef>
                <a:spcPts val="0"/>
              </a:spcBef>
              <a:buNone/>
            </a:pPr>
            <a:r>
              <a:rPr lang="en-US" altLang="en-US" sz="1400" dirty="0">
                <a:latin typeface="Consolas" panose="020B0609020204030204" pitchFamily="49" charset="0"/>
              </a:rPr>
              <a:t>    lst = list(map(str, lst))</a:t>
            </a:r>
          </a:p>
          <a:p>
            <a:pPr marL="0" indent="0" eaLnBrk="1" latinLnBrk="0" hangingPunct="1">
              <a:spcBef>
                <a:spcPts val="0"/>
              </a:spcBef>
              <a:buNone/>
            </a:pPr>
            <a:r>
              <a:rPr lang="en-US" altLang="en-US" sz="1400" dirty="0">
                <a:latin typeface="Consolas" panose="020B0609020204030204" pitchFamily="49" charset="0"/>
              </a:rPr>
              <a:t>    # 最长的数字长度</a:t>
            </a:r>
          </a:p>
          <a:p>
            <a:pPr marL="0" indent="0" eaLnBrk="1" latinLnBrk="0" hangingPunct="1">
              <a:spcBef>
                <a:spcPts val="0"/>
              </a:spcBef>
              <a:buNone/>
            </a:pPr>
            <a:r>
              <a:rPr lang="en-US" altLang="en-US" sz="1400" dirty="0">
                <a:latin typeface="Consolas" panose="020B0609020204030204" pitchFamily="49" charset="0"/>
              </a:rPr>
              <a:t>    m = len(max(lst, key=len))</a:t>
            </a:r>
          </a:p>
          <a:p>
            <a:pPr marL="0" indent="0" eaLnBrk="1" latinLnBrk="0" hangingPunct="1">
              <a:spcBef>
                <a:spcPts val="0"/>
              </a:spcBef>
              <a:buNone/>
            </a:pPr>
            <a:r>
              <a:rPr lang="en-US" altLang="en-US" sz="1400" dirty="0">
                <a:latin typeface="Consolas" panose="020B0609020204030204" pitchFamily="49" charset="0"/>
              </a:rPr>
              <a:t>    # 根据原来的整数得到新的列表，改造形式</a:t>
            </a:r>
          </a:p>
          <a:p>
            <a:pPr marL="0" indent="0" eaLnBrk="1" latinLnBrk="0" hangingPunct="1">
              <a:spcBef>
                <a:spcPts val="0"/>
              </a:spcBef>
              <a:buNone/>
            </a:pPr>
            <a:r>
              <a:rPr lang="en-US" altLang="en-US" sz="1400" dirty="0">
                <a:latin typeface="Consolas" panose="020B0609020204030204" pitchFamily="49" charset="0"/>
              </a:rPr>
              <a:t>    newLst = [(i,i+i[-1]*(m-len(i))) for i in lst]</a:t>
            </a:r>
          </a:p>
          <a:p>
            <a:pPr marL="0" indent="0" eaLnBrk="1" latinLnBrk="0" hangingPunct="1">
              <a:spcBef>
                <a:spcPts val="0"/>
              </a:spcBef>
              <a:buNone/>
            </a:pPr>
            <a:r>
              <a:rPr lang="en-US" altLang="en-US" sz="1400" dirty="0">
                <a:latin typeface="Consolas" panose="020B0609020204030204" pitchFamily="49" charset="0"/>
              </a:rPr>
              <a:t>    # 根据补齐的数字字符串进行排序</a:t>
            </a:r>
            <a:endParaRPr lang="zh-CN"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    newLst.sort(key=lambda item:(item[1],-int(item[0])))</a:t>
            </a:r>
          </a:p>
          <a:p>
            <a:pPr marL="0" indent="0" eaLnBrk="1" latinLnBrk="0" hangingPunct="1">
              <a:spcBef>
                <a:spcPts val="0"/>
              </a:spcBef>
              <a:buNone/>
            </a:pPr>
            <a:r>
              <a:rPr lang="en-US" altLang="en-US" sz="1400" dirty="0">
                <a:latin typeface="Consolas" panose="020B0609020204030204" pitchFamily="49" charset="0"/>
              </a:rPr>
              <a:t>    # 对原来的数字进行拼接</a:t>
            </a:r>
          </a:p>
          <a:p>
            <a:pPr marL="0" indent="0" eaLnBrk="1" latinLnBrk="0" hangingPunct="1">
              <a:spcBef>
                <a:spcPts val="0"/>
              </a:spcBef>
              <a:buNone/>
            </a:pPr>
            <a:r>
              <a:rPr lang="en-US" altLang="en-US" sz="1400" dirty="0">
                <a:latin typeface="Consolas" panose="020B0609020204030204" pitchFamily="49" charset="0"/>
              </a:rPr>
              <a:t>    result = ''.join((item[0] for item in newLst))</a:t>
            </a:r>
          </a:p>
          <a:p>
            <a:pPr marL="0" indent="0" eaLnBrk="1" latinLnBrk="0" hangingPunct="1">
              <a:spcBef>
                <a:spcPts val="0"/>
              </a:spcBef>
              <a:buNone/>
            </a:pPr>
            <a:r>
              <a:rPr lang="en-US" altLang="en-US" sz="1400" dirty="0">
                <a:latin typeface="Consolas" panose="020B0609020204030204" pitchFamily="49" charset="0"/>
              </a:rPr>
              <a:t>    print(newLst)</a:t>
            </a:r>
          </a:p>
          <a:p>
            <a:pPr marL="0" indent="0" eaLnBrk="1" latinLnBrk="0" hangingPunct="1">
              <a:spcBef>
                <a:spcPts val="0"/>
              </a:spcBef>
              <a:buNone/>
            </a:pPr>
            <a:r>
              <a:rPr lang="en-US" altLang="en-US" sz="1400" dirty="0">
                <a:latin typeface="Consolas" panose="020B0609020204030204" pitchFamily="49" charset="0"/>
              </a:rPr>
              <a:t>    # 返回结果</a:t>
            </a:r>
          </a:p>
          <a:p>
            <a:pPr marL="0" indent="0" eaLnBrk="1" latinLnBrk="0" hangingPunct="1">
              <a:spcBef>
                <a:spcPts val="0"/>
              </a:spcBef>
              <a:buNone/>
            </a:pPr>
            <a:r>
              <a:rPr lang="en-US" altLang="en-US" sz="1400" dirty="0">
                <a:latin typeface="Consolas" panose="020B0609020204030204" pitchFamily="49" charset="0"/>
              </a:rPr>
              <a:t>    return int(result)</a:t>
            </a:r>
          </a:p>
          <a:p>
            <a:pPr marL="0" indent="0" eaLnBrk="1" latinLnBrk="0" hangingPunct="1">
              <a:spcBef>
                <a:spcPts val="0"/>
              </a:spcBef>
              <a:buNone/>
            </a:pPr>
            <a:endParaRPr lang="en-US"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lst = [321, 30, 32, 300]</a:t>
            </a:r>
          </a:p>
          <a:p>
            <a:pPr marL="0" indent="0" eaLnBrk="1" latinLnBrk="0" hangingPunct="1">
              <a:spcBef>
                <a:spcPts val="0"/>
              </a:spcBef>
              <a:buNone/>
            </a:pPr>
            <a:r>
              <a:rPr lang="en-US" altLang="en-US" sz="1400" dirty="0">
                <a:latin typeface="Consolas" panose="020B0609020204030204" pitchFamily="49" charset="0"/>
              </a:rPr>
              <a:t>print(mergeMinValue(lst))</a:t>
            </a:r>
          </a:p>
        </p:txBody>
      </p:sp>
      <p:sp>
        <p:nvSpPr>
          <p:cNvPr id="10752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a:xfrm>
            <a:off x="316865" y="1207135"/>
            <a:ext cx="8684260"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使用</a:t>
            </a:r>
            <a:r>
              <a:rPr kumimoji="0" lang="en-US" altLang="zh-CN" sz="1800" b="0" i="0" u="none" strike="noStrike" kern="1200" cap="none" spc="0" normalizeH="0" baseline="0" noProof="1">
                <a:ln>
                  <a:noFill/>
                </a:ln>
                <a:solidFill>
                  <a:schemeClr val="tx1"/>
                </a:solidFill>
                <a:effectLst/>
                <a:uLnTx/>
                <a:uFillTx/>
                <a:latin typeface="+mn-lt"/>
                <a:ea typeface="+mn-ea"/>
                <a:cs typeface="+mn-cs"/>
              </a:rPr>
              <a:t>sorted()</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函数的</a:t>
            </a:r>
            <a:r>
              <a:rPr kumimoji="0" lang="en-US" altLang="zh-CN" sz="1800" b="0" i="0" u="none" strike="noStrike" kern="1200" cap="none" spc="0" normalizeH="0" baseline="0" noProof="1">
                <a:ln>
                  <a:noFill/>
                </a:ln>
                <a:solidFill>
                  <a:schemeClr val="tx1"/>
                </a:solidFill>
                <a:effectLst/>
                <a:uLnTx/>
                <a:uFillTx/>
                <a:latin typeface="+mn-lt"/>
                <a:ea typeface="+mn-ea"/>
                <a:cs typeface="+mn-cs"/>
              </a:rPr>
              <a:t>key</a:t>
            </a:r>
            <a:r>
              <a:rPr kumimoji="0" lang="zh-CN" altLang="en-US" sz="1800" b="0" i="0" u="none" strike="noStrike" kern="1200" cap="none" spc="0" normalizeH="0" baseline="0" noProof="1">
                <a:ln>
                  <a:noFill/>
                </a:ln>
                <a:solidFill>
                  <a:schemeClr val="tx1"/>
                </a:solidFill>
                <a:effectLst/>
                <a:uLnTx/>
                <a:uFillTx/>
                <a:latin typeface="+mn-lt"/>
                <a:ea typeface="+mn-ea"/>
                <a:cs typeface="+mn-cs"/>
              </a:rPr>
              <a:t>参数实现上面的算法。</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print(int(''.join(map(str,</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sorted(lst,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key=lambda x: (str(x).ljust(max(map(lambda i: len(str(i)),</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str(x)[</a:t>
            </a:r>
            <a:r>
              <a:rPr kumimoji="0" lang="en-US" altLang="zh-CN"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-1</a:t>
            </a: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-x)</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355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28674" name="文本占位符 23554"/>
          <p:cNvSpPr>
            <a:spLocks noGrp="1"/>
          </p:cNvSpPr>
          <p:nvPr>
            <p:ph idx="1"/>
          </p:nvPr>
        </p:nvSpPr>
        <p:spPr/>
        <p:txBody>
          <a:bodyPr wrap="square" lIns="68591" tIns="34295" rIns="68591" bIns="34295" anchor="t"/>
          <a:lstStyle/>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函数定义时括弧内为形参，一个函数可以没有形参，但是括弧必须要有，表示该函数不接受参数。</a:t>
            </a:r>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函数调用时，将实参的</a:t>
            </a:r>
            <a:r>
              <a:rPr lang="zh-CN" altLang="en-US" sz="1800" dirty="0">
                <a:solidFill>
                  <a:srgbClr val="FF0000"/>
                </a:solidFill>
              </a:rPr>
              <a:t>引用</a:t>
            </a:r>
            <a:r>
              <a:rPr lang="zh-CN" altLang="en-US" sz="1800" dirty="0"/>
              <a:t>传递给形参。</a:t>
            </a:r>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在定义函数时，对参数个数并没有限制，如果有多个形参，需要使用逗号进行分隔。</a:t>
            </a:r>
          </a:p>
          <a:p>
            <a:pPr eaLnBrk="1" hangingPunct="1">
              <a:buSzPct val="90000"/>
              <a:buFont typeface="Wingdings" panose="05000000000000000000" pitchFamily="2" charset="2"/>
              <a:buChar char="•"/>
            </a:pP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枚举法查找最小数。</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from itertools import permutations</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print(min(map(lambda item:int(''.join(map(str, item))),</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permutations(lst, len(lst))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妙用</a:t>
            </a:r>
            <a:r>
              <a:rPr kumimoji="0" lang="en-US" altLang="zh-CN" sz="1800" b="0" i="0" u="none" strike="noStrike" kern="1200" cap="none" spc="0" normalizeH="0" baseline="0" noProof="1">
                <a:ln>
                  <a:noFill/>
                </a:ln>
                <a:solidFill>
                  <a:schemeClr val="tx1"/>
                </a:solidFill>
                <a:effectLst/>
                <a:uLnTx/>
                <a:uFillTx/>
                <a:latin typeface="+mn-lt"/>
                <a:ea typeface="+mn-ea"/>
                <a:cs typeface="+mn-cs"/>
              </a:rPr>
              <a:t>key</a:t>
            </a:r>
            <a:r>
              <a:rPr kumimoji="0" lang="zh-CN" altLang="en-US" sz="1800" b="0" i="0" u="none" strike="noStrike" kern="1200" cap="none" spc="0" normalizeH="0" baseline="0" noProof="1">
                <a:ln>
                  <a:noFill/>
                </a:ln>
                <a:solidFill>
                  <a:schemeClr val="tx1"/>
                </a:solidFill>
                <a:effectLst/>
                <a:uLnTx/>
                <a:uFillTx/>
                <a:latin typeface="+mn-lt"/>
                <a:ea typeface="+mn-ea"/>
                <a:cs typeface="+mn-cs"/>
              </a:rPr>
              <a:t>参数。</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from functools import cmp_to_key</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print(int(''.join(sorted(map(str, 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key=cmp_to_key(lambda x,y:int(x+y)-int(y+x))</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内容占位符 2"/>
          <p:cNvSpPr>
            <a:spLocks noGrp="1"/>
          </p:cNvSpPr>
          <p:nvPr>
            <p:ph idx="1"/>
          </p:nvPr>
        </p:nvSpPr>
        <p:spPr/>
        <p:txBody>
          <a:bodyPr wrap="square" lIns="68591" tIns="34295" rIns="68591" bIns="34295" anchor="t"/>
          <a:lstStyle/>
          <a:p>
            <a:pPr eaLnBrk="1" fontAlgn="base" hangingPunct="1">
              <a:lnSpc>
                <a:spcPct val="150000"/>
              </a:lnSpc>
              <a:spcBef>
                <a:spcPts val="600"/>
              </a:spcBef>
            </a:pPr>
            <a:r>
              <a:rPr lang="zh-CN" altLang="en-US" sz="1800" b="1" strike="noStrike" noProof="1"/>
              <a:t>例</a:t>
            </a:r>
            <a:r>
              <a:rPr lang="en-US" altLang="zh-CN" sz="1800" b="1" strike="noStrike" noProof="1"/>
              <a:t>5-15</a:t>
            </a:r>
            <a:r>
              <a:rPr lang="en-US" altLang="zh-CN" sz="1800" strike="noStrike" noProof="1"/>
              <a:t>  编写程序模拟抓狐狸的小游戏。假设一共有一排5个洞口，小狐狸最开始的时候在其中一个洞口，然后人随机打开一个洞口，如果里面有小狐狸就抓到了。如果洞口里没有小狐狸就明天再来抓，但是第二天小狐狸会在有人来抓之前跳到隔壁洞口里。</a:t>
            </a:r>
          </a:p>
          <a:p>
            <a:pPr eaLnBrk="1" fontAlgn="base" hangingPunct="1">
              <a:lnSpc>
                <a:spcPct val="150000"/>
              </a:lnSpc>
              <a:spcBef>
                <a:spcPts val="600"/>
              </a:spcBef>
              <a:buNone/>
            </a:pPr>
            <a:endParaRPr lang="en-US" altLang="zh-CN" sz="1350" strike="noStrike" noProof="1">
              <a:hlinkClick r:id="rId2" action="ppaction://hlinkfile"/>
            </a:endParaRPr>
          </a:p>
          <a:p>
            <a:pPr eaLnBrk="1" fontAlgn="base" hangingPunct="1">
              <a:lnSpc>
                <a:spcPct val="150000"/>
              </a:lnSpc>
              <a:spcBef>
                <a:spcPts val="600"/>
              </a:spcBef>
              <a:buNone/>
            </a:pPr>
            <a:r>
              <a:rPr lang="en-US" altLang="zh-CN" sz="1350" strike="noStrike" noProof="1">
                <a:hlinkClick r:id="rId2" action="ppaction://hlinkfile"/>
              </a:rPr>
              <a:t>code\抓狐狸.py</a:t>
            </a:r>
          </a:p>
          <a:p>
            <a:pPr eaLnBrk="1" fontAlgn="base" hangingPunct="1">
              <a:lnSpc>
                <a:spcPct val="150000"/>
              </a:lnSpc>
              <a:spcBef>
                <a:spcPts val="600"/>
              </a:spcBef>
              <a:buNone/>
            </a:pPr>
            <a:r>
              <a:rPr lang="en-US" altLang="zh-CN" sz="1350" strike="noStrike" noProof="1">
                <a:hlinkClick r:id="rId3" action="ppaction://hlinkfile"/>
              </a:rPr>
              <a:t>code\抓狐狸2.py</a:t>
            </a:r>
            <a:endParaRPr lang="en-US" altLang="zh-CN" sz="1350" strike="noStrike" noProof="1"/>
          </a:p>
        </p:txBody>
      </p:sp>
      <p:sp>
        <p:nvSpPr>
          <p:cNvPr id="11161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内容占位符 2"/>
          <p:cNvSpPr>
            <a:spLocks noGrp="1"/>
          </p:cNvSpPr>
          <p:nvPr>
            <p:ph idx="1"/>
          </p:nvPr>
        </p:nvSpPr>
        <p:spPr/>
        <p:txBody>
          <a:bodyPr wrap="square" lIns="68591" tIns="34295" rIns="68591" bIns="34295" anchor="t"/>
          <a:lstStyle/>
          <a:p>
            <a:pPr eaLnBrk="1" fontAlgn="base" hangingPunct="1">
              <a:lnSpc>
                <a:spcPct val="150000"/>
              </a:lnSpc>
              <a:spcBef>
                <a:spcPct val="0"/>
              </a:spcBef>
            </a:pPr>
            <a:r>
              <a:rPr lang="zh-CN" altLang="en-US" sz="1800" b="1" strike="noStrike" noProof="1"/>
              <a:t>例</a:t>
            </a:r>
            <a:r>
              <a:rPr lang="en-US" altLang="zh-CN" sz="1800" b="1" strike="noStrike" noProof="1"/>
              <a:t>5-16</a:t>
            </a:r>
            <a:r>
              <a:rPr lang="en-US" altLang="zh-CN" sz="1800" strike="noStrike" noProof="1"/>
              <a:t>  </a:t>
            </a:r>
            <a:r>
              <a:rPr lang="zh-CN" altLang="en-US" sz="1800" strike="noStrike" noProof="1"/>
              <a:t>编写程序，模拟报数游戏。有n个人围成一圈，顺序编号，从第一个人开始从1到k（假设k=3）报数，报到k的人退出圈子，然后圈子缩小，从下一个人继续游戏，问最后留下的是原来的第几号。</a:t>
            </a:r>
            <a:endParaRPr lang="zh-CN" altLang="en-US" sz="1350" strike="noStrike" noProof="1"/>
          </a:p>
        </p:txBody>
      </p:sp>
      <p:sp>
        <p:nvSpPr>
          <p:cNvPr id="11264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a:ln>
                  <a:noFill/>
                </a:ln>
                <a:effectLst/>
                <a:uLnTx/>
                <a:uFillTx/>
                <a:sym typeface="宋体" panose="02010600030101010101" pitchFamily="2" charset="-122"/>
              </a:rPr>
              <a:t>5.7  </a:t>
            </a:r>
            <a:r>
              <a:rPr lang="zh-CN" altLang="en-US" noProof="0">
                <a:ln>
                  <a:noFill/>
                </a:ln>
                <a:effectLst/>
                <a:uLnTx/>
                <a:uFillTx/>
                <a:sym typeface="宋体" panose="02010600030101010101" pitchFamily="2" charset="-122"/>
              </a:rPr>
              <a:t>案例精选</a:t>
            </a:r>
            <a:endParaRPr lang="zh-CN" altLang="en-US"/>
          </a:p>
        </p:txBody>
      </p:sp>
      <p:sp>
        <p:nvSpPr>
          <p:cNvPr id="3" name="内容占位符 2"/>
          <p:cNvSpPr>
            <a:spLocks noGrp="1"/>
          </p:cNvSpPr>
          <p:nvPr>
            <p:ph idx="1"/>
          </p:nvPr>
        </p:nvSpPr>
        <p:spPr/>
        <p:txBody>
          <a:bodyPr/>
          <a:lstStyle/>
          <a:p>
            <a:pPr marL="0" indent="0" latinLnBrk="0">
              <a:spcBef>
                <a:spcPts val="0"/>
              </a:spcBef>
              <a:buNone/>
            </a:pPr>
            <a:r>
              <a:rPr lang="zh-CN" altLang="en-US" sz="1600">
                <a:latin typeface="Consolas" panose="020B0609020204030204" pitchFamily="49" charset="0"/>
                <a:cs typeface="Consolas" panose="020B0609020204030204" pitchFamily="49" charset="0"/>
              </a:rPr>
              <a:t>def demo(lst, k):</a:t>
            </a:r>
          </a:p>
          <a:p>
            <a:pPr marL="0" indent="0" latinLnBrk="0">
              <a:spcBef>
                <a:spcPts val="0"/>
              </a:spcBef>
              <a:buNone/>
            </a:pPr>
            <a:r>
              <a:rPr lang="zh-CN" altLang="en-US" sz="1600">
                <a:latin typeface="Consolas" panose="020B0609020204030204" pitchFamily="49" charset="0"/>
                <a:cs typeface="Consolas" panose="020B0609020204030204" pitchFamily="49" charset="0"/>
              </a:rPr>
              <a:t>    #切片，以免影响原来的数据</a:t>
            </a:r>
          </a:p>
          <a:p>
            <a:pPr marL="0" indent="0" latinLnBrk="0">
              <a:spcBef>
                <a:spcPts val="0"/>
              </a:spcBef>
              <a:buNone/>
            </a:pPr>
            <a:r>
              <a:rPr lang="zh-CN" altLang="en-US" sz="1600">
                <a:latin typeface="Consolas" panose="020B0609020204030204" pitchFamily="49" charset="0"/>
                <a:cs typeface="Consolas" panose="020B0609020204030204" pitchFamily="49" charset="0"/>
              </a:rPr>
              <a:t>    t_lst = lst[:]    </a:t>
            </a:r>
          </a:p>
          <a:p>
            <a:pPr marL="0" indent="0" latinLnBrk="0">
              <a:spcBef>
                <a:spcPts val="0"/>
              </a:spcBef>
              <a:buNone/>
            </a:pPr>
            <a:r>
              <a:rPr lang="zh-CN" altLang="en-US" sz="1600">
                <a:latin typeface="Consolas" panose="020B0609020204030204" pitchFamily="49" charset="0"/>
                <a:cs typeface="Consolas" panose="020B0609020204030204" pitchFamily="49" charset="0"/>
              </a:rPr>
              <a:t>    #游戏一直进行到只剩下最后一个人</a:t>
            </a:r>
          </a:p>
          <a:p>
            <a:pPr marL="0" indent="0" latinLnBrk="0">
              <a:spcBef>
                <a:spcPts val="0"/>
              </a:spcBef>
              <a:buNone/>
            </a:pPr>
            <a:r>
              <a:rPr lang="zh-CN" altLang="en-US" sz="1600">
                <a:latin typeface="Consolas" panose="020B0609020204030204" pitchFamily="49" charset="0"/>
                <a:cs typeface="Consolas" panose="020B0609020204030204" pitchFamily="49" charset="0"/>
              </a:rPr>
              <a:t>    num = len(t_lst)</a:t>
            </a:r>
          </a:p>
          <a:p>
            <a:pPr marL="0" indent="0" latinLnBrk="0">
              <a:spcBef>
                <a:spcPts val="0"/>
              </a:spcBef>
              <a:buNone/>
            </a:pPr>
            <a:r>
              <a:rPr lang="zh-CN" altLang="en-US" sz="1600">
                <a:latin typeface="Consolas" panose="020B0609020204030204" pitchFamily="49" charset="0"/>
                <a:cs typeface="Consolas" panose="020B0609020204030204" pitchFamily="49" charset="0"/>
              </a:rPr>
              <a:t>    for i in range(num-1):</a:t>
            </a:r>
          </a:p>
          <a:p>
            <a:pPr marL="0" indent="0" latinLnBrk="0">
              <a:spcBef>
                <a:spcPts val="0"/>
              </a:spcBef>
              <a:buNone/>
            </a:pPr>
            <a:r>
              <a:rPr lang="zh-CN" altLang="en-US" sz="1600">
                <a:latin typeface="Consolas" panose="020B0609020204030204" pitchFamily="49" charset="0"/>
                <a:cs typeface="Consolas" panose="020B0609020204030204" pitchFamily="49" charset="0"/>
              </a:rPr>
              <a:t>        for j in range(k-1):</a:t>
            </a:r>
          </a:p>
          <a:p>
            <a:pPr marL="0" indent="0" latinLnBrk="0">
              <a:spcBef>
                <a:spcPts val="0"/>
              </a:spcBef>
              <a:buNone/>
            </a:pPr>
            <a:r>
              <a:rPr lang="zh-CN" altLang="en-US" sz="1600">
                <a:latin typeface="Consolas" panose="020B0609020204030204" pitchFamily="49" charset="0"/>
                <a:cs typeface="Consolas" panose="020B0609020204030204" pitchFamily="49" charset="0"/>
              </a:rPr>
              <a:t>            t_lst.append(t_lst.pop(0))</a:t>
            </a:r>
          </a:p>
          <a:p>
            <a:pPr marL="0" indent="0" latinLnBrk="0">
              <a:spcBef>
                <a:spcPts val="0"/>
              </a:spcBef>
              <a:buNone/>
            </a:pPr>
            <a:r>
              <a:rPr lang="zh-CN" altLang="en-US" sz="1600">
                <a:latin typeface="Consolas" panose="020B0609020204030204" pitchFamily="49" charset="0"/>
                <a:cs typeface="Consolas" panose="020B0609020204030204" pitchFamily="49" charset="0"/>
              </a:rPr>
              <a:t>        t_lst.pop(0)        </a:t>
            </a:r>
          </a:p>
          <a:p>
            <a:pPr marL="0" indent="0" latinLnBrk="0">
              <a:spcBef>
                <a:spcPts val="0"/>
              </a:spcBef>
              <a:buNone/>
            </a:pPr>
            <a:r>
              <a:rPr lang="zh-CN" altLang="en-US" sz="1600">
                <a:latin typeface="Consolas" panose="020B0609020204030204" pitchFamily="49" charset="0"/>
                <a:cs typeface="Consolas" panose="020B0609020204030204" pitchFamily="49" charset="0"/>
              </a:rPr>
              <a:t>    #游戏结束</a:t>
            </a:r>
          </a:p>
          <a:p>
            <a:pPr marL="0" indent="0" latinLnBrk="0">
              <a:spcBef>
                <a:spcPts val="0"/>
              </a:spcBef>
              <a:buNone/>
            </a:pPr>
            <a:r>
              <a:rPr lang="zh-CN" altLang="en-US" sz="1600">
                <a:latin typeface="Consolas" panose="020B0609020204030204" pitchFamily="49" charset="0"/>
                <a:cs typeface="Consolas" panose="020B0609020204030204" pitchFamily="49" charset="0"/>
              </a:rPr>
              <a:t>    return t_lst[0]</a:t>
            </a:r>
          </a:p>
          <a:p>
            <a:pPr marL="0" indent="0" latinLnBrk="0">
              <a:spcBef>
                <a:spcPts val="0"/>
              </a:spcBef>
              <a:buNone/>
            </a:pPr>
            <a:endParaRPr lang="zh-CN" altLang="en-US" sz="1600">
              <a:latin typeface="Consolas" panose="020B0609020204030204" pitchFamily="49" charset="0"/>
              <a:cs typeface="Consolas" panose="020B0609020204030204" pitchFamily="49" charset="0"/>
            </a:endParaRPr>
          </a:p>
          <a:p>
            <a:pPr marL="0" indent="0" latinLnBrk="0">
              <a:spcBef>
                <a:spcPts val="0"/>
              </a:spcBef>
              <a:buNone/>
            </a:pPr>
            <a:r>
              <a:rPr lang="zh-CN" altLang="en-US" sz="1600">
                <a:latin typeface="Consolas" panose="020B0609020204030204" pitchFamily="49" charset="0"/>
                <a:cs typeface="Consolas" panose="020B0609020204030204" pitchFamily="49" charset="0"/>
              </a:rPr>
              <a:t>lst = list(range(1,11))</a:t>
            </a:r>
          </a:p>
          <a:p>
            <a:pPr marL="0" indent="0" latinLnBrk="0">
              <a:spcBef>
                <a:spcPts val="0"/>
              </a:spcBef>
              <a:buNone/>
            </a:pPr>
            <a:r>
              <a:rPr lang="zh-CN" altLang="en-US" sz="1600">
                <a:latin typeface="Consolas" panose="020B0609020204030204" pitchFamily="49" charset="0"/>
                <a:cs typeface="Consolas" panose="020B0609020204030204" pitchFamily="49" charset="0"/>
              </a:rPr>
              <a:t>print(demo(lst, 3))</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内容占位符 2"/>
          <p:cNvSpPr>
            <a:spLocks noGrp="1"/>
          </p:cNvSpPr>
          <p:nvPr>
            <p:ph idx="1"/>
          </p:nvPr>
        </p:nvSpPr>
        <p:spPr>
          <a:xfrm>
            <a:off x="440690" y="1060450"/>
            <a:ext cx="7217410" cy="3394075"/>
          </a:xfrm>
        </p:spPr>
        <p:txBody>
          <a:bodyPr wrap="square" lIns="68591" tIns="34295" rIns="68591" bIns="34295" anchor="t"/>
          <a:lstStyle/>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from itertools import cycle</a:t>
            </a:r>
          </a:p>
          <a:p>
            <a:pPr marL="0" indent="0" eaLnBrk="1" latinLnBrk="0" hangingPunct="1">
              <a:spcBef>
                <a:spcPct val="0"/>
              </a:spcBef>
              <a:buNone/>
            </a:pP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def demo(lst, k):</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t_lst = lst[:]           </a:t>
            </a:r>
            <a:r>
              <a:rPr lang="zh-CN" altLang="en-US" sz="1600" dirty="0">
                <a:latin typeface="Consolas" panose="020B0609020204030204" pitchFamily="49" charset="0"/>
                <a:cs typeface="Consolas" panose="020B0609020204030204" pitchFamily="49" charset="0"/>
                <a:sym typeface="+mn-ea"/>
              </a:rPr>
              <a:t>#切片，以免影响原来的数据</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#游戏一直进行到只剩下最后一个人</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while len(t_lst) &gt; 1:</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c = cycle(t_lst)     </a:t>
            </a:r>
            <a:r>
              <a:rPr lang="zh-CN" altLang="en-US" sz="1600" dirty="0">
                <a:latin typeface="Consolas" panose="020B0609020204030204" pitchFamily="49" charset="0"/>
                <a:cs typeface="Consolas" panose="020B0609020204030204" pitchFamily="49" charset="0"/>
                <a:sym typeface="+mn-ea"/>
              </a:rPr>
              <a:t>#创建cycle对象</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for i in range(k):   </a:t>
            </a:r>
            <a:r>
              <a:rPr lang="zh-CN" altLang="en-US" sz="1600" dirty="0">
                <a:latin typeface="Consolas" panose="020B0609020204030204" pitchFamily="49" charset="0"/>
                <a:cs typeface="Consolas" panose="020B0609020204030204" pitchFamily="49" charset="0"/>
                <a:sym typeface="+mn-ea"/>
              </a:rPr>
              <a:t>#从1到k报数</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 = next(c)</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#一个人出局，圈子缩小</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index = t_lst.index(t)</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t_lst = t_lst[index+1:] + t_lst[:index]        </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#游戏结束</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return t_lst[0]</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lst = list(range(1,11))</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print(demo(lst, 3))</a:t>
            </a:r>
          </a:p>
        </p:txBody>
      </p:sp>
      <p:sp>
        <p:nvSpPr>
          <p:cNvPr id="11366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0050"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zh-CN" altLang="en-US" sz="1800" b="1" dirty="0"/>
              <a:t>例</a:t>
            </a:r>
            <a:r>
              <a:rPr lang="en-US" altLang="zh-CN" sz="1800" b="1" dirty="0"/>
              <a:t>5-17</a:t>
            </a:r>
            <a:r>
              <a:rPr lang="en-US" altLang="zh-CN" sz="1800" dirty="0"/>
              <a:t>  假设一段楼梯共15个台阶，小明一步最多能上3个台阶，那么小明上这段楼梯一共有多少种方法？</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1074"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en-US" altLang="zh-CN" sz="1600" dirty="0"/>
              <a:t>解析：从第15个台阶上往回看，有3种方法可以上来（从第14个台阶上一步迈1个台阶上来，从第13个台阶上一步迈2个台阶上来，从第12个台阶上一步迈3个台阶上来），同理，第14个、13个、12个台阶都可以这样推算，从而得到公式f(n) = f(n-1) + f(n-2) + f(n-3)，其中n=15、14、13、...、5、4。然后就是确定这个递归公式的结束条件了，第一个台阶只有1种上法，第二个台阶有2种上法（一步迈2个台阶上去、一步迈1个台阶分两步上去），第三个台阶有4种上法（一步迈3个台阶上去、一步2个台阶+一步1个台阶、一步1个台阶+一步2个台阶、一步迈1个台阶分三步上去）。</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2098" name="Content Placeholder 2"/>
          <p:cNvSpPr>
            <a:spLocks noGrp="1"/>
          </p:cNvSpPr>
          <p:nvPr>
            <p:ph idx="1"/>
          </p:nvPr>
        </p:nvSpPr>
        <p:spPr/>
        <p:txBody>
          <a:bodyPr wrap="square" lIns="68591" tIns="34295" rIns="68591" bIns="34295" anchor="t"/>
          <a:lstStyle/>
          <a:p>
            <a:pPr marL="0" indent="0" eaLnBrk="1" fontAlgn="base" hangingPunct="1">
              <a:buNone/>
            </a:pPr>
            <a:r>
              <a:rPr lang="en-US" altLang="zh-CN" sz="1800" strike="noStrike" noProof="1">
                <a:latin typeface="Consolas" panose="020B0609020204030204" pitchFamily="49" charset="0"/>
              </a:rPr>
              <a:t>def climbStairs1(n):</a:t>
            </a:r>
          </a:p>
          <a:p>
            <a:pPr marL="0" indent="0" eaLnBrk="1" fontAlgn="base" hangingPunct="1">
              <a:buNone/>
            </a:pPr>
            <a:r>
              <a:rPr lang="en-US" altLang="zh-CN" sz="1800" strike="noStrike" noProof="1">
                <a:latin typeface="Consolas" panose="020B0609020204030204" pitchFamily="49" charset="0"/>
              </a:rPr>
              <a:t>    #递推法</a:t>
            </a:r>
          </a:p>
          <a:p>
            <a:pPr marL="0" indent="0" eaLnBrk="1" fontAlgn="base" hangingPunct="1">
              <a:buNone/>
            </a:pPr>
            <a:r>
              <a:rPr lang="en-US" altLang="zh-CN" sz="1800" strike="noStrike" noProof="1">
                <a:latin typeface="Consolas" panose="020B0609020204030204" pitchFamily="49" charset="0"/>
              </a:rPr>
              <a:t>    a = 1</a:t>
            </a:r>
          </a:p>
          <a:p>
            <a:pPr marL="0" indent="0" eaLnBrk="1" fontAlgn="base" hangingPunct="1">
              <a:buNone/>
            </a:pPr>
            <a:r>
              <a:rPr lang="en-US" altLang="zh-CN" sz="1800" strike="noStrike" noProof="1">
                <a:latin typeface="Consolas" panose="020B0609020204030204" pitchFamily="49" charset="0"/>
              </a:rPr>
              <a:t>    b = 2</a:t>
            </a:r>
          </a:p>
          <a:p>
            <a:pPr marL="0" indent="0" eaLnBrk="1" fontAlgn="base" hangingPunct="1">
              <a:buNone/>
            </a:pPr>
            <a:r>
              <a:rPr lang="en-US" altLang="zh-CN" sz="1800" strike="noStrike" noProof="1">
                <a:latin typeface="Consolas" panose="020B0609020204030204" pitchFamily="49" charset="0"/>
              </a:rPr>
              <a:t>    c = 4</a:t>
            </a:r>
          </a:p>
          <a:p>
            <a:pPr marL="0" indent="0" eaLnBrk="1" fontAlgn="base" hangingPunct="1">
              <a:buNone/>
            </a:pPr>
            <a:r>
              <a:rPr lang="en-US" altLang="zh-CN" sz="1800" strike="noStrike" noProof="1">
                <a:latin typeface="Consolas" panose="020B0609020204030204" pitchFamily="49" charset="0"/>
              </a:rPr>
              <a:t>    for i in range(n-3):</a:t>
            </a:r>
          </a:p>
          <a:p>
            <a:pPr marL="0" indent="0" eaLnBrk="1" fontAlgn="base" hangingPunct="1">
              <a:buNone/>
            </a:pPr>
            <a:r>
              <a:rPr lang="en-US" altLang="zh-CN" sz="1800" strike="noStrike" noProof="1">
                <a:latin typeface="Consolas" panose="020B0609020204030204" pitchFamily="49" charset="0"/>
              </a:rPr>
              <a:t>        c, b, a = a+b+c, c, b</a:t>
            </a:r>
          </a:p>
          <a:p>
            <a:pPr marL="0" indent="0" eaLnBrk="1" fontAlgn="base" hangingPunct="1">
              <a:buNone/>
            </a:pPr>
            <a:r>
              <a:rPr lang="en-US" altLang="zh-CN" sz="1800" strike="noStrike" noProof="1">
                <a:latin typeface="Consolas" panose="020B0609020204030204" pitchFamily="49" charset="0"/>
              </a:rPr>
              <a:t>    return c</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3122" name="Content Placeholder 2"/>
          <p:cNvSpPr>
            <a:spLocks noGrp="1"/>
          </p:cNvSpPr>
          <p:nvPr>
            <p:ph idx="1"/>
          </p:nvPr>
        </p:nvSpPr>
        <p:spPr/>
        <p:txBody>
          <a:bodyPr wrap="square" lIns="68591" tIns="34295" rIns="68591" bIns="34295" anchor="t"/>
          <a:lstStyle/>
          <a:p>
            <a:pPr marL="0" indent="0" eaLnBrk="1" fontAlgn="base" hangingPunct="1">
              <a:buNone/>
            </a:pPr>
            <a:r>
              <a:rPr lang="en-US" altLang="zh-CN" sz="1800" strike="noStrike" noProof="1">
                <a:latin typeface="Consolas" panose="020B0609020204030204" pitchFamily="49" charset="0"/>
              </a:rPr>
              <a:t>def climbStairs2(n):</a:t>
            </a:r>
          </a:p>
          <a:p>
            <a:pPr marL="0" indent="0" eaLnBrk="1" fontAlgn="base" hangingPunct="1">
              <a:buNone/>
            </a:pPr>
            <a:r>
              <a:rPr lang="en-US" altLang="zh-CN" sz="1800" strike="noStrike" noProof="1">
                <a:latin typeface="Consolas" panose="020B0609020204030204" pitchFamily="49" charset="0"/>
              </a:rPr>
              <a:t>    #递归法</a:t>
            </a:r>
          </a:p>
          <a:p>
            <a:pPr marL="0" indent="0" eaLnBrk="1" fontAlgn="base" hangingPunct="1">
              <a:buNone/>
            </a:pPr>
            <a:r>
              <a:rPr lang="en-US" altLang="zh-CN" sz="1800" strike="noStrike" noProof="1">
                <a:latin typeface="Consolas" panose="020B0609020204030204" pitchFamily="49" charset="0"/>
              </a:rPr>
              <a:t>    first3 = {1:1, 2:2, 3:4}</a:t>
            </a:r>
          </a:p>
          <a:p>
            <a:pPr marL="0" indent="0" eaLnBrk="1" fontAlgn="base" hangingPunct="1">
              <a:buNone/>
            </a:pPr>
            <a:r>
              <a:rPr lang="en-US" altLang="zh-CN" sz="1800" strike="noStrike" noProof="1">
                <a:latin typeface="Consolas" panose="020B0609020204030204" pitchFamily="49" charset="0"/>
              </a:rPr>
              <a:t>    if n in first3.keys():</a:t>
            </a:r>
          </a:p>
          <a:p>
            <a:pPr marL="0" indent="0" eaLnBrk="1" fontAlgn="base" hangingPunct="1">
              <a:buNone/>
            </a:pPr>
            <a:r>
              <a:rPr lang="en-US" altLang="zh-CN" sz="1800" strike="noStrike" noProof="1">
                <a:latin typeface="Consolas" panose="020B0609020204030204" pitchFamily="49" charset="0"/>
              </a:rPr>
              <a:t>        return first3[n]</a:t>
            </a:r>
          </a:p>
          <a:p>
            <a:pPr marL="0" indent="0" eaLnBrk="1" fontAlgn="base" hangingPunct="1">
              <a:buNone/>
            </a:pPr>
            <a:r>
              <a:rPr lang="en-US" altLang="zh-CN" sz="1800" strike="noStrike" noProof="1">
                <a:latin typeface="Consolas" panose="020B0609020204030204" pitchFamily="49" charset="0"/>
              </a:rPr>
              <a:t>    else:</a:t>
            </a:r>
          </a:p>
          <a:p>
            <a:pPr marL="0" indent="0" eaLnBrk="1" fontAlgn="base" hangingPunct="1">
              <a:buNone/>
            </a:pPr>
            <a:r>
              <a:rPr lang="en-US" altLang="zh-CN" sz="1800" strike="noStrike" noProof="1">
                <a:latin typeface="Consolas" panose="020B0609020204030204" pitchFamily="49" charset="0"/>
              </a:rPr>
              <a:t>        return climbStairs2(n-1) + \</a:t>
            </a:r>
          </a:p>
          <a:p>
            <a:pPr marL="0" indent="0" eaLnBrk="1" fontAlgn="base" hangingPunct="1">
              <a:buNone/>
            </a:pPr>
            <a:r>
              <a:rPr lang="en-US" altLang="zh-CN" sz="1800" strike="noStrike" noProof="1">
                <a:latin typeface="Consolas" panose="020B0609020204030204" pitchFamily="49" charset="0"/>
              </a:rPr>
              <a:t>               climbStairs2(n-2) + \</a:t>
            </a:r>
          </a:p>
          <a:p>
            <a:pPr marL="0" indent="0" eaLnBrk="1" fontAlgn="base" hangingPunct="1">
              <a:buNone/>
            </a:pPr>
            <a:r>
              <a:rPr lang="en-US" altLang="zh-CN" sz="1800" strike="noStrike" noProof="1">
                <a:latin typeface="Consolas" panose="020B0609020204030204" pitchFamily="49" charset="0"/>
              </a:rPr>
              <a:t>               climbStairs2(n-3)</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12499</Words>
  <Application>Microsoft Office PowerPoint</Application>
  <PresentationFormat>全屏显示(16:9)</PresentationFormat>
  <Paragraphs>1439</Paragraphs>
  <Slides>133</Slides>
  <Notes>0</Notes>
  <HiddenSlides>0</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133</vt:i4>
      </vt:variant>
    </vt:vector>
  </HeadingPairs>
  <TitlesOfParts>
    <vt:vector size="151" baseType="lpstr">
      <vt:lpstr>隶书</vt:lpstr>
      <vt:lpstr>宋体</vt:lpstr>
      <vt:lpstr>Arial</vt:lpstr>
      <vt:lpstr>Calibri</vt:lpstr>
      <vt:lpstr>Consolas</vt:lpstr>
      <vt:lpstr>Times New Roman</vt:lpstr>
      <vt:lpstr>Wingdings</vt:lpstr>
      <vt:lpstr>默认设计模板</vt:lpstr>
      <vt:lpstr>默认设计模板_2</vt:lpstr>
      <vt:lpstr>默认设计模板_3</vt:lpstr>
      <vt:lpstr>默认设计模板_4</vt:lpstr>
      <vt:lpstr>Beam</vt:lpstr>
      <vt:lpstr>默认设计模板_5</vt:lpstr>
      <vt:lpstr>默认设计模板_6</vt:lpstr>
      <vt:lpstr>Beam_2</vt:lpstr>
      <vt:lpstr>默认设计模板_7</vt:lpstr>
      <vt:lpstr>Beam_3</vt:lpstr>
      <vt:lpstr>Stream</vt:lpstr>
      <vt:lpstr>第5章　函数的设计和使用  董付国 微信公众号：Python小屋</vt:lpstr>
      <vt:lpstr>5.1  函数定义</vt:lpstr>
      <vt:lpstr>5.1  函数定义</vt:lpstr>
      <vt:lpstr>5.1  函数定义</vt:lpstr>
      <vt:lpstr>5.1  函数定义</vt:lpstr>
      <vt:lpstr>5.1  函数定义</vt:lpstr>
      <vt:lpstr>5.1  函数定义</vt:lpstr>
      <vt:lpstr>5.1  函数定义</vt:lpstr>
      <vt:lpstr>5.2  形参与实参</vt:lpstr>
      <vt:lpstr>5.2  形参与实参</vt:lpstr>
      <vt:lpstr>5.2  形参与实参</vt:lpstr>
      <vt:lpstr>5.2  形参与实参</vt:lpstr>
      <vt:lpstr>5.3  参数类型</vt:lpstr>
      <vt:lpstr>5.3  参数类型</vt:lpstr>
      <vt:lpstr>5.3  参数类型</vt:lpstr>
      <vt:lpstr>5.3.1  默认值参数</vt:lpstr>
      <vt:lpstr>5.3.1  默认值参数</vt:lpstr>
      <vt:lpstr>5.3.1  默认值参数</vt:lpstr>
      <vt:lpstr>5.3.1  默认值参数</vt:lpstr>
      <vt:lpstr>5.3.1  默认值参数</vt:lpstr>
      <vt:lpstr>5.3.1  默认值参数</vt:lpstr>
      <vt:lpstr>5.3.1  默认值参数</vt:lpstr>
      <vt:lpstr>5.3.1  默认值参数</vt:lpstr>
      <vt:lpstr>5.3.2  关键参数</vt:lpstr>
      <vt:lpstr>5.3.3  可变长度参数</vt:lpstr>
      <vt:lpstr>5.3.3  可变长度参数</vt:lpstr>
      <vt:lpstr>5.3.3  可变长度参数</vt:lpstr>
      <vt:lpstr>5.3.3  可变长度参数</vt:lpstr>
      <vt:lpstr>5.3.4  参数传递的序列解包</vt:lpstr>
      <vt:lpstr>5.3.4  参数传递的序列解包</vt:lpstr>
      <vt:lpstr>5.3.4  参数传递的序列解包</vt:lpstr>
      <vt:lpstr>5.3.4  参数传递的序列解包</vt:lpstr>
      <vt:lpstr>5.3.4  参数传递的序列解包</vt:lpstr>
      <vt:lpstr>5.3.4  参数传递的序列解包</vt:lpstr>
      <vt:lpstr>5.4  return语句</vt:lpstr>
      <vt:lpstr>5.4  return语句</vt:lpstr>
      <vt:lpstr>5.5  变量作用域</vt:lpstr>
      <vt:lpstr>5.5  变量作用域</vt:lpstr>
      <vt:lpstr>5.5  变量作用域</vt:lpstr>
      <vt:lpstr>5.5  变量作用域</vt:lpstr>
      <vt:lpstr>5.5  变量作用域</vt:lpstr>
      <vt:lpstr>5.5  变量作用域</vt:lpstr>
      <vt:lpstr>5.5  变量作用域</vt:lpstr>
      <vt:lpstr>5.5  变量作用域</vt:lpstr>
      <vt:lpstr>5.5  变量作用域</vt:lpstr>
      <vt:lpstr>5.5  变量作用域</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5.8  高级话题——map()</vt:lpstr>
      <vt:lpstr>5.8  高级话题——recude()</vt:lpstr>
      <vt:lpstr>5.8  高级话题——filter()</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高级话题——查看字节码指令</vt:lpstr>
      <vt:lpstr>5.8  高级话题——函数嵌套定义</vt:lpstr>
      <vt:lpstr>5.8  高级话题——可调用对象</vt:lpstr>
      <vt:lpstr>5.8  高级话题——可调用对象</vt:lpstr>
      <vt:lpstr>5.8  高级话题——可调用对象</vt:lpstr>
      <vt:lpstr>5.8  高级话题——修饰器</vt:lpstr>
      <vt:lpstr>5.8  高级话题——修饰器</vt:lpstr>
      <vt:lpstr>5.8  高级话题——修饰器</vt:lpstr>
      <vt:lpstr>5.8  高级话题——修饰器</vt:lpstr>
      <vt:lpstr>5.8  高级话题——修饰器</vt:lpstr>
      <vt:lpstr>5.8  高级话题——修饰器</vt:lpstr>
      <vt:lpstr>5.8  高级话题——修饰器</vt:lpstr>
      <vt:lpstr>5.8  高级话题——函数柯里化</vt:lpstr>
      <vt:lpstr>5.8  高级话题——函数柯里化</vt:lpstr>
      <vt:lpstr>5.8  高级话题——函数柯里化</vt:lpstr>
      <vt:lpstr>5.8  高级话题——函数柯里化</vt:lpstr>
      <vt:lpstr>5.8  高级话题——函数柯里化</vt:lpstr>
      <vt:lpstr>5.8  高级话题——反编译Python字节码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黄 荣权</cp:lastModifiedBy>
  <cp:revision>211</cp:revision>
  <dcterms:created xsi:type="dcterms:W3CDTF">2013-01-25T01:44:00Z</dcterms:created>
  <dcterms:modified xsi:type="dcterms:W3CDTF">2022-04-06T00:41:14Z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