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2" r:id="rId13"/>
  </p:sldMasterIdLst>
  <p:notesMasterIdLst>
    <p:notesMasterId r:id="rId94"/>
  </p:notesMasterIdLst>
  <p:handoutMasterIdLst>
    <p:handoutMasterId r:id="rId95"/>
  </p:handoutMasterIdLst>
  <p:sldIdLst>
    <p:sldId id="256" r:id="rId14"/>
    <p:sldId id="257" r:id="rId15"/>
    <p:sldId id="286" r:id="rId16"/>
    <p:sldId id="258" r:id="rId17"/>
    <p:sldId id="287" r:id="rId18"/>
    <p:sldId id="288" r:id="rId19"/>
    <p:sldId id="289" r:id="rId20"/>
    <p:sldId id="290" r:id="rId21"/>
    <p:sldId id="291" r:id="rId22"/>
    <p:sldId id="292" r:id="rId23"/>
    <p:sldId id="324" r:id="rId24"/>
    <p:sldId id="375" r:id="rId25"/>
    <p:sldId id="453" r:id="rId26"/>
    <p:sldId id="454" r:id="rId27"/>
    <p:sldId id="455" r:id="rId28"/>
    <p:sldId id="325" r:id="rId29"/>
    <p:sldId id="376" r:id="rId30"/>
    <p:sldId id="550" r:id="rId31"/>
    <p:sldId id="552" r:id="rId32"/>
    <p:sldId id="554" r:id="rId33"/>
    <p:sldId id="555" r:id="rId34"/>
    <p:sldId id="618" r:id="rId35"/>
    <p:sldId id="293" r:id="rId36"/>
    <p:sldId id="294" r:id="rId37"/>
    <p:sldId id="295" r:id="rId38"/>
    <p:sldId id="296" r:id="rId39"/>
    <p:sldId id="297" r:id="rId40"/>
    <p:sldId id="412" r:id="rId41"/>
    <p:sldId id="299" r:id="rId42"/>
    <p:sldId id="377" r:id="rId43"/>
    <p:sldId id="413" r:id="rId44"/>
    <p:sldId id="301" r:id="rId45"/>
    <p:sldId id="302" r:id="rId46"/>
    <p:sldId id="307" r:id="rId47"/>
    <p:sldId id="308" r:id="rId48"/>
    <p:sldId id="378" r:id="rId49"/>
    <p:sldId id="309" r:id="rId50"/>
    <p:sldId id="379" r:id="rId51"/>
    <p:sldId id="310" r:id="rId52"/>
    <p:sldId id="311" r:id="rId53"/>
    <p:sldId id="380" r:id="rId54"/>
    <p:sldId id="312" r:id="rId55"/>
    <p:sldId id="414" r:id="rId56"/>
    <p:sldId id="415" r:id="rId57"/>
    <p:sldId id="416" r:id="rId58"/>
    <p:sldId id="417" r:id="rId59"/>
    <p:sldId id="314" r:id="rId60"/>
    <p:sldId id="315" r:id="rId61"/>
    <p:sldId id="382" r:id="rId62"/>
    <p:sldId id="681" r:id="rId63"/>
    <p:sldId id="682" r:id="rId64"/>
    <p:sldId id="683" r:id="rId65"/>
    <p:sldId id="684" r:id="rId66"/>
    <p:sldId id="685" r:id="rId67"/>
    <p:sldId id="686" r:id="rId68"/>
    <p:sldId id="418" r:id="rId69"/>
    <p:sldId id="419" r:id="rId70"/>
    <p:sldId id="420" r:id="rId71"/>
    <p:sldId id="421" r:id="rId72"/>
    <p:sldId id="422" r:id="rId73"/>
    <p:sldId id="515" r:id="rId74"/>
    <p:sldId id="516" r:id="rId75"/>
    <p:sldId id="504" r:id="rId76"/>
    <p:sldId id="505" r:id="rId77"/>
    <p:sldId id="687" r:id="rId78"/>
    <p:sldId id="688" r:id="rId79"/>
    <p:sldId id="689" r:id="rId80"/>
    <p:sldId id="690" r:id="rId81"/>
    <p:sldId id="693" r:id="rId82"/>
    <p:sldId id="507" r:id="rId83"/>
    <p:sldId id="508" r:id="rId84"/>
    <p:sldId id="320" r:id="rId85"/>
    <p:sldId id="321" r:id="rId86"/>
    <p:sldId id="322" r:id="rId87"/>
    <p:sldId id="537" r:id="rId88"/>
    <p:sldId id="538" r:id="rId89"/>
    <p:sldId id="539" r:id="rId90"/>
    <p:sldId id="450" r:id="rId91"/>
    <p:sldId id="451" r:id="rId92"/>
    <p:sldId id="452" r:id="rId93"/>
  </p:sldIdLst>
  <p:sldSz cx="9144000" cy="5144135"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620"/>
        <p:guide pos="2880"/>
      </p:guideLst>
    </p:cSldViewPr>
  </p:slideViewPr>
  <p:gridSpacing cx="71999" cy="71999"/>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notesMaster" Target="notesMasters/notesMaster1.xml"/><Relationship Id="rId93" Type="http://schemas.openxmlformats.org/officeDocument/2006/relationships/slide" Target="slides/slide80.xml"/><Relationship Id="rId92" Type="http://schemas.openxmlformats.org/officeDocument/2006/relationships/slide" Target="slides/slide79.xml"/><Relationship Id="rId91" Type="http://schemas.openxmlformats.org/officeDocument/2006/relationships/slide" Target="slides/slide78.xml"/><Relationship Id="rId90" Type="http://schemas.openxmlformats.org/officeDocument/2006/relationships/slide" Target="slides/slide77.xml"/><Relationship Id="rId9" Type="http://schemas.openxmlformats.org/officeDocument/2006/relationships/slideMaster" Target="slideMasters/slideMaster8.xml"/><Relationship Id="rId89" Type="http://schemas.openxmlformats.org/officeDocument/2006/relationships/slide" Target="slides/slide76.xml"/><Relationship Id="rId88" Type="http://schemas.openxmlformats.org/officeDocument/2006/relationships/slide" Target="slides/slide75.xml"/><Relationship Id="rId87" Type="http://schemas.openxmlformats.org/officeDocument/2006/relationships/slide" Target="slides/slide74.xml"/><Relationship Id="rId86" Type="http://schemas.openxmlformats.org/officeDocument/2006/relationships/slide" Target="slides/slide73.xml"/><Relationship Id="rId85" Type="http://schemas.openxmlformats.org/officeDocument/2006/relationships/slide" Target="slides/slide72.xml"/><Relationship Id="rId84" Type="http://schemas.openxmlformats.org/officeDocument/2006/relationships/slide" Target="slides/slide71.xml"/><Relationship Id="rId83" Type="http://schemas.openxmlformats.org/officeDocument/2006/relationships/slide" Target="slides/slide70.xml"/><Relationship Id="rId82" Type="http://schemas.openxmlformats.org/officeDocument/2006/relationships/slide" Target="slides/slide69.xml"/><Relationship Id="rId81" Type="http://schemas.openxmlformats.org/officeDocument/2006/relationships/slide" Target="slides/slide68.xml"/><Relationship Id="rId80" Type="http://schemas.openxmlformats.org/officeDocument/2006/relationships/slide" Target="slides/slide67.xml"/><Relationship Id="rId8" Type="http://schemas.openxmlformats.org/officeDocument/2006/relationships/slideMaster" Target="slideMasters/slideMaster7.xml"/><Relationship Id="rId79" Type="http://schemas.openxmlformats.org/officeDocument/2006/relationships/slide" Target="slides/slide66.xml"/><Relationship Id="rId78" Type="http://schemas.openxmlformats.org/officeDocument/2006/relationships/slide" Target="slides/slide65.xml"/><Relationship Id="rId77" Type="http://schemas.openxmlformats.org/officeDocument/2006/relationships/slide" Target="slides/slide64.xml"/><Relationship Id="rId76" Type="http://schemas.openxmlformats.org/officeDocument/2006/relationships/slide" Target="slides/slide63.xml"/><Relationship Id="rId75" Type="http://schemas.openxmlformats.org/officeDocument/2006/relationships/slide" Target="slides/slide62.xml"/><Relationship Id="rId74" Type="http://schemas.openxmlformats.org/officeDocument/2006/relationships/slide" Target="slides/slide61.xml"/><Relationship Id="rId73" Type="http://schemas.openxmlformats.org/officeDocument/2006/relationships/slide" Target="slides/slide60.xml"/><Relationship Id="rId72" Type="http://schemas.openxmlformats.org/officeDocument/2006/relationships/slide" Target="slides/slide59.xml"/><Relationship Id="rId71" Type="http://schemas.openxmlformats.org/officeDocument/2006/relationships/slide" Target="slides/slide58.xml"/><Relationship Id="rId70" Type="http://schemas.openxmlformats.org/officeDocument/2006/relationships/slide" Target="slides/slide57.xml"/><Relationship Id="rId7" Type="http://schemas.openxmlformats.org/officeDocument/2006/relationships/slideMaster" Target="slideMasters/slideMaster6.xml"/><Relationship Id="rId69" Type="http://schemas.openxmlformats.org/officeDocument/2006/relationships/slide" Target="slides/slide56.xml"/><Relationship Id="rId68" Type="http://schemas.openxmlformats.org/officeDocument/2006/relationships/slide" Target="slides/slide55.xml"/><Relationship Id="rId67" Type="http://schemas.openxmlformats.org/officeDocument/2006/relationships/slide" Target="slides/slide54.xml"/><Relationship Id="rId66" Type="http://schemas.openxmlformats.org/officeDocument/2006/relationships/slide" Target="slides/slide53.xml"/><Relationship Id="rId65" Type="http://schemas.openxmlformats.org/officeDocument/2006/relationships/slide" Target="slides/slide52.xml"/><Relationship Id="rId64" Type="http://schemas.openxmlformats.org/officeDocument/2006/relationships/slide" Target="slides/slide51.xml"/><Relationship Id="rId63" Type="http://schemas.openxmlformats.org/officeDocument/2006/relationships/slide" Target="slides/slide50.xml"/><Relationship Id="rId62" Type="http://schemas.openxmlformats.org/officeDocument/2006/relationships/slide" Target="slides/slide49.xml"/><Relationship Id="rId61" Type="http://schemas.openxmlformats.org/officeDocument/2006/relationships/slide" Target="slides/slide48.xml"/><Relationship Id="rId60" Type="http://schemas.openxmlformats.org/officeDocument/2006/relationships/slide" Target="slides/slide47.xml"/><Relationship Id="rId6" Type="http://schemas.openxmlformats.org/officeDocument/2006/relationships/slideMaster" Target="slideMasters/slideMaster5.xml"/><Relationship Id="rId59" Type="http://schemas.openxmlformats.org/officeDocument/2006/relationships/slide" Target="slides/slide46.xml"/><Relationship Id="rId58" Type="http://schemas.openxmlformats.org/officeDocument/2006/relationships/slide" Target="slides/slide45.xml"/><Relationship Id="rId57" Type="http://schemas.openxmlformats.org/officeDocument/2006/relationships/slide" Target="slides/slide44.xml"/><Relationship Id="rId56" Type="http://schemas.openxmlformats.org/officeDocument/2006/relationships/slide" Target="slides/slide43.xml"/><Relationship Id="rId55" Type="http://schemas.openxmlformats.org/officeDocument/2006/relationships/slide" Target="slides/slide42.xml"/><Relationship Id="rId54" Type="http://schemas.openxmlformats.org/officeDocument/2006/relationships/slide" Target="slides/slide41.xml"/><Relationship Id="rId53" Type="http://schemas.openxmlformats.org/officeDocument/2006/relationships/slide" Target="slides/slide40.xml"/><Relationship Id="rId52" Type="http://schemas.openxmlformats.org/officeDocument/2006/relationships/slide" Target="slides/slide39.xml"/><Relationship Id="rId51" Type="http://schemas.openxmlformats.org/officeDocument/2006/relationships/slide" Target="slides/slide38.xml"/><Relationship Id="rId50" Type="http://schemas.openxmlformats.org/officeDocument/2006/relationships/slide" Target="slides/slide37.xml"/><Relationship Id="rId5" Type="http://schemas.openxmlformats.org/officeDocument/2006/relationships/slideMaster" Target="slideMasters/slideMaster4.xml"/><Relationship Id="rId49" Type="http://schemas.openxmlformats.org/officeDocument/2006/relationships/slide" Target="slides/slide36.xml"/><Relationship Id="rId48" Type="http://schemas.openxmlformats.org/officeDocument/2006/relationships/slide" Target="slides/slide35.xml"/><Relationship Id="rId47" Type="http://schemas.openxmlformats.org/officeDocument/2006/relationships/slide" Target="slides/slide34.xml"/><Relationship Id="rId46" Type="http://schemas.openxmlformats.org/officeDocument/2006/relationships/slide" Target="slides/slide33.xml"/><Relationship Id="rId45" Type="http://schemas.openxmlformats.org/officeDocument/2006/relationships/slide" Target="slides/slide32.xml"/><Relationship Id="rId44" Type="http://schemas.openxmlformats.org/officeDocument/2006/relationships/slide" Target="slides/slide31.xml"/><Relationship Id="rId43" Type="http://schemas.openxmlformats.org/officeDocument/2006/relationships/slide" Target="slides/slide30.xml"/><Relationship Id="rId42" Type="http://schemas.openxmlformats.org/officeDocument/2006/relationships/slide" Target="slides/slide29.xml"/><Relationship Id="rId41" Type="http://schemas.openxmlformats.org/officeDocument/2006/relationships/slide" Target="slides/slide28.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latin typeface="Arial" panose="020B0604020202020204" pitchFamily="34" charset="0"/>
              <a:ea typeface="宋体" panose="02010600030101010101" pitchFamily="2" charset="-122"/>
              <a:cs typeface="+mn-ea"/>
            </a:endParaRPr>
          </a:p>
        </p:txBody>
      </p:sp>
      <p:sp>
        <p:nvSpPr>
          <p:cNvPr id="25604" name="Rectangle 4"/>
          <p:cNvSpPr>
            <a:spLocks noGrp="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14337"/>
          <p:cNvGrpSpPr/>
          <p:nvPr/>
        </p:nvGrpSpPr>
        <p:grpSpPr>
          <a:xfrm>
            <a:off x="0" y="0"/>
            <a:ext cx="9144000" cy="5143209"/>
            <a:chOff x="0" y="0"/>
            <a:chExt cx="5760" cy="4319"/>
          </a:xfrm>
        </p:grpSpPr>
        <p:sp>
          <p:nvSpPr>
            <p:cNvPr id="17411" name="任意多边形 1433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7412" name="任意多边形 1433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7413" name="任意多边形 1434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7414" name="任意多边形 1434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7415" name="任意多边形 1434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7416" name="任意多边形 1434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7417" name="任意多边形 1434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7418" name="任意多边形 1434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7419" name="任意多边形 1434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7420" name="任意多边形 1434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7421" name="任意多边形 1434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7422" name="任意多边形 1434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7423" name="任意多边形 1435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7424" name="任意多边形 1435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7425" name="任意多边形 1435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7426" name="任意多边形 1435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7427" name="任意多边形 1435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7428" name="任意多边形 1435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7429" name="任意多边形 1435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7430" name="任意多边形 1435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7431" name="任意多边形 1435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7432" name="任意多边形 1435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7433" name="任意多边形 1436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7434" name="任意多边形 1436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7435" name="任意多边形 1436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7436" name="任意多边形 1436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7437" name="任意多边形 1436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7438" name="任意多边形 1436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7439" name="任意多边形 1436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7440" name="任意多边形 1436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7441" name="任意多边形 1436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7442" name="任意多边形 1436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7443" name="任意多边形 1437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7444" name="任意多边形 1437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7445" name="任意多边形 1437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7446" name="任意多边形 1437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7449" name="任意多边形 1437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4378" name="标题 1437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effectLst/>
              </a:defRPr>
            </a:lvl1pPr>
          </a:lstStyle>
          <a:p>
            <a:pPr lvl="0" fontAlgn="base"/>
            <a:r>
              <a:rPr lang="zh-CN" altLang="en-US" strike="noStrike" noProof="1"/>
              <a:t>单击此处编辑母版标题样式</a:t>
            </a:r>
            <a:endParaRPr lang="zh-CN" altLang="en-US" strike="noStrike" noProof="1"/>
          </a:p>
        </p:txBody>
      </p:sp>
      <p:sp>
        <p:nvSpPr>
          <p:cNvPr id="14379" name="副标题 1437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4380" name="日期占位符 14379"/>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4381" name="页脚占位符 14380"/>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en-US" altLang="x-none" strike="noStrike" noProof="1" dirty="0"/>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3554" name="组合 16385"/>
          <p:cNvGrpSpPr/>
          <p:nvPr/>
        </p:nvGrpSpPr>
        <p:grpSpPr>
          <a:xfrm>
            <a:off x="0" y="0"/>
            <a:ext cx="9140825" cy="5138446"/>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en-US" sz="100"/>
              </a:p>
            </p:txBody>
          </p:sp>
          <p:sp>
            <p:nvSpPr>
              <p:cNvPr id="23557" name="任意多边形 16388"/>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en-US" sz="100"/>
              </a:p>
            </p:txBody>
          </p:sp>
          <p:sp>
            <p:nvSpPr>
              <p:cNvPr id="23558" name="任意多边形 16389"/>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en-US" sz="100"/>
              </a:p>
            </p:txBody>
          </p:sp>
          <p:sp>
            <p:nvSpPr>
              <p:cNvPr id="23559" name="任意多边形 16390"/>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en-US" sz="100"/>
              </a:p>
            </p:txBody>
          </p:sp>
          <p:sp>
            <p:nvSpPr>
              <p:cNvPr id="23560" name="任意多边形 16391"/>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en-US" sz="100"/>
              </a:p>
            </p:txBody>
          </p:sp>
        </p:grpSp>
        <p:sp>
          <p:nvSpPr>
            <p:cNvPr id="23561" name="任意多边形 16392"/>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en-US" sz="100"/>
            </a:p>
          </p:txBody>
        </p:sp>
        <p:sp>
          <p:nvSpPr>
            <p:cNvPr id="23562" name="任意多边形 16393"/>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en-US" sz="100"/>
            </a:p>
          </p:txBody>
        </p:sp>
      </p:grpSp>
      <p:sp>
        <p:nvSpPr>
          <p:cNvPr id="16395" name="标题 16394"/>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6396" name="副标题 16395"/>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16397" name="日期占位符 16396"/>
          <p:cNvSpPr>
            <a:spLocks noGrp="1"/>
          </p:cNvSpPr>
          <p:nvPr>
            <p:ph type="dt" sz="quarter" idx="2"/>
          </p:nvPr>
        </p:nvSpPr>
        <p:spPr>
          <a:xfrm>
            <a:off x="457200" y="4687120"/>
            <a:ext cx="2133600" cy="357250"/>
          </a:xfrm>
          <a:prstGeom prst="rect">
            <a:avLst/>
          </a:prstGeom>
          <a:noFill/>
          <a:ln w="9525">
            <a:noFill/>
            <a:miter/>
          </a:ln>
        </p:spPr>
        <p:txBody>
          <a:bodyPr anchor="b"/>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6398" name="页脚占位符 16397"/>
          <p:cNvSpPr>
            <a:spLocks noGrp="1"/>
          </p:cNvSpPr>
          <p:nvPr>
            <p:ph type="ftr" sz="quarter" idx="3"/>
          </p:nvPr>
        </p:nvSpPr>
        <p:spPr>
          <a:xfrm>
            <a:off x="3124200" y="4689501"/>
            <a:ext cx="2895600" cy="357250"/>
          </a:xfrm>
          <a:prstGeom prst="rect">
            <a:avLst/>
          </a:prstGeom>
          <a:noFill/>
          <a:ln w="9525">
            <a:noFill/>
            <a:miter/>
          </a:ln>
        </p:spPr>
        <p:txBody>
          <a:bodyPr anchor="b"/>
          <a:p>
            <a:pPr fontAlgn="base"/>
            <a:endParaRPr lang="zh-CN" strike="noStrike" noProof="1"/>
          </a:p>
        </p:txBody>
      </p:sp>
      <p:sp>
        <p:nvSpPr>
          <p:cNvPr id="16399" name="灯片编号占位符 16398"/>
          <p:cNvSpPr>
            <a:spLocks noGrp="1"/>
          </p:cNvSpPr>
          <p:nvPr>
            <p:ph type="sldNum" sz="quarter" idx="4"/>
          </p:nvPr>
        </p:nvSpPr>
        <p:spPr>
          <a:xfrm>
            <a:off x="6553200" y="4691883"/>
            <a:ext cx="2133600" cy="357250"/>
          </a:xfrm>
          <a:prstGeom prst="rect">
            <a:avLst/>
          </a:prstGeom>
          <a:noFill/>
          <a:ln w="9525">
            <a:noFill/>
            <a:miter/>
          </a:ln>
        </p:spPr>
        <p:txBody>
          <a:bodyPr anchor="b"/>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Footer Placeholder 8"/>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Footer Placeholder 4"/>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Footer Placeholder 3"/>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016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3970" y="10956"/>
            <a:ext cx="9116695" cy="900746"/>
          </a:xfrm>
          <a:gradFill>
            <a:gsLst>
              <a:gs pos="26000">
                <a:srgbClr val="00B0F0"/>
              </a:gs>
              <a:gs pos="0">
                <a:srgbClr val="034373"/>
              </a:gs>
            </a:gsLst>
            <a:path path="rect">
              <a:fillToRect r="100000" b="100000"/>
            </a:path>
            <a:tileRect l="-100000" t="-100000"/>
          </a:gradFill>
        </p:spPr>
        <p:txBody>
          <a:bodyPr/>
          <a:lstStyle>
            <a:lvl1pPr algn="l">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3076" name="图片 3" descr="qrcode_for_gh_6f2df669dea9_1280"/>
          <p:cNvPicPr>
            <a:picLocks noChangeAspect="1"/>
          </p:cNvPicPr>
          <p:nvPr userDrawn="1"/>
        </p:nvPicPr>
        <p:blipFill>
          <a:blip r:embed="rId2"/>
          <a:stretch>
            <a:fillRect/>
          </a:stretch>
        </p:blipFill>
        <p:spPr>
          <a:xfrm>
            <a:off x="7899400" y="4064635"/>
            <a:ext cx="1231900" cy="1033145"/>
          </a:xfrm>
          <a:prstGeom prst="rect">
            <a:avLst/>
          </a:prstGeom>
          <a:noFill/>
          <a:ln w="9525">
            <a:noFill/>
          </a:ln>
        </p:spPr>
      </p:pic>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5362" name="组合 7169"/>
          <p:cNvGrpSpPr/>
          <p:nvPr/>
        </p:nvGrpSpPr>
        <p:grpSpPr>
          <a:xfrm>
            <a:off x="0" y="0"/>
            <a:ext cx="9144000" cy="5143209"/>
            <a:chOff x="0" y="0"/>
            <a:chExt cx="5760" cy="4319"/>
          </a:xfrm>
        </p:grpSpPr>
        <p:sp>
          <p:nvSpPr>
            <p:cNvPr id="15363" name="任意多边形 717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5364" name="任意多边形 717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5365" name="任意多边形 717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5366" name="任意多边形 717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5367" name="任意多边形 717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5368" name="任意多边形 717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5369" name="任意多边形 717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5370" name="任意多边形 717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5371" name="任意多边形 717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5372" name="任意多边形 717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5373" name="任意多边形 718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5374" name="任意多边形 718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5375" name="任意多边形 718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5376" name="任意多边形 718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5377" name="任意多边形 718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5378" name="任意多边形 718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5379" name="任意多边形 718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5380" name="任意多边形 718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5381" name="任意多边形 718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5382" name="任意多边形 718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5383" name="任意多边形 719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5384" name="任意多边形 719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5385" name="任意多边形 719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5386" name="任意多边形 719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5387" name="任意多边形 719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5388" name="任意多边形 719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5389" name="任意多边形 719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5390" name="任意多边形 719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5391" name="任意多边形 719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5392" name="任意多边形 719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5393" name="任意多边形 720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5394" name="任意多边形 720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5395" name="任意多边形 720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5396" name="任意多边形 720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5397" name="任意多边形 720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5398" name="任意多边形 720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5401" name="任意多边形 720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7211" name="副标题 721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7212" name="日期占位符 7211"/>
          <p:cNvSpPr>
            <a:spLocks noGrp="1"/>
          </p:cNvSpPr>
          <p:nvPr>
            <p:ph type="dt" sz="quarter" idx="2"/>
          </p:nvPr>
        </p:nvSpPr>
        <p:spPr>
          <a:xfrm>
            <a:off x="457200" y="4683547"/>
            <a:ext cx="2133600" cy="34296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7213" name="页脚占位符 7212"/>
          <p:cNvSpPr>
            <a:spLocks noGrp="1"/>
          </p:cNvSpPr>
          <p:nvPr>
            <p:ph type="ftr" sz="quarter" idx="3"/>
          </p:nvPr>
        </p:nvSpPr>
        <p:spPr>
          <a:xfrm>
            <a:off x="3124200" y="4687120"/>
            <a:ext cx="2895600" cy="342960"/>
          </a:xfrm>
          <a:prstGeom prst="rect">
            <a:avLst/>
          </a:prstGeom>
          <a:noFill/>
          <a:ln w="9525">
            <a:noFill/>
            <a:miter/>
          </a:ln>
        </p:spPr>
        <p:txBody>
          <a:bodyPr anchor="b"/>
          <a:p>
            <a:pPr fontAlgn="base"/>
            <a:endParaRPr lang="en-US" altLang="x-none" strike="noStrike" noProof="1" dirty="0"/>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6386" name="组合 11265"/>
          <p:cNvGrpSpPr/>
          <p:nvPr/>
        </p:nvGrpSpPr>
        <p:grpSpPr>
          <a:xfrm>
            <a:off x="0" y="0"/>
            <a:ext cx="9144000" cy="5143209"/>
            <a:chOff x="0" y="0"/>
            <a:chExt cx="5760" cy="4319"/>
          </a:xfrm>
        </p:grpSpPr>
        <p:sp>
          <p:nvSpPr>
            <p:cNvPr id="16387" name="任意多边形 1126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6388" name="任意多边形 1126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6389" name="任意多边形 1126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6390" name="任意多边形 1126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6391" name="任意多边形 1127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6392" name="任意多边形 1127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6393" name="任意多边形 1127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6394" name="任意多边形 1127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6395" name="任意多边形 1127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6396" name="任意多边形 1127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6397" name="任意多边形 1127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6398" name="任意多边形 1127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6399" name="任意多边形 1127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6400" name="任意多边形 1127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6401" name="任意多边形 1128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6402" name="任意多边形 1128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6403" name="任意多边形 1128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6404" name="任意多边形 1128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6405" name="任意多边形 1128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6406" name="任意多边形 1128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6407" name="任意多边形 1128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6408" name="任意多边形 1128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6409" name="任意多边形 1128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6410" name="任意多边形 1128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6411" name="任意多边形 1129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6412" name="任意多边形 1129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6413" name="任意多边形 1129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6414" name="任意多边形 1129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6415" name="任意多边形 1129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6416" name="任意多边形 1129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6417" name="任意多边形 1129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6418" name="任意多边形 1129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6419" name="任意多边形 1129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6420" name="任意多边形 1129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6421" name="任意多边形 1130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6422" name="任意多边形 1130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6425" name="任意多边形 1130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1306" name="标题 11305"/>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1307" name="副标题 11306"/>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1308" name="日期占位符 11307"/>
          <p:cNvSpPr>
            <a:spLocks noGrp="1"/>
          </p:cNvSpPr>
          <p:nvPr>
            <p:ph type="dt" sz="quarter" idx="2"/>
          </p:nvPr>
        </p:nvSpPr>
        <p:spPr>
          <a:xfrm>
            <a:off x="457200" y="4683547"/>
            <a:ext cx="2133600" cy="34296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p>
            <a:pPr fontAlgn="base"/>
            <a:endParaRPr lang="en-US" altLang="x-none" strike="noStrike" noProof="1" dirty="0"/>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123.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2" Type="http://schemas.openxmlformats.org/officeDocument/2006/relationships/theme" Target="../theme/theme12.xml"/><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7.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42"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0243"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229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229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dirty="0"/>
          </a:p>
        </p:txBody>
      </p:sp>
      <p:sp>
        <p:nvSpPr>
          <p:cNvPr id="1229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1266" name="组合 13313"/>
          <p:cNvGrpSpPr/>
          <p:nvPr/>
        </p:nvGrpSpPr>
        <p:grpSpPr>
          <a:xfrm>
            <a:off x="0" y="0"/>
            <a:ext cx="9144000" cy="5143209"/>
            <a:chOff x="0" y="0"/>
            <a:chExt cx="5760" cy="4319"/>
          </a:xfrm>
        </p:grpSpPr>
        <p:sp>
          <p:nvSpPr>
            <p:cNvPr id="11267" name="任意多边形 1331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1268" name="任意多边形 1331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1269" name="任意多边形 1331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1270" name="任意多边形 1331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1271" name="任意多边形 1331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1272" name="任意多边形 1331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1273" name="任意多边形 1332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1274" name="任意多边形 1332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1275" name="任意多边形 1332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1276" name="任意多边形 1332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1277" name="任意多边形 1332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1278" name="任意多边形 1332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1279" name="任意多边形 1332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1280" name="任意多边形 1332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1281" name="任意多边形 1332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1282" name="任意多边形 1332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1283" name="任意多边形 1333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1284" name="任意多边形 1333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1285" name="任意多边形 1333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1286" name="任意多边形 1333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1287" name="任意多边形 1333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1288" name="任意多边形 1333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1289" name="任意多边形 1333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1290" name="任意多边形 1333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1291" name="任意多边形 1333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1292" name="任意多边形 1333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1293" name="任意多边形 1334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1294" name="任意多边形 1334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1295" name="任意多边形 1334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1296" name="任意多边形 1334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1297" name="任意多边形 1334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1298" name="任意多边形 1334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1299" name="任意多边形 1334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1300" name="任意多边形 1334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1301" name="任意多边形 1334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1302" name="任意多边形 1334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1305" name="任意多边形 1335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3354" name="标题 13353"/>
          <p:cNvSpPr>
            <a:spLocks noGrp="1"/>
          </p:cNvSpPr>
          <p:nvPr>
            <p:ph type="title"/>
          </p:nvPr>
        </p:nvSpPr>
        <p:spPr>
          <a:xfrm>
            <a:off x="457200" y="208396"/>
            <a:ext cx="8229600" cy="8574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3355" name="文本占位符 13354"/>
          <p:cNvSpPr>
            <a:spLocks noGrp="1"/>
          </p:cNvSpPr>
          <p:nvPr>
            <p:ph type="body" idx="1"/>
          </p:nvPr>
        </p:nvSpPr>
        <p:spPr>
          <a:xfrm>
            <a:off x="457200" y="1200360"/>
            <a:ext cx="8229600" cy="3398638"/>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3356" name="日期占位符 1335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3357" name="页脚占位符 1335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dirty="0"/>
          </a:p>
        </p:txBody>
      </p:sp>
      <p:sp>
        <p:nvSpPr>
          <p:cNvPr id="13358" name="灯片编号占位符 1335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5362" name="日期占位符 15361"/>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5363" name="灯片编号占位符 15362"/>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2292" name="组合 15363"/>
          <p:cNvGrpSpPr/>
          <p:nvPr/>
        </p:nvGrpSpPr>
        <p:grpSpPr>
          <a:xfrm>
            <a:off x="0" y="0"/>
            <a:ext cx="9140825" cy="5138446"/>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en-US" sz="100"/>
              </a:p>
            </p:txBody>
          </p:sp>
          <p:sp>
            <p:nvSpPr>
              <p:cNvPr id="12295" name="任意多边形 15366"/>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en-US" sz="100"/>
              </a:p>
            </p:txBody>
          </p:sp>
          <p:sp>
            <p:nvSpPr>
              <p:cNvPr id="12296" name="任意多边形 15367"/>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en-US" sz="100"/>
              </a:p>
            </p:txBody>
          </p:sp>
          <p:sp>
            <p:nvSpPr>
              <p:cNvPr id="12297" name="任意多边形 15368"/>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en-US" sz="100"/>
              </a:p>
            </p:txBody>
          </p:sp>
          <p:sp>
            <p:nvSpPr>
              <p:cNvPr id="12298" name="任意多边形 15369"/>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en-US" sz="100"/>
              </a:p>
            </p:txBody>
          </p:sp>
        </p:grpSp>
        <p:sp>
          <p:nvSpPr>
            <p:cNvPr id="12299" name="任意多边形 15370"/>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en-US" sz="100"/>
            </a:p>
          </p:txBody>
        </p:sp>
        <p:sp>
          <p:nvSpPr>
            <p:cNvPr id="12300" name="任意多边形 15371"/>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en-US" sz="100"/>
            </a:p>
          </p:txBody>
        </p:sp>
      </p:grpSp>
      <p:sp>
        <p:nvSpPr>
          <p:cNvPr id="15373" name="标题 15372"/>
          <p:cNvSpPr>
            <a:spLocks noGrp="1" noRot="1"/>
          </p:cNvSpPr>
          <p:nvPr>
            <p:ph type="title"/>
          </p:nvPr>
        </p:nvSpPr>
        <p:spPr>
          <a:xfrm>
            <a:off x="457200" y="206014"/>
            <a:ext cx="8229600" cy="8574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5374" name="页脚占位符 15373"/>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5375" name="文本占位符 15374"/>
          <p:cNvSpPr>
            <a:spLocks noGrp="1"/>
          </p:cNvSpPr>
          <p:nvPr>
            <p:ph type="body" idx="1"/>
          </p:nvPr>
        </p:nvSpPr>
        <p:spPr>
          <a:xfrm>
            <a:off x="457200" y="1200360"/>
            <a:ext cx="8229600" cy="3395066"/>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dirty="0"/>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6146" name="组合 6145"/>
          <p:cNvGrpSpPr/>
          <p:nvPr/>
        </p:nvGrpSpPr>
        <p:grpSpPr>
          <a:xfrm>
            <a:off x="0" y="0"/>
            <a:ext cx="9144000" cy="5143209"/>
            <a:chOff x="0" y="0"/>
            <a:chExt cx="5760" cy="4319"/>
          </a:xfrm>
        </p:grpSpPr>
        <p:sp>
          <p:nvSpPr>
            <p:cNvPr id="6147" name="任意多边形 614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6148" name="任意多边形 614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6149" name="任意多边形 614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6150" name="任意多边形 614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6151" name="任意多边形 615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6152" name="任意多边形 615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6153" name="任意多边形 615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6154" name="任意多边形 615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6155" name="任意多边形 615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6156" name="任意多边形 615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6157" name="任意多边形 615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6158" name="任意多边形 615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6159" name="任意多边形 615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6160" name="任意多边形 615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6161" name="任意多边形 616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6162" name="任意多边形 616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6163" name="任意多边形 616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6164" name="任意多边形 616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6165" name="任意多边形 616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6166" name="任意多边形 616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6167" name="任意多边形 616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6168" name="任意多边形 616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6169" name="任意多边形 616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6170" name="任意多边形 616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6171" name="任意多边形 617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6172" name="任意多边形 617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6173" name="任意多边形 617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6174" name="任意多边形 617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6175" name="任意多边形 617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6176" name="任意多边形 617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6177" name="任意多边形 617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6178" name="任意多边形 617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6179" name="任意多边形 617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6180" name="任意多边形 617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6181" name="任意多边形 618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6182" name="任意多边形 618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6185" name="任意多边形 618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6187" name="文本占位符 6186"/>
          <p:cNvSpPr>
            <a:spLocks noGrp="1"/>
          </p:cNvSpPr>
          <p:nvPr>
            <p:ph type="body" idx="1"/>
          </p:nvPr>
        </p:nvSpPr>
        <p:spPr>
          <a:xfrm>
            <a:off x="457200" y="1200360"/>
            <a:ext cx="8229600" cy="3398638"/>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188" name="日期占位符 618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189" name="页脚占位符 618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dirty="0"/>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7171"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819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dirty="0"/>
          </a:p>
        </p:txBody>
      </p:sp>
      <p:sp>
        <p:nvSpPr>
          <p:cNvPr id="819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dirty="0"/>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9218" name="组合 10241"/>
          <p:cNvGrpSpPr/>
          <p:nvPr/>
        </p:nvGrpSpPr>
        <p:grpSpPr>
          <a:xfrm>
            <a:off x="0" y="0"/>
            <a:ext cx="9144000" cy="5143209"/>
            <a:chOff x="0" y="0"/>
            <a:chExt cx="5760" cy="4319"/>
          </a:xfrm>
        </p:grpSpPr>
        <p:sp>
          <p:nvSpPr>
            <p:cNvPr id="9219" name="任意多边形 1024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9220" name="任意多边形 1024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9221" name="任意多边形 1024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9222" name="任意多边形 1024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9223" name="任意多边形 1024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9224" name="任意多边形 1024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9225" name="任意多边形 1024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9226" name="任意多边形 1024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9227" name="任意多边形 1025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9228" name="任意多边形 1025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9229" name="任意多边形 1025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9230" name="任意多边形 1025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9231" name="任意多边形 1025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9232" name="任意多边形 1025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9233" name="任意多边形 1025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9234" name="任意多边形 1025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9235" name="任意多边形 1025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9236" name="任意多边形 1025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9237" name="任意多边形 1026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9238" name="任意多边形 1026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9239" name="任意多边形 1026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9240" name="任意多边形 1026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9241" name="任意多边形 1026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9242" name="任意多边形 1026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9243" name="任意多边形 1026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9244" name="任意多边形 1026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9245" name="任意多边形 1026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9246" name="任意多边形 1026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9247" name="任意多边形 1027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9248" name="任意多边形 1027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9249" name="任意多边形 1027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9250" name="任意多边形 1027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9251" name="任意多边形 1027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9252" name="任意多边形 1027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9253" name="任意多边形 1027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9254" name="任意多边形 1027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9257" name="任意多边形 1028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0282" name="标题 10281"/>
          <p:cNvSpPr>
            <a:spLocks noGrp="1"/>
          </p:cNvSpPr>
          <p:nvPr>
            <p:ph type="title"/>
          </p:nvPr>
        </p:nvSpPr>
        <p:spPr>
          <a:xfrm>
            <a:off x="457200" y="208396"/>
            <a:ext cx="8229600" cy="8574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0283" name="文本占位符 10282"/>
          <p:cNvSpPr>
            <a:spLocks noGrp="1"/>
          </p:cNvSpPr>
          <p:nvPr>
            <p:ph type="body" idx="1"/>
          </p:nvPr>
        </p:nvSpPr>
        <p:spPr>
          <a:xfrm>
            <a:off x="457200" y="1200360"/>
            <a:ext cx="8229600" cy="3398638"/>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284" name="日期占位符 10283"/>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0285" name="页脚占位符 10284"/>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dirty="0"/>
          </a:p>
        </p:txBody>
      </p:sp>
      <p:sp>
        <p:nvSpPr>
          <p:cNvPr id="10286" name="灯片编号占位符 10285"/>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0.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MyArray.py"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mySet.py"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stackDfg.py" TargetMode="External"/><Relationship Id="rId1" Type="http://schemas.openxmlformats.org/officeDocument/2006/relationships/hyperlink" Target="code\Stack.py" TargetMode="Externa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myQueue.py" TargetMode="External"/><Relationship Id="rId1" Type="http://schemas.openxmlformats.org/officeDocument/2006/relationships/hyperlink" Target="code\Stack.py"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20351;&#29992;&#23383;&#20856;&#34920;&#31034;&#21644;&#22788;&#29702;&#31232;&#30095;&#30697;&#38453;.py" TargetMode="Externa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code\SQLiteDataBaseConnection.py" TargetMode="Externa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21333;&#38142;&#34920;.py" TargetMode="Externa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21452;&#38142;&#34920;.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AccessMembersOfBaseclass.py"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22810;&#32487;&#25215;&#26102;&#30340;MRO.py" TargetMode="External"/></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8433"/>
          <p:cNvSpPr>
            <a:spLocks noGrp="1"/>
          </p:cNvSpPr>
          <p:nvPr>
            <p:ph type="ctrTitle"/>
          </p:nvPr>
        </p:nvSpPr>
        <p:spPr>
          <a:xfrm>
            <a:off x="1999800" y="1714800"/>
            <a:ext cx="5144400" cy="1791013"/>
          </a:xfrm>
        </p:spPr>
        <p:txBody>
          <a:bodyPr anchor="ctr"/>
          <a:p>
            <a:pPr defTabSz="914400">
              <a:buNone/>
            </a:pPr>
            <a:r>
              <a:rPr lang="zh-CN" altLang="en-US" kern="1200" baseline="0" dirty="0">
                <a:latin typeface="+mj-lt"/>
                <a:ea typeface="+mj-ea"/>
                <a:cs typeface="+mj-cs"/>
              </a:rPr>
              <a:t>第6章 面向对象程序设计</a:t>
            </a:r>
            <a:br>
              <a:rPr lang="zh-CN" altLang="en-US" kern="1200" baseline="0" dirty="0">
                <a:latin typeface="+mj-lt"/>
                <a:ea typeface="+mj-ea"/>
                <a:cs typeface="+mj-cs"/>
              </a:rPr>
            </a:br>
            <a:br>
              <a:rPr lang="zh-CN" altLang="en-US" kern="1200" baseline="0" dirty="0">
                <a:latin typeface="+mj-lt"/>
                <a:ea typeface="+mj-ea"/>
                <a:cs typeface="+mj-cs"/>
              </a:rPr>
            </a:br>
            <a:r>
              <a:rPr lang="zh-CN" altLang="en-US" sz="2400" kern="1200" baseline="0" dirty="0">
                <a:latin typeface="+mj-lt"/>
                <a:ea typeface="+mj-ea"/>
                <a:cs typeface="+mj-cs"/>
              </a:rPr>
              <a:t>董付国</a:t>
            </a:r>
            <a:br>
              <a:rPr lang="zh-CN" altLang="en-US" sz="2400" kern="1200" baseline="0" dirty="0">
                <a:latin typeface="+mj-lt"/>
                <a:ea typeface="+mj-ea"/>
                <a:cs typeface="+mj-cs"/>
              </a:rPr>
            </a:br>
            <a:r>
              <a:rPr lang="zh-CN" altLang="en-US" sz="2400" kern="1200" baseline="0" dirty="0">
                <a:latin typeface="+mj-lt"/>
                <a:ea typeface="+mj-ea"/>
                <a:cs typeface="+mj-cs"/>
              </a:rPr>
              <a:t>微信公众号：</a:t>
            </a:r>
            <a:r>
              <a:rPr lang="en-US" altLang="zh-CN" sz="2400" kern="1200" baseline="0" dirty="0">
                <a:latin typeface="+mj-lt"/>
                <a:ea typeface="+mj-ea"/>
                <a:cs typeface="+mj-cs"/>
              </a:rPr>
              <a:t>Python</a:t>
            </a:r>
            <a:r>
              <a:rPr lang="zh-CN" altLang="en-US" sz="2400" kern="1200" baseline="0" dirty="0">
                <a:latin typeface="+mj-lt"/>
                <a:ea typeface="+mj-ea"/>
                <a:cs typeface="+mj-cs"/>
              </a:rPr>
              <a:t>小屋</a:t>
            </a:r>
            <a:endParaRPr lang="zh-CN" altLang="en-US" sz="24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764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6.1.3  </a:t>
            </a:r>
            <a:r>
              <a:rPr lang="zh-CN" altLang="en-US" strike="noStrike" kern="1200" baseline="0" noProof="1">
                <a:effectLst>
                  <a:outerShdw blurRad="38100" dist="38100" dir="2700000">
                    <a:srgbClr val="C0C0C0"/>
                  </a:outerShdw>
                </a:effectLst>
                <a:latin typeface="+mj-lt"/>
                <a:ea typeface="+mj-ea"/>
                <a:cs typeface="+mj-cs"/>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2770" name="文本占位符 27650"/>
          <p:cNvSpPr>
            <a:spLocks noGrp="1"/>
          </p:cNvSpPr>
          <p:nvPr>
            <p:ph idx="1"/>
          </p:nvPr>
        </p:nvSpPr>
        <p:spPr/>
        <p:txBody>
          <a:bodyPr anchor="t"/>
          <a:p>
            <a:pPr fontAlgn="base">
              <a:lnSpc>
                <a:spcPct val="130000"/>
              </a:lnSpc>
              <a:spcBef>
                <a:spcPts val="1200"/>
              </a:spcBef>
              <a:spcAft>
                <a:spcPts val="600"/>
              </a:spcAft>
              <a:buFont typeface="Wingdings" panose="05000000000000000000" charset="0"/>
              <a:buChar char="§"/>
            </a:pPr>
            <a:r>
              <a:rPr lang="zh-CN" altLang="en-US" sz="1800" strike="noStrike" noProof="1"/>
              <a:t>在Python中，</a:t>
            </a:r>
            <a:r>
              <a:rPr lang="zh-CN" altLang="en-US" sz="1800" strike="noStrike" noProof="1">
                <a:solidFill>
                  <a:srgbClr val="FF0000"/>
                </a:solidFill>
              </a:rPr>
              <a:t>可以动态地为自定义类和对象增加或删除成员</a:t>
            </a:r>
            <a:r>
              <a:rPr lang="zh-CN" altLang="en-US" sz="1800" strike="noStrike" noProof="1"/>
              <a:t>，这一点是和很多面向对象程序设计语言不同的，也是Python动态类型特点的一种重要体现。</a:t>
            </a:r>
            <a:endParaRPr lang="zh-CN" altLang="en-US" sz="1800" strike="noStrike" noProof="1"/>
          </a:p>
          <a:p>
            <a:pPr marL="1905" indent="-1905" fontAlgn="base">
              <a:lnSpc>
                <a:spcPct val="80000"/>
              </a:lnSpc>
            </a:pPr>
            <a:endParaRPr lang="en-US" altLang="zh-CN" sz="1200" strike="noStrike" noProof="1"/>
          </a:p>
        </p:txBody>
      </p:sp>
      <p:sp>
        <p:nvSpPr>
          <p:cNvPr id="358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sym typeface="宋体" panose="02010600030101010101" pitchFamily="2" charset="-122"/>
              </a:rPr>
              <a:t>6.1.3  </a:t>
            </a:r>
            <a:r>
              <a:rPr lang="zh-CN" altLang="en-US" strike="noStrike" kern="1200" baseline="0" noProof="1">
                <a:effectLst>
                  <a:outerShdw blurRad="38100" dist="38100" dir="2700000">
                    <a:srgbClr val="C0C0C0"/>
                  </a:outerShdw>
                </a:effectLst>
                <a:latin typeface="+mj-lt"/>
                <a:ea typeface="+mj-ea"/>
                <a:cs typeface="+mj-cs"/>
                <a:sym typeface="宋体" panose="02010600030101010101" pitchFamily="2" charset="-122"/>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 name="内容占位符 2"/>
          <p:cNvSpPr>
            <a:spLocks noGrp="1"/>
          </p:cNvSpPr>
          <p:nvPr>
            <p:ph idx="1"/>
          </p:nvPr>
        </p:nvSpPr>
        <p:spPr/>
        <p:txBody>
          <a:bodyPr/>
          <a:p>
            <a:pPr marL="1905" indent="-344805" fontAlgn="base">
              <a:lnSpc>
                <a:spcPct val="100000"/>
              </a:lnSpc>
              <a:spcBef>
                <a:spcPts val="0"/>
              </a:spcBef>
              <a:buNone/>
            </a:pPr>
            <a:r>
              <a:rPr lang="en-US" altLang="zh-CN" sz="1600" strike="noStrike" noProof="1">
                <a:effectLst/>
                <a:latin typeface="Consolas" panose="020B0609020204030204" charset="0"/>
                <a:sym typeface="+mn-ea"/>
              </a:rPr>
              <a:t>class Car:</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    price = 100000                     #</a:t>
            </a:r>
            <a:r>
              <a:rPr lang="zh-CN" altLang="en-US" sz="1600" strike="noStrike" noProof="1">
                <a:effectLst/>
                <a:latin typeface="Consolas" panose="020B0609020204030204" charset="0"/>
                <a:sym typeface="+mn-ea"/>
              </a:rPr>
              <a:t>定义类属性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zh-CN" altLang="en-US" sz="1600" strike="noStrike" noProof="1">
                <a:effectLst/>
                <a:latin typeface="Consolas" panose="020B0609020204030204" charset="0"/>
                <a:sym typeface="+mn-ea"/>
              </a:rPr>
              <a:t>    </a:t>
            </a:r>
            <a:r>
              <a:rPr lang="en-US" altLang="zh-CN" sz="1600" strike="noStrike" noProof="1">
                <a:effectLst/>
                <a:latin typeface="Consolas" panose="020B0609020204030204" charset="0"/>
                <a:sym typeface="+mn-ea"/>
              </a:rPr>
              <a:t>def __init__(self, c):</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        self.color = c                 #</a:t>
            </a:r>
            <a:r>
              <a:rPr lang="zh-CN" altLang="en-US" sz="1600" strike="noStrike" noProof="1">
                <a:effectLst/>
                <a:latin typeface="Consolas" panose="020B0609020204030204" charset="0"/>
                <a:sym typeface="+mn-ea"/>
              </a:rPr>
              <a:t>定义实例属性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car1 = Car("Red")                      #</a:t>
            </a:r>
            <a:r>
              <a:rPr lang="zh-CN" altLang="en-US" sz="1600" strike="noStrike" noProof="1">
                <a:effectLst/>
                <a:latin typeface="Consolas" panose="020B0609020204030204" charset="0"/>
                <a:sym typeface="+mn-ea"/>
              </a:rPr>
              <a:t>实例化对象</a:t>
            </a:r>
            <a:endParaRPr lang="zh-CN" altLang="en-US" sz="1600" strike="noStrike" noProof="1">
              <a:effectLst/>
              <a:latin typeface="Consolas" panose="020B0609020204030204" charset="0"/>
              <a:sym typeface="+mn-ea"/>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car2 = Car("Blue")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print(car1.color, Car.price)           #</a:t>
            </a:r>
            <a:r>
              <a:rPr lang="zh-CN" altLang="en-US" sz="1600" strike="noStrike" noProof="1">
                <a:effectLst/>
                <a:latin typeface="Consolas" panose="020B0609020204030204" charset="0"/>
                <a:sym typeface="+mn-ea"/>
              </a:rPr>
              <a:t>查看实例属性和类属性的值</a:t>
            </a:r>
            <a:endParaRPr lang="zh-CN" altLang="en-US" sz="1600" strike="noStrike" noProof="1">
              <a:effectLst/>
              <a:latin typeface="Consolas" panose="020B0609020204030204" charset="0"/>
              <a:sym typeface="+mn-ea"/>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Car.price = 110000                     #</a:t>
            </a:r>
            <a:r>
              <a:rPr lang="zh-CN" altLang="en-US" sz="1600" strike="noStrike" noProof="1">
                <a:effectLst/>
                <a:latin typeface="Consolas" panose="020B0609020204030204" charset="0"/>
                <a:sym typeface="+mn-ea"/>
              </a:rPr>
              <a:t>修改类属性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Car.name = 'QQ'                        #</a:t>
            </a:r>
            <a:r>
              <a:rPr lang="zh-CN" altLang="en-US" sz="1600" strike="noStrike" noProof="1">
                <a:effectLst/>
                <a:latin typeface="Consolas" panose="020B0609020204030204" charset="0"/>
                <a:sym typeface="+mn-ea"/>
              </a:rPr>
              <a:t>动态增加类属性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car1.color = "Yellow"                  #</a:t>
            </a:r>
            <a:r>
              <a:rPr lang="zh-CN" altLang="en-US" sz="1600" strike="noStrike" noProof="1">
                <a:effectLst/>
                <a:latin typeface="Consolas" panose="020B0609020204030204" charset="0"/>
                <a:sym typeface="+mn-ea"/>
              </a:rPr>
              <a:t>修改实例属性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print(car2.color, Car.price, Car.name)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print(car1.color, Car.price, Car.name)</a:t>
            </a:r>
            <a:endParaRPr lang="zh-CN" altLang="en-US" sz="1600" strike="noStrike" noProof="1">
              <a:effectLst/>
              <a:latin typeface="Consolas" panose="020B0609020204030204" charset="0"/>
            </a:endParaRPr>
          </a:p>
        </p:txBody>
      </p:sp>
      <p:sp>
        <p:nvSpPr>
          <p:cNvPr id="368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7890" name="内容占位符 2"/>
          <p:cNvSpPr>
            <a:spLocks noGrp="1"/>
          </p:cNvSpPr>
          <p:nvPr>
            <p:ph idx="1"/>
          </p:nvPr>
        </p:nvSpPr>
        <p:spPr>
          <a:xfrm>
            <a:off x="407670" y="1200150"/>
            <a:ext cx="8279130" cy="3398520"/>
          </a:xfrm>
        </p:spPr>
        <p:txBody>
          <a:bodyPr anchor="t"/>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sym typeface="宋体" panose="02010600030101010101" pitchFamily="2" charset="-122"/>
              </a:rPr>
              <a:t>import types</a:t>
            </a:r>
            <a:endParaRPr lang="en-US" altLang="zh-CN" sz="16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endParaRPr lang="en-US" altLang="zh-CN" sz="16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sym typeface="宋体" panose="02010600030101010101" pitchFamily="2" charset="-122"/>
              </a:rPr>
              <a:t>def setSpeed(self, s): </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sym typeface="宋体" panose="02010600030101010101" pitchFamily="2" charset="-122"/>
              </a:rPr>
              <a:t>    self.speed = s</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6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sym typeface="宋体" panose="02010600030101010101" pitchFamily="2" charset="-122"/>
              </a:rPr>
              <a:t>car1.setSpeed = types.MethodType(setSpeed, car1) #动态增加成员方法</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sym typeface="宋体" panose="02010600030101010101" pitchFamily="2" charset="-122"/>
              </a:rPr>
              <a:t>car1.setSpeed(50)                                #调用成员方法</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sym typeface="宋体" panose="02010600030101010101" pitchFamily="2" charset="-122"/>
              </a:rPr>
              <a:t>print(car1.speed)</a:t>
            </a:r>
            <a:endParaRPr lang="zh-CN" altLang="en-US" sz="1600">
              <a:latin typeface="Consolas" panose="020B0609020204030204" charset="0"/>
            </a:endParaRPr>
          </a:p>
        </p:txBody>
      </p:sp>
      <p:sp>
        <p:nvSpPr>
          <p:cNvPr id="3789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Content Placeholder 2"/>
          <p:cNvSpPr>
            <a:spLocks noGrp="1"/>
          </p:cNvSpPr>
          <p:nvPr>
            <p:ph idx="1"/>
          </p:nvPr>
        </p:nvSpPr>
        <p:spPr/>
        <p:txBody>
          <a:bodyPr anchor="t"/>
          <a:p>
            <a:pPr>
              <a:lnSpc>
                <a:spcPct val="130000"/>
              </a:lnSpc>
              <a:spcBef>
                <a:spcPts val="600"/>
              </a:spcBef>
              <a:spcAft>
                <a:spcPts val="600"/>
              </a:spcAft>
            </a:pPr>
            <a:r>
              <a:rPr lang="zh-CN" altLang="en-US" sz="1800" b="1"/>
              <a:t>补充：</a:t>
            </a:r>
            <a:r>
              <a:rPr lang="en-US" altLang="en-US" sz="1800"/>
              <a:t>Python类型的动态性使得我们可以动态为自定义类及其对象增加新的属性和行为，俗称</a:t>
            </a:r>
            <a:r>
              <a:rPr lang="en-US" altLang="en-US" sz="1800">
                <a:solidFill>
                  <a:srgbClr val="FF0000"/>
                </a:solidFill>
              </a:rPr>
              <a:t>混入（mixin）机制</a:t>
            </a:r>
            <a:r>
              <a:rPr lang="en-US" altLang="en-US" sz="1800"/>
              <a:t>，这在大型项目开发中会非常方便和实用。</a:t>
            </a:r>
            <a:endParaRPr lang="en-US" altLang="en-US" sz="1800"/>
          </a:p>
          <a:p>
            <a:pPr>
              <a:lnSpc>
                <a:spcPct val="130000"/>
              </a:lnSpc>
              <a:spcBef>
                <a:spcPts val="600"/>
              </a:spcBef>
              <a:spcAft>
                <a:spcPts val="600"/>
              </a:spcAft>
            </a:pPr>
            <a:r>
              <a:rPr lang="en-US" altLang="en-US" sz="1800"/>
              <a:t>例如系统中的所有用户分类非常复杂，不同用户组具有不同的行为和权限，并且可能会经常改变。这时候我们可以独立地定义一些行为，然后根据需要来为不同的用户设置相应的行为能力。</a:t>
            </a:r>
            <a:endParaRPr lang="en-US" altLang="en-US" sz="1800"/>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89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Content Placeholder 2"/>
          <p:cNvSpPr>
            <a:spLocks noGrp="1"/>
          </p:cNvSpPr>
          <p:nvPr>
            <p:ph idx="1"/>
          </p:nvPr>
        </p:nvSpPr>
        <p:spPr/>
        <p:txBody>
          <a:bodyPr anchor="t"/>
          <a:p>
            <a:pPr marL="0" indent="0">
              <a:spcBef>
                <a:spcPts val="0"/>
              </a:spcBef>
              <a:buNone/>
            </a:pPr>
            <a:r>
              <a:rPr lang="en-US" altLang="en-US" sz="1600">
                <a:latin typeface="Consolas" panose="020B0609020204030204" charset="0"/>
              </a:rPr>
              <a:t>&gt;&gt;&gt; import types</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class Person(object):</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def __init__(self, name):</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assert isinstance(name, str), 'name must be string'</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self.name = name</a:t>
            </a:r>
            <a:endParaRPr lang="en-US" altLang="en-US" sz="1600">
              <a:latin typeface="Consolas" panose="020B0609020204030204" charset="0"/>
            </a:endParaRPr>
          </a:p>
          <a:p>
            <a:pPr marL="0" indent="0">
              <a:spcBef>
                <a:spcPts val="0"/>
              </a:spcBef>
              <a:buNone/>
            </a:pP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def sing(self):</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print(self.name+' can sing.')</a:t>
            </a:r>
            <a:endParaRPr lang="en-US" altLang="en-US" sz="1600">
              <a:latin typeface="Consolas" panose="020B0609020204030204" charset="0"/>
            </a:endParaRPr>
          </a:p>
          <a:p>
            <a:pPr marL="0" indent="0">
              <a:spcBef>
                <a:spcPts val="0"/>
              </a:spcBef>
              <a:buNone/>
            </a:pP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def walk(self):</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print(self.name+' can walk.')</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def eat(self):</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print(self.name+' can eat.')</a:t>
            </a:r>
            <a:endParaRPr lang="en-US" altLang="en-US" sz="1600">
              <a:latin typeface="Consolas" panose="020B0609020204030204" charset="0"/>
            </a:endParaRPr>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99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Content Placeholder 2"/>
          <p:cNvSpPr>
            <a:spLocks noGrp="1"/>
          </p:cNvSpPr>
          <p:nvPr>
            <p:ph idx="1"/>
          </p:nvPr>
        </p:nvSpPr>
        <p:spPr/>
        <p:txBody>
          <a:bodyPr anchor="t"/>
          <a:p>
            <a:pPr marL="0" indent="0">
              <a:spcBef>
                <a:spcPts val="0"/>
              </a:spcBef>
              <a:buNone/>
            </a:pPr>
            <a:r>
              <a:rPr lang="en-US" altLang="en-US" sz="1600">
                <a:latin typeface="Consolas" panose="020B0609020204030204" charset="0"/>
              </a:rPr>
              <a:t>&gt;&gt;&gt; zhang = Person('zhang')</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zhang.sing()                               #用户不具有该行为</a:t>
            </a:r>
            <a:endParaRPr lang="en-US" altLang="en-US" sz="1600">
              <a:latin typeface="Consolas" panose="020B0609020204030204" charset="0"/>
            </a:endParaRPr>
          </a:p>
          <a:p>
            <a:pPr marL="0" indent="0">
              <a:spcBef>
                <a:spcPts val="0"/>
              </a:spcBef>
              <a:buNone/>
            </a:pPr>
            <a:r>
              <a:rPr lang="en-US" altLang="en-US" sz="1600">
                <a:solidFill>
                  <a:srgbClr val="FF0000"/>
                </a:solidFill>
                <a:latin typeface="Consolas" panose="020B0609020204030204" charset="0"/>
              </a:rPr>
              <a:t>AttributeError: 'Person' object has no attribute 'sing'</a:t>
            </a:r>
            <a:endParaRPr lang="en-US" altLang="en-US" sz="1600">
              <a:solidFill>
                <a:srgbClr val="FF0000"/>
              </a:solidFill>
              <a:latin typeface="Consolas" panose="020B0609020204030204" charset="0"/>
            </a:endParaRPr>
          </a:p>
          <a:p>
            <a:pPr marL="0" indent="0">
              <a:spcBef>
                <a:spcPts val="0"/>
              </a:spcBef>
              <a:buNone/>
            </a:pPr>
            <a:r>
              <a:rPr lang="en-US" altLang="en-US" sz="1600">
                <a:latin typeface="Consolas" panose="020B0609020204030204" charset="0"/>
              </a:rPr>
              <a:t>&gt;&gt;&gt; zhang.sing = types.MethodType(sing, zhang) #动态增加一个新行为</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zhang.sing()</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zhang can sing.</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zhang.walk()</a:t>
            </a:r>
            <a:endParaRPr lang="en-US" altLang="en-US" sz="1600">
              <a:latin typeface="Consolas" panose="020B0609020204030204" charset="0"/>
            </a:endParaRPr>
          </a:p>
          <a:p>
            <a:pPr marL="0" indent="0">
              <a:spcBef>
                <a:spcPts val="0"/>
              </a:spcBef>
              <a:buNone/>
            </a:pPr>
            <a:r>
              <a:rPr lang="en-US" altLang="en-US" sz="1600">
                <a:solidFill>
                  <a:srgbClr val="FF0000"/>
                </a:solidFill>
                <a:latin typeface="Consolas" panose="020B0609020204030204" charset="0"/>
              </a:rPr>
              <a:t>AttributeError: 'Person' object has no attribute 'walk'</a:t>
            </a:r>
            <a:endParaRPr lang="en-US" altLang="en-US" sz="1600">
              <a:solidFill>
                <a:srgbClr val="FF0000"/>
              </a:solidFill>
              <a:latin typeface="Consolas" panose="020B0609020204030204" charset="0"/>
            </a:endParaRPr>
          </a:p>
          <a:p>
            <a:pPr marL="0" indent="0">
              <a:spcBef>
                <a:spcPts val="0"/>
              </a:spcBef>
              <a:buNone/>
            </a:pPr>
            <a:r>
              <a:rPr lang="en-US" altLang="en-US" sz="1600">
                <a:latin typeface="Consolas" panose="020B0609020204030204" charset="0"/>
              </a:rPr>
              <a:t>&gt;&gt;&gt; zhang.walk = types.MethodType(walk, zhang)</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zhang.walk()</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zhang can walk.</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del zhang.walk                             #删除用户行为</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zhang.walk()</a:t>
            </a:r>
            <a:endParaRPr lang="en-US" altLang="en-US" sz="1600">
              <a:latin typeface="Consolas" panose="020B0609020204030204" charset="0"/>
            </a:endParaRPr>
          </a:p>
          <a:p>
            <a:pPr marL="0" indent="0">
              <a:spcBef>
                <a:spcPts val="0"/>
              </a:spcBef>
              <a:buNone/>
            </a:pPr>
            <a:r>
              <a:rPr lang="en-US" altLang="en-US" sz="1600">
                <a:solidFill>
                  <a:srgbClr val="FF0000"/>
                </a:solidFill>
                <a:latin typeface="Consolas" panose="020B0609020204030204" charset="0"/>
              </a:rPr>
              <a:t>AttributeError: 'Person' object has no attribute 'walk'</a:t>
            </a:r>
            <a:endParaRPr lang="en-US" altLang="en-US" sz="1600">
              <a:solidFill>
                <a:srgbClr val="FF0000"/>
              </a:solidFill>
              <a:latin typeface="Consolas" panose="020B0609020204030204" charset="0"/>
            </a:endParaRPr>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409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sym typeface="宋体" panose="02010600030101010101" pitchFamily="2" charset="-122"/>
              </a:rPr>
              <a:t>6.1.3  </a:t>
            </a:r>
            <a:r>
              <a:rPr lang="zh-CN" altLang="en-US" strike="noStrike" kern="1200" baseline="0" noProof="1">
                <a:effectLst>
                  <a:outerShdw blurRad="38100" dist="38100" dir="2700000">
                    <a:srgbClr val="C0C0C0"/>
                  </a:outerShdw>
                </a:effectLst>
                <a:latin typeface="+mj-lt"/>
                <a:ea typeface="+mj-ea"/>
                <a:cs typeface="+mj-cs"/>
                <a:sym typeface="宋体" panose="02010600030101010101" pitchFamily="2" charset="-122"/>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 name="内容占位符 2"/>
          <p:cNvSpPr>
            <a:spLocks noGrp="1"/>
          </p:cNvSpPr>
          <p:nvPr>
            <p:ph idx="1"/>
          </p:nvPr>
        </p:nvSpPr>
        <p:spPr>
          <a:xfrm>
            <a:off x="306070" y="1065530"/>
            <a:ext cx="8339455" cy="3398520"/>
          </a:xfrm>
        </p:spPr>
        <p:txBody>
          <a:bodyPr/>
          <a:p>
            <a:pPr fontAlgn="base">
              <a:lnSpc>
                <a:spcPct val="130000"/>
              </a:lnSpc>
              <a:spcBef>
                <a:spcPts val="0"/>
              </a:spcBef>
              <a:buFont typeface="Wingdings" panose="05000000000000000000" charset="0"/>
              <a:buChar char="n"/>
            </a:pPr>
            <a:r>
              <a:rPr lang="zh-CN" altLang="en-US" sz="1800" strike="noStrike" noProof="1">
                <a:effectLst/>
              </a:rPr>
              <a:t>在Python中，</a:t>
            </a:r>
            <a:r>
              <a:rPr lang="zh-CN" altLang="en-US" sz="1800" strike="noStrike" noProof="1">
                <a:solidFill>
                  <a:srgbClr val="FF0000"/>
                </a:solidFill>
                <a:effectLst/>
              </a:rPr>
              <a:t>函数和方法是有区别的</a:t>
            </a:r>
            <a:r>
              <a:rPr lang="zh-CN" altLang="en-US" sz="1800" strike="noStrike" noProof="1">
                <a:effectLst/>
              </a:rPr>
              <a:t>。方法一般指与特定实例绑定的函数，通过对象调用方法时，对象本身将被作为第一个参数隐式传递过去，普通函数并不具备这个特点。</a:t>
            </a:r>
            <a:endParaRPr lang="zh-CN" altLang="en-US" sz="1800" strike="noStrike" noProof="1">
              <a:effectLst/>
            </a:endParaRPr>
          </a:p>
          <a:p>
            <a:pPr marL="0" indent="0" fontAlgn="base">
              <a:buNone/>
            </a:pPr>
            <a:endParaRPr lang="zh-CN" altLang="en-US" sz="1350" strike="noStrike" noProof="1">
              <a:effectLst/>
              <a:latin typeface="Consolas" panose="020B0609020204030204" charset="0"/>
            </a:endParaRPr>
          </a:p>
        </p:txBody>
      </p:sp>
      <p:sp>
        <p:nvSpPr>
          <p:cNvPr id="419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43010" name="内容占位符 2"/>
          <p:cNvSpPr>
            <a:spLocks noGrp="1"/>
          </p:cNvSpPr>
          <p:nvPr>
            <p:ph idx="1"/>
          </p:nvPr>
        </p:nvSpPr>
        <p:spPr/>
        <p:txBody>
          <a:bodyPr anchor="t"/>
          <a:p>
            <a:pPr marL="0" indent="0">
              <a:spcBef>
                <a:spcPts val="0"/>
              </a:spcBef>
              <a:buNone/>
            </a:pPr>
            <a:r>
              <a:rPr lang="zh-CN" altLang="en-US" sz="1600">
                <a:effectLst/>
                <a:latin typeface="Consolas" panose="020B0609020204030204" charset="0"/>
                <a:sym typeface="+mn-ea"/>
              </a:rPr>
              <a:t>&gt;&gt;&gt; class Demo:</a:t>
            </a:r>
            <a:endParaRPr lang="zh-CN" altLang="en-US" sz="1600" strike="noStrike" noProof="1">
              <a:effectLst/>
              <a:latin typeface="Consolas" panose="020B0609020204030204" charset="0"/>
            </a:endParaRPr>
          </a:p>
          <a:p>
            <a:pPr marL="0" indent="0">
              <a:spcBef>
                <a:spcPts val="0"/>
              </a:spcBef>
              <a:buNone/>
            </a:pPr>
            <a:r>
              <a:rPr lang="en-US" altLang="en-US" sz="1600">
                <a:latin typeface="Consolas" panose="020B0609020204030204" charset="0"/>
                <a:sym typeface="+mn-ea"/>
              </a:rPr>
              <a:t>    </a:t>
            </a:r>
            <a:r>
              <a:rPr lang="zh-CN" altLang="en-US" sz="1600">
                <a:effectLst/>
                <a:latin typeface="Consolas" panose="020B0609020204030204" charset="0"/>
                <a:sym typeface="+mn-ea"/>
              </a:rPr>
              <a:t>pass</a:t>
            </a:r>
            <a:endParaRPr lang="zh-CN" altLang="en-US" sz="1600" strike="noStrike" noProof="1">
              <a:effectLst/>
              <a:latin typeface="Consolas" panose="020B0609020204030204" charset="0"/>
            </a:endParaRPr>
          </a:p>
          <a:p>
            <a:pPr marL="0" indent="0">
              <a:spcBef>
                <a:spcPts val="0"/>
              </a:spcBef>
              <a:buNone/>
            </a:pPr>
            <a:endParaRPr lang="zh-CN" altLang="en-US" sz="1600" strike="noStrike" noProof="1">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t = Demo()</a:t>
            </a:r>
            <a:endParaRPr lang="zh-CN" altLang="en-US" sz="1600" strike="noStrike" noProof="1">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def test(self, v):</a:t>
            </a:r>
            <a:endParaRPr lang="zh-CN" altLang="en-US" sz="1600" strike="noStrike" noProof="1">
              <a:effectLst/>
              <a:latin typeface="Consolas" panose="020B0609020204030204" charset="0"/>
            </a:endParaRPr>
          </a:p>
          <a:p>
            <a:pPr marL="0" indent="0">
              <a:spcBef>
                <a:spcPts val="0"/>
              </a:spcBef>
              <a:buNone/>
            </a:pPr>
            <a:r>
              <a:rPr lang="en-US" altLang="en-US" sz="1600">
                <a:latin typeface="Consolas" panose="020B0609020204030204" charset="0"/>
                <a:sym typeface="+mn-ea"/>
              </a:rPr>
              <a:t>    </a:t>
            </a:r>
            <a:r>
              <a:rPr lang="zh-CN" altLang="en-US" sz="1600">
                <a:effectLst/>
                <a:latin typeface="Consolas" panose="020B0609020204030204" charset="0"/>
                <a:sym typeface="+mn-ea"/>
              </a:rPr>
              <a:t>self.value = v	</a:t>
            </a:r>
            <a:endParaRPr lang="zh-CN" altLang="en-US" sz="1600" strike="noStrike" noProof="1">
              <a:effectLst/>
              <a:latin typeface="Consolas" panose="020B0609020204030204" charset="0"/>
            </a:endParaRPr>
          </a:p>
          <a:p>
            <a:pPr marL="0" indent="0">
              <a:spcBef>
                <a:spcPts val="0"/>
              </a:spcBef>
              <a:buNone/>
            </a:pPr>
            <a:endParaRPr lang="zh-CN" altLang="en-US" sz="1600" strike="noStrike" noProof="1">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t.test = test</a:t>
            </a:r>
            <a:endParaRPr lang="zh-CN" altLang="en-US" sz="1600" strike="noStrike" noProof="1">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t.test                      </a:t>
            </a:r>
            <a:r>
              <a:rPr lang="en-US" altLang="zh-CN" sz="1600">
                <a:effectLst/>
                <a:latin typeface="Consolas" panose="020B0609020204030204" charset="0"/>
                <a:sym typeface="+mn-ea"/>
              </a:rPr>
              <a:t>#</a:t>
            </a:r>
            <a:r>
              <a:rPr lang="zh-CN" altLang="en-US" sz="1600">
                <a:effectLst/>
                <a:latin typeface="Consolas" panose="020B0609020204030204" charset="0"/>
                <a:sym typeface="+mn-ea"/>
              </a:rPr>
              <a:t>普通函数</a:t>
            </a:r>
            <a:endParaRPr lang="zh-CN" altLang="en-US" sz="1600" strike="noStrike" noProof="1">
              <a:effectLst/>
              <a:latin typeface="Consolas" panose="020B0609020204030204" charset="0"/>
            </a:endParaRPr>
          </a:p>
          <a:p>
            <a:pPr marL="0" indent="0">
              <a:spcBef>
                <a:spcPts val="0"/>
              </a:spcBef>
              <a:buNone/>
            </a:pPr>
            <a:r>
              <a:rPr lang="zh-CN" altLang="en-US" sz="1600">
                <a:solidFill>
                  <a:srgbClr val="00B0F0"/>
                </a:solidFill>
                <a:effectLst/>
                <a:latin typeface="Consolas" panose="020B0609020204030204" charset="0"/>
                <a:sym typeface="+mn-ea"/>
              </a:rPr>
              <a:t>&lt;function test at 0x00000000034B7EA0&gt;</a:t>
            </a:r>
            <a:endParaRPr lang="zh-CN" altLang="en-US" sz="1600" strike="noStrike" noProof="1">
              <a:solidFill>
                <a:srgbClr val="00B0F0"/>
              </a:solidFill>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t.test(t, 3)                </a:t>
            </a:r>
            <a:r>
              <a:rPr lang="en-US" altLang="zh-CN" sz="1600">
                <a:effectLst/>
                <a:latin typeface="Consolas" panose="020B0609020204030204" charset="0"/>
                <a:sym typeface="+mn-ea"/>
              </a:rPr>
              <a:t>#</a:t>
            </a:r>
            <a:r>
              <a:rPr lang="zh-CN" altLang="en-US" sz="1600">
                <a:effectLst/>
                <a:latin typeface="Consolas" panose="020B0609020204030204" charset="0"/>
                <a:sym typeface="+mn-ea"/>
              </a:rPr>
              <a:t>必须为</a:t>
            </a:r>
            <a:r>
              <a:rPr lang="en-US" altLang="zh-CN" sz="1600">
                <a:effectLst/>
                <a:latin typeface="Consolas" panose="020B0609020204030204" charset="0"/>
                <a:sym typeface="+mn-ea"/>
              </a:rPr>
              <a:t>self</a:t>
            </a:r>
            <a:r>
              <a:rPr lang="zh-CN" altLang="en-US" sz="1600">
                <a:effectLst/>
                <a:latin typeface="Consolas" panose="020B0609020204030204" charset="0"/>
                <a:sym typeface="+mn-ea"/>
              </a:rPr>
              <a:t>参数传值</a:t>
            </a:r>
            <a:endParaRPr lang="zh-CN" altLang="en-US" sz="1600" strike="noStrike" noProof="1">
              <a:effectLst/>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rPr>
              <a:t>&gt;&gt;&gt; t.test = types.MethodType(test, t)</a:t>
            </a:r>
            <a:endParaRPr lang="zh-CN" altLang="en-US" sz="16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rPr>
              <a:t>&gt;&gt;&gt; t.test                      </a:t>
            </a:r>
            <a:r>
              <a:rPr lang="en-US" altLang="zh-CN" sz="1600">
                <a:latin typeface="Consolas" panose="020B0609020204030204" charset="0"/>
              </a:rPr>
              <a:t>#</a:t>
            </a:r>
            <a:r>
              <a:rPr lang="zh-CN" altLang="en-US" sz="1600">
                <a:latin typeface="Consolas" panose="020B0609020204030204" charset="0"/>
              </a:rPr>
              <a:t>绑定的方法</a:t>
            </a:r>
            <a:endParaRPr lang="zh-CN" altLang="en-US" sz="16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600">
                <a:solidFill>
                  <a:srgbClr val="00B0F0"/>
                </a:solidFill>
                <a:latin typeface="Times New Roman" panose="02020603050405020304" pitchFamily="2" charset="0"/>
              </a:rPr>
              <a:t>&lt;bound method test of &lt;__main__.Demo object at 0x000000000074F9E8&gt;&gt;</a:t>
            </a:r>
            <a:endParaRPr lang="zh-CN" altLang="en-US" sz="1600">
              <a:solidFill>
                <a:srgbClr val="00B0F0"/>
              </a:solidFill>
              <a:latin typeface="Times New Roman" panose="02020603050405020304" pitchFamily="2"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rPr>
              <a:t>&gt;&gt;&gt; t.test(5)                   </a:t>
            </a:r>
            <a:r>
              <a:rPr lang="en-US" altLang="zh-CN" sz="1600">
                <a:latin typeface="Consolas" panose="020B0609020204030204" charset="0"/>
              </a:rPr>
              <a:t>#</a:t>
            </a:r>
            <a:r>
              <a:rPr lang="zh-CN" altLang="en-US" sz="1600">
                <a:latin typeface="Consolas" panose="020B0609020204030204" charset="0"/>
              </a:rPr>
              <a:t>不需要为</a:t>
            </a:r>
            <a:r>
              <a:rPr lang="en-US" altLang="zh-CN" sz="1600">
                <a:latin typeface="Consolas" panose="020B0609020204030204" charset="0"/>
              </a:rPr>
              <a:t>self</a:t>
            </a:r>
            <a:r>
              <a:rPr lang="zh-CN" altLang="en-US" sz="1600">
                <a:latin typeface="Consolas" panose="020B0609020204030204" charset="0"/>
              </a:rPr>
              <a:t>参数传值</a:t>
            </a:r>
            <a:endParaRPr lang="zh-CN" altLang="en-US" sz="1600"/>
          </a:p>
        </p:txBody>
      </p:sp>
      <p:sp>
        <p:nvSpPr>
          <p:cNvPr id="4301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p>
            <a:r>
              <a:rPr lang="zh-CN" altLang="en-US" sz="1800" b="1"/>
              <a:t>补充：</a:t>
            </a:r>
            <a:r>
              <a:rPr lang="en-US" sz="1800"/>
              <a:t>在Python中，变量并不直接存储值，而是</a:t>
            </a:r>
            <a:r>
              <a:rPr lang="en-US" sz="1800">
                <a:solidFill>
                  <a:srgbClr val="FF0000"/>
                </a:solidFill>
              </a:rPr>
              <a:t>存储值的引用</a:t>
            </a:r>
            <a:r>
              <a:rPr lang="en-US" sz="1800"/>
              <a:t>。列表、元组、字典、集合以及其他容器类对象中的元素也是存储值的引用。对象中的成员也是存储的引用。</a:t>
            </a:r>
            <a:endParaRPr lang="en-US" sz="1800"/>
          </a:p>
          <a:p>
            <a:r>
              <a:rPr lang="en-US" sz="1800"/>
              <a:t>自定义类的数据成员是该类所有对象共有的，既可以通过类访问，也可以通过该类任意对象进行访问。</a:t>
            </a:r>
            <a:endParaRPr lang="en-US" sz="180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5" name="Content Placeholder 4"/>
          <p:cNvPicPr>
            <a:picLocks noChangeAspect="1"/>
          </p:cNvPicPr>
          <p:nvPr/>
        </p:nvPicPr>
        <p:blipFill>
          <a:blip r:embed="rId1"/>
          <a:stretch>
            <a:fillRect/>
          </a:stretch>
        </p:blipFill>
        <p:spPr>
          <a:xfrm>
            <a:off x="833755" y="2851150"/>
            <a:ext cx="5389245" cy="20066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p>
            <a:r>
              <a:rPr lang="en-US" sz="1800"/>
              <a:t>如果通过类把成员的值进行了修改，该类对象都能得到体现。然而，如果通过其中某个对象修改了value的值，不会影响类和该类其他对象。</a:t>
            </a:r>
            <a:endParaRPr lang="en-US" sz="1800"/>
          </a:p>
          <a:p>
            <a:pPr>
              <a:buFont typeface="Wingdings" panose="05000000000000000000" charset="0"/>
              <a:buChar char="ü"/>
            </a:pPr>
            <a:r>
              <a:rPr lang="en-US" sz="1800"/>
              <a:t>修改t1.value的值之后，t1.value不再共享类的数据成员。</a:t>
            </a:r>
            <a:endParaRPr lang="en-US" sz="1800"/>
          </a:p>
          <a:p>
            <a:pPr>
              <a:buFont typeface="Wingdings" panose="05000000000000000000" charset="0"/>
              <a:buChar char="ü"/>
            </a:pPr>
            <a:r>
              <a:rPr lang="en-US" sz="1800"/>
              <a:t>修改T.value之后，不影响已改变的t1.value，并且t2.value仍然共享类的数据成员。</a:t>
            </a:r>
            <a:endParaRPr lang="en-US" sz="180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5" name="Content Placeholder 4"/>
          <p:cNvPicPr>
            <a:picLocks noChangeAspect="1"/>
          </p:cNvPicPr>
          <p:nvPr/>
        </p:nvPicPr>
        <p:blipFill>
          <a:blip r:embed="rId1"/>
          <a:stretch>
            <a:fillRect/>
          </a:stretch>
        </p:blipFill>
        <p:spPr>
          <a:xfrm>
            <a:off x="2183765" y="2585720"/>
            <a:ext cx="5459730" cy="219646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占位符 19458"/>
          <p:cNvSpPr>
            <a:spLocks noGrp="1"/>
          </p:cNvSpPr>
          <p:nvPr>
            <p:ph idx="1"/>
          </p:nvPr>
        </p:nvSpPr>
        <p:spPr/>
        <p:txBody>
          <a:bodyPr anchor="t"/>
          <a:p>
            <a:pPr defTabSz="914400">
              <a:lnSpc>
                <a:spcPct val="130000"/>
              </a:lnSpc>
              <a:spcBef>
                <a:spcPts val="600"/>
              </a:spcBef>
              <a:buSzPct val="90000"/>
              <a:buFont typeface="Wingdings" panose="05000000000000000000" charset="0"/>
              <a:buChar char="§"/>
            </a:pPr>
            <a:r>
              <a:rPr lang="zh-CN" altLang="en-US" sz="1600" dirty="0"/>
              <a:t>面向对象程序设计（Object Oriented Programming，OOP）主要针对大型软件设计而提出，使得软件设计更加灵活，能够很好地支持</a:t>
            </a:r>
            <a:r>
              <a:rPr lang="zh-CN" altLang="en-US" sz="1600" dirty="0">
                <a:solidFill>
                  <a:srgbClr val="FF0000"/>
                </a:solidFill>
              </a:rPr>
              <a:t>代码复用和设计复用</a:t>
            </a:r>
            <a:r>
              <a:rPr lang="zh-CN" altLang="en-US" sz="1600" dirty="0"/>
              <a:t>，并且使得代码具有更好的</a:t>
            </a:r>
            <a:r>
              <a:rPr lang="zh-CN" altLang="en-US" sz="1600" dirty="0">
                <a:solidFill>
                  <a:srgbClr val="FF0000"/>
                </a:solidFill>
              </a:rPr>
              <a:t>可读性和可扩展性</a:t>
            </a:r>
            <a:r>
              <a:rPr lang="zh-CN" altLang="en-US" sz="1600" dirty="0"/>
              <a:t>。</a:t>
            </a:r>
            <a:endParaRPr lang="zh-CN" altLang="en-US" sz="1600" dirty="0"/>
          </a:p>
          <a:p>
            <a:pPr defTabSz="914400">
              <a:lnSpc>
                <a:spcPct val="130000"/>
              </a:lnSpc>
              <a:spcBef>
                <a:spcPts val="600"/>
              </a:spcBef>
              <a:buSzPct val="90000"/>
              <a:buFont typeface="Wingdings" panose="05000000000000000000" charset="0"/>
              <a:buChar char="§"/>
            </a:pPr>
            <a:r>
              <a:rPr lang="zh-CN" altLang="en-US" sz="1600" dirty="0"/>
              <a:t>面向对象程序设计的一条基本原则是</a:t>
            </a:r>
            <a:r>
              <a:rPr lang="zh-CN" altLang="en-US" sz="1600" dirty="0">
                <a:solidFill>
                  <a:srgbClr val="FF0000"/>
                </a:solidFill>
              </a:rPr>
              <a:t>计算机程序由多个能够起到子程序作用的单元或对象组合而成</a:t>
            </a:r>
            <a:r>
              <a:rPr lang="zh-CN" altLang="en-US" sz="1600" dirty="0"/>
              <a:t>，大大地降低了软件开发的难度。</a:t>
            </a:r>
            <a:endParaRPr lang="zh-CN" altLang="en-US" sz="1600" dirty="0"/>
          </a:p>
          <a:p>
            <a:pPr defTabSz="914400">
              <a:lnSpc>
                <a:spcPct val="130000"/>
              </a:lnSpc>
              <a:spcBef>
                <a:spcPts val="600"/>
              </a:spcBef>
              <a:buSzPct val="90000"/>
              <a:buFont typeface="Wingdings" panose="05000000000000000000" charset="0"/>
              <a:buChar char="§"/>
            </a:pPr>
            <a:r>
              <a:rPr lang="zh-CN" altLang="en-US" sz="1600" dirty="0"/>
              <a:t>面向对象程序设计的一个关键性观念是将数据以及对数据的操作封装在一起，组成一个相互依存、不可分割的整体，即</a:t>
            </a:r>
            <a:r>
              <a:rPr lang="zh-CN" altLang="en-US" sz="1600" dirty="0">
                <a:solidFill>
                  <a:srgbClr val="FF0000"/>
                </a:solidFill>
              </a:rPr>
              <a:t>对象</a:t>
            </a:r>
            <a:r>
              <a:rPr lang="zh-CN" altLang="en-US" sz="1600" dirty="0"/>
              <a:t>。对于相同类型的对象进行分类、抽象后，得出共同的特征而形成了</a:t>
            </a:r>
            <a:r>
              <a:rPr lang="zh-CN" altLang="en-US" sz="1600" dirty="0">
                <a:solidFill>
                  <a:srgbClr val="FF0000"/>
                </a:solidFill>
              </a:rPr>
              <a:t>类</a:t>
            </a:r>
            <a:r>
              <a:rPr lang="zh-CN" altLang="en-US" sz="1600" dirty="0"/>
              <a:t>，面向对象程序设计的关键就是如何</a:t>
            </a:r>
            <a:r>
              <a:rPr lang="zh-CN" altLang="en-US" sz="1600" dirty="0">
                <a:solidFill>
                  <a:srgbClr val="FF0000"/>
                </a:solidFill>
              </a:rPr>
              <a:t>合理地定义和组织这些类以及类之间的关系</a:t>
            </a:r>
            <a:r>
              <a:rPr lang="zh-CN" altLang="en-US" sz="1600" dirty="0"/>
              <a:t>。</a:t>
            </a:r>
            <a:endParaRPr lang="zh-CN" altLang="en-US" sz="1600" dirty="0"/>
          </a:p>
        </p:txBody>
      </p:sp>
      <p:sp>
        <p:nvSpPr>
          <p:cNvPr id="276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Title 1"/>
          <p:cNvSpPr/>
          <p:nvPr>
            <p:ph type="title"/>
          </p:nvPr>
        </p:nvSpPr>
        <p:spPr/>
        <p:txBody>
          <a:bodyPr/>
          <a:p>
            <a:r>
              <a:rPr lang="zh-CN">
                <a:sym typeface="+mn-ea"/>
              </a:rPr>
              <a:t>面向对象程序设计</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p>
            <a:r>
              <a:rPr lang="en-US" sz="1800"/>
              <a:t>当类成员value为列表[1,2,3]时，相应的一系列修改之后，内存布局如图，不管是通过类还是通过该类的对象，</a:t>
            </a:r>
            <a:r>
              <a:rPr lang="zh-CN" altLang="en-US" sz="1800"/>
              <a:t>只要</a:t>
            </a:r>
            <a:r>
              <a:rPr lang="en-US" sz="1800"/>
              <a:t>使用列表自身的</a:t>
            </a:r>
            <a:r>
              <a:rPr lang="en-US" sz="1800">
                <a:solidFill>
                  <a:srgbClr val="FF0000"/>
                </a:solidFill>
              </a:rPr>
              <a:t>原地修改方法</a:t>
            </a:r>
            <a:r>
              <a:rPr lang="en-US" sz="1800"/>
              <a:t>或者</a:t>
            </a:r>
            <a:r>
              <a:rPr lang="en-US" sz="1800">
                <a:solidFill>
                  <a:srgbClr val="FF0000"/>
                </a:solidFill>
              </a:rPr>
              <a:t>下标</a:t>
            </a:r>
            <a:r>
              <a:rPr lang="en-US" sz="1800"/>
              <a:t>的形式，修改的都是同一个列表。</a:t>
            </a:r>
            <a:endParaRPr lang="en-US" sz="180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5" name="Picture 4"/>
          <p:cNvPicPr>
            <a:picLocks noChangeAspect="1"/>
          </p:cNvPicPr>
          <p:nvPr/>
        </p:nvPicPr>
        <p:blipFill>
          <a:blip r:embed="rId1"/>
          <a:stretch>
            <a:fillRect/>
          </a:stretch>
        </p:blipFill>
        <p:spPr>
          <a:xfrm>
            <a:off x="624205" y="2237740"/>
            <a:ext cx="7005320" cy="22644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p>
            <a:r>
              <a:rPr lang="en-US" sz="1800"/>
              <a:t>自定义类中的方法也遵守同样的规则。</a:t>
            </a:r>
            <a:endParaRPr lang="en-US" sz="180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5" name="Picture 4"/>
          <p:cNvPicPr>
            <a:picLocks noChangeAspect="1"/>
          </p:cNvPicPr>
          <p:nvPr/>
        </p:nvPicPr>
        <p:blipFill>
          <a:blip r:embed="rId1"/>
          <a:stretch>
            <a:fillRect/>
          </a:stretch>
        </p:blipFill>
        <p:spPr>
          <a:xfrm>
            <a:off x="885190" y="1557655"/>
            <a:ext cx="2995295" cy="33267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p>
            <a:r>
              <a:rPr lang="zh-CN" altLang="en-US" sz="1800"/>
              <a:t>可以通过下面的形式访问对象所属类被暂时隐藏的成员。</a:t>
            </a:r>
            <a:endParaRPr lang="zh-CN" altLang="en-US" sz="1800"/>
          </a:p>
          <a:p>
            <a:endParaRPr lang="zh-CN" altLang="en-US" sz="180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5" name="Picture 4"/>
          <p:cNvPicPr>
            <a:picLocks noChangeAspect="1"/>
          </p:cNvPicPr>
          <p:nvPr/>
        </p:nvPicPr>
        <p:blipFill>
          <a:blip r:embed="rId1"/>
          <a:stretch>
            <a:fillRect/>
          </a:stretch>
        </p:blipFill>
        <p:spPr>
          <a:xfrm>
            <a:off x="1334135" y="1524635"/>
            <a:ext cx="2873375" cy="30708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8673"/>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7890" name="文本占位符 28674"/>
          <p:cNvSpPr>
            <a:spLocks noGrp="1"/>
          </p:cNvSpPr>
          <p:nvPr>
            <p:ph idx="1"/>
          </p:nvPr>
        </p:nvSpPr>
        <p:spPr/>
        <p:txBody>
          <a:bodyPr anchor="t"/>
          <a:p>
            <a:pPr defTabSz="914400" fontAlgn="base">
              <a:lnSpc>
                <a:spcPct val="110000"/>
              </a:lnSpc>
              <a:spcBef>
                <a:spcPts val="600"/>
              </a:spcBef>
              <a:spcAft>
                <a:spcPts val="600"/>
              </a:spcAft>
              <a:buSzPct val="90000"/>
              <a:buFont typeface="Wingdings" panose="05000000000000000000" charset="0"/>
              <a:buChar char="§"/>
            </a:pPr>
            <a:r>
              <a:rPr lang="en-US" altLang="zh-CN" sz="1800" strike="noStrike" kern="1200" baseline="0" noProof="1">
                <a:latin typeface="+mn-lt"/>
                <a:ea typeface="+mn-ea"/>
                <a:cs typeface="+mn-cs"/>
              </a:rPr>
              <a:t>Python</a:t>
            </a:r>
            <a:r>
              <a:rPr lang="zh-CN" altLang="en-US" sz="1800" strike="noStrike" kern="1200" baseline="0" noProof="1">
                <a:latin typeface="+mn-lt"/>
                <a:ea typeface="+mn-ea"/>
                <a:cs typeface="+mn-cs"/>
              </a:rPr>
              <a:t>并</a:t>
            </a:r>
            <a:r>
              <a:rPr lang="zh-CN" altLang="en-US" sz="1800" strike="noStrike" kern="1200" baseline="0" noProof="1">
                <a:solidFill>
                  <a:srgbClr val="FF0000"/>
                </a:solidFill>
                <a:latin typeface="+mn-lt"/>
                <a:ea typeface="+mn-ea"/>
                <a:cs typeface="+mn-cs"/>
              </a:rPr>
              <a:t>没有对私有成员提供严格的访问保护机制</a:t>
            </a:r>
            <a:r>
              <a:rPr lang="zh-CN" altLang="en-US" sz="1800" strike="noStrike" kern="1200" baseline="0" noProof="1">
                <a:latin typeface="+mn-lt"/>
                <a:ea typeface="+mn-ea"/>
                <a:cs typeface="+mn-cs"/>
              </a:rPr>
              <a:t>。</a:t>
            </a:r>
            <a:endParaRPr lang="zh-CN" altLang="en-US" sz="1800" strike="noStrike" kern="1200" baseline="0" noProof="1">
              <a:latin typeface="+mn-lt"/>
              <a:ea typeface="+mn-ea"/>
              <a:cs typeface="+mn-cs"/>
            </a:endParaRPr>
          </a:p>
          <a:p>
            <a:pPr marL="675005" indent="-342265" defTabSz="914400" fontAlgn="base">
              <a:lnSpc>
                <a:spcPct val="150000"/>
              </a:lnSpc>
              <a:spcBef>
                <a:spcPts val="1200"/>
              </a:spcBef>
              <a:spcAft>
                <a:spcPts val="600"/>
              </a:spcAft>
              <a:buSzPct val="90000"/>
              <a:buFont typeface="Wingdings" panose="05000000000000000000" charset="0"/>
              <a:buChar char="ü"/>
            </a:pPr>
            <a:r>
              <a:rPr lang="zh-CN" altLang="en-US" sz="1600" strike="noStrike" kern="1200" baseline="0" noProof="1">
                <a:latin typeface="+mn-lt"/>
                <a:ea typeface="+mn-ea"/>
                <a:cs typeface="+mn-cs"/>
              </a:rPr>
              <a:t>在定义类的成员时，如果成员名以</a:t>
            </a:r>
            <a:r>
              <a:rPr lang="zh-CN" altLang="en-US" sz="1600" strike="noStrike" kern="1200" baseline="0" noProof="1">
                <a:solidFill>
                  <a:srgbClr val="FF0000"/>
                </a:solidFill>
                <a:latin typeface="+mn-lt"/>
                <a:ea typeface="+mn-ea"/>
                <a:cs typeface="+mn-cs"/>
              </a:rPr>
              <a:t>两个下划线</a:t>
            </a:r>
            <a:r>
              <a:rPr lang="zh-CN" altLang="en-US" sz="1600" strike="noStrike" kern="1200" baseline="0" noProof="1">
                <a:latin typeface="+mn-lt"/>
                <a:ea typeface="+mn-ea"/>
                <a:cs typeface="+mn-cs"/>
              </a:rPr>
              <a:t>“</a:t>
            </a:r>
            <a:r>
              <a:rPr lang="en-US" altLang="zh-CN" sz="1600" strike="noStrike" kern="1200" baseline="0" noProof="1">
                <a:latin typeface="+mn-lt"/>
                <a:ea typeface="+mn-ea"/>
                <a:cs typeface="+mn-cs"/>
              </a:rPr>
              <a:t>__”</a:t>
            </a:r>
            <a:r>
              <a:rPr lang="zh-CN" altLang="en-US" sz="1600" strike="noStrike" kern="1200" baseline="0" noProof="1">
                <a:latin typeface="+mn-lt"/>
                <a:ea typeface="+mn-ea"/>
                <a:cs typeface="+mn-cs"/>
              </a:rPr>
              <a:t>或更多下划线开头而不以两个或更多下划线结束则表示是私有成员。</a:t>
            </a:r>
            <a:endParaRPr lang="zh-CN" altLang="en-US" sz="1600" strike="noStrike" kern="1200" baseline="0" noProof="1">
              <a:latin typeface="+mn-lt"/>
              <a:ea typeface="+mn-ea"/>
              <a:cs typeface="+mn-cs"/>
            </a:endParaRPr>
          </a:p>
          <a:p>
            <a:pPr marL="675005" indent="-342265" defTabSz="914400" fontAlgn="base">
              <a:lnSpc>
                <a:spcPct val="150000"/>
              </a:lnSpc>
              <a:spcBef>
                <a:spcPts val="1200"/>
              </a:spcBef>
              <a:spcAft>
                <a:spcPts val="600"/>
              </a:spcAft>
              <a:buSzPct val="90000"/>
              <a:buFont typeface="Wingdings" panose="05000000000000000000" charset="0"/>
              <a:buChar char="ü"/>
            </a:pPr>
            <a:r>
              <a:rPr lang="zh-CN" altLang="en-US" sz="1600" strike="noStrike" kern="1200" baseline="0" noProof="1">
                <a:solidFill>
                  <a:srgbClr val="FF0000"/>
                </a:solidFill>
                <a:latin typeface="+mn-lt"/>
                <a:ea typeface="+mn-ea"/>
                <a:cs typeface="+mn-cs"/>
              </a:rPr>
              <a:t>私有成员在类的外部不能直接访问</a:t>
            </a:r>
            <a:r>
              <a:rPr lang="zh-CN" altLang="en-US" sz="1600" strike="noStrike" kern="1200" baseline="0" noProof="1">
                <a:latin typeface="+mn-lt"/>
                <a:ea typeface="+mn-ea"/>
                <a:cs typeface="+mn-cs"/>
              </a:rPr>
              <a:t>，需要通过调用对象的公开成员方法来访问，也可以通过</a:t>
            </a:r>
            <a:r>
              <a:rPr lang="en-US" altLang="zh-CN" sz="1600" strike="noStrike" kern="1200" baseline="0" noProof="1">
                <a:latin typeface="+mn-lt"/>
                <a:ea typeface="+mn-ea"/>
                <a:cs typeface="+mn-cs"/>
              </a:rPr>
              <a:t>Python</a:t>
            </a:r>
            <a:r>
              <a:rPr lang="zh-CN" altLang="en-US" sz="1600" strike="noStrike" kern="1200" baseline="0" noProof="1">
                <a:latin typeface="+mn-lt"/>
                <a:ea typeface="+mn-ea"/>
                <a:cs typeface="+mn-cs"/>
              </a:rPr>
              <a:t>支持的</a:t>
            </a:r>
            <a:r>
              <a:rPr lang="zh-CN" altLang="en-US" sz="1600" strike="noStrike" kern="1200" baseline="0" noProof="1">
                <a:solidFill>
                  <a:srgbClr val="FF0000"/>
                </a:solidFill>
                <a:latin typeface="+mn-lt"/>
                <a:ea typeface="+mn-ea"/>
                <a:cs typeface="+mn-cs"/>
              </a:rPr>
              <a:t>特殊方式</a:t>
            </a:r>
            <a:r>
              <a:rPr lang="zh-CN" altLang="en-US" sz="1600" strike="noStrike" kern="1200" baseline="0" noProof="1">
                <a:latin typeface="+mn-lt"/>
                <a:ea typeface="+mn-ea"/>
                <a:cs typeface="+mn-cs"/>
              </a:rPr>
              <a:t>来访问。</a:t>
            </a:r>
            <a:endParaRPr lang="zh-CN" altLang="en-US" sz="1350" strike="noStrike" kern="1200" baseline="0" noProof="1">
              <a:latin typeface="+mn-lt"/>
              <a:ea typeface="+mn-ea"/>
              <a:cs typeface="+mn-cs"/>
            </a:endParaRPr>
          </a:p>
          <a:p>
            <a:pPr defTabSz="914400" fontAlgn="base">
              <a:lnSpc>
                <a:spcPct val="110000"/>
              </a:lnSpc>
              <a:spcBef>
                <a:spcPts val="600"/>
              </a:spcBef>
              <a:spcAft>
                <a:spcPts val="600"/>
              </a:spcAft>
              <a:buSzPct val="90000"/>
              <a:buFont typeface="Wingdings" panose="05000000000000000000" charset="0"/>
              <a:buChar char="§"/>
            </a:pPr>
            <a:r>
              <a:rPr lang="zh-CN" altLang="en-US" sz="1800" strike="noStrike" kern="1200" baseline="0" noProof="1">
                <a:latin typeface="+mn-lt"/>
                <a:ea typeface="+mn-ea"/>
                <a:cs typeface="+mn-cs"/>
              </a:rPr>
              <a:t>公开成员既可以在类的内部进行访问，也可以在外部程序中使用。</a:t>
            </a:r>
            <a:endParaRPr lang="zh-CN" altLang="en-US" sz="1800" strike="noStrike" kern="1200" baseline="0" noProof="1">
              <a:latin typeface="+mn-lt"/>
              <a:ea typeface="+mn-ea"/>
              <a:cs typeface="+mn-cs"/>
            </a:endParaRPr>
          </a:p>
        </p:txBody>
      </p:sp>
      <p:sp>
        <p:nvSpPr>
          <p:cNvPr id="440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9697"/>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5058" name="文本占位符 29698"/>
          <p:cNvSpPr>
            <a:spLocks noGrp="1"/>
          </p:cNvSpPr>
          <p:nvPr>
            <p:ph idx="1"/>
          </p:nvPr>
        </p:nvSpPr>
        <p:spPr/>
        <p:txBody>
          <a:bodyPr anchor="t"/>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class A:</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def __init__(self, value1=0, value2=0):</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sym typeface="+mn-ea"/>
              </a:rPr>
              <a:t>        </a:t>
            </a:r>
            <a:r>
              <a:rPr lang="en-US" altLang="zh-CN" sz="1400">
                <a:latin typeface="Consolas" panose="020B0609020204030204" charset="0"/>
              </a:rPr>
              <a:t>self.value1 = value1</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sym typeface="+mn-ea"/>
              </a:rPr>
              <a:t>        </a:t>
            </a:r>
            <a:r>
              <a:rPr lang="en-US" altLang="zh-CN" sz="1400">
                <a:latin typeface="Consolas" panose="020B0609020204030204" charset="0"/>
              </a:rPr>
              <a:t>self.__value2 = value2</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sym typeface="+mn-ea"/>
              </a:rPr>
              <a:t>    </a:t>
            </a:r>
            <a:r>
              <a:rPr lang="en-US" altLang="zh-CN" sz="1400">
                <a:latin typeface="Consolas" panose="020B0609020204030204" charset="0"/>
              </a:rPr>
              <a:t>def setValue(self, value1, value2):</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a:t>
            </a:r>
            <a:r>
              <a:rPr lang="en-US" altLang="zh-CN" sz="1400">
                <a:latin typeface="Consolas" panose="020B0609020204030204" charset="0"/>
                <a:sym typeface="+mn-ea"/>
              </a:rPr>
              <a:t>        </a:t>
            </a:r>
            <a:r>
              <a:rPr lang="en-US" altLang="zh-CN" sz="1400">
                <a:latin typeface="Consolas" panose="020B0609020204030204" charset="0"/>
              </a:rPr>
              <a:t>self.value1 = value1</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a:t>
            </a:r>
            <a:r>
              <a:rPr lang="en-US" altLang="zh-CN" sz="1400">
                <a:latin typeface="Consolas" panose="020B0609020204030204" charset="0"/>
                <a:sym typeface="+mn-ea"/>
              </a:rPr>
              <a:t>        </a:t>
            </a:r>
            <a:r>
              <a:rPr lang="en-US" altLang="zh-CN" sz="1400">
                <a:latin typeface="Consolas" panose="020B0609020204030204" charset="0"/>
              </a:rPr>
              <a:t>self.__value2 = value2</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sym typeface="+mn-ea"/>
              </a:rPr>
              <a:t>    </a:t>
            </a:r>
            <a:r>
              <a:rPr lang="en-US" altLang="zh-CN" sz="1400">
                <a:latin typeface="Consolas" panose="020B0609020204030204" charset="0"/>
              </a:rPr>
              <a:t>def show(self):</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a:t>
            </a:r>
            <a:r>
              <a:rPr lang="en-US" altLang="zh-CN" sz="1400">
                <a:latin typeface="Consolas" panose="020B0609020204030204" charset="0"/>
                <a:sym typeface="+mn-ea"/>
              </a:rPr>
              <a:t>        </a:t>
            </a:r>
            <a:r>
              <a:rPr lang="en-US" altLang="zh-CN" sz="1400">
                <a:latin typeface="Consolas" panose="020B0609020204030204" charset="0"/>
              </a:rPr>
              <a:t>print(self.value1)</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a:t>
            </a:r>
            <a:r>
              <a:rPr lang="en-US" altLang="zh-CN" sz="1400">
                <a:latin typeface="Consolas" panose="020B0609020204030204" charset="0"/>
                <a:sym typeface="+mn-ea"/>
              </a:rPr>
              <a:t>        </a:t>
            </a:r>
            <a:r>
              <a:rPr lang="en-US" altLang="zh-CN" sz="1400">
                <a:latin typeface="Consolas" panose="020B0609020204030204" charset="0"/>
              </a:rPr>
              <a:t>print(self.__value2)</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a = A()</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a.value1</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0</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a._A__value2             #</a:t>
            </a:r>
            <a:r>
              <a:rPr lang="zh-CN" altLang="en-US" sz="1400">
                <a:latin typeface="Consolas" panose="020B0609020204030204" charset="0"/>
              </a:rPr>
              <a:t>在外部访问对象的私有数据成员</a:t>
            </a:r>
            <a:endParaRPr lang="zh-CN" altLang="en-US"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0</a:t>
            </a:r>
            <a:endParaRPr lang="en-US" altLang="zh-CN" sz="1400">
              <a:solidFill>
                <a:srgbClr val="00B0F0"/>
              </a:solidFill>
              <a:latin typeface="Consolas" panose="020B0609020204030204" charset="0"/>
            </a:endParaRPr>
          </a:p>
        </p:txBody>
      </p:sp>
      <p:sp>
        <p:nvSpPr>
          <p:cNvPr id="4505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0721"/>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6082" name="文本占位符 30722"/>
          <p:cNvSpPr>
            <a:spLocks noGrp="1"/>
          </p:cNvSpPr>
          <p:nvPr>
            <p:ph idx="1"/>
          </p:nvPr>
        </p:nvSpPr>
        <p:spPr/>
        <p:txBody>
          <a:bodyPr anchor="t"/>
          <a:p>
            <a:pPr defTabSz="914400">
              <a:lnSpc>
                <a:spcPct val="150000"/>
              </a:lnSpc>
              <a:spcBef>
                <a:spcPts val="0"/>
              </a:spcBef>
              <a:spcAft>
                <a:spcPts val="0"/>
              </a:spcAft>
              <a:buSzPct val="90000"/>
              <a:buFont typeface="Wingdings" panose="05000000000000000000" charset="0"/>
              <a:buChar char="§"/>
            </a:pPr>
            <a:r>
              <a:rPr lang="zh-CN" altLang="en-US" sz="1800" dirty="0"/>
              <a:t>在IDLE、</a:t>
            </a:r>
            <a:r>
              <a:rPr lang="en-US" altLang="zh-CN" sz="1800" dirty="0"/>
              <a:t>Spyder</a:t>
            </a:r>
            <a:r>
              <a:rPr lang="zh-CN" altLang="en-US" sz="1800" dirty="0"/>
              <a:t>、</a:t>
            </a:r>
            <a:r>
              <a:rPr lang="en-US" altLang="zh-CN" sz="1800" dirty="0"/>
              <a:t>PyCharm</a:t>
            </a:r>
            <a:r>
              <a:rPr lang="zh-CN" altLang="en-US" sz="1800" dirty="0"/>
              <a:t>等</a:t>
            </a:r>
            <a:r>
              <a:rPr lang="en-US" altLang="zh-CN" sz="1800" dirty="0"/>
              <a:t>Python</a:t>
            </a:r>
            <a:r>
              <a:rPr lang="zh-CN" altLang="en-US" sz="1800" dirty="0"/>
              <a:t>开发</a:t>
            </a:r>
            <a:r>
              <a:rPr lang="zh-CN" altLang="en-US" sz="1800" dirty="0"/>
              <a:t>环境中，在对象或类名后面加上一个圆点“.”，稍等一秒钟则会自动列出其所有公开成员，模块也具有同样的用法。</a:t>
            </a:r>
            <a:endParaRPr lang="zh-CN" altLang="en-US" sz="1800" dirty="0"/>
          </a:p>
          <a:p>
            <a:pPr defTabSz="914400">
              <a:lnSpc>
                <a:spcPct val="150000"/>
              </a:lnSpc>
              <a:spcBef>
                <a:spcPts val="0"/>
              </a:spcBef>
              <a:spcAft>
                <a:spcPts val="0"/>
              </a:spcAft>
              <a:buSzPct val="90000"/>
              <a:buFont typeface="Wingdings" panose="05000000000000000000" charset="0"/>
              <a:buChar char="§"/>
            </a:pPr>
            <a:r>
              <a:rPr lang="zh-CN" altLang="en-US" sz="1800" dirty="0"/>
              <a:t>如果在圆点“.”后面再加一个下划线，则会列出该对象、类或模块的所有成员，包括私有成员。</a:t>
            </a:r>
            <a:endParaRPr lang="zh-CN" altLang="en-US" sz="1800" dirty="0"/>
          </a:p>
        </p:txBody>
      </p:sp>
      <p:sp>
        <p:nvSpPr>
          <p:cNvPr id="460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graphicFrame>
        <p:nvGraphicFramePr>
          <p:cNvPr id="2" name="Object 1"/>
          <p:cNvGraphicFramePr/>
          <p:nvPr/>
        </p:nvGraphicFramePr>
        <p:xfrm>
          <a:off x="2845435" y="2909570"/>
          <a:ext cx="2320925" cy="1776095"/>
        </p:xfrm>
        <a:graphic>
          <a:graphicData uri="http://schemas.openxmlformats.org/presentationml/2006/ole">
            <mc:AlternateContent xmlns:mc="http://schemas.openxmlformats.org/markup-compatibility/2006">
              <mc:Choice xmlns:v="urn:schemas-microsoft-com:vml" Requires="v">
                <p:oleObj spid="_x0000_s3" name="" r:id="rId1" imgW="3048000" imgH="2324100" progId="Paint.Picture">
                  <p:embed/>
                </p:oleObj>
              </mc:Choice>
              <mc:Fallback>
                <p:oleObj name="" r:id="rId1" imgW="3048000" imgH="2324100" progId="Paint.Picture">
                  <p:embed/>
                  <p:pic>
                    <p:nvPicPr>
                      <p:cNvPr id="0" name="Picture 2"/>
                      <p:cNvPicPr/>
                      <p:nvPr/>
                    </p:nvPicPr>
                    <p:blipFill>
                      <a:blip r:embed="rId2"/>
                      <a:stretch>
                        <a:fillRect/>
                      </a:stretch>
                    </p:blipFill>
                    <p:spPr>
                      <a:xfrm>
                        <a:off x="2845435" y="2909570"/>
                        <a:ext cx="2320925" cy="1776095"/>
                      </a:xfrm>
                      <a:prstGeom prst="rect">
                        <a:avLst/>
                      </a:prstGeom>
                      <a:ln>
                        <a:solidFill>
                          <a:schemeClr val="accent1"/>
                        </a:solidFill>
                      </a:ln>
                    </p:spPr>
                  </p:pic>
                </p:oleObj>
              </mc:Fallback>
            </mc:AlternateContent>
          </a:graphicData>
        </a:graphic>
      </p:graphicFrame>
      <p:graphicFrame>
        <p:nvGraphicFramePr>
          <p:cNvPr id="6" name="Object 5"/>
          <p:cNvGraphicFramePr/>
          <p:nvPr/>
        </p:nvGraphicFramePr>
        <p:xfrm>
          <a:off x="5375275" y="2909570"/>
          <a:ext cx="2016125" cy="1776095"/>
        </p:xfrm>
        <a:graphic>
          <a:graphicData uri="http://schemas.openxmlformats.org/presentationml/2006/ole">
            <mc:AlternateContent xmlns:mc="http://schemas.openxmlformats.org/markup-compatibility/2006">
              <mc:Choice xmlns:v="urn:schemas-microsoft-com:vml" Requires="v">
                <p:oleObj spid="_x0000_s7" name="" r:id="rId3" imgW="3038475" imgH="2238375" progId="Paint.Picture">
                  <p:embed/>
                </p:oleObj>
              </mc:Choice>
              <mc:Fallback>
                <p:oleObj name="" r:id="rId3" imgW="3038475" imgH="2238375" progId="Paint.Picture">
                  <p:embed/>
                  <p:pic>
                    <p:nvPicPr>
                      <p:cNvPr id="0" name="Picture 6"/>
                      <p:cNvPicPr/>
                      <p:nvPr/>
                    </p:nvPicPr>
                    <p:blipFill>
                      <a:blip r:embed="rId4"/>
                      <a:stretch>
                        <a:fillRect/>
                      </a:stretch>
                    </p:blipFill>
                    <p:spPr>
                      <a:xfrm>
                        <a:off x="5375275" y="2909570"/>
                        <a:ext cx="2016125" cy="1776095"/>
                      </a:xfrm>
                      <a:prstGeom prst="rect">
                        <a:avLst/>
                      </a:prstGeom>
                      <a:ln>
                        <a:solidFill>
                          <a:schemeClr val="accent1"/>
                        </a:solidFill>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1745"/>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6082" name="文本占位符 31746"/>
          <p:cNvSpPr>
            <a:spLocks noGrp="1"/>
          </p:cNvSpPr>
          <p:nvPr>
            <p:ph idx="1"/>
          </p:nvPr>
        </p:nvSpPr>
        <p:spPr/>
        <p:txBody>
          <a:bodyPr anchor="t"/>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1800" strike="noStrike" noProof="1"/>
              <a:t>在</a:t>
            </a:r>
            <a:r>
              <a:rPr lang="en-US" altLang="zh-CN" sz="1800" strike="noStrike" noProof="1"/>
              <a:t>Python</a:t>
            </a:r>
            <a:r>
              <a:rPr lang="zh-CN" altLang="en-US" sz="1800" strike="noStrike" noProof="1"/>
              <a:t>中，以下划线开头的变量名和方法名有特殊的含义，尤其是在类的定义中。</a:t>
            </a:r>
            <a:endParaRPr lang="zh-CN" altLang="en-US" sz="18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350" strike="noStrike" noProof="1">
                <a:solidFill>
                  <a:srgbClr val="FF0000"/>
                </a:solidFill>
              </a:rPr>
              <a:t>_x</a:t>
            </a:r>
            <a:r>
              <a:rPr lang="en-US" altLang="zh-CN" sz="1500" strike="noStrike" noProof="1">
                <a:solidFill>
                  <a:srgbClr val="FF0000"/>
                </a:solidFill>
              </a:rPr>
              <a:t>xx</a:t>
            </a:r>
            <a:r>
              <a:rPr lang="zh-CN" altLang="en-US" sz="1500" strike="noStrike" noProof="1"/>
              <a:t>：受保护成员，不能用</a:t>
            </a:r>
            <a:r>
              <a:rPr lang="en-US" altLang="zh-CN" sz="1500" strike="noStrike" noProof="1"/>
              <a:t>'from module import *'</a:t>
            </a:r>
            <a:r>
              <a:rPr lang="zh-CN" altLang="en-US" sz="1500" strike="noStrike" noProof="1"/>
              <a:t>导入；</a:t>
            </a:r>
            <a:endParaRPr lang="zh-CN" altLang="en-US" sz="15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500" strike="noStrike" noProof="1">
                <a:solidFill>
                  <a:srgbClr val="FF0000"/>
                </a:solidFill>
              </a:rPr>
              <a:t>__xxx__</a:t>
            </a:r>
            <a:r>
              <a:rPr lang="zh-CN" altLang="en-US" sz="1500" strike="noStrike" noProof="1"/>
              <a:t>：系统定义的特殊成员；</a:t>
            </a:r>
            <a:endParaRPr lang="zh-CN" altLang="en-US" sz="15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500" strike="noStrike" noProof="1">
                <a:solidFill>
                  <a:srgbClr val="FF0000"/>
                </a:solidFill>
              </a:rPr>
              <a:t>__xxx</a:t>
            </a:r>
            <a:r>
              <a:rPr lang="zh-CN" altLang="en-US" sz="1500" strike="noStrike" noProof="1"/>
              <a:t>：私有成员，只有类对象自己能访问，子类对象不能直接访问到这个成员，但在对象外部可以通过“对象名</a:t>
            </a:r>
            <a:r>
              <a:rPr lang="en-US" altLang="zh-CN" sz="1500" strike="noStrike" noProof="1"/>
              <a:t>._</a:t>
            </a:r>
            <a:r>
              <a:rPr lang="zh-CN" altLang="en-US" sz="1500" strike="noStrike" noProof="1"/>
              <a:t>类名</a:t>
            </a:r>
            <a:r>
              <a:rPr lang="en-US" altLang="zh-CN" sz="1500" strike="noStrike" noProof="1"/>
              <a:t>__xxx”</a:t>
            </a:r>
            <a:r>
              <a:rPr lang="zh-CN" altLang="en-US" sz="1500" strike="noStrike" noProof="1"/>
              <a:t>这样的特殊方式来访问。</a:t>
            </a:r>
            <a:endParaRPr lang="zh-CN" altLang="en-US" sz="1500" strike="noStrike" noProof="1"/>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1800" strike="noStrike" noProof="1"/>
              <a:t>注意：</a:t>
            </a:r>
            <a:r>
              <a:rPr lang="en-US" altLang="zh-CN" sz="1800" strike="noStrike" noProof="1">
                <a:solidFill>
                  <a:srgbClr val="FF0000"/>
                </a:solidFill>
              </a:rPr>
              <a:t>Python</a:t>
            </a:r>
            <a:r>
              <a:rPr lang="zh-CN" altLang="en-US" sz="1800" strike="noStrike" noProof="1">
                <a:solidFill>
                  <a:srgbClr val="FF0000"/>
                </a:solidFill>
              </a:rPr>
              <a:t>中不存在严格意义上的私有成员</a:t>
            </a:r>
            <a:r>
              <a:rPr lang="zh-CN" altLang="en-US" sz="1800" strike="noStrike" noProof="1"/>
              <a:t>。</a:t>
            </a:r>
            <a:endParaRPr lang="zh-CN" altLang="en-US" sz="1800" strike="noStrike" noProof="1"/>
          </a:p>
        </p:txBody>
      </p:sp>
      <p:sp>
        <p:nvSpPr>
          <p:cNvPr id="471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276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2771" name="文本占位符 32770"/>
          <p:cNvSpPr>
            <a:spLocks noGrp="1"/>
          </p:cNvSpPr>
          <p:nvPr>
            <p:ph idx="1"/>
          </p:nvPr>
        </p:nvSpPr>
        <p:spPr/>
        <p:txBody>
          <a:bodyPr/>
          <a:p>
            <a:pPr marL="285750" indent="-285750" fontAlgn="base">
              <a:lnSpc>
                <a:spcPct val="100000"/>
              </a:lnSpc>
              <a:buFont typeface="Wingdings" panose="05000000000000000000" charset="0"/>
              <a:buChar char="n"/>
            </a:pPr>
            <a:r>
              <a:rPr lang="zh-CN" altLang="en-US" sz="1800" strike="noStrike" noProof="1">
                <a:effectLst/>
              </a:rPr>
              <a:t>在</a:t>
            </a:r>
            <a:r>
              <a:rPr lang="en-US" altLang="zh-CN" sz="1800" strike="noStrike" noProof="1">
                <a:effectLst/>
              </a:rPr>
              <a:t>IDLE</a:t>
            </a:r>
            <a:r>
              <a:rPr lang="zh-CN" altLang="en-US" sz="1800" strike="noStrike" noProof="1">
                <a:effectLst/>
              </a:rPr>
              <a:t>交互模式下，一个下划线“</a:t>
            </a:r>
            <a:r>
              <a:rPr lang="en-US" altLang="zh-CN" sz="1800" strike="noStrike" noProof="1">
                <a:effectLst/>
              </a:rPr>
              <a:t>_”</a:t>
            </a:r>
            <a:r>
              <a:rPr lang="zh-CN" altLang="en-US" sz="1800" strike="noStrike" noProof="1">
                <a:effectLst/>
              </a:rPr>
              <a:t>表示解释器中</a:t>
            </a:r>
            <a:r>
              <a:rPr lang="zh-CN" altLang="en-US" sz="1800" strike="noStrike" noProof="1">
                <a:solidFill>
                  <a:srgbClr val="FF0000"/>
                </a:solidFill>
                <a:effectLst/>
              </a:rPr>
              <a:t>最后一次显示的内容或最后一次语句正确执行的输出结果</a:t>
            </a:r>
            <a:r>
              <a:rPr lang="zh-CN" altLang="en-US" sz="1800" strike="noStrike" noProof="1">
                <a:effectLst/>
              </a:rPr>
              <a:t>。</a:t>
            </a:r>
            <a:endParaRPr lang="zh-CN" altLang="en-US" sz="1800" strike="noStrike" noProof="1">
              <a:effectLst/>
            </a:endParaRPr>
          </a:p>
          <a:p>
            <a:pPr marL="1905" indent="-344805">
              <a:lnSpc>
                <a:spcPct val="100000"/>
              </a:lnSpc>
              <a:spcBef>
                <a:spcPts val="0"/>
              </a:spcBef>
              <a:buNone/>
            </a:pPr>
            <a:r>
              <a:rPr lang="en-US" altLang="zh-CN" sz="1600" strike="noStrike" noProof="1">
                <a:effectLst/>
                <a:latin typeface="Consolas" panose="020B0609020204030204" charset="0"/>
              </a:rPr>
              <a:t>&gt;&gt;&gt; 3 + 5</a:t>
            </a:r>
            <a:endParaRPr lang="en-US" altLang="zh-CN" sz="1600" strike="noStrike" noProof="1">
              <a:effectLst/>
              <a:latin typeface="Consolas" panose="020B0609020204030204" charset="0"/>
            </a:endParaRP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8</a:t>
            </a:r>
            <a:endParaRPr lang="en-US" altLang="zh-CN" sz="1600" strike="noStrike" noProof="1">
              <a:solidFill>
                <a:srgbClr val="00B0F0"/>
              </a:solidFill>
              <a:effectLst/>
              <a:latin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rPr>
              <a:t>&gt;&gt;&gt; 8 + 2</a:t>
            </a:r>
            <a:endParaRPr lang="en-US" altLang="zh-CN" sz="1600" strike="noStrike" noProof="1">
              <a:effectLst/>
              <a:latin typeface="Consolas" panose="020B0609020204030204" charset="0"/>
            </a:endParaRP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10</a:t>
            </a:r>
            <a:endParaRPr lang="en-US" altLang="zh-CN" sz="1600" strike="noStrike" noProof="1">
              <a:solidFill>
                <a:srgbClr val="00B0F0"/>
              </a:solidFill>
              <a:effectLst/>
              <a:latin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rPr>
              <a:t>&gt;&gt;&gt; _ * 3</a:t>
            </a:r>
            <a:endParaRPr lang="en-US" altLang="zh-CN" sz="1600" strike="noStrike" noProof="1">
              <a:effectLst/>
              <a:latin typeface="Consolas" panose="020B0609020204030204" charset="0"/>
            </a:endParaRP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30</a:t>
            </a:r>
            <a:endParaRPr lang="en-US" altLang="zh-CN" sz="1600" strike="noStrike" noProof="1">
              <a:solidFill>
                <a:srgbClr val="00B0F0"/>
              </a:solidFill>
              <a:effectLst/>
              <a:latin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rPr>
              <a:t>&gt;&gt;&gt; _ / 5</a:t>
            </a:r>
            <a:endParaRPr lang="en-US" altLang="zh-CN" sz="1600" strike="noStrike" noProof="1">
              <a:effectLst/>
              <a:latin typeface="Consolas" panose="020B0609020204030204" charset="0"/>
            </a:endParaRP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6.0</a:t>
            </a:r>
            <a:endParaRPr lang="en-US" altLang="zh-CN" sz="1600" strike="noStrike" noProof="1">
              <a:solidFill>
                <a:srgbClr val="00B0F0"/>
              </a:solidFill>
              <a:effectLst/>
              <a:latin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rPr>
              <a:t>&gt;&gt;&gt; 1 / 0</a:t>
            </a:r>
            <a:endParaRPr lang="en-US" altLang="zh-CN" sz="1600" strike="noStrike" noProof="1">
              <a:effectLst/>
              <a:latin typeface="Consolas" panose="020B0609020204030204" charset="0"/>
            </a:endParaRPr>
          </a:p>
          <a:p>
            <a:pPr marL="1905" indent="-344805">
              <a:lnSpc>
                <a:spcPct val="100000"/>
              </a:lnSpc>
              <a:spcBef>
                <a:spcPts val="0"/>
              </a:spcBef>
              <a:buNone/>
            </a:pPr>
            <a:r>
              <a:rPr lang="en-US" altLang="zh-CN" sz="1600" strike="noStrike" noProof="1">
                <a:solidFill>
                  <a:srgbClr val="FF0000"/>
                </a:solidFill>
                <a:effectLst/>
                <a:latin typeface="Consolas" panose="020B0609020204030204" charset="0"/>
              </a:rPr>
              <a:t>ZeroDivisionError: integer division or modulo by zero</a:t>
            </a:r>
            <a:endParaRPr lang="en-US" altLang="zh-CN" sz="1600" strike="noStrike" noProof="1">
              <a:solidFill>
                <a:srgbClr val="FF0000"/>
              </a:solidFill>
              <a:effectLst/>
              <a:latin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rPr>
              <a:t>&gt;&gt;&gt; _</a:t>
            </a:r>
            <a:endParaRPr lang="en-US" altLang="zh-CN" sz="1600" strike="noStrike" noProof="1">
              <a:effectLst/>
              <a:latin typeface="Consolas" panose="020B0609020204030204" charset="0"/>
            </a:endParaRP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6.0</a:t>
            </a:r>
            <a:endParaRPr lang="en-US" altLang="zh-CN" sz="1600" strike="noStrike" noProof="1">
              <a:solidFill>
                <a:srgbClr val="00B0F0"/>
              </a:solidFill>
              <a:effectLst/>
              <a:latin typeface="Consolas" panose="020B0609020204030204" charset="0"/>
            </a:endParaRPr>
          </a:p>
        </p:txBody>
      </p:sp>
      <p:sp>
        <p:nvSpPr>
          <p:cNvPr id="4915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buFont typeface="Wingdings" panose="05000000000000000000" charset="0"/>
              <a:buChar char="§"/>
            </a:pPr>
            <a:r>
              <a:rPr lang="zh-CN" altLang="en-US" sz="1800" strike="noStrike" noProof="1"/>
              <a:t>在程序中，可以使用一个下划线来表示</a:t>
            </a:r>
            <a:r>
              <a:rPr lang="zh-CN" altLang="en-US" sz="1800" strike="noStrike" noProof="1">
                <a:solidFill>
                  <a:srgbClr val="FF0000"/>
                </a:solidFill>
              </a:rPr>
              <a:t>不关心该变量的值</a:t>
            </a:r>
            <a:r>
              <a:rPr lang="zh-CN" altLang="en-US" sz="1800" strike="noStrike" noProof="1"/>
              <a:t>。</a:t>
            </a:r>
            <a:endParaRPr lang="zh-CN" altLang="en-US" sz="1800" strike="noStrike" noProof="1"/>
          </a:p>
          <a:p>
            <a:pPr marL="0" indent="0" fontAlgn="base">
              <a:buNone/>
            </a:pPr>
            <a:endParaRPr lang="zh-CN" altLang="en-US" sz="135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for _ in range(5):</a:t>
            </a:r>
            <a:endParaRPr lang="zh-CN" altLang="en-US" sz="1600" strike="noStrike" noProof="1">
              <a:latin typeface="Consolas" panose="020B0609020204030204" charset="0"/>
            </a:endParaRPr>
          </a:p>
          <a:p>
            <a:pPr marL="0" indent="0">
              <a:spcBef>
                <a:spcPts val="0"/>
              </a:spcBef>
              <a:buNone/>
            </a:pPr>
            <a:r>
              <a:rPr lang="en-US" altLang="en-US" sz="1600" strike="noStrike" noProof="1">
                <a:latin typeface="Consolas" panose="020B0609020204030204" charset="0"/>
                <a:sym typeface="+mn-ea"/>
              </a:rPr>
              <a:t>    </a:t>
            </a:r>
            <a:r>
              <a:rPr lang="zh-CN" altLang="en-US" sz="1600" strike="noStrike" noProof="1">
                <a:latin typeface="Consolas" panose="020B0609020204030204" charset="0"/>
              </a:rPr>
              <a:t>print(3, end='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3 3 3 3 3 </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a, _ = divmod(60, 18)          </a:t>
            </a:r>
            <a:r>
              <a:rPr lang="en-US" altLang="zh-CN" sz="1600" strike="noStrike" noProof="1">
                <a:latin typeface="Consolas" panose="020B0609020204030204" charset="0"/>
              </a:rPr>
              <a:t>#</a:t>
            </a:r>
            <a:r>
              <a:rPr lang="zh-CN" altLang="en-US" sz="1600" strike="noStrike" noProof="1">
                <a:latin typeface="Consolas" panose="020B0609020204030204" charset="0"/>
              </a:rPr>
              <a:t>只关心整商，不关心余数，</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a:t>
            </a:r>
            <a:r>
              <a:rPr lang="en-US" altLang="zh-CN" sz="1600" strike="noStrike" noProof="1">
                <a:latin typeface="Consolas" panose="020B0609020204030204" charset="0"/>
              </a:rPr>
              <a:t>#</a:t>
            </a:r>
            <a:r>
              <a:rPr lang="zh-CN" altLang="en-US" sz="1600" strike="noStrike" noProof="1">
                <a:latin typeface="Consolas" panose="020B0609020204030204" charset="0"/>
              </a:rPr>
              <a:t>等价于</a:t>
            </a:r>
            <a:r>
              <a:rPr lang="en-US" altLang="zh-CN" sz="1600" strike="noStrike" noProof="1">
                <a:latin typeface="Consolas" panose="020B0609020204030204" charset="0"/>
              </a:rPr>
              <a:t>a = 60//18</a:t>
            </a:r>
            <a:endParaRPr lang="en-US" altLang="zh-CN"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a</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p:txBody>
      </p:sp>
      <p:sp>
        <p:nvSpPr>
          <p:cNvPr id="39937" name="标题 3276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5017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4817"/>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6.2  </a:t>
            </a:r>
            <a:r>
              <a:rPr lang="zh-CN" altLang="en-US" strike="noStrike" kern="1200" baseline="0" noProof="1">
                <a:effectLst>
                  <a:outerShdw blurRad="38100" dist="38100" dir="2700000">
                    <a:srgbClr val="C0C0C0"/>
                  </a:outerShdw>
                </a:effectLst>
                <a:latin typeface="+mj-lt"/>
                <a:ea typeface="+mj-ea"/>
                <a:cs typeface="+mj-cs"/>
              </a:rPr>
              <a:t>方法</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51202" name="文本占位符 34818"/>
          <p:cNvSpPr>
            <a:spLocks noGrp="1"/>
          </p:cNvSpPr>
          <p:nvPr>
            <p:ph idx="1"/>
          </p:nvPr>
        </p:nvSpPr>
        <p:spPr/>
        <p:txBody>
          <a:bodyPr anchor="t"/>
          <a:p>
            <a:pPr defTabSz="914400">
              <a:lnSpc>
                <a:spcPct val="120000"/>
              </a:lnSpc>
              <a:spcBef>
                <a:spcPct val="0"/>
              </a:spcBef>
              <a:buSzPct val="90000"/>
              <a:buFont typeface="Wingdings" panose="05000000000000000000" charset="0"/>
              <a:buChar char="§"/>
            </a:pPr>
            <a:r>
              <a:rPr lang="zh-CN" altLang="en-US" sz="1800"/>
              <a:t>在类中定义的方法可以粗略分为四大类：</a:t>
            </a:r>
            <a:r>
              <a:rPr lang="zh-CN" altLang="en-US" sz="1800">
                <a:solidFill>
                  <a:srgbClr val="FF0000"/>
                </a:solidFill>
              </a:rPr>
              <a:t>公有方法</a:t>
            </a:r>
            <a:r>
              <a:rPr lang="zh-CN" altLang="en-US" sz="1800"/>
              <a:t>、</a:t>
            </a:r>
            <a:r>
              <a:rPr lang="zh-CN" altLang="en-US" sz="1800">
                <a:solidFill>
                  <a:srgbClr val="FF0000"/>
                </a:solidFill>
              </a:rPr>
              <a:t>私有方法</a:t>
            </a:r>
            <a:r>
              <a:rPr lang="zh-CN" altLang="en-US" sz="1800"/>
              <a:t>、</a:t>
            </a:r>
            <a:r>
              <a:rPr lang="zh-CN" altLang="en-US" sz="1800">
                <a:solidFill>
                  <a:srgbClr val="FF0000"/>
                </a:solidFill>
              </a:rPr>
              <a:t>静态方法</a:t>
            </a:r>
            <a:r>
              <a:rPr lang="zh-CN" altLang="en-US" sz="1800"/>
              <a:t>和</a:t>
            </a:r>
            <a:r>
              <a:rPr lang="zh-CN" altLang="en-US" sz="1800">
                <a:solidFill>
                  <a:srgbClr val="FF0000"/>
                </a:solidFill>
              </a:rPr>
              <a:t>类方法</a:t>
            </a:r>
            <a:r>
              <a:rPr lang="zh-CN" altLang="en-US" sz="1800"/>
              <a:t>。</a:t>
            </a:r>
            <a:endParaRPr lang="zh-CN" altLang="en-US" sz="1800"/>
          </a:p>
          <a:p>
            <a:pPr defTabSz="914400">
              <a:lnSpc>
                <a:spcPct val="150000"/>
              </a:lnSpc>
              <a:spcBef>
                <a:spcPts val="600"/>
              </a:spcBef>
              <a:spcAft>
                <a:spcPts val="600"/>
              </a:spcAft>
              <a:buSzPct val="90000"/>
              <a:buFont typeface="Wingdings" panose="05000000000000000000" charset="0"/>
              <a:buChar char="ü"/>
            </a:pPr>
            <a:r>
              <a:rPr lang="zh-CN" altLang="en-US" sz="1600"/>
              <a:t>私有方法的名字以两个下划线“</a:t>
            </a:r>
            <a:r>
              <a:rPr lang="en-US" altLang="zh-CN" sz="1600"/>
              <a:t>__”</a:t>
            </a:r>
            <a:r>
              <a:rPr lang="zh-CN" altLang="en-US" sz="1600"/>
              <a:t>开始，每个对象都有自己的公有方法和私有方法，在这两类方法中</a:t>
            </a:r>
            <a:r>
              <a:rPr lang="zh-CN" altLang="en-US" sz="1600">
                <a:solidFill>
                  <a:srgbClr val="FF0000"/>
                </a:solidFill>
              </a:rPr>
              <a:t>可以访问属于类和对象的成员</a:t>
            </a:r>
            <a:r>
              <a:rPr lang="zh-CN" altLang="en-US" sz="1600"/>
              <a:t>；</a:t>
            </a:r>
            <a:endParaRPr lang="zh-CN" altLang="en-US" sz="1600"/>
          </a:p>
          <a:p>
            <a:pPr defTabSz="914400">
              <a:lnSpc>
                <a:spcPct val="150000"/>
              </a:lnSpc>
              <a:spcBef>
                <a:spcPts val="600"/>
              </a:spcBef>
              <a:spcAft>
                <a:spcPts val="600"/>
              </a:spcAft>
              <a:buSzPct val="90000"/>
              <a:buFont typeface="Wingdings" panose="05000000000000000000" charset="0"/>
              <a:buChar char="ü"/>
            </a:pPr>
            <a:r>
              <a:rPr lang="zh-CN" altLang="en-US" sz="1600"/>
              <a:t>公有方法通过对象名直接调用，</a:t>
            </a:r>
            <a:r>
              <a:rPr lang="zh-CN" altLang="en-US" sz="1600">
                <a:solidFill>
                  <a:srgbClr val="FF0000"/>
                </a:solidFill>
              </a:rPr>
              <a:t>私有方法不能通过对象名直接调用</a:t>
            </a:r>
            <a:r>
              <a:rPr lang="zh-CN" altLang="en-US" sz="1600"/>
              <a:t>，只能在属于对象的方法中通过</a:t>
            </a:r>
            <a:r>
              <a:rPr lang="en-US" altLang="zh-CN" sz="1600"/>
              <a:t>self</a:t>
            </a:r>
            <a:r>
              <a:rPr lang="zh-CN" altLang="en-US" sz="1600"/>
              <a:t>调用或在外部通过</a:t>
            </a:r>
            <a:r>
              <a:rPr lang="en-US" altLang="zh-CN" sz="1600"/>
              <a:t>Python</a:t>
            </a:r>
            <a:r>
              <a:rPr lang="zh-CN" altLang="en-US" sz="1600"/>
              <a:t>支持的特殊方式来调用。</a:t>
            </a:r>
            <a:endParaRPr lang="zh-CN" altLang="en-US" sz="1600"/>
          </a:p>
          <a:p>
            <a:pPr defTabSz="914400">
              <a:lnSpc>
                <a:spcPct val="150000"/>
              </a:lnSpc>
              <a:spcBef>
                <a:spcPts val="600"/>
              </a:spcBef>
              <a:spcAft>
                <a:spcPts val="600"/>
              </a:spcAft>
              <a:buSzPct val="90000"/>
              <a:buFont typeface="Wingdings" panose="05000000000000000000" charset="0"/>
              <a:buChar char="ü"/>
            </a:pPr>
            <a:r>
              <a:rPr lang="zh-CN" altLang="en-US" sz="1600"/>
              <a:t>如果通过类名来调用属于对象的公有方法，需要显式为该方法的</a:t>
            </a:r>
            <a:r>
              <a:rPr lang="en-US" altLang="zh-CN" sz="1600"/>
              <a:t>self</a:t>
            </a:r>
            <a:r>
              <a:rPr lang="zh-CN" altLang="en-US" sz="1600"/>
              <a:t>参数传递一个对象名，用来明确指定访问哪个对象的数据成员。</a:t>
            </a:r>
            <a:endParaRPr lang="zh-CN" altLang="en-US" sz="1600"/>
          </a:p>
        </p:txBody>
      </p:sp>
      <p:sp>
        <p:nvSpPr>
          <p:cNvPr id="5120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0481"/>
          <p:cNvSpPr>
            <a:spLocks noGrp="1"/>
          </p:cNvSpPr>
          <p:nvPr>
            <p:ph type="title"/>
          </p:nvPr>
        </p:nvSpPr>
        <p:spPr>
          <a:xfrm>
            <a:off x="13970" y="10956"/>
            <a:ext cx="9116695" cy="900746"/>
          </a:xfrm>
        </p:spPr>
        <p:txBody>
          <a:bodyPr anchor="ctr"/>
          <a:p>
            <a:pPr defTabSz="914400" fontAlgn="base">
              <a:buNone/>
            </a:pPr>
            <a:r>
              <a:rPr lang="zh-CN" strike="noStrike" noProof="1">
                <a:sym typeface="+mn-ea"/>
              </a:rPr>
              <a:t>面向对象程序设计</a:t>
            </a:r>
            <a:endParaRPr strike="noStrike" kern="1200" baseline="0" noProof="1">
              <a:effectLst>
                <a:outerShdw blurRad="38100" dist="38100" dir="2700000">
                  <a:srgbClr val="C0C0C0"/>
                </a:outerShdw>
              </a:effectLst>
              <a:latin typeface="+mj-lt"/>
              <a:ea typeface="+mj-ea"/>
              <a:cs typeface="+mj-cs"/>
            </a:endParaRPr>
          </a:p>
        </p:txBody>
      </p:sp>
      <p:sp>
        <p:nvSpPr>
          <p:cNvPr id="28674" name="文本占位符 20482"/>
          <p:cNvSpPr>
            <a:spLocks noGrp="1"/>
          </p:cNvSpPr>
          <p:nvPr>
            <p:ph idx="1"/>
          </p:nvPr>
        </p:nvSpPr>
        <p:spPr/>
        <p:txBody>
          <a:bodyPr anchor="t"/>
          <a:p>
            <a:pPr defTabSz="914400">
              <a:lnSpc>
                <a:spcPct val="150000"/>
              </a:lnSpc>
              <a:spcBef>
                <a:spcPts val="1200"/>
              </a:spcBef>
              <a:spcAft>
                <a:spcPts val="1200"/>
              </a:spcAft>
              <a:buSzPct val="90000"/>
              <a:buFont typeface="Wingdings" panose="05000000000000000000" charset="0"/>
              <a:buChar char="§"/>
            </a:pPr>
            <a:r>
              <a:rPr lang="en-US" altLang="zh-CN" sz="1600">
                <a:sym typeface="Arial" panose="020B0604020202020204" pitchFamily="34" charset="0"/>
              </a:rPr>
              <a:t>Python</a:t>
            </a:r>
            <a:r>
              <a:rPr lang="zh-CN" altLang="en-US" sz="1600">
                <a:sym typeface="Arial" panose="020B0604020202020204" pitchFamily="34" charset="0"/>
              </a:rPr>
              <a:t>完全采用了面向对象程序设计的思想，是真正面向对象的高级动态编程语言，完全支持面向对象的基本功能，如</a:t>
            </a:r>
            <a:r>
              <a:rPr lang="zh-CN" altLang="en-US" sz="1600">
                <a:solidFill>
                  <a:srgbClr val="FF0000"/>
                </a:solidFill>
                <a:sym typeface="Arial" panose="020B0604020202020204" pitchFamily="34" charset="0"/>
              </a:rPr>
              <a:t>封装</a:t>
            </a:r>
            <a:r>
              <a:rPr lang="zh-CN" altLang="en-US" sz="1600">
                <a:sym typeface="Arial" panose="020B0604020202020204" pitchFamily="34" charset="0"/>
              </a:rPr>
              <a:t>、</a:t>
            </a:r>
            <a:r>
              <a:rPr lang="zh-CN" altLang="en-US" sz="1600">
                <a:solidFill>
                  <a:srgbClr val="FF0000"/>
                </a:solidFill>
                <a:sym typeface="Arial" panose="020B0604020202020204" pitchFamily="34" charset="0"/>
              </a:rPr>
              <a:t>继承</a:t>
            </a:r>
            <a:r>
              <a:rPr lang="zh-CN" altLang="en-US" sz="1600">
                <a:sym typeface="Arial" panose="020B0604020202020204" pitchFamily="34" charset="0"/>
              </a:rPr>
              <a:t>、</a:t>
            </a:r>
            <a:r>
              <a:rPr lang="zh-CN" altLang="en-US" sz="1600">
                <a:solidFill>
                  <a:srgbClr val="FF0000"/>
                </a:solidFill>
                <a:sym typeface="Arial" panose="020B0604020202020204" pitchFamily="34" charset="0"/>
              </a:rPr>
              <a:t>多态</a:t>
            </a:r>
            <a:r>
              <a:rPr lang="zh-CN" altLang="en-US" sz="1600">
                <a:sym typeface="Arial" panose="020B0604020202020204" pitchFamily="34" charset="0"/>
              </a:rPr>
              <a:t>以及</a:t>
            </a:r>
            <a:r>
              <a:rPr lang="zh-CN" altLang="en-US" sz="1600">
                <a:solidFill>
                  <a:srgbClr val="FF0000"/>
                </a:solidFill>
                <a:sym typeface="Arial" panose="020B0604020202020204" pitchFamily="34" charset="0"/>
              </a:rPr>
              <a:t>对基类方法的覆盖或重写</a:t>
            </a:r>
            <a:r>
              <a:rPr lang="zh-CN" altLang="en-US" sz="1600">
                <a:sym typeface="Arial" panose="020B0604020202020204" pitchFamily="34" charset="0"/>
              </a:rPr>
              <a:t>。</a:t>
            </a:r>
            <a:endParaRPr lang="zh-CN" altLang="en-US" sz="1600">
              <a:sym typeface="Arial" panose="020B0604020202020204" pitchFamily="34" charset="0"/>
            </a:endParaRPr>
          </a:p>
          <a:p>
            <a:pPr defTabSz="914400">
              <a:lnSpc>
                <a:spcPct val="150000"/>
              </a:lnSpc>
              <a:spcBef>
                <a:spcPts val="1200"/>
              </a:spcBef>
              <a:spcAft>
                <a:spcPts val="1200"/>
              </a:spcAft>
              <a:buSzPct val="90000"/>
              <a:buFont typeface="Wingdings" panose="05000000000000000000" charset="0"/>
              <a:buChar char="§"/>
            </a:pPr>
            <a:r>
              <a:rPr lang="en-US" altLang="zh-CN" sz="1600">
                <a:sym typeface="Arial" panose="020B0604020202020204" pitchFamily="34" charset="0"/>
              </a:rPr>
              <a:t>Python</a:t>
            </a:r>
            <a:r>
              <a:rPr lang="zh-CN" altLang="en-US" sz="1600">
                <a:sym typeface="Arial" panose="020B0604020202020204" pitchFamily="34" charset="0"/>
              </a:rPr>
              <a:t>中对象的概念很广泛，</a:t>
            </a:r>
            <a:r>
              <a:rPr lang="en-US" altLang="zh-CN" sz="1600">
                <a:solidFill>
                  <a:srgbClr val="FF0000"/>
                </a:solidFill>
                <a:sym typeface="Arial" panose="020B0604020202020204" pitchFamily="34" charset="0"/>
              </a:rPr>
              <a:t>Python</a:t>
            </a:r>
            <a:r>
              <a:rPr lang="zh-CN" altLang="en-US" sz="1600">
                <a:solidFill>
                  <a:srgbClr val="FF0000"/>
                </a:solidFill>
                <a:sym typeface="Arial" panose="020B0604020202020204" pitchFamily="34" charset="0"/>
              </a:rPr>
              <a:t>中的一切内容都可以称为对象</a:t>
            </a:r>
            <a:r>
              <a:rPr lang="zh-CN" altLang="en-US" sz="1600">
                <a:sym typeface="Arial" panose="020B0604020202020204" pitchFamily="34" charset="0"/>
              </a:rPr>
              <a:t>，除了数字、字符串、列表、元组、字典、集合、</a:t>
            </a:r>
            <a:r>
              <a:rPr lang="en-US" altLang="zh-CN" sz="1600">
                <a:sym typeface="Arial" panose="020B0604020202020204" pitchFamily="34" charset="0"/>
              </a:rPr>
              <a:t>range</a:t>
            </a:r>
            <a:r>
              <a:rPr lang="zh-CN" altLang="en-US" sz="1600">
                <a:sym typeface="Arial" panose="020B0604020202020204" pitchFamily="34" charset="0"/>
              </a:rPr>
              <a:t>对象、</a:t>
            </a:r>
            <a:r>
              <a:rPr lang="en-US" altLang="zh-CN" sz="1600">
                <a:sym typeface="Arial" panose="020B0604020202020204" pitchFamily="34" charset="0"/>
              </a:rPr>
              <a:t>zip</a:t>
            </a:r>
            <a:r>
              <a:rPr lang="zh-CN" altLang="en-US" sz="1600">
                <a:sym typeface="Arial" panose="020B0604020202020204" pitchFamily="34" charset="0"/>
              </a:rPr>
              <a:t>对象等等，函数也是对象，类也是对象。</a:t>
            </a:r>
            <a:endParaRPr lang="zh-CN" altLang="en-US" sz="1600">
              <a:sym typeface="Arial" panose="020B0604020202020204" pitchFamily="34" charset="0"/>
            </a:endParaRPr>
          </a:p>
          <a:p>
            <a:pPr defTabSz="914400">
              <a:lnSpc>
                <a:spcPct val="150000"/>
              </a:lnSpc>
              <a:spcBef>
                <a:spcPts val="1200"/>
              </a:spcBef>
              <a:spcAft>
                <a:spcPts val="1200"/>
              </a:spcAft>
              <a:buSzPct val="90000"/>
              <a:buFont typeface="Wingdings" panose="05000000000000000000" charset="0"/>
              <a:buChar char="§"/>
            </a:pPr>
            <a:r>
              <a:rPr lang="zh-CN" altLang="en-US" sz="1600">
                <a:sym typeface="Arial" panose="020B0604020202020204" pitchFamily="34" charset="0"/>
              </a:rPr>
              <a:t>创建类时用变量形式表示的对象属性称为</a:t>
            </a:r>
            <a:r>
              <a:rPr lang="zh-CN" altLang="en-US" sz="1600">
                <a:solidFill>
                  <a:srgbClr val="FF0000"/>
                </a:solidFill>
                <a:sym typeface="Arial" panose="020B0604020202020204" pitchFamily="34" charset="0"/>
              </a:rPr>
              <a:t>数据成员</a:t>
            </a:r>
            <a:r>
              <a:rPr lang="zh-CN" altLang="en-US" sz="1600">
                <a:sym typeface="Arial" panose="020B0604020202020204" pitchFamily="34" charset="0"/>
              </a:rPr>
              <a:t>，用函数形式表示的对象行为称为</a:t>
            </a:r>
            <a:r>
              <a:rPr lang="zh-CN" altLang="en-US" sz="1600">
                <a:solidFill>
                  <a:srgbClr val="FF0000"/>
                </a:solidFill>
                <a:sym typeface="Arial" panose="020B0604020202020204" pitchFamily="34" charset="0"/>
              </a:rPr>
              <a:t>成员方法</a:t>
            </a:r>
            <a:r>
              <a:rPr lang="zh-CN" altLang="en-US" sz="1600">
                <a:sym typeface="Arial" panose="020B0604020202020204" pitchFamily="34" charset="0"/>
              </a:rPr>
              <a:t>，成员属性和成员方法统</a:t>
            </a:r>
            <a:r>
              <a:rPr lang="zh-CN" altLang="en-US" sz="1600">
                <a:solidFill>
                  <a:srgbClr val="FF0000"/>
                </a:solidFill>
                <a:sym typeface="Arial" panose="020B0604020202020204" pitchFamily="34" charset="0"/>
              </a:rPr>
              <a:t>称为类的成员</a:t>
            </a:r>
            <a:r>
              <a:rPr lang="zh-CN" altLang="en-US" sz="1600">
                <a:sym typeface="Arial" panose="020B0604020202020204" pitchFamily="34" charset="0"/>
              </a:rPr>
              <a:t>。</a:t>
            </a:r>
            <a:endParaRPr lang="zh-CN" altLang="en-US" sz="1600">
              <a:sym typeface="Arial" panose="020B0604020202020204" pitchFamily="34" charset="0"/>
            </a:endParaRPr>
          </a:p>
        </p:txBody>
      </p:sp>
      <p:sp>
        <p:nvSpPr>
          <p:cNvPr id="286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6.2  </a:t>
            </a:r>
            <a:r>
              <a:rPr lang="zh-CN" altLang="en-US" strike="noStrike" noProof="1">
                <a:effectLst>
                  <a:outerShdw blurRad="38100" dist="38100" dir="2700000">
                    <a:srgbClr val="C0C0C0"/>
                  </a:outerShdw>
                </a:effectLst>
                <a:sym typeface="+mn-ea"/>
              </a:rPr>
              <a:t>方法</a:t>
            </a:r>
            <a:endParaRPr lang="zh-CN" altLang="en-US" strike="noStrike" noProof="1"/>
          </a:p>
        </p:txBody>
      </p:sp>
      <p:sp>
        <p:nvSpPr>
          <p:cNvPr id="52226" name="内容占位符 2"/>
          <p:cNvSpPr>
            <a:spLocks noGrp="1"/>
          </p:cNvSpPr>
          <p:nvPr>
            <p:ph idx="1"/>
          </p:nvPr>
        </p:nvSpPr>
        <p:spPr/>
        <p:txBody>
          <a:bodyPr anchor="t"/>
          <a:p>
            <a:pPr marL="285750" indent="-285750" defTabSz="914400">
              <a:lnSpc>
                <a:spcPct val="150000"/>
              </a:lnSpc>
              <a:spcBef>
                <a:spcPts val="600"/>
              </a:spcBef>
              <a:spcAft>
                <a:spcPts val="600"/>
              </a:spcAft>
              <a:buSzPct val="90000"/>
              <a:buFont typeface="Wingdings" panose="05000000000000000000" charset="0"/>
              <a:buChar char="ü"/>
            </a:pPr>
            <a:r>
              <a:rPr lang="zh-CN" altLang="en-US" sz="1600"/>
              <a:t>静态方法和类方法都</a:t>
            </a:r>
            <a:r>
              <a:rPr lang="zh-CN" altLang="en-US" sz="1600">
                <a:solidFill>
                  <a:srgbClr val="FF0000"/>
                </a:solidFill>
              </a:rPr>
              <a:t>可以</a:t>
            </a:r>
            <a:r>
              <a:rPr lang="zh-CN" altLang="en-US" sz="1600"/>
              <a:t>通过类名和对象名调用，但</a:t>
            </a:r>
            <a:r>
              <a:rPr lang="zh-CN" altLang="en-US" sz="1600">
                <a:solidFill>
                  <a:srgbClr val="FF0000"/>
                </a:solidFill>
              </a:rPr>
              <a:t>不能</a:t>
            </a:r>
            <a:r>
              <a:rPr lang="zh-CN" altLang="en-US" sz="1600"/>
              <a:t>直接访问属于对象的成员，只能访问属于类的成员。</a:t>
            </a:r>
            <a:endParaRPr lang="zh-CN" altLang="en-US" sz="1600"/>
          </a:p>
          <a:p>
            <a:pPr marL="285750" indent="-285750" defTabSz="914400">
              <a:lnSpc>
                <a:spcPct val="150000"/>
              </a:lnSpc>
              <a:spcBef>
                <a:spcPts val="600"/>
              </a:spcBef>
              <a:spcAft>
                <a:spcPts val="600"/>
              </a:spcAft>
              <a:buSzPct val="90000"/>
              <a:buFont typeface="Wingdings" panose="05000000000000000000" charset="0"/>
              <a:buChar char="ü"/>
            </a:pPr>
            <a:r>
              <a:rPr lang="zh-CN" altLang="en-US" sz="1600"/>
              <a:t>静态方法可以没有参数。</a:t>
            </a:r>
            <a:endParaRPr lang="zh-CN" altLang="en-US" sz="1600"/>
          </a:p>
          <a:p>
            <a:pPr marL="285750" indent="-285750" defTabSz="914400">
              <a:lnSpc>
                <a:spcPct val="150000"/>
              </a:lnSpc>
              <a:spcBef>
                <a:spcPts val="600"/>
              </a:spcBef>
              <a:spcAft>
                <a:spcPts val="600"/>
              </a:spcAft>
              <a:buSzPct val="90000"/>
              <a:buFont typeface="Wingdings" panose="05000000000000000000" charset="0"/>
              <a:buChar char="ü"/>
            </a:pPr>
            <a:r>
              <a:rPr lang="zh-CN" altLang="en-US" sz="1600">
                <a:solidFill>
                  <a:srgbClr val="FF0000"/>
                </a:solidFill>
              </a:rPr>
              <a:t>一般将</a:t>
            </a:r>
            <a:r>
              <a:rPr lang="en-US" altLang="zh-CN" sz="1600">
                <a:solidFill>
                  <a:srgbClr val="FF0000"/>
                </a:solidFill>
              </a:rPr>
              <a:t>cls</a:t>
            </a:r>
            <a:r>
              <a:rPr lang="zh-CN" altLang="en-US" sz="1600">
                <a:solidFill>
                  <a:srgbClr val="FF0000"/>
                </a:solidFill>
              </a:rPr>
              <a:t>作为类方法的第一个参数名称</a:t>
            </a:r>
            <a:r>
              <a:rPr lang="zh-CN" altLang="en-US" sz="1600"/>
              <a:t>，但也可以使用其他的名字作为参数，并且在调用类方法时不需要为该参数传递值。</a:t>
            </a:r>
            <a:endParaRPr lang="zh-CN" altLang="en-US" sz="1600"/>
          </a:p>
        </p:txBody>
      </p:sp>
      <p:sp>
        <p:nvSpPr>
          <p:cNvPr id="52227"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Content Placeholder 2"/>
          <p:cNvSpPr>
            <a:spLocks noGrp="1"/>
          </p:cNvSpPr>
          <p:nvPr>
            <p:ph idx="1"/>
          </p:nvPr>
        </p:nvSpPr>
        <p:spPr>
          <a:xfrm>
            <a:off x="324485" y="1082675"/>
            <a:ext cx="7334250" cy="3395345"/>
          </a:xfrm>
        </p:spPr>
        <p:txBody>
          <a:bodyPr anchor="t"/>
          <a:p>
            <a:pPr marL="0" indent="0">
              <a:spcBef>
                <a:spcPts val="0"/>
              </a:spcBef>
              <a:buNone/>
            </a:pPr>
            <a:r>
              <a:rPr lang="en-US" altLang="en-US" sz="1400">
                <a:latin typeface="Consolas" panose="020B0609020204030204" charset="0"/>
                <a:cs typeface="Consolas" panose="020B0609020204030204" charset="0"/>
              </a:rPr>
              <a:t>&gt;&gt;&gt; class Root:</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__total = 0</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def __init__(self, v):    #构造</a:t>
            </a:r>
            <a:r>
              <a:rPr lang="zh-CN" altLang="en-US" sz="1400">
                <a:latin typeface="Consolas" panose="020B0609020204030204" charset="0"/>
                <a:cs typeface="Consolas" panose="020B0609020204030204" charset="0"/>
              </a:rPr>
              <a:t>方法</a:t>
            </a:r>
            <a:endParaRPr lang="zh-CN"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self.__value = v</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Root.__total += 1</a:t>
            </a:r>
            <a:endParaRPr lang="en-US" altLang="en-US" sz="1400">
              <a:latin typeface="Consolas" panose="020B0609020204030204" charset="0"/>
              <a:cs typeface="Consolas" panose="020B0609020204030204" charset="0"/>
            </a:endParaRP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def show(self):           #普通实例方法</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print('self.__value:', self.__value)</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print('Root.__total:', Root.__total)</a:t>
            </a:r>
            <a:endParaRPr lang="en-US" altLang="en-US" sz="1400">
              <a:latin typeface="Consolas" panose="020B0609020204030204" charset="0"/>
              <a:cs typeface="Consolas" panose="020B0609020204030204" charset="0"/>
            </a:endParaRP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@classmethod              #修饰器，声明类方法</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def classShowTotal(cls):  #类方法</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print(cls.__total)</a:t>
            </a:r>
            <a:endParaRPr lang="en-US" altLang="en-US" sz="1400">
              <a:latin typeface="Consolas" panose="020B0609020204030204" charset="0"/>
              <a:cs typeface="Consolas" panose="020B0609020204030204" charset="0"/>
            </a:endParaRP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@staticmethod             #修饰器，声明静态方法</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def staticShowTotal():    #静态方法</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print(Root.__total)</a:t>
            </a:r>
            <a:endParaRPr lang="en-US" altLang="en-US" sz="1400">
              <a:latin typeface="Consolas" panose="020B0609020204030204" charset="0"/>
              <a:cs typeface="Consolas" panose="020B0609020204030204" charset="0"/>
            </a:endParaRPr>
          </a:p>
        </p:txBody>
      </p:sp>
      <p:sp>
        <p:nvSpPr>
          <p:cNvPr id="43009" name="标题 35841"/>
          <p:cNvSpPr>
            <a:spLocks noGrp="1"/>
          </p:cNvSpPr>
          <p:nvPr>
            <p:ph type="title"/>
          </p:nvPr>
        </p:nvSpPr>
        <p:spPr>
          <a:xfrm>
            <a:off x="13970" y="10956"/>
            <a:ext cx="9116695" cy="900746"/>
          </a:xfrm>
        </p:spPr>
        <p:txBody>
          <a:bodyPr anchor="ctr"/>
          <a:p>
            <a:pPr defTabSz="914400" fontAlgn="base">
              <a:buNone/>
            </a:pPr>
            <a:r>
              <a:rPr lang="zh-CN" altLang="en-US" strike="noStrike" kern="1200" baseline="0" noProof="1" dirty="0">
                <a:effectLst>
                  <a:outerShdw blurRad="38100" dist="38100" dir="2700000">
                    <a:srgbClr val="C0C0C0"/>
                  </a:outerShdw>
                </a:effectLst>
                <a:latin typeface="+mj-lt"/>
                <a:ea typeface="+mj-ea"/>
                <a:cs typeface="+mj-cs"/>
              </a:rPr>
              <a:t>6.2  方法</a:t>
            </a:r>
            <a:endParaRPr lang="zh-CN" altLang="en-US" strike="noStrike" kern="1200" baseline="0" noProof="1" dirty="0">
              <a:effectLst>
                <a:outerShdw blurRad="38100" dist="38100" dir="2700000">
                  <a:srgbClr val="C0C0C0"/>
                </a:outerShdw>
              </a:effectLst>
              <a:latin typeface="+mj-lt"/>
              <a:ea typeface="+mj-ea"/>
              <a:cs typeface="+mj-cs"/>
            </a:endParaRPr>
          </a:p>
        </p:txBody>
      </p:sp>
      <p:sp>
        <p:nvSpPr>
          <p:cNvPr id="532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6865"/>
          <p:cNvSpPr>
            <a:spLocks noGrp="1"/>
          </p:cNvSpPr>
          <p:nvPr>
            <p:ph type="title"/>
          </p:nvPr>
        </p:nvSpPr>
        <p:spPr>
          <a:xfrm>
            <a:off x="13970" y="10956"/>
            <a:ext cx="9116695" cy="900746"/>
          </a:xfrm>
        </p:spPr>
        <p:txBody>
          <a:bodyPr anchor="ctr"/>
          <a:p>
            <a:pPr defTabSz="914400" fontAlgn="base">
              <a:buNone/>
            </a:pPr>
            <a:r>
              <a:rPr lang="zh-CN" altLang="en-US" strike="noStrike" kern="1200" baseline="0" noProof="1" dirty="0">
                <a:effectLst>
                  <a:outerShdw blurRad="38100" dist="38100" dir="2700000">
                    <a:srgbClr val="C0C0C0"/>
                  </a:outerShdw>
                </a:effectLst>
                <a:latin typeface="+mj-lt"/>
                <a:ea typeface="+mj-ea"/>
                <a:cs typeface="+mj-cs"/>
              </a:rPr>
              <a:t>6.2  方法</a:t>
            </a:r>
            <a:endParaRPr lang="zh-CN" altLang="en-US" strike="noStrike" kern="1200" baseline="0" noProof="1" dirty="0">
              <a:effectLst>
                <a:outerShdw blurRad="38100" dist="38100" dir="2700000">
                  <a:srgbClr val="C0C0C0"/>
                </a:outerShdw>
              </a:effectLst>
              <a:latin typeface="+mj-lt"/>
              <a:ea typeface="+mj-ea"/>
              <a:cs typeface="+mj-cs"/>
            </a:endParaRPr>
          </a:p>
        </p:txBody>
      </p:sp>
      <p:sp>
        <p:nvSpPr>
          <p:cNvPr id="54274" name="文本占位符 36866"/>
          <p:cNvSpPr>
            <a:spLocks noGrp="1"/>
          </p:cNvSpPr>
          <p:nvPr>
            <p:ph idx="1"/>
          </p:nvPr>
        </p:nvSpPr>
        <p:spPr>
          <a:xfrm>
            <a:off x="388620" y="1256030"/>
            <a:ext cx="7270115" cy="3395345"/>
          </a:xfrm>
        </p:spPr>
        <p:txBody>
          <a:bodyPr anchor="t"/>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 = Root(3)</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r.classShowTotal()              #</a:t>
            </a:r>
            <a:r>
              <a:rPr lang="zh-CN" altLang="en-US" sz="1600">
                <a:latin typeface="Consolas" panose="020B0609020204030204" charset="0"/>
              </a:rPr>
              <a:t>通过对象来调用类方法</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r.staticShowTotal()             #</a:t>
            </a:r>
            <a:r>
              <a:rPr lang="zh-CN" altLang="en-US" sz="1600">
                <a:latin typeface="Consolas" panose="020B0609020204030204" charset="0"/>
              </a:rPr>
              <a:t>通过对象来调用静态方法</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r.show()</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self.__value: 3</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Root.__total: 1</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rr = Root(5)</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Root.classShowTotal()           #</a:t>
            </a:r>
            <a:r>
              <a:rPr lang="zh-CN" altLang="en-US" sz="1600">
                <a:latin typeface="Consolas" panose="020B0609020204030204" charset="0"/>
              </a:rPr>
              <a:t>通过类名调用类方法</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Root.staticShowTotal()          #</a:t>
            </a:r>
            <a:r>
              <a:rPr lang="zh-CN" altLang="en-US" sz="1600">
                <a:latin typeface="Consolas" panose="020B0609020204030204" charset="0"/>
              </a:rPr>
              <a:t>通过类名调用静态方法</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a:t>
            </a:r>
            <a:endParaRPr lang="en-US" altLang="zh-CN" sz="1600">
              <a:solidFill>
                <a:srgbClr val="00B0F0"/>
              </a:solidFill>
              <a:latin typeface="Consolas" panose="020B0609020204030204" charset="0"/>
            </a:endParaRP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13970" y="10956"/>
            <a:ext cx="9116695" cy="900746"/>
          </a:xfrm>
        </p:spPr>
        <p:txBody>
          <a:bodyPr anchor="ctr"/>
          <a:p>
            <a:pPr defTabSz="914400" fontAlgn="base">
              <a:buNone/>
            </a:pPr>
            <a:r>
              <a:rPr lang="zh-CN" altLang="en-US" strike="noStrike" kern="1200" baseline="0" noProof="1" dirty="0">
                <a:effectLst>
                  <a:outerShdw blurRad="38100" dist="38100" dir="2700000">
                    <a:srgbClr val="C0C0C0"/>
                  </a:outerShdw>
                </a:effectLst>
                <a:latin typeface="+mj-lt"/>
                <a:ea typeface="+mj-ea"/>
                <a:cs typeface="+mj-cs"/>
              </a:rPr>
              <a:t>6.2  方法</a:t>
            </a:r>
            <a:endParaRPr lang="zh-CN" altLang="en-US" strike="noStrike" kern="1200" baseline="0" noProof="1" dirty="0">
              <a:effectLst>
                <a:outerShdw blurRad="38100" dist="38100" dir="2700000">
                  <a:srgbClr val="C0C0C0"/>
                </a:outerShdw>
              </a:effectLst>
              <a:latin typeface="+mj-lt"/>
              <a:ea typeface="+mj-ea"/>
              <a:cs typeface="+mj-cs"/>
            </a:endParaRPr>
          </a:p>
        </p:txBody>
      </p:sp>
      <p:sp>
        <p:nvSpPr>
          <p:cNvPr id="55298" name="文本占位符 37890"/>
          <p:cNvSpPr>
            <a:spLocks noGrp="1"/>
          </p:cNvSpPr>
          <p:nvPr>
            <p:ph idx="1"/>
          </p:nvPr>
        </p:nvSpPr>
        <p:spPr>
          <a:xfrm>
            <a:off x="471805" y="1263650"/>
            <a:ext cx="8214360" cy="3398520"/>
          </a:xfrm>
        </p:spPr>
        <p:txBody>
          <a:bodyPr anchor="t"/>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    #</a:t>
            </a:r>
            <a:r>
              <a:rPr lang="zh-CN" altLang="en-US" sz="1600">
                <a:latin typeface="Consolas" panose="020B0609020204030204" charset="0"/>
              </a:rPr>
              <a:t>试图通过类名直接调用实例方法，失败</a:t>
            </a:r>
            <a:endParaRPr lang="zh-CN" altLang="en-US" sz="16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a:solidFill>
                  <a:srgbClr val="FF0000"/>
                </a:solidFill>
                <a:latin typeface="Consolas" panose="020B0609020204030204" charset="0"/>
              </a:rPr>
              <a:t>TypeError: unbound method show() must be called with Root instance as first argument (got nothing instead)</a:t>
            </a:r>
            <a:endParaRPr lang="en-US" altLang="zh-CN" sz="1600">
              <a:solidFill>
                <a:srgbClr val="FF000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Root.show(r)   #</a:t>
            </a:r>
            <a:r>
              <a:rPr lang="zh-CN" altLang="en-US" sz="1600">
                <a:latin typeface="Consolas" panose="020B0609020204030204" charset="0"/>
              </a:rPr>
              <a:t>但是可以通过这种方法来调用方法并访问实例成员</a:t>
            </a:r>
            <a:endParaRPr lang="zh-CN" altLang="en-US" sz="16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self.__value: 3</a:t>
            </a:r>
            <a:endParaRPr lang="en-US" altLang="zh-CN" sz="16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Root.__total: 2</a:t>
            </a:r>
            <a:endParaRPr lang="en-US" altLang="zh-CN" sz="16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Root.show(rr)  #</a:t>
            </a:r>
            <a:r>
              <a:rPr lang="zh-CN" altLang="en-US" sz="1600">
                <a:latin typeface="Consolas" panose="020B0609020204030204" charset="0"/>
              </a:rPr>
              <a:t>通过类名调用实例方法时为</a:t>
            </a:r>
            <a:r>
              <a:rPr lang="en-US" altLang="zh-CN" sz="1600">
                <a:latin typeface="Consolas" panose="020B0609020204030204" charset="0"/>
              </a:rPr>
              <a:t>self</a:t>
            </a:r>
            <a:r>
              <a:rPr lang="zh-CN" altLang="en-US" sz="1600">
                <a:latin typeface="Consolas" panose="020B0609020204030204" charset="0"/>
              </a:rPr>
              <a:t>参数显式传递对象名</a:t>
            </a:r>
            <a:endParaRPr lang="zh-CN" altLang="en-US" sz="16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self.__value: 5</a:t>
            </a:r>
            <a:endParaRPr lang="en-US" altLang="zh-CN" sz="16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Root.__total: 2</a:t>
            </a:r>
            <a:endParaRPr lang="en-US" altLang="zh-CN" sz="1600">
              <a:solidFill>
                <a:srgbClr val="00B0F0"/>
              </a:solidFill>
              <a:latin typeface="Consolas" panose="020B0609020204030204" charset="0"/>
            </a:endParaRPr>
          </a:p>
        </p:txBody>
      </p:sp>
      <p:sp>
        <p:nvSpPr>
          <p:cNvPr id="552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43009"/>
          <p:cNvSpPr>
            <a:spLocks noGrp="1"/>
          </p:cNvSpPr>
          <p:nvPr>
            <p:ph type="title"/>
          </p:nvPr>
        </p:nvSpPr>
        <p:spPr>
          <a:xfrm>
            <a:off x="13970" y="10956"/>
            <a:ext cx="9116695" cy="900746"/>
          </a:xfrm>
        </p:spPr>
        <p:txBody>
          <a:bodyPr anchor="ctr"/>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1442" name="文本占位符 43010"/>
          <p:cNvSpPr>
            <a:spLocks noGrp="1"/>
          </p:cNvSpPr>
          <p:nvPr>
            <p:ph idx="1"/>
          </p:nvPr>
        </p:nvSpPr>
        <p:spPr/>
        <p:txBody>
          <a:bodyPr anchor="t"/>
          <a:p>
            <a:pPr defTabSz="914400">
              <a:lnSpc>
                <a:spcPct val="150000"/>
              </a:lnSpc>
              <a:spcBef>
                <a:spcPct val="0"/>
              </a:spcBef>
              <a:buSzPct val="90000"/>
              <a:buFont typeface="Wingdings" panose="05000000000000000000" charset="0"/>
              <a:buChar char=""/>
            </a:pPr>
            <a:r>
              <a:rPr lang="zh-CN" altLang="en-US" sz="1800"/>
              <a:t>在</a:t>
            </a:r>
            <a:r>
              <a:rPr lang="en-US" altLang="zh-CN" sz="1800"/>
              <a:t>Python 3.x</a:t>
            </a:r>
            <a:r>
              <a:rPr lang="zh-CN" altLang="en-US" sz="1800"/>
              <a:t>中，属性得到了较为完整的实现，支持更加全面的保护机制。</a:t>
            </a:r>
            <a:endParaRPr lang="zh-CN" altLang="en-US" sz="1800"/>
          </a:p>
        </p:txBody>
      </p:sp>
      <p:sp>
        <p:nvSpPr>
          <p:cNvPr id="614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4033"/>
          <p:cNvSpPr>
            <a:spLocks noGrp="1"/>
          </p:cNvSpPr>
          <p:nvPr>
            <p:ph type="title"/>
          </p:nvPr>
        </p:nvSpPr>
        <p:spPr>
          <a:xfrm>
            <a:off x="13970" y="10956"/>
            <a:ext cx="9116695" cy="900746"/>
          </a:xfrm>
        </p:spPr>
        <p:txBody>
          <a:bodyPr anchor="ctr"/>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2466" name="文本占位符 44034"/>
          <p:cNvSpPr>
            <a:spLocks noGrp="1"/>
          </p:cNvSpPr>
          <p:nvPr>
            <p:ph idx="1"/>
          </p:nvPr>
        </p:nvSpPr>
        <p:spPr/>
        <p:txBody>
          <a:bodyPr anchor="t"/>
          <a:p>
            <a:pPr marL="1905" indent="-344805" defTabSz="914400">
              <a:lnSpc>
                <a:spcPct val="80000"/>
              </a:lnSpc>
              <a:buSzPct val="90000"/>
              <a:buFont typeface="Wingdings" panose="05000000000000000000" charset="0"/>
              <a:buChar char="n"/>
            </a:pPr>
            <a:r>
              <a:rPr lang="zh-CN" altLang="en-US" sz="1800"/>
              <a:t>只读属性</a:t>
            </a:r>
            <a:endParaRPr lang="zh-CN" altLang="en-US" sz="1800"/>
          </a:p>
          <a:p>
            <a:pPr marL="1905" indent="-344805" defTabSz="914400">
              <a:lnSpc>
                <a:spcPct val="80000"/>
              </a:lnSpc>
              <a:buSzPct val="90000"/>
              <a:buFont typeface="Wingdings" panose="05000000000000000000" pitchFamily="2" charset="2"/>
              <a:buNone/>
            </a:pP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class Test: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def __init__(self, value):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self.__value = value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@property</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def value(self):               #</a:t>
            </a:r>
            <a:r>
              <a:rPr lang="zh-CN" altLang="en-US" sz="1600">
                <a:latin typeface="Consolas" panose="020B0609020204030204" charset="0"/>
              </a:rPr>
              <a:t>只读，无法修改和删除</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return self.__value</a:t>
            </a:r>
            <a:endParaRPr lang="en-US" altLang="zh-CN" sz="1600">
              <a:latin typeface="Consolas" panose="020B0609020204030204" charset="0"/>
            </a:endParaRPr>
          </a:p>
        </p:txBody>
      </p:sp>
      <p:sp>
        <p:nvSpPr>
          <p:cNvPr id="624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70" y="10956"/>
            <a:ext cx="9116695" cy="900746"/>
          </a:xfrm>
        </p:spPr>
        <p:txBody>
          <a:bodyPr/>
          <a:p>
            <a:pPr fontAlgn="base"/>
            <a:r>
              <a:rPr lang="en-US" altLang="zh-CN">
                <a:sym typeface="+mn-ea"/>
              </a:rPr>
              <a:t>6.3  </a:t>
            </a:r>
            <a:r>
              <a:rPr lang="zh-CN" altLang="en-US">
                <a:sym typeface="+mn-ea"/>
              </a:rPr>
              <a:t>属性</a:t>
            </a:r>
            <a:endParaRPr lang="zh-CN" altLang="en-US" strike="noStrike" noProof="1"/>
          </a:p>
        </p:txBody>
      </p:sp>
      <p:sp>
        <p:nvSpPr>
          <p:cNvPr id="63490" name="内容占位符 2"/>
          <p:cNvSpPr>
            <a:spLocks noGrp="1"/>
          </p:cNvSpPr>
          <p:nvPr>
            <p:ph idx="1"/>
          </p:nvPr>
        </p:nvSpPr>
        <p:spPr/>
        <p:txBody>
          <a:bodyPr anchor="t"/>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 = Test(3)</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 5                        #</a:t>
            </a:r>
            <a:r>
              <a:rPr lang="zh-CN" altLang="en-US" sz="1600">
                <a:latin typeface="Consolas" panose="020B0609020204030204" charset="0"/>
              </a:rPr>
              <a:t>只读属性不允许修改值</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can't set attribute</a:t>
            </a:r>
            <a:endParaRPr lang="en-US" altLang="zh-CN" sz="160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t.v=5                              #</a:t>
            </a:r>
            <a:r>
              <a:rPr lang="zh-CN" altLang="en-US" sz="1600">
                <a:latin typeface="Consolas" panose="020B0609020204030204" charset="0"/>
              </a:rPr>
              <a:t>动态增加新成员</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del t.v                            #</a:t>
            </a:r>
            <a:r>
              <a:rPr lang="zh-CN" altLang="en-US" sz="1600">
                <a:latin typeface="Consolas" panose="020B0609020204030204" charset="0"/>
              </a:rPr>
              <a:t>动态删除成员</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试图删除对象属性，失败</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can't delete attribute</a:t>
            </a:r>
            <a:endParaRPr lang="en-US" altLang="zh-CN" sz="160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p:txBody>
      </p:sp>
      <p:sp>
        <p:nvSpPr>
          <p:cNvPr id="6349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45057"/>
          <p:cNvSpPr>
            <a:spLocks noGrp="1"/>
          </p:cNvSpPr>
          <p:nvPr>
            <p:ph type="title"/>
          </p:nvPr>
        </p:nvSpPr>
        <p:spPr>
          <a:xfrm>
            <a:off x="13970" y="10956"/>
            <a:ext cx="9116695" cy="900746"/>
          </a:xfrm>
        </p:spPr>
        <p:txBody>
          <a:bodyPr anchor="ctr"/>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5059" name="文本占位符 45058"/>
          <p:cNvSpPr>
            <a:spLocks noGrp="1"/>
          </p:cNvSpPr>
          <p:nvPr>
            <p:ph idx="1"/>
          </p:nvPr>
        </p:nvSpPr>
        <p:spPr/>
        <p:txBody>
          <a:bodyPr/>
          <a:p>
            <a:pPr marL="400685" indent="-400685" fontAlgn="base">
              <a:lnSpc>
                <a:spcPct val="80000"/>
              </a:lnSpc>
              <a:buFont typeface="Wingdings" panose="05000000000000000000" charset="0"/>
              <a:buChar char=""/>
            </a:pPr>
            <a:r>
              <a:rPr lang="zh-CN" altLang="en-US" sz="1800" strike="noStrike" noProof="1">
                <a:effectLst/>
              </a:rPr>
              <a:t>可读、可写属性</a:t>
            </a:r>
            <a:endParaRPr lang="zh-CN" altLang="en-US" sz="1800" strike="noStrike" noProof="1">
              <a:effectLst/>
            </a:endParaRPr>
          </a:p>
          <a:p>
            <a:pPr marL="1905" indent="-344805" fontAlgn="base">
              <a:lnSpc>
                <a:spcPct val="80000"/>
              </a:lnSpc>
              <a:buNone/>
            </a:pPr>
            <a:r>
              <a:rPr lang="en-US" altLang="zh-CN" sz="1600" strike="noStrike" noProof="1">
                <a:effectLst/>
                <a:latin typeface="Consolas" panose="020B0609020204030204" charset="0"/>
                <a:cs typeface="Consolas" panose="020B0609020204030204" charset="0"/>
              </a:rPr>
              <a:t>&gt;&gt;&gt; class Test:</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__init__(self, value):</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a:effectLst/>
                <a:latin typeface="Consolas" panose="020B0609020204030204" charset="0"/>
                <a:cs typeface="Consolas" panose="020B0609020204030204" charset="0"/>
                <a:sym typeface="+mn-ea"/>
              </a:rPr>
              <a:t>	        </a:t>
            </a:r>
            <a:r>
              <a:rPr lang="en-US" altLang="zh-CN" sz="1600" strike="noStrike" noProof="1">
                <a:effectLst/>
                <a:latin typeface="Consolas" panose="020B0609020204030204" charset="0"/>
                <a:cs typeface="Consolas" panose="020B0609020204030204" charset="0"/>
              </a:rPr>
              <a:t>self.__value = value	</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__get(self):</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return self.__value</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__set(self, v):</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self.__value = v</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value = property(__get, __set)</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show(self):</a:t>
            </a: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print(self.__value)</a:t>
            </a:r>
            <a:endParaRPr lang="en-US" altLang="zh-CN" sz="1600" strike="noStrike" noProof="1">
              <a:effectLst/>
              <a:latin typeface="Consolas" panose="020B0609020204030204" charset="0"/>
              <a:cs typeface="Consolas" panose="020B0609020204030204" charset="0"/>
            </a:endParaRPr>
          </a:p>
        </p:txBody>
      </p:sp>
      <p:sp>
        <p:nvSpPr>
          <p:cNvPr id="645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70" y="10956"/>
            <a:ext cx="9116695" cy="900746"/>
          </a:xfrm>
        </p:spPr>
        <p:txBody>
          <a:bodyPr/>
          <a:p>
            <a:pPr fontAlgn="base"/>
            <a:r>
              <a:rPr lang="en-US" altLang="zh-CN">
                <a:sym typeface="+mn-ea"/>
              </a:rPr>
              <a:t>6.3  </a:t>
            </a:r>
            <a:r>
              <a:rPr lang="zh-CN" altLang="en-US">
                <a:sym typeface="+mn-ea"/>
              </a:rPr>
              <a:t>属性</a:t>
            </a:r>
            <a:endParaRPr lang="zh-CN" altLang="en-US" strike="noStrike" noProof="1"/>
          </a:p>
        </p:txBody>
      </p:sp>
      <p:sp>
        <p:nvSpPr>
          <p:cNvPr id="65538" name="内容占位符 2"/>
          <p:cNvSpPr>
            <a:spLocks noGrp="1"/>
          </p:cNvSpPr>
          <p:nvPr>
            <p:ph idx="1"/>
          </p:nvPr>
        </p:nvSpPr>
        <p:spPr/>
        <p:txBody>
          <a:bodyPr anchor="t"/>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 = Test(3)</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a:t>
            </a:r>
            <a:r>
              <a:rPr lang="zh-CN" altLang="en-US" sz="1600">
                <a:latin typeface="Consolas" panose="020B0609020204030204" charset="0"/>
              </a:rPr>
              <a:t>允许读取属性值</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 5  #</a:t>
            </a:r>
            <a:r>
              <a:rPr lang="zh-CN" altLang="en-US" sz="1600">
                <a:latin typeface="Consolas" panose="020B0609020204030204" charset="0"/>
              </a:rPr>
              <a:t>允许修改属性值</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t.show()     #</a:t>
            </a:r>
            <a:r>
              <a:rPr lang="zh-CN" altLang="en-US" sz="1600">
                <a:latin typeface="Consolas" panose="020B0609020204030204" charset="0"/>
              </a:rPr>
              <a:t>属性对应的私有变量也得到了相应的修改</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试图删除属性，失败</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can't delete attribute</a:t>
            </a:r>
            <a:endParaRPr lang="en-US" altLang="zh-CN" sz="1600">
              <a:solidFill>
                <a:srgbClr val="FF0000"/>
              </a:solidFill>
              <a:latin typeface="Consolas" panose="020B0609020204030204" charset="0"/>
            </a:endParaRPr>
          </a:p>
        </p:txBody>
      </p:sp>
      <p:sp>
        <p:nvSpPr>
          <p:cNvPr id="65539"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46081"/>
          <p:cNvSpPr>
            <a:spLocks noGrp="1"/>
          </p:cNvSpPr>
          <p:nvPr>
            <p:ph type="title"/>
          </p:nvPr>
        </p:nvSpPr>
        <p:spPr>
          <a:xfrm>
            <a:off x="13970" y="10956"/>
            <a:ext cx="9116695" cy="900746"/>
          </a:xfrm>
        </p:spPr>
        <p:txBody>
          <a:bodyPr anchor="ctr"/>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6083" name="文本占位符 46082"/>
          <p:cNvSpPr>
            <a:spLocks noGrp="1"/>
          </p:cNvSpPr>
          <p:nvPr>
            <p:ph idx="1"/>
          </p:nvPr>
        </p:nvSpPr>
        <p:spPr/>
        <p:txBody>
          <a:bodyPr/>
          <a:p>
            <a:pPr marL="483870" indent="-483870" fontAlgn="base">
              <a:lnSpc>
                <a:spcPct val="80000"/>
              </a:lnSpc>
              <a:buFont typeface="Wingdings" panose="05000000000000000000" charset="0"/>
              <a:buChar char=""/>
            </a:pPr>
            <a:r>
              <a:rPr lang="zh-CN" altLang="en-US" sz="1800" strike="noStrike" noProof="1">
                <a:effectLst/>
              </a:rPr>
              <a:t>可读、可修改、可删除的属性。</a:t>
            </a:r>
            <a:endParaRPr lang="zh-CN" altLang="en-US" sz="1800" strike="noStrike" noProof="1">
              <a:effectLst/>
            </a:endParaRPr>
          </a:p>
          <a:p>
            <a:pPr marL="1905" indent="-344805" fontAlgn="base">
              <a:lnSpc>
                <a:spcPct val="80000"/>
              </a:lnSpc>
              <a:buNone/>
            </a:pPr>
            <a:r>
              <a:rPr lang="en-US" altLang="zh-CN" sz="1400" strike="noStrike" noProof="1">
                <a:effectLst/>
                <a:latin typeface="Consolas" panose="020B0609020204030204" charset="0"/>
              </a:rPr>
              <a:t>&gt;&gt;&gt; class Test:</a:t>
            </a: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__init__(self, value):</a:t>
            </a: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self.__value = value</a:t>
            </a:r>
            <a:endParaRPr lang="en-US" altLang="zh-CN" sz="1400" strike="noStrike" noProof="1">
              <a:effectLst/>
              <a:latin typeface="Consolas" panose="020B0609020204030204" charset="0"/>
            </a:endParaRP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__get(self):</a:t>
            </a: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return self.__value</a:t>
            </a:r>
            <a:endParaRPr lang="en-US" altLang="zh-CN" sz="1400" strike="noStrike" noProof="1">
              <a:effectLst/>
              <a:latin typeface="Consolas" panose="020B0609020204030204" charset="0"/>
            </a:endParaRP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__set(self, v):</a:t>
            </a: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a:effectLst/>
                <a:latin typeface="Consolas" panose="020B0609020204030204" charset="0"/>
                <a:sym typeface="+mn-ea"/>
              </a:rPr>
              <a:t>        </a:t>
            </a:r>
            <a:r>
              <a:rPr lang="en-US" altLang="zh-CN" sz="1400" strike="noStrike" noProof="1">
                <a:effectLst/>
                <a:latin typeface="Consolas" panose="020B0609020204030204" charset="0"/>
              </a:rPr>
              <a:t>self.__value = v</a:t>
            </a:r>
            <a:endParaRPr lang="en-US" altLang="zh-CN" sz="1400" strike="noStrike" noProof="1">
              <a:effectLst/>
              <a:latin typeface="Consolas" panose="020B0609020204030204" charset="0"/>
            </a:endParaRP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__del(self):</a:t>
            </a: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a:t>
            </a:r>
            <a:r>
              <a:rPr lang="en-US" altLang="zh-CN" sz="1400">
                <a:effectLst/>
                <a:latin typeface="Consolas" panose="020B0609020204030204" charset="0"/>
                <a:sym typeface="+mn-ea"/>
              </a:rPr>
              <a:t>        </a:t>
            </a:r>
            <a:r>
              <a:rPr lang="en-US" altLang="zh-CN" sz="1400" strike="noStrike" noProof="1">
                <a:effectLst/>
                <a:latin typeface="Consolas" panose="020B0609020204030204" charset="0"/>
              </a:rPr>
              <a:t>del self.__value</a:t>
            </a:r>
            <a:endParaRPr lang="en-US" altLang="zh-CN" sz="1400" strike="noStrike" noProof="1">
              <a:effectLst/>
              <a:latin typeface="Consolas" panose="020B0609020204030204" charset="0"/>
            </a:endParaRP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value = property(__get, __set, __del)</a:t>
            </a: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show(self):</a:t>
            </a: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a:t>
            </a:r>
            <a:r>
              <a:rPr lang="en-US" altLang="zh-CN" sz="1400">
                <a:effectLst/>
                <a:latin typeface="Consolas" panose="020B0609020204030204" charset="0"/>
                <a:sym typeface="+mn-ea"/>
              </a:rPr>
              <a:t>        </a:t>
            </a:r>
            <a:r>
              <a:rPr lang="en-US" altLang="zh-CN" sz="1400" strike="noStrike" noProof="1">
                <a:effectLst/>
                <a:latin typeface="Consolas" panose="020B0609020204030204" charset="0"/>
              </a:rPr>
              <a:t>print(self.__value)</a:t>
            </a:r>
            <a:endParaRPr lang="en-US" altLang="zh-CN" sz="1400" strike="noStrike" noProof="1">
              <a:effectLst/>
              <a:latin typeface="Consolas" panose="020B0609020204030204" charset="0"/>
            </a:endParaRPr>
          </a:p>
        </p:txBody>
      </p:sp>
      <p:sp>
        <p:nvSpPr>
          <p:cNvPr id="665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1505"/>
          <p:cNvSpPr>
            <a:spLocks noGrp="1"/>
          </p:cNvSpPr>
          <p:nvPr>
            <p:ph type="title"/>
          </p:nvPr>
        </p:nvSpPr>
        <p:spPr>
          <a:xfrm>
            <a:off x="13970" y="10956"/>
            <a:ext cx="9116695" cy="900746"/>
          </a:xfrm>
        </p:spPr>
        <p:txBody>
          <a:bodyPr anchor="ctr"/>
          <a:p>
            <a:pPr defTabSz="914400" fontAlgn="base">
              <a:buNone/>
            </a:pPr>
            <a:r>
              <a:rPr lang="zh-CN" altLang="en-US" strike="noStrike" kern="1200" baseline="0" noProof="1" dirty="0">
                <a:effectLst>
                  <a:outerShdw blurRad="38100" dist="38100" dir="2700000">
                    <a:srgbClr val="C0C0C0"/>
                  </a:outerShdw>
                </a:effectLst>
                <a:latin typeface="+mj-lt"/>
                <a:ea typeface="+mj-ea"/>
                <a:cs typeface="+mj-cs"/>
              </a:rPr>
              <a:t>6.1.1  类定义语法</a:t>
            </a:r>
            <a:endParaRPr lang="zh-CN" altLang="en-US" strike="noStrike" kern="1200" baseline="0" noProof="1" dirty="0">
              <a:effectLst>
                <a:outerShdw blurRad="38100" dist="38100" dir="2700000">
                  <a:srgbClr val="C0C0C0"/>
                </a:outerShdw>
              </a:effectLst>
              <a:latin typeface="+mj-lt"/>
              <a:ea typeface="+mj-ea"/>
              <a:cs typeface="+mj-cs"/>
            </a:endParaRPr>
          </a:p>
        </p:txBody>
      </p:sp>
      <p:sp>
        <p:nvSpPr>
          <p:cNvPr id="21507" name="文本占位符 21506"/>
          <p:cNvSpPr>
            <a:spLocks noGrp="1"/>
          </p:cNvSpPr>
          <p:nvPr>
            <p:ph idx="1"/>
          </p:nvPr>
        </p:nvSpPr>
        <p:spPr/>
        <p:txBody>
          <a:bodyPr/>
          <a:p>
            <a:pPr fontAlgn="base">
              <a:lnSpc>
                <a:spcPct val="100000"/>
              </a:lnSpc>
              <a:spcBef>
                <a:spcPts val="600"/>
              </a:spcBef>
              <a:spcAft>
                <a:spcPts val="600"/>
              </a:spcAft>
              <a:buFont typeface="Wingdings" panose="05000000000000000000" charset="0"/>
              <a:buChar char="§"/>
            </a:pPr>
            <a:r>
              <a:rPr lang="en-US" altLang="zh-CN" sz="1800" strike="noStrike" noProof="1">
                <a:effectLst/>
              </a:rPr>
              <a:t>Python</a:t>
            </a:r>
            <a:r>
              <a:rPr lang="zh-CN" altLang="en-US" sz="1800" strike="noStrike" noProof="1">
                <a:effectLst/>
              </a:rPr>
              <a:t>使用</a:t>
            </a:r>
            <a:r>
              <a:rPr lang="en-US" altLang="zh-CN" sz="1800" strike="noStrike" noProof="1">
                <a:solidFill>
                  <a:srgbClr val="FF0000"/>
                </a:solidFill>
                <a:effectLst/>
              </a:rPr>
              <a:t>class</a:t>
            </a:r>
            <a:r>
              <a:rPr lang="zh-CN" altLang="en-US" sz="1800" strike="noStrike" noProof="1">
                <a:solidFill>
                  <a:srgbClr val="FF0000"/>
                </a:solidFill>
                <a:effectLst/>
              </a:rPr>
              <a:t>关键字</a:t>
            </a:r>
            <a:r>
              <a:rPr lang="zh-CN" altLang="en-US" sz="1800" strike="noStrike" noProof="1">
                <a:effectLst/>
              </a:rPr>
              <a:t>来定义类，</a:t>
            </a:r>
            <a:r>
              <a:rPr lang="en-US" altLang="zh-CN" sz="1800" strike="noStrike" noProof="1">
                <a:effectLst/>
              </a:rPr>
              <a:t>class</a:t>
            </a:r>
            <a:r>
              <a:rPr lang="zh-CN" altLang="en-US" sz="1800" strike="noStrike" noProof="1">
                <a:effectLst/>
              </a:rPr>
              <a:t>关键字之后是一个空格，然后是类的名字，再然后是一个冒号，最后换行并定义类的内部实现。</a:t>
            </a:r>
            <a:endParaRPr lang="zh-CN" altLang="en-US" sz="1800" strike="noStrike" noProof="1">
              <a:effectLst/>
            </a:endParaRPr>
          </a:p>
          <a:p>
            <a:pPr fontAlgn="base">
              <a:lnSpc>
                <a:spcPct val="100000"/>
              </a:lnSpc>
              <a:spcBef>
                <a:spcPts val="600"/>
              </a:spcBef>
              <a:spcAft>
                <a:spcPts val="600"/>
              </a:spcAft>
              <a:buFont typeface="Wingdings" panose="05000000000000000000" charset="0"/>
              <a:buChar char="§"/>
            </a:pPr>
            <a:r>
              <a:rPr lang="zh-CN" altLang="en-US" sz="1800" strike="noStrike" noProof="1">
                <a:solidFill>
                  <a:srgbClr val="FF0000"/>
                </a:solidFill>
                <a:effectLst/>
              </a:rPr>
              <a:t>类名的首字母一般要大写</a:t>
            </a:r>
            <a:r>
              <a:rPr lang="zh-CN" altLang="en-US" sz="1800" strike="noStrike" noProof="1">
                <a:effectLst/>
              </a:rPr>
              <a:t>，当然也可以按照自己的习惯定义类名，但一般推荐参考惯例来命名，并在整个系统的设计和实现中保持风格一致，这一点对于团队合作尤其重要。</a:t>
            </a:r>
            <a:endParaRPr lang="zh-CN" altLang="en-US" sz="1800" strike="noStrike" noProof="1">
              <a:effectLst/>
            </a:endParaRPr>
          </a:p>
          <a:p>
            <a:pPr marL="1905" indent="-344805" fontAlgn="base">
              <a:lnSpc>
                <a:spcPct val="90000"/>
              </a:lnSpc>
              <a:buNone/>
            </a:pPr>
            <a:endParaRPr lang="zh-CN" altLang="en-US" sz="1800" strike="noStrike" noProof="1">
              <a:effectLst/>
            </a:endParaRPr>
          </a:p>
          <a:p>
            <a:pPr marL="1905" indent="-344805" fontAlgn="base">
              <a:lnSpc>
                <a:spcPct val="90000"/>
              </a:lnSpc>
              <a:buNone/>
            </a:pPr>
            <a:r>
              <a:rPr lang="en-US" altLang="zh-CN" sz="1800" strike="noStrike" noProof="1">
                <a:effectLst/>
                <a:latin typeface="Consolas" panose="020B0609020204030204" charset="0"/>
              </a:rPr>
              <a:t>class Car: </a:t>
            </a:r>
            <a:endParaRPr lang="zh-CN" altLang="en-US" sz="1800" strike="noStrike" noProof="1">
              <a:effectLst/>
              <a:latin typeface="Consolas" panose="020B0609020204030204" charset="0"/>
            </a:endParaRPr>
          </a:p>
          <a:p>
            <a:pPr marL="1905" indent="-344805" fontAlgn="base">
              <a:lnSpc>
                <a:spcPct val="90000"/>
              </a:lnSpc>
              <a:buNone/>
            </a:pPr>
            <a:r>
              <a:rPr lang="zh-CN" altLang="en-US" sz="1800" strike="noStrike" noProof="1">
                <a:effectLst/>
                <a:latin typeface="Consolas" panose="020B0609020204030204" charset="0"/>
              </a:rPr>
              <a:t>	    </a:t>
            </a:r>
            <a:r>
              <a:rPr lang="en-US" altLang="zh-CN" sz="1800" strike="noStrike" noProof="1">
                <a:effectLst/>
                <a:latin typeface="Consolas" panose="020B0609020204030204" charset="0"/>
              </a:rPr>
              <a:t>def infor(self):</a:t>
            </a:r>
            <a:endParaRPr lang="en-US" altLang="zh-CN" sz="1800" strike="noStrike" noProof="1">
              <a:effectLst/>
              <a:latin typeface="Consolas" panose="020B0609020204030204" charset="0"/>
            </a:endParaRPr>
          </a:p>
          <a:p>
            <a:pPr marL="1905" indent="-344805" fontAlgn="base">
              <a:lnSpc>
                <a:spcPct val="90000"/>
              </a:lnSpc>
              <a:buNone/>
            </a:pPr>
            <a:r>
              <a:rPr lang="en-US" altLang="zh-CN" sz="1800" strike="noStrike" noProof="1">
                <a:effectLst/>
                <a:latin typeface="Consolas" panose="020B0609020204030204" charset="0"/>
              </a:rPr>
              <a:t>        print(" This is a car ") </a:t>
            </a:r>
            <a:endParaRPr lang="en-US" altLang="zh-CN" sz="1800" strike="noStrike" noProof="1">
              <a:effectLst/>
              <a:latin typeface="Consolas" panose="020B0609020204030204" charset="0"/>
            </a:endParaRPr>
          </a:p>
        </p:txBody>
      </p:sp>
      <p:sp>
        <p:nvSpPr>
          <p:cNvPr id="296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47105"/>
          <p:cNvSpPr>
            <a:spLocks noGrp="1"/>
          </p:cNvSpPr>
          <p:nvPr>
            <p:ph type="title"/>
          </p:nvPr>
        </p:nvSpPr>
        <p:spPr>
          <a:xfrm>
            <a:off x="13970" y="10956"/>
            <a:ext cx="9116695" cy="900746"/>
          </a:xfrm>
        </p:spPr>
        <p:txBody>
          <a:bodyPr anchor="ctr"/>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7586" name="文本占位符 47106"/>
          <p:cNvSpPr>
            <a:spLocks noGrp="1"/>
          </p:cNvSpPr>
          <p:nvPr>
            <p:ph idx="1"/>
          </p:nvPr>
        </p:nvSpPr>
        <p:spPr/>
        <p:txBody>
          <a:bodyPr anchor="t"/>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 = Test(3)</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 5</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5</a:t>
            </a:r>
            <a:endParaRPr lang="en-US" altLang="zh-CN" sz="16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5</a:t>
            </a:r>
            <a:endParaRPr lang="en-US" altLang="zh-CN" sz="1600">
              <a:solidFill>
                <a:srgbClr val="00B0F0"/>
              </a:solidFill>
              <a:latin typeface="Consolas" panose="020B0609020204030204" charset="0"/>
            </a:endParaRPr>
          </a:p>
        </p:txBody>
      </p:sp>
      <p:sp>
        <p:nvSpPr>
          <p:cNvPr id="675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70" y="10956"/>
            <a:ext cx="9116695" cy="900746"/>
          </a:xfrm>
        </p:spPr>
        <p:txBody>
          <a:bodyPr/>
          <a:p>
            <a:pPr fontAlgn="base"/>
            <a:r>
              <a:rPr lang="en-US" altLang="zh-CN">
                <a:sym typeface="+mn-ea"/>
              </a:rPr>
              <a:t>6.3  </a:t>
            </a:r>
            <a:r>
              <a:rPr lang="zh-CN" altLang="en-US">
                <a:sym typeface="+mn-ea"/>
              </a:rPr>
              <a:t>属性</a:t>
            </a:r>
            <a:endParaRPr lang="zh-CN" altLang="en-US" strike="noStrike" noProof="1"/>
          </a:p>
        </p:txBody>
      </p:sp>
      <p:sp>
        <p:nvSpPr>
          <p:cNvPr id="68610" name="内容占位符 2"/>
          <p:cNvSpPr>
            <a:spLocks noGrp="1"/>
          </p:cNvSpPr>
          <p:nvPr>
            <p:ph idx="1"/>
          </p:nvPr>
        </p:nvSpPr>
        <p:spPr/>
        <p:txBody>
          <a:bodyPr anchor="t"/>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删除属性</a:t>
            </a:r>
            <a:endParaRPr lang="zh-CN" altLang="en-US"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a:t>
            </a:r>
            <a:r>
              <a:rPr lang="zh-CN" altLang="en-US" sz="1600">
                <a:latin typeface="Consolas" panose="020B0609020204030204" charset="0"/>
              </a:rPr>
              <a:t>对应的私有数据成员已删除</a:t>
            </a:r>
            <a:endParaRPr lang="zh-CN" altLang="en-US"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FF0000"/>
                </a:solidFill>
                <a:latin typeface="Consolas" panose="020B0609020204030204" charset="0"/>
              </a:rPr>
              <a:t>AttributeError: 'Test' object has no attribute '_Test__value'</a:t>
            </a:r>
            <a:endParaRPr lang="en-US" altLang="zh-CN" sz="16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endParaRPr lang="zh-CN" altLang="en-US"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FF0000"/>
                </a:solidFill>
                <a:latin typeface="Consolas" panose="020B0609020204030204" charset="0"/>
              </a:rPr>
              <a:t>AttributeError: 'Test' object has no attribute '_Test__value'</a:t>
            </a:r>
            <a:endParaRPr lang="en-US" altLang="zh-CN" sz="16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 1            #</a:t>
            </a:r>
            <a:r>
              <a:rPr lang="zh-CN" altLang="en-US" sz="1600">
                <a:latin typeface="Consolas" panose="020B0609020204030204" charset="0"/>
              </a:rPr>
              <a:t>为对象动态增加属性和对应的私有数据成员</a:t>
            </a:r>
            <a:endParaRPr lang="zh-CN" altLang="en-US"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p:txBody>
      </p:sp>
      <p:sp>
        <p:nvSpPr>
          <p:cNvPr id="6861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812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9634" name="文本占位符 48130"/>
          <p:cNvSpPr>
            <a:spLocks noGrp="1"/>
          </p:cNvSpPr>
          <p:nvPr>
            <p:ph idx="1"/>
          </p:nvPr>
        </p:nvSpPr>
        <p:spPr/>
        <p:txBody>
          <a:bodyPr anchor="t"/>
          <a:p>
            <a:pPr defTabSz="914400">
              <a:buSzPct val="90000"/>
              <a:buFont typeface="Wingdings" panose="05000000000000000000" charset="0"/>
              <a:buChar char="§"/>
            </a:pPr>
            <a:r>
              <a:rPr lang="en-US" altLang="zh-CN" sz="1800"/>
              <a:t>Python</a:t>
            </a:r>
            <a:r>
              <a:rPr lang="zh-CN" altLang="en-US" sz="1800"/>
              <a:t>类有大量的特殊方法，其中比较常见的是构造函数和析构函数，除此之外，</a:t>
            </a:r>
            <a:r>
              <a:rPr lang="en-US" altLang="zh-CN" sz="1800"/>
              <a:t>Python</a:t>
            </a:r>
            <a:r>
              <a:rPr lang="zh-CN" altLang="en-US" sz="1800"/>
              <a:t>还支持大量的特殊方法，</a:t>
            </a:r>
            <a:r>
              <a:rPr lang="zh-CN" altLang="en-US" sz="1800">
                <a:solidFill>
                  <a:srgbClr val="FF0000"/>
                </a:solidFill>
              </a:rPr>
              <a:t>运算符重载就是通过重写特殊方法实现的</a:t>
            </a:r>
            <a:r>
              <a:rPr lang="zh-CN" altLang="en-US" sz="1800"/>
              <a:t>。</a:t>
            </a:r>
            <a:endParaRPr lang="zh-CN" altLang="en-US" sz="1800"/>
          </a:p>
          <a:p>
            <a:pPr defTabSz="914400">
              <a:lnSpc>
                <a:spcPct val="130000"/>
              </a:lnSpc>
              <a:spcBef>
                <a:spcPts val="1800"/>
              </a:spcBef>
              <a:spcAft>
                <a:spcPts val="600"/>
              </a:spcAft>
              <a:buSzPct val="90000"/>
              <a:buFont typeface="Wingdings" panose="05000000000000000000" charset="0"/>
              <a:buChar char="ü"/>
            </a:pPr>
            <a:r>
              <a:rPr lang="en-US" altLang="zh-CN" sz="1350"/>
              <a:t>Python</a:t>
            </a:r>
            <a:r>
              <a:rPr lang="zh-CN" altLang="en-US" sz="1350"/>
              <a:t>中类的构造函数是</a:t>
            </a:r>
            <a:r>
              <a:rPr lang="en-US" altLang="zh-CN" sz="1350"/>
              <a:t>__init__()</a:t>
            </a:r>
            <a:r>
              <a:rPr lang="zh-CN" altLang="en-US" sz="1350"/>
              <a:t>，一般用来为数据成员设置初值或进行其他必要的初始化工作，在创建对象时被自动调用和执行。如果用户没有设计构造函数，</a:t>
            </a:r>
            <a:r>
              <a:rPr lang="en-US" altLang="zh-CN" sz="1350"/>
              <a:t>Python</a:t>
            </a:r>
            <a:r>
              <a:rPr lang="zh-CN" altLang="en-US" sz="1350"/>
              <a:t>将提供一个默认的构造函数用来进行必要的初始化工作。</a:t>
            </a:r>
            <a:endParaRPr lang="zh-CN" altLang="en-US" sz="1350"/>
          </a:p>
          <a:p>
            <a:pPr defTabSz="914400">
              <a:lnSpc>
                <a:spcPct val="130000"/>
              </a:lnSpc>
              <a:spcBef>
                <a:spcPts val="1800"/>
              </a:spcBef>
              <a:spcAft>
                <a:spcPts val="600"/>
              </a:spcAft>
              <a:buSzPct val="90000"/>
              <a:buFont typeface="Wingdings" panose="05000000000000000000" charset="0"/>
              <a:buChar char="ü"/>
            </a:pPr>
            <a:r>
              <a:rPr lang="en-US" altLang="zh-CN" sz="1350"/>
              <a:t>Python</a:t>
            </a:r>
            <a:r>
              <a:rPr lang="zh-CN" altLang="en-US" sz="1350"/>
              <a:t>中类的析构函数是</a:t>
            </a:r>
            <a:r>
              <a:rPr lang="en-US" altLang="zh-CN" sz="1350"/>
              <a:t>__del__()</a:t>
            </a:r>
            <a:r>
              <a:rPr lang="zh-CN" altLang="en-US" sz="1350"/>
              <a:t>，一般用来释放对象占用的资源，在</a:t>
            </a:r>
            <a:r>
              <a:rPr lang="en-US" altLang="zh-CN" sz="1350"/>
              <a:t>Python</a:t>
            </a:r>
            <a:r>
              <a:rPr lang="zh-CN" altLang="en-US" sz="1350"/>
              <a:t>删除对象和收回对象空间时被自动调用和执行。如果用户没有编写析构函数，</a:t>
            </a:r>
            <a:r>
              <a:rPr lang="en-US" altLang="zh-CN" sz="1350"/>
              <a:t>Python</a:t>
            </a:r>
            <a:r>
              <a:rPr lang="zh-CN" altLang="en-US" sz="1350"/>
              <a:t>将提供一个默认的析构函数进行必要的清理工作。</a:t>
            </a:r>
            <a:endParaRPr lang="zh-CN" altLang="en-US" sz="1350"/>
          </a:p>
        </p:txBody>
      </p:sp>
      <p:sp>
        <p:nvSpPr>
          <p:cNvPr id="696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p:nvPr>
            <p:ph idx="1"/>
          </p:nvPr>
        </p:nvGraphicFramePr>
        <p:xfrm>
          <a:off x="647700" y="1240790"/>
          <a:ext cx="7538085" cy="3268980"/>
        </p:xfrm>
        <a:graphic>
          <a:graphicData uri="http://schemas.openxmlformats.org/drawingml/2006/table">
            <a:tbl>
              <a:tblPr firstRow="1" bandRow="1">
                <a:tableStyleId>{5940675A-B579-460E-94D1-54222C63F5DA}</a:tableStyleId>
              </a:tblPr>
              <a:tblGrid>
                <a:gridCol w="3475355"/>
                <a:gridCol w="4062730"/>
              </a:tblGrid>
              <a:tr h="194310">
                <a:tc>
                  <a:txBody>
                    <a:bodyPr/>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__new__()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__init__()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构造方法，创建对象时自动调用</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析构方法，释放对象时自动调用</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__add__()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__sub__()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__mul__()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__truediv__()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__floordiv__()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__mod__()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__pow__()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__eq__()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__ne__()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__lt__()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__le__()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__gt__()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__ge__()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&lt;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&lt;=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&gt;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&gt;=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__rshift__()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&lt;&lt;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&gt;&gt;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862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__and__()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__or__()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__xor__()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&amp;</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6321" name="标题 4812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7070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p:nvPr>
            <p:ph idx="1"/>
          </p:nvPr>
        </p:nvGraphicFramePr>
        <p:xfrm>
          <a:off x="453390" y="1255395"/>
          <a:ext cx="7773035" cy="3101340"/>
        </p:xfrm>
        <a:graphic>
          <a:graphicData uri="http://schemas.openxmlformats.org/drawingml/2006/table">
            <a:tbl>
              <a:tblPr firstRow="1" bandRow="1">
                <a:tableStyleId>{5940675A-B579-460E-94D1-54222C63F5DA}</a:tableStyleId>
              </a:tblPr>
              <a:tblGrid>
                <a:gridCol w="1932305"/>
                <a:gridCol w="5840730"/>
              </a:tblGrid>
              <a:tr h="1943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方法</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__iadd__()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__isub__()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__pos__()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，正号</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__neg__()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，负号</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__contains__ ()</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in</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00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__radd__()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__rsub__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__abs__()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abs()</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__bool__()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bool()</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或</a:t>
                      </a:r>
                      <a:r>
                        <a:rPr lang="en-US" altLang="zh-CN" sz="1200" b="0" u="none">
                          <a:latin typeface="宋体" panose="02010600030101010101" pitchFamily="2" charset="-122"/>
                          <a:ea typeface="宋体" panose="02010600030101010101" pitchFamily="2" charset="-122"/>
                          <a:cs typeface="宋体" panose="02010600030101010101" pitchFamily="2" charset="-122"/>
                        </a:rPr>
                        <a:t>False</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__bytes__()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bytes()</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__complex__()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complex()</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__dir__()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dir()</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__divmod__()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divmod()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__float__()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float()</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__hash__()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hash()</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431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__int__()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int()</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6321" name="标题 4812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71732"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p:nvPr>
            <p:ph idx="1"/>
          </p:nvPr>
        </p:nvGraphicFramePr>
        <p:xfrm>
          <a:off x="461010" y="1284605"/>
          <a:ext cx="7933690" cy="2217420"/>
        </p:xfrm>
        <a:graphic>
          <a:graphicData uri="http://schemas.openxmlformats.org/drawingml/2006/table">
            <a:tbl>
              <a:tblPr firstRow="1" bandRow="1">
                <a:tableStyleId>{5940675A-B579-460E-94D1-54222C63F5DA}</a:tableStyleId>
              </a:tblPr>
              <a:tblGrid>
                <a:gridCol w="1633220"/>
                <a:gridCol w="6300470"/>
              </a:tblGrid>
              <a:tr h="184785">
                <a:tc>
                  <a:txBody>
                    <a:bodyPr/>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__len__()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len()</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__next__()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next()</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__reduce__()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提供对</a:t>
                      </a:r>
                      <a:r>
                        <a:rPr lang="en-US" altLang="zh-CN" sz="1200" b="0" u="none">
                          <a:latin typeface="宋体" panose="02010600030101010101" pitchFamily="2" charset="-122"/>
                          <a:ea typeface="宋体" panose="02010600030101010101" pitchFamily="2" charset="-122"/>
                          <a:cs typeface="宋体" panose="02010600030101010101" pitchFamily="2" charset="-122"/>
                        </a:rPr>
                        <a:t>reduce()</a:t>
                      </a:r>
                      <a:r>
                        <a:rPr lang="zh-CN" altLang="en-US" sz="1200" b="0" u="none">
                          <a:latin typeface="宋体" panose="02010600030101010101" pitchFamily="2" charset="-122"/>
                          <a:ea typeface="宋体" panose="02010600030101010101" pitchFamily="2" charset="-122"/>
                          <a:cs typeface="宋体" panose="02010600030101010101" pitchFamily="2" charset="-122"/>
                        </a:rPr>
                        <a:t>函数的支持</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__reversed__()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reversed()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__round__()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round()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__str__()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类型的数据</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__repr__()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类型的数据</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__getitem__()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按照索引获取值</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__setitem__()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按照索引赋值</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__delattr__()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删除对象的指定属性</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7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6321" name="标题 4812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endParaRPr lang="zh-CN" altLang="en-US" strike="noStrike" kern="1200" baseline="0" noProof="1">
              <a:effectLst>
                <a:outerShdw blurRad="38100" dist="38100" dir="2700000">
                  <a:srgbClr val="C0C0C0"/>
                </a:outerShdw>
              </a:effectLst>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p:nvPr>
            <p:ph idx="1"/>
          </p:nvPr>
        </p:nvGraphicFramePr>
        <p:xfrm>
          <a:off x="501015" y="1283335"/>
          <a:ext cx="7814310" cy="2540000"/>
        </p:xfrm>
        <a:graphic>
          <a:graphicData uri="http://schemas.openxmlformats.org/drawingml/2006/table">
            <a:tbl>
              <a:tblPr firstRow="1" bandRow="1">
                <a:tableStyleId>{5940675A-B579-460E-94D1-54222C63F5DA}</a:tableStyleId>
              </a:tblPr>
              <a:tblGrid>
                <a:gridCol w="1661795"/>
                <a:gridCol w="6152515"/>
              </a:tblGrid>
              <a:tr h="196850">
                <a:tc>
                  <a:txBody>
                    <a:bodyPr/>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086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__getattribute__()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，那么</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2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2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200" b="0" u="none">
                          <a:latin typeface="宋体" panose="02010600030101010101" pitchFamily="2" charset="-122"/>
                          <a:ea typeface="宋体" panose="02010600030101010101" pitchFamily="2" charset="-122"/>
                          <a:cs typeface="宋体" panose="02010600030101010101" pitchFamily="2" charset="-122"/>
                        </a:rPr>
                        <a:t>异常</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__setattr__()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设置对象指定属性的值</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__base__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该类的基类</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748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__class__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返回对象所属的类</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__dict__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对象所包含的属性与值的字典</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__subclasses__()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返回该类的所有子类</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__call__()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2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2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85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19685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__delete__()</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r>
            </a:tbl>
          </a:graphicData>
        </a:graphic>
      </p:graphicFrame>
      <p:sp>
        <p:nvSpPr>
          <p:cNvPr id="56321" name="标题 4812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endParaRPr lang="zh-CN" altLang="en-US" strike="noStrike" kern="1200" baseline="0" noProof="1">
              <a:effectLst>
                <a:outerShdw blurRad="38100" dist="38100" dir="2700000">
                  <a:srgbClr val="C0C0C0"/>
                </a:outerShdw>
              </a:effectLst>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50177"/>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6.4.2  </a:t>
            </a:r>
            <a:r>
              <a:rPr lang="zh-CN" altLang="en-US" strike="noStrike" kern="1200" baseline="0" noProof="1">
                <a:effectLst>
                  <a:outerShdw blurRad="38100" dist="38100" dir="2700000">
                    <a:srgbClr val="C0C0C0"/>
                  </a:outerShdw>
                </a:effectLst>
                <a:latin typeface="+mj-lt"/>
                <a:ea typeface="+mj-ea"/>
                <a:cs typeface="+mj-cs"/>
              </a:rPr>
              <a:t>案例精选</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58370" name="文本占位符 50178"/>
          <p:cNvSpPr>
            <a:spLocks noGrp="1"/>
          </p:cNvSpPr>
          <p:nvPr>
            <p:ph idx="1"/>
          </p:nvPr>
        </p:nvSpPr>
        <p:spPr/>
        <p:txBody>
          <a:bodyPr anchor="t"/>
          <a:p>
            <a:pPr defTabSz="914400">
              <a:lnSpc>
                <a:spcPct val="150000"/>
              </a:lnSpc>
              <a:spcBef>
                <a:spcPts val="0"/>
              </a:spcBef>
              <a:buSzPct val="90000"/>
              <a:buFont typeface="Wingdings" panose="05000000000000000000" charset="0"/>
              <a:buChar char="§"/>
            </a:pPr>
            <a:r>
              <a:rPr lang="zh-CN" altLang="en-US" sz="1800" b="1" strike="noStrike" kern="1200" baseline="0" noProof="1">
                <a:effectLst/>
                <a:latin typeface="+mn-lt"/>
                <a:ea typeface="+mn-ea"/>
                <a:cs typeface="+mn-cs"/>
              </a:rPr>
              <a:t>例</a:t>
            </a:r>
            <a:r>
              <a:rPr lang="en-US" altLang="zh-CN" sz="1800" b="1" strike="noStrike" kern="1200" baseline="0" noProof="1">
                <a:effectLst/>
                <a:latin typeface="+mn-lt"/>
                <a:ea typeface="+mn-ea"/>
                <a:cs typeface="+mn-cs"/>
              </a:rPr>
              <a:t>6-1</a:t>
            </a:r>
            <a:r>
              <a:rPr lang="zh-CN" altLang="en-US" sz="1800" strike="noStrike" kern="1200" baseline="0" noProof="1">
                <a:effectLst/>
                <a:latin typeface="+mn-lt"/>
                <a:ea typeface="+mn-ea"/>
                <a:cs typeface="+mn-cs"/>
              </a:rPr>
              <a:t>  </a:t>
            </a:r>
            <a:r>
              <a:rPr lang="zh-CN" altLang="en-US" sz="1800" strike="noStrike" kern="1200" baseline="0" noProof="1">
                <a:effectLst/>
                <a:latin typeface="+mn-lt"/>
                <a:ea typeface="+mn-ea"/>
                <a:cs typeface="+mn-cs"/>
              </a:rPr>
              <a:t>自定义数组。在</a:t>
            </a:r>
            <a:r>
              <a:rPr lang="en-US" altLang="zh-CN" sz="1800" strike="noStrike" kern="1200" baseline="0" noProof="1">
                <a:effectLst/>
                <a:latin typeface="+mn-lt"/>
                <a:ea typeface="+mn-ea"/>
                <a:cs typeface="+mn-cs"/>
              </a:rPr>
              <a:t>MyArray.py</a:t>
            </a:r>
            <a:r>
              <a:rPr lang="zh-CN" altLang="en-US" sz="1800" strike="noStrike" kern="1200" baseline="0" noProof="1">
                <a:effectLst/>
                <a:latin typeface="+mn-lt"/>
                <a:ea typeface="+mn-ea"/>
                <a:cs typeface="+mn-cs"/>
              </a:rPr>
              <a:t>文件中，定义了一个数组类，重写了一部分特殊方法以支持数组之间、数组与整数之间的四则运算以及内积、大小比较、成员测试和元素访问等运算符。</a:t>
            </a:r>
            <a:endParaRPr lang="zh-CN" altLang="en-US" sz="1800" strike="noStrike" kern="1200" baseline="0" noProof="1">
              <a:effectLst/>
              <a:latin typeface="+mn-lt"/>
              <a:ea typeface="+mn-ea"/>
              <a:cs typeface="+mn-cs"/>
            </a:endParaRPr>
          </a:p>
          <a:p>
            <a:pPr marL="0" indent="0" defTabSz="914400" fontAlgn="base">
              <a:buSzPct val="90000"/>
              <a:buFont typeface="Wingdings" panose="05000000000000000000" charset="0"/>
              <a:buNone/>
            </a:pPr>
            <a:endParaRPr lang="en-US" altLang="zh-CN" sz="1800" strike="noStrike" kern="1200" baseline="0" noProof="1">
              <a:effectLst/>
              <a:latin typeface="+mn-lt"/>
              <a:ea typeface="+mn-ea"/>
              <a:cs typeface="+mn-cs"/>
              <a:hlinkClick r:id="rId1" action="ppaction://hlinkfile"/>
            </a:endParaRPr>
          </a:p>
          <a:p>
            <a:pPr marL="0" indent="0" defTabSz="914400" fontAlgn="base">
              <a:buSzPct val="90000"/>
              <a:buFont typeface="Wingdings" panose="05000000000000000000" charset="0"/>
              <a:buNone/>
            </a:pPr>
            <a:r>
              <a:rPr lang="en-US" altLang="zh-CN" sz="1800" strike="noStrike" kern="1200" baseline="0" noProof="1">
                <a:effectLst/>
                <a:latin typeface="+mn-lt"/>
                <a:ea typeface="+mn-ea"/>
                <a:cs typeface="+mn-cs"/>
                <a:hlinkClick r:id="rId1" action="ppaction://hlinkfile"/>
              </a:rPr>
              <a:t>code\MyArray.py</a:t>
            </a:r>
            <a:endParaRPr lang="en-US" altLang="zh-CN" sz="1800" strike="noStrike" kern="1200" baseline="0" noProof="1">
              <a:effectLst/>
              <a:latin typeface="+mn-lt"/>
              <a:ea typeface="+mn-ea"/>
              <a:cs typeface="+mn-cs"/>
            </a:endParaRPr>
          </a:p>
        </p:txBody>
      </p:sp>
      <p:sp>
        <p:nvSpPr>
          <p:cNvPr id="7475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1201"/>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6.4.2  </a:t>
            </a:r>
            <a:r>
              <a:rPr lang="zh-CN" altLang="en-US" strike="noStrike" kern="1200" baseline="0" noProof="1">
                <a:effectLst>
                  <a:outerShdw blurRad="38100" dist="38100" dir="2700000">
                    <a:srgbClr val="C0C0C0"/>
                  </a:outerShdw>
                </a:effectLst>
                <a:latin typeface="+mj-lt"/>
                <a:ea typeface="+mj-ea"/>
                <a:cs typeface="+mj-cs"/>
              </a:rPr>
              <a:t>案例精选</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75778" name="文本占位符 51202"/>
          <p:cNvSpPr>
            <a:spLocks noGrp="1"/>
          </p:cNvSpPr>
          <p:nvPr>
            <p:ph idx="1"/>
          </p:nvPr>
        </p:nvSpPr>
        <p:spPr>
          <a:xfrm>
            <a:off x="457200" y="1100665"/>
            <a:ext cx="8229600" cy="3395066"/>
          </a:xfrm>
        </p:spPr>
        <p:txBody>
          <a:bodyPr anchor="t"/>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from MyArray import MyArray</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MyArray(1, 2, 3, 4, 5, 6)</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y = MyArray(6, 5, 4, 3, 2, 1)</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len(x)</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6</a:t>
            </a:r>
            <a:endParaRPr lang="en-US" altLang="zh-CN" sz="1400">
              <a:solidFill>
                <a:srgbClr val="00B0F0"/>
              </a:solidFill>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+ 5</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[6, 7, 8, 9, 10, 11]</a:t>
            </a:r>
            <a:endParaRPr lang="en-US" altLang="zh-CN" sz="1400">
              <a:solidFill>
                <a:srgbClr val="00B0F0"/>
              </a:solidFill>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3</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[3, 6, 9, 12, 15, 18]</a:t>
            </a:r>
            <a:endParaRPr lang="en-US" altLang="zh-CN" sz="1400">
              <a:solidFill>
                <a:srgbClr val="00B0F0"/>
              </a:solidFill>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x.dot(y)</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56</a:t>
            </a:r>
            <a:endParaRPr lang="en-US" altLang="zh-CN" sz="1400">
              <a:solidFill>
                <a:srgbClr val="00B0F0"/>
              </a:solidFill>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x.append(7)</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[1, 2, 3, 4, 5, 6, 7]</a:t>
            </a:r>
            <a:endParaRPr lang="en-US" altLang="zh-CN" sz="1400">
              <a:solidFill>
                <a:srgbClr val="00B0F0"/>
              </a:solidFill>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x.dot(y)</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The size must be equal.</a:t>
            </a:r>
            <a:endParaRPr lang="en-US" altLang="zh-CN" sz="1400">
              <a:solidFill>
                <a:srgbClr val="00B0F0"/>
              </a:solidFill>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x[9] = 8</a:t>
            </a:r>
            <a:endParaRPr lang="en-US" altLang="zh-CN" sz="1400">
              <a:latin typeface="Consolas" panose="020B0609020204030204" charset="0"/>
            </a:endParaRP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Index type error or out of range</a:t>
            </a:r>
            <a:endParaRPr lang="en-US" altLang="zh-CN" sz="1400"/>
          </a:p>
        </p:txBody>
      </p:sp>
      <p:sp>
        <p:nvSpPr>
          <p:cNvPr id="7577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6802" name="内容占位符 2"/>
          <p:cNvSpPr>
            <a:spLocks noGrp="1"/>
          </p:cNvSpPr>
          <p:nvPr>
            <p:ph idx="1"/>
          </p:nvPr>
        </p:nvSpPr>
        <p:spPr/>
        <p:txBody>
          <a:bodyPr anchor="t"/>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2</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[0.5, 1.0, 1.5, 2.0, 2.5, 3.0, 3.5]</a:t>
            </a:r>
            <a:endParaRPr lang="zh-CN" altLang="en-US" sz="1400">
              <a:solidFill>
                <a:srgbClr val="00B0F0"/>
              </a:solidFill>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2</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[0, 1, 1, 2, 2, 3, 3]</a:t>
            </a:r>
            <a:endParaRPr lang="zh-CN" altLang="en-US" sz="1400">
              <a:solidFill>
                <a:srgbClr val="00B0F0"/>
              </a:solidFill>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3</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[1, 2, 0, 1, 2, 0, 1]</a:t>
            </a:r>
            <a:endParaRPr lang="zh-CN" altLang="en-US" sz="1400">
              <a:solidFill>
                <a:srgbClr val="00B0F0"/>
              </a:solidFill>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x[2]</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3</a:t>
            </a:r>
            <a:endParaRPr lang="zh-CN" altLang="en-US" sz="1400">
              <a:solidFill>
                <a:srgbClr val="00B0F0"/>
              </a:solidFill>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'a' in x</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False</a:t>
            </a:r>
            <a:endParaRPr lang="zh-CN" altLang="en-US" sz="1400">
              <a:solidFill>
                <a:srgbClr val="00B0F0"/>
              </a:solidFill>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3 in x</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True</a:t>
            </a:r>
            <a:endParaRPr lang="zh-CN" altLang="en-US" sz="1400">
              <a:solidFill>
                <a:srgbClr val="00B0F0"/>
              </a:solidFill>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&lt; y</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True</a:t>
            </a:r>
            <a:endParaRPr lang="zh-CN" altLang="en-US" sz="1400">
              <a:solidFill>
                <a:srgbClr val="00B0F0"/>
              </a:solidFill>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MyArray(1, 2, 3, 4, 5, 6)</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y</a:t>
            </a:r>
            <a:endParaRPr lang="zh-CN" altLang="en-US" sz="1400">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[7, 7, 7, 7, 7, 7]</a:t>
            </a:r>
            <a:endParaRPr lang="zh-CN" altLang="en-US" sz="1400">
              <a:solidFill>
                <a:srgbClr val="00B0F0"/>
              </a:solidFill>
              <a:latin typeface="Consolas" panose="020B0609020204030204" charset="0"/>
            </a:endParaRPr>
          </a:p>
        </p:txBody>
      </p:sp>
      <p:sp>
        <p:nvSpPr>
          <p:cNvPr id="76803"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2529"/>
          <p:cNvSpPr>
            <a:spLocks noGrp="1"/>
          </p:cNvSpPr>
          <p:nvPr>
            <p:ph type="title"/>
          </p:nvPr>
        </p:nvSpPr>
        <p:spPr>
          <a:xfrm>
            <a:off x="13970" y="10956"/>
            <a:ext cx="9116695" cy="900746"/>
          </a:xfrm>
        </p:spPr>
        <p:txBody>
          <a:bodyPr anchor="ctr"/>
          <a:p>
            <a:pPr defTabSz="914400" fontAlgn="base">
              <a:buNone/>
            </a:pPr>
            <a:r>
              <a:rPr lang="zh-CN" altLang="en-US" strike="noStrike" kern="1200" baseline="0" noProof="1" dirty="0">
                <a:effectLst>
                  <a:outerShdw blurRad="38100" dist="38100" dir="2700000">
                    <a:srgbClr val="C0C0C0"/>
                  </a:outerShdw>
                </a:effectLst>
                <a:latin typeface="+mj-lt"/>
                <a:ea typeface="+mj-ea"/>
                <a:cs typeface="+mj-cs"/>
              </a:rPr>
              <a:t>6.1.1  类定义语法</a:t>
            </a:r>
            <a:endParaRPr lang="zh-CN" altLang="en-US" strike="noStrike" kern="1200" baseline="0" noProof="1" dirty="0">
              <a:effectLst>
                <a:outerShdw blurRad="38100" dist="38100" dir="2700000">
                  <a:srgbClr val="C0C0C0"/>
                </a:outerShdw>
              </a:effectLst>
              <a:latin typeface="+mj-lt"/>
              <a:ea typeface="+mj-ea"/>
              <a:cs typeface="+mj-cs"/>
            </a:endParaRPr>
          </a:p>
        </p:txBody>
      </p:sp>
      <p:sp>
        <p:nvSpPr>
          <p:cNvPr id="22531" name="文本占位符 22530"/>
          <p:cNvSpPr>
            <a:spLocks noGrp="1"/>
          </p:cNvSpPr>
          <p:nvPr>
            <p:ph idx="1"/>
          </p:nvPr>
        </p:nvSpPr>
        <p:spPr/>
        <p:txBody>
          <a:bodyPr/>
          <a:p>
            <a:pPr fontAlgn="base">
              <a:lnSpc>
                <a:spcPct val="100000"/>
              </a:lnSpc>
              <a:spcBef>
                <a:spcPts val="0"/>
              </a:spcBef>
              <a:buFont typeface="Wingdings" panose="05000000000000000000" charset="0"/>
              <a:buChar char="n"/>
            </a:pPr>
            <a:r>
              <a:rPr lang="zh-CN" altLang="en-US" sz="1800" strike="noStrike" noProof="1">
                <a:effectLst/>
              </a:rPr>
              <a:t>定义了类之后，可以用来实例化对象，并通过“</a:t>
            </a:r>
            <a:r>
              <a:rPr lang="zh-CN" altLang="en-US" sz="1800" strike="noStrike" noProof="1">
                <a:solidFill>
                  <a:srgbClr val="FF0000"/>
                </a:solidFill>
                <a:effectLst/>
              </a:rPr>
              <a:t>对象名</a:t>
            </a:r>
            <a:r>
              <a:rPr lang="en-US" altLang="zh-CN" sz="1800" strike="noStrike" noProof="1">
                <a:solidFill>
                  <a:srgbClr val="FF0000"/>
                </a:solidFill>
                <a:effectLst/>
              </a:rPr>
              <a:t>.</a:t>
            </a:r>
            <a:r>
              <a:rPr lang="zh-CN" altLang="en-US" sz="1800" strike="noStrike" noProof="1">
                <a:solidFill>
                  <a:srgbClr val="FF0000"/>
                </a:solidFill>
                <a:effectLst/>
              </a:rPr>
              <a:t>成员</a:t>
            </a:r>
            <a:r>
              <a:rPr lang="zh-CN" altLang="en-US" sz="1800" strike="noStrike" noProof="1">
                <a:effectLst/>
              </a:rPr>
              <a:t>”的方式来访问其中的数据成员或成员方法。</a:t>
            </a:r>
            <a:endParaRPr lang="zh-CN" altLang="en-US" sz="1800" strike="noStrike" noProof="1">
              <a:effectLst/>
            </a:endParaRPr>
          </a:p>
          <a:p>
            <a:pPr marL="1905" indent="-1905" fontAlgn="base">
              <a:lnSpc>
                <a:spcPct val="80000"/>
              </a:lnSpc>
            </a:pPr>
            <a:endParaRPr lang="zh-CN" altLang="en-US" sz="1500" strike="noStrike" noProof="1">
              <a:effectLst/>
            </a:endParaRPr>
          </a:p>
          <a:p>
            <a:pPr marL="1905" indent="-344805" fontAlgn="base">
              <a:lnSpc>
                <a:spcPct val="80000"/>
              </a:lnSpc>
              <a:buNone/>
            </a:pPr>
            <a:r>
              <a:rPr lang="en-US" altLang="zh-CN" sz="1800" strike="noStrike" noProof="1">
                <a:effectLst/>
                <a:latin typeface="Consolas" panose="020B0609020204030204" charset="0"/>
              </a:rPr>
              <a:t>car = Car()</a:t>
            </a: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car.infor()</a:t>
            </a:r>
            <a:endParaRPr lang="en-US" altLang="zh-CN" sz="1350" strike="noStrike" noProof="1">
              <a:solidFill>
                <a:srgbClr val="00B0F0"/>
              </a:solidFill>
              <a:effectLst/>
              <a:latin typeface="Consolas" panose="020B0609020204030204" charset="0"/>
            </a:endParaRPr>
          </a:p>
          <a:p>
            <a:pPr marL="1905" indent="-1905" fontAlgn="base">
              <a:lnSpc>
                <a:spcPct val="80000"/>
              </a:lnSpc>
            </a:pPr>
            <a:endParaRPr lang="en-US" altLang="zh-CN" sz="1500" strike="noStrike" noProof="1">
              <a:effectLst/>
            </a:endParaRPr>
          </a:p>
          <a:p>
            <a:pPr fontAlgn="base">
              <a:lnSpc>
                <a:spcPct val="100000"/>
              </a:lnSpc>
              <a:spcBef>
                <a:spcPts val="0"/>
              </a:spcBef>
              <a:buFont typeface="Wingdings" panose="05000000000000000000" charset="0"/>
              <a:buChar char="n"/>
            </a:pPr>
            <a:r>
              <a:rPr lang="zh-CN" altLang="en-US" sz="1800" strike="noStrike" noProof="1">
                <a:effectLst/>
              </a:rPr>
              <a:t>在</a:t>
            </a:r>
            <a:r>
              <a:rPr lang="en-US" altLang="zh-CN" sz="1800" strike="noStrike" noProof="1">
                <a:effectLst/>
              </a:rPr>
              <a:t>Python</a:t>
            </a:r>
            <a:r>
              <a:rPr lang="zh-CN" altLang="en-US" sz="1800" strike="noStrike" noProof="1">
                <a:effectLst/>
              </a:rPr>
              <a:t>中，可以使用内置方法</a:t>
            </a:r>
            <a:r>
              <a:rPr lang="en-US" altLang="zh-CN" sz="1800" strike="noStrike" noProof="1">
                <a:effectLst/>
              </a:rPr>
              <a:t>isinstance()</a:t>
            </a:r>
            <a:r>
              <a:rPr lang="zh-CN" altLang="en-US" sz="1800" strike="noStrike" noProof="1">
                <a:effectLst/>
              </a:rPr>
              <a:t>来测试一个对象是否为某个类的实例。</a:t>
            </a:r>
            <a:endParaRPr lang="zh-CN" altLang="en-US" sz="1800" strike="noStrike" noProof="1">
              <a:effectLst/>
            </a:endParaRPr>
          </a:p>
          <a:p>
            <a:pPr marL="1905" indent="-344805" fontAlgn="base">
              <a:lnSpc>
                <a:spcPct val="80000"/>
              </a:lnSpc>
              <a:buNone/>
            </a:pPr>
            <a:r>
              <a:rPr lang="en-US" altLang="zh-CN" sz="1800" strike="noStrike" noProof="1">
                <a:effectLst/>
                <a:latin typeface="Consolas" panose="020B0609020204030204" charset="0"/>
              </a:rPr>
              <a:t>isinstance(car, Car)         # </a:t>
            </a:r>
            <a:r>
              <a:rPr lang="en-US" altLang="zh-CN" sz="1800" strike="noStrike" noProof="1">
                <a:solidFill>
                  <a:srgbClr val="00B0F0"/>
                </a:solidFill>
                <a:effectLst/>
                <a:latin typeface="Consolas" panose="020B0609020204030204" charset="0"/>
              </a:rPr>
              <a:t>True</a:t>
            </a:r>
            <a:endParaRPr lang="en-US" altLang="zh-CN" sz="1800" strike="noStrike" noProof="1">
              <a:solidFill>
                <a:srgbClr val="00B0F0"/>
              </a:solidFill>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isinstance(car, str)         # </a:t>
            </a:r>
            <a:r>
              <a:rPr lang="en-US" altLang="zh-CN" sz="1800" strike="noStrike" noProof="1">
                <a:solidFill>
                  <a:srgbClr val="00B0F0"/>
                </a:solidFill>
                <a:effectLst/>
                <a:latin typeface="Consolas" panose="020B0609020204030204" charset="0"/>
              </a:rPr>
              <a:t>False</a:t>
            </a:r>
            <a:endParaRPr lang="en-US" altLang="zh-CN" sz="1800" strike="noStrike" noProof="1">
              <a:solidFill>
                <a:srgbClr val="00B0F0"/>
              </a:solidFill>
              <a:effectLst/>
              <a:latin typeface="Consolas" panose="020B0609020204030204" charset="0"/>
            </a:endParaRPr>
          </a:p>
        </p:txBody>
      </p:sp>
      <p:sp>
        <p:nvSpPr>
          <p:cNvPr id="307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p>
            <a:pPr>
              <a:lnSpc>
                <a:spcPct val="150000"/>
              </a:lnSpc>
              <a:spcBef>
                <a:spcPts val="0"/>
              </a:spcBef>
            </a:pPr>
            <a:r>
              <a:rPr lang="en-US" sz="1800" b="1"/>
              <a:t>例6-2</a:t>
            </a:r>
            <a:r>
              <a:rPr lang="en-US" sz="1800"/>
              <a:t>   自定义支持关键字with的类。如果自定义类中实现了特殊方法__enter__()和__exit__()，那么该类的对象就可以像内置函数open()返回的文件对象一样支持with关键字来实现资源的自动管理。</a:t>
            </a:r>
            <a:endParaRPr lang="en-US" sz="1600"/>
          </a:p>
          <a:p>
            <a:pPr marL="0" indent="0">
              <a:spcBef>
                <a:spcPts val="0"/>
              </a:spcBef>
              <a:buNone/>
            </a:pPr>
            <a:endParaRPr lang="en-US" sz="160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p>
            <a:pPr marL="0" indent="0">
              <a:spcBef>
                <a:spcPts val="0"/>
              </a:spcBef>
              <a:buNone/>
            </a:pPr>
            <a:r>
              <a:rPr lang="en-US" sz="1600">
                <a:latin typeface="Consolas" panose="020B0609020204030204" charset="0"/>
                <a:cs typeface="Consolas" panose="020B0609020204030204" charset="0"/>
                <a:sym typeface="+mn-ea"/>
              </a:rPr>
              <a:t>class myOpen:</a:t>
            </a: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def __init__(self, fileName, mode='r'):</a:t>
            </a: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self.fp = open(fileName, mode)</a:t>
            </a:r>
            <a:endParaRPr lang="en-US" sz="1600">
              <a:latin typeface="Consolas" panose="020B0609020204030204" charset="0"/>
              <a:cs typeface="Consolas" panose="020B0609020204030204" charset="0"/>
            </a:endParaRPr>
          </a:p>
          <a:p>
            <a:pPr marL="0" indent="0">
              <a:spcBef>
                <a:spcPts val="0"/>
              </a:spcBef>
              <a:buNone/>
            </a:pP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def __enter__(self):</a:t>
            </a: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return self.fp</a:t>
            </a:r>
            <a:endParaRPr lang="en-US" sz="1600">
              <a:latin typeface="Consolas" panose="020B0609020204030204" charset="0"/>
              <a:cs typeface="Consolas" panose="020B0609020204030204" charset="0"/>
            </a:endParaRPr>
          </a:p>
          <a:p>
            <a:pPr marL="0" indent="0">
              <a:spcBef>
                <a:spcPts val="0"/>
              </a:spcBef>
              <a:buNone/>
            </a:pP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def __exit__(self, exceptionType, exceptionVal, trace):</a:t>
            </a: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self.fp.close()</a:t>
            </a:r>
            <a:endParaRPr lang="en-US" sz="1600">
              <a:latin typeface="Consolas" panose="020B0609020204030204" charset="0"/>
              <a:cs typeface="Consolas" panose="020B0609020204030204" charset="0"/>
            </a:endParaRPr>
          </a:p>
          <a:p>
            <a:pPr marL="0" indent="0">
              <a:spcBef>
                <a:spcPts val="0"/>
              </a:spcBef>
              <a:buNone/>
            </a:pP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with myOpen('test.txt') as fp:</a:t>
            </a:r>
            <a:endParaRPr lang="en-US" sz="1600">
              <a:latin typeface="Consolas" panose="020B0609020204030204" charset="0"/>
              <a:cs typeface="Consolas" panose="020B0609020204030204" charset="0"/>
              <a:sym typeface="+mn-ea"/>
            </a:endParaRPr>
          </a:p>
          <a:p>
            <a:pPr marL="0" indent="0">
              <a:spcBef>
                <a:spcPts val="0"/>
              </a:spcBef>
              <a:buNone/>
            </a:pPr>
            <a:r>
              <a:rPr lang="en-US" sz="1600">
                <a:latin typeface="Consolas" panose="020B0609020204030204" charset="0"/>
                <a:cs typeface="Consolas" panose="020B0609020204030204" charset="0"/>
                <a:sym typeface="+mn-ea"/>
              </a:rPr>
              <a:t>    print(fp.read())</a:t>
            </a:r>
            <a:endParaRPr lang="en-US" sz="1600">
              <a:latin typeface="Consolas" panose="020B0609020204030204" charset="0"/>
              <a:cs typeface="Consolas" panose="020B0609020204030204" charset="0"/>
            </a:endParaRPr>
          </a:p>
          <a:p>
            <a:pPr marL="0" indent="0">
              <a:buNone/>
            </a:pPr>
            <a:endParaRPr lang="en-US" sz="16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p>
            <a:r>
              <a:rPr lang="en-US" sz="1800" b="1"/>
              <a:t>例6-3</a:t>
            </a:r>
            <a:r>
              <a:rPr lang="en-US" sz="1800"/>
              <a:t>  为自定义类实现关系运算符支持默认排序。</a:t>
            </a:r>
            <a:endParaRPr lang="en-US" sz="1800"/>
          </a:p>
          <a:p>
            <a:pPr marL="0" indent="0">
              <a:buNone/>
            </a:pPr>
            <a:endParaRPr lang="en-US" sz="1600">
              <a:latin typeface="Consolas" panose="020B0609020204030204" charset="0"/>
              <a:cs typeface="Consolas" panose="020B0609020204030204" charset="0"/>
              <a:sym typeface="+mn-ea"/>
            </a:endParaRPr>
          </a:p>
          <a:p>
            <a:pPr marL="0" indent="0">
              <a:buNone/>
            </a:pPr>
            <a:r>
              <a:rPr lang="en-US" sz="1600">
                <a:latin typeface="Consolas" panose="020B0609020204030204" charset="0"/>
                <a:cs typeface="Consolas" panose="020B0609020204030204" charset="0"/>
                <a:sym typeface="+mn-ea"/>
              </a:rPr>
              <a:t>from random import randrange, shuffle</a:t>
            </a:r>
            <a:endParaRPr lang="en-US" sz="16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a:xfrm>
            <a:off x="457200" y="1100665"/>
            <a:ext cx="8229600" cy="3395066"/>
          </a:xfrm>
        </p:spPr>
        <p:txBody>
          <a:bodyPr/>
          <a:p>
            <a:pPr marL="0" indent="0">
              <a:spcBef>
                <a:spcPts val="0"/>
              </a:spcBef>
              <a:buNone/>
            </a:pPr>
            <a:r>
              <a:rPr lang="en-US" sz="1400">
                <a:latin typeface="Consolas" panose="020B0609020204030204" charset="0"/>
                <a:cs typeface="Consolas" panose="020B0609020204030204" charset="0"/>
              </a:rPr>
              <a:t>class Country:</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#构造函数，初始化对象</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def __init__(self, name, area):</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self.__setName(name)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self.__setArea(area)</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#检查并设置国家名称</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def __setName(self, name):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assert isinstance(name, str), '国家名称必须是字符串'</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self.__name = name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def __setArea(self, area):</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assert isinstance(area, int), '面积必须是整数'</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self.__area = area</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#返回国家名称</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def getName(self): return self.__name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def getArea(self): return self.__area</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#支持&lt;运算符</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def __lt__(self, otherCountry): return self.__area &lt; otherCountry.__area</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def __str__(self): return str((self.__name, self.__area))</a:t>
            </a:r>
            <a:endParaRPr lang="en-US" sz="14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p>
            <a:pPr marL="0" indent="0">
              <a:spcBef>
                <a:spcPts val="0"/>
              </a:spcBef>
              <a:buNone/>
            </a:pPr>
            <a:r>
              <a:rPr lang="en-US" sz="1400">
                <a:latin typeface="Consolas" panose="020B0609020204030204" charset="0"/>
                <a:cs typeface="Consolas" panose="020B0609020204030204" charset="0"/>
              </a:rPr>
              <a:t>#创建国家对象并添加至列表</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countries = []</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countryNames = list('abcdefghij')</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shuffle(countryNames)</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for name in countryNames:</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country = Country(name, randrange(10**2, 10**5))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countries.append(country)</a:t>
            </a:r>
            <a:endParaRPr lang="en-US" sz="1400">
              <a:latin typeface="Consolas" panose="020B0609020204030204" charset="0"/>
              <a:cs typeface="Consolas" panose="020B0609020204030204" charset="0"/>
            </a:endParaRPr>
          </a:p>
          <a:p>
            <a:pPr marL="0" indent="0">
              <a:spcBef>
                <a:spcPts val="0"/>
              </a:spcBef>
              <a:buNone/>
            </a:pP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#输出原始数据，不做任何排序</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print('原始数据'.center(20, '='))</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for country in countries:</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print(country)</a:t>
            </a:r>
            <a:endParaRPr lang="en-US" sz="1400">
              <a:latin typeface="Consolas" panose="020B0609020204030204" charset="0"/>
              <a:cs typeface="Consolas" panose="020B0609020204030204" charset="0"/>
            </a:endParaRPr>
          </a:p>
          <a:p>
            <a:pPr marL="0" indent="0">
              <a:spcBef>
                <a:spcPts val="0"/>
              </a:spcBef>
              <a:buNone/>
            </a:pP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#使用内置函数sorted()排序，默认调用对象的__lt__()方法</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print('默认排序'.center(20, '='))</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for country in sorted(countries):</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    print(country)</a:t>
            </a:r>
            <a:endParaRPr lang="en-US" sz="14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p>
            <a:pPr marL="0" indent="0">
              <a:buNone/>
            </a:pPr>
            <a:r>
              <a:rPr lang="en-US" sz="1600">
                <a:latin typeface="Consolas" panose="020B0609020204030204" charset="0"/>
                <a:cs typeface="Consolas" panose="020B0609020204030204" charset="0"/>
              </a:rPr>
              <a:t>#按国家名字进行排序，自定义排序规则</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print('按国家名字排序'.center(20, '='))</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for country in sorted(countries, key=lambda c:c.getName()):</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    print(country)</a:t>
            </a:r>
            <a:endParaRPr lang="en-US" sz="1600">
              <a:latin typeface="Consolas" panose="020B0609020204030204" charset="0"/>
              <a:cs typeface="Consolas" panose="020B0609020204030204" charset="0"/>
            </a:endParaRPr>
          </a:p>
          <a:p>
            <a:pPr marL="0" indent="0">
              <a:buNone/>
            </a:pP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#按国家面积进行排序，自定义排序规则</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print('按国家面积排序'.center(20, '='))</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for country in sorted(countries, key=lambda c:c.getArea()):</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    print(country)</a:t>
            </a:r>
            <a:endParaRPr lang="en-US" sz="16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nSpc>
                <a:spcPct val="150000"/>
              </a:lnSpc>
              <a:spcBef>
                <a:spcPts val="0"/>
              </a:spcBef>
            </a:pPr>
            <a:r>
              <a:rPr lang="zh-CN" altLang="en-US" sz="1800" b="1" strike="noStrike" noProof="1"/>
              <a:t>补充例题</a:t>
            </a:r>
            <a:r>
              <a:rPr lang="en-US" altLang="zh-CN" sz="1800" b="1" strike="noStrike" noProof="1"/>
              <a:t>1</a:t>
            </a:r>
            <a:r>
              <a:rPr lang="en-US" altLang="zh-CN" sz="1800" strike="noStrike" noProof="1"/>
              <a:t>  </a:t>
            </a:r>
            <a:r>
              <a:rPr lang="zh-CN" altLang="en-US" sz="1800" strike="noStrike" noProof="1"/>
              <a:t>自定义集合。模拟</a:t>
            </a:r>
            <a:r>
              <a:rPr lang="en-US" altLang="zh-CN" sz="1800" strike="noStrike" noProof="1"/>
              <a:t>Python</a:t>
            </a:r>
            <a:r>
              <a:rPr lang="zh-CN" altLang="en-US" sz="1800" strike="noStrike" noProof="1"/>
              <a:t>内置集合类型，实现元素添加、删除以及并集、交集、对称差集等基本运算。</a:t>
            </a:r>
            <a:endParaRPr lang="zh-CN" altLang="en-US" sz="1800" strike="noStrike" noProof="1"/>
          </a:p>
          <a:p>
            <a:pPr marL="0" indent="0" fontAlgn="base">
              <a:buNone/>
            </a:pPr>
            <a:endParaRPr lang="zh-CN" altLang="en-US" sz="1350" strike="noStrike" noProof="1">
              <a:hlinkClick r:id="rId1" action="ppaction://hlinkfile"/>
            </a:endParaRPr>
          </a:p>
          <a:p>
            <a:pPr marL="0" indent="0" fontAlgn="base">
              <a:buNone/>
            </a:pPr>
            <a:r>
              <a:rPr lang="zh-CN" altLang="en-US" sz="1600" strike="noStrike" noProof="1">
                <a:hlinkClick r:id="rId1" action="ppaction://hlinkfile"/>
              </a:rPr>
              <a:t>code\mySet.py</a:t>
            </a:r>
            <a:endParaRPr lang="zh-CN" altLang="en-US" sz="1600" strike="noStrike" noProof="1"/>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782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Content Placeholder 2"/>
          <p:cNvSpPr>
            <a:spLocks noGrp="1"/>
          </p:cNvSpPr>
          <p:nvPr>
            <p:ph idx="1"/>
          </p:nvPr>
        </p:nvSpPr>
        <p:spPr/>
        <p:txBody>
          <a:bodyPr anchor="t"/>
          <a:p>
            <a:pPr marL="0" indent="0">
              <a:spcBef>
                <a:spcPts val="0"/>
              </a:spcBef>
              <a:buNone/>
            </a:pPr>
            <a:r>
              <a:rPr lang="en-US" altLang="en-US" sz="1600">
                <a:latin typeface="Consolas" panose="020B0609020204030204" charset="0"/>
              </a:rPr>
              <a:t>&gt;&gt;&gt; from mySet import Set        #导入自定义集合类</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x = Set(range(10))           #创建集合对象</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y = Set(range(8, 15))</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z = Set([1, 2, 3, 4, 5])</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x</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{0, 1, 2, 3, 4, 5, 6, 7, 8, 9}</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y</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{8, 9, 10, 11, 12, 13, 14}</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z.add(6)                     #增加元素</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z</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{1, 2, 3, 4, 5, 6}</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z.remove(3)                  #删除指定元素</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删除成功</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z</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{1, 2, 4, 5, 6}</a:t>
            </a:r>
            <a:endParaRPr lang="en-US" altLang="en-US" sz="1600">
              <a:solidFill>
                <a:srgbClr val="00B0F0"/>
              </a:solidFill>
              <a:latin typeface="Consolas" panose="020B0609020204030204" charset="0"/>
            </a:endParaRPr>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88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Content Placeholder 2"/>
          <p:cNvSpPr>
            <a:spLocks noGrp="1"/>
          </p:cNvSpPr>
          <p:nvPr>
            <p:ph idx="1"/>
          </p:nvPr>
        </p:nvSpPr>
        <p:spPr/>
        <p:txBody>
          <a:bodyPr anchor="t"/>
          <a:p>
            <a:pPr marL="0" indent="0">
              <a:spcBef>
                <a:spcPts val="0"/>
              </a:spcBef>
              <a:buNone/>
            </a:pPr>
            <a:r>
              <a:rPr lang="en-US" altLang="en-US" sz="1600">
                <a:latin typeface="Consolas" panose="020B0609020204030204" charset="0"/>
              </a:rPr>
              <a:t>&gt;&gt;&gt; y.pop()                      #随机删除一个元素</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11</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x - y                        #差集</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{0, 1, 2, 3, 4, 5, 6, 7}</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x - z</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{0, 3, 7, 8, 9}</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x.difference(y)</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{0, 1, 2, 3, 4, 5, 6, 7}</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x | y                        #并集</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{0, 1, 2, 3, 4, 5, 6, 7, 8, 9, 10, 12, 13, 14}</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x.union(y)</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{0, 1, 2, 3, 4, 5, 6, 7, 8, 9, 10, 12, 13, 14}</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x &amp; z                        #交集</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{1, 2, 4, 5, 6}</a:t>
            </a:r>
            <a:endParaRPr lang="en-US" altLang="en-US" sz="1600">
              <a:solidFill>
                <a:srgbClr val="00B0F0"/>
              </a:solidFill>
              <a:latin typeface="Consolas" panose="020B0609020204030204" charset="0"/>
            </a:endParaRPr>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98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Content Placeholder 2"/>
          <p:cNvSpPr>
            <a:spLocks noGrp="1"/>
          </p:cNvSpPr>
          <p:nvPr>
            <p:ph idx="1"/>
          </p:nvPr>
        </p:nvSpPr>
        <p:spPr/>
        <p:txBody>
          <a:bodyPr anchor="t"/>
          <a:p>
            <a:pPr marL="0" indent="0">
              <a:spcBef>
                <a:spcPts val="0"/>
              </a:spcBef>
              <a:buNone/>
            </a:pPr>
            <a:r>
              <a:rPr lang="en-US" altLang="en-US" sz="1400">
                <a:latin typeface="Consolas" panose="020B0609020204030204" charset="0"/>
              </a:rPr>
              <a:t>&gt;&gt;&gt; x ^ z                     #对称差集</a:t>
            </a:r>
            <a:endParaRPr lang="en-US" altLang="en-US" sz="1400">
              <a:latin typeface="Consolas" panose="020B0609020204030204" charset="0"/>
            </a:endParaRPr>
          </a:p>
          <a:p>
            <a:pPr marL="0" indent="0">
              <a:spcBef>
                <a:spcPts val="0"/>
              </a:spcBef>
              <a:buNone/>
            </a:pPr>
            <a:r>
              <a:rPr lang="en-US" altLang="en-US" sz="1400">
                <a:solidFill>
                  <a:srgbClr val="00B0F0"/>
                </a:solidFill>
                <a:latin typeface="Consolas" panose="020B0609020204030204" charset="0"/>
              </a:rPr>
              <a:t>{0, 3, 7, 8, 9}</a:t>
            </a:r>
            <a:endParaRPr lang="en-US" altLang="en-US" sz="1400">
              <a:solidFill>
                <a:srgbClr val="00B0F0"/>
              </a:solidFill>
              <a:latin typeface="Consolas" panose="020B0609020204030204" charset="0"/>
            </a:endParaRPr>
          </a:p>
          <a:p>
            <a:pPr marL="0" indent="0">
              <a:spcBef>
                <a:spcPts val="0"/>
              </a:spcBef>
              <a:buNone/>
            </a:pPr>
            <a:r>
              <a:rPr lang="en-US" altLang="en-US" sz="1400">
                <a:latin typeface="Consolas" panose="020B0609020204030204" charset="0"/>
              </a:rPr>
              <a:t>&gt;&gt;&gt; x.symetric_difference(y)</a:t>
            </a:r>
            <a:endParaRPr lang="en-US" altLang="en-US" sz="1400">
              <a:latin typeface="Consolas" panose="020B0609020204030204" charset="0"/>
            </a:endParaRPr>
          </a:p>
          <a:p>
            <a:pPr marL="0" indent="0">
              <a:spcBef>
                <a:spcPts val="0"/>
              </a:spcBef>
              <a:buNone/>
            </a:pPr>
            <a:r>
              <a:rPr lang="en-US" altLang="en-US" sz="1400">
                <a:solidFill>
                  <a:srgbClr val="00B0F0"/>
                </a:solidFill>
                <a:latin typeface="Consolas" panose="020B0609020204030204" charset="0"/>
              </a:rPr>
              <a:t>{0, 1, 2, 3, 4, 5, 6, 7, 10, 12, 13, 14}</a:t>
            </a:r>
            <a:endParaRPr lang="en-US" altLang="en-US" sz="1400">
              <a:solidFill>
                <a:srgbClr val="00B0F0"/>
              </a:solidFill>
              <a:latin typeface="Consolas" panose="020B0609020204030204" charset="0"/>
            </a:endParaRPr>
          </a:p>
          <a:p>
            <a:pPr marL="0" indent="0">
              <a:spcBef>
                <a:spcPts val="0"/>
              </a:spcBef>
              <a:buNone/>
            </a:pPr>
            <a:r>
              <a:rPr lang="en-US" altLang="en-US" sz="1400">
                <a:latin typeface="Consolas" panose="020B0609020204030204" charset="0"/>
              </a:rPr>
              <a:t>&gt;&gt;&gt; (x - y) | (y - x)</a:t>
            </a:r>
            <a:endParaRPr lang="en-US" altLang="en-US" sz="1400">
              <a:latin typeface="Consolas" panose="020B0609020204030204" charset="0"/>
            </a:endParaRPr>
          </a:p>
          <a:p>
            <a:pPr marL="0" indent="0">
              <a:spcBef>
                <a:spcPts val="0"/>
              </a:spcBef>
              <a:buNone/>
            </a:pPr>
            <a:r>
              <a:rPr lang="en-US" altLang="en-US" sz="1400">
                <a:solidFill>
                  <a:srgbClr val="00B0F0"/>
                </a:solidFill>
                <a:latin typeface="Consolas" panose="020B0609020204030204" charset="0"/>
              </a:rPr>
              <a:t>{0, 1, 2, 3, 4, 5, 6, 7, 10, 12, 13, 14}</a:t>
            </a:r>
            <a:endParaRPr lang="en-US" altLang="en-US" sz="1400">
              <a:solidFill>
                <a:srgbClr val="00B0F0"/>
              </a:solidFill>
              <a:latin typeface="Consolas" panose="020B0609020204030204" charset="0"/>
            </a:endParaRPr>
          </a:p>
          <a:p>
            <a:pPr marL="0" indent="0">
              <a:spcBef>
                <a:spcPts val="0"/>
              </a:spcBef>
              <a:buNone/>
            </a:pPr>
            <a:r>
              <a:rPr lang="en-US" altLang="en-US" sz="1400">
                <a:latin typeface="Consolas" panose="020B0609020204030204" charset="0"/>
              </a:rPr>
              <a:t>&gt;&gt;&gt; x == y                    #测试两个集合是否相等</a:t>
            </a:r>
            <a:endParaRPr lang="en-US" altLang="en-US" sz="1400">
              <a:latin typeface="Consolas" panose="020B0609020204030204" charset="0"/>
            </a:endParaRPr>
          </a:p>
          <a:p>
            <a:pPr marL="0" indent="0">
              <a:spcBef>
                <a:spcPts val="0"/>
              </a:spcBef>
              <a:buNone/>
            </a:pPr>
            <a:r>
              <a:rPr lang="en-US" altLang="en-US" sz="1400">
                <a:solidFill>
                  <a:srgbClr val="00B0F0"/>
                </a:solidFill>
                <a:latin typeface="Consolas" panose="020B0609020204030204" charset="0"/>
              </a:rPr>
              <a:t>False</a:t>
            </a:r>
            <a:endParaRPr lang="en-US" altLang="en-US" sz="1400">
              <a:solidFill>
                <a:srgbClr val="00B0F0"/>
              </a:solidFill>
              <a:latin typeface="Consolas" panose="020B0609020204030204" charset="0"/>
            </a:endParaRPr>
          </a:p>
          <a:p>
            <a:pPr marL="0" indent="0">
              <a:spcBef>
                <a:spcPts val="0"/>
              </a:spcBef>
              <a:buNone/>
            </a:pPr>
            <a:r>
              <a:rPr lang="en-US" altLang="en-US" sz="1400">
                <a:latin typeface="Consolas" panose="020B0609020204030204" charset="0"/>
              </a:rPr>
              <a:t>&gt;&gt;&gt; x &gt; y                     #测试集合包含关系</a:t>
            </a:r>
            <a:endParaRPr lang="en-US" altLang="en-US" sz="1400">
              <a:latin typeface="Consolas" panose="020B0609020204030204" charset="0"/>
            </a:endParaRPr>
          </a:p>
          <a:p>
            <a:pPr marL="0" indent="0">
              <a:spcBef>
                <a:spcPts val="0"/>
              </a:spcBef>
              <a:buNone/>
            </a:pPr>
            <a:r>
              <a:rPr lang="en-US" altLang="en-US" sz="1400">
                <a:solidFill>
                  <a:srgbClr val="00B0F0"/>
                </a:solidFill>
                <a:latin typeface="Consolas" panose="020B0609020204030204" charset="0"/>
              </a:rPr>
              <a:t>False</a:t>
            </a:r>
            <a:endParaRPr lang="en-US" altLang="en-US" sz="1400">
              <a:solidFill>
                <a:srgbClr val="00B0F0"/>
              </a:solidFill>
              <a:latin typeface="Consolas" panose="020B0609020204030204" charset="0"/>
            </a:endParaRPr>
          </a:p>
          <a:p>
            <a:pPr marL="0" indent="0">
              <a:spcBef>
                <a:spcPts val="0"/>
              </a:spcBef>
              <a:buNone/>
            </a:pPr>
            <a:r>
              <a:rPr lang="en-US" altLang="en-US" sz="1400">
                <a:latin typeface="Consolas" panose="020B0609020204030204" charset="0"/>
              </a:rPr>
              <a:t>&gt;&gt;&gt; y &gt; x</a:t>
            </a:r>
            <a:endParaRPr lang="en-US" altLang="en-US" sz="1400">
              <a:latin typeface="Consolas" panose="020B0609020204030204" charset="0"/>
            </a:endParaRPr>
          </a:p>
          <a:p>
            <a:pPr marL="0" indent="0">
              <a:spcBef>
                <a:spcPts val="0"/>
              </a:spcBef>
              <a:buNone/>
            </a:pPr>
            <a:r>
              <a:rPr lang="en-US" altLang="en-US" sz="1400">
                <a:solidFill>
                  <a:srgbClr val="00B0F0"/>
                </a:solidFill>
                <a:latin typeface="Consolas" panose="020B0609020204030204" charset="0"/>
              </a:rPr>
              <a:t>False</a:t>
            </a:r>
            <a:endParaRPr lang="en-US" altLang="en-US" sz="1400">
              <a:solidFill>
                <a:srgbClr val="00B0F0"/>
              </a:solidFill>
              <a:latin typeface="Consolas" panose="020B0609020204030204" charset="0"/>
            </a:endParaRPr>
          </a:p>
          <a:p>
            <a:pPr marL="0" indent="0">
              <a:spcBef>
                <a:spcPts val="0"/>
              </a:spcBef>
              <a:buNone/>
            </a:pPr>
            <a:r>
              <a:rPr lang="en-US" altLang="en-US" sz="1400">
                <a:latin typeface="Consolas" panose="020B0609020204030204" charset="0"/>
              </a:rPr>
              <a:t>&gt;&gt;&gt; x &gt; z</a:t>
            </a:r>
            <a:endParaRPr lang="en-US" altLang="en-US" sz="1400">
              <a:latin typeface="Consolas" panose="020B0609020204030204" charset="0"/>
            </a:endParaRPr>
          </a:p>
          <a:p>
            <a:pPr marL="0" indent="0">
              <a:spcBef>
                <a:spcPts val="0"/>
              </a:spcBef>
              <a:buNone/>
            </a:pPr>
            <a:r>
              <a:rPr lang="en-US" altLang="en-US" sz="1400">
                <a:solidFill>
                  <a:srgbClr val="00B0F0"/>
                </a:solidFill>
                <a:latin typeface="Consolas" panose="020B0609020204030204" charset="0"/>
              </a:rPr>
              <a:t>True</a:t>
            </a:r>
            <a:endParaRPr lang="en-US" altLang="en-US" sz="1400">
              <a:solidFill>
                <a:srgbClr val="00B0F0"/>
              </a:solidFill>
              <a:latin typeface="Consolas" panose="020B0609020204030204" charset="0"/>
            </a:endParaRPr>
          </a:p>
          <a:p>
            <a:pPr marL="0" indent="0">
              <a:spcBef>
                <a:spcPts val="0"/>
              </a:spcBef>
              <a:buNone/>
            </a:pPr>
            <a:r>
              <a:rPr lang="en-US" altLang="en-US" sz="1400">
                <a:latin typeface="Consolas" panose="020B0609020204030204" charset="0"/>
              </a:rPr>
              <a:t>&gt;&gt;&gt; x &gt;= z</a:t>
            </a:r>
            <a:endParaRPr lang="en-US" altLang="en-US" sz="1400">
              <a:latin typeface="Consolas" panose="020B0609020204030204" charset="0"/>
            </a:endParaRPr>
          </a:p>
          <a:p>
            <a:pPr marL="0" indent="0">
              <a:spcBef>
                <a:spcPts val="0"/>
              </a:spcBef>
              <a:buNone/>
            </a:pPr>
            <a:r>
              <a:rPr lang="en-US" altLang="en-US" sz="1400">
                <a:solidFill>
                  <a:srgbClr val="00B0F0"/>
                </a:solidFill>
                <a:latin typeface="Consolas" panose="020B0609020204030204" charset="0"/>
              </a:rPr>
              <a:t>True</a:t>
            </a:r>
            <a:endParaRPr lang="en-US" altLang="en-US" sz="1400">
              <a:solidFill>
                <a:srgbClr val="00B0F0"/>
              </a:solidFill>
              <a:latin typeface="Consolas" panose="020B0609020204030204" charset="0"/>
            </a:endParaRPr>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808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3553"/>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6.1.1  </a:t>
            </a:r>
            <a:r>
              <a:rPr lang="zh-CN" altLang="en-US" strike="noStrike" kern="1200" baseline="0" noProof="1">
                <a:effectLst>
                  <a:outerShdw blurRad="38100" dist="38100" dir="2700000">
                    <a:srgbClr val="C0C0C0"/>
                  </a:outerShdw>
                </a:effectLst>
                <a:latin typeface="+mj-lt"/>
                <a:ea typeface="+mj-ea"/>
                <a:cs typeface="+mj-cs"/>
              </a:rPr>
              <a:t>类定义语法</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23555" name="文本占位符 23554"/>
          <p:cNvSpPr>
            <a:spLocks noGrp="1"/>
          </p:cNvSpPr>
          <p:nvPr>
            <p:ph idx="1"/>
          </p:nvPr>
        </p:nvSpPr>
        <p:spPr/>
        <p:txBody>
          <a:bodyPr/>
          <a:p>
            <a:pPr fontAlgn="base">
              <a:lnSpc>
                <a:spcPct val="130000"/>
              </a:lnSpc>
              <a:spcBef>
                <a:spcPts val="0"/>
              </a:spcBef>
              <a:buFont typeface="Wingdings" panose="05000000000000000000" charset="0"/>
              <a:buChar char="n"/>
            </a:pPr>
            <a:r>
              <a:rPr lang="en-US" altLang="zh-CN" sz="1800" strike="noStrike" noProof="1">
                <a:effectLst/>
              </a:rPr>
              <a:t>Python</a:t>
            </a:r>
            <a:r>
              <a:rPr lang="zh-CN" altLang="en-US" sz="1800" strike="noStrike" noProof="1">
                <a:effectLst/>
              </a:rPr>
              <a:t>提供了一个关键字“</a:t>
            </a:r>
            <a:r>
              <a:rPr lang="en-US" altLang="zh-CN" sz="1800" strike="noStrike" noProof="1">
                <a:solidFill>
                  <a:srgbClr val="FF0000"/>
                </a:solidFill>
                <a:effectLst/>
              </a:rPr>
              <a:t>pass</a:t>
            </a:r>
            <a:r>
              <a:rPr lang="en-US" altLang="zh-CN" sz="1800" strike="noStrike" noProof="1">
                <a:effectLst/>
              </a:rPr>
              <a:t>”</a:t>
            </a:r>
            <a:r>
              <a:rPr lang="zh-CN" altLang="en-US" sz="1800" strike="noStrike" noProof="1">
                <a:effectLst/>
              </a:rPr>
              <a:t>，表示</a:t>
            </a:r>
            <a:r>
              <a:rPr lang="zh-CN" altLang="en-US" sz="1800" strike="noStrike" noProof="1">
                <a:solidFill>
                  <a:srgbClr val="FF0000"/>
                </a:solidFill>
                <a:effectLst/>
              </a:rPr>
              <a:t>空语句</a:t>
            </a:r>
            <a:r>
              <a:rPr lang="zh-CN" altLang="en-US" sz="1800" strike="noStrike" noProof="1">
                <a:effectLst/>
              </a:rPr>
              <a:t>，可以用在类和函数的定义中或者选择结构中。当暂时没有确定如何实现功能，或者为以后的软件升级预留空间，或者其他类型功能时，可以使用该关键字来“占位”。</a:t>
            </a:r>
            <a:endParaRPr lang="zh-CN" altLang="en-US" sz="1800" strike="noStrike" noProof="1">
              <a:effectLst/>
            </a:endParaRPr>
          </a:p>
          <a:p>
            <a:pPr marL="1905" indent="-1905" fontAlgn="base">
              <a:lnSpc>
                <a:spcPct val="80000"/>
              </a:lnSpc>
            </a:pPr>
            <a:endParaRPr lang="zh-CN" altLang="en-US" sz="1800" strike="noStrike" noProof="1">
              <a:effectLst/>
            </a:endParaRPr>
          </a:p>
          <a:p>
            <a:pPr marL="1905" indent="-344805" fontAlgn="base">
              <a:lnSpc>
                <a:spcPct val="80000"/>
              </a:lnSpc>
              <a:buNone/>
            </a:pPr>
            <a:r>
              <a:rPr lang="en-US" altLang="zh-CN" sz="1800" strike="noStrike" noProof="1">
                <a:effectLst/>
                <a:latin typeface="Consolas" panose="020B0609020204030204" charset="0"/>
              </a:rPr>
              <a:t>class A:</a:t>
            </a:r>
            <a:endParaRPr lang="en-US" altLang="zh-CN" sz="1800" strike="noStrike" noProof="1">
              <a:effectLst/>
              <a:latin typeface="Consolas" panose="020B0609020204030204" charset="0"/>
            </a:endParaRP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endParaRPr lang="en-US" altLang="zh-CN" sz="1800" strike="noStrike" noProof="1">
              <a:effectLst/>
              <a:latin typeface="Consolas" panose="020B0609020204030204" charset="0"/>
            </a:endParaRPr>
          </a:p>
          <a:p>
            <a:pPr marL="1905" indent="-344805" fontAlgn="base">
              <a:lnSpc>
                <a:spcPct val="80000"/>
              </a:lnSpc>
              <a:buNone/>
            </a:pP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def demo():</a:t>
            </a:r>
            <a:endParaRPr lang="en-US" altLang="zh-CN" sz="1800" strike="noStrike" noProof="1">
              <a:effectLst/>
              <a:latin typeface="Consolas" panose="020B0609020204030204" charset="0"/>
            </a:endParaRP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endParaRPr lang="en-US" altLang="zh-CN" sz="1800" strike="noStrike" noProof="1">
              <a:effectLst/>
              <a:latin typeface="Consolas" panose="020B0609020204030204" charset="0"/>
            </a:endParaRPr>
          </a:p>
          <a:p>
            <a:pPr marL="1905" indent="-344805" fontAlgn="base">
              <a:lnSpc>
                <a:spcPct val="80000"/>
              </a:lnSpc>
              <a:buNone/>
            </a:pP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if 5&gt;3:</a:t>
            </a:r>
            <a:endParaRPr lang="en-US" altLang="zh-CN" sz="1800" strike="noStrike" noProof="1">
              <a:effectLst/>
              <a:latin typeface="Consolas" panose="020B0609020204030204" charset="0"/>
            </a:endParaRP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endParaRPr lang="en-US" altLang="zh-CN" sz="1800" strike="noStrike" noProof="1">
              <a:effectLst/>
              <a:latin typeface="Consolas" panose="020B0609020204030204" charset="0"/>
            </a:endParaRPr>
          </a:p>
        </p:txBody>
      </p:sp>
      <p:sp>
        <p:nvSpPr>
          <p:cNvPr id="317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Content Placeholder 2"/>
          <p:cNvSpPr>
            <a:spLocks noGrp="1"/>
          </p:cNvSpPr>
          <p:nvPr>
            <p:ph idx="1"/>
          </p:nvPr>
        </p:nvSpPr>
        <p:spPr/>
        <p:txBody>
          <a:bodyPr anchor="t"/>
          <a:p>
            <a:pPr marL="0" indent="0">
              <a:spcBef>
                <a:spcPts val="0"/>
              </a:spcBef>
              <a:buNone/>
            </a:pPr>
            <a:r>
              <a:rPr lang="en-US" altLang="en-US" sz="1600">
                <a:latin typeface="Consolas" panose="020B0609020204030204" charset="0"/>
              </a:rPr>
              <a:t>&gt;&gt;&gt; z.issubset(x)                    #测试z是否为x的子集</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x.issuperset(z)                  #测试x是否为z的超集</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3 in x                           #测试集合中是否存在某个元素</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33 in x</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len(y)                           #计算集合中元素个数</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6</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y.clear()</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集合已清空</a:t>
            </a:r>
            <a:endParaRPr lang="en-US" altLang="en-US" sz="1600">
              <a:solidFill>
                <a:srgbClr val="00B0F0"/>
              </a:solidFill>
              <a:latin typeface="Consolas" panose="020B0609020204030204" charset="0"/>
            </a:endParaRPr>
          </a:p>
          <a:p>
            <a:pPr marL="0" indent="0">
              <a:spcBef>
                <a:spcPts val="0"/>
              </a:spcBef>
              <a:buNone/>
            </a:pPr>
            <a:r>
              <a:rPr lang="en-US" altLang="en-US" sz="1600">
                <a:latin typeface="Consolas" panose="020B0609020204030204" charset="0"/>
              </a:rPr>
              <a:t>&gt;&gt;&gt; y.pop()</a:t>
            </a:r>
            <a:endParaRPr lang="en-US" altLang="en-US" sz="1600">
              <a:latin typeface="Consolas" panose="020B0609020204030204" charset="0"/>
            </a:endParaRPr>
          </a:p>
          <a:p>
            <a:pPr marL="0" indent="0">
              <a:spcBef>
                <a:spcPts val="0"/>
              </a:spcBef>
              <a:buNone/>
            </a:pPr>
            <a:r>
              <a:rPr lang="en-US" altLang="en-US" sz="1600">
                <a:solidFill>
                  <a:srgbClr val="00B0F0"/>
                </a:solidFill>
                <a:latin typeface="Consolas" panose="020B0609020204030204" charset="0"/>
              </a:rPr>
              <a:t>集合已空,弹出操作被忽略</a:t>
            </a:r>
            <a:endParaRPr lang="en-US" altLang="en-US" sz="1600">
              <a:solidFill>
                <a:srgbClr val="00B0F0"/>
              </a:solidFill>
              <a:latin typeface="Consolas" panose="020B0609020204030204" charset="0"/>
            </a:endParaRPr>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819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fontAlgn="base"/>
            <a:r>
              <a:rPr lang="zh-CN" altLang="en-US" sz="1800" b="1" strike="noStrike" noProof="1"/>
              <a:t>补充例题</a:t>
            </a:r>
            <a:r>
              <a:rPr lang="en-US" altLang="zh-CN" sz="1800" b="1" strike="noStrike" noProof="1"/>
              <a:t>2</a:t>
            </a:r>
            <a:r>
              <a:rPr lang="en-US" altLang="zh-CN" sz="1800" strike="noStrike" noProof="1"/>
              <a:t>  </a:t>
            </a:r>
            <a:r>
              <a:rPr lang="zh-CN" altLang="en-US" sz="1800" strike="noStrike" noProof="1"/>
              <a:t>自定义栈，实现基本的入栈、出栈操作。</a:t>
            </a:r>
            <a:endParaRPr lang="zh-CN" altLang="en-US" sz="1800" strike="noStrike" noProof="1"/>
          </a:p>
          <a:p>
            <a:pPr marL="0" indent="0" fontAlgn="base">
              <a:buNone/>
            </a:pPr>
            <a:endParaRPr lang="zh-CN" altLang="en-US" sz="1800" strike="noStrike" noProof="1">
              <a:hlinkClick r:id="rId1" action="ppaction://hlinkfile"/>
            </a:endParaRPr>
          </a:p>
          <a:p>
            <a:pPr marL="0" indent="0" fontAlgn="base">
              <a:buNone/>
            </a:pPr>
            <a:r>
              <a:rPr lang="zh-CN" altLang="en-US" sz="1800" strike="noStrike" noProof="1">
                <a:hlinkClick r:id="rId2" action="ppaction://hlinkfile"/>
              </a:rPr>
              <a:t>code\stackDfg.py</a:t>
            </a:r>
            <a:endParaRPr lang="zh-CN" altLang="en-US" sz="1800" strike="noStrike" noProof="1"/>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829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fontAlgn="base"/>
            <a:r>
              <a:rPr lang="zh-CN" altLang="en-US" sz="1800" b="1" strike="noStrike" noProof="1"/>
              <a:t>补充例题</a:t>
            </a:r>
            <a:r>
              <a:rPr lang="en-US" altLang="zh-CN" sz="1800" b="1" strike="noStrike" noProof="1"/>
              <a:t>3</a:t>
            </a:r>
            <a:r>
              <a:rPr lang="en-US" altLang="zh-CN" sz="1800" strike="noStrike" noProof="1"/>
              <a:t>  </a:t>
            </a:r>
            <a:r>
              <a:rPr lang="zh-CN" altLang="en-US" sz="1800" strike="noStrike" noProof="1"/>
              <a:t>自定义队列结构，实现入队、出队操作，提供超时功能。</a:t>
            </a:r>
            <a:endParaRPr lang="zh-CN" altLang="en-US" sz="1800" strike="noStrike" noProof="1"/>
          </a:p>
          <a:p>
            <a:pPr marL="0" indent="0" fontAlgn="base">
              <a:buNone/>
            </a:pPr>
            <a:endParaRPr lang="zh-CN" altLang="en-US" sz="1800" strike="noStrike" noProof="1">
              <a:hlinkClick r:id="rId1" action="ppaction://hlinkfile"/>
            </a:endParaRPr>
          </a:p>
          <a:p>
            <a:pPr marL="0" indent="0" fontAlgn="base">
              <a:buNone/>
            </a:pPr>
            <a:r>
              <a:rPr lang="zh-CN" altLang="en-US" sz="1800" strike="noStrike" noProof="1">
                <a:hlinkClick r:id="rId2" action="ppaction://hlinkfile"/>
              </a:rPr>
              <a:t>code\myQueue.py</a:t>
            </a:r>
            <a:endParaRPr lang="zh-CN" altLang="en-US" sz="1800" strike="noStrike" noProof="1"/>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839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buFont typeface="Wingdings" panose="05000000000000000000" charset="0"/>
              <a:buChar char="§"/>
            </a:pPr>
            <a:r>
              <a:rPr lang="zh-CN" altLang="en-US" sz="1800" b="1" strike="noStrike" noProof="1"/>
              <a:t>补充例题</a:t>
            </a:r>
            <a:r>
              <a:rPr lang="en-US" altLang="zh-CN" sz="1800" b="1" strike="noStrike" noProof="1"/>
              <a:t>4</a:t>
            </a:r>
            <a:r>
              <a:rPr lang="en-US" altLang="zh-CN" sz="1800" strike="noStrike" noProof="1"/>
              <a:t>  </a:t>
            </a:r>
            <a:r>
              <a:rPr lang="zh-CN" altLang="en-US" sz="1800" strike="noStrike" noProof="1"/>
              <a:t>自定义常量类。</a:t>
            </a:r>
            <a:endParaRPr lang="zh-CN" altLang="en-US" sz="1800" strike="noStrike" noProof="1"/>
          </a:p>
          <a:p>
            <a:pPr marL="570865" indent="-285115" fontAlgn="base">
              <a:lnSpc>
                <a:spcPct val="150000"/>
              </a:lnSpc>
              <a:spcBef>
                <a:spcPts val="1200"/>
              </a:spcBef>
              <a:buFont typeface="Wingdings" panose="05000000000000000000" charset="0"/>
              <a:buChar char="ü"/>
            </a:pPr>
            <a:r>
              <a:rPr lang="zh-CN" altLang="en-US" sz="1600" strike="noStrike" noProof="1"/>
              <a:t>每个类和对象都有一个叫作__dict__的</a:t>
            </a:r>
            <a:r>
              <a:rPr lang="zh-CN" altLang="en-US" sz="1600" b="1" strike="noStrike" noProof="1"/>
              <a:t>字典</a:t>
            </a:r>
            <a:r>
              <a:rPr lang="zh-CN" altLang="en-US" sz="1600" strike="noStrike" noProof="1"/>
              <a:t>成员，用来记录该类或对象所拥有的属性。当访问对象属性时，首先会尝试在对象属性中查找，如果找不到就到类属性中查找。Python内置类型不支持属性的增加，用户</a:t>
            </a:r>
            <a:r>
              <a:rPr lang="zh-CN" altLang="en-US" sz="1600" b="1" strike="noStrike" noProof="1"/>
              <a:t>自定义类及其对象一般支持属性和方法的增加与删除</a:t>
            </a:r>
            <a:r>
              <a:rPr lang="zh-CN" altLang="en-US" sz="1600" strike="noStrike" noProof="1"/>
              <a:t>。</a:t>
            </a:r>
            <a:endParaRPr lang="zh-CN" altLang="en-US" sz="1600" strike="noStrike" noProof="1"/>
          </a:p>
          <a:p>
            <a:pPr marL="570865" indent="-285115" fontAlgn="base">
              <a:lnSpc>
                <a:spcPct val="150000"/>
              </a:lnSpc>
              <a:spcBef>
                <a:spcPts val="1200"/>
              </a:spcBef>
              <a:buFont typeface="Wingdings" panose="05000000000000000000" charset="0"/>
              <a:buChar char="ü"/>
            </a:pPr>
            <a:r>
              <a:rPr lang="zh-CN" altLang="en-US" sz="1600" strike="noStrike" noProof="1"/>
              <a:t>在下面定义的常量类中，要求对象的成员必须大写，所有成员的值不能相同，并且不允许修改已有成员的值。</a:t>
            </a:r>
            <a:endParaRPr lang="zh-CN" altLang="en-US" sz="1600" strike="noStrike" noProof="1"/>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sym typeface="+mn-ea"/>
              </a:rPr>
              <a:t>6.4.2  </a:t>
            </a:r>
            <a:r>
              <a:rPr lang="zh-CN" altLang="en-US" strike="noStrike" noProof="1">
                <a:effectLst/>
                <a:sym typeface="+mn-ea"/>
              </a:rPr>
              <a:t>案例精选</a:t>
            </a:r>
            <a:endParaRPr lang="zh-CN" altLang="en-US" strike="noStrike" noProof="1">
              <a:effectLst/>
            </a:endParaRPr>
          </a:p>
        </p:txBody>
      </p:sp>
      <p:sp>
        <p:nvSpPr>
          <p:cNvPr id="849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Content Placeholder 2"/>
          <p:cNvSpPr>
            <a:spLocks noGrp="1"/>
          </p:cNvSpPr>
          <p:nvPr>
            <p:ph idx="1"/>
          </p:nvPr>
        </p:nvSpPr>
        <p:spPr>
          <a:xfrm>
            <a:off x="401955" y="1200150"/>
            <a:ext cx="7590155" cy="3395345"/>
          </a:xfrm>
        </p:spPr>
        <p:txBody>
          <a:bodyPr anchor="t"/>
          <a:p>
            <a:pPr marL="0" indent="0">
              <a:spcBef>
                <a:spcPts val="0"/>
              </a:spcBef>
              <a:buNone/>
            </a:pPr>
            <a:r>
              <a:rPr lang="en-US" altLang="en-US" sz="1400">
                <a:latin typeface="Consolas" panose="020B0609020204030204" charset="0"/>
              </a:rPr>
              <a:t>&gt;&gt;&gt; class Constants:</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    def __setattr__(self, name, value):</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        assert name not in self.__dict__, 'You can not modify '+name</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        assert name.isupper(), 'Constant should be uppercase.'</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        assert value not in self.__dict__.values(), 'Value already exists.'</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        self.__dict__[name] = value</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        </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&gt;&gt;&gt; t = Constants()</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&gt;&gt;&gt; t.R = 3                                  #成员不存在，允许添加</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&gt;&gt;&gt; t.R = 4                                  #成员已存在，不允许修改</a:t>
            </a:r>
            <a:endParaRPr lang="en-US" altLang="en-US" sz="1400">
              <a:latin typeface="Consolas" panose="020B0609020204030204" charset="0"/>
            </a:endParaRPr>
          </a:p>
          <a:p>
            <a:pPr marL="0" indent="0">
              <a:spcBef>
                <a:spcPts val="0"/>
              </a:spcBef>
              <a:buNone/>
            </a:pPr>
            <a:r>
              <a:rPr lang="en-US" altLang="en-US" sz="1400">
                <a:solidFill>
                  <a:srgbClr val="FF0000"/>
                </a:solidFill>
                <a:latin typeface="Consolas" panose="020B0609020204030204" charset="0"/>
              </a:rPr>
              <a:t>AssertionError: You can not modify R</a:t>
            </a:r>
            <a:endParaRPr lang="en-US" altLang="en-US" sz="1400">
              <a:solidFill>
                <a:srgbClr val="FF0000"/>
              </a:solidFill>
              <a:latin typeface="Consolas" panose="020B0609020204030204" charset="0"/>
            </a:endParaRPr>
          </a:p>
          <a:p>
            <a:pPr marL="0" indent="0">
              <a:spcBef>
                <a:spcPts val="0"/>
              </a:spcBef>
              <a:buNone/>
            </a:pPr>
            <a:r>
              <a:rPr lang="en-US" altLang="en-US" sz="1400">
                <a:latin typeface="Consolas" panose="020B0609020204030204" charset="0"/>
              </a:rPr>
              <a:t>&gt;&gt;&gt; t.G = 4</a:t>
            </a:r>
            <a:endParaRPr lang="en-US" altLang="en-US" sz="1400">
              <a:latin typeface="Consolas" panose="020B0609020204030204" charset="0"/>
            </a:endParaRPr>
          </a:p>
          <a:p>
            <a:pPr marL="0" indent="0">
              <a:spcBef>
                <a:spcPts val="0"/>
              </a:spcBef>
              <a:buNone/>
            </a:pPr>
            <a:r>
              <a:rPr lang="en-US" altLang="en-US" sz="1400">
                <a:latin typeface="Consolas" panose="020B0609020204030204" charset="0"/>
              </a:rPr>
              <a:t>&gt;&gt;&gt; t.g = 4                                  #成员必须大写</a:t>
            </a:r>
            <a:endParaRPr lang="en-US" altLang="en-US" sz="1400">
              <a:latin typeface="Consolas" panose="020B0609020204030204" charset="0"/>
            </a:endParaRPr>
          </a:p>
          <a:p>
            <a:pPr marL="0" indent="0">
              <a:spcBef>
                <a:spcPts val="0"/>
              </a:spcBef>
              <a:buNone/>
            </a:pPr>
            <a:r>
              <a:rPr lang="en-US" altLang="en-US" sz="1400">
                <a:solidFill>
                  <a:srgbClr val="FF0000"/>
                </a:solidFill>
                <a:latin typeface="Consolas" panose="020B0609020204030204" charset="0"/>
              </a:rPr>
              <a:t>AssertionError: Constant should be uppercase.</a:t>
            </a:r>
            <a:endParaRPr lang="en-US" altLang="en-US" sz="1400">
              <a:solidFill>
                <a:srgbClr val="FF0000"/>
              </a:solidFill>
              <a:latin typeface="Consolas" panose="020B0609020204030204" charset="0"/>
            </a:endParaRPr>
          </a:p>
          <a:p>
            <a:pPr marL="0" indent="0">
              <a:spcBef>
                <a:spcPts val="0"/>
              </a:spcBef>
              <a:buNone/>
            </a:pPr>
            <a:r>
              <a:rPr lang="en-US" altLang="en-US" sz="1400">
                <a:latin typeface="Consolas" panose="020B0609020204030204" charset="0"/>
              </a:rPr>
              <a:t>&gt;&gt;&gt; t.B = 4                                  #成员的值不允许相同</a:t>
            </a:r>
            <a:endParaRPr lang="en-US" altLang="en-US" sz="1400">
              <a:latin typeface="Consolas" panose="020B0609020204030204" charset="0"/>
            </a:endParaRPr>
          </a:p>
          <a:p>
            <a:pPr marL="0" indent="0">
              <a:spcBef>
                <a:spcPts val="0"/>
              </a:spcBef>
              <a:buNone/>
            </a:pPr>
            <a:r>
              <a:rPr lang="en-US" altLang="en-US" sz="1400">
                <a:solidFill>
                  <a:srgbClr val="FF0000"/>
                </a:solidFill>
                <a:latin typeface="Consolas" panose="020B0609020204030204" charset="0"/>
              </a:rPr>
              <a:t>AssertionError: Value already exists.</a:t>
            </a:r>
            <a:endParaRPr lang="en-US" altLang="en-US" sz="1400">
              <a:solidFill>
                <a:srgbClr val="FF0000"/>
              </a:solidFill>
              <a:latin typeface="Consolas" panose="020B0609020204030204" charset="0"/>
            </a:endParaRPr>
          </a:p>
        </p:txBody>
      </p:sp>
      <p:sp>
        <p:nvSpPr>
          <p:cNvPr id="4" name="标题 1"/>
          <p:cNvSpPr>
            <a:spLocks noGrp="1"/>
          </p:cNvSpPr>
          <p:nvPr>
            <p:ph type="title"/>
          </p:nvPr>
        </p:nvSpPr>
        <p:spPr>
          <a:xfrm>
            <a:off x="13970" y="10956"/>
            <a:ext cx="9116695" cy="900746"/>
          </a:xfrm>
        </p:spPr>
        <p:txBody>
          <a:bodyPr/>
          <a:p>
            <a:pPr fontAlgn="base"/>
            <a:r>
              <a:rPr lang="en-US" altLang="zh-CN" strike="noStrike" noProof="1">
                <a:effectLst/>
                <a:sym typeface="+mn-ea"/>
              </a:rPr>
              <a:t>6.4.2  </a:t>
            </a:r>
            <a:r>
              <a:rPr lang="zh-CN" altLang="en-US" strike="noStrike" noProof="1">
                <a:effectLst/>
                <a:sym typeface="+mn-ea"/>
              </a:rPr>
              <a:t>案例精选</a:t>
            </a:r>
            <a:endParaRPr lang="zh-CN" altLang="en-US" strike="noStrike" noProof="1">
              <a:effectLst/>
            </a:endParaRPr>
          </a:p>
        </p:txBody>
      </p:sp>
      <p:sp>
        <p:nvSpPr>
          <p:cNvPr id="860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
        <p:nvSpPr>
          <p:cNvPr id="100354" name="内容占位符 2"/>
          <p:cNvSpPr>
            <a:spLocks noGrp="1"/>
          </p:cNvSpPr>
          <p:nvPr>
            <p:ph idx="1"/>
          </p:nvPr>
        </p:nvSpPr>
        <p:spPr/>
        <p:txBody>
          <a:bodyPr anchor="t"/>
          <a:p>
            <a:r>
              <a:rPr lang="zh-CN" altLang="en-US" sz="1800" b="1">
                <a:latin typeface="Consolas" panose="020B0609020204030204" charset="0"/>
              </a:rPr>
              <a:t>补充例题</a:t>
            </a:r>
            <a:r>
              <a:rPr lang="en-US" altLang="zh-CN" sz="1800" b="1">
                <a:latin typeface="Consolas" panose="020B0609020204030204" charset="0"/>
              </a:rPr>
              <a:t>5</a:t>
            </a:r>
            <a:r>
              <a:rPr lang="zh-CN" altLang="en-US" sz="1800">
                <a:latin typeface="Consolas" panose="020B0609020204030204" charset="0"/>
              </a:rPr>
              <a:t>  </a:t>
            </a:r>
            <a:r>
              <a:rPr lang="zh-CN" altLang="en-US" sz="1800">
                <a:latin typeface="+mj-lt"/>
                <a:ea typeface="+mj-ea"/>
                <a:cs typeface="+mj-cs"/>
                <a:sym typeface="+mn-ea"/>
              </a:rPr>
              <a:t>超类如何知道自己被继承。</a:t>
            </a:r>
            <a:endParaRPr lang="zh-CN" altLang="en-US" sz="1600">
              <a:latin typeface="Consolas" panose="020B0609020204030204" charset="0"/>
            </a:endParaRPr>
          </a:p>
          <a:p>
            <a:pPr marL="0" indent="0">
              <a:buNone/>
            </a:pPr>
            <a:r>
              <a:rPr lang="zh-CN" altLang="en-US" sz="1600">
                <a:latin typeface="Consolas" panose="020B0609020204030204" charset="0"/>
              </a:rPr>
              <a:t>class BaseClass:</a:t>
            </a:r>
            <a:endParaRPr lang="zh-CN" altLang="en-US" sz="1600">
              <a:latin typeface="Consolas" panose="020B0609020204030204" charset="0"/>
            </a:endParaRPr>
          </a:p>
          <a:p>
            <a:pPr marL="0" indent="0">
              <a:buNone/>
            </a:pPr>
            <a:r>
              <a:rPr lang="zh-CN" altLang="en-US" sz="1600">
                <a:latin typeface="Consolas" panose="020B0609020204030204" charset="0"/>
              </a:rPr>
              <a:t>    __total = 0</a:t>
            </a:r>
            <a:endParaRPr lang="zh-CN" altLang="en-US" sz="1600">
              <a:latin typeface="Consolas" panose="020B0609020204030204" charset="0"/>
            </a:endParaRPr>
          </a:p>
          <a:p>
            <a:pPr marL="0" indent="0">
              <a:buNone/>
            </a:pPr>
            <a:r>
              <a:rPr lang="zh-CN" altLang="en-US" sz="1600">
                <a:latin typeface="Consolas" panose="020B0609020204030204" charset="0"/>
              </a:rPr>
              <a:t>    def __init_subclass__(self):</a:t>
            </a:r>
            <a:endParaRPr lang="zh-CN" altLang="en-US" sz="1600">
              <a:latin typeface="Consolas" panose="020B0609020204030204" charset="0"/>
            </a:endParaRPr>
          </a:p>
          <a:p>
            <a:pPr marL="0" indent="0">
              <a:buNone/>
            </a:pPr>
            <a:r>
              <a:rPr lang="zh-CN" altLang="en-US" sz="1600">
                <a:latin typeface="Consolas" panose="020B0609020204030204" charset="0"/>
              </a:rPr>
              <a:t>        BaseClass.__total += 1</a:t>
            </a:r>
            <a:endParaRPr lang="zh-CN" altLang="en-US" sz="1600">
              <a:latin typeface="Consolas" panose="020B0609020204030204" charset="0"/>
            </a:endParaRPr>
          </a:p>
          <a:p>
            <a:pPr marL="0" indent="0">
              <a:buNone/>
            </a:pPr>
            <a:r>
              <a:rPr lang="zh-CN" altLang="en-US" sz="1600">
                <a:latin typeface="Consolas" panose="020B0609020204030204" charset="0"/>
              </a:rPr>
              <a:t>        print(f'这是我被第{BaseClass.__total}次继承！')</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class SubClassA(BaseClass):</a:t>
            </a:r>
            <a:endParaRPr lang="zh-CN" altLang="en-US" sz="1600">
              <a:latin typeface="Consolas" panose="020B0609020204030204" charset="0"/>
            </a:endParaRPr>
          </a:p>
          <a:p>
            <a:pPr marL="0" indent="0">
              <a:buNone/>
            </a:pPr>
            <a:r>
              <a:rPr lang="zh-CN" altLang="en-US" sz="1600">
                <a:latin typeface="Consolas" panose="020B0609020204030204" charset="0"/>
              </a:rPr>
              <a:t>    pass</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class SubClassB(BaseClass):</a:t>
            </a:r>
            <a:endParaRPr lang="zh-CN" altLang="en-US" sz="1600">
              <a:latin typeface="Consolas" panose="020B0609020204030204" charset="0"/>
            </a:endParaRPr>
          </a:p>
          <a:p>
            <a:pPr marL="0" indent="0">
              <a:buNone/>
            </a:pPr>
            <a:r>
              <a:rPr lang="zh-CN" altLang="en-US" sz="1600">
                <a:latin typeface="Consolas" panose="020B0609020204030204" charset="0"/>
              </a:rPr>
              <a:t>    pass</a:t>
            </a:r>
            <a:endParaRPr lang="zh-CN" altLang="en-US" sz="1600">
              <a:latin typeface="Consolas" panose="020B0609020204030204" charset="0"/>
            </a:endParaRPr>
          </a:p>
        </p:txBody>
      </p:sp>
      <p:sp>
        <p:nvSpPr>
          <p:cNvPr id="100355" name="灯片编号占位符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
        <p:nvSpPr>
          <p:cNvPr id="101378" name="Content Placeholder 2"/>
          <p:cNvSpPr>
            <a:spLocks noGrp="1"/>
          </p:cNvSpPr>
          <p:nvPr>
            <p:ph idx="1"/>
          </p:nvPr>
        </p:nvSpPr>
        <p:spPr/>
        <p:txBody>
          <a:bodyPr anchor="t"/>
          <a:p>
            <a:r>
              <a:rPr lang="zh-CN" altLang="en-US" sz="1800" b="1"/>
              <a:t>补充例题</a:t>
            </a:r>
            <a:r>
              <a:rPr lang="en-US" altLang="zh-CN" sz="1800" b="1"/>
              <a:t>6</a:t>
            </a:r>
            <a:r>
              <a:rPr lang="en-US" altLang="zh-CN" sz="1800"/>
              <a:t>  </a:t>
            </a:r>
            <a:r>
              <a:rPr lang="zh-CN" altLang="en-US" sz="1800"/>
              <a:t>使用字典模拟稀疏</a:t>
            </a:r>
            <a:r>
              <a:rPr lang="zh-CN" altLang="en-US" sz="1800"/>
              <a:t>矩阵。</a:t>
            </a:r>
            <a:endParaRPr lang="en-US" altLang="zh-CN" sz="1800">
              <a:hlinkClick r:id="rId1" action="ppaction://hlinkfile"/>
            </a:endParaRPr>
          </a:p>
          <a:p>
            <a:pPr marL="0" indent="0">
              <a:buNone/>
            </a:pPr>
            <a:endParaRPr lang="en-US" altLang="zh-CN" sz="1600">
              <a:hlinkClick r:id="rId1" action="ppaction://hlinkfile"/>
            </a:endParaRPr>
          </a:p>
          <a:p>
            <a:pPr marL="0" indent="0">
              <a:buNone/>
            </a:pPr>
            <a:r>
              <a:rPr lang="en-US" altLang="zh-CN" sz="1600">
                <a:hlinkClick r:id="rId1" action="ppaction://hlinkfile"/>
              </a:rPr>
              <a:t>code\使用字典表示和处理稀疏矩阵.py</a:t>
            </a:r>
            <a:endParaRPr lang="en-US" altLang="zh-CN" sz="1600"/>
          </a:p>
        </p:txBody>
      </p:sp>
      <p:sp>
        <p:nvSpPr>
          <p:cNvPr id="101379"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Content Placeholder 2"/>
          <p:cNvSpPr>
            <a:spLocks noGrp="1"/>
          </p:cNvSpPr>
          <p:nvPr>
            <p:ph idx="1"/>
          </p:nvPr>
        </p:nvSpPr>
        <p:spPr/>
        <p:txBody>
          <a:bodyPr anchor="t"/>
          <a:p>
            <a:r>
              <a:rPr lang="zh-CN" altLang="en-US" sz="1800" b="1"/>
              <a:t>补充例题</a:t>
            </a:r>
            <a:r>
              <a:rPr lang="en-US" altLang="zh-CN" sz="1800" b="1"/>
              <a:t>7</a:t>
            </a:r>
            <a:r>
              <a:rPr lang="en-US" altLang="zh-CN" sz="1800"/>
              <a:t>  </a:t>
            </a:r>
            <a:r>
              <a:rPr lang="zh-CN" altLang="en-US" sz="1800">
                <a:latin typeface="+mj-lt"/>
                <a:ea typeface="+mj-ea"/>
                <a:cs typeface="+mj-cs"/>
                <a:sym typeface="+mn-ea"/>
              </a:rPr>
              <a:t>封装</a:t>
            </a:r>
            <a:r>
              <a:rPr lang="en-US" altLang="zh-CN" sz="1800">
                <a:latin typeface="+mj-lt"/>
                <a:ea typeface="+mj-ea"/>
                <a:cs typeface="+mj-cs"/>
                <a:sym typeface="+mn-ea"/>
              </a:rPr>
              <a:t>SQLite</a:t>
            </a:r>
            <a:r>
              <a:rPr lang="zh-CN" altLang="en-US" sz="1800">
                <a:latin typeface="+mj-lt"/>
                <a:ea typeface="+mj-ea"/>
                <a:cs typeface="+mj-cs"/>
                <a:sym typeface="+mn-ea"/>
              </a:rPr>
              <a:t>数据库的增删改查操作。</a:t>
            </a:r>
            <a:endParaRPr lang="en-US" altLang="zh-CN" sz="1800">
              <a:hlinkClick r:id="rId1" action="ppaction://hlinkfile"/>
            </a:endParaRPr>
          </a:p>
          <a:p>
            <a:pPr marL="0" indent="0">
              <a:buNone/>
            </a:pPr>
            <a:endParaRPr lang="en-US" altLang="zh-CN" sz="1800">
              <a:hlinkClick r:id="rId1" action="ppaction://hlinkfile"/>
            </a:endParaRPr>
          </a:p>
          <a:p>
            <a:pPr marL="0" indent="0">
              <a:buNone/>
            </a:pPr>
            <a:r>
              <a:rPr lang="en-US" altLang="zh-CN" sz="1600">
                <a:hlinkClick r:id="rId1" action="ppaction://hlinkfile"/>
              </a:rPr>
              <a:t>code\SQLiteDataBaseConnection.py</a:t>
            </a:r>
            <a:endParaRPr lang="en-US" altLang="zh-CN" sz="1600"/>
          </a:p>
        </p:txBody>
      </p:sp>
      <p:sp>
        <p:nvSpPr>
          <p:cNvPr id="102403"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pic>
        <p:nvPicPr>
          <p:cNvPr id="102404" name="Picture 4"/>
          <p:cNvPicPr>
            <a:picLocks noChangeAspect="1"/>
          </p:cNvPicPr>
          <p:nvPr/>
        </p:nvPicPr>
        <p:blipFill>
          <a:blip r:embed="rId2"/>
          <a:stretch>
            <a:fillRect/>
          </a:stretch>
        </p:blipFill>
        <p:spPr>
          <a:xfrm>
            <a:off x="3623447" y="2315693"/>
            <a:ext cx="3869018" cy="2228049"/>
          </a:xfrm>
          <a:prstGeom prst="rect">
            <a:avLst/>
          </a:prstGeom>
          <a:noFill/>
          <a:ln w="9525" cap="flat" cmpd="sng">
            <a:solidFill>
              <a:schemeClr val="accent1"/>
            </a:solidFill>
            <a:prstDash val="solid"/>
            <a:round/>
            <a:headEnd type="none" w="med" len="med"/>
            <a:tailEnd type="none" w="med" len="med"/>
          </a:ln>
        </p:spPr>
      </p:pic>
      <p:sp>
        <p:nvSpPr>
          <p:cNvPr id="101377"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Content Placeholder 2"/>
          <p:cNvSpPr>
            <a:spLocks noGrp="1"/>
          </p:cNvSpPr>
          <p:nvPr>
            <p:ph idx="1"/>
          </p:nvPr>
        </p:nvSpPr>
        <p:spPr/>
        <p:txBody>
          <a:bodyPr anchor="t"/>
          <a:p>
            <a:r>
              <a:rPr lang="zh-CN" altLang="en-US" sz="1800" b="1">
                <a:latin typeface="Consolas" panose="020B0609020204030204" charset="0"/>
              </a:rPr>
              <a:t>补充例题</a:t>
            </a:r>
            <a:r>
              <a:rPr lang="en-US" altLang="zh-CN" sz="1800" b="1">
                <a:latin typeface="Consolas" panose="020B0609020204030204" charset="0"/>
              </a:rPr>
              <a:t>8</a:t>
            </a:r>
            <a:r>
              <a:rPr lang="en-US" altLang="zh-CN" sz="1800">
                <a:latin typeface="Consolas" panose="020B0609020204030204" charset="0"/>
              </a:rPr>
              <a:t>  </a:t>
            </a:r>
            <a:r>
              <a:rPr lang="zh-CN" altLang="en-US" sz="1800">
                <a:latin typeface="Consolas" panose="020B0609020204030204" charset="0"/>
              </a:rPr>
              <a:t>单链表。</a:t>
            </a:r>
            <a:endParaRPr lang="en-US" altLang="zh-CN" sz="1350">
              <a:latin typeface="Consolas" panose="020B0609020204030204" charset="0"/>
            </a:endParaRPr>
          </a:p>
          <a:p>
            <a:pPr marL="0" indent="0">
              <a:buNone/>
            </a:pPr>
            <a:endParaRPr lang="en-US" altLang="zh-CN" sz="1600">
              <a:latin typeface="Consolas" panose="020B0609020204030204" charset="0"/>
            </a:endParaRPr>
          </a:p>
          <a:p>
            <a:pPr marL="0" indent="0">
              <a:buNone/>
            </a:pPr>
            <a:r>
              <a:rPr lang="en-US" altLang="zh-CN" sz="1600">
                <a:latin typeface="Consolas" panose="020B0609020204030204" charset="0"/>
                <a:hlinkClick r:id="rId1" action="ppaction://hlinkfile"/>
              </a:rPr>
              <a:t>code\单链表.py</a:t>
            </a:r>
            <a:endParaRPr lang="en-US" altLang="zh-CN" sz="1600">
              <a:latin typeface="Consolas" panose="020B0609020204030204" charset="0"/>
            </a:endParaRPr>
          </a:p>
        </p:txBody>
      </p:sp>
      <p:sp>
        <p:nvSpPr>
          <p:cNvPr id="103427"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101377"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Content Placeholder 2"/>
          <p:cNvSpPr>
            <a:spLocks noGrp="1"/>
          </p:cNvSpPr>
          <p:nvPr>
            <p:ph idx="1"/>
          </p:nvPr>
        </p:nvSpPr>
        <p:spPr/>
        <p:txBody>
          <a:bodyPr anchor="t"/>
          <a:p>
            <a:r>
              <a:rPr lang="zh-CN" altLang="en-US" sz="1800" b="1"/>
              <a:t>补充例题</a:t>
            </a:r>
            <a:r>
              <a:rPr lang="en-US" altLang="zh-CN" sz="1800" b="1"/>
              <a:t>9</a:t>
            </a:r>
            <a:r>
              <a:rPr lang="en-US" altLang="zh-CN" sz="1800"/>
              <a:t>  </a:t>
            </a:r>
            <a:r>
              <a:rPr lang="zh-CN" altLang="en-US" sz="1800"/>
              <a:t>双链表。</a:t>
            </a:r>
            <a:endParaRPr lang="en-US" altLang="zh-CN" sz="1800">
              <a:hlinkClick r:id="rId1" action="ppaction://hlinkfile"/>
            </a:endParaRPr>
          </a:p>
          <a:p>
            <a:pPr marL="0" indent="0">
              <a:buNone/>
            </a:pPr>
            <a:endParaRPr lang="en-US" altLang="zh-CN" sz="1800">
              <a:hlinkClick r:id="rId1" action="ppaction://hlinkfile"/>
            </a:endParaRPr>
          </a:p>
          <a:p>
            <a:pPr marL="0" indent="0">
              <a:buNone/>
            </a:pPr>
            <a:r>
              <a:rPr lang="en-US" altLang="zh-CN" sz="1600">
                <a:hlinkClick r:id="rId1" action="ppaction://hlinkfile"/>
              </a:rPr>
              <a:t>code\双链表.py</a:t>
            </a:r>
            <a:endParaRPr lang="en-US" altLang="zh-CN" sz="1600"/>
          </a:p>
        </p:txBody>
      </p:sp>
      <p:sp>
        <p:nvSpPr>
          <p:cNvPr id="106499"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101377"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4577"/>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6.1.2  self</a:t>
            </a:r>
            <a:r>
              <a:rPr lang="zh-CN" altLang="en-US" strike="noStrike" kern="1200" baseline="0" noProof="1">
                <a:effectLst>
                  <a:outerShdw blurRad="38100" dist="38100" dir="2700000">
                    <a:srgbClr val="C0C0C0"/>
                  </a:outerShdw>
                </a:effectLst>
                <a:latin typeface="+mj-lt"/>
                <a:ea typeface="+mj-ea"/>
                <a:cs typeface="+mj-cs"/>
              </a:rPr>
              <a:t>参数</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2770" name="文本占位符 24578"/>
          <p:cNvSpPr>
            <a:spLocks noGrp="1"/>
          </p:cNvSpPr>
          <p:nvPr>
            <p:ph idx="1"/>
          </p:nvPr>
        </p:nvSpPr>
        <p:spPr/>
        <p:txBody>
          <a:bodyPr anchor="t"/>
          <a:p>
            <a:pPr defTabSz="914400">
              <a:lnSpc>
                <a:spcPct val="130000"/>
              </a:lnSpc>
              <a:spcBef>
                <a:spcPts val="1200"/>
              </a:spcBef>
              <a:spcAft>
                <a:spcPts val="600"/>
              </a:spcAft>
              <a:buSzPct val="90000"/>
              <a:buFont typeface="Wingdings" panose="05000000000000000000" charset="0"/>
              <a:buChar char="§"/>
            </a:pPr>
            <a:r>
              <a:rPr lang="zh-CN" altLang="en-US" sz="1800" dirty="0"/>
              <a:t>类的所有实例方法都</a:t>
            </a:r>
            <a:r>
              <a:rPr lang="zh-CN" altLang="en-US" sz="1800" dirty="0">
                <a:solidFill>
                  <a:srgbClr val="FF0000"/>
                </a:solidFill>
              </a:rPr>
              <a:t>必须至少</a:t>
            </a:r>
            <a:r>
              <a:rPr lang="zh-CN" altLang="en-US" sz="1800" dirty="0"/>
              <a:t>有一个名为self的参数，并且必须是方法的</a:t>
            </a:r>
            <a:r>
              <a:rPr lang="zh-CN" altLang="en-US" sz="1800" dirty="0">
                <a:solidFill>
                  <a:srgbClr val="FF0000"/>
                </a:solidFill>
              </a:rPr>
              <a:t>第一个</a:t>
            </a:r>
            <a:r>
              <a:rPr lang="zh-CN" altLang="en-US" sz="1800" dirty="0"/>
              <a:t>形参（如果有多个形参的话），</a:t>
            </a:r>
            <a:r>
              <a:rPr lang="zh-CN" altLang="en-US" sz="1800" dirty="0">
                <a:solidFill>
                  <a:srgbClr val="FF0000"/>
                </a:solidFill>
              </a:rPr>
              <a:t>self参数代表将来要创建的对象本身</a:t>
            </a:r>
            <a:r>
              <a:rPr lang="zh-CN" altLang="en-US" sz="1800" dirty="0"/>
              <a:t>。</a:t>
            </a:r>
            <a:endParaRPr lang="zh-CN" altLang="en-US" sz="1800" dirty="0"/>
          </a:p>
          <a:p>
            <a:pPr defTabSz="914400">
              <a:lnSpc>
                <a:spcPct val="130000"/>
              </a:lnSpc>
              <a:spcBef>
                <a:spcPts val="1200"/>
              </a:spcBef>
              <a:spcAft>
                <a:spcPts val="600"/>
              </a:spcAft>
              <a:buSzPct val="90000"/>
              <a:buFont typeface="Wingdings" panose="05000000000000000000" charset="0"/>
              <a:buChar char="§"/>
            </a:pPr>
            <a:r>
              <a:rPr lang="zh-CN" altLang="en-US" sz="1800" dirty="0"/>
              <a:t>在类的实例方法中访问实例属性时需要以self为前缀。</a:t>
            </a:r>
            <a:endParaRPr lang="zh-CN" altLang="en-US" sz="1800" dirty="0"/>
          </a:p>
          <a:p>
            <a:pPr defTabSz="914400">
              <a:lnSpc>
                <a:spcPct val="130000"/>
              </a:lnSpc>
              <a:spcBef>
                <a:spcPts val="1200"/>
              </a:spcBef>
              <a:spcAft>
                <a:spcPts val="600"/>
              </a:spcAft>
              <a:buSzPct val="90000"/>
              <a:buFont typeface="Wingdings" panose="05000000000000000000" charset="0"/>
              <a:buChar char="§"/>
            </a:pPr>
            <a:r>
              <a:rPr lang="zh-CN" altLang="en-US" sz="1800" dirty="0"/>
              <a:t>在外部通过</a:t>
            </a:r>
            <a:r>
              <a:rPr lang="zh-CN" altLang="en-US" sz="1800" dirty="0">
                <a:solidFill>
                  <a:srgbClr val="FF0000"/>
                </a:solidFill>
              </a:rPr>
              <a:t>对象</a:t>
            </a:r>
            <a:r>
              <a:rPr lang="zh-CN" altLang="en-US" sz="1800" dirty="0"/>
              <a:t>调用对象方法时并</a:t>
            </a:r>
            <a:r>
              <a:rPr lang="zh-CN" altLang="en-US" sz="1800" dirty="0">
                <a:solidFill>
                  <a:srgbClr val="FF0000"/>
                </a:solidFill>
              </a:rPr>
              <a:t>不需要</a:t>
            </a:r>
            <a:r>
              <a:rPr lang="zh-CN" altLang="en-US" sz="1800" dirty="0"/>
              <a:t>传递这个参数，如果在外部通过</a:t>
            </a:r>
            <a:r>
              <a:rPr lang="zh-CN" altLang="en-US" sz="1800" dirty="0">
                <a:solidFill>
                  <a:srgbClr val="FF0000"/>
                </a:solidFill>
              </a:rPr>
              <a:t>类</a:t>
            </a:r>
            <a:r>
              <a:rPr lang="zh-CN" altLang="en-US" sz="1800" dirty="0"/>
              <a:t>调用对象方法则</a:t>
            </a:r>
            <a:r>
              <a:rPr lang="zh-CN" altLang="en-US" sz="1800" dirty="0">
                <a:solidFill>
                  <a:srgbClr val="FF0000"/>
                </a:solidFill>
              </a:rPr>
              <a:t>需要</a:t>
            </a:r>
            <a:r>
              <a:rPr lang="zh-CN" altLang="en-US" sz="1800" dirty="0"/>
              <a:t>显式为self参数传值。</a:t>
            </a:r>
            <a:endParaRPr lang="zh-CN" altLang="en-US" sz="1800" dirty="0"/>
          </a:p>
        </p:txBody>
      </p:sp>
      <p:sp>
        <p:nvSpPr>
          <p:cNvPr id="327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52225"/>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89090" name="文本占位符 52226"/>
          <p:cNvSpPr>
            <a:spLocks noGrp="1"/>
          </p:cNvSpPr>
          <p:nvPr>
            <p:ph idx="1"/>
          </p:nvPr>
        </p:nvSpPr>
        <p:spPr/>
        <p:txBody>
          <a:bodyPr anchor="t"/>
          <a:p>
            <a:pPr defTabSz="914400">
              <a:lnSpc>
                <a:spcPct val="130000"/>
              </a:lnSpc>
              <a:spcBef>
                <a:spcPts val="600"/>
              </a:spcBef>
              <a:spcAft>
                <a:spcPts val="600"/>
              </a:spcAft>
              <a:buSzPct val="90000"/>
              <a:buFont typeface="Wingdings" panose="05000000000000000000" charset="0"/>
              <a:buChar char="n"/>
            </a:pPr>
            <a:r>
              <a:rPr lang="zh-CN" altLang="en-US" sz="1600"/>
              <a:t>继承是用来实现</a:t>
            </a:r>
            <a:r>
              <a:rPr lang="zh-CN" altLang="en-US" sz="1600">
                <a:solidFill>
                  <a:srgbClr val="FF0000"/>
                </a:solidFill>
              </a:rPr>
              <a:t>代码复用和设计复用</a:t>
            </a:r>
            <a:r>
              <a:rPr lang="zh-CN" altLang="en-US" sz="1600"/>
              <a:t>的机制，是面向对象程序设计的重要特性之一。设计一个新类时，如果可以继承一个已有的设计良好的类然后进行二次开发，无疑会大幅度减少开发工作量。</a:t>
            </a:r>
            <a:endParaRPr lang="zh-CN" altLang="en-US" sz="1600"/>
          </a:p>
          <a:p>
            <a:pPr defTabSz="914400">
              <a:lnSpc>
                <a:spcPct val="130000"/>
              </a:lnSpc>
              <a:spcBef>
                <a:spcPts val="600"/>
              </a:spcBef>
              <a:spcAft>
                <a:spcPts val="600"/>
              </a:spcAft>
              <a:buSzPct val="90000"/>
              <a:buFont typeface="Wingdings" panose="05000000000000000000" charset="0"/>
              <a:buChar char="n"/>
            </a:pPr>
            <a:r>
              <a:rPr lang="zh-CN" altLang="en-US" sz="1600"/>
              <a:t>在继承关系中，已有的、设计好的类称为</a:t>
            </a:r>
            <a:r>
              <a:rPr lang="zh-CN" altLang="en-US" sz="1600">
                <a:solidFill>
                  <a:srgbClr val="FF0000"/>
                </a:solidFill>
              </a:rPr>
              <a:t>父类或基类</a:t>
            </a:r>
            <a:r>
              <a:rPr lang="zh-CN" altLang="en-US" sz="1600"/>
              <a:t>，新设计的类称为</a:t>
            </a:r>
            <a:r>
              <a:rPr lang="zh-CN" altLang="en-US" sz="1600">
                <a:solidFill>
                  <a:srgbClr val="FF0000"/>
                </a:solidFill>
              </a:rPr>
              <a:t>子类或派生类</a:t>
            </a:r>
            <a:r>
              <a:rPr lang="zh-CN" altLang="en-US" sz="1600"/>
              <a:t>。派生类可以继承父类的公有成员，但是</a:t>
            </a:r>
            <a:r>
              <a:rPr lang="zh-CN" altLang="en-US" sz="1600">
                <a:solidFill>
                  <a:srgbClr val="FF0000"/>
                </a:solidFill>
              </a:rPr>
              <a:t>不能继承其私有成员</a:t>
            </a:r>
            <a:r>
              <a:rPr lang="zh-CN" altLang="en-US" sz="1600"/>
              <a:t>。如果需要在派生类中调用基类的方法，可以使用内置函数</a:t>
            </a:r>
            <a:r>
              <a:rPr lang="en-US" altLang="zh-CN" sz="1600"/>
              <a:t>super()</a:t>
            </a:r>
            <a:r>
              <a:rPr lang="zh-CN" altLang="en-US" sz="1600"/>
              <a:t>或者通过“基类名</a:t>
            </a:r>
            <a:r>
              <a:rPr lang="en-US" altLang="zh-CN" sz="1600"/>
              <a:t>.</a:t>
            </a:r>
            <a:r>
              <a:rPr lang="zh-CN" altLang="en-US" sz="1600"/>
              <a:t>方法名</a:t>
            </a:r>
            <a:r>
              <a:rPr lang="en-US" altLang="zh-CN" sz="1600"/>
              <a:t>()”</a:t>
            </a:r>
            <a:r>
              <a:rPr lang="zh-CN" altLang="en-US" sz="1600"/>
              <a:t>的方式来实现这一目的。</a:t>
            </a:r>
            <a:endParaRPr lang="zh-CN" altLang="en-US" sz="1600"/>
          </a:p>
          <a:p>
            <a:pPr defTabSz="914400">
              <a:lnSpc>
                <a:spcPct val="130000"/>
              </a:lnSpc>
              <a:spcBef>
                <a:spcPts val="600"/>
              </a:spcBef>
              <a:spcAft>
                <a:spcPts val="600"/>
              </a:spcAft>
              <a:buSzPct val="90000"/>
              <a:buFont typeface="Wingdings" panose="05000000000000000000" charset="0"/>
              <a:buChar char="n"/>
            </a:pPr>
            <a:r>
              <a:rPr lang="en-US" altLang="zh-CN" sz="1600"/>
              <a:t>Python</a:t>
            </a:r>
            <a:r>
              <a:rPr lang="zh-CN" altLang="en-US" sz="1600">
                <a:solidFill>
                  <a:srgbClr val="FF0000"/>
                </a:solidFill>
              </a:rPr>
              <a:t>支持多继承</a:t>
            </a:r>
            <a:r>
              <a:rPr lang="zh-CN" altLang="en-US" sz="1600"/>
              <a:t>，如果父类中有相同的方法名，而在子类中使用时没有指定父类名，则</a:t>
            </a:r>
            <a:r>
              <a:rPr lang="en-US" altLang="zh-CN" sz="1600"/>
              <a:t>Python</a:t>
            </a:r>
            <a:r>
              <a:rPr lang="zh-CN" altLang="en-US" sz="1600"/>
              <a:t>解释器将</a:t>
            </a:r>
            <a:r>
              <a:rPr lang="zh-CN" altLang="en-US" sz="1600">
                <a:solidFill>
                  <a:srgbClr val="FF0000"/>
                </a:solidFill>
              </a:rPr>
              <a:t>从左向右</a:t>
            </a:r>
            <a:r>
              <a:rPr lang="zh-CN" altLang="en-US" sz="1600"/>
              <a:t>按顺序进行搜索。</a:t>
            </a:r>
            <a:endParaRPr lang="zh-CN" altLang="en-US" sz="1600"/>
          </a:p>
        </p:txBody>
      </p:sp>
      <p:sp>
        <p:nvSpPr>
          <p:cNvPr id="8909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324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2466" name="文本占位符 53250"/>
          <p:cNvSpPr>
            <a:spLocks noGrp="1"/>
          </p:cNvSpPr>
          <p:nvPr>
            <p:ph idx="1"/>
          </p:nvPr>
        </p:nvSpPr>
        <p:spPr/>
        <p:txBody>
          <a:bodyPr anchor="t"/>
          <a:p>
            <a:pPr marL="1905" indent="-344805" defTabSz="914400" fontAlgn="base">
              <a:lnSpc>
                <a:spcPct val="80000"/>
              </a:lnSpc>
              <a:buSzPct val="90000"/>
              <a:buFont typeface="Wingdings" panose="05000000000000000000" charset="0"/>
              <a:buChar char="n"/>
            </a:pPr>
            <a:r>
              <a:rPr lang="zh-CN" altLang="en-US" sz="1800" b="1" strike="noStrike" kern="1200" baseline="0" noProof="1">
                <a:effectLst/>
                <a:latin typeface="+mn-lt"/>
                <a:ea typeface="+mn-ea"/>
                <a:cs typeface="+mn-cs"/>
              </a:rPr>
              <a:t>例</a:t>
            </a:r>
            <a:r>
              <a:rPr lang="en-US" altLang="zh-CN" sz="1800" b="1" strike="noStrike" kern="1200" baseline="0" noProof="1">
                <a:effectLst/>
                <a:latin typeface="+mn-lt"/>
                <a:ea typeface="+mn-ea"/>
                <a:cs typeface="+mn-cs"/>
              </a:rPr>
              <a:t>6-4</a:t>
            </a:r>
            <a:r>
              <a:rPr lang="zh-CN" altLang="en-US" sz="1800" strike="noStrike" kern="1200" baseline="0" noProof="1">
                <a:effectLst/>
                <a:latin typeface="+mn-lt"/>
                <a:ea typeface="+mn-ea"/>
                <a:cs typeface="+mn-cs"/>
              </a:rPr>
              <a:t>  </a:t>
            </a:r>
            <a:r>
              <a:rPr lang="zh-CN" altLang="en-US" sz="1800" strike="noStrike" kern="1200" baseline="0" noProof="1">
                <a:effectLst/>
                <a:latin typeface="+mn-lt"/>
                <a:ea typeface="+mn-ea"/>
                <a:cs typeface="+mn-cs"/>
              </a:rPr>
              <a:t>在派生类中调用基类方法。</a:t>
            </a:r>
            <a:endParaRPr lang="zh-CN" altLang="en-US" sz="1800"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endParaRPr lang="en-US" altLang="zh-CN" sz="1800"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r>
              <a:rPr lang="en-US" altLang="zh-CN" sz="1800" strike="noStrike" kern="1200" baseline="0" noProof="1">
                <a:effectLst/>
                <a:latin typeface="+mn-lt"/>
                <a:ea typeface="+mn-ea"/>
                <a:cs typeface="+mn-cs"/>
                <a:hlinkClick r:id="rId1" action="ppaction://hlinkfile"/>
              </a:rPr>
              <a:t>code\AccessMembersOfBaseclass.py</a:t>
            </a:r>
            <a:endParaRPr lang="en-US" altLang="zh-CN" sz="1800" strike="noStrike" kern="1200" baseline="0" noProof="1">
              <a:effectLst/>
              <a:latin typeface="+mn-lt"/>
              <a:ea typeface="+mn-ea"/>
              <a:cs typeface="+mn-cs"/>
            </a:endParaRPr>
          </a:p>
        </p:txBody>
      </p:sp>
      <p:sp>
        <p:nvSpPr>
          <p:cNvPr id="901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56321"/>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56323" name="文本占位符 56322"/>
          <p:cNvSpPr>
            <a:spLocks noGrp="1"/>
          </p:cNvSpPr>
          <p:nvPr>
            <p:ph idx="1"/>
          </p:nvPr>
        </p:nvSpPr>
        <p:spPr/>
        <p:txBody>
          <a:bodyPr/>
          <a:p>
            <a:pPr fontAlgn="base">
              <a:lnSpc>
                <a:spcPct val="80000"/>
              </a:lnSpc>
              <a:buFont typeface="Wingdings" panose="05000000000000000000" charset="0"/>
              <a:buChar char="n"/>
            </a:pPr>
            <a:r>
              <a:rPr lang="zh-CN" altLang="en-US" sz="1800" strike="noStrike" noProof="1">
                <a:effectLst/>
              </a:rPr>
              <a:t>构造函数、私有方法以及普通公开方法的继承原理。</a:t>
            </a:r>
            <a:endParaRPr lang="zh-CN" altLang="en-US" sz="1800" strike="noStrike" noProof="1">
              <a:effectLst/>
            </a:endParaRPr>
          </a:p>
          <a:p>
            <a:pPr marL="1905" indent="-344805" fontAlgn="base">
              <a:lnSpc>
                <a:spcPct val="80000"/>
              </a:lnSpc>
              <a:buNone/>
            </a:pPr>
            <a:endParaRPr lang="zh-CN" altLang="en-US" sz="135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class A(object):</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__init__(self):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构造方法可能会被派生类继承</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self.__private()</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self.public()</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__private(self):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私有方法在派生类中不能直接访问</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print('__private() method in A')	</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public(self):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公开方法在派生类中可以直接访问，也可以被覆盖</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print('public() method in A')	</a:t>
            </a:r>
            <a:r>
              <a:rPr lang="zh-CN" altLang="en-US" sz="1350" strike="noStrike" noProof="1">
                <a:effectLst/>
                <a:latin typeface="Consolas" panose="020B0609020204030204" charset="0"/>
              </a:rPr>
              <a:t>	</a:t>
            </a:r>
            <a:endParaRPr lang="zh-CN" altLang="en-US" sz="1350" strike="noStrike" noProof="1">
              <a:effectLst/>
              <a:latin typeface="Consolas" panose="020B0609020204030204" charset="0"/>
            </a:endParaRPr>
          </a:p>
          <a:p>
            <a:pPr marL="1905" indent="-344805" fontAlgn="base">
              <a:lnSpc>
                <a:spcPct val="80000"/>
              </a:lnSpc>
              <a:buNone/>
            </a:pPr>
            <a:endParaRPr lang="zh-CN" altLang="en-US" sz="1350" strike="noStrike" noProof="1">
              <a:effectLst/>
              <a:latin typeface="Consolas" panose="020B0609020204030204" charset="0"/>
            </a:endParaRPr>
          </a:p>
        </p:txBody>
      </p:sp>
      <p:sp>
        <p:nvSpPr>
          <p:cNvPr id="911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57345"/>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92162" name="文本占位符 57346"/>
          <p:cNvSpPr>
            <a:spLocks noGrp="1"/>
          </p:cNvSpPr>
          <p:nvPr>
            <p:ph idx="1"/>
          </p:nvPr>
        </p:nvSpPr>
        <p:spPr/>
        <p:txBody>
          <a:bodyPr anchor="t"/>
          <a:p>
            <a:pPr marL="1905" indent="-344805">
              <a:lnSpc>
                <a:spcPct val="80000"/>
              </a:lnSpc>
              <a:buNone/>
            </a:pPr>
            <a:r>
              <a:rPr lang="zh-CN" altLang="en-US" sz="1600">
                <a:latin typeface="Consolas" panose="020B0609020204030204" charset="0"/>
                <a:cs typeface="Consolas" panose="020B0609020204030204" charset="0"/>
              </a:rPr>
              <a:t>&gt;&gt;&gt; class B(A):            #类B没有构造方法，会继承基类的构造方法</a:t>
            </a:r>
            <a:endParaRPr lang="zh-CN" altLang="en-US" sz="1600">
              <a:latin typeface="Consolas" panose="020B0609020204030204" charset="0"/>
              <a:cs typeface="Consolas" panose="020B0609020204030204" charset="0"/>
            </a:endParaRPr>
          </a:p>
          <a:p>
            <a:pPr marL="1905" indent="-344805">
              <a:lnSpc>
                <a:spcPct val="80000"/>
              </a:lnSpc>
              <a:buNone/>
            </a:pPr>
            <a:r>
              <a:rPr lang="zh-CN" altLang="en-US" sz="1600">
                <a:latin typeface="Consolas" panose="020B0609020204030204" charset="0"/>
                <a:cs typeface="Consolas" panose="020B0609020204030204" charset="0"/>
              </a:rPr>
              <a:t>	    def __private(self):   </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这不会覆盖基类的私有方法</a:t>
            </a:r>
            <a:endParaRPr lang="zh-CN" altLang="en-US" sz="1600">
              <a:latin typeface="Consolas" panose="020B0609020204030204" charset="0"/>
              <a:cs typeface="Consolas" panose="020B0609020204030204" charset="0"/>
            </a:endParaRPr>
          </a:p>
          <a:p>
            <a:pPr marL="1905" indent="-344805">
              <a:lnSpc>
                <a:spcPct val="80000"/>
              </a:lnSpc>
              <a:buNone/>
            </a:pPr>
            <a:r>
              <a:rPr lang="zh-CN" altLang="en-US" sz="1600">
                <a:latin typeface="Consolas" panose="020B0609020204030204" charset="0"/>
                <a:cs typeface="Consolas" panose="020B0609020204030204" charset="0"/>
              </a:rPr>
              <a:t>	        print('__private() method in B')</a:t>
            </a:r>
            <a:endParaRPr lang="zh-CN" altLang="en-US" sz="1600">
              <a:latin typeface="Consolas" panose="020B0609020204030204" charset="0"/>
              <a:cs typeface="Consolas" panose="020B0609020204030204" charset="0"/>
            </a:endParaRPr>
          </a:p>
          <a:p>
            <a:pPr marL="1905" indent="-344805">
              <a:lnSpc>
                <a:spcPct val="80000"/>
              </a:lnSpc>
              <a:buNone/>
            </a:pPr>
            <a:r>
              <a:rPr lang="zh-CN" altLang="en-US" sz="1600">
                <a:latin typeface="Consolas" panose="020B0609020204030204" charset="0"/>
                <a:cs typeface="Consolas" panose="020B0609020204030204" charset="0"/>
              </a:rPr>
              <a:t>	</a:t>
            </a:r>
            <a:endParaRPr lang="zh-CN" altLang="en-US" sz="1600">
              <a:latin typeface="Consolas" panose="020B0609020204030204" charset="0"/>
              <a:cs typeface="Consolas" panose="020B0609020204030204" charset="0"/>
            </a:endParaRPr>
          </a:p>
          <a:p>
            <a:pPr marL="1905" indent="-344805">
              <a:lnSpc>
                <a:spcPct val="80000"/>
              </a:lnSpc>
              <a:buNone/>
            </a:pPr>
            <a:r>
              <a:rPr lang="zh-CN" altLang="en-US" sz="1600">
                <a:latin typeface="Consolas" panose="020B0609020204030204" charset="0"/>
                <a:cs typeface="Consolas" panose="020B0609020204030204" charset="0"/>
              </a:rPr>
              <a:t>	    def public(self):      </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覆盖了继承自</a:t>
            </a:r>
            <a:r>
              <a:rPr lang="en-US" altLang="zh-CN" sz="1600">
                <a:latin typeface="Consolas" panose="020B0609020204030204" charset="0"/>
                <a:cs typeface="Consolas" panose="020B0609020204030204" charset="0"/>
              </a:rPr>
              <a:t>A</a:t>
            </a:r>
            <a:r>
              <a:rPr lang="zh-CN" altLang="en-US" sz="1600">
                <a:latin typeface="Consolas" panose="020B0609020204030204" charset="0"/>
                <a:cs typeface="Consolas" panose="020B0609020204030204" charset="0"/>
              </a:rPr>
              <a:t>类的公开方法</a:t>
            </a:r>
            <a:r>
              <a:rPr lang="en-US" altLang="zh-CN" sz="1600">
                <a:latin typeface="Consolas" panose="020B0609020204030204" charset="0"/>
                <a:cs typeface="Consolas" panose="020B0609020204030204" charset="0"/>
              </a:rPr>
              <a:t>public</a:t>
            </a:r>
            <a:endParaRPr lang="en-US" altLang="zh-CN" sz="1600">
              <a:latin typeface="Consolas" panose="020B0609020204030204" charset="0"/>
              <a:cs typeface="Consolas" panose="020B0609020204030204" charset="0"/>
            </a:endParaRPr>
          </a:p>
          <a:p>
            <a:pPr marL="1905" indent="-344805">
              <a:lnSpc>
                <a:spcPct val="80000"/>
              </a:lnSpc>
              <a:buNone/>
            </a:pPr>
            <a:r>
              <a:rPr lang="zh-CN" altLang="en-US" sz="1600">
                <a:latin typeface="Consolas" panose="020B0609020204030204" charset="0"/>
                <a:cs typeface="Consolas" panose="020B0609020204030204" charset="0"/>
              </a:rPr>
              <a:t>        print('public() method in B')</a:t>
            </a:r>
            <a:endParaRPr lang="zh-CN" altLang="en-US" sz="160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60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cs typeface="Consolas" panose="020B0609020204030204" charset="0"/>
              </a:rPr>
              <a:t>&gt;&gt;&gt; b = B()                #</a:t>
            </a:r>
            <a:r>
              <a:rPr lang="zh-CN" altLang="en-US" sz="1600">
                <a:latin typeface="Consolas" panose="020B0609020204030204" charset="0"/>
                <a:cs typeface="Consolas" panose="020B0609020204030204" charset="0"/>
              </a:rPr>
              <a:t>自动调用基类构造方法</a:t>
            </a:r>
            <a:endParaRPr lang="zh-CN" altLang="en-US" sz="160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cs typeface="Consolas" panose="020B0609020204030204" charset="0"/>
              </a:rPr>
              <a:t>__private() method in A</a:t>
            </a:r>
            <a:endParaRPr lang="en-US" altLang="zh-CN" sz="1600">
              <a:solidFill>
                <a:srgbClr val="00B0F0"/>
              </a:solidFill>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cs typeface="Consolas" panose="020B0609020204030204" charset="0"/>
              </a:rPr>
              <a:t>public() method in B</a:t>
            </a:r>
            <a:endParaRPr lang="en-US" altLang="zh-CN" sz="160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latin typeface="Consolas" panose="020B0609020204030204" charset="0"/>
                <a:cs typeface="Consolas" panose="020B0609020204030204" charset="0"/>
              </a:rPr>
              <a:t>&gt;&gt;&gt; dir(b)                 #</a:t>
            </a:r>
            <a:r>
              <a:rPr lang="zh-CN" altLang="en-US" sz="1600">
                <a:latin typeface="Consolas" panose="020B0609020204030204" charset="0"/>
                <a:cs typeface="Consolas" panose="020B0609020204030204" charset="0"/>
              </a:rPr>
              <a:t>基类和派生类的私有方法访问方式不一样</a:t>
            </a:r>
            <a:endParaRPr lang="zh-CN" altLang="en-US" sz="160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cs typeface="Consolas" panose="020B0609020204030204" charset="0"/>
              </a:rPr>
              <a:t>['_A__private', '_B__private', '__class__', ...]</a:t>
            </a:r>
            <a:endParaRPr lang="en-US" altLang="zh-CN" sz="1600">
              <a:solidFill>
                <a:srgbClr val="00B0F0"/>
              </a:solidFill>
              <a:latin typeface="Consolas" panose="020B0609020204030204" charset="0"/>
              <a:cs typeface="Consolas" panose="020B0609020204030204" charset="0"/>
            </a:endParaRPr>
          </a:p>
        </p:txBody>
      </p:sp>
      <p:sp>
        <p:nvSpPr>
          <p:cNvPr id="921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58369"/>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93186" name="文本占位符 58370"/>
          <p:cNvSpPr>
            <a:spLocks noGrp="1"/>
          </p:cNvSpPr>
          <p:nvPr>
            <p:ph idx="1"/>
          </p:nvPr>
        </p:nvSpPr>
        <p:spPr/>
        <p:txBody>
          <a:bodyPr anchor="t"/>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class C(A):</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def __init__(self):     #显式定义构造函数</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zh-CN" altLang="en-US" sz="1400">
                <a:latin typeface="Consolas" panose="020B0609020204030204" charset="0"/>
                <a:cs typeface="Consolas" panose="020B0609020204030204" charset="0"/>
                <a:sym typeface="+mn-ea"/>
              </a:rPr>
              <a:t>	        </a:t>
            </a:r>
            <a:r>
              <a:rPr lang="en-US" altLang="zh-CN" sz="1400">
                <a:latin typeface="Consolas" panose="020B0609020204030204" charset="0"/>
              </a:rPr>
              <a:t>self.__private()    #</a:t>
            </a:r>
            <a:r>
              <a:rPr lang="zh-CN" altLang="en-US" sz="1400">
                <a:latin typeface="Consolas" panose="020B0609020204030204" charset="0"/>
              </a:rPr>
              <a:t>这里调用的是类</a:t>
            </a:r>
            <a:r>
              <a:rPr lang="en-US" altLang="zh-CN" sz="1400">
                <a:latin typeface="Consolas" panose="020B0609020204030204" charset="0"/>
              </a:rPr>
              <a:t>C</a:t>
            </a:r>
            <a:r>
              <a:rPr lang="zh-CN" altLang="en-US" sz="1400">
                <a:latin typeface="Consolas" panose="020B0609020204030204" charset="0"/>
              </a:rPr>
              <a:t>的私有方法</a:t>
            </a:r>
            <a:endParaRPr lang="zh-CN" altLang="en-US"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zh-CN" altLang="en-US" sz="1400">
                <a:latin typeface="Consolas" panose="020B0609020204030204" charset="0"/>
                <a:cs typeface="Consolas" panose="020B0609020204030204" charset="0"/>
                <a:sym typeface="+mn-ea"/>
              </a:rPr>
              <a:t>	        </a:t>
            </a:r>
            <a:r>
              <a:rPr lang="en-US" altLang="zh-CN" sz="1400">
                <a:latin typeface="Consolas" panose="020B0609020204030204" charset="0"/>
              </a:rPr>
              <a:t>self.public()</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def __private(self):</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zh-CN" altLang="en-US" sz="1400">
                <a:latin typeface="Consolas" panose="020B0609020204030204" charset="0"/>
                <a:cs typeface="Consolas" panose="020B0609020204030204" charset="0"/>
                <a:sym typeface="+mn-ea"/>
              </a:rPr>
              <a:t>	        </a:t>
            </a:r>
            <a:r>
              <a:rPr lang="en-US" altLang="zh-CN" sz="1400">
                <a:latin typeface="Consolas" panose="020B0609020204030204" charset="0"/>
              </a:rPr>
              <a:t>print('__private() method in C')</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def public(self):</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zh-CN" altLang="en-US" sz="1400">
                <a:latin typeface="Consolas" panose="020B0609020204030204" charset="0"/>
                <a:cs typeface="Consolas" panose="020B0609020204030204" charset="0"/>
                <a:sym typeface="+mn-ea"/>
              </a:rPr>
              <a:t>	        </a:t>
            </a:r>
            <a:r>
              <a:rPr lang="en-US" altLang="zh-CN" sz="1400">
                <a:latin typeface="Consolas" panose="020B0609020204030204" charset="0"/>
              </a:rPr>
              <a:t>print('public() method in C')	</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c = C()                 #</a:t>
            </a:r>
            <a:r>
              <a:rPr lang="zh-CN" altLang="en-US" sz="1400">
                <a:latin typeface="Consolas" panose="020B0609020204030204" charset="0"/>
              </a:rPr>
              <a:t>调用类</a:t>
            </a:r>
            <a:r>
              <a:rPr lang="en-US" altLang="zh-CN" sz="1400">
                <a:latin typeface="Consolas" panose="020B0609020204030204" charset="0"/>
              </a:rPr>
              <a:t>C</a:t>
            </a:r>
            <a:r>
              <a:rPr lang="zh-CN" altLang="en-US" sz="1400">
                <a:latin typeface="Consolas" panose="020B0609020204030204" charset="0"/>
              </a:rPr>
              <a:t>的构造方法</a:t>
            </a:r>
            <a:endParaRPr lang="zh-CN" altLang="en-US"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__private() method in C</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public() method in C</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dir(c)</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['_A__private', '_C__private', '__class__', ...]</a:t>
            </a:r>
            <a:endParaRPr lang="en-US" altLang="zh-CN" sz="1400">
              <a:solidFill>
                <a:srgbClr val="00B0F0"/>
              </a:solidFill>
              <a:latin typeface="Consolas" panose="020B0609020204030204" charset="0"/>
            </a:endParaRPr>
          </a:p>
        </p:txBody>
      </p:sp>
      <p:sp>
        <p:nvSpPr>
          <p:cNvPr id="931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6.5  </a:t>
            </a:r>
            <a:r>
              <a:rPr lang="zh-CN" altLang="en-US" strike="noStrike" noProof="1">
                <a:effectLst>
                  <a:outerShdw blurRad="38100" dist="38100" dir="2700000">
                    <a:srgbClr val="C0C0C0"/>
                  </a:outerShdw>
                </a:effectLst>
                <a:sym typeface="+mn-ea"/>
              </a:rPr>
              <a:t>继承机制</a:t>
            </a:r>
            <a:endParaRPr lang="en-US" strike="noStrike" noProof="1"/>
          </a:p>
        </p:txBody>
      </p:sp>
      <p:sp>
        <p:nvSpPr>
          <p:cNvPr id="94210" name="Content Placeholder 2"/>
          <p:cNvSpPr>
            <a:spLocks noGrp="1"/>
          </p:cNvSpPr>
          <p:nvPr>
            <p:ph idx="1"/>
          </p:nvPr>
        </p:nvSpPr>
        <p:spPr/>
        <p:txBody>
          <a:bodyPr anchor="t"/>
          <a:p>
            <a:pPr>
              <a:lnSpc>
                <a:spcPct val="150000"/>
              </a:lnSpc>
              <a:spcBef>
                <a:spcPct val="0"/>
              </a:spcBef>
            </a:pPr>
            <a:r>
              <a:rPr lang="zh-CN" altLang="en-US" sz="1800" b="1"/>
              <a:t>补充：</a:t>
            </a:r>
            <a:r>
              <a:rPr lang="zh-CN" altLang="en-US" sz="1800"/>
              <a:t>在Python 3.x的多继承树中，如果在中间层某类有向上一层解析的迹象，则会先把本层右侧的其他类方法解析完，然后从本层最后一个解析的类方法中直接进入上一层并继续解析，也就是在从子类到超类的反向树中按广度优先解析。</a:t>
            </a:r>
            <a:endParaRPr lang="zh-CN" altLang="en-US" sz="1800"/>
          </a:p>
          <a:p>
            <a:pPr>
              <a:lnSpc>
                <a:spcPct val="150000"/>
              </a:lnSpc>
              <a:spcBef>
                <a:spcPct val="0"/>
              </a:spcBef>
            </a:pPr>
            <a:r>
              <a:rPr lang="zh-CN" altLang="en-US" sz="1800"/>
              <a:t>如果在解析过程中，不再有向基类方向上一层解析的迹象，则同一层中右侧其他类方法不再解析。</a:t>
            </a:r>
            <a:endParaRPr lang="zh-CN" altLang="en-US" sz="1800"/>
          </a:p>
          <a:p>
            <a:pPr>
              <a:lnSpc>
                <a:spcPct val="150000"/>
              </a:lnSpc>
              <a:spcBef>
                <a:spcPct val="0"/>
              </a:spcBef>
            </a:pPr>
            <a:r>
              <a:rPr lang="zh-CN" altLang="en-US" sz="1500">
                <a:hlinkClick r:id="rId1" action="ppaction://hlinkfile"/>
              </a:rPr>
              <a:t>code\多继承时的MRO.py</a:t>
            </a:r>
            <a:endParaRPr lang="zh-CN" altLang="en-US" sz="1500"/>
          </a:p>
        </p:txBody>
      </p:sp>
      <p:sp>
        <p:nvSpPr>
          <p:cNvPr id="94211"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6.5  </a:t>
            </a:r>
            <a:r>
              <a:rPr lang="zh-CN" altLang="en-US" strike="noStrike" noProof="1">
                <a:effectLst>
                  <a:outerShdw blurRad="38100" dist="38100" dir="2700000">
                    <a:srgbClr val="C0C0C0"/>
                  </a:outerShdw>
                </a:effectLst>
                <a:sym typeface="+mn-ea"/>
              </a:rPr>
              <a:t>继承机制</a:t>
            </a:r>
            <a:endParaRPr lang="en-US" strike="noStrike" noProof="1"/>
          </a:p>
        </p:txBody>
      </p:sp>
      <p:sp>
        <p:nvSpPr>
          <p:cNvPr id="95234"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pic>
        <p:nvPicPr>
          <p:cNvPr id="95235" name="Picture 4"/>
          <p:cNvPicPr>
            <a:picLocks noChangeAspect="1"/>
          </p:cNvPicPr>
          <p:nvPr/>
        </p:nvPicPr>
        <p:blipFill>
          <a:blip r:embed="rId1"/>
          <a:stretch>
            <a:fillRect/>
          </a:stretch>
        </p:blipFill>
        <p:spPr>
          <a:xfrm>
            <a:off x="1654458" y="1043170"/>
            <a:ext cx="2537666" cy="3934513"/>
          </a:xfrm>
          <a:prstGeom prst="rect">
            <a:avLst/>
          </a:prstGeom>
          <a:noFill/>
          <a:ln w="9525" cap="flat" cmpd="sng">
            <a:solidFill>
              <a:schemeClr val="accent1"/>
            </a:solidFill>
            <a:prstDash val="solid"/>
            <a:round/>
            <a:headEnd type="none" w="med" len="med"/>
            <a:tailEnd type="none" w="med" len="med"/>
          </a:ln>
        </p:spPr>
      </p:pic>
      <p:pic>
        <p:nvPicPr>
          <p:cNvPr id="95236" name="Picture 5"/>
          <p:cNvPicPr>
            <a:picLocks noChangeAspect="1"/>
          </p:cNvPicPr>
          <p:nvPr/>
        </p:nvPicPr>
        <p:blipFill>
          <a:blip r:embed="rId2"/>
          <a:stretch>
            <a:fillRect/>
          </a:stretch>
        </p:blipFill>
        <p:spPr>
          <a:xfrm>
            <a:off x="4760152" y="1043170"/>
            <a:ext cx="1742189" cy="1870799"/>
          </a:xfrm>
          <a:prstGeom prst="rect">
            <a:avLst/>
          </a:prstGeom>
          <a:noFill/>
          <a:ln w="9525" cap="flat" cmpd="sng">
            <a:solidFill>
              <a:schemeClr val="accent1"/>
            </a:solidFill>
            <a:prstDash val="solid"/>
            <a:round/>
            <a:headEnd type="none" w="med" len="med"/>
            <a:tailEnd type="none" w="med" len="med"/>
          </a:ln>
        </p:spPr>
      </p:pic>
      <p:pic>
        <p:nvPicPr>
          <p:cNvPr id="95237" name="Picture 6"/>
          <p:cNvPicPr>
            <a:picLocks noChangeAspect="1"/>
          </p:cNvPicPr>
          <p:nvPr/>
        </p:nvPicPr>
        <p:blipFill>
          <a:blip r:embed="rId3">
            <a:clrChange>
              <a:clrFrom>
                <a:srgbClr val="FFFFFF"/>
              </a:clrFrom>
              <a:clrTo>
                <a:srgbClr val="FFFFFF">
                  <a:alpha val="0"/>
                </a:srgbClr>
              </a:clrTo>
            </a:clrChange>
          </a:blip>
          <a:stretch>
            <a:fillRect/>
          </a:stretch>
        </p:blipFill>
        <p:spPr>
          <a:xfrm>
            <a:off x="4306445" y="2971129"/>
            <a:ext cx="3159280" cy="1346832"/>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70" y="10956"/>
            <a:ext cx="9116695" cy="900746"/>
          </a:xfrm>
        </p:spPr>
        <p:txBody>
          <a:bodyPr/>
          <a:p>
            <a:pPr fontAlgn="base"/>
            <a:r>
              <a:rPr lang="en-US" altLang="zh-CN" strike="noStrike" noProof="1">
                <a:effectLst>
                  <a:outerShdw blurRad="38100" dist="38100" dir="2700000">
                    <a:srgbClr val="C0C0C0"/>
                  </a:outerShdw>
                </a:effectLst>
                <a:sym typeface="+mn-ea"/>
              </a:rPr>
              <a:t>6.5  </a:t>
            </a:r>
            <a:r>
              <a:rPr lang="zh-CN" altLang="en-US" strike="noStrike" noProof="1">
                <a:effectLst>
                  <a:outerShdw blurRad="38100" dist="38100" dir="2700000">
                    <a:srgbClr val="C0C0C0"/>
                  </a:outerShdw>
                </a:effectLst>
                <a:sym typeface="+mn-ea"/>
              </a:rPr>
              <a:t>继承机制</a:t>
            </a:r>
            <a:endParaRPr lang="en-US" strike="noStrike" noProof="1"/>
          </a:p>
        </p:txBody>
      </p:sp>
      <p:sp>
        <p:nvSpPr>
          <p:cNvPr id="96258"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pic>
        <p:nvPicPr>
          <p:cNvPr id="96259" name="Picture 4"/>
          <p:cNvPicPr>
            <a:picLocks noChangeAspect="1"/>
          </p:cNvPicPr>
          <p:nvPr/>
        </p:nvPicPr>
        <p:blipFill>
          <a:blip r:embed="rId1"/>
          <a:stretch>
            <a:fillRect/>
          </a:stretch>
        </p:blipFill>
        <p:spPr>
          <a:xfrm>
            <a:off x="1585390" y="1118193"/>
            <a:ext cx="2320934" cy="3612988"/>
          </a:xfrm>
          <a:prstGeom prst="rect">
            <a:avLst/>
          </a:prstGeom>
          <a:noFill/>
          <a:ln w="9525" cap="flat" cmpd="sng">
            <a:solidFill>
              <a:schemeClr val="accent1"/>
            </a:solidFill>
            <a:prstDash val="solid"/>
            <a:round/>
            <a:headEnd type="none" w="med" len="med"/>
            <a:tailEnd type="none" w="med" len="med"/>
          </a:ln>
        </p:spPr>
      </p:pic>
      <p:pic>
        <p:nvPicPr>
          <p:cNvPr id="96260" name="Picture 5"/>
          <p:cNvPicPr>
            <a:picLocks noChangeAspect="1"/>
          </p:cNvPicPr>
          <p:nvPr/>
        </p:nvPicPr>
        <p:blipFill>
          <a:blip r:embed="rId2"/>
          <a:stretch>
            <a:fillRect/>
          </a:stretch>
        </p:blipFill>
        <p:spPr>
          <a:xfrm>
            <a:off x="4204033" y="2988992"/>
            <a:ext cx="3621324" cy="964575"/>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endParaRPr lang="zh-CN" altLang="en-US" kern="1200" baseline="0">
              <a:latin typeface="+mj-lt"/>
              <a:ea typeface="+mj-ea"/>
              <a:cs typeface="+mj-cs"/>
            </a:endParaRPr>
          </a:p>
        </p:txBody>
      </p:sp>
      <p:sp>
        <p:nvSpPr>
          <p:cNvPr id="97282" name="Content Placeholder 2"/>
          <p:cNvSpPr>
            <a:spLocks noGrp="1"/>
          </p:cNvSpPr>
          <p:nvPr>
            <p:ph idx="1"/>
          </p:nvPr>
        </p:nvSpPr>
        <p:spPr/>
        <p:txBody>
          <a:bodyPr anchor="t"/>
          <a:p>
            <a:pPr>
              <a:lnSpc>
                <a:spcPct val="130000"/>
              </a:lnSpc>
              <a:spcBef>
                <a:spcPts val="1200"/>
              </a:spcBef>
            </a:pPr>
            <a:r>
              <a:rPr lang="en-US" altLang="en-US" sz="1800"/>
              <a:t>所谓多态（polymorphism），是指</a:t>
            </a:r>
            <a:r>
              <a:rPr lang="en-US" altLang="en-US" sz="1800">
                <a:solidFill>
                  <a:srgbClr val="FF0000"/>
                </a:solidFill>
              </a:rPr>
              <a:t>基类的同一个方法在不同派生类对象中具有不同的表现和行为</a:t>
            </a:r>
            <a:r>
              <a:rPr lang="en-US" altLang="en-US" sz="1800"/>
              <a:t>。派生类继承了基类行为和属性之后，还会增加某些特定的行为和属性，同时还可能会对继承来的某些行为进行一定的改变，这都是多态的表现形式</a:t>
            </a:r>
            <a:r>
              <a:rPr lang="zh-CN" altLang="en-US" sz="1800"/>
              <a:t>。</a:t>
            </a:r>
            <a:endParaRPr lang="zh-CN" altLang="en-US" sz="1800"/>
          </a:p>
          <a:p>
            <a:pPr>
              <a:lnSpc>
                <a:spcPct val="130000"/>
              </a:lnSpc>
              <a:spcBef>
                <a:spcPts val="1200"/>
              </a:spcBef>
            </a:pPr>
            <a:r>
              <a:rPr lang="zh-CN" altLang="en-US" sz="1800"/>
              <a:t>Python大多数运算符可以作用于多种不同类型的操作数，并且对于不同类型的操作数往往有不同的表现，这本身就是多态，是通过特殊方法与运算符重载实现的。</a:t>
            </a:r>
            <a:endParaRPr lang="zh-CN" altLang="en-US" sz="1800"/>
          </a:p>
        </p:txBody>
      </p:sp>
      <p:sp>
        <p:nvSpPr>
          <p:cNvPr id="972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Content Placeholder 2"/>
          <p:cNvSpPr>
            <a:spLocks noGrp="1"/>
          </p:cNvSpPr>
          <p:nvPr>
            <p:ph idx="1"/>
          </p:nvPr>
        </p:nvSpPr>
        <p:spPr/>
        <p:txBody>
          <a:bodyPr anchor="t"/>
          <a:p>
            <a:pPr marL="0" indent="0">
              <a:spcBef>
                <a:spcPts val="0"/>
              </a:spcBef>
              <a:buNone/>
            </a:pPr>
            <a:r>
              <a:rPr lang="en-US" altLang="en-US" sz="1600">
                <a:latin typeface="Consolas" panose="020B0609020204030204" charset="0"/>
              </a:rPr>
              <a:t>&gt;&gt;&gt; class Animal(object):      #定义基类</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def show(self):</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print('I am an animal.')</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class Cat(Animal):         #派生类，覆盖了基类的show()方法</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def show(self):</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print('I am a cat.')</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class Dog(Animal):         #派生类</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def show(self):</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print('I am a dog.')</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class Tiger(Animal):       #派生类</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def show(self):</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print('I am a tiger.')</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class Test(Animal):        #派生类，没有覆盖基类的show()方法</a:t>
            </a: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    pass</a:t>
            </a:r>
            <a:endParaRPr lang="en-US" altLang="en-US" sz="1600">
              <a:latin typeface="Consolas" panose="020B0609020204030204" charset="0"/>
            </a:endParaRPr>
          </a:p>
        </p:txBody>
      </p:sp>
      <p:sp>
        <p:nvSpPr>
          <p:cNvPr id="98306" name="Title 3"/>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endParaRPr lang="zh-CN" altLang="en-US" kern="1200" baseline="0">
              <a:latin typeface="+mj-lt"/>
              <a:ea typeface="+mj-ea"/>
              <a:cs typeface="+mj-cs"/>
            </a:endParaRPr>
          </a:p>
        </p:txBody>
      </p:sp>
      <p:sp>
        <p:nvSpPr>
          <p:cNvPr id="983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5601"/>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6.1.2  self</a:t>
            </a:r>
            <a:r>
              <a:rPr lang="zh-CN" altLang="en-US" strike="noStrike" kern="1200" baseline="0" noProof="1">
                <a:effectLst>
                  <a:outerShdw blurRad="38100" dist="38100" dir="2700000">
                    <a:srgbClr val="C0C0C0"/>
                  </a:outerShdw>
                </a:effectLst>
                <a:latin typeface="+mj-lt"/>
                <a:ea typeface="+mj-ea"/>
                <a:cs typeface="+mj-cs"/>
              </a:rPr>
              <a:t>参数</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25603" name="文本占位符 25602"/>
          <p:cNvSpPr>
            <a:spLocks noGrp="1"/>
          </p:cNvSpPr>
          <p:nvPr>
            <p:ph idx="1"/>
          </p:nvPr>
        </p:nvSpPr>
        <p:spPr/>
        <p:txBody>
          <a:bodyPr/>
          <a:p>
            <a:pPr fontAlgn="base">
              <a:lnSpc>
                <a:spcPct val="130000"/>
              </a:lnSpc>
              <a:spcBef>
                <a:spcPts val="0"/>
              </a:spcBef>
              <a:buFont typeface="Wingdings" panose="05000000000000000000" charset="0"/>
              <a:buChar char="n"/>
            </a:pPr>
            <a:r>
              <a:rPr lang="zh-CN" altLang="en-US" sz="1800" strike="noStrike" noProof="1">
                <a:effectLst/>
              </a:rPr>
              <a:t>在</a:t>
            </a:r>
            <a:r>
              <a:rPr lang="en-US" altLang="zh-CN" sz="1800" strike="noStrike" noProof="1">
                <a:effectLst/>
              </a:rPr>
              <a:t>Python</a:t>
            </a:r>
            <a:r>
              <a:rPr lang="zh-CN" altLang="en-US" sz="1800" strike="noStrike" noProof="1">
                <a:effectLst/>
              </a:rPr>
              <a:t>中，在类中定义实例方法时将第一个参数定义为“</a:t>
            </a:r>
            <a:r>
              <a:rPr lang="en-US" altLang="zh-CN" sz="1800" strike="noStrike" noProof="1">
                <a:effectLst/>
              </a:rPr>
              <a:t>self”</a:t>
            </a:r>
            <a:r>
              <a:rPr lang="zh-CN" altLang="en-US" sz="1800" strike="noStrike" noProof="1">
                <a:effectLst/>
              </a:rPr>
              <a:t>只是一个习惯，而实际上</a:t>
            </a:r>
            <a:r>
              <a:rPr lang="zh-CN" altLang="en-US" sz="1800" strike="noStrike" noProof="1">
                <a:solidFill>
                  <a:srgbClr val="FF0000"/>
                </a:solidFill>
                <a:effectLst/>
              </a:rPr>
              <a:t>不必须</a:t>
            </a:r>
            <a:r>
              <a:rPr lang="zh-CN" altLang="en-US" sz="1800" strike="noStrike" noProof="1">
                <a:effectLst/>
              </a:rPr>
              <a:t>使用“</a:t>
            </a:r>
            <a:r>
              <a:rPr lang="en-US" altLang="zh-CN" sz="1800" strike="noStrike" noProof="1">
                <a:effectLst/>
              </a:rPr>
              <a:t>self”</a:t>
            </a:r>
            <a:r>
              <a:rPr lang="zh-CN" altLang="en-US" sz="1800" strike="noStrike" noProof="1">
                <a:effectLst/>
              </a:rPr>
              <a:t>这个名字，尽管如此，建议编写代码时仍以</a:t>
            </a:r>
            <a:r>
              <a:rPr lang="en-US" altLang="zh-CN" sz="1800" strike="noStrike" noProof="1">
                <a:effectLst/>
              </a:rPr>
              <a:t>self</a:t>
            </a:r>
            <a:r>
              <a:rPr lang="zh-CN" altLang="en-US" sz="1800" strike="noStrike" noProof="1">
                <a:effectLst/>
              </a:rPr>
              <a:t>作为方法的第一个参数名字。</a:t>
            </a:r>
            <a:endParaRPr lang="zh-CN" altLang="en-US" sz="1800" strike="noStrike" noProof="1">
              <a:effectLst/>
            </a:endParaRPr>
          </a:p>
          <a:p>
            <a:pPr marL="0" indent="0" fontAlgn="base">
              <a:lnSpc>
                <a:spcPct val="80000"/>
              </a:lnSpc>
              <a:buNone/>
            </a:pPr>
            <a:r>
              <a:rPr lang="en-US" altLang="zh-CN" sz="1600" strike="noStrike" noProof="1">
                <a:effectLst/>
                <a:latin typeface="Consolas" panose="020B0609020204030204" charset="0"/>
              </a:rPr>
              <a:t>&gt;&gt;&gt; class A:</a:t>
            </a:r>
            <a:endParaRPr lang="en-US" altLang="zh-CN" sz="1600" strike="noStrike" noProof="1">
              <a:effectLst/>
              <a:latin typeface="Consolas" panose="020B0609020204030204" charset="0"/>
            </a:endParaRP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def __init__(hahaha, v):</a:t>
            </a:r>
            <a:endParaRPr lang="en-US" altLang="zh-CN" sz="1600" strike="noStrike" noProof="1">
              <a:effectLst/>
              <a:latin typeface="Consolas" panose="020B0609020204030204" charset="0"/>
            </a:endParaRP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hahaha.value = v</a:t>
            </a:r>
            <a:endParaRPr lang="en-US" altLang="zh-CN" sz="1600" strike="noStrike" noProof="1">
              <a:effectLst/>
              <a:latin typeface="Consolas" panose="020B0609020204030204" charset="0"/>
            </a:endParaRP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def show(hahaha):</a:t>
            </a:r>
            <a:endParaRPr lang="en-US" altLang="zh-CN" sz="1600" strike="noStrike" noProof="1">
              <a:effectLst/>
              <a:latin typeface="Consolas" panose="020B0609020204030204" charset="0"/>
            </a:endParaRP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print(hahaha.value)</a:t>
            </a:r>
            <a:endParaRPr lang="en-US" altLang="zh-CN" sz="1600" strike="noStrike" noProof="1">
              <a:effectLst/>
              <a:latin typeface="Consolas" panose="020B0609020204030204" charset="0"/>
            </a:endParaRPr>
          </a:p>
          <a:p>
            <a:pPr marL="1905" indent="-344805" fontAlgn="base">
              <a:lnSpc>
                <a:spcPct val="80000"/>
              </a:lnSpc>
              <a:buNone/>
            </a:pP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a = A(3)</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a.show()</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solidFill>
                  <a:srgbClr val="00B0F0"/>
                </a:solidFill>
                <a:effectLst/>
                <a:latin typeface="Consolas" panose="020B0609020204030204" charset="0"/>
              </a:rPr>
              <a:t>3</a:t>
            </a:r>
            <a:endParaRPr lang="en-US" altLang="zh-CN" sz="1600" strike="noStrike" noProof="1">
              <a:solidFill>
                <a:srgbClr val="00B0F0"/>
              </a:solidFill>
              <a:effectLst/>
              <a:latin typeface="Consolas" panose="020B0609020204030204" charset="0"/>
            </a:endParaRPr>
          </a:p>
        </p:txBody>
      </p:sp>
      <p:sp>
        <p:nvSpPr>
          <p:cNvPr id="337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Content Placeholder 2"/>
          <p:cNvSpPr>
            <a:spLocks noGrp="1"/>
          </p:cNvSpPr>
          <p:nvPr>
            <p:ph idx="1"/>
          </p:nvPr>
        </p:nvSpPr>
        <p:spPr/>
        <p:txBody>
          <a:bodyPr anchor="t"/>
          <a:p>
            <a:pPr marL="0" indent="0">
              <a:buNone/>
            </a:pPr>
            <a:r>
              <a:rPr lang="en-US" altLang="en-US" sz="1600">
                <a:latin typeface="Consolas" panose="020B0609020204030204" charset="0"/>
              </a:rPr>
              <a:t>&gt;&gt;&gt; x = [item() for item in (Animal, Cat, Dog, Tiger, Test)]</a:t>
            </a:r>
            <a:endParaRPr lang="en-US" altLang="en-US" sz="1600">
              <a:latin typeface="Consolas" panose="020B0609020204030204" charset="0"/>
            </a:endParaRPr>
          </a:p>
          <a:p>
            <a:pPr marL="0" indent="0">
              <a:buNone/>
            </a:pPr>
            <a:r>
              <a:rPr lang="en-US" altLang="en-US" sz="1600">
                <a:latin typeface="Consolas" panose="020B0609020204030204" charset="0"/>
              </a:rPr>
              <a:t>&gt;&gt;&gt; for item in x:        #遍历基类和派生类对象并调用show()方法</a:t>
            </a:r>
            <a:endParaRPr lang="en-US" altLang="en-US" sz="1600">
              <a:latin typeface="Consolas" panose="020B0609020204030204" charset="0"/>
            </a:endParaRPr>
          </a:p>
          <a:p>
            <a:pPr marL="0" indent="0">
              <a:buNone/>
            </a:pPr>
            <a:r>
              <a:rPr lang="en-US" altLang="en-US" sz="1600">
                <a:latin typeface="Consolas" panose="020B0609020204030204" charset="0"/>
              </a:rPr>
              <a:t>    item.show()</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I am an animal.</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I am a cat.</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I am a dog.</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I am a tiger.</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I am an animal.</a:t>
            </a:r>
            <a:endParaRPr lang="en-US" altLang="en-US" sz="1600">
              <a:solidFill>
                <a:srgbClr val="00B0F0"/>
              </a:solidFill>
              <a:latin typeface="Consolas" panose="020B0609020204030204" charset="0"/>
            </a:endParaRPr>
          </a:p>
        </p:txBody>
      </p:sp>
      <p:sp>
        <p:nvSpPr>
          <p:cNvPr id="99330" name="Title 3"/>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endParaRPr lang="zh-CN" altLang="en-US" kern="1200" baseline="0">
              <a:latin typeface="+mj-lt"/>
              <a:ea typeface="+mj-ea"/>
              <a:cs typeface="+mj-cs"/>
            </a:endParaRPr>
          </a:p>
        </p:txBody>
      </p:sp>
      <p:sp>
        <p:nvSpPr>
          <p:cNvPr id="9933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pic>
        <p:nvPicPr>
          <p:cNvPr id="14340" name="图片 3" descr="qrcode_for_gh_6f2df669dea9_1280"/>
          <p:cNvPicPr>
            <a:picLocks noChangeAspect="1"/>
          </p:cNvPicPr>
          <p:nvPr userDrawn="1"/>
        </p:nvPicPr>
        <p:blipFill>
          <a:blip r:embed="rId1"/>
          <a:stretch>
            <a:fillRect/>
          </a:stretch>
        </p:blipFill>
        <p:spPr>
          <a:xfrm>
            <a:off x="7319645" y="3622675"/>
            <a:ext cx="1797685" cy="15176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6625"/>
          <p:cNvSpPr>
            <a:spLocks noGrp="1"/>
          </p:cNvSpPr>
          <p:nvPr>
            <p:ph type="title"/>
          </p:nvPr>
        </p:nvSpPr>
        <p:spPr>
          <a:xfrm>
            <a:off x="13970" y="10956"/>
            <a:ext cx="9116695" cy="900746"/>
          </a:xfrm>
        </p:spPr>
        <p:txBody>
          <a:bodyPr anchor="ctr"/>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6.1.3  </a:t>
            </a:r>
            <a:r>
              <a:rPr lang="zh-CN" altLang="en-US" strike="noStrike" kern="1200" baseline="0" noProof="1">
                <a:effectLst>
                  <a:outerShdw blurRad="38100" dist="38100" dir="2700000">
                    <a:srgbClr val="C0C0C0"/>
                  </a:outerShdw>
                </a:effectLst>
                <a:latin typeface="+mj-lt"/>
                <a:ea typeface="+mj-ea"/>
                <a:cs typeface="+mj-cs"/>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4818" name="文本占位符 26626"/>
          <p:cNvSpPr>
            <a:spLocks noGrp="1"/>
          </p:cNvSpPr>
          <p:nvPr>
            <p:ph idx="1"/>
          </p:nvPr>
        </p:nvSpPr>
        <p:spPr/>
        <p:txBody>
          <a:bodyPr anchor="t"/>
          <a:p>
            <a:pPr defTabSz="914400">
              <a:lnSpc>
                <a:spcPct val="150000"/>
              </a:lnSpc>
              <a:spcBef>
                <a:spcPct val="0"/>
              </a:spcBef>
              <a:buSzPct val="90000"/>
              <a:buFont typeface="Wingdings" panose="05000000000000000000" charset="0"/>
              <a:buChar char="§"/>
            </a:pPr>
            <a:r>
              <a:rPr lang="zh-CN" altLang="en-US" sz="1800"/>
              <a:t>属于实例的数据成员一般是指在构造函数</a:t>
            </a:r>
            <a:r>
              <a:rPr lang="en-US" altLang="zh-CN" sz="1800"/>
              <a:t>__init__()</a:t>
            </a:r>
            <a:r>
              <a:rPr lang="zh-CN" altLang="en-US" sz="1800"/>
              <a:t>中定义的，定义和使用时必须以</a:t>
            </a:r>
            <a:r>
              <a:rPr lang="en-US" altLang="zh-CN" sz="1800"/>
              <a:t>self</a:t>
            </a:r>
            <a:r>
              <a:rPr lang="zh-CN" altLang="en-US" sz="1800"/>
              <a:t>作为前缀；属于类的数据成员是在类中所有方法之外定义的。</a:t>
            </a:r>
            <a:endParaRPr lang="zh-CN" altLang="en-US" sz="1800"/>
          </a:p>
          <a:p>
            <a:pPr defTabSz="914400">
              <a:lnSpc>
                <a:spcPct val="150000"/>
              </a:lnSpc>
              <a:spcBef>
                <a:spcPct val="0"/>
              </a:spcBef>
              <a:buSzPct val="90000"/>
              <a:buFont typeface="Wingdings" panose="05000000000000000000" charset="0"/>
              <a:buChar char="§"/>
            </a:pPr>
            <a:r>
              <a:rPr lang="zh-CN" altLang="en-US" sz="1800"/>
              <a:t>在主程序中（或类的外部），</a:t>
            </a:r>
            <a:r>
              <a:rPr lang="zh-CN" altLang="en-US" sz="1800">
                <a:solidFill>
                  <a:srgbClr val="FF0000"/>
                </a:solidFill>
              </a:rPr>
              <a:t>实例属性属于实例</a:t>
            </a:r>
            <a:r>
              <a:rPr lang="en-US" altLang="zh-CN" sz="1800">
                <a:solidFill>
                  <a:srgbClr val="FF0000"/>
                </a:solidFill>
              </a:rPr>
              <a:t>(</a:t>
            </a:r>
            <a:r>
              <a:rPr lang="zh-CN" altLang="en-US" sz="1800">
                <a:solidFill>
                  <a:srgbClr val="FF0000"/>
                </a:solidFill>
              </a:rPr>
              <a:t>对象</a:t>
            </a:r>
            <a:r>
              <a:rPr lang="en-US" altLang="zh-CN" sz="1800">
                <a:solidFill>
                  <a:srgbClr val="FF0000"/>
                </a:solidFill>
              </a:rPr>
              <a:t>)</a:t>
            </a:r>
            <a:r>
              <a:rPr lang="zh-CN" altLang="en-US" sz="1800">
                <a:solidFill>
                  <a:srgbClr val="FF0000"/>
                </a:solidFill>
              </a:rPr>
              <a:t>，只能通过对象名访问</a:t>
            </a:r>
            <a:r>
              <a:rPr lang="zh-CN" altLang="en-US" sz="1800"/>
              <a:t>；而</a:t>
            </a:r>
            <a:r>
              <a:rPr lang="zh-CN" altLang="en-US" sz="1800">
                <a:solidFill>
                  <a:srgbClr val="FF0000"/>
                </a:solidFill>
              </a:rPr>
              <a:t>类属性属于类，可以通过类名或对象名都可以访问</a:t>
            </a:r>
            <a:r>
              <a:rPr lang="zh-CN" altLang="en-US" sz="1800"/>
              <a:t>。</a:t>
            </a:r>
            <a:endParaRPr lang="zh-CN" altLang="en-US" sz="1800"/>
          </a:p>
          <a:p>
            <a:pPr defTabSz="914400">
              <a:lnSpc>
                <a:spcPct val="150000"/>
              </a:lnSpc>
              <a:spcBef>
                <a:spcPct val="0"/>
              </a:spcBef>
              <a:buSzPct val="90000"/>
              <a:buFont typeface="Wingdings" panose="05000000000000000000" charset="0"/>
              <a:buChar char="§"/>
            </a:pPr>
            <a:r>
              <a:rPr lang="zh-CN" altLang="en-US" sz="1800"/>
              <a:t>在实例方法中可以调用该实例的其他方法，也可以访问类属性以及实例属性。</a:t>
            </a:r>
            <a:endParaRPr lang="zh-CN" altLang="en-US" sz="1800"/>
          </a:p>
        </p:txBody>
      </p:sp>
      <p:sp>
        <p:nvSpPr>
          <p:cNvPr id="348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18535</Words>
  <Application>WPS 演示</Application>
  <PresentationFormat>在屏幕上显示</PresentationFormat>
  <Paragraphs>1189</Paragraphs>
  <Slides>80</Slides>
  <Notes>0</Notes>
  <HiddenSlides>0</HiddenSlides>
  <MMClips>0</MMClips>
  <ScaleCrop>false</ScaleCrop>
  <HeadingPairs>
    <vt:vector size="8" baseType="variant">
      <vt:variant>
        <vt:lpstr>已用的字体</vt:lpstr>
      </vt:variant>
      <vt:variant>
        <vt:i4>9</vt:i4>
      </vt:variant>
      <vt:variant>
        <vt:lpstr>主题</vt:lpstr>
      </vt:variant>
      <vt:variant>
        <vt:i4>12</vt:i4>
      </vt:variant>
      <vt:variant>
        <vt:lpstr>嵌入 OLE 服务器</vt:lpstr>
      </vt:variant>
      <vt:variant>
        <vt:i4>2</vt:i4>
      </vt:variant>
      <vt:variant>
        <vt:lpstr>幻灯片标题</vt:lpstr>
      </vt:variant>
      <vt:variant>
        <vt:i4>80</vt:i4>
      </vt:variant>
    </vt:vector>
  </HeadingPairs>
  <TitlesOfParts>
    <vt:vector size="103" baseType="lpstr">
      <vt:lpstr>Arial</vt:lpstr>
      <vt:lpstr>宋体</vt:lpstr>
      <vt:lpstr>Wingdings</vt:lpstr>
      <vt:lpstr>Wingdings</vt:lpstr>
      <vt:lpstr>Consolas</vt:lpstr>
      <vt:lpstr>微软雅黑</vt:lpstr>
      <vt:lpstr>Arial Unicode MS</vt:lpstr>
      <vt:lpstr>Calibri</vt:lpstr>
      <vt:lpstr>Times New Roman</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Paint.Picture</vt:lpstr>
      <vt:lpstr>Paint.Picture</vt:lpstr>
      <vt:lpstr>第6章 面向对象程序设计  董付国 微信公众号：Python小屋</vt:lpstr>
      <vt:lpstr>面向对象程序设计</vt:lpstr>
      <vt:lpstr>面向对象程序设计</vt:lpstr>
      <vt:lpstr>6.1.1  类定义语法</vt:lpstr>
      <vt:lpstr>6.1.1  类定义语法</vt:lpstr>
      <vt:lpstr>6.1.1  类定义语法</vt:lpstr>
      <vt:lpstr>6.1.2  self参数</vt:lpstr>
      <vt:lpstr>6.1.2  self参数</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6.1.4  私有成员与公有成员</vt:lpstr>
      <vt:lpstr>6.1.4  私有成员与公有成员</vt:lpstr>
      <vt:lpstr>6.1.4  私有成员与公有成员</vt:lpstr>
      <vt:lpstr>6.1.4  私有成员与公有成员</vt:lpstr>
      <vt:lpstr>6.1.4  私有成员与公有成员</vt:lpstr>
      <vt:lpstr>6.1.4  私有成员与公有成员</vt:lpstr>
      <vt:lpstr>6.2  方法</vt:lpstr>
      <vt:lpstr>6.2  方法</vt:lpstr>
      <vt:lpstr>6.2  方法</vt:lpstr>
      <vt:lpstr>6.2  方法</vt:lpstr>
      <vt:lpstr>6.2  方法</vt:lpstr>
      <vt:lpstr>6.3  属性</vt:lpstr>
      <vt:lpstr>6.3  属性</vt:lpstr>
      <vt:lpstr>6.3  属性</vt:lpstr>
      <vt:lpstr>6.3  属性</vt:lpstr>
      <vt:lpstr>6.3  属性</vt:lpstr>
      <vt:lpstr>6.3  属性</vt:lpstr>
      <vt:lpstr>6.3  属性</vt:lpstr>
      <vt:lpstr>6.3  属性</vt:lpstr>
      <vt:lpstr>6.4.1  常用特殊方法</vt:lpstr>
      <vt:lpstr>6.4.1  常用特殊方法</vt:lpstr>
      <vt:lpstr>6.4.1  常用特殊方法</vt:lpstr>
      <vt:lpstr>6.4.1  常用特殊方法</vt:lpstr>
      <vt:lpstr>6.4.1  常用特殊方法</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6.5  继承机制</vt:lpstr>
      <vt:lpstr>6.5  继承机制</vt:lpstr>
      <vt:lpstr>6.5  继承机制</vt:lpstr>
      <vt:lpstr>6.5  继承机制</vt:lpstr>
      <vt:lpstr>6.5  继承机制</vt:lpstr>
      <vt:lpstr>6.5  继承机制</vt:lpstr>
      <vt:lpstr>6.5  继承机制</vt:lpstr>
      <vt:lpstr>6.5  继承机制</vt:lpstr>
      <vt:lpstr>6.6  多态原理与实现</vt:lpstr>
      <vt:lpstr>6.6  多态原理与实现</vt:lpstr>
      <vt:lpstr>6.6  多态原理与实现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dfg</cp:lastModifiedBy>
  <cp:revision>108</cp:revision>
  <dcterms:created xsi:type="dcterms:W3CDTF">2013-01-25T01:44:00Z</dcterms:created>
  <dcterms:modified xsi:type="dcterms:W3CDTF">2020-05-30T10:03:37Z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