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2" r:id="rId13"/>
  </p:sldMasterIdLst>
  <p:notesMasterIdLst>
    <p:notesMasterId r:id="rId25"/>
  </p:notesMasterIdLst>
  <p:handoutMasterIdLst>
    <p:handoutMasterId r:id="rId108"/>
  </p:handoutMasterIdLst>
  <p:sldIdLst>
    <p:sldId id="256" r:id="rId14"/>
    <p:sldId id="257" r:id="rId15"/>
    <p:sldId id="259" r:id="rId16"/>
    <p:sldId id="260" r:id="rId17"/>
    <p:sldId id="459" r:id="rId18"/>
    <p:sldId id="460" r:id="rId19"/>
    <p:sldId id="461" r:id="rId20"/>
    <p:sldId id="261" r:id="rId21"/>
    <p:sldId id="456" r:id="rId22"/>
    <p:sldId id="458" r:id="rId23"/>
    <p:sldId id="263" r:id="rId24"/>
    <p:sldId id="266" r:id="rId26"/>
    <p:sldId id="267" r:id="rId27"/>
    <p:sldId id="304" r:id="rId28"/>
    <p:sldId id="305" r:id="rId29"/>
    <p:sldId id="307" r:id="rId30"/>
    <p:sldId id="308" r:id="rId31"/>
    <p:sldId id="1001" r:id="rId32"/>
    <p:sldId id="1593" r:id="rId33"/>
    <p:sldId id="1594" r:id="rId34"/>
    <p:sldId id="1595" r:id="rId35"/>
    <p:sldId id="309" r:id="rId36"/>
    <p:sldId id="1431" r:id="rId37"/>
    <p:sldId id="1432" r:id="rId38"/>
    <p:sldId id="639" r:id="rId39"/>
    <p:sldId id="640" r:id="rId40"/>
    <p:sldId id="641" r:id="rId41"/>
    <p:sldId id="642" r:id="rId42"/>
    <p:sldId id="643" r:id="rId43"/>
    <p:sldId id="278" r:id="rId44"/>
    <p:sldId id="279" r:id="rId45"/>
    <p:sldId id="276" r:id="rId46"/>
    <p:sldId id="277" r:id="rId47"/>
    <p:sldId id="387" r:id="rId48"/>
    <p:sldId id="388" r:id="rId49"/>
    <p:sldId id="462" r:id="rId50"/>
    <p:sldId id="463" r:id="rId51"/>
    <p:sldId id="464" r:id="rId52"/>
    <p:sldId id="465" r:id="rId53"/>
    <p:sldId id="466" r:id="rId54"/>
    <p:sldId id="467" r:id="rId55"/>
    <p:sldId id="468" r:id="rId56"/>
    <p:sldId id="737" r:id="rId57"/>
    <p:sldId id="286" r:id="rId58"/>
    <p:sldId id="312" r:id="rId59"/>
    <p:sldId id="830" r:id="rId60"/>
    <p:sldId id="285" r:id="rId61"/>
    <p:sldId id="470" r:id="rId62"/>
    <p:sldId id="313" r:id="rId63"/>
    <p:sldId id="290" r:id="rId64"/>
    <p:sldId id="568" r:id="rId65"/>
    <p:sldId id="291" r:id="rId66"/>
    <p:sldId id="362" r:id="rId67"/>
    <p:sldId id="270" r:id="rId68"/>
    <p:sldId id="271" r:id="rId69"/>
    <p:sldId id="315" r:id="rId70"/>
    <p:sldId id="391" r:id="rId71"/>
    <p:sldId id="280" r:id="rId72"/>
    <p:sldId id="288" r:id="rId73"/>
    <p:sldId id="299" r:id="rId74"/>
    <p:sldId id="300" r:id="rId75"/>
    <p:sldId id="302" r:id="rId76"/>
    <p:sldId id="317" r:id="rId77"/>
    <p:sldId id="318" r:id="rId78"/>
    <p:sldId id="1596" r:id="rId79"/>
    <p:sldId id="535" r:id="rId80"/>
    <p:sldId id="927" r:id="rId81"/>
    <p:sldId id="374" r:id="rId82"/>
    <p:sldId id="376" r:id="rId83"/>
    <p:sldId id="375" r:id="rId84"/>
    <p:sldId id="377" r:id="rId85"/>
    <p:sldId id="378" r:id="rId86"/>
    <p:sldId id="439" r:id="rId87"/>
    <p:sldId id="379" r:id="rId88"/>
    <p:sldId id="380" r:id="rId89"/>
    <p:sldId id="440" r:id="rId90"/>
    <p:sldId id="441" r:id="rId91"/>
    <p:sldId id="442" r:id="rId92"/>
    <p:sldId id="443" r:id="rId93"/>
    <p:sldId id="381" r:id="rId94"/>
    <p:sldId id="444" r:id="rId95"/>
    <p:sldId id="382" r:id="rId96"/>
    <p:sldId id="446" r:id="rId97"/>
    <p:sldId id="616" r:id="rId98"/>
    <p:sldId id="383" r:id="rId99"/>
    <p:sldId id="447" r:id="rId100"/>
    <p:sldId id="448" r:id="rId101"/>
    <p:sldId id="384" r:id="rId102"/>
    <p:sldId id="450" r:id="rId103"/>
    <p:sldId id="1597" r:id="rId104"/>
    <p:sldId id="1598" r:id="rId105"/>
    <p:sldId id="1599" r:id="rId106"/>
    <p:sldId id="1600" r:id="rId107"/>
  </p:sldIdLst>
  <p:sldSz cx="9144000" cy="5144135"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3" d="100"/>
          <a:sy n="63" d="100"/>
        </p:scale>
        <p:origin x="-648" y="-108"/>
      </p:cViewPr>
      <p:guideLst>
        <p:guide orient="horz" pos="160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85.xml"/><Relationship Id="rId98" Type="http://schemas.openxmlformats.org/officeDocument/2006/relationships/slide" Target="slides/slide84.xml"/><Relationship Id="rId97" Type="http://schemas.openxmlformats.org/officeDocument/2006/relationships/slide" Target="slides/slide83.xml"/><Relationship Id="rId96" Type="http://schemas.openxmlformats.org/officeDocument/2006/relationships/slide" Target="slides/slide82.xml"/><Relationship Id="rId95" Type="http://schemas.openxmlformats.org/officeDocument/2006/relationships/slide" Target="slides/slide81.xml"/><Relationship Id="rId94" Type="http://schemas.openxmlformats.org/officeDocument/2006/relationships/slide" Target="slides/slide80.xml"/><Relationship Id="rId93" Type="http://schemas.openxmlformats.org/officeDocument/2006/relationships/slide" Target="slides/slide79.xml"/><Relationship Id="rId92" Type="http://schemas.openxmlformats.org/officeDocument/2006/relationships/slide" Target="slides/slide78.xml"/><Relationship Id="rId91" Type="http://schemas.openxmlformats.org/officeDocument/2006/relationships/slide" Target="slides/slide77.xml"/><Relationship Id="rId90" Type="http://schemas.openxmlformats.org/officeDocument/2006/relationships/slide" Target="slides/slide76.xml"/><Relationship Id="rId9" Type="http://schemas.openxmlformats.org/officeDocument/2006/relationships/slideMaster" Target="slideMasters/slideMaster8.xml"/><Relationship Id="rId89" Type="http://schemas.openxmlformats.org/officeDocument/2006/relationships/slide" Target="slides/slide75.xml"/><Relationship Id="rId88" Type="http://schemas.openxmlformats.org/officeDocument/2006/relationships/slide" Target="slides/slide74.xml"/><Relationship Id="rId87" Type="http://schemas.openxmlformats.org/officeDocument/2006/relationships/slide" Target="slides/slide73.xml"/><Relationship Id="rId86" Type="http://schemas.openxmlformats.org/officeDocument/2006/relationships/slide" Target="slides/slide72.xml"/><Relationship Id="rId85" Type="http://schemas.openxmlformats.org/officeDocument/2006/relationships/slide" Target="slides/slide71.xml"/><Relationship Id="rId84" Type="http://schemas.openxmlformats.org/officeDocument/2006/relationships/slide" Target="slides/slide70.xml"/><Relationship Id="rId83" Type="http://schemas.openxmlformats.org/officeDocument/2006/relationships/slide" Target="slides/slide69.xml"/><Relationship Id="rId82" Type="http://schemas.openxmlformats.org/officeDocument/2006/relationships/slide" Target="slides/slide68.xml"/><Relationship Id="rId81" Type="http://schemas.openxmlformats.org/officeDocument/2006/relationships/slide" Target="slides/slide67.xml"/><Relationship Id="rId80" Type="http://schemas.openxmlformats.org/officeDocument/2006/relationships/slide" Target="slides/slide66.xml"/><Relationship Id="rId8" Type="http://schemas.openxmlformats.org/officeDocument/2006/relationships/slideMaster" Target="slideMasters/slideMaster7.xml"/><Relationship Id="rId79" Type="http://schemas.openxmlformats.org/officeDocument/2006/relationships/slide" Target="slides/slide65.xml"/><Relationship Id="rId78" Type="http://schemas.openxmlformats.org/officeDocument/2006/relationships/slide" Target="slides/slide64.xml"/><Relationship Id="rId77" Type="http://schemas.openxmlformats.org/officeDocument/2006/relationships/slide" Target="slides/slide63.xml"/><Relationship Id="rId76" Type="http://schemas.openxmlformats.org/officeDocument/2006/relationships/slide" Target="slides/slide62.xml"/><Relationship Id="rId75" Type="http://schemas.openxmlformats.org/officeDocument/2006/relationships/slide" Target="slides/slide61.xml"/><Relationship Id="rId74" Type="http://schemas.openxmlformats.org/officeDocument/2006/relationships/slide" Target="slides/slide60.xml"/><Relationship Id="rId73" Type="http://schemas.openxmlformats.org/officeDocument/2006/relationships/slide" Target="slides/slide59.xml"/><Relationship Id="rId72" Type="http://schemas.openxmlformats.org/officeDocument/2006/relationships/slide" Target="slides/slide58.xml"/><Relationship Id="rId71" Type="http://schemas.openxmlformats.org/officeDocument/2006/relationships/slide" Target="slides/slide57.xml"/><Relationship Id="rId70" Type="http://schemas.openxmlformats.org/officeDocument/2006/relationships/slide" Target="slides/slide56.xml"/><Relationship Id="rId7" Type="http://schemas.openxmlformats.org/officeDocument/2006/relationships/slideMaster" Target="slideMasters/slideMaster6.xml"/><Relationship Id="rId69" Type="http://schemas.openxmlformats.org/officeDocument/2006/relationships/slide" Target="slides/slide55.xml"/><Relationship Id="rId68" Type="http://schemas.openxmlformats.org/officeDocument/2006/relationships/slide" Target="slides/slide54.xml"/><Relationship Id="rId67" Type="http://schemas.openxmlformats.org/officeDocument/2006/relationships/slide" Target="slides/slide53.xml"/><Relationship Id="rId66" Type="http://schemas.openxmlformats.org/officeDocument/2006/relationships/slide" Target="slides/slide52.xml"/><Relationship Id="rId65" Type="http://schemas.openxmlformats.org/officeDocument/2006/relationships/slide" Target="slides/slide51.xml"/><Relationship Id="rId64" Type="http://schemas.openxmlformats.org/officeDocument/2006/relationships/slide" Target="slides/slide50.xml"/><Relationship Id="rId63" Type="http://schemas.openxmlformats.org/officeDocument/2006/relationships/slide" Target="slides/slide49.xml"/><Relationship Id="rId62" Type="http://schemas.openxmlformats.org/officeDocument/2006/relationships/slide" Target="slides/slide48.xml"/><Relationship Id="rId61" Type="http://schemas.openxmlformats.org/officeDocument/2006/relationships/slide" Target="slides/slide47.xml"/><Relationship Id="rId60" Type="http://schemas.openxmlformats.org/officeDocument/2006/relationships/slide" Target="slides/slide46.xml"/><Relationship Id="rId6" Type="http://schemas.openxmlformats.org/officeDocument/2006/relationships/slideMaster" Target="slideMasters/slideMaster5.xml"/><Relationship Id="rId59" Type="http://schemas.openxmlformats.org/officeDocument/2006/relationships/slide" Target="slides/slide45.xml"/><Relationship Id="rId58" Type="http://schemas.openxmlformats.org/officeDocument/2006/relationships/slide" Target="slides/slide44.xml"/><Relationship Id="rId57" Type="http://schemas.openxmlformats.org/officeDocument/2006/relationships/slide" Target="slides/slide43.xml"/><Relationship Id="rId56" Type="http://schemas.openxmlformats.org/officeDocument/2006/relationships/slide" Target="slides/slide42.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notesMaster" Target="notesMasters/notesMaster1.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Master" Target="slideMasters/slideMaster10.xml"/><Relationship Id="rId109" Type="http://schemas.openxmlformats.org/officeDocument/2006/relationships/presProps" Target="presProps.xml"/><Relationship Id="rId108" Type="http://schemas.openxmlformats.org/officeDocument/2006/relationships/handoutMaster" Target="handoutMasters/handoutMaster1.xml"/><Relationship Id="rId107" Type="http://schemas.openxmlformats.org/officeDocument/2006/relationships/slide" Target="slides/slide93.xml"/><Relationship Id="rId106" Type="http://schemas.openxmlformats.org/officeDocument/2006/relationships/slide" Target="slides/slide92.xml"/><Relationship Id="rId105" Type="http://schemas.openxmlformats.org/officeDocument/2006/relationships/slide" Target="slides/slide91.xml"/><Relationship Id="rId104" Type="http://schemas.openxmlformats.org/officeDocument/2006/relationships/slide" Target="slides/slide90.xml"/><Relationship Id="rId103" Type="http://schemas.openxmlformats.org/officeDocument/2006/relationships/slide" Target="slides/slide89.xml"/><Relationship Id="rId102" Type="http://schemas.openxmlformats.org/officeDocument/2006/relationships/slide" Target="slides/slide88.xml"/><Relationship Id="rId101" Type="http://schemas.openxmlformats.org/officeDocument/2006/relationships/slide" Target="slides/slide87.xml"/><Relationship Id="rId100" Type="http://schemas.openxmlformats.org/officeDocument/2006/relationships/slide" Target="slides/slide86.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fontAlgn="base"/>
            <a:fld id="{0F9B84EA-7D68-4D60-9CB1-D50884785D1C}"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fontAlgn="base"/>
            <a:fld id="{A6889B9F-1CDC-40AB-9542-B8FD9D273882}"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pPr fontAlgn="base"/>
            <a:endParaRPr lang="zh-CN" altLang="en-US"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vl1pPr>
          </a:lstStyle>
          <a:p>
            <a:pPr fontAlgn="base"/>
            <a:endParaRPr lang="zh-CN" altLang="en-US" strike="noStrike" noProof="1"/>
          </a:p>
        </p:txBody>
      </p:sp>
      <p:sp>
        <p:nvSpPr>
          <p:cNvPr id="25604" name="Rectangle 4"/>
          <p:cNvSpPr>
            <a:spLocks noGrp="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wrap="square" lIns="91440" tIns="45720" rIns="91440" bIns="45720"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pPr fontAlgn="base"/>
            <a:endParaRPr lang="en-US" altLang="x-none"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B96FC780-38BA-4EA3-87C6-D2F2C57EF75F}"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p:cNvSpPr>
          <p:nvPr>
            <p:ph type="sldImg"/>
          </p:nvPr>
        </p:nvSpPr>
        <p:spPr/>
      </p:sp>
      <p:sp>
        <p:nvSpPr>
          <p:cNvPr id="37890" name="文本占位符 2"/>
          <p:cNvSpPr>
            <a:spLocks noGrp="1"/>
          </p:cNvSpPr>
          <p:nvPr>
            <p:ph type="body"/>
          </p:nvPr>
        </p:nvSpPr>
        <p:spPr/>
        <p:txBody>
          <a:bodyPr wrap="square" lIns="91440" tIns="45720" rIns="91440" bIns="45720" anchor="ctr"/>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9AEC498E-21F4-42F6-8674-2ED52E8BEF49}"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7412" name="任意多边形 14339"/>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7413" name="任意多边形 14340"/>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7414" name="任意多边形 14341"/>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7415" name="任意多边形 14342"/>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7416" name="任意多边形 14343"/>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en-US" sz="100"/>
            </a:p>
          </p:txBody>
        </p:sp>
        <p:sp>
          <p:nvSpPr>
            <p:cNvPr id="17417" name="任意多边形 14344"/>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en-US" sz="100"/>
            </a:p>
          </p:txBody>
        </p:sp>
        <p:sp>
          <p:nvSpPr>
            <p:cNvPr id="17418" name="任意多边形 14345"/>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7419" name="任意多边形 14346"/>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en-US" sz="100"/>
            </a:p>
          </p:txBody>
        </p:sp>
        <p:sp>
          <p:nvSpPr>
            <p:cNvPr id="17420" name="任意多边形 14347"/>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7421" name="任意多边形 14348"/>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en-US" sz="100"/>
            </a:p>
          </p:txBody>
        </p:sp>
        <p:sp>
          <p:nvSpPr>
            <p:cNvPr id="17422" name="任意多边形 14349"/>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7423" name="任意多边形 14350"/>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7424" name="任意多边形 14351"/>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7425" name="任意多边形 14352"/>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7426" name="任意多边形 1435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7427" name="任意多边形 1435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en-US" sz="100"/>
            </a:p>
          </p:txBody>
        </p:sp>
        <p:sp>
          <p:nvSpPr>
            <p:cNvPr id="17428" name="任意多边形 14355"/>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7429" name="任意多边形 14356"/>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en-US" sz="100"/>
            </a:p>
          </p:txBody>
        </p:sp>
        <p:sp>
          <p:nvSpPr>
            <p:cNvPr id="17430" name="任意多边形 14357"/>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7431" name="任意多边形 14358"/>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7432" name="任意多边形 1435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7433" name="任意多边形 1436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en-US" sz="100"/>
            </a:p>
          </p:txBody>
        </p:sp>
        <p:sp>
          <p:nvSpPr>
            <p:cNvPr id="17434" name="任意多边形 14361"/>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7435" name="任意多边形 14362"/>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7436" name="任意多边形 14363"/>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en-US" sz="100"/>
            </a:p>
          </p:txBody>
        </p:sp>
        <p:sp>
          <p:nvSpPr>
            <p:cNvPr id="17437" name="任意多边形 14364"/>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7438" name="任意多边形 14365"/>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en-US" sz="100"/>
            </a:p>
          </p:txBody>
        </p:sp>
        <p:sp>
          <p:nvSpPr>
            <p:cNvPr id="17439" name="任意多边形 14366"/>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7440" name="任意多边形 14367"/>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7441" name="任意多边形 14368"/>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7442" name="任意多边形 14369"/>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7443" name="任意多边形 14370"/>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7444" name="任意多边形 14371"/>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7445" name="任意多边形 14372"/>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7446" name="任意多边形 14373"/>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7449" name="任意多边形 14376"/>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4" name="日期占位符 14379"/>
          <p:cNvSpPr>
            <a:spLocks noGrp="1"/>
          </p:cNvSpPr>
          <p:nvPr>
            <p:ph type="dt" sz="quarter"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14380"/>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en-US" altLang="x-none" strike="noStrike" noProof="1"/>
          </a:p>
        </p:txBody>
      </p:sp>
      <p:sp>
        <p:nvSpPr>
          <p:cNvPr id="46" name="灯片编号占位符 14381"/>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DBE8CA87-A63A-4BF4-BE2B-144F32AE3E0E}"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1DC4747-5CA5-4041-9EED-38569A55284B}"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65B1F469-0C73-4523-B094-84106760668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CC7ED7B6-C1C7-432F-A706-CF9604B2BAA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78A923B8-141F-4243-86DE-A265D5C73F92}"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2228B5D-EE10-4B9C-B459-A4489E1F980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23557" name="任意多边形 16388"/>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23558" name="任意多边形 16389"/>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23559" name="任意多边形 16390"/>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p>
                <a:endParaRPr lang="en-US" sz="100"/>
              </a:p>
            </p:txBody>
          </p:sp>
          <p:sp>
            <p:nvSpPr>
              <p:cNvPr id="23560" name="任意多边形 16391"/>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23561" name="任意多边形 16392"/>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23562" name="任意多边形 16393"/>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3" name="日期占位符 16396"/>
          <p:cNvSpPr>
            <a:spLocks noGrp="1"/>
          </p:cNvSpPr>
          <p:nvPr>
            <p:ph type="dt" sz="quarter" idx="10"/>
          </p:nvPr>
        </p:nvSpPr>
        <p:spPr>
          <a:xfrm>
            <a:off x="457200" y="4687120"/>
            <a:ext cx="2133600" cy="35725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14" name="页脚占位符 16397"/>
          <p:cNvSpPr>
            <a:spLocks noGrp="1"/>
          </p:cNvSpPr>
          <p:nvPr>
            <p:ph type="ftr" sz="quarter" idx="11"/>
          </p:nvPr>
        </p:nvSpPr>
        <p:spPr>
          <a:xfrm>
            <a:off x="3124200" y="4689501"/>
            <a:ext cx="2895600" cy="357250"/>
          </a:xfrm>
          <a:prstGeom prst="rect">
            <a:avLst/>
          </a:prstGeom>
          <a:noFill/>
          <a:ln w="9525">
            <a:noFill/>
            <a:miter/>
          </a:ln>
        </p:spPr>
        <p:txBody>
          <a:bodyPr anchor="b"/>
          <a:lstStyle>
            <a:lvl1pPr>
              <a:defRPr/>
            </a:lvl1pPr>
          </a:lstStyle>
          <a:p>
            <a:pPr fontAlgn="base"/>
            <a:endParaRPr lang="zh-CN" strike="noStrike" noProof="1"/>
          </a:p>
        </p:txBody>
      </p:sp>
      <p:sp>
        <p:nvSpPr>
          <p:cNvPr id="15" name="灯片编号占位符 16398"/>
          <p:cNvSpPr>
            <a:spLocks noGrp="1"/>
          </p:cNvSpPr>
          <p:nvPr>
            <p:ph type="sldNum" sz="quarter" idx="12"/>
          </p:nvPr>
        </p:nvSpPr>
        <p:spPr>
          <a:xfrm>
            <a:off x="6553200" y="4691883"/>
            <a:ext cx="2133600" cy="357250"/>
          </a:xfrm>
          <a:prstGeom prst="rect">
            <a:avLst/>
          </a:prstGeom>
          <a:noFill/>
          <a:ln w="9525">
            <a:noFill/>
            <a:miter/>
          </a:ln>
        </p:spPr>
        <p:txBody>
          <a:bodyPr vert="horz" wrap="square" lIns="91440" tIns="45720" rIns="91440" bIns="45720" numCol="1" anchor="b" anchorCtr="0" compatLnSpc="1"/>
          <a:lstStyle>
            <a:lvl1pPr>
              <a:defRPr/>
            </a:lvl1pPr>
          </a:lstStyle>
          <a:p>
            <a:pPr fontAlgn="base"/>
            <a:fld id="{4729C9C2-2C62-49D6-97E6-BE1477B9F3A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Slide Number Placeholder 5"/>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Footer Placeholder 6"/>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Slide Number Placeholder 7"/>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9" name="Footer Placeholder 8"/>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Slide Number Placeholder 3"/>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5" name="Footer Placeholder 4"/>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Slide Number Placeholder 2"/>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4" name="Footer Placeholder 3"/>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Slide Number Placeholder 5"/>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Footer Placeholder 6"/>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Slide Number Placeholder 5"/>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Footer Placeholder 6"/>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p>
            <a:pPr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4" name="直接连接符 7"/>
          <p:cNvCxnSpPr/>
          <p:nvPr userDrawn="1"/>
        </p:nvCxnSpPr>
        <p:spPr>
          <a:xfrm>
            <a:off x="12700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270" y="4287"/>
            <a:ext cx="9140825" cy="924563"/>
          </a:xfrm>
          <a:gradFill>
            <a:gsLst>
              <a:gs pos="0">
                <a:srgbClr val="00B0F0"/>
              </a:gs>
              <a:gs pos="30000">
                <a:schemeClr val="accent1">
                  <a:lumMod val="45000"/>
                  <a:lumOff val="55000"/>
                </a:schemeClr>
              </a:gs>
              <a:gs pos="81000">
                <a:schemeClr val="accent1">
                  <a:lumMod val="45000"/>
                  <a:lumOff val="55000"/>
                </a:schemeClr>
              </a:gs>
              <a:gs pos="100000">
                <a:schemeClr val="accent1">
                  <a:lumMod val="30000"/>
                  <a:lumOff val="70000"/>
                </a:schemeClr>
              </a:gs>
            </a:gsLst>
            <a:path path="circle">
              <a:fillToRect t="100000" r="100000"/>
            </a:path>
            <a:tileRect l="-100000" b="-100000"/>
          </a:gradFill>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9"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E53E7B2E-9CD3-47DA-90BA-12A03F4038B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pic>
        <p:nvPicPr>
          <p:cNvPr id="3076" name="图片 3" descr="qrcode_for_gh_6f2df669dea9_1280"/>
          <p:cNvPicPr>
            <a:picLocks noChangeAspect="1"/>
          </p:cNvPicPr>
          <p:nvPr userDrawn="1"/>
        </p:nvPicPr>
        <p:blipFill>
          <a:blip r:embed="rId2"/>
          <a:stretch>
            <a:fillRect/>
          </a:stretch>
        </p:blipFill>
        <p:spPr>
          <a:xfrm>
            <a:off x="7899400" y="4064635"/>
            <a:ext cx="1231900" cy="1033145"/>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5364" name="任意多边形 7171"/>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5365" name="任意多边形 7172"/>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5366" name="任意多边形 7173"/>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5367" name="任意多边形 7174"/>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5368" name="任意多边形 7175"/>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en-US" sz="100"/>
            </a:p>
          </p:txBody>
        </p:sp>
        <p:sp>
          <p:nvSpPr>
            <p:cNvPr id="15369" name="任意多边形 7176"/>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en-US" sz="100"/>
            </a:p>
          </p:txBody>
        </p:sp>
        <p:sp>
          <p:nvSpPr>
            <p:cNvPr id="15370" name="任意多边形 7177"/>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5371" name="任意多边形 7178"/>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en-US" sz="100"/>
            </a:p>
          </p:txBody>
        </p:sp>
        <p:sp>
          <p:nvSpPr>
            <p:cNvPr id="15372" name="任意多边形 7179"/>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5373" name="任意多边形 7180"/>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en-US" sz="100"/>
            </a:p>
          </p:txBody>
        </p:sp>
        <p:sp>
          <p:nvSpPr>
            <p:cNvPr id="15374" name="任意多边形 7181"/>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5375" name="任意多边形 7182"/>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5376" name="任意多边形 7183"/>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5377" name="任意多边形 7184"/>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5378" name="任意多边形 718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5379" name="任意多边形 718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en-US" sz="100"/>
            </a:p>
          </p:txBody>
        </p:sp>
        <p:sp>
          <p:nvSpPr>
            <p:cNvPr id="15380" name="任意多边形 7187"/>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5381" name="任意多边形 7188"/>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en-US" sz="100"/>
            </a:p>
          </p:txBody>
        </p:sp>
        <p:sp>
          <p:nvSpPr>
            <p:cNvPr id="15382" name="任意多边形 7189"/>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5383" name="任意多边形 7190"/>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5384" name="任意多边形 719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5385" name="任意多边形 719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en-US" sz="100"/>
            </a:p>
          </p:txBody>
        </p:sp>
        <p:sp>
          <p:nvSpPr>
            <p:cNvPr id="15386" name="任意多边形 7193"/>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5387" name="任意多边形 7194"/>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5388" name="任意多边形 7195"/>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en-US" sz="100"/>
            </a:p>
          </p:txBody>
        </p:sp>
        <p:sp>
          <p:nvSpPr>
            <p:cNvPr id="15389" name="任意多边形 7196"/>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5390" name="任意多边形 7197"/>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en-US" sz="100"/>
            </a:p>
          </p:txBody>
        </p:sp>
        <p:sp>
          <p:nvSpPr>
            <p:cNvPr id="15391" name="任意多边形 7198"/>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5392" name="任意多边形 7199"/>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5393" name="任意多边形 7200"/>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5394" name="任意多边形 7201"/>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5395" name="任意多边形 7202"/>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5396" name="任意多边形 7203"/>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5397" name="任意多边形 7204"/>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5398" name="任意多边形 7205"/>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5401" name="任意多边形 7208"/>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4" name="日期占位符 7211"/>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7212"/>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7213"/>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430EDEB3-57C3-417A-8D14-FB1ED97F590A}"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6388" name="任意多边形 1126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6389" name="任意多边形 1126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6390" name="任意多边形 1126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6391" name="任意多边形 1127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6392" name="任意多边形 1127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en-US" sz="100"/>
            </a:p>
          </p:txBody>
        </p:sp>
        <p:sp>
          <p:nvSpPr>
            <p:cNvPr id="16393" name="任意多边形 11272"/>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en-US" sz="100"/>
            </a:p>
          </p:txBody>
        </p:sp>
        <p:sp>
          <p:nvSpPr>
            <p:cNvPr id="16394" name="任意多边形 1127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6395" name="任意多边形 1127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en-US" sz="100"/>
            </a:p>
          </p:txBody>
        </p:sp>
        <p:sp>
          <p:nvSpPr>
            <p:cNvPr id="16396" name="任意多边形 1127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6397" name="任意多边形 11276"/>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en-US" sz="100"/>
            </a:p>
          </p:txBody>
        </p:sp>
        <p:sp>
          <p:nvSpPr>
            <p:cNvPr id="16398" name="任意多边形 1127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6399" name="任意多边形 1127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6400" name="任意多边形 1127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6401" name="任意多边形 1128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6402" name="任意多边形 1128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6403" name="任意多边形 1128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en-US" sz="100"/>
            </a:p>
          </p:txBody>
        </p:sp>
        <p:sp>
          <p:nvSpPr>
            <p:cNvPr id="16404" name="任意多边形 1128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6405" name="任意多边形 11284"/>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en-US" sz="100"/>
            </a:p>
          </p:txBody>
        </p:sp>
        <p:sp>
          <p:nvSpPr>
            <p:cNvPr id="16406" name="任意多边形 1128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6407" name="任意多边形 1128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6408" name="任意多边形 1128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6409" name="任意多边形 1128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en-US" sz="100"/>
            </a:p>
          </p:txBody>
        </p:sp>
        <p:sp>
          <p:nvSpPr>
            <p:cNvPr id="16410" name="任意多边形 1128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6411" name="任意多边形 1129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6412" name="任意多边形 1129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en-US" sz="100"/>
            </a:p>
          </p:txBody>
        </p:sp>
        <p:sp>
          <p:nvSpPr>
            <p:cNvPr id="16413" name="任意多边形 1129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6414" name="任意多边形 11293"/>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en-US" sz="100"/>
            </a:p>
          </p:txBody>
        </p:sp>
        <p:sp>
          <p:nvSpPr>
            <p:cNvPr id="16415" name="任意多边形 1129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6416" name="任意多边形 1129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6417" name="任意多边形 1129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6418" name="任意多边形 1129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6419" name="任意多边形 1129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6420" name="任意多边形 1129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6421" name="任意多边形 1130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6422" name="任意多边形 1130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6425" name="任意多边形 1130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4" name="日期占位符 11307"/>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11308"/>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11309"/>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7BA8D9E-9FDD-428E-8E36-B0101A9FEDE4}"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p>
            <a:pPr fontAlgn="base"/>
            <a:endParaRPr lang="zh-CN" altLang="en-US" strike="noStrike" noProof="1"/>
          </a:p>
        </p:txBody>
      </p:sp>
      <p:sp>
        <p:nvSpPr>
          <p:cNvPr id="9" name="Slide Number Placeholder 8"/>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p>
            <a:pPr fontAlgn="base"/>
            <a:endParaRPr lang="zh-CN" altLang="en-US" strike="noStrike" noProof="1"/>
          </a:p>
        </p:txBody>
      </p:sp>
      <p:sp>
        <p:nvSpPr>
          <p:cNvPr id="5" name="Slide Number Placeholder 4"/>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p>
            <a:pPr fontAlgn="base"/>
            <a:endParaRPr lang="zh-CN" altLang="en-US" strike="noStrike" noProof="1"/>
          </a:p>
        </p:txBody>
      </p:sp>
      <p:sp>
        <p:nvSpPr>
          <p:cNvPr id="4" name="Slide Number Placeholder 3"/>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p>
            <a:pPr fontAlgn="base"/>
            <a:endParaRPr lang="zh-CN" altLang="en-US" strike="noStrike" noProof="1"/>
          </a:p>
        </p:txBody>
      </p:sp>
      <p:sp>
        <p:nvSpPr>
          <p:cNvPr id="7" name="Slide Number Placeholder 6"/>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p>
            <a:pPr fontAlgn="base"/>
            <a:endParaRPr lang="zh-CN" altLang="en-US" strike="noStrike" noProof="1"/>
          </a:p>
        </p:txBody>
      </p:sp>
      <p:sp>
        <p:nvSpPr>
          <p:cNvPr id="6" name="Slide Number Placeholder 5"/>
          <p:cNvSpPr>
            <a:spLocks noGrp="1"/>
          </p:cNvSpPr>
          <p:nvPr>
            <p:ph type="sldNum" sz="quarter" idx="12"/>
          </p:nvPr>
        </p:nvSpPr>
        <p:spPr/>
        <p:txBody>
          <a:bodyPr/>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23.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2" Type="http://schemas.openxmlformats.org/officeDocument/2006/relationships/theme" Target="../theme/theme12.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4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024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11268" name="任意多边形 13315"/>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1269" name="任意多边形 13316"/>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11270" name="任意多边形 13317"/>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1271" name="任意多边形 13318"/>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11272" name="任意多边形 13319"/>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en-US" sz="100"/>
            </a:p>
          </p:txBody>
        </p:sp>
        <p:sp>
          <p:nvSpPr>
            <p:cNvPr id="11273" name="任意多边形 13320"/>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en-US" sz="100"/>
            </a:p>
          </p:txBody>
        </p:sp>
        <p:sp>
          <p:nvSpPr>
            <p:cNvPr id="11274" name="任意多边形 13321"/>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1275" name="任意多边形 13322"/>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en-US" sz="100"/>
            </a:p>
          </p:txBody>
        </p:sp>
        <p:sp>
          <p:nvSpPr>
            <p:cNvPr id="11276" name="任意多边形 13323"/>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11277" name="任意多边形 13324"/>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en-US" sz="100"/>
            </a:p>
          </p:txBody>
        </p:sp>
        <p:sp>
          <p:nvSpPr>
            <p:cNvPr id="11278" name="任意多边形 13325"/>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11279" name="任意多边形 13326"/>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11280" name="任意多边形 13327"/>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11281" name="任意多边形 13328"/>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1128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1128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en-US" sz="100"/>
            </a:p>
          </p:txBody>
        </p:sp>
        <p:sp>
          <p:nvSpPr>
            <p:cNvPr id="11284" name="任意多边形 13331"/>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1128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en-US" sz="100"/>
            </a:p>
          </p:txBody>
        </p:sp>
        <p:sp>
          <p:nvSpPr>
            <p:cNvPr id="11286" name="任意多边形 13333"/>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11287" name="任意多边形 13334"/>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128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1128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en-US" sz="100"/>
            </a:p>
          </p:txBody>
        </p:sp>
        <p:sp>
          <p:nvSpPr>
            <p:cNvPr id="11290" name="任意多边形 13337"/>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11291" name="任意多边形 13338"/>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11292" name="任意多边形 13339"/>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en-US" sz="100"/>
            </a:p>
          </p:txBody>
        </p:sp>
        <p:sp>
          <p:nvSpPr>
            <p:cNvPr id="11293" name="任意多边形 13340"/>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11294" name="任意多边形 13341"/>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en-US" sz="100"/>
            </a:p>
          </p:txBody>
        </p:sp>
        <p:sp>
          <p:nvSpPr>
            <p:cNvPr id="11295" name="任意多边形 13342"/>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11296" name="任意多边形 13343"/>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11297" name="任意多边形 13344"/>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11298" name="任意多边形 13345"/>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11299" name="任意多边形 13346"/>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11300" name="任意多边形 13347"/>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11301" name="任意多边形 13348"/>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11302" name="任意多边形 13349"/>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11305" name="任意多边形 13352"/>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1306" name="标题 13353"/>
          <p:cNvSpPr>
            <a:spLocks noGrp="1"/>
          </p:cNvSpPr>
          <p:nvPr>
            <p:ph type="title"/>
          </p:nvPr>
        </p:nvSpPr>
        <p:spPr>
          <a:xfrm>
            <a:off x="457200" y="208396"/>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noProof="1">
                <a:effectLst/>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p>
                <a:endParaRPr lang="en-US" sz="100"/>
              </a:p>
            </p:txBody>
          </p:sp>
          <p:sp>
            <p:nvSpPr>
              <p:cNvPr id="12295" name="任意多边形 15366"/>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p>
                <a:endParaRPr lang="en-US" sz="100"/>
              </a:p>
            </p:txBody>
          </p:sp>
          <p:sp>
            <p:nvSpPr>
              <p:cNvPr id="12296" name="任意多边形 15367"/>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p>
                <a:endParaRPr lang="en-US" sz="100"/>
              </a:p>
            </p:txBody>
          </p:sp>
          <p:sp>
            <p:nvSpPr>
              <p:cNvPr id="12297" name="任意多边形 15368"/>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p>
                <a:endParaRPr lang="en-US" sz="100"/>
              </a:p>
            </p:txBody>
          </p:sp>
          <p:sp>
            <p:nvSpPr>
              <p:cNvPr id="12298" name="任意多边形 15369"/>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p>
                <a:endParaRPr lang="en-US" sz="100"/>
              </a:p>
            </p:txBody>
          </p:sp>
        </p:grpSp>
        <p:sp>
          <p:nvSpPr>
            <p:cNvPr id="12299" name="任意多边形 15370"/>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p>
              <a:endParaRPr lang="en-US" sz="100"/>
            </a:p>
          </p:txBody>
        </p:sp>
        <p:sp>
          <p:nvSpPr>
            <p:cNvPr id="12300" name="任意多边形 15371"/>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p>
              <a:endParaRPr lang="en-US" sz="100"/>
            </a:p>
          </p:txBody>
        </p:sp>
      </p:grpSp>
      <p:sp>
        <p:nvSpPr>
          <p:cNvPr id="12301" name="标题 15372"/>
          <p:cNvSpPr>
            <a:spLocks noGrp="1" noRot="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noProof="1">
                <a:effectLst/>
              </a:defRPr>
            </a:lvl1pPr>
          </a:lstStyle>
          <a:p>
            <a:pPr fontAlgn="base"/>
            <a:endParaRPr lang="zh-CN" strike="noStrike" noProof="1"/>
          </a:p>
        </p:txBody>
      </p:sp>
      <p:sp>
        <p:nvSpPr>
          <p:cNvPr id="12303" name="文本占位符 15374"/>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algn="ctr" rtl="0" fontAlgn="base">
        <a:spcBef>
          <a:spcPct val="0"/>
        </a:spcBef>
        <a:spcAft>
          <a:spcPct val="0"/>
        </a:spcAft>
        <a:defRPr sz="33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70000"/>
        <a:buFont typeface="Wingdings" panose="05000000000000000000" pitchFamily="2" charset="2"/>
        <a:buChar char="n"/>
        <a:defRPr sz="2400" kern="1200">
          <a:solidFill>
            <a:schemeClr val="tx1"/>
          </a:solidFill>
          <a:latin typeface="+mn-lt"/>
          <a:ea typeface="+mn-ea"/>
          <a:cs typeface="+mn-cs"/>
        </a:defRPr>
      </a:lvl1pPr>
      <a:lvl2pPr marL="557530" lvl="1" indent="-214630" algn="l" rtl="0" fontAlgn="base">
        <a:spcBef>
          <a:spcPct val="15000"/>
        </a:spcBef>
        <a:spcAft>
          <a:spcPct val="0"/>
        </a:spcAft>
        <a:buClr>
          <a:schemeClr val="accent2"/>
        </a:buClr>
        <a:buSzPct val="70000"/>
        <a:buFont typeface="Wingdings" panose="05000000000000000000" pitchFamily="2" charset="2"/>
        <a:buChar char="n"/>
        <a:defRPr sz="2100" kern="1200">
          <a:solidFill>
            <a:schemeClr val="tx1"/>
          </a:solidFill>
          <a:latin typeface="+mn-lt"/>
          <a:ea typeface="+mn-ea"/>
          <a:cs typeface="+mn-cs"/>
        </a:defRPr>
      </a:lvl2pPr>
      <a:lvl3pPr marL="857250" lvl="2" indent="-171450" algn="l" rtl="0" fontAlgn="base">
        <a:spcBef>
          <a:spcPct val="15000"/>
        </a:spcBef>
        <a:spcAft>
          <a:spcPct val="0"/>
        </a:spcAft>
        <a:buClr>
          <a:schemeClr val="tx2"/>
        </a:buClr>
        <a:buSzPct val="70000"/>
        <a:buFont typeface="Wingdings" panose="05000000000000000000" pitchFamily="2" charset="2"/>
        <a:buChar char="n"/>
        <a:defRPr sz="1800" kern="1200">
          <a:solidFill>
            <a:schemeClr val="tx1"/>
          </a:solidFill>
          <a:latin typeface="+mn-lt"/>
          <a:ea typeface="+mn-ea"/>
          <a:cs typeface="+mn-cs"/>
        </a:defRPr>
      </a:lvl3pPr>
      <a:lvl4pPr marL="1200150" lvl="3" indent="-171450" algn="l" rtl="0" fontAlgn="base">
        <a:spcBef>
          <a:spcPct val="15000"/>
        </a:spcBef>
        <a:spcAft>
          <a:spcPct val="0"/>
        </a:spcAft>
        <a:buClr>
          <a:schemeClr val="accent2"/>
        </a:buClr>
        <a:buSzPct val="70000"/>
        <a:buFont typeface="Wingdings" panose="05000000000000000000" pitchFamily="2" charset="2"/>
        <a:buChar char="n"/>
        <a:defRPr sz="1500" kern="1200">
          <a:solidFill>
            <a:schemeClr val="tx1"/>
          </a:solidFill>
          <a:latin typeface="+mn-lt"/>
          <a:ea typeface="+mn-ea"/>
          <a:cs typeface="+mn-cs"/>
        </a:defRPr>
      </a:lvl4pPr>
      <a:lvl5pPr marL="1543050" lvl="4" indent="-171450" algn="l" rtl="0" fontAlgn="base">
        <a:spcBef>
          <a:spcPct val="15000"/>
        </a:spcBef>
        <a:spcAft>
          <a:spcPct val="0"/>
        </a:spcAft>
        <a:buClr>
          <a:schemeClr val="hlink"/>
        </a:buClr>
        <a:buSzPct val="70000"/>
        <a:buFont typeface="Wingdings" panose="05000000000000000000" pitchFamily="2" charset="2"/>
        <a:buChar char="n"/>
        <a:defRPr sz="1500" kern="120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6148" name="任意多边形 614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6149" name="任意多边形 614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6150" name="任意多边形 614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6151" name="任意多边形 615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6152" name="任意多边形 615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en-US" sz="100"/>
            </a:p>
          </p:txBody>
        </p:sp>
        <p:sp>
          <p:nvSpPr>
            <p:cNvPr id="6153" name="任意多边形 6152"/>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en-US" sz="100"/>
            </a:p>
          </p:txBody>
        </p:sp>
        <p:sp>
          <p:nvSpPr>
            <p:cNvPr id="6154" name="任意多边形 615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6155" name="任意多边形 615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en-US" sz="100"/>
            </a:p>
          </p:txBody>
        </p:sp>
        <p:sp>
          <p:nvSpPr>
            <p:cNvPr id="6156" name="任意多边形 615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6157" name="任意多边形 6156"/>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en-US" sz="100"/>
            </a:p>
          </p:txBody>
        </p:sp>
        <p:sp>
          <p:nvSpPr>
            <p:cNvPr id="6158" name="任意多边形 615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6159" name="任意多边形 615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6160" name="任意多边形 615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6161" name="任意多边形 616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6162"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6163"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en-US" sz="100"/>
            </a:p>
          </p:txBody>
        </p:sp>
        <p:sp>
          <p:nvSpPr>
            <p:cNvPr id="6164" name="任意多边形 616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6165"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en-US" sz="100"/>
            </a:p>
          </p:txBody>
        </p:sp>
        <p:sp>
          <p:nvSpPr>
            <p:cNvPr id="6166" name="任意多边形 616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6167" name="任意多边形 616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6168"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6169"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en-US" sz="100"/>
            </a:p>
          </p:txBody>
        </p:sp>
        <p:sp>
          <p:nvSpPr>
            <p:cNvPr id="6170" name="任意多边形 616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6171" name="任意多边形 617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6172" name="任意多边形 617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en-US" sz="100"/>
            </a:p>
          </p:txBody>
        </p:sp>
        <p:sp>
          <p:nvSpPr>
            <p:cNvPr id="6173" name="任意多边形 617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6174" name="任意多边形 6173"/>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en-US" sz="100"/>
            </a:p>
          </p:txBody>
        </p:sp>
        <p:sp>
          <p:nvSpPr>
            <p:cNvPr id="6175" name="任意多边形 617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6176" name="任意多边形 617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6177" name="任意多边形 617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6178" name="任意多边形 617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6179" name="任意多边形 617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6180" name="任意多边形 617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6181" name="任意多边形 618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6182" name="任意多边形 618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6185" name="任意多边形 618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2"/>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3"/>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4"/>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717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p>
            <a:pPr lvl="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p>
              <a:endParaRPr lang="en-US" sz="100"/>
            </a:p>
          </p:txBody>
        </p:sp>
        <p:sp>
          <p:nvSpPr>
            <p:cNvPr id="9220" name="任意多边形 10243"/>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9221" name="任意多边形 10244"/>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p>
              <a:endParaRPr lang="en-US" sz="100"/>
            </a:p>
          </p:txBody>
        </p:sp>
        <p:sp>
          <p:nvSpPr>
            <p:cNvPr id="9222" name="任意多边形 10245"/>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9223" name="任意多边形 10246"/>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p>
              <a:endParaRPr lang="en-US" sz="100"/>
            </a:p>
          </p:txBody>
        </p:sp>
        <p:sp>
          <p:nvSpPr>
            <p:cNvPr id="9224" name="任意多边形 10247"/>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close/>
                </a:path>
              </a:pathLst>
            </a:custGeom>
            <a:solidFill>
              <a:schemeClr val="bg1"/>
            </a:solidFill>
            <a:ln w="9525">
              <a:noFill/>
            </a:ln>
          </p:spPr>
          <p:txBody>
            <a:bodyPr/>
            <a:p>
              <a:endParaRPr lang="en-US" sz="100"/>
            </a:p>
          </p:txBody>
        </p:sp>
        <p:sp>
          <p:nvSpPr>
            <p:cNvPr id="9225" name="任意多边形 10248"/>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close/>
                </a:path>
              </a:pathLst>
            </a:custGeom>
            <a:solidFill>
              <a:schemeClr val="bg1"/>
            </a:solidFill>
            <a:ln w="9525">
              <a:noFill/>
            </a:ln>
          </p:spPr>
          <p:txBody>
            <a:bodyPr/>
            <a:p>
              <a:endParaRPr lang="en-US" sz="100"/>
            </a:p>
          </p:txBody>
        </p:sp>
        <p:sp>
          <p:nvSpPr>
            <p:cNvPr id="9226" name="任意多边形 10249"/>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9227" name="任意多边形 10250"/>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close/>
                </a:path>
              </a:pathLst>
            </a:custGeom>
            <a:solidFill>
              <a:schemeClr val="bg1"/>
            </a:solidFill>
            <a:ln w="9525">
              <a:noFill/>
            </a:ln>
          </p:spPr>
          <p:txBody>
            <a:bodyPr/>
            <a:p>
              <a:endParaRPr lang="en-US" sz="100"/>
            </a:p>
          </p:txBody>
        </p:sp>
        <p:sp>
          <p:nvSpPr>
            <p:cNvPr id="9228" name="任意多边形 10251"/>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p>
              <a:endParaRPr lang="en-US" sz="100"/>
            </a:p>
          </p:txBody>
        </p:sp>
        <p:sp>
          <p:nvSpPr>
            <p:cNvPr id="9229" name="任意多边形 10252"/>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close/>
                </a:path>
              </a:pathLst>
            </a:custGeom>
            <a:solidFill>
              <a:schemeClr val="bg1"/>
            </a:solidFill>
            <a:ln w="9525">
              <a:noFill/>
            </a:ln>
          </p:spPr>
          <p:txBody>
            <a:bodyPr/>
            <a:p>
              <a:endParaRPr lang="en-US" sz="100"/>
            </a:p>
          </p:txBody>
        </p:sp>
        <p:sp>
          <p:nvSpPr>
            <p:cNvPr id="9230" name="任意多边形 10253"/>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p>
              <a:endParaRPr lang="en-US" sz="100"/>
            </a:p>
          </p:txBody>
        </p:sp>
        <p:sp>
          <p:nvSpPr>
            <p:cNvPr id="9231" name="任意多边形 10254"/>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p>
              <a:endParaRPr lang="en-US" sz="100"/>
            </a:p>
          </p:txBody>
        </p:sp>
        <p:sp>
          <p:nvSpPr>
            <p:cNvPr id="9232" name="任意多边形 10255"/>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p>
              <a:endParaRPr lang="en-US" sz="100"/>
            </a:p>
          </p:txBody>
        </p:sp>
        <p:sp>
          <p:nvSpPr>
            <p:cNvPr id="9233" name="任意多边形 10256"/>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p>
              <a:endParaRPr lang="en-US" sz="100"/>
            </a:p>
          </p:txBody>
        </p:sp>
        <p:sp>
          <p:nvSpPr>
            <p:cNvPr id="9234"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p>
              <a:endParaRPr lang="en-US" sz="100"/>
            </a:p>
          </p:txBody>
        </p:sp>
        <p:sp>
          <p:nvSpPr>
            <p:cNvPr id="9235"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close/>
                </a:path>
              </a:pathLst>
            </a:custGeom>
            <a:solidFill>
              <a:schemeClr val="bg1"/>
            </a:solidFill>
            <a:ln w="9525">
              <a:noFill/>
            </a:ln>
          </p:spPr>
          <p:txBody>
            <a:bodyPr/>
            <a:p>
              <a:endParaRPr lang="en-US" sz="100"/>
            </a:p>
          </p:txBody>
        </p:sp>
        <p:sp>
          <p:nvSpPr>
            <p:cNvPr id="9236" name="任意多边形 10259"/>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p>
              <a:endParaRPr lang="en-US" sz="100"/>
            </a:p>
          </p:txBody>
        </p:sp>
        <p:sp>
          <p:nvSpPr>
            <p:cNvPr id="9237"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132" y="132"/>
                  </a:lnTo>
                  <a:close/>
                </a:path>
              </a:pathLst>
            </a:custGeom>
            <a:solidFill>
              <a:srgbClr val="FF9999"/>
            </a:solidFill>
            <a:ln w="9525">
              <a:noFill/>
            </a:ln>
          </p:spPr>
          <p:txBody>
            <a:bodyPr/>
            <a:p>
              <a:endParaRPr lang="en-US" sz="100"/>
            </a:p>
          </p:txBody>
        </p:sp>
        <p:sp>
          <p:nvSpPr>
            <p:cNvPr id="9238" name="任意多边形 10261"/>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p>
              <a:endParaRPr lang="en-US" sz="100"/>
            </a:p>
          </p:txBody>
        </p:sp>
        <p:sp>
          <p:nvSpPr>
            <p:cNvPr id="9239" name="任意多边形 10262"/>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9240"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p>
              <a:endParaRPr lang="en-US" sz="100"/>
            </a:p>
          </p:txBody>
        </p:sp>
        <p:sp>
          <p:nvSpPr>
            <p:cNvPr id="9241"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close/>
                </a:path>
              </a:pathLst>
            </a:custGeom>
            <a:solidFill>
              <a:schemeClr val="bg2"/>
            </a:solidFill>
            <a:ln w="9525">
              <a:noFill/>
            </a:ln>
          </p:spPr>
          <p:txBody>
            <a:bodyPr/>
            <a:p>
              <a:endParaRPr lang="en-US" sz="100"/>
            </a:p>
          </p:txBody>
        </p:sp>
        <p:sp>
          <p:nvSpPr>
            <p:cNvPr id="9242" name="任意多边形 10265"/>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p>
              <a:endParaRPr lang="en-US" sz="100"/>
            </a:p>
          </p:txBody>
        </p:sp>
        <p:sp>
          <p:nvSpPr>
            <p:cNvPr id="9243" name="任意多边形 10266"/>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p>
              <a:endParaRPr lang="en-US" sz="100"/>
            </a:p>
          </p:txBody>
        </p:sp>
        <p:sp>
          <p:nvSpPr>
            <p:cNvPr id="9244" name="任意多边形 10267"/>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pathLst>
                <a:path w="60" h="312">
                  <a:moveTo>
                    <a:pt x="0" y="144"/>
                  </a:moveTo>
                  <a:lnTo>
                    <a:pt x="60" y="312"/>
                  </a:lnTo>
                  <a:lnTo>
                    <a:pt x="60" y="6"/>
                  </a:lnTo>
                  <a:lnTo>
                    <a:pt x="54" y="0"/>
                  </a:lnTo>
                  <a:lnTo>
                    <a:pt x="0" y="144"/>
                  </a:lnTo>
                  <a:close/>
                </a:path>
              </a:pathLst>
            </a:custGeom>
            <a:solidFill>
              <a:schemeClr val="bg2"/>
            </a:solidFill>
            <a:ln w="9525">
              <a:noFill/>
            </a:ln>
          </p:spPr>
          <p:txBody>
            <a:bodyPr/>
            <a:p>
              <a:endParaRPr lang="en-US" sz="100"/>
            </a:p>
          </p:txBody>
        </p:sp>
        <p:sp>
          <p:nvSpPr>
            <p:cNvPr id="9245" name="任意多边形 10268"/>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p>
              <a:endParaRPr lang="en-US" sz="100"/>
            </a:p>
          </p:txBody>
        </p:sp>
        <p:sp>
          <p:nvSpPr>
            <p:cNvPr id="9246" name="任意多边形 10269"/>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close/>
                </a:path>
              </a:pathLst>
            </a:custGeom>
            <a:solidFill>
              <a:srgbClr val="18FF00"/>
            </a:solidFill>
            <a:ln w="9525">
              <a:noFill/>
            </a:ln>
          </p:spPr>
          <p:txBody>
            <a:bodyPr/>
            <a:p>
              <a:endParaRPr lang="en-US" sz="100"/>
            </a:p>
          </p:txBody>
        </p:sp>
        <p:sp>
          <p:nvSpPr>
            <p:cNvPr id="9247" name="任意多边形 10270"/>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p>
              <a:endParaRPr lang="en-US" sz="100"/>
            </a:p>
          </p:txBody>
        </p:sp>
        <p:sp>
          <p:nvSpPr>
            <p:cNvPr id="9248" name="任意多边形 10271"/>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p>
              <a:endParaRPr lang="en-US" sz="100"/>
            </a:p>
          </p:txBody>
        </p:sp>
        <p:sp>
          <p:nvSpPr>
            <p:cNvPr id="9249" name="任意多边形 10272"/>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p>
              <a:endParaRPr lang="en-US" sz="100"/>
            </a:p>
          </p:txBody>
        </p:sp>
        <p:sp>
          <p:nvSpPr>
            <p:cNvPr id="9250" name="任意多边形 10273"/>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p>
              <a:endParaRPr lang="en-US" sz="100"/>
            </a:p>
          </p:txBody>
        </p:sp>
        <p:sp>
          <p:nvSpPr>
            <p:cNvPr id="9251" name="任意多边形 10274"/>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p>
              <a:endParaRPr lang="en-US" sz="100"/>
            </a:p>
          </p:txBody>
        </p:sp>
        <p:sp>
          <p:nvSpPr>
            <p:cNvPr id="9252" name="任意多边形 10275"/>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p>
              <a:endParaRPr lang="en-US" sz="100"/>
            </a:p>
          </p:txBody>
        </p:sp>
        <p:sp>
          <p:nvSpPr>
            <p:cNvPr id="9253" name="任意多边形 10276"/>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p>
              <a:endParaRPr lang="en-US" sz="100"/>
            </a:p>
          </p:txBody>
        </p:sp>
        <p:sp>
          <p:nvSpPr>
            <p:cNvPr id="9254" name="任意多边形 10277"/>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p>
                <a:endParaRPr lang="en-US" sz="100"/>
              </a:p>
            </p:txBody>
          </p:sp>
          <p:sp>
            <p:nvSpPr>
              <p:cNvPr id="9257" name="任意多边形 10280"/>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2"/>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3"/>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4"/>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LongestReuse.py"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5.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Excel2007_MaxGrade.py"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kousuan.py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8433"/>
          <p:cNvSpPr>
            <a:spLocks noGrp="1"/>
          </p:cNvSpPr>
          <p:nvPr>
            <p:ph type="ctrTitle"/>
          </p:nvPr>
        </p:nvSpPr>
        <p:spPr>
          <a:xfrm>
            <a:off x="1999800" y="1644541"/>
            <a:ext cx="5144400" cy="1791013"/>
          </a:xfrm>
        </p:spPr>
        <p:txBody>
          <a:bodyPr wrap="square" lIns="68591" tIns="34295" rIns="68591" bIns="34295" anchor="ctr"/>
          <a:p>
            <a:r>
              <a:rPr lang="zh-CN" altLang="en-US" kern="1200">
                <a:latin typeface="+mj-lt"/>
                <a:ea typeface="+mj-ea"/>
                <a:cs typeface="+mj-cs"/>
              </a:rPr>
              <a:t>第7章 文件操作</a:t>
            </a:r>
            <a:br>
              <a:rPr lang="zh-CN" altLang="en-US" kern="1200">
                <a:latin typeface="+mj-lt"/>
                <a:ea typeface="+mj-ea"/>
                <a:cs typeface="+mj-cs"/>
              </a:rPr>
            </a:br>
            <a:br>
              <a:rPr lang="zh-CN" altLang="en-US" kern="1200">
                <a:latin typeface="+mj-lt"/>
                <a:ea typeface="+mj-ea"/>
                <a:cs typeface="+mj-cs"/>
              </a:rPr>
            </a:br>
            <a:r>
              <a:rPr lang="zh-CN" altLang="en-US" sz="2400" kern="1200">
                <a:latin typeface="+mj-lt"/>
                <a:ea typeface="+mj-ea"/>
                <a:cs typeface="+mj-cs"/>
              </a:rPr>
              <a:t>董付国</a:t>
            </a:r>
            <a:br>
              <a:rPr lang="zh-CN" altLang="en-US" sz="2400" kern="1200">
                <a:latin typeface="+mj-lt"/>
                <a:ea typeface="+mj-ea"/>
                <a:cs typeface="+mj-cs"/>
              </a:rPr>
            </a:br>
            <a:r>
              <a:rPr lang="zh-CN" altLang="en-US" sz="2400" kern="1200">
                <a:latin typeface="+mj-lt"/>
                <a:ea typeface="+mj-ea"/>
                <a:cs typeface="+mj-cs"/>
              </a:rPr>
              <a:t>微信公众号：</a:t>
            </a:r>
            <a:r>
              <a:rPr lang="en-US" altLang="zh-CN" sz="2400" kern="1200">
                <a:latin typeface="+mj-lt"/>
                <a:ea typeface="+mj-ea"/>
                <a:cs typeface="+mj-cs"/>
              </a:rPr>
              <a:t>Python</a:t>
            </a:r>
            <a:r>
              <a:rPr lang="zh-CN" altLang="en-US" sz="2400" kern="1200">
                <a:latin typeface="+mj-lt"/>
                <a:ea typeface="+mj-ea"/>
                <a:cs typeface="+mj-cs"/>
              </a:rPr>
              <a:t>小屋</a:t>
            </a:r>
            <a:endParaRPr lang="zh-CN" altLang="en-US" sz="2400" kern="120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a:spLocks noGrp="1"/>
          </p:cNvSpPr>
          <p:nvPr>
            <p:ph idx="1"/>
          </p:nvPr>
        </p:nvSpPr>
        <p:spPr/>
        <p:txBody>
          <a:bodyPr wrap="square" lIns="68591" tIns="34295" rIns="68591" bIns="34295" anchor="t"/>
          <a:p>
            <a:pPr>
              <a:buFont typeface="Wingdings" panose="05000000000000000000" pitchFamily="2" charset="2"/>
              <a:buChar char="§"/>
            </a:pPr>
            <a:r>
              <a:rPr lang="zh-CN" altLang="en-US" sz="1800"/>
              <a:t>文件对象常用方法</a:t>
            </a:r>
            <a:endParaRPr lang="zh-CN" altLang="en-US" sz="1800"/>
          </a:p>
        </p:txBody>
      </p:sp>
      <p:graphicFrame>
        <p:nvGraphicFramePr>
          <p:cNvPr id="2" name="Table -1"/>
          <p:cNvGraphicFramePr/>
          <p:nvPr/>
        </p:nvGraphicFramePr>
        <p:xfrm>
          <a:off x="431165" y="1512570"/>
          <a:ext cx="8141970" cy="3673475"/>
        </p:xfrm>
        <a:graphic>
          <a:graphicData uri="http://schemas.openxmlformats.org/drawingml/2006/table">
            <a:tbl>
              <a:tblPr firstRow="1" bandRow="1">
                <a:tableStyleId>{5940675A-B579-460E-94D1-54222C63F5DA}</a:tableStyleId>
              </a:tblPr>
              <a:tblGrid>
                <a:gridCol w="2043430"/>
                <a:gridCol w="6098540"/>
              </a:tblGrid>
              <a:tr h="160020">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close()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read([size])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个</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400" b="0" u="none">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endPar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测试当前文件是否可读</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a:latin typeface="宋体" panose="02010600030101010101" pitchFamily="2" charset="-122"/>
                          <a:ea typeface="宋体" panose="02010600030101010101" pitchFamily="2" charset="-122"/>
                          <a:cs typeface="宋体" panose="02010600030101010101" pitchFamily="2" charset="-122"/>
                        </a:rPr>
                        <a:t>中读取一行内容作为结果返回</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a:latin typeface="宋体" panose="02010600030101010101" pitchFamily="2" charset="-122"/>
                          <a:ea typeface="宋体" panose="02010600030101010101" pitchFamily="2" charset="-122"/>
                          <a:cs typeface="宋体" panose="02010600030101010101" pitchFamily="2" charset="-122"/>
                        </a:rPr>
                        <a:t>中的每行文本作为一个字符串存入列表中，返回该列表，对于大文件会占用较多内存，不建议使用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seek(offset[, whence])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a:latin typeface="宋体" panose="02010600030101010101" pitchFamily="2" charset="-122"/>
                          <a:ea typeface="宋体" panose="02010600030101010101" pitchFamily="2" charset="-122"/>
                          <a:cs typeface="宋体" panose="02010600030101010101" pitchFamily="2" charset="-122"/>
                        </a:rPr>
                        <a:t>位置，</a:t>
                      </a:r>
                      <a:r>
                        <a:rPr lang="en-US" altLang="zh-CN" sz="1400" b="0" u="none">
                          <a:latin typeface="宋体" panose="02010600030101010101" pitchFamily="2" charset="-122"/>
                          <a:ea typeface="宋体" panose="02010600030101010101" pitchFamily="2" charset="-122"/>
                          <a:cs typeface="宋体" panose="02010600030101010101" pitchFamily="2" charset="-122"/>
                        </a:rPr>
                        <a:t>offset</a:t>
                      </a:r>
                      <a:r>
                        <a:rPr lang="zh-CN" altLang="en-US" sz="1400" b="0" u="none">
                          <a:latin typeface="宋体" panose="02010600030101010101" pitchFamily="2" charset="-122"/>
                          <a:ea typeface="宋体" panose="02010600030101010101" pitchFamily="2" charset="-122"/>
                          <a:cs typeface="宋体" panose="02010600030101010101" pitchFamily="2" charset="-122"/>
                        </a:rPr>
                        <a:t>表示相对于</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的位置。</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2</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测试当前文件是否可写</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writelines(s)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a:latin typeface="宋体" panose="02010600030101010101" pitchFamily="2" charset="-122"/>
                          <a:ea typeface="宋体" panose="02010600030101010101" pitchFamily="2" charset="-122"/>
                          <a:cs typeface="宋体" panose="02010600030101010101" pitchFamily="2" charset="-122"/>
                        </a:rPr>
                        <a:t>，不添加换行符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5601"/>
          <p:cNvSpPr>
            <a:spLocks noGrp="1"/>
          </p:cNvSpPr>
          <p:nvPr>
            <p:ph type="title"/>
          </p:nvPr>
        </p:nvSpPr>
        <p:spPr>
          <a:xfrm>
            <a:off x="-1270" y="4287"/>
            <a:ext cx="9140825" cy="924563"/>
          </a:xfrm>
        </p:spPr>
        <p:txBody>
          <a:bodyPr/>
          <a:lstStyle/>
          <a:p>
            <a:pPr fontAlgn="base"/>
            <a:r>
              <a:rPr lang="zh-CN" altLang="en-US" strike="noStrike" noProof="1"/>
              <a:t>7.2  文本文件操作案例精选</a:t>
            </a:r>
            <a:endParaRPr lang="zh-CN" altLang="en-US" strike="noStrike" noProof="1"/>
          </a:p>
        </p:txBody>
      </p:sp>
      <p:sp>
        <p:nvSpPr>
          <p:cNvPr id="36866" name="文本占位符 25602"/>
          <p:cNvSpPr>
            <a:spLocks noGrp="1"/>
          </p:cNvSpPr>
          <p:nvPr>
            <p:ph idx="1"/>
          </p:nvPr>
        </p:nvSpPr>
        <p:spPr/>
        <p:txBody>
          <a:bodyPr wrap="square" lIns="68591" tIns="34295" rIns="68591" bIns="34295" anchor="t"/>
          <a:p>
            <a:pPr>
              <a:buSzPct val="90000"/>
              <a:buFont typeface="Wingdings" panose="05000000000000000000" pitchFamily="2" charset="2"/>
              <a:buChar char="§"/>
            </a:pPr>
            <a:r>
              <a:rPr lang="zh-CN" altLang="en-US" sz="1800" b="1"/>
              <a:t>例</a:t>
            </a:r>
            <a:r>
              <a:rPr lang="en-US" altLang="zh-CN" sz="1800" b="1"/>
              <a:t>7-</a:t>
            </a:r>
            <a:r>
              <a:rPr lang="zh-CN" altLang="en-US" sz="1800" b="1"/>
              <a:t>1</a:t>
            </a:r>
            <a:r>
              <a:rPr lang="zh-CN" altLang="en-US" sz="1800"/>
              <a:t>  向文本文件中写入内容，然后再读出。</a:t>
            </a:r>
            <a:endParaRPr lang="zh-CN" altLang="en-US" sz="1800"/>
          </a:p>
          <a:p>
            <a:pPr>
              <a:buSzPct val="90000"/>
              <a:buFont typeface="Wingdings" panose="05000000000000000000" pitchFamily="2" charset="2"/>
              <a:buNone/>
            </a:pPr>
            <a:endParaRPr lang="zh-CN" altLang="en-US" sz="1600"/>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s = 'Hello world\n文本文件的读取方法\n文本文件的写入方法\n'</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with open('sample.txt', 'w') as fp:    #默认使用cp936编码</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    fp.write(s)</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with open('sample.txt') as fp:         #默认使用cp936编码</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    print(fp.read())</a:t>
            </a:r>
            <a:endParaRPr lang="zh-CN" altLang="en-US" sz="1600">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8673"/>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8914" name="文本占位符 28674"/>
          <p:cNvSpPr>
            <a:spLocks noGrp="1"/>
          </p:cNvSpPr>
          <p:nvPr>
            <p:ph idx="1"/>
          </p:nvPr>
        </p:nvSpPr>
        <p:spPr/>
        <p:txBody>
          <a:bodyPr wrap="square" lIns="68591" tIns="34295" rIns="68591" bIns="34295" anchor="t"/>
          <a:p>
            <a:pPr>
              <a:buSzPct val="90000"/>
              <a:buFont typeface="Wingdings" panose="05000000000000000000" pitchFamily="2" charset="2"/>
              <a:buChar char="§"/>
            </a:pPr>
            <a:r>
              <a:rPr lang="zh-CN" altLang="en-US" sz="1800" b="1"/>
              <a:t>例</a:t>
            </a:r>
            <a:r>
              <a:rPr lang="en-US" altLang="zh-CN" sz="1800" b="1"/>
              <a:t>7-2</a:t>
            </a:r>
            <a:r>
              <a:rPr lang="en-US" altLang="zh-CN" sz="1800"/>
              <a:t>  </a:t>
            </a:r>
            <a:r>
              <a:rPr lang="zh-CN" altLang="en-US" sz="1800"/>
              <a:t>读取并显示文本文件的前5个字符。</a:t>
            </a:r>
            <a:endParaRPr lang="zh-CN" altLang="en-US" sz="1800"/>
          </a:p>
          <a:p>
            <a:pPr>
              <a:buSzPct val="90000"/>
              <a:buFont typeface="Wingdings" panose="05000000000000000000" pitchFamily="2" charset="2"/>
              <a:buNone/>
            </a:pPr>
            <a:endParaRPr lang="zh-CN" altLang="en-US" sz="1500"/>
          </a:p>
          <a:p>
            <a:pPr>
              <a:buSzPct val="90000"/>
              <a:buFont typeface="Wingdings" panose="05000000000000000000" pitchFamily="2" charset="2"/>
              <a:buNone/>
            </a:pPr>
            <a:r>
              <a:rPr lang="en-US" altLang="zh-CN" sz="1600">
                <a:latin typeface="Consolas" panose="020B0609020204030204" pitchFamily="49" charset="0"/>
              </a:rPr>
              <a:t>with </a:t>
            </a:r>
            <a:r>
              <a:rPr lang="zh-CN" altLang="en-US" sz="1600">
                <a:latin typeface="Consolas" panose="020B0609020204030204" pitchFamily="49" charset="0"/>
              </a:rPr>
              <a:t>open('sample.txt', 'r') </a:t>
            </a:r>
            <a:r>
              <a:rPr lang="en-US" altLang="zh-CN" sz="1600">
                <a:latin typeface="Consolas" panose="020B0609020204030204" pitchFamily="49" charset="0"/>
              </a:rPr>
              <a:t>as f:</a:t>
            </a:r>
            <a:endParaRPr lang="en-US" altLang="zh-CN"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    s = f.read(5)</a:t>
            </a:r>
            <a:endParaRPr lang="zh-CN" altLang="en-US" sz="1600">
              <a:latin typeface="Consolas" panose="020B0609020204030204" pitchFamily="49" charset="0"/>
            </a:endParaRPr>
          </a:p>
          <a:p>
            <a:pPr>
              <a:buSzPct val="90000"/>
              <a:buFont typeface="Wingdings" panose="05000000000000000000" pitchFamily="2" charset="2"/>
              <a:buNone/>
            </a:pP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print('s=',s)</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print('字符串s的长度(字符个数)=', len(s))</a:t>
            </a:r>
            <a:endParaRPr lang="zh-CN" altLang="en-US" sz="160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29697"/>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9938" name="文本占位符 29698"/>
          <p:cNvSpPr>
            <a:spLocks noGrp="1"/>
          </p:cNvSpPr>
          <p:nvPr>
            <p:ph idx="1"/>
          </p:nvPr>
        </p:nvSpPr>
        <p:spPr/>
        <p:txBody>
          <a:bodyPr wrap="square" lIns="68591" tIns="34295" rIns="68591" bIns="34295" anchor="t"/>
          <a:p>
            <a:pPr>
              <a:buSzPct val="90000"/>
              <a:buFont typeface="Wingdings" panose="05000000000000000000" pitchFamily="2" charset="2"/>
              <a:buChar char="§"/>
            </a:pPr>
            <a:r>
              <a:rPr lang="zh-CN" altLang="en-US" sz="1800" b="1"/>
              <a:t>例</a:t>
            </a:r>
            <a:r>
              <a:rPr lang="en-US" altLang="zh-CN" sz="1800" b="1"/>
              <a:t>7-</a:t>
            </a:r>
            <a:r>
              <a:rPr lang="zh-CN" altLang="en-US" sz="1800" b="1"/>
              <a:t>3</a:t>
            </a:r>
            <a:r>
              <a:rPr lang="zh-CN" altLang="en-US" sz="1800"/>
              <a:t>  读取并显示文本文件所有行。</a:t>
            </a:r>
            <a:endParaRPr lang="zh-CN" altLang="en-US" sz="1800"/>
          </a:p>
          <a:p>
            <a:pPr>
              <a:buSzPct val="90000"/>
              <a:buFont typeface="Wingdings" panose="05000000000000000000" pitchFamily="2" charset="2"/>
              <a:buNone/>
            </a:pPr>
            <a:endParaRPr lang="zh-CN" altLang="en-US" sz="1500"/>
          </a:p>
          <a:p>
            <a:pPr>
              <a:buSzPct val="90000"/>
              <a:buFont typeface="Wingdings" panose="05000000000000000000" pitchFamily="2" charset="2"/>
              <a:buNone/>
            </a:pPr>
            <a:r>
              <a:rPr lang="zh-CN" altLang="en-US" sz="1600">
                <a:latin typeface="Consolas" panose="020B0609020204030204" pitchFamily="49" charset="0"/>
              </a:rPr>
              <a:t>with open('sample.txt') as fp:      #假设文件采用CP936编码</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    for line in fp:                 #文件对象可以直接迭代</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        print(line)</a:t>
            </a:r>
            <a:endParaRPr lang="zh-CN" altLang="en-US" sz="1600">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1745"/>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8914" name="文本占位符 31746"/>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4</a:t>
            </a:r>
            <a:r>
              <a:rPr lang="zh-CN" altLang="en-US" sz="1800" strike="noStrike" noProof="1"/>
              <a:t>  移动文件指针，然后读取并显示文本文件中的内容</a:t>
            </a:r>
            <a:r>
              <a:rPr lang="zh-CN" altLang="en-US" sz="1800" strike="noStrike" noProof="1"/>
              <a:t>。</a:t>
            </a:r>
            <a:endParaRPr lang="zh-CN" altLang="en-US" sz="1800" strike="noStrike" noProof="1"/>
          </a:p>
          <a:p>
            <a:pPr marL="686435" indent="-342265" fontAlgn="base">
              <a:lnSpc>
                <a:spcPct val="150000"/>
              </a:lnSpc>
              <a:spcBef>
                <a:spcPct val="0"/>
              </a:spcBef>
              <a:buFont typeface="Wingdings" panose="05000000000000000000" charset="0"/>
              <a:buChar char="ü"/>
            </a:pPr>
            <a:r>
              <a:rPr lang="zh-CN" altLang="en-US" sz="1600" strike="noStrike" noProof="1"/>
              <a:t>seek()方法把文件指针定位到文件中</a:t>
            </a:r>
            <a:r>
              <a:rPr lang="zh-CN" altLang="en-US" sz="1600" strike="noStrike" noProof="1">
                <a:solidFill>
                  <a:srgbClr val="FF0000"/>
                </a:solidFill>
              </a:rPr>
              <a:t>指定字节的位置</a:t>
            </a:r>
            <a:r>
              <a:rPr lang="zh-CN" altLang="en-US" sz="1600" strike="noStrike" noProof="1"/>
              <a:t>。读取时遇到无法解码的字符会抛出异常。</a:t>
            </a:r>
            <a:endParaRPr lang="zh-CN" altLang="en-US" sz="1600"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2769"/>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41986" name="文本占位符 32770"/>
          <p:cNvSpPr>
            <a:spLocks noGrp="1"/>
          </p:cNvSpPr>
          <p:nvPr>
            <p:ph idx="1"/>
          </p:nvPr>
        </p:nvSpPr>
        <p:spPr>
          <a:xfrm>
            <a:off x="292100" y="1076325"/>
            <a:ext cx="7366635" cy="3395345"/>
          </a:xfrm>
        </p:spPr>
        <p:txBody>
          <a:bodyPr wrap="square" lIns="68591" tIns="34295" rIns="68591" bIns="34295" anchor="t"/>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s = '</a:t>
            </a:r>
            <a:r>
              <a:rPr lang="zh-CN" altLang="en-US" sz="1200">
                <a:latin typeface="Consolas" panose="020B0609020204030204" pitchFamily="49" charset="0"/>
              </a:rPr>
              <a:t>中国山东烟台</a:t>
            </a:r>
            <a:r>
              <a:rPr lang="en-US" altLang="zh-CN" sz="1200">
                <a:latin typeface="Consolas" panose="020B0609020204030204" pitchFamily="49" charset="0"/>
              </a:rPr>
              <a:t>SDIBT'</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with open(r'D:\sample.txt', 'w') as fp:</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    fp.write(s)</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 = open(r'D:\sample.txt', 'r')</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print(fp.read(3))</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200">
                <a:solidFill>
                  <a:srgbClr val="00B0F0"/>
                </a:solidFill>
                <a:latin typeface="Consolas" panose="020B0609020204030204" pitchFamily="49" charset="0"/>
              </a:rPr>
              <a:t>中国山</a:t>
            </a:r>
            <a:endParaRPr lang="zh-CN" altLang="en-US"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fp.seek(2)</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2</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200">
                <a:solidFill>
                  <a:srgbClr val="00B0F0"/>
                </a:solidFill>
                <a:latin typeface="Consolas" panose="020B0609020204030204" pitchFamily="49" charset="0"/>
              </a:rPr>
              <a:t>国</a:t>
            </a:r>
            <a:endParaRPr lang="zh-CN" altLang="en-US"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fp.seek(13)</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13</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D</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fp.seek(3)</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3</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endParaRPr lang="zh-CN" altLang="en-US"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FF0000"/>
                </a:solidFill>
                <a:latin typeface="Consolas" panose="020B0609020204030204" pitchFamily="49" charset="0"/>
              </a:rPr>
              <a:t>UnicodeDecodeError: 'gbk' codec can't decode byte 0xfa in position 0: illegal multibyte sequence</a:t>
            </a:r>
            <a:endParaRPr lang="en-US" altLang="zh-CN" sz="1200">
              <a:solidFill>
                <a:srgbClr val="FF0000"/>
              </a:solidFill>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4817"/>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4819" name="文本占位符 34818"/>
          <p:cNvSpPr>
            <a:spLocks noGrp="1"/>
          </p:cNvSpPr>
          <p:nvPr>
            <p:ph idx="1"/>
          </p:nvPr>
        </p:nvSpPr>
        <p:spPr>
          <a:xfrm>
            <a:off x="334645" y="1200150"/>
            <a:ext cx="8161020" cy="3398520"/>
          </a:xfrm>
        </p:spPr>
        <p:txBody>
          <a:bodyPr/>
          <a:lstStyle/>
          <a:p>
            <a:pPr fontAlgn="base">
              <a:spcBef>
                <a:spcPts val="0"/>
              </a:spcBef>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5</a:t>
            </a:r>
            <a:r>
              <a:rPr lang="zh-CN" altLang="en-US" sz="1800" strike="noStrike" noProof="1"/>
              <a:t>  读取文本文件data.txt（文件中每行存放一个整数）中所有整数，按升序排序后再写入文本文件data_</a:t>
            </a:r>
            <a:r>
              <a:rPr lang="en-US" altLang="zh-CN" sz="1800" strike="noStrike" noProof="1"/>
              <a:t>new</a:t>
            </a:r>
            <a:r>
              <a:rPr lang="zh-CN" altLang="en-US" sz="1800" strike="noStrike" noProof="1"/>
              <a:t>.txt中。</a:t>
            </a:r>
            <a:endParaRPr lang="zh-CN" altLang="en-US" sz="1800" strike="noStrike" noProof="1"/>
          </a:p>
          <a:p>
            <a:pPr marL="1905" indent="-1905" fontAlgn="base">
              <a:lnSpc>
                <a:spcPct val="80000"/>
              </a:lnSpc>
            </a:pPr>
            <a:endParaRPr lang="zh-CN" altLang="en-US" sz="1350" strike="noStrike" noProof="1"/>
          </a:p>
          <a:p>
            <a:pPr marL="1905" indent="-344805" fontAlgn="base">
              <a:buFontTx/>
              <a:buNone/>
            </a:pPr>
            <a:r>
              <a:rPr lang="zh-CN" altLang="en-US" sz="1600" strike="noStrike" noProof="1">
                <a:latin typeface="Consolas" panose="020B0609020204030204" pitchFamily="49" charset="0"/>
              </a:rPr>
              <a:t>with open('data.txt') as fp:</a:t>
            </a: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    data = fp.readlines()</a:t>
            </a:r>
            <a:endParaRPr lang="zh-CN" altLang="en-US" sz="1600" strike="noStrike" noProof="1">
              <a:latin typeface="Consolas" panose="020B0609020204030204" pitchFamily="49" charset="0"/>
            </a:endParaRP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data.sort(key=int)</a:t>
            </a:r>
            <a:endParaRPr lang="zh-CN" altLang="en-US" sz="1600" strike="noStrike" noProof="1">
              <a:latin typeface="Consolas" panose="020B0609020204030204" pitchFamily="49" charset="0"/>
            </a:endParaRP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with open('data_new.txt', 'w') as fp:</a:t>
            </a: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    fp.writelines(data)</a:t>
            </a:r>
            <a:endParaRPr lang="zh-CN" altLang="en-US" sz="1600" strike="noStrike" noProof="1">
              <a:latin typeface="Consolas" panose="020B0609020204030204" pitchFamily="49" charset="0"/>
            </a:endParaRPr>
          </a:p>
        </p:txBody>
      </p:sp>
      <p:sp>
        <p:nvSpPr>
          <p:cNvPr id="2" name="Text Box 1"/>
          <p:cNvSpPr txBox="1"/>
          <p:nvPr/>
        </p:nvSpPr>
        <p:spPr>
          <a:xfrm>
            <a:off x="4298315" y="1822450"/>
            <a:ext cx="4486910" cy="1599565"/>
          </a:xfrm>
          <a:prstGeom prst="rect">
            <a:avLst/>
          </a:prstGeom>
          <a:noFill/>
          <a:ln w="22225">
            <a:solidFill>
              <a:schemeClr val="accent1"/>
            </a:solidFill>
          </a:ln>
        </p:spPr>
        <p:txBody>
          <a:bodyPr wrap="square" rtlCol="0">
            <a:spAutoFit/>
          </a:bodyPr>
          <a:p>
            <a:r>
              <a:rPr lang="en-US" sz="1400">
                <a:latin typeface="Consolas" panose="020B0609020204030204" pitchFamily="49" charset="0"/>
                <a:cs typeface="Consolas" panose="020B0609020204030204" pitchFamily="49" charset="0"/>
              </a:rPr>
              <a:t>with open('data.txt') as fp:</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    data = fp.readlines()</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data = [int(line.strip()) for line in data]</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data.sort()</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data = [str(i)+'\n' for i in data]</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with open('data_new.txt', 'w') as fp:</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    fp.writelines(data)</a:t>
            </a:r>
            <a:endParaRPr lang="en-US" sz="1400">
              <a:latin typeface="Consolas" panose="020B0609020204030204" pitchFamily="49" charset="0"/>
              <a:cs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5841"/>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40962" name="文本占位符 35842"/>
          <p:cNvSpPr>
            <a:spLocks noGrp="1"/>
          </p:cNvSpPr>
          <p:nvPr>
            <p:ph idx="1"/>
          </p:nvPr>
        </p:nvSpPr>
        <p:spPr/>
        <p:txBody>
          <a:bodyPr/>
          <a:lstStyle/>
          <a:p>
            <a:pPr fontAlgn="base">
              <a:spcBef>
                <a:spcPts val="0"/>
              </a:spcBef>
              <a:buSzPct val="90000"/>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6</a:t>
            </a:r>
            <a:r>
              <a:rPr lang="zh-CN" altLang="en-US" sz="1800" strike="noStrike" noProof="1"/>
              <a:t>  编写程序，保存为demo6.py，运行后生成文件demo6_new.py，其中的内容与demo6.py一致，但是在每行的行尾加上了行号。</a:t>
            </a:r>
            <a:endParaRPr lang="zh-CN" altLang="en-US" sz="1800" strike="noStrike" noProof="1"/>
          </a:p>
          <a:p>
            <a:pPr marL="1905" indent="-344805" fontAlgn="base">
              <a:lnSpc>
                <a:spcPct val="80000"/>
              </a:lnSpc>
              <a:buSzPct val="90000"/>
              <a:buFont typeface="Wingdings" panose="05000000000000000000" pitchFamily="2" charset="2"/>
              <a:buNone/>
            </a:pPr>
            <a:endParaRPr lang="zh-CN" altLang="en-US" sz="1500" strike="noStrike" noProof="1"/>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filename = 'demo6.py'</a:t>
            </a:r>
            <a:endParaRPr lang="zh-CN" altLang="en-US" sz="1600" strike="noStrike" noProof="1">
              <a:latin typeface="Consolas" panose="020B0609020204030204" pitchFamily="49" charset="0"/>
            </a:endParaRP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with open(filename, 'r') as fp:</a:t>
            </a:r>
            <a:endParaRPr lang="zh-CN" altLang="en-US" sz="1600" strike="noStrike" noProof="1">
              <a:latin typeface="Consolas" panose="020B0609020204030204" pitchFamily="49" charset="0"/>
            </a:endParaRP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lines = fp.readlines()</a:t>
            </a:r>
            <a:endParaRPr lang="zh-CN" altLang="en-US" sz="1600" strike="noStrike" noProof="1">
              <a:latin typeface="Consolas" panose="020B0609020204030204" pitchFamily="49" charset="0"/>
            </a:endParaRP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maxLength = len(max(lines, key=len))</a:t>
            </a:r>
            <a:endParaRPr lang="zh-CN" altLang="en-US" sz="1600" strike="noStrike" noProof="1">
              <a:latin typeface="Consolas" panose="020B0609020204030204" pitchFamily="49" charset="0"/>
            </a:endParaRP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lines = [line.rstrip().ljust(maxLength)+'#'+str(index)+'\n'</a:t>
            </a:r>
            <a:endParaRPr lang="zh-CN" altLang="en-US" sz="1600" strike="noStrike" noProof="1">
              <a:latin typeface="Consolas" panose="020B0609020204030204" pitchFamily="49" charset="0"/>
            </a:endParaRP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for index, line in enumerate(lines)]</a:t>
            </a:r>
            <a:endParaRPr lang="zh-CN" altLang="en-US" sz="1600" strike="noStrike" noProof="1">
              <a:latin typeface="Consolas" panose="020B0609020204030204" pitchFamily="49" charset="0"/>
            </a:endParaRP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with open(filename[:-3]+'_new.py', 'w') as fp:</a:t>
            </a:r>
            <a:endParaRPr lang="zh-CN" altLang="en-US" sz="1600" strike="noStrike" noProof="1">
              <a:latin typeface="Consolas" panose="020B0609020204030204" pitchFamily="49" charset="0"/>
            </a:endParaRPr>
          </a:p>
          <a:p>
            <a:pPr marL="1905" indent="-344805" fontAlgn="base">
              <a:buSzPct val="90000"/>
              <a:buFont typeface="Wingdings" panose="05000000000000000000" pitchFamily="2" charset="2"/>
              <a:buNone/>
            </a:pPr>
            <a:r>
              <a:rPr lang="zh-CN" altLang="en-US" sz="1600" strike="noStrike" noProof="1">
                <a:latin typeface="Consolas" panose="020B0609020204030204" pitchFamily="49" charset="0"/>
              </a:rPr>
              <a:t>    fp.writelines(lines)</a:t>
            </a:r>
            <a:endParaRPr lang="zh-CN" altLang="en-US" sz="1600" strike="noStrike" noProof="1">
              <a:latin typeface="Consolas" panose="020B0609020204030204" pitchFamily="49" charset="0"/>
            </a:endParaRPr>
          </a:p>
        </p:txBody>
      </p:sp>
      <p:pic>
        <p:nvPicPr>
          <p:cNvPr id="14340" name="图片 3" descr="qrcode_for_gh_6f2df669dea9_1280"/>
          <p:cNvPicPr>
            <a:picLocks noChangeAspect="1"/>
          </p:cNvPicPr>
          <p:nvPr userDrawn="1"/>
        </p:nvPicPr>
        <p:blipFill>
          <a:blip r:embed="rId1"/>
          <a:stretch>
            <a:fillRect/>
          </a:stretch>
        </p:blipFill>
        <p:spPr>
          <a:xfrm>
            <a:off x="7767955" y="3934460"/>
            <a:ext cx="1318895" cy="11836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4287"/>
            <a:ext cx="9140825" cy="924563"/>
          </a:xfrm>
        </p:spPr>
        <p:txBody>
          <a:bodyPr/>
          <a:p>
            <a:pPr fontAlgn="base"/>
            <a:r>
              <a:rPr lang="zh-CN" altLang="en-US" strike="noStrike" noProof="1">
                <a:sym typeface="+mn-ea"/>
              </a:rPr>
              <a:t>7.2  文本文件基本操作</a:t>
            </a:r>
            <a:endParaRPr lang="en-US" strike="noStrike" noProof="1"/>
          </a:p>
        </p:txBody>
      </p:sp>
      <p:sp>
        <p:nvSpPr>
          <p:cNvPr id="3" name="Content Placeholder 2"/>
          <p:cNvSpPr>
            <a:spLocks noGrp="1"/>
          </p:cNvSpPr>
          <p:nvPr>
            <p:ph idx="1"/>
          </p:nvPr>
        </p:nvSpPr>
        <p:spPr>
          <a:xfrm>
            <a:off x="323850" y="1200150"/>
            <a:ext cx="8568055" cy="3395345"/>
          </a:xfrm>
        </p:spPr>
        <p:txBody>
          <a:bodyPr/>
          <a:p>
            <a:pPr fontAlgn="base"/>
            <a:r>
              <a:rPr lang="zh-CN" altLang="en-US" sz="1800" b="1" strike="noStrike" noProof="1"/>
              <a:t>补充：</a:t>
            </a:r>
            <a:r>
              <a:rPr lang="zh-CN" altLang="en-US" sz="1800" strike="noStrike" noProof="1"/>
              <a:t>字符串编码格式和字体对中英文混排时对齐的影响。</a:t>
            </a:r>
            <a:endParaRPr lang="zh-CN" altLang="en-US" sz="1800" strike="noStrike" noProof="1"/>
          </a:p>
          <a:p>
            <a:pPr marL="0" indent="0" fontAlgn="base">
              <a:buNone/>
            </a:pPr>
            <a:r>
              <a:rPr lang="zh-CN" altLang="en-US" sz="1400" strike="noStrike" noProof="1">
                <a:latin typeface="Consolas" panose="020B0609020204030204" pitchFamily="49" charset="0"/>
              </a:rPr>
              <a:t>sentences = ['Readability counts.',</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            '老龙恼怒闹老农，老农恼怒闹老龙。农怒龙恼农更怒，龙恼农怒龙怕农。',</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            '人生苦短，我用Python',</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            'Python程序设计基础（第2版）,Python程序设计（第2版）,Python可以这样学,'</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             'Python程序设计开发宝典,玩转Python轻松过二级',</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            '樱桃,cherry']</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longestSentence = max(sentences, key=lambda s:len(s.encode('gbk'))) # 最长一行的内容</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maxLength = len(longestSentence.encode('gbk'))                      # 最长一行的长度</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for index, sentence in enumerate(sentences):  # 在GBK编码中，一个汉字占2个英文字符宽度</a:t>
            </a:r>
            <a:endParaRPr lang="zh-CN" altLang="en-US" sz="1400" strike="noStrike" noProof="1">
              <a:latin typeface="Consolas" panose="020B0609020204030204" pitchFamily="49" charset="0"/>
            </a:endParaRPr>
          </a:p>
          <a:p>
            <a:pPr marL="0" indent="0" fontAlgn="base">
              <a:buNone/>
            </a:pPr>
            <a:r>
              <a:rPr lang="zh-CN" altLang="en-US" sz="1400" strike="noStrike" noProof="1">
                <a:latin typeface="Consolas" panose="020B0609020204030204" pitchFamily="49" charset="0"/>
              </a:rPr>
              <a:t>    print(sentence+' '*(maxLength-len(sentence.encode('gbk')))+'#{}'.format(index))</a:t>
            </a:r>
            <a:endParaRPr lang="zh-CN" altLang="en-US" sz="1400" strike="noStrike" noProof="1">
              <a:latin typeface="Consolas" panose="020B0609020204030204" pitchFamily="49" charset="0"/>
            </a:endParaRPr>
          </a:p>
        </p:txBody>
      </p:sp>
      <p:pic>
        <p:nvPicPr>
          <p:cNvPr id="46083" name="Picture 3"/>
          <p:cNvPicPr>
            <a:picLocks noChangeAspect="1"/>
          </p:cNvPicPr>
          <p:nvPr/>
        </p:nvPicPr>
        <p:blipFill>
          <a:blip r:embed="rId1"/>
          <a:stretch>
            <a:fillRect/>
          </a:stretch>
        </p:blipFill>
        <p:spPr>
          <a:xfrm>
            <a:off x="432435" y="4148455"/>
            <a:ext cx="7639685" cy="68326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4287"/>
            <a:ext cx="9140825" cy="924563"/>
          </a:xfrm>
        </p:spPr>
        <p:txBody>
          <a:bodyPr/>
          <a:p>
            <a:pPr fontAlgn="base"/>
            <a:r>
              <a:rPr lang="zh-CN" altLang="en-US">
                <a:sym typeface="+mn-ea"/>
              </a:rPr>
              <a:t>7.2  文本文件基本操作</a:t>
            </a:r>
            <a:endParaRPr lang="zh-CN" altLang="en-US" strike="noStrike" noProof="1"/>
          </a:p>
        </p:txBody>
      </p:sp>
      <p:sp>
        <p:nvSpPr>
          <p:cNvPr id="48130" name="Content Placeholder 2"/>
          <p:cNvSpPr>
            <a:spLocks noGrp="1"/>
          </p:cNvSpPr>
          <p:nvPr>
            <p:ph idx="1"/>
          </p:nvPr>
        </p:nvSpPr>
        <p:spPr/>
        <p:txBody>
          <a:bodyPr wrap="square" lIns="68591" tIns="34295" rIns="68591" bIns="34295" anchor="t"/>
          <a:p>
            <a:pPr eaLnBrk="1" fontAlgn="base" latinLnBrk="0" hangingPunct="1">
              <a:spcBef>
                <a:spcPct val="0"/>
              </a:spcBef>
              <a:buFont typeface="Wingdings" panose="05000000000000000000" charset="0"/>
              <a:buChar char="l"/>
            </a:pPr>
            <a:r>
              <a:rPr lang="zh-CN" altLang="en-US" sz="1400" b="1" strike="noStrike" noProof="1">
                <a:latin typeface="Consolas" panose="020B0609020204030204" pitchFamily="49" charset="0"/>
              </a:rPr>
              <a:t>例</a:t>
            </a:r>
            <a:r>
              <a:rPr lang="en-US" altLang="zh-CN" sz="1400" b="1" strike="noStrike" noProof="1">
                <a:latin typeface="Consolas" panose="020B0609020204030204" pitchFamily="49" charset="0"/>
              </a:rPr>
              <a:t>7-7</a:t>
            </a:r>
            <a:r>
              <a:rPr lang="en-US" altLang="zh-CN" sz="1400" strike="noStrike" noProof="1">
                <a:latin typeface="Consolas" panose="020B0609020204030204" pitchFamily="49" charset="0"/>
              </a:rPr>
              <a:t>  </a:t>
            </a:r>
            <a:r>
              <a:rPr lang="zh-CN" altLang="en-US" sz="1400" strike="noStrike" noProof="1">
                <a:latin typeface="Consolas" panose="020B0609020204030204" pitchFamily="49" charset="0"/>
              </a:rPr>
              <a:t>批量修改文本文件编码格式。</a:t>
            </a:r>
            <a:endParaRPr lang="zh-CN" altLang="en-US" sz="1200" b="1" strike="noStrike" noProof="1">
              <a:latin typeface="Consolas" panose="020B0609020204030204" pitchFamily="49" charset="0"/>
            </a:endParaRPr>
          </a:p>
          <a:p>
            <a:pPr eaLnBrk="1" fontAlgn="base" latinLnBrk="0" hangingPunct="1">
              <a:spcBef>
                <a:spcPct val="0"/>
              </a:spcBef>
              <a:buFont typeface="Wingdings" panose="05000000000000000000" charset="0"/>
              <a:buChar char="ü"/>
            </a:pPr>
            <a:r>
              <a:rPr lang="zh-CN" altLang="en-US" sz="1200" b="1" strike="noStrike" noProof="1">
                <a:latin typeface="Consolas" panose="020B0609020204030204" pitchFamily="49" charset="0"/>
              </a:rPr>
              <a:t>方法一：</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import os</a:t>
            </a:r>
            <a:endParaRPr lang="en-US" altLang="zh-CN" sz="1200" strike="noStrike" noProof="1">
              <a:latin typeface="Consolas" panose="020B0609020204030204" pitchFamily="49" charset="0"/>
            </a:endParaRPr>
          </a:p>
          <a:p>
            <a:pPr marL="0" indent="0" eaLnBrk="1" latinLnBrk="0" hangingPunct="1">
              <a:spcBef>
                <a:spcPct val="0"/>
              </a:spcBef>
              <a:buNone/>
            </a:pP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获取当前文件夹中所有记事本文件清单</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fns = (fn for fn in os.listdir() if fn.endswith('.txt'))</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for fn in fns:</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try:</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 首先尝试使用UTF8编码打开并读取文件内容</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 如果失败会抛出异常</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with open(fn, encoding='utf8') as fp:</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fp.read()</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except:</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 以默认的GBK编码读取原文件内容</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 以UTF8编码写入新文件</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with open(fn) as fp1:</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with open('t.txt', 'w', encoding='utf8') as fp2:</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fp2.write(fp1.read())</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 删除原文件，把新文件重命名为原文件</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os.remove(fn)</a:t>
            </a:r>
            <a:endParaRPr lang="en-US" altLang="zh-CN" sz="1200" strike="noStrike" noProof="1">
              <a:latin typeface="Consolas" panose="020B0609020204030204" pitchFamily="49" charset="0"/>
            </a:endParaRPr>
          </a:p>
          <a:p>
            <a:pPr marL="0" indent="0" eaLnBrk="1" latinLnBrk="0" hangingPunct="1">
              <a:spcBef>
                <a:spcPct val="0"/>
              </a:spcBef>
              <a:buNone/>
            </a:pPr>
            <a:r>
              <a:rPr lang="en-US" altLang="zh-CN" sz="1200" strike="noStrike" noProof="1">
                <a:latin typeface="Consolas" panose="020B0609020204030204" pitchFamily="49" charset="0"/>
              </a:rPr>
              <a:t>        os.rename('t.txt', fn)   </a:t>
            </a:r>
            <a:endParaRPr lang="en-US" altLang="zh-CN" sz="1200" strike="noStrike" noProof="1">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9457"/>
          <p:cNvSpPr>
            <a:spLocks noGrp="1"/>
          </p:cNvSpPr>
          <p:nvPr>
            <p:ph type="title"/>
          </p:nvPr>
        </p:nvSpPr>
        <p:spPr/>
        <p:txBody>
          <a:bodyPr/>
          <a:lstStyle/>
          <a:p>
            <a:pPr fontAlgn="base"/>
            <a:r>
              <a:rPr lang="zh-CN" altLang="en-US" strike="noStrike" noProof="1"/>
              <a:t>文件操作</a:t>
            </a:r>
            <a:endParaRPr lang="zh-CN" altLang="en-US" strike="noStrike" noProof="1"/>
          </a:p>
        </p:txBody>
      </p:sp>
      <p:sp>
        <p:nvSpPr>
          <p:cNvPr id="26626" name="文本占位符 19458"/>
          <p:cNvSpPr>
            <a:spLocks noGrp="1"/>
          </p:cNvSpPr>
          <p:nvPr>
            <p:ph idx="1"/>
          </p:nvPr>
        </p:nvSpPr>
        <p:spPr/>
        <p:txBody>
          <a:bodyPr/>
          <a:lstStyle/>
          <a:p>
            <a:pPr fontAlgn="base">
              <a:lnSpc>
                <a:spcPct val="130000"/>
              </a:lnSpc>
              <a:spcBef>
                <a:spcPts val="600"/>
              </a:spcBef>
              <a:spcAft>
                <a:spcPts val="600"/>
              </a:spcAft>
              <a:buSzPct val="90000"/>
              <a:buFont typeface="Wingdings" panose="05000000000000000000" charset="0"/>
              <a:buChar char="§"/>
            </a:pPr>
            <a:r>
              <a:rPr lang="zh-CN" altLang="en-US" sz="1800" strike="noStrike" noProof="1"/>
              <a:t>为了长期保存数据以便重复使用、修改和共享，必须将数据以文件的形式存储到外部存储介质</a:t>
            </a:r>
            <a:r>
              <a:rPr lang="en-US" altLang="zh-CN" sz="1800" strike="noStrike" noProof="1"/>
              <a:t>(</a:t>
            </a:r>
            <a:r>
              <a:rPr lang="zh-CN" altLang="en-US" sz="1800" strike="noStrike" noProof="1"/>
              <a:t>如磁盘、</a:t>
            </a:r>
            <a:r>
              <a:rPr lang="en-US" altLang="zh-CN" sz="1800" strike="noStrike" noProof="1"/>
              <a:t>U</a:t>
            </a:r>
            <a:r>
              <a:rPr lang="zh-CN" altLang="en-US" sz="1800" strike="noStrike" noProof="1"/>
              <a:t>盘、光盘或云盘、网盘、快盘等</a:t>
            </a:r>
            <a:r>
              <a:rPr lang="en-US" altLang="zh-CN" sz="1800" strike="noStrike" noProof="1"/>
              <a:t>)</a:t>
            </a:r>
            <a:r>
              <a:rPr lang="zh-CN" altLang="en-US" sz="1800" strike="noStrike" noProof="1"/>
              <a:t>中。</a:t>
            </a:r>
            <a:endParaRPr lang="zh-CN" altLang="en-US" sz="1800" strike="noStrike" noProof="1"/>
          </a:p>
          <a:p>
            <a:pPr fontAlgn="base">
              <a:lnSpc>
                <a:spcPct val="130000"/>
              </a:lnSpc>
              <a:spcBef>
                <a:spcPts val="600"/>
              </a:spcBef>
              <a:spcAft>
                <a:spcPts val="600"/>
              </a:spcAft>
              <a:buSzPct val="90000"/>
              <a:buFont typeface="Wingdings" panose="05000000000000000000" charset="0"/>
              <a:buChar char="§"/>
            </a:pPr>
            <a:r>
              <a:rPr lang="zh-CN" altLang="en-US" sz="1800" strike="noStrike" noProof="1"/>
              <a:t>文件操作在各类应用软件的开发中均占有重要的地位：</a:t>
            </a:r>
            <a:endParaRPr lang="zh-CN" altLang="en-US" sz="18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1600" strike="noStrike" noProof="1"/>
              <a:t>管理信息系统是使用数据库来存储数据的，而数据库最终还是要以文件的形式存储到硬盘或其他存储介质上。</a:t>
            </a:r>
            <a:endParaRPr lang="zh-CN" altLang="en-US" sz="16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1600" strike="noStrike" noProof="1"/>
              <a:t>应用程序的配置信息往往也是使用文件来存储的，图形、图像、音频、视频、可执行文件等等也都是以文件的形式存储在磁盘上的。</a:t>
            </a:r>
            <a:endParaRPr lang="zh-CN" altLang="en-US" sz="1600"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0" y="4287"/>
            <a:ext cx="9140825" cy="924563"/>
          </a:xfrm>
        </p:spPr>
        <p:txBody>
          <a:bodyPr/>
          <a:p>
            <a:pPr fontAlgn="base"/>
            <a:r>
              <a:rPr lang="zh-CN" altLang="en-US">
                <a:sym typeface="+mn-ea"/>
              </a:rPr>
              <a:t>7.2  文本文件基本操作</a:t>
            </a:r>
            <a:endParaRPr lang="zh-CN" altLang="en-US" strike="noStrike" noProof="1"/>
          </a:p>
        </p:txBody>
      </p:sp>
      <p:sp>
        <p:nvSpPr>
          <p:cNvPr id="3" name="内容占位符 2"/>
          <p:cNvSpPr>
            <a:spLocks noGrp="1"/>
          </p:cNvSpPr>
          <p:nvPr>
            <p:ph idx="1"/>
          </p:nvPr>
        </p:nvSpPr>
        <p:spPr/>
        <p:txBody>
          <a:bodyPr/>
          <a:p>
            <a:pPr eaLnBrk="1" fontAlgn="base" latinLnBrk="0" hangingPunct="1">
              <a:spcBef>
                <a:spcPts val="0"/>
              </a:spcBef>
              <a:buFont typeface="Wingdings" panose="05000000000000000000" charset="0"/>
              <a:buChar char="ü"/>
            </a:pPr>
            <a:r>
              <a:rPr lang="zh-CN" altLang="en-US" sz="1800" b="1" strike="noStrike" noProof="1">
                <a:latin typeface="Consolas" panose="020B0609020204030204" pitchFamily="49" charset="0"/>
                <a:cs typeface="Consolas" panose="020B0609020204030204" pitchFamily="49" charset="0"/>
              </a:rPr>
              <a:t>方法二：</a:t>
            </a:r>
            <a:endParaRPr lang="zh-CN" altLang="en-US" sz="135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from os import listdir</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fns = (fn for fn in listdir() if fn.endswith('.txt'))</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for fn in fns:</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with open(fn, 'rb+') as fp:</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 = fp.read()</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try:</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 尝试使用UTF8解码</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content.decode('utf8')</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except:</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 使用GBK解码后再使用UTF8编码，写回文件</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content = content.decode('gbk').encode('utf8')</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fp.seek(0)</a:t>
            </a:r>
            <a:endParaRPr lang="zh-CN" altLang="en-US" sz="16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600" strike="noStrike" noProof="1">
                <a:latin typeface="Consolas" panose="020B0609020204030204" pitchFamily="49" charset="0"/>
                <a:cs typeface="Consolas" panose="020B0609020204030204" pitchFamily="49" charset="0"/>
              </a:rPr>
              <a:t>            fp.write(content)</a:t>
            </a:r>
            <a:endParaRPr lang="zh-CN" altLang="en-US" sz="16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0" y="4287"/>
            <a:ext cx="9140825" cy="924563"/>
          </a:xfrm>
        </p:spPr>
        <p:txBody>
          <a:bodyPr/>
          <a:p>
            <a:pPr fontAlgn="base"/>
            <a:r>
              <a:rPr lang="zh-CN" altLang="en-US">
                <a:sym typeface="+mn-ea"/>
              </a:rPr>
              <a:t>7.2  文本文件基本操作</a:t>
            </a:r>
            <a:endParaRPr lang="zh-CN" altLang="en-US" strike="noStrike" noProof="1"/>
          </a:p>
        </p:txBody>
      </p:sp>
      <p:sp>
        <p:nvSpPr>
          <p:cNvPr id="3" name="内容占位符 2"/>
          <p:cNvSpPr>
            <a:spLocks noGrp="1"/>
          </p:cNvSpPr>
          <p:nvPr>
            <p:ph idx="1"/>
          </p:nvPr>
        </p:nvSpPr>
        <p:spPr/>
        <p:txBody>
          <a:bodyPr/>
          <a:p>
            <a:pPr fontAlgn="base">
              <a:buFont typeface="Wingdings" panose="05000000000000000000" charset="0"/>
              <a:buChar char="ü"/>
            </a:pPr>
            <a:r>
              <a:rPr lang="zh-CN" altLang="en-US" sz="1800" b="1" strike="noStrike" noProof="1">
                <a:latin typeface="Consolas" panose="020B0609020204030204" pitchFamily="49" charset="0"/>
                <a:cs typeface="Consolas" panose="020B0609020204030204" pitchFamily="49" charset="0"/>
              </a:rPr>
              <a:t>方法三：</a:t>
            </a:r>
            <a:endParaRPr lang="zh-CN" altLang="en-US" sz="135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from os import listdir</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from chardet import detect</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fns = (fn for fn in listdir() if fn.endswith('.txt'))</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for fn in fns:</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with open(fn, 'rb+') as fp:</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content = fp.read()</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 判断编码格式</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encoding = detect(content)['encoding']</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 格式转换</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content = content.decode(encoding).encode('utf8')</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 写回文件</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fp.seek(0)</a:t>
            </a:r>
            <a:endParaRPr lang="zh-CN" altLang="en-US" sz="1400" strike="noStrike" noProof="1">
              <a:latin typeface="Consolas" panose="020B0609020204030204" pitchFamily="49" charset="0"/>
              <a:cs typeface="Consolas" panose="020B0609020204030204" pitchFamily="49" charset="0"/>
            </a:endParaRPr>
          </a:p>
          <a:p>
            <a:pPr marL="0" indent="0" eaLnBrk="1" latinLnBrk="0" hangingPunct="1">
              <a:spcBef>
                <a:spcPts val="0"/>
              </a:spcBef>
              <a:buNone/>
            </a:pPr>
            <a:r>
              <a:rPr lang="zh-CN" altLang="en-US" sz="1400" strike="noStrike" noProof="1">
                <a:latin typeface="Consolas" panose="020B0609020204030204" pitchFamily="49" charset="0"/>
                <a:cs typeface="Consolas" panose="020B0609020204030204" pitchFamily="49" charset="0"/>
              </a:rPr>
              <a:t>        fp.write(content)</a:t>
            </a:r>
            <a:endParaRPr lang="zh-CN" altLang="en-US" sz="14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6865"/>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6867" name="文本占位符 36866"/>
          <p:cNvSpPr>
            <a:spLocks noGrp="1"/>
          </p:cNvSpPr>
          <p:nvPr>
            <p:ph idx="1"/>
          </p:nvPr>
        </p:nvSpPr>
        <p:spPr/>
        <p:txBody>
          <a:bodyPr/>
          <a:lstStyle/>
          <a:p>
            <a:pPr fontAlgn="base">
              <a:buFont typeface="Wingdings" panose="05000000000000000000" charset="0"/>
              <a:buChar char="§"/>
            </a:pPr>
            <a:r>
              <a:rPr lang="zh-CN" altLang="en-US" sz="1800" b="1" strike="noStrike" noProof="1"/>
              <a:t>选讲例题</a:t>
            </a:r>
            <a:r>
              <a:rPr lang="en-US" altLang="zh-CN" sz="1800" strike="noStrike" noProof="1"/>
              <a:t>  Python</a:t>
            </a:r>
            <a:r>
              <a:rPr lang="zh-CN" altLang="en-US" sz="1800" strike="noStrike" noProof="1"/>
              <a:t>程序中代码复用度检测。</a:t>
            </a:r>
            <a:endParaRPr lang="zh-CN" altLang="en-US" sz="1800" strike="noStrike" noProof="1"/>
          </a:p>
          <a:p>
            <a:pPr marL="1905" indent="-344805" fontAlgn="base">
              <a:buFontTx/>
              <a:buNone/>
            </a:pPr>
            <a:endParaRPr lang="en-US" altLang="zh-CN" sz="1500" strike="noStrike" noProof="1"/>
          </a:p>
          <a:p>
            <a:pPr marL="1905" indent="-344805" fontAlgn="base">
              <a:buFontTx/>
              <a:buNone/>
            </a:pPr>
            <a:r>
              <a:rPr lang="en-US" altLang="zh-CN" sz="1500" strike="noStrike" noProof="1">
                <a:hlinkClick r:id="rId1" action="ppaction://hlinkfile"/>
              </a:rPr>
              <a:t>code\FindLongestReuse.py</a:t>
            </a:r>
            <a:endParaRPr lang="en-US" altLang="zh-CN" sz="1500" strike="noStrike"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7.2  文本文件基本操作</a:t>
            </a:r>
            <a:endParaRPr lang="zh-CN" altLang="en-US"/>
          </a:p>
        </p:txBody>
      </p:sp>
      <p:pic>
        <p:nvPicPr>
          <p:cNvPr id="4" name="Content Placeholder 3"/>
          <p:cNvPicPr>
            <a:picLocks noChangeAspect="1"/>
          </p:cNvPicPr>
          <p:nvPr>
            <p:ph idx="1"/>
          </p:nvPr>
        </p:nvPicPr>
        <p:blipFill>
          <a:blip r:embed="rId1"/>
          <a:stretch>
            <a:fillRect/>
          </a:stretch>
        </p:blipFill>
        <p:spPr>
          <a:xfrm>
            <a:off x="801370" y="1450975"/>
            <a:ext cx="5013325" cy="3395345"/>
          </a:xfrm>
          <a:prstGeom prst="rect">
            <a:avLst/>
          </a:prstGeom>
        </p:spPr>
      </p:pic>
      <p:sp>
        <p:nvSpPr>
          <p:cNvPr id="3" name="Text Box 2"/>
          <p:cNvSpPr txBox="1"/>
          <p:nvPr/>
        </p:nvSpPr>
        <p:spPr>
          <a:xfrm>
            <a:off x="416560" y="1125220"/>
            <a:ext cx="5025390" cy="368300"/>
          </a:xfrm>
          <a:prstGeom prst="rect">
            <a:avLst/>
          </a:prstGeom>
          <a:noFill/>
        </p:spPr>
        <p:txBody>
          <a:bodyPr wrap="square" rtlCol="0">
            <a:spAutoFit/>
          </a:bodyPr>
          <a:p>
            <a:pPr marL="285750" indent="-285750">
              <a:buFont typeface="Arial" panose="020B0604020202020204" pitchFamily="34" charset="0"/>
              <a:buChar char="•"/>
            </a:pPr>
            <a:r>
              <a:rPr lang="zh-CN" altLang="en-US" b="1"/>
              <a:t>补充：</a:t>
            </a:r>
            <a:r>
              <a:rPr lang="en-US" altLang="zh-CN"/>
              <a:t>seek()</a:t>
            </a:r>
            <a:r>
              <a:rPr lang="zh-CN" altLang="en-US"/>
              <a:t>方法注意事项。</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7.2  文本文件基本操作</a:t>
            </a:r>
            <a:endParaRPr lang="en-US"/>
          </a:p>
        </p:txBody>
      </p:sp>
      <p:sp>
        <p:nvSpPr>
          <p:cNvPr id="3" name="Content Placeholder 2"/>
          <p:cNvSpPr>
            <a:spLocks noGrp="1"/>
          </p:cNvSpPr>
          <p:nvPr>
            <p:ph idx="1"/>
          </p:nvPr>
        </p:nvSpPr>
        <p:spPr/>
        <p:txBody>
          <a:bodyPr/>
          <a:p>
            <a:pPr marL="0" indent="0" eaLnBrk="1" latinLnBrk="0" hangingPunct="1">
              <a:spcBef>
                <a:spcPts val="0"/>
              </a:spcBef>
              <a:buNone/>
            </a:pPr>
            <a:r>
              <a:rPr lang="en-US" sz="1000">
                <a:latin typeface="Consolas" panose="020B0609020204030204" pitchFamily="49" charset="0"/>
              </a:rPr>
              <a:t>text = '这是一段测试文本'</a:t>
            </a:r>
            <a:endParaRPr lang="en-US" sz="1000">
              <a:latin typeface="Consolas" panose="020B0609020204030204" pitchFamily="49" charset="0"/>
            </a:endParaRPr>
          </a:p>
          <a:p>
            <a:pPr marL="0" indent="0" eaLnBrk="1" latinLnBrk="0" hangingPunct="1">
              <a:spcBef>
                <a:spcPts val="0"/>
              </a:spcBef>
              <a:buNone/>
            </a:pP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#以w+方式创建文件，可读可写</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with open('test.txt', 'w+', encoding='utf8') as fp:</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fp.write(text)</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#定位文件指针，在utf8编码中，一个汉字占3个字节</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fp.seek(12)</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#从当前位置开始读取剩余内容</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print(fp.read())</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#重新定位</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fp.seek(12)</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#在当前位置写入新内容，覆盖原有内容</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fp.write('模拟')</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#重新定位</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fp.seek(9)</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#在当前位置写入内容</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fp.write('个')</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#定位到文件尾</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fp.seek(0, 2)</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fp.write('，结束。')</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#定位到文件头</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fp.seek(0)</a:t>
            </a:r>
            <a:endParaRPr lang="en-US" sz="1000">
              <a:latin typeface="Consolas" panose="020B0609020204030204" pitchFamily="49" charset="0"/>
            </a:endParaRPr>
          </a:p>
          <a:p>
            <a:pPr marL="0" indent="0" eaLnBrk="1" latinLnBrk="0" hangingPunct="1">
              <a:spcBef>
                <a:spcPts val="0"/>
              </a:spcBef>
              <a:buNone/>
            </a:pPr>
            <a:r>
              <a:rPr lang="en-US" sz="1000">
                <a:latin typeface="Consolas" panose="020B0609020204030204" pitchFamily="49" charset="0"/>
              </a:rPr>
              <a:t>    print(fp.read())</a:t>
            </a:r>
            <a:endParaRPr lang="en-US" sz="1000">
              <a:latin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51202" name="内容占位符 2"/>
          <p:cNvSpPr>
            <a:spLocks noGrp="1"/>
          </p:cNvSpPr>
          <p:nvPr>
            <p:ph idx="1"/>
          </p:nvPr>
        </p:nvSpPr>
        <p:spPr/>
        <p:txBody>
          <a:bodyPr wrap="square" lIns="68591" tIns="34295" rIns="68591" bIns="34295" anchor="t"/>
          <a:p>
            <a:pPr eaLnBrk="1" latinLnBrk="0" hangingPunct="1">
              <a:lnSpc>
                <a:spcPct val="150000"/>
              </a:lnSpc>
              <a:spcBef>
                <a:spcPts val="0"/>
              </a:spcBef>
              <a:buFont typeface="Wingdings" panose="05000000000000000000" pitchFamily="2" charset="2"/>
              <a:buChar char="n"/>
            </a:pPr>
            <a:r>
              <a:rPr lang="zh-CN" altLang="en-US" sz="1800" b="1"/>
              <a:t>补充：</a:t>
            </a:r>
            <a:r>
              <a:rPr lang="zh-CN" altLang="en-US" sz="1800"/>
              <a:t>JSON（JavaScript Object Notation）是一个轻量级的数据交换格式，Python标准库json完美实现了该格式，用法类似于marshal和pickle。</a:t>
            </a:r>
            <a:endParaRPr lang="zh-CN" altLang="en-US" sz="1800"/>
          </a:p>
          <a:p>
            <a:pPr eaLnBrk="1" latinLnBrk="0" hangingPunct="1">
              <a:spcBef>
                <a:spcPts val="0"/>
              </a:spcBef>
              <a:buNone/>
            </a:pPr>
            <a:r>
              <a:rPr lang="zh-CN" altLang="en-US" sz="1600">
                <a:latin typeface="Consolas" panose="020B0609020204030204" pitchFamily="49" charset="0"/>
              </a:rPr>
              <a:t>&gt;&gt;&gt; import json</a:t>
            </a:r>
            <a:endParaRPr lang="zh-CN" altLang="en-US" sz="1600">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json.dumps(['a','b','c'])  # 序列化列表对象，直接查看序列化后的结果</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"b", "c"]'</a:t>
            </a:r>
            <a:endParaRPr lang="zh-CN" altLang="en-US" sz="1600">
              <a:solidFill>
                <a:srgbClr val="00B0F0"/>
              </a:solidFill>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json.loads(_)              # 反序列化</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'b', 'c']</a:t>
            </a:r>
            <a:endParaRPr lang="zh-CN" altLang="en-US" sz="1600">
              <a:solidFill>
                <a:srgbClr val="00B0F0"/>
              </a:solidFill>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json.dumps({'a':1, 'b':2, 'c':3})    # 序列化字典对象</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1, "b": 2, "c": 3}'</a:t>
            </a:r>
            <a:endParaRPr lang="zh-CN" altLang="en-US" sz="1600">
              <a:solidFill>
                <a:srgbClr val="00B0F0"/>
              </a:solidFill>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json.loads(_)</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1, 'b': 2, 'c': 3}</a:t>
            </a:r>
            <a:endParaRPr lang="zh-CN" altLang="en-US" sz="1600">
              <a:solidFill>
                <a:srgbClr val="00B0F0"/>
              </a:solidFill>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内容占位符 2"/>
          <p:cNvSpPr>
            <a:spLocks noGrp="1"/>
          </p:cNvSpPr>
          <p:nvPr>
            <p:ph idx="1"/>
          </p:nvPr>
        </p:nvSpPr>
        <p:spPr/>
        <p:txBody>
          <a:bodyPr wrap="square" lIns="68591" tIns="34295" rIns="68591" bIns="34295" anchor="t"/>
          <a:p>
            <a:pPr marL="0" indent="0">
              <a:buNone/>
            </a:pPr>
            <a:r>
              <a:rPr lang="zh-CN" altLang="en-US" sz="1600">
                <a:latin typeface="Consolas" panose="020B0609020204030204" pitchFamily="49" charset="0"/>
              </a:rPr>
              <a:t>&gt;&gt;&gt; json.dumps([1,2,3,{'4': 5, '6': 7}])</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 2, 3, {"4": 5, "6": 7}]'</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 指定分隔符，可以压缩存储，注意和上面结果的区别</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&gt;&gt;&gt; json.dumps([1,2,3,{'4':5, '6':7}], separators=(',', ':'))</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'[1,2,3,{"4":5,"6":7}]'</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&gt;&gt;&gt; json.loads(_)</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 2, 3, {'4': 5, '6': 7}]</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&gt;&gt;&gt; json.dumps('山东烟台')           # 序列化中文字符串</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'"\\u5c71\\u4e1c\\u70df\\u53f0"'</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&gt;&gt;&gt; json.loads(_)</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'山东烟台'</a:t>
            </a:r>
            <a:endParaRPr lang="zh-CN" altLang="en-US" sz="1600">
              <a:solidFill>
                <a:srgbClr val="00B0F0"/>
              </a:solidFill>
              <a:latin typeface="Consolas" panose="020B0609020204030204" pitchFamily="49" charset="0"/>
            </a:endParaRP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内容占位符 2"/>
          <p:cNvSpPr>
            <a:spLocks noGrp="1"/>
          </p:cNvSpPr>
          <p:nvPr>
            <p:ph idx="1"/>
          </p:nvPr>
        </p:nvSpPr>
        <p:spPr/>
        <p:txBody>
          <a:bodyPr wrap="square" lIns="68591" tIns="34295" rIns="68591" bIns="34295" anchor="t"/>
          <a:p>
            <a:pPr marL="0" indent="0" eaLnBrk="1" latinLnBrk="0" hangingPunct="1">
              <a:spcBef>
                <a:spcPts val="0"/>
              </a:spcBef>
              <a:buNone/>
            </a:pPr>
            <a:r>
              <a:rPr lang="zh-CN" altLang="en-US" sz="1600">
                <a:latin typeface="Consolas" panose="020B0609020204030204" pitchFamily="49" charset="0"/>
              </a:rPr>
              <a:t>&gt;&gt;&gt; json.dumps({1,2,3,4})                 # 无法直接序列化集合对象</a:t>
            </a:r>
            <a:endParaRPr lang="zh-CN" altLang="en-US" sz="1600">
              <a:latin typeface="Consolas" panose="020B0609020204030204" pitchFamily="49" charset="0"/>
            </a:endParaRPr>
          </a:p>
          <a:p>
            <a:pPr marL="0" indent="0" eaLnBrk="1" latinLnBrk="0" hangingPunct="1">
              <a:spcBef>
                <a:spcPts val="0"/>
              </a:spcBef>
              <a:buNone/>
            </a:pPr>
            <a:r>
              <a:rPr lang="zh-CN" altLang="en-US" sz="1600">
                <a:solidFill>
                  <a:srgbClr val="FF0000"/>
                </a:solidFill>
                <a:latin typeface="Consolas" panose="020B0609020204030204" pitchFamily="49" charset="0"/>
              </a:rPr>
              <a:t>TypeError: Object of type 'set' is not JSON serializable</a:t>
            </a:r>
            <a:endParaRPr lang="zh-CN" altLang="en-US" sz="1600">
              <a:solidFill>
                <a:srgbClr val="FF0000"/>
              </a:solidFill>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class setEncoder(json.JSONEncoder):   # 可以自定义序列化编码器</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def default(self,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if isinstance(obj, set):</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return list(obj)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return json.JSONEncoder.default(self,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class setDecoder(json.JSONDecoder):   # 自定义反序列化解码器</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def decode(self,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return set(json.JSONDecoder.decode(self,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json.dumps({1,2,3,4}, cls=setEncoder) # 然后使用自定义的编码器和解码器</a:t>
            </a:r>
            <a:endParaRPr lang="zh-CN" altLang="en-US" sz="1600">
              <a:latin typeface="Consolas" panose="020B0609020204030204" pitchFamily="49" charset="0"/>
            </a:endParaRPr>
          </a:p>
          <a:p>
            <a:pPr marL="0" indent="0" eaLnBrk="1" latinLnBrk="0" hangingPunct="1">
              <a:spcBef>
                <a:spcPts val="0"/>
              </a:spcBef>
              <a:buNone/>
            </a:pPr>
            <a:r>
              <a:rPr lang="zh-CN" altLang="en-US" sz="1600">
                <a:solidFill>
                  <a:srgbClr val="00B0F0"/>
                </a:solidFill>
                <a:latin typeface="Consolas" panose="020B0609020204030204" pitchFamily="49" charset="0"/>
              </a:rPr>
              <a:t>'[1, 2, 3, 4]'</a:t>
            </a:r>
            <a:endParaRPr lang="zh-CN" altLang="en-US" sz="1600">
              <a:solidFill>
                <a:srgbClr val="00B0F0"/>
              </a:solidFill>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json.loads(_, cls=setDecoder)</a:t>
            </a:r>
            <a:endParaRPr lang="zh-CN" altLang="en-US" sz="1600">
              <a:latin typeface="Consolas" panose="020B0609020204030204" pitchFamily="49" charset="0"/>
            </a:endParaRPr>
          </a:p>
          <a:p>
            <a:pPr marL="0" indent="0" eaLnBrk="1" latinLnBrk="0" hangingPunct="1">
              <a:spcBef>
                <a:spcPts val="0"/>
              </a:spcBef>
              <a:buNone/>
            </a:pPr>
            <a:r>
              <a:rPr lang="zh-CN" altLang="en-US" sz="1600">
                <a:solidFill>
                  <a:srgbClr val="00B0F0"/>
                </a:solidFill>
                <a:latin typeface="Consolas" panose="020B0609020204030204" pitchFamily="49" charset="0"/>
              </a:rPr>
              <a:t>{1, 2, 3, 4}</a:t>
            </a:r>
            <a:endParaRPr lang="zh-CN" altLang="en-US" sz="1600">
              <a:solidFill>
                <a:srgbClr val="00B0F0"/>
              </a:solidFill>
              <a:latin typeface="Consolas" panose="020B0609020204030204" pitchFamily="49" charset="0"/>
            </a:endParaRP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内容占位符 2"/>
          <p:cNvSpPr>
            <a:spLocks noGrp="1"/>
          </p:cNvSpPr>
          <p:nvPr>
            <p:ph idx="1"/>
          </p:nvPr>
        </p:nvSpPr>
        <p:spPr>
          <a:xfrm>
            <a:off x="337820" y="1120775"/>
            <a:ext cx="7320915" cy="3395345"/>
          </a:xfrm>
        </p:spPr>
        <p:txBody>
          <a:bodyPr wrap="square" lIns="68591" tIns="34295" rIns="68591" bIns="34295" anchor="t"/>
          <a:p>
            <a:pPr marL="0" indent="0" eaLnBrk="1" latinLnBrk="0" hangingPunct="1">
              <a:spcBef>
                <a:spcPts val="0"/>
              </a:spcBef>
              <a:buNone/>
            </a:pPr>
            <a:r>
              <a:rPr lang="zh-CN" altLang="en-US" sz="1400">
                <a:latin typeface="Consolas" panose="020B0609020204030204" pitchFamily="49" charset="0"/>
              </a:rPr>
              <a:t>&gt;&gt;&gt; s = '''董付国，系列图书：</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《Python程序设计基础》、</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《Python程序设计》（第2版）、</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《Python可以这样学》、</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《Python程序设计开发宝典》、</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《中学生可以这样学Python》、</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清华大学出版社'''</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&gt;&gt;&gt; with open('test.txt', 'w') as fp: # 将内容序列化并写入文本文件</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    json.dump(s, fp)</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&gt;&gt;&gt; with open('test.txt') as fp:      # 读取文件内容并反序列化</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    print(json.load(fp))</a:t>
            </a:r>
            <a:endParaRPr lang="zh-CN" altLang="en-US" sz="1400">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董付国，系列图书：</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《Python程序设计基础》、</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《Python程序设计》（第2版）、</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《Python可以这样学》、</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《Python程序设计开发宝典》、</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《中学生可以这样学Python》、</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清华大学出版社</a:t>
            </a:r>
            <a:endParaRPr lang="zh-CN" altLang="en-US" sz="1400">
              <a:solidFill>
                <a:srgbClr val="00B0F0"/>
              </a:solidFill>
              <a:latin typeface="Consolas" panose="020B0609020204030204" pitchFamily="49" charset="0"/>
            </a:endParaRP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7889"/>
          <p:cNvSpPr>
            <a:spLocks noGrp="1"/>
          </p:cNvSpPr>
          <p:nvPr>
            <p:ph type="title"/>
          </p:nvPr>
        </p:nvSpPr>
        <p:spPr>
          <a:xfrm>
            <a:off x="-1270" y="4287"/>
            <a:ext cx="9140825" cy="924563"/>
          </a:xfrm>
        </p:spPr>
        <p:txBody>
          <a:bodyPr/>
          <a:lstStyle/>
          <a:p>
            <a:pPr fontAlgn="base"/>
            <a:r>
              <a:rPr lang="zh-CN" altLang="en-US" strike="noStrike" noProof="1"/>
              <a:t>7.3  二进制文件操作案例精选</a:t>
            </a:r>
            <a:endParaRPr lang="zh-CN" altLang="en-US" strike="noStrike" noProof="1"/>
          </a:p>
        </p:txBody>
      </p:sp>
      <p:sp>
        <p:nvSpPr>
          <p:cNvPr id="55298" name="文本占位符 37890"/>
          <p:cNvSpPr>
            <a:spLocks noGrp="1"/>
          </p:cNvSpPr>
          <p:nvPr>
            <p:ph idx="1"/>
          </p:nvPr>
        </p:nvSpPr>
        <p:spPr/>
        <p:txBody>
          <a:bodyPr wrap="square" lIns="68591" tIns="34295" rIns="68591" bIns="34295" anchor="t"/>
          <a:p>
            <a:pPr>
              <a:lnSpc>
                <a:spcPct val="130000"/>
              </a:lnSpc>
              <a:spcBef>
                <a:spcPts val="300"/>
              </a:spcBef>
              <a:buSzPct val="90000"/>
              <a:buFont typeface="Wingdings" panose="05000000000000000000" pitchFamily="2" charset="2"/>
              <a:buChar char="§"/>
            </a:pPr>
            <a:r>
              <a:rPr lang="zh-CN" altLang="en-US" sz="1600"/>
              <a:t>数据库文件、图像文件、可执行文件、音视频文件、Office文档等等均属于二进制文件。</a:t>
            </a:r>
            <a:endParaRPr lang="zh-CN" altLang="en-US" sz="1600"/>
          </a:p>
          <a:p>
            <a:pPr>
              <a:lnSpc>
                <a:spcPct val="130000"/>
              </a:lnSpc>
              <a:spcBef>
                <a:spcPts val="300"/>
              </a:spcBef>
              <a:buSzPct val="90000"/>
              <a:buFont typeface="Wingdings" panose="05000000000000000000" pitchFamily="2" charset="2"/>
              <a:buChar char="§"/>
            </a:pPr>
            <a:r>
              <a:rPr lang="zh-CN" altLang="en-US" sz="1600"/>
              <a:t>对于二进制文件，不能使用记事本或其他文本编辑软件进行正常读写，也无法通过Python的文件对象直接读取和理解二进制文件的内容。</a:t>
            </a:r>
            <a:r>
              <a:rPr lang="zh-CN" altLang="en-US" sz="1600">
                <a:solidFill>
                  <a:srgbClr val="FF0000"/>
                </a:solidFill>
              </a:rPr>
              <a:t>必须正确理解二进制文件结构和序列化规则，才能准确地理解二进制文件内容并且设计正确的反序列化规则。</a:t>
            </a:r>
            <a:endParaRPr lang="zh-CN" altLang="en-US" sz="1600">
              <a:solidFill>
                <a:srgbClr val="FF0000"/>
              </a:solidFill>
            </a:endParaRPr>
          </a:p>
          <a:p>
            <a:pPr>
              <a:lnSpc>
                <a:spcPct val="130000"/>
              </a:lnSpc>
              <a:spcBef>
                <a:spcPts val="300"/>
              </a:spcBef>
              <a:buSzPct val="90000"/>
              <a:buFont typeface="Wingdings" panose="05000000000000000000" pitchFamily="2" charset="2"/>
              <a:buChar char="§"/>
            </a:pPr>
            <a:r>
              <a:rPr lang="zh-CN" altLang="en-US" sz="1600"/>
              <a:t>所谓序列化，简单地说就是把内存中的数据在不丢失其类型信息的情况下转成对象的二进制形式的过程，</a:t>
            </a:r>
            <a:r>
              <a:rPr lang="zh-CN" altLang="en-US" sz="1600">
                <a:solidFill>
                  <a:srgbClr val="FF0000"/>
                </a:solidFill>
              </a:rPr>
              <a:t>对象序列化后的形式经过正确的反序列化过程应该能够准确无误地恢复为原来的对象</a:t>
            </a:r>
            <a:r>
              <a:rPr lang="zh-CN" altLang="en-US" sz="1600"/>
              <a:t>。</a:t>
            </a:r>
            <a:endParaRPr lang="zh-CN" altLang="en-US" sz="1600"/>
          </a:p>
          <a:p>
            <a:pPr>
              <a:lnSpc>
                <a:spcPct val="130000"/>
              </a:lnSpc>
              <a:spcBef>
                <a:spcPts val="300"/>
              </a:spcBef>
              <a:buSzPct val="90000"/>
              <a:buFont typeface="Wingdings" panose="05000000000000000000" pitchFamily="2" charset="2"/>
              <a:buChar char="§"/>
            </a:pPr>
            <a:r>
              <a:rPr lang="zh-CN" altLang="en-US" sz="1600"/>
              <a:t>Python中常用的序列化模块有struct、pickle、marshal和shelve。</a:t>
            </a: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0481"/>
          <p:cNvSpPr>
            <a:spLocks noGrp="1"/>
          </p:cNvSpPr>
          <p:nvPr>
            <p:ph type="title"/>
          </p:nvPr>
        </p:nvSpPr>
        <p:spPr>
          <a:xfrm>
            <a:off x="-1270" y="4287"/>
            <a:ext cx="9140825" cy="924563"/>
          </a:xfrm>
        </p:spPr>
        <p:txBody>
          <a:bodyPr/>
          <a:lstStyle/>
          <a:p>
            <a:pPr fontAlgn="base"/>
            <a:r>
              <a:rPr lang="zh-CN" altLang="en-US" strike="noStrike" noProof="1"/>
              <a:t>文件操作</a:t>
            </a:r>
            <a:endParaRPr lang="zh-CN" altLang="en-US" strike="noStrike" noProof="1"/>
          </a:p>
        </p:txBody>
      </p:sp>
      <p:sp>
        <p:nvSpPr>
          <p:cNvPr id="27650" name="文本占位符 20482"/>
          <p:cNvSpPr>
            <a:spLocks noGrp="1"/>
          </p:cNvSpPr>
          <p:nvPr>
            <p:ph idx="1"/>
          </p:nvPr>
        </p:nvSpPr>
        <p:spPr/>
        <p:txBody>
          <a:bodyPr/>
          <a:lstStyle/>
          <a:p>
            <a:pPr fontAlgn="base">
              <a:spcBef>
                <a:spcPct val="0"/>
              </a:spcBef>
              <a:buSzPct val="90000"/>
              <a:buFont typeface="Wingdings" panose="05000000000000000000" charset="0"/>
              <a:buChar char="§"/>
            </a:pPr>
            <a:r>
              <a:rPr lang="zh-CN" altLang="en-US" sz="1800" strike="noStrike" noProof="1"/>
              <a:t>按文件中数据的组织形式把文件分为文本文件和二进制文件两类。</a:t>
            </a:r>
            <a:endParaRPr lang="zh-CN" altLang="en-US" sz="1800" strike="noStrike" noProof="1"/>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文本文件</a:t>
            </a:r>
            <a:r>
              <a:rPr lang="zh-CN" altLang="en-US" sz="1600" strike="noStrike" noProof="1"/>
              <a:t>：文本文件存储的是常规字符串，由若干文本行组成，通常每行以换行符'\n'结尾。</a:t>
            </a:r>
            <a:r>
              <a:rPr lang="zh-CN" altLang="en-US" sz="1600" strike="noStrike" noProof="1">
                <a:solidFill>
                  <a:srgbClr val="FF0000"/>
                </a:solidFill>
              </a:rPr>
              <a:t>常规字符串是指记事本或其他文本编辑器能正常显示、编辑并且人类能够直接阅读和理解的字符串</a:t>
            </a:r>
            <a:r>
              <a:rPr lang="zh-CN" altLang="en-US" sz="1600" strike="noStrike" noProof="1"/>
              <a:t>，如英文字母、汉字、数字字符串。文本文件可以使用字处理软件如gedit、记事本进行编辑。</a:t>
            </a:r>
            <a:endParaRPr lang="zh-CN" altLang="en-US" sz="1600" strike="noStrike" noProof="1"/>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二进制文件</a:t>
            </a:r>
            <a:r>
              <a:rPr lang="zh-CN" altLang="en-US" sz="1600" strike="noStrike" noProof="1"/>
              <a:t>：</a:t>
            </a:r>
            <a:r>
              <a:rPr lang="zh-CN" altLang="en-US" sz="1600" strike="noStrike" noProof="1">
                <a:solidFill>
                  <a:srgbClr val="FF0000"/>
                </a:solidFill>
              </a:rPr>
              <a:t>二进制文件把对象内容以字节串(bytes)进行存储</a:t>
            </a:r>
            <a:r>
              <a:rPr lang="zh-CN" altLang="en-US" sz="1600" strike="noStrike" noProof="1"/>
              <a:t>，无法用记事本或其他普通字处理软件直接进行编辑，通常也无法被人类直接阅读和理解，</a:t>
            </a:r>
            <a:r>
              <a:rPr lang="zh-CN" altLang="en-US" sz="1600" strike="noStrike" noProof="1">
                <a:solidFill>
                  <a:srgbClr val="FF0000"/>
                </a:solidFill>
              </a:rPr>
              <a:t>需要使用专门的软件</a:t>
            </a:r>
            <a:r>
              <a:rPr lang="zh-CN" altLang="en-US" sz="1600" strike="noStrike" noProof="1"/>
              <a:t>进行解码后读取、显示、修改或执行。常见的如图形图像文件、音视频文件、可执行文件、资源文件、各种数据库文件、各类office文档等都属于二进制文件。</a:t>
            </a:r>
            <a:endParaRPr lang="zh-CN" altLang="en-US" sz="1600"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8913"/>
          <p:cNvSpPr>
            <a:spLocks noGrp="1"/>
          </p:cNvSpPr>
          <p:nvPr>
            <p:ph type="title"/>
          </p:nvPr>
        </p:nvSpPr>
        <p:spPr>
          <a:xfrm>
            <a:off x="-1270" y="4287"/>
            <a:ext cx="9140825" cy="924563"/>
          </a:xfrm>
        </p:spPr>
        <p:txBody>
          <a:bodyPr/>
          <a:lstStyle/>
          <a:p>
            <a:pPr fontAlgn="base"/>
            <a:r>
              <a:rPr lang="zh-CN" altLang="en-US" strike="noStrike" noProof="1"/>
              <a:t>7.3.1  使用pickle模块</a:t>
            </a:r>
            <a:endParaRPr lang="zh-CN" altLang="en-US" strike="noStrike" noProof="1"/>
          </a:p>
        </p:txBody>
      </p:sp>
      <p:sp>
        <p:nvSpPr>
          <p:cNvPr id="56322" name="文本占位符 38914"/>
          <p:cNvSpPr>
            <a:spLocks noGrp="1"/>
          </p:cNvSpPr>
          <p:nvPr>
            <p:ph idx="1"/>
          </p:nvPr>
        </p:nvSpPr>
        <p:spPr>
          <a:xfrm>
            <a:off x="344170" y="1065530"/>
            <a:ext cx="7314565" cy="3398520"/>
          </a:xfrm>
        </p:spPr>
        <p:txBody>
          <a:bodyPr wrap="square" lIns="68591" tIns="34295" rIns="68591" bIns="34295" anchor="t"/>
          <a:p>
            <a:pPr>
              <a:lnSpc>
                <a:spcPct val="80000"/>
              </a:lnSpc>
              <a:spcBef>
                <a:spcPct val="0"/>
              </a:spcBef>
              <a:buFont typeface="Wingdings" panose="05000000000000000000" pitchFamily="2" charset="2"/>
              <a:buChar char="§"/>
            </a:pPr>
            <a:r>
              <a:rPr lang="zh-CN" altLang="en-US" sz="1800" b="1"/>
              <a:t>例</a:t>
            </a:r>
            <a:r>
              <a:rPr lang="en-US" altLang="zh-CN" sz="1800" b="1"/>
              <a:t>7-8</a:t>
            </a:r>
            <a:r>
              <a:rPr lang="en-US" altLang="zh-CN" sz="1800"/>
              <a:t>  </a:t>
            </a:r>
            <a:r>
              <a:rPr lang="zh-CN" altLang="en-US" sz="1800"/>
              <a:t>写入二进制文件。</a:t>
            </a:r>
            <a:endParaRPr lang="zh-CN" altLang="en-US" sz="1800"/>
          </a:p>
          <a:p>
            <a:pPr eaLnBrk="1" latinLnBrk="0" hangingPunct="1">
              <a:spcBef>
                <a:spcPct val="0"/>
              </a:spcBef>
              <a:buNone/>
            </a:pPr>
            <a:r>
              <a:rPr lang="zh-CN" altLang="en-US" sz="1200">
                <a:latin typeface="Consolas" panose="020B0609020204030204" pitchFamily="49" charset="0"/>
              </a:rPr>
              <a:t>import pickle</a:t>
            </a:r>
            <a:endParaRPr lang="zh-CN" altLang="en-US" sz="1200">
              <a:latin typeface="Consolas" panose="020B0609020204030204" pitchFamily="49" charset="0"/>
            </a:endParaRPr>
          </a:p>
          <a:p>
            <a:pPr eaLnBrk="1" latinLnBrk="0" hangingPunct="1">
              <a:spcBef>
                <a:spcPct val="0"/>
              </a:spcBef>
              <a:buNone/>
            </a:pP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i = 13000000</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a = 99.056</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s = '中国人民123abc'</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lst = [[1, 2, 3], [4, 5, 6], [7, 8, 9]]</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tu = (-5, 10, 8)</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coll = {4, 5, 6}</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dic = {'a':'apple', 'b':'banana', 'g':'grape', 'o':'orange'}</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data = [i, a, s, lst, tu, coll, dic]</a:t>
            </a:r>
            <a:endParaRPr lang="zh-CN" altLang="en-US" sz="1200">
              <a:latin typeface="Consolas" panose="020B0609020204030204" pitchFamily="49" charset="0"/>
            </a:endParaRPr>
          </a:p>
          <a:p>
            <a:pPr eaLnBrk="1" latinLnBrk="0" hangingPunct="1">
              <a:spcBef>
                <a:spcPct val="0"/>
              </a:spcBef>
              <a:buNone/>
            </a:pP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with open('sample_pickle.dat', 'wb') as f:</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    try:</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         pickle.dump(len(data), f) #表示后面将要写入的数据个数</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         for item in data:</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              pickle.dump(item, f)</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    except:</a:t>
            </a:r>
            <a:endParaRPr lang="zh-CN" altLang="en-US" sz="1200">
              <a:latin typeface="Consolas" panose="020B0609020204030204" pitchFamily="49" charset="0"/>
            </a:endParaRPr>
          </a:p>
          <a:p>
            <a:pPr eaLnBrk="1" latinLnBrk="0" hangingPunct="1">
              <a:spcBef>
                <a:spcPct val="0"/>
              </a:spcBef>
              <a:buNone/>
            </a:pPr>
            <a:r>
              <a:rPr lang="zh-CN" altLang="en-US" sz="1200">
                <a:latin typeface="Consolas" panose="020B0609020204030204" pitchFamily="49" charset="0"/>
              </a:rPr>
              <a:t>        print('写文件异常!')        #如果写文件异常则跳到此处执行</a:t>
            </a:r>
            <a:endParaRPr lang="zh-CN" altLang="en-US" sz="1200">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9937"/>
          <p:cNvSpPr>
            <a:spLocks noGrp="1"/>
          </p:cNvSpPr>
          <p:nvPr>
            <p:ph type="title"/>
          </p:nvPr>
        </p:nvSpPr>
        <p:spPr>
          <a:xfrm>
            <a:off x="-1270" y="4287"/>
            <a:ext cx="9140825" cy="924563"/>
          </a:xfrm>
        </p:spPr>
        <p:txBody>
          <a:bodyPr/>
          <a:lstStyle/>
          <a:p>
            <a:pPr fontAlgn="base"/>
            <a:r>
              <a:rPr lang="zh-CN" altLang="en-US" strike="noStrike" noProof="1"/>
              <a:t>7.3.1  使用pickle模块</a:t>
            </a:r>
            <a:endParaRPr lang="zh-CN" altLang="en-US" strike="noStrike" noProof="1"/>
          </a:p>
        </p:txBody>
      </p:sp>
      <p:sp>
        <p:nvSpPr>
          <p:cNvPr id="57346" name="文本占位符 39938"/>
          <p:cNvSpPr>
            <a:spLocks noGrp="1"/>
          </p:cNvSpPr>
          <p:nvPr>
            <p:ph idx="1"/>
          </p:nvPr>
        </p:nvSpPr>
        <p:spPr/>
        <p:txBody>
          <a:bodyPr wrap="square" lIns="68591" tIns="34295" rIns="68591" bIns="34295" anchor="t"/>
          <a:p>
            <a:pPr>
              <a:lnSpc>
                <a:spcPct val="90000"/>
              </a:lnSpc>
              <a:buSzPct val="90000"/>
              <a:buFont typeface="Wingdings" panose="05000000000000000000" pitchFamily="2" charset="2"/>
              <a:buChar char="§"/>
            </a:pPr>
            <a:r>
              <a:rPr lang="zh-CN" altLang="en-US" sz="1800" b="1"/>
              <a:t>例</a:t>
            </a:r>
            <a:r>
              <a:rPr lang="en-US" altLang="zh-CN" sz="1800" b="1"/>
              <a:t>7-9</a:t>
            </a:r>
            <a:r>
              <a:rPr lang="en-US" altLang="zh-CN" sz="1800"/>
              <a:t>  </a:t>
            </a:r>
            <a:r>
              <a:rPr lang="zh-CN" altLang="en-US" sz="1800"/>
              <a:t>读取二进制文件。</a:t>
            </a:r>
            <a:endParaRPr lang="zh-CN" altLang="en-US" sz="1800"/>
          </a:p>
          <a:p>
            <a:pPr>
              <a:lnSpc>
                <a:spcPct val="90000"/>
              </a:lnSpc>
              <a:buSzPct val="90000"/>
              <a:buFont typeface="Wingdings" panose="05000000000000000000" pitchFamily="2" charset="2"/>
              <a:buNone/>
            </a:pPr>
            <a:endParaRPr lang="zh-CN" altLang="en-US" sz="1350">
              <a:latin typeface="Consolas" panose="020B0609020204030204" pitchFamily="49" charset="0"/>
            </a:endParaRPr>
          </a:p>
          <a:p>
            <a:pPr>
              <a:lnSpc>
                <a:spcPct val="90000"/>
              </a:lnSpc>
              <a:buSzPct val="90000"/>
              <a:buFont typeface="Wingdings" panose="05000000000000000000" pitchFamily="2" charset="2"/>
              <a:buNone/>
            </a:pPr>
            <a:r>
              <a:rPr lang="zh-CN" altLang="en-US" sz="1600">
                <a:latin typeface="Consolas" panose="020B0609020204030204" pitchFamily="49" charset="0"/>
              </a:rPr>
              <a:t>import pickle</a:t>
            </a:r>
            <a:endParaRPr lang="zh-CN" altLang="en-US" sz="1600">
              <a:latin typeface="Consolas" panose="020B0609020204030204" pitchFamily="49" charset="0"/>
            </a:endParaRPr>
          </a:p>
          <a:p>
            <a:pPr>
              <a:lnSpc>
                <a:spcPct val="90000"/>
              </a:lnSpc>
              <a:buSzPct val="90000"/>
              <a:buFont typeface="Wingdings" panose="05000000000000000000" pitchFamily="2" charset="2"/>
              <a:buNone/>
            </a:pPr>
            <a:endParaRPr lang="zh-CN" altLang="en-US" sz="1600">
              <a:latin typeface="Consolas" panose="020B0609020204030204" pitchFamily="49" charset="0"/>
            </a:endParaRPr>
          </a:p>
          <a:p>
            <a:pPr>
              <a:lnSpc>
                <a:spcPct val="90000"/>
              </a:lnSpc>
              <a:buSzPct val="90000"/>
              <a:buFont typeface="Wingdings" panose="05000000000000000000" pitchFamily="2" charset="2"/>
              <a:buNone/>
            </a:pPr>
            <a:r>
              <a:rPr lang="zh-CN" altLang="en-US" sz="1600">
                <a:latin typeface="Consolas" panose="020B0609020204030204" pitchFamily="49" charset="0"/>
              </a:rPr>
              <a:t>with open('sample_pickle.dat', 'rb') as f:</a:t>
            </a:r>
            <a:endParaRPr lang="zh-CN" altLang="en-US" sz="1600">
              <a:latin typeface="Consolas" panose="020B0609020204030204" pitchFamily="49" charset="0"/>
            </a:endParaRPr>
          </a:p>
          <a:p>
            <a:pPr>
              <a:lnSpc>
                <a:spcPct val="90000"/>
              </a:lnSpc>
              <a:buSzPct val="90000"/>
              <a:buFont typeface="Wingdings" panose="05000000000000000000" pitchFamily="2" charset="2"/>
              <a:buNone/>
            </a:pPr>
            <a:r>
              <a:rPr lang="zh-CN" altLang="en-US" sz="1600">
                <a:latin typeface="Consolas" panose="020B0609020204030204" pitchFamily="49" charset="0"/>
              </a:rPr>
              <a:t>    n = pickle.load(f)        #读出文件的数据个数</a:t>
            </a:r>
            <a:endParaRPr lang="zh-CN" altLang="en-US" sz="1600">
              <a:latin typeface="Consolas" panose="020B0609020204030204" pitchFamily="49" charset="0"/>
            </a:endParaRPr>
          </a:p>
          <a:p>
            <a:pPr>
              <a:lnSpc>
                <a:spcPct val="90000"/>
              </a:lnSpc>
              <a:buSzPct val="90000"/>
              <a:buFont typeface="Wingdings" panose="05000000000000000000" pitchFamily="2" charset="2"/>
              <a:buNone/>
            </a:pPr>
            <a:r>
              <a:rPr lang="zh-CN" altLang="en-US" sz="1600">
                <a:latin typeface="Consolas" panose="020B0609020204030204" pitchFamily="49" charset="0"/>
              </a:rPr>
              <a:t>    for i in range(n):</a:t>
            </a:r>
            <a:endParaRPr lang="zh-CN" altLang="en-US" sz="1600">
              <a:latin typeface="Consolas" panose="020B0609020204030204" pitchFamily="49" charset="0"/>
            </a:endParaRPr>
          </a:p>
          <a:p>
            <a:pPr>
              <a:lnSpc>
                <a:spcPct val="90000"/>
              </a:lnSpc>
              <a:buSzPct val="90000"/>
              <a:buFont typeface="Wingdings" panose="05000000000000000000" pitchFamily="2" charset="2"/>
              <a:buNone/>
            </a:pPr>
            <a:r>
              <a:rPr lang="zh-CN" altLang="en-US" sz="1600">
                <a:latin typeface="Consolas" panose="020B0609020204030204" pitchFamily="49" charset="0"/>
              </a:rPr>
              <a:t>        x = pickle.load(f)</a:t>
            </a:r>
            <a:endParaRPr lang="zh-CN" altLang="en-US" sz="1600">
              <a:latin typeface="Consolas" panose="020B0609020204030204" pitchFamily="49" charset="0"/>
            </a:endParaRPr>
          </a:p>
          <a:p>
            <a:pPr>
              <a:lnSpc>
                <a:spcPct val="90000"/>
              </a:lnSpc>
              <a:buSzPct val="90000"/>
              <a:buFont typeface="Wingdings" panose="05000000000000000000" pitchFamily="2" charset="2"/>
              <a:buNone/>
            </a:pPr>
            <a:r>
              <a:rPr lang="zh-CN" altLang="en-US" sz="1600">
                <a:latin typeface="Consolas" panose="020B0609020204030204" pitchFamily="49" charset="0"/>
              </a:rPr>
              <a:t>        print(x)</a:t>
            </a:r>
            <a:endParaRPr lang="zh-CN" altLang="en-US" sz="1600">
              <a:latin typeface="Consolas" panose="020B060902020403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40961"/>
          <p:cNvSpPr>
            <a:spLocks noGrp="1"/>
          </p:cNvSpPr>
          <p:nvPr>
            <p:ph type="title"/>
          </p:nvPr>
        </p:nvSpPr>
        <p:spPr>
          <a:xfrm>
            <a:off x="-1270" y="4287"/>
            <a:ext cx="9140825" cy="924563"/>
          </a:xfrm>
        </p:spPr>
        <p:txBody>
          <a:bodyPr/>
          <a:lstStyle/>
          <a:p>
            <a:pPr fontAlgn="base"/>
            <a:r>
              <a:rPr lang="zh-CN" altLang="en-US" strike="noStrike" noProof="1"/>
              <a:t>7.3.2  使用struct模块</a:t>
            </a:r>
            <a:endParaRPr lang="zh-CN" altLang="en-US" strike="noStrike" noProof="1"/>
          </a:p>
        </p:txBody>
      </p:sp>
      <p:sp>
        <p:nvSpPr>
          <p:cNvPr id="58370" name="文本占位符 40962"/>
          <p:cNvSpPr>
            <a:spLocks noGrp="1"/>
          </p:cNvSpPr>
          <p:nvPr>
            <p:ph idx="1"/>
          </p:nvPr>
        </p:nvSpPr>
        <p:spPr/>
        <p:txBody>
          <a:bodyPr wrap="square" lIns="68591" tIns="34295" rIns="68591" bIns="34295" anchor="t"/>
          <a:p>
            <a:pPr>
              <a:buSzPct val="90000"/>
              <a:buFont typeface="Wingdings" panose="05000000000000000000" pitchFamily="2" charset="2"/>
              <a:buChar char="§"/>
            </a:pPr>
            <a:r>
              <a:rPr lang="zh-CN" altLang="en-US" sz="1800" b="1"/>
              <a:t>例</a:t>
            </a:r>
            <a:r>
              <a:rPr lang="en-US" altLang="zh-CN" sz="1800" b="1"/>
              <a:t>7-10</a:t>
            </a:r>
            <a:r>
              <a:rPr lang="en-US" altLang="zh-CN" sz="1800"/>
              <a:t>  </a:t>
            </a:r>
            <a:r>
              <a:rPr lang="zh-CN" altLang="en-US" sz="1800"/>
              <a:t>使用struct模块写入二进制文件。</a:t>
            </a:r>
            <a:endParaRPr lang="zh-CN" altLang="en-US" sz="1800"/>
          </a:p>
          <a:p>
            <a:pPr>
              <a:buSzPct val="90000"/>
              <a:buFont typeface="Wingdings" panose="05000000000000000000" pitchFamily="2" charset="2"/>
              <a:buNone/>
            </a:pPr>
            <a:r>
              <a:rPr lang="zh-CN" altLang="en-US" sz="1600">
                <a:latin typeface="Consolas" panose="020B0609020204030204" pitchFamily="49" charset="0"/>
              </a:rPr>
              <a:t>import struct</a:t>
            </a:r>
            <a:endParaRPr lang="zh-CN" altLang="en-US" sz="1600">
              <a:latin typeface="Consolas" panose="020B0609020204030204" pitchFamily="49" charset="0"/>
            </a:endParaRPr>
          </a:p>
          <a:p>
            <a:pPr>
              <a:buSzPct val="90000"/>
              <a:buFont typeface="Wingdings" panose="05000000000000000000" pitchFamily="2" charset="2"/>
              <a:buNone/>
            </a:pP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n = 1300000000</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x = 96.45</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b = True</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s = 'a1@中国'</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sn = struct.pack('if?', n, x, b)       #序列化</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with open('sample_struct.dat', 'wb') as fp:</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    fp.write(sn)                       #写入字节串 </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    fp.write(s.encode())               #字符串直接编码为字节串写入</a:t>
            </a:r>
            <a:endParaRPr lang="zh-CN" altLang="en-US" sz="1600">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1985"/>
          <p:cNvSpPr>
            <a:spLocks noGrp="1"/>
          </p:cNvSpPr>
          <p:nvPr>
            <p:ph type="title"/>
          </p:nvPr>
        </p:nvSpPr>
        <p:spPr>
          <a:xfrm>
            <a:off x="-1270" y="4287"/>
            <a:ext cx="9140825" cy="924563"/>
          </a:xfrm>
        </p:spPr>
        <p:txBody>
          <a:bodyPr/>
          <a:lstStyle/>
          <a:p>
            <a:pPr fontAlgn="base"/>
            <a:r>
              <a:rPr lang="zh-CN" altLang="en-US" strike="noStrike" noProof="1"/>
              <a:t>7.3.2  使用struct模块</a:t>
            </a:r>
            <a:endParaRPr lang="zh-CN" altLang="en-US" strike="noStrike" noProof="1"/>
          </a:p>
        </p:txBody>
      </p:sp>
      <p:sp>
        <p:nvSpPr>
          <p:cNvPr id="59394" name="文本占位符 41986"/>
          <p:cNvSpPr>
            <a:spLocks noGrp="1"/>
          </p:cNvSpPr>
          <p:nvPr>
            <p:ph idx="1"/>
          </p:nvPr>
        </p:nvSpPr>
        <p:spPr/>
        <p:txBody>
          <a:bodyPr wrap="square" lIns="68591" tIns="34295" rIns="68591" bIns="34295" anchor="t"/>
          <a:p>
            <a:pPr>
              <a:lnSpc>
                <a:spcPct val="80000"/>
              </a:lnSpc>
              <a:buSzPct val="90000"/>
              <a:buFont typeface="Wingdings" panose="05000000000000000000" pitchFamily="2" charset="2"/>
              <a:buChar char="§"/>
            </a:pPr>
            <a:r>
              <a:rPr lang="zh-CN" altLang="en-US" sz="1800" b="1"/>
              <a:t>例</a:t>
            </a:r>
            <a:r>
              <a:rPr lang="en-US" altLang="zh-CN" sz="1800" b="1"/>
              <a:t>7-11</a:t>
            </a:r>
            <a:r>
              <a:rPr lang="en-US" altLang="zh-CN" sz="1800"/>
              <a:t>  </a:t>
            </a:r>
            <a:r>
              <a:rPr lang="zh-CN" altLang="en-US" sz="1800"/>
              <a:t>使用struct模块读取二进制文件。</a:t>
            </a:r>
            <a:endParaRPr lang="zh-CN" altLang="en-US" sz="1800"/>
          </a:p>
          <a:p>
            <a:pPr>
              <a:spcBef>
                <a:spcPct val="0"/>
              </a:spcBef>
              <a:buSzPct val="90000"/>
              <a:buFont typeface="Wingdings" panose="05000000000000000000" pitchFamily="2" charset="2"/>
              <a:buNone/>
            </a:pPr>
            <a:endParaRPr lang="zh-CN" altLang="en-US" sz="135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import struct</a:t>
            </a:r>
            <a:endParaRPr lang="zh-CN" altLang="en-US" sz="1600">
              <a:latin typeface="Consolas" panose="020B0609020204030204" pitchFamily="49" charset="0"/>
            </a:endParaRPr>
          </a:p>
          <a:p>
            <a:pPr>
              <a:spcBef>
                <a:spcPct val="0"/>
              </a:spcBef>
              <a:buSzPct val="90000"/>
              <a:buFont typeface="Wingdings" panose="05000000000000000000" pitchFamily="2" charset="2"/>
              <a:buNone/>
            </a:pP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with open('sample_struct.dat', 'rb') as fp:</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sn = fp.read(9)</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tu = struct.unpack('if?', sn) </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print(tu)</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n, x, bl = tu</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print('n=', n)</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print('x=', x)</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print('bl=', bl)</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s = fp.read(9).decode()</a:t>
            </a:r>
            <a:endParaRPr lang="zh-CN" altLang="en-US" sz="1600">
              <a:latin typeface="Consolas" panose="020B0609020204030204" pitchFamily="49" charset="0"/>
            </a:endParaRPr>
          </a:p>
          <a:p>
            <a:pPr>
              <a:spcBef>
                <a:spcPct val="0"/>
              </a:spcBef>
              <a:buSzPct val="90000"/>
              <a:buFont typeface="Wingdings" panose="05000000000000000000" pitchFamily="2" charset="2"/>
              <a:buNone/>
            </a:pPr>
            <a:r>
              <a:rPr lang="zh-CN" altLang="en-US" sz="1600">
                <a:latin typeface="Consolas" panose="020B0609020204030204" pitchFamily="49" charset="0"/>
              </a:rPr>
              <a:t>    print('s=', s)</a:t>
            </a:r>
            <a:endParaRPr lang="zh-CN" altLang="en-US" sz="1600">
              <a:latin typeface="Consolas" panose="020B060902020403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1270" y="4287"/>
            <a:ext cx="9140825" cy="924563"/>
          </a:xfrm>
        </p:spPr>
        <p:txBody>
          <a:bodyPr/>
          <a:lstStyle/>
          <a:p>
            <a:pPr fontAlgn="base"/>
            <a:r>
              <a:rPr lang="zh-CN" altLang="en-US" strike="noStrike" noProof="1"/>
              <a:t>7.3.2  使用struct模块</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v"/>
            </a:pPr>
            <a:r>
              <a:rPr lang="en-US" altLang="zh-CN" sz="1800" strike="noStrike" noProof="1"/>
              <a:t>Let's THINK</a:t>
            </a:r>
            <a:r>
              <a:rPr lang="zh-CN" altLang="en-US" sz="1800" strike="noStrike" noProof="1"/>
              <a:t>：读取的字节数为啥是</a:t>
            </a:r>
            <a:r>
              <a:rPr lang="en-US" altLang="zh-CN" sz="1800" strike="noStrike" noProof="1"/>
              <a:t>9</a:t>
            </a:r>
            <a:r>
              <a:rPr lang="zh-CN" altLang="en-US" sz="1800" strike="noStrike" noProof="1"/>
              <a:t>呢，而不是其他数字呢？</a:t>
            </a:r>
            <a:endParaRPr lang="zh-CN" altLang="en-US" sz="1800" strike="noStrike" noProof="1"/>
          </a:p>
          <a:p>
            <a:pPr marL="0" indent="0" fontAlgn="base">
              <a:buFontTx/>
              <a:buNone/>
            </a:pPr>
            <a:endParaRPr lang="zh-CN" altLang="en-US" strike="noStrike" noProof="1"/>
          </a:p>
        </p:txBody>
      </p:sp>
      <p:pic>
        <p:nvPicPr>
          <p:cNvPr id="60419" name="图片 3"/>
          <p:cNvPicPr>
            <a:picLocks noChangeAspect="1"/>
          </p:cNvPicPr>
          <p:nvPr/>
        </p:nvPicPr>
        <p:blipFill>
          <a:blip r:embed="rId1"/>
          <a:stretch>
            <a:fillRect/>
          </a:stretch>
        </p:blipFill>
        <p:spPr>
          <a:xfrm>
            <a:off x="3252557" y="1829120"/>
            <a:ext cx="2285209" cy="268652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xfrm>
            <a:off x="-1270" y="4287"/>
            <a:ext cx="9140825" cy="924563"/>
          </a:xfrm>
        </p:spPr>
        <p:txBody>
          <a:bodyPr/>
          <a:lstStyle/>
          <a:p>
            <a:pPr fontAlgn="base"/>
            <a:r>
              <a:rPr lang="zh-CN" altLang="en-US" strike="noStrike" noProof="1"/>
              <a:t>7.3.2  使用struct模块</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ü"/>
            </a:pPr>
            <a:r>
              <a:rPr lang="en-US" altLang="zh-CN" sz="1800" strike="noStrike" noProof="1"/>
              <a:t>Here is the ANSWER</a:t>
            </a:r>
            <a:r>
              <a:rPr lang="zh-CN" altLang="en-US" sz="1800" strike="noStrike" noProof="1"/>
              <a:t>！</a:t>
            </a:r>
            <a:endParaRPr lang="zh-CN" altLang="en-US" sz="1800" strike="noStrike" noProof="1"/>
          </a:p>
          <a:p>
            <a:pPr marL="0" indent="0" fontAlgn="base">
              <a:buFontTx/>
              <a:buNone/>
            </a:pPr>
            <a:endParaRPr lang="zh-CN" altLang="en-US" sz="135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import struct</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struct.pack('if?', 13000, 56.0, True)</a:t>
            </a:r>
            <a:endParaRPr lang="zh-CN" altLang="en-US" sz="1600" strike="noStrike" noProof="1">
              <a:latin typeface="Consolas" panose="020B0609020204030204" pitchFamily="49" charset="0"/>
            </a:endParaRPr>
          </a:p>
          <a:p>
            <a:pPr marL="0" indent="0" fontAlgn="base">
              <a:buFontTx/>
              <a:buNone/>
            </a:pPr>
            <a:r>
              <a:rPr lang="zh-CN" altLang="en-US" sz="1600" strike="noStrike" noProof="1">
                <a:solidFill>
                  <a:srgbClr val="00B0F0"/>
                </a:solidFill>
                <a:latin typeface="Consolas" panose="020B0609020204030204" pitchFamily="49" charset="0"/>
              </a:rPr>
              <a:t>b'\xc82\x00\x00\x00\x00`B\x01'</a:t>
            </a:r>
            <a:endParaRPr lang="zh-CN" altLang="en-US" sz="1600" strike="noStrike" noProof="1">
              <a:solidFill>
                <a:srgbClr val="00B0F0"/>
              </a:solidFill>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len(_)</a:t>
            </a:r>
            <a:endParaRPr lang="zh-CN" altLang="en-US" sz="1600" strike="noStrike" noProof="1">
              <a:latin typeface="Consolas" panose="020B0609020204030204" pitchFamily="49" charset="0"/>
            </a:endParaRPr>
          </a:p>
          <a:p>
            <a:pPr marL="0" indent="0" fontAlgn="base">
              <a:buFontTx/>
              <a:buNone/>
            </a:pPr>
            <a:r>
              <a:rPr lang="zh-CN" altLang="en-US" sz="1600" strike="noStrike" noProof="1">
                <a:solidFill>
                  <a:srgbClr val="00B0F0"/>
                </a:solidFill>
                <a:latin typeface="Consolas" panose="020B0609020204030204" pitchFamily="49" charset="0"/>
              </a:rPr>
              <a:t>9</a:t>
            </a:r>
            <a:endParaRPr lang="zh-CN" altLang="en-US" sz="1600" strike="noStrike" noProof="1">
              <a:solidFill>
                <a:srgbClr val="00B0F0"/>
              </a:solidFill>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len(struct.pack('if?', 9999, 5336.0, False))</a:t>
            </a:r>
            <a:endParaRPr lang="zh-CN" altLang="en-US" sz="1600" strike="noStrike" noProof="1">
              <a:latin typeface="Consolas" panose="020B0609020204030204" pitchFamily="49" charset="0"/>
            </a:endParaRPr>
          </a:p>
          <a:p>
            <a:pPr marL="0" indent="0" fontAlgn="base">
              <a:buFontTx/>
              <a:buNone/>
            </a:pPr>
            <a:r>
              <a:rPr lang="zh-CN" altLang="en-US" sz="1600" strike="noStrike" noProof="1">
                <a:solidFill>
                  <a:srgbClr val="00B0F0"/>
                </a:solidFill>
                <a:latin typeface="Consolas" panose="020B0609020204030204" pitchFamily="49" charset="0"/>
              </a:rPr>
              <a:t>9</a:t>
            </a:r>
            <a:endParaRPr lang="zh-CN" altLang="en-US" sz="1600" strike="noStrike" noProof="1">
              <a:solidFill>
                <a:srgbClr val="00B0F0"/>
              </a:solidFill>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x = 'a1@中国'</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len(x.encode())</a:t>
            </a:r>
            <a:endParaRPr lang="zh-CN" altLang="en-US" sz="1600" strike="noStrike" noProof="1">
              <a:latin typeface="Consolas" panose="020B0609020204030204" pitchFamily="49" charset="0"/>
            </a:endParaRPr>
          </a:p>
          <a:p>
            <a:pPr marL="0" indent="0" fontAlgn="base">
              <a:buFontTx/>
              <a:buNone/>
            </a:pPr>
            <a:r>
              <a:rPr lang="zh-CN" altLang="en-US" sz="1600" strike="noStrike" noProof="1">
                <a:solidFill>
                  <a:srgbClr val="00B0F0"/>
                </a:solidFill>
                <a:latin typeface="Consolas" panose="020B0609020204030204" pitchFamily="49" charset="0"/>
              </a:rPr>
              <a:t>9</a:t>
            </a:r>
            <a:endParaRPr lang="zh-CN" altLang="en-US" sz="1600" strike="noStrike" noProof="1">
              <a:solidFill>
                <a:srgbClr val="00B0F0"/>
              </a:solidFill>
              <a:latin typeface="Consolas" panose="020B0609020204030204" pitchFamily="49" charset="0"/>
            </a:endParaRPr>
          </a:p>
        </p:txBody>
      </p:sp>
      <p:pic>
        <p:nvPicPr>
          <p:cNvPr id="14340" name="图片 3" descr="qrcode_for_gh_6f2df669dea9_1280"/>
          <p:cNvPicPr>
            <a:picLocks noChangeAspect="1"/>
          </p:cNvPicPr>
          <p:nvPr userDrawn="1"/>
        </p:nvPicPr>
        <p:blipFill>
          <a:blip r:embed="rId1"/>
          <a:stretch>
            <a:fillRect/>
          </a:stretch>
        </p:blipFill>
        <p:spPr>
          <a:xfrm>
            <a:off x="7767955" y="3934460"/>
            <a:ext cx="1318895" cy="118364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4287"/>
            <a:ext cx="9140825" cy="924563"/>
          </a:xfrm>
        </p:spPr>
        <p:txBody>
          <a:bodyPr/>
          <a:lstStyle/>
          <a:p>
            <a:pPr fontAlgn="base"/>
            <a:r>
              <a:rPr lang="en-US" strike="noStrike" noProof="1"/>
              <a:t>7.3.3  </a:t>
            </a:r>
            <a:r>
              <a:rPr lang="zh-CN" altLang="en-US" strike="noStrike" noProof="1"/>
              <a:t>补充：</a:t>
            </a:r>
            <a:r>
              <a:rPr lang="zh-CN" altLang="en-US" strike="noStrike" noProof="1"/>
              <a:t>使用</a:t>
            </a:r>
            <a:r>
              <a:rPr lang="en-US" altLang="zh-CN" strike="noStrike" noProof="1"/>
              <a:t>shelve</a:t>
            </a:r>
            <a:r>
              <a:rPr lang="zh-CN" altLang="en-US" strike="noStrike" noProof="1"/>
              <a:t>序列化</a:t>
            </a:r>
            <a:endParaRPr lang="zh-CN" altLang="en-US" strike="noStrike" noProof="1"/>
          </a:p>
        </p:txBody>
      </p:sp>
      <p:sp>
        <p:nvSpPr>
          <p:cNvPr id="3" name="Content Placeholder 2"/>
          <p:cNvSpPr>
            <a:spLocks noGrp="1"/>
          </p:cNvSpPr>
          <p:nvPr>
            <p:ph idx="1"/>
          </p:nvPr>
        </p:nvSpPr>
        <p:spPr>
          <a:xfrm>
            <a:off x="293370" y="1186815"/>
            <a:ext cx="8345805" cy="3395345"/>
          </a:xfrm>
        </p:spPr>
        <p:txBody>
          <a:bodyPr/>
          <a:lstStyle/>
          <a:p>
            <a:pPr eaLnBrk="1" latinLnBrk="0" hangingPunct="1">
              <a:lnSpc>
                <a:spcPct val="150000"/>
              </a:lnSpc>
              <a:spcBef>
                <a:spcPts val="0"/>
              </a:spcBef>
              <a:buFont typeface="Wingdings" panose="05000000000000000000" charset="0"/>
              <a:buChar char="§"/>
            </a:pPr>
            <a:r>
              <a:rPr lang="en-US" sz="1800" strike="noStrike" noProof="1">
                <a:latin typeface="+mn-ea"/>
              </a:rPr>
              <a:t>Python标准库shelve也提供了二进制文件操作的功能，可以像</a:t>
            </a:r>
            <a:r>
              <a:rPr lang="en-US" sz="1800" strike="noStrike" noProof="1">
                <a:solidFill>
                  <a:srgbClr val="FF0000"/>
                </a:solidFill>
                <a:latin typeface="+mn-ea"/>
              </a:rPr>
              <a:t>字典</a:t>
            </a:r>
            <a:r>
              <a:rPr lang="en-US" sz="1800" strike="noStrike" noProof="1">
                <a:latin typeface="+mn-ea"/>
              </a:rPr>
              <a:t>赋值一样来写入二进制文件，也可以像字典一样读取二进制文件。</a:t>
            </a:r>
            <a:endParaRPr lang="en-US" sz="1800" strike="noStrike" noProof="1">
              <a:latin typeface="+mn-ea"/>
            </a:endParaRPr>
          </a:p>
          <a:p>
            <a:pPr marL="0" indent="0" fontAlgn="base">
              <a:buFontTx/>
              <a:buNone/>
            </a:pPr>
            <a:endParaRPr lang="en-US" sz="1350" strike="noStrike" noProof="1">
              <a:latin typeface="Times New Roman" panose="02020603050405020304" pitchFamily="18" charset="0"/>
            </a:endParaRPr>
          </a:p>
          <a:p>
            <a:pPr marL="0" indent="0" fontAlgn="base">
              <a:buFontTx/>
              <a:buNone/>
            </a:pPr>
            <a:r>
              <a:rPr lang="en-US" sz="1600" strike="noStrike" noProof="1">
                <a:latin typeface="Consolas" panose="020B0609020204030204" pitchFamily="49" charset="0"/>
              </a:rPr>
              <a:t>&gt;&gt;&gt; import shelve</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&gt;&gt;&gt; zhangsan = {'age':38, 'sex':'Male', 'address':'SDIBT'}</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&gt;&gt;&gt; lisi = {'age':40, 'sex':'Male', 'qq':'1234567', 'tel':'7654321'}</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&gt;&gt;&gt; with shelve.open('shelve_test.dat') as fp:</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fp['zhangsan'] = zhangsan      # </a:t>
            </a:r>
            <a:r>
              <a:rPr lang="zh-CN" altLang="en-US" sz="1600" strike="noStrike" noProof="1">
                <a:latin typeface="Consolas" panose="020B0609020204030204" pitchFamily="49" charset="0"/>
              </a:rPr>
              <a:t>像操作</a:t>
            </a:r>
            <a:r>
              <a:rPr lang="en-US" sz="1600" strike="noStrike" noProof="1">
                <a:latin typeface="Consolas" panose="020B0609020204030204" pitchFamily="49" charset="0"/>
              </a:rPr>
              <a:t>字典</a:t>
            </a:r>
            <a:r>
              <a:rPr lang="zh-CN" altLang="en-US" sz="1600" strike="noStrike" noProof="1">
                <a:latin typeface="Consolas" panose="020B0609020204030204" pitchFamily="49" charset="0"/>
              </a:rPr>
              <a:t>一样</a:t>
            </a:r>
            <a:r>
              <a:rPr lang="en-US" sz="1600" strike="noStrike" noProof="1">
                <a:latin typeface="Consolas" panose="020B0609020204030204" pitchFamily="49" charset="0"/>
              </a:rPr>
              <a:t>把数据写入文件</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fp['lisi'] = lisi</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for i in range(5):</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sym typeface="+mn-ea"/>
              </a:rPr>
              <a:t>        </a:t>
            </a:r>
            <a:r>
              <a:rPr lang="en-US" sz="1600" strike="noStrike" noProof="1">
                <a:latin typeface="Consolas" panose="020B0609020204030204" pitchFamily="49" charset="0"/>
              </a:rPr>
              <a:t>fp[str(i)] = str(i)</a:t>
            </a:r>
            <a:endParaRPr lang="en-US" sz="1600" strike="noStrike" noProof="1">
              <a:latin typeface="Consolas" panose="020B060902020403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Content Placeholder 2"/>
          <p:cNvSpPr>
            <a:spLocks noGrp="1"/>
          </p:cNvSpPr>
          <p:nvPr>
            <p:ph idx="1"/>
          </p:nvPr>
        </p:nvSpPr>
        <p:spPr/>
        <p:txBody>
          <a:bodyPr wrap="square" lIns="68591" tIns="34295" rIns="68591" bIns="34295" anchor="t"/>
          <a:p>
            <a:pPr marL="0" indent="0">
              <a:buNone/>
            </a:pPr>
            <a:r>
              <a:rPr lang="en-US" altLang="en-US" sz="1600">
                <a:latin typeface="Consolas" panose="020B0609020204030204" pitchFamily="49" charset="0"/>
              </a:rPr>
              <a:t>&gt;&gt;&gt; with shelve.open('shelve_test.dat') as fp:</a:t>
            </a:r>
            <a:endParaRPr lang="en-US" altLang="en-US" sz="1600">
              <a:latin typeface="Consolas" panose="020B0609020204030204" pitchFamily="49" charset="0"/>
            </a:endParaRP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print(fp['zhangsan'])                 #读取并显示文件内容</a:t>
            </a:r>
            <a:endParaRPr lang="en-US" altLang="en-US" sz="1600">
              <a:latin typeface="Consolas" panose="020B0609020204030204" pitchFamily="49" charset="0"/>
            </a:endParaRP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print(fp['zhangsan']['age'])</a:t>
            </a:r>
            <a:endParaRPr lang="en-US" altLang="en-US" sz="1600">
              <a:latin typeface="Consolas" panose="020B0609020204030204" pitchFamily="49" charset="0"/>
            </a:endParaRP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print(fp['lisi']['qq'])</a:t>
            </a:r>
            <a:endParaRPr lang="en-US" altLang="en-US" sz="1600">
              <a:latin typeface="Consolas" panose="020B0609020204030204" pitchFamily="49" charset="0"/>
            </a:endParaRPr>
          </a:p>
          <a:p>
            <a:pPr marL="0" indent="0">
              <a:buNone/>
            </a:pPr>
            <a:r>
              <a:rPr lang="en-US" altLang="en-US" sz="1600">
                <a:latin typeface="Times New Roman" panose="02020603050405020304" pitchFamily="18" charset="0"/>
              </a:rPr>
              <a:t>        </a:t>
            </a:r>
            <a:r>
              <a:rPr lang="en-US" altLang="en-US" sz="1600">
                <a:latin typeface="Consolas" panose="020B0609020204030204" pitchFamily="49" charset="0"/>
              </a:rPr>
              <a:t>print(fp['3'])</a:t>
            </a:r>
            <a:endParaRPr lang="en-US" altLang="en-US" sz="1600">
              <a:latin typeface="Consolas" panose="020B0609020204030204" pitchFamily="49" charset="0"/>
            </a:endParaRPr>
          </a:p>
          <a:p>
            <a:pPr marL="0" indent="0">
              <a:buNone/>
            </a:pPr>
            <a:endParaRPr lang="en-US" altLang="en-US" sz="1600">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{'sex': 'Male', 'address': 'SDIBT', 'age': 38}</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38</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1234567</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3</a:t>
            </a:r>
            <a:endParaRPr lang="en-US" altLang="en-US" sz="1600">
              <a:solidFill>
                <a:srgbClr val="00B0F0"/>
              </a:solidFill>
              <a:latin typeface="Consolas" panose="020B0609020204030204" pitchFamily="49" charset="0"/>
            </a:endParaRPr>
          </a:p>
        </p:txBody>
      </p:sp>
      <p:sp>
        <p:nvSpPr>
          <p:cNvPr id="4" name="Title 3"/>
          <p:cNvSpPr>
            <a:spLocks noGrp="1"/>
          </p:cNvSpPr>
          <p:nvPr>
            <p:ph type="title"/>
          </p:nvPr>
        </p:nvSpPr>
        <p:spPr>
          <a:xfrm>
            <a:off x="-1270" y="4287"/>
            <a:ext cx="9140825" cy="924563"/>
          </a:xfrm>
        </p:spPr>
        <p:txBody>
          <a:bodyPr/>
          <a:lstStyle/>
          <a:p>
            <a:pPr fontAlgn="base"/>
            <a:r>
              <a:rPr lang="en-US" strike="noStrike" noProof="1"/>
              <a:t>7.3.3  </a:t>
            </a:r>
            <a:r>
              <a:rPr lang="zh-CN" altLang="en-US" strike="noStrike" noProof="1"/>
              <a:t>补充：</a:t>
            </a:r>
            <a:r>
              <a:rPr lang="zh-CN" altLang="en-US" strike="noStrike" noProof="1"/>
              <a:t>使用</a:t>
            </a:r>
            <a:r>
              <a:rPr lang="en-US" altLang="zh-CN" strike="noStrike" noProof="1"/>
              <a:t>shelve</a:t>
            </a:r>
            <a:r>
              <a:rPr lang="zh-CN" altLang="en-US" strike="noStrike" noProof="1"/>
              <a:t>序列化</a:t>
            </a:r>
            <a:endParaRPr lang="zh-CN" altLang="en-US" strike="noStrike" noProof="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4287"/>
            <a:ext cx="9140825" cy="924563"/>
          </a:xfrm>
        </p:spPr>
        <p:txBody>
          <a:bodyPr/>
          <a:lstStyle/>
          <a:p>
            <a:pPr fontAlgn="base"/>
            <a:r>
              <a:rPr lang="en-US" strike="noStrike" noProof="1"/>
              <a:t>7.3.4  </a:t>
            </a:r>
            <a:r>
              <a:rPr lang="zh-CN" altLang="en-US" strike="noStrike" noProof="1"/>
              <a:t>补充：</a:t>
            </a:r>
            <a:r>
              <a:rPr lang="zh-CN" altLang="en-US" strike="noStrike" noProof="1"/>
              <a:t>使用</a:t>
            </a:r>
            <a:r>
              <a:rPr lang="en-US" altLang="zh-CN" strike="noStrike" noProof="1"/>
              <a:t>marshal</a:t>
            </a:r>
            <a:r>
              <a:rPr lang="zh-CN" altLang="en-US" strike="noStrike" noProof="1"/>
              <a:t>序列化</a:t>
            </a:r>
            <a:endParaRPr lang="zh-CN" altLang="en-US" strike="noStrike" noProof="1"/>
          </a:p>
        </p:txBody>
      </p:sp>
      <p:sp>
        <p:nvSpPr>
          <p:cNvPr id="64514" name="Content Placeholder 2"/>
          <p:cNvSpPr>
            <a:spLocks noGrp="1"/>
          </p:cNvSpPr>
          <p:nvPr>
            <p:ph idx="1"/>
          </p:nvPr>
        </p:nvSpPr>
        <p:spPr/>
        <p:txBody>
          <a:bodyPr wrap="square" lIns="68591" tIns="34295" rIns="68591" bIns="34295" anchor="t"/>
          <a:p>
            <a:r>
              <a:rPr lang="en-US" altLang="en-US" sz="1800">
                <a:latin typeface="Times New Roman" panose="02020603050405020304" pitchFamily="18" charset="0"/>
              </a:rPr>
              <a:t>Python标准库marshal也可以进行对象的序列化和反序列化。</a:t>
            </a:r>
            <a:endParaRPr lang="en-US" altLang="en-US" sz="1800">
              <a:latin typeface="Times New Roman" panose="02020603050405020304" pitchFamily="18" charset="0"/>
            </a:endParaRPr>
          </a:p>
          <a:p>
            <a:pPr marL="0" indent="0" eaLnBrk="1" latinLnBrk="0" hangingPunct="1">
              <a:spcBef>
                <a:spcPts val="0"/>
              </a:spcBef>
              <a:buNone/>
            </a:pPr>
            <a:r>
              <a:rPr lang="en-US" altLang="en-US" sz="1600">
                <a:latin typeface="Consolas" panose="020B0609020204030204" pitchFamily="49" charset="0"/>
              </a:rPr>
              <a:t>&gt;&gt;&gt; import marshal                              #导入模块</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x1 = 30                                     #待序列化的对象</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x2 = 5.0</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x3 = [1, 2, 3]</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x4 = (4, 5, 6)</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x5 = {'a':1, 'b':2, 'c':3}</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x6 = {7, 8, 9}</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 = [eval('x'+str(i)) for i in range(1,7)]  #把</a:t>
            </a:r>
            <a:r>
              <a:rPr lang="zh-CN" altLang="en-US" sz="1600">
                <a:latin typeface="Consolas" panose="020B0609020204030204" pitchFamily="49" charset="0"/>
              </a:rPr>
              <a:t>待</a:t>
            </a:r>
            <a:r>
              <a:rPr lang="en-US" altLang="en-US" sz="1600">
                <a:latin typeface="Consolas" panose="020B0609020204030204" pitchFamily="49" charset="0"/>
              </a:rPr>
              <a:t>序列化</a:t>
            </a:r>
            <a:r>
              <a:rPr lang="zh-CN" altLang="en-US" sz="1600">
                <a:latin typeface="Consolas" panose="020B0609020204030204" pitchFamily="49" charset="0"/>
              </a:rPr>
              <a:t>对象</a:t>
            </a:r>
            <a:r>
              <a:rPr lang="en-US" altLang="en-US" sz="1600">
                <a:latin typeface="Consolas" panose="020B0609020204030204" pitchFamily="49" charset="0"/>
              </a:rPr>
              <a:t>放到列表中</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x</a:t>
            </a:r>
            <a:endParaRPr lang="en-US" altLang="en-US" sz="1600">
              <a:latin typeface="Consolas" panose="020B0609020204030204" pitchFamily="49" charset="0"/>
            </a:endParaRPr>
          </a:p>
          <a:p>
            <a:pPr marL="0" indent="0" eaLnBrk="1" latinLnBrk="0" hangingPunct="1">
              <a:spcBef>
                <a:spcPts val="0"/>
              </a:spcBef>
              <a:buNone/>
            </a:pPr>
            <a:r>
              <a:rPr lang="en-US" altLang="en-US" sz="1600">
                <a:solidFill>
                  <a:srgbClr val="00B0F0"/>
                </a:solidFill>
                <a:latin typeface="Consolas" panose="020B0609020204030204" pitchFamily="49" charset="0"/>
              </a:rPr>
              <a:t>[30, 5.0, [1, 2, 3], (4, 5, 6), {'a': 1, 'b': 2, 'c': 3}, {8, 9, 7}]</a:t>
            </a:r>
            <a:endParaRPr lang="en-US" altLang="en-US" sz="1600">
              <a:solidFill>
                <a:srgbClr val="00B0F0"/>
              </a:solidFill>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&gt;&gt;&gt; with open('test.dat', 'wb') as fp:          #创建二进制文件</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    marshal.dump(len(x), fp)                    #先写入对象个数</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    for item in x:</a:t>
            </a:r>
            <a:endParaRPr lang="en-US" altLang="en-US" sz="1600">
              <a:latin typeface="Consolas" panose="020B0609020204030204" pitchFamily="49" charset="0"/>
            </a:endParaRPr>
          </a:p>
          <a:p>
            <a:pPr marL="0" indent="0" eaLnBrk="1" latinLnBrk="0" hangingPunct="1">
              <a:spcBef>
                <a:spcPts val="0"/>
              </a:spcBef>
              <a:buNone/>
            </a:pPr>
            <a:r>
              <a:rPr lang="en-US" altLang="en-US" sz="1600">
                <a:latin typeface="Consolas" panose="020B0609020204030204" pitchFamily="49" charset="0"/>
              </a:rPr>
              <a:t>        marshal.dump(item,fp) </a:t>
            </a:r>
            <a:endParaRPr lang="en-US" altLang="en-US" sz="1600">
              <a:latin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Content Placeholder 2"/>
          <p:cNvSpPr>
            <a:spLocks noGrp="1"/>
          </p:cNvSpPr>
          <p:nvPr>
            <p:ph idx="1"/>
          </p:nvPr>
        </p:nvSpPr>
        <p:spPr/>
        <p:txBody>
          <a:bodyPr wrap="square" lIns="68591" tIns="34295" rIns="68591" bIns="34295" anchor="t"/>
          <a:p>
            <a:pPr marL="0" indent="0">
              <a:buNone/>
            </a:pPr>
            <a:r>
              <a:rPr lang="en-US" altLang="en-US" sz="1600">
                <a:latin typeface="Consolas" panose="020B0609020204030204" pitchFamily="49" charset="0"/>
              </a:rPr>
              <a:t>&gt;&gt;&gt; with open('test.dat', 'rb') as fp:    #打开二进制文件</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rPr>
              <a:t>    n = marshal.load(fp)                  #获取对象个数</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sym typeface="+mn-ea"/>
              </a:rPr>
              <a:t>        </a:t>
            </a:r>
            <a:r>
              <a:rPr lang="en-US" altLang="en-US" sz="1600">
                <a:latin typeface="Consolas" panose="020B0609020204030204" pitchFamily="49" charset="0"/>
              </a:rPr>
              <a:t>for i in range(n):</a:t>
            </a:r>
            <a:endParaRPr lang="en-US" altLang="en-US" sz="1600">
              <a:latin typeface="Consolas" panose="020B0609020204030204" pitchFamily="49" charset="0"/>
            </a:endParaRPr>
          </a:p>
          <a:p>
            <a:pPr marL="0" indent="0">
              <a:buNone/>
            </a:pPr>
            <a:r>
              <a:rPr lang="en-US" altLang="en-US" sz="1600">
                <a:latin typeface="Consolas" panose="020B0609020204030204" pitchFamily="49" charset="0"/>
                <a:sym typeface="+mn-ea"/>
              </a:rPr>
              <a:t>            </a:t>
            </a:r>
            <a:r>
              <a:rPr lang="en-US" altLang="en-US" sz="1600">
                <a:latin typeface="Consolas" panose="020B0609020204030204" pitchFamily="49" charset="0"/>
              </a:rPr>
              <a:t>print(marshal.load(fp))       #反序列化，输出结果</a:t>
            </a:r>
            <a:endParaRPr lang="en-US" altLang="en-US" sz="1600">
              <a:latin typeface="Consolas" panose="020B0609020204030204" pitchFamily="49" charset="0"/>
            </a:endParaRPr>
          </a:p>
          <a:p>
            <a:pPr marL="0" indent="0">
              <a:buNone/>
            </a:pPr>
            <a:endParaRPr lang="en-US" altLang="en-US" sz="1600">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30</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5.0</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[1, 2, 3]</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(4, 5, 6)</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{'a': 1, 'b': 2, 'c': 3}</a:t>
            </a:r>
            <a:endParaRPr lang="en-US" altLang="en-US" sz="1600">
              <a:solidFill>
                <a:srgbClr val="00B0F0"/>
              </a:solidFill>
              <a:latin typeface="Consolas" panose="020B0609020204030204" pitchFamily="49" charset="0"/>
            </a:endParaRPr>
          </a:p>
          <a:p>
            <a:pPr marL="0" indent="0">
              <a:buNone/>
            </a:pPr>
            <a:r>
              <a:rPr lang="en-US" altLang="en-US" sz="1600">
                <a:solidFill>
                  <a:srgbClr val="00B0F0"/>
                </a:solidFill>
                <a:latin typeface="Consolas" panose="020B0609020204030204" pitchFamily="49" charset="0"/>
              </a:rPr>
              <a:t>{8, 9, 7}</a:t>
            </a:r>
            <a:endParaRPr lang="en-US" altLang="en-US" sz="1600">
              <a:solidFill>
                <a:srgbClr val="00B0F0"/>
              </a:solidFill>
              <a:latin typeface="Consolas" panose="020B0609020204030204" pitchFamily="49" charset="0"/>
            </a:endParaRPr>
          </a:p>
        </p:txBody>
      </p:sp>
      <p:sp>
        <p:nvSpPr>
          <p:cNvPr id="4" name="Title 3"/>
          <p:cNvSpPr>
            <a:spLocks noGrp="1"/>
          </p:cNvSpPr>
          <p:nvPr>
            <p:ph type="title"/>
          </p:nvPr>
        </p:nvSpPr>
        <p:spPr>
          <a:xfrm>
            <a:off x="-1270" y="4287"/>
            <a:ext cx="9140825" cy="924563"/>
          </a:xfrm>
        </p:spPr>
        <p:txBody>
          <a:bodyPr/>
          <a:lstStyle/>
          <a:p>
            <a:pPr fontAlgn="base"/>
            <a:r>
              <a:rPr lang="en-US" strike="noStrike" noProof="1"/>
              <a:t>7.3.4  </a:t>
            </a:r>
            <a:r>
              <a:rPr lang="zh-CN" altLang="en-US" strike="noStrike" noProof="1"/>
              <a:t>补充：</a:t>
            </a:r>
            <a:r>
              <a:rPr lang="zh-CN" altLang="en-US" strike="noStrike" noProof="1"/>
              <a:t>使用</a:t>
            </a:r>
            <a:r>
              <a:rPr lang="en-US" altLang="zh-CN" strike="noStrike" noProof="1"/>
              <a:t>marshal</a:t>
            </a:r>
            <a:r>
              <a:rPr lang="zh-CN" altLang="en-US" strike="noStrike" noProof="1"/>
              <a:t>序列化</a:t>
            </a:r>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
        <p:nvSpPr>
          <p:cNvPr id="29698" name="文本占位符 21506"/>
          <p:cNvSpPr>
            <a:spLocks noGrp="1"/>
          </p:cNvSpPr>
          <p:nvPr>
            <p:ph idx="1"/>
          </p:nvPr>
        </p:nvSpPr>
        <p:spPr/>
        <p:txBody>
          <a:bodyPr wrap="square" lIns="68591" tIns="34295" rIns="68591" bIns="34295" anchor="t"/>
          <a:p>
            <a:pPr>
              <a:buSzPct val="90000"/>
              <a:buFont typeface="Wingdings" panose="05000000000000000000" pitchFamily="2" charset="2"/>
              <a:buChar char="n"/>
            </a:pPr>
            <a:r>
              <a:rPr lang="zh-CN" altLang="en-US" sz="1800">
                <a:latin typeface="Times New Roman" panose="02020603050405020304" pitchFamily="18" charset="0"/>
              </a:rPr>
              <a:t>文件内容操作三步走：打开、读写、关闭。</a:t>
            </a:r>
            <a:endParaRPr lang="zh-CN" altLang="en-US" sz="1800">
              <a:latin typeface="Times New Roman" panose="02020603050405020304" pitchFamily="18" charset="0"/>
            </a:endParaRPr>
          </a:p>
          <a:p>
            <a:pPr>
              <a:buSzPct val="90000"/>
              <a:buFont typeface="Wingdings" panose="05000000000000000000" pitchFamily="2" charset="2"/>
              <a:buNone/>
            </a:pPr>
            <a:endParaRPr lang="zh-CN" altLang="en-US" sz="1500">
              <a:latin typeface="Times New Roman" panose="02020603050405020304" pitchFamily="18" charset="0"/>
            </a:endParaRPr>
          </a:p>
          <a:p>
            <a:pPr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rPr>
              <a:t>open(file, mode='r', buffering=-1, encoding=None, errors=None,</a:t>
            </a:r>
            <a:endParaRPr lang="zh-CN" altLang="en-US" sz="1600">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rPr>
              <a:t>     newline=None, closefd=True, opener=None)</a:t>
            </a:r>
            <a:endParaRPr lang="zh-CN" altLang="en-US" sz="1600">
              <a:latin typeface="Consolas" panose="020B0609020204030204" pitchFamily="49" charset="0"/>
            </a:endParaRPr>
          </a:p>
          <a:p>
            <a:pPr>
              <a:buSzPct val="90000"/>
              <a:buFont typeface="Wingdings" panose="05000000000000000000" charset="0"/>
              <a:buChar char=""/>
            </a:pPr>
            <a:r>
              <a:rPr lang="en-US" altLang="zh-CN" sz="1600">
                <a:solidFill>
                  <a:srgbClr val="FF0000"/>
                </a:solidFill>
                <a:latin typeface="Times New Roman" panose="02020603050405020304" pitchFamily="18" charset="0"/>
              </a:rPr>
              <a:t>file</a:t>
            </a:r>
            <a:r>
              <a:rPr lang="zh-CN" altLang="en-US" sz="1600">
                <a:solidFill>
                  <a:srgbClr val="FF0000"/>
                </a:solidFill>
                <a:latin typeface="Times New Roman" panose="02020603050405020304" pitchFamily="18" charset="0"/>
              </a:rPr>
              <a:t>参数</a:t>
            </a:r>
            <a:r>
              <a:rPr lang="zh-CN" altLang="en-US" sz="1600">
                <a:latin typeface="Times New Roman" panose="02020603050405020304" pitchFamily="18" charset="0"/>
              </a:rPr>
              <a:t>指定了被打开的文件名称。</a:t>
            </a:r>
            <a:endParaRPr lang="zh-CN" altLang="en-US" sz="1600">
              <a:latin typeface="Times New Roman" panose="02020603050405020304" pitchFamily="18" charset="0"/>
            </a:endParaRPr>
          </a:p>
          <a:p>
            <a:pPr>
              <a:spcBef>
                <a:spcPts val="600"/>
              </a:spcBef>
              <a:spcAft>
                <a:spcPts val="600"/>
              </a:spcAft>
              <a:buFont typeface="Wingdings" panose="05000000000000000000" pitchFamily="2" charset="2"/>
              <a:buChar char="ü"/>
            </a:pPr>
            <a:r>
              <a:rPr lang="en-US" altLang="zh-CN" sz="1600">
                <a:solidFill>
                  <a:srgbClr val="FF0000"/>
                </a:solidFill>
                <a:latin typeface="Times New Roman" panose="02020603050405020304" pitchFamily="18" charset="0"/>
              </a:rPr>
              <a:t>mode</a:t>
            </a:r>
            <a:r>
              <a:rPr lang="zh-CN" altLang="en-US" sz="1600">
                <a:solidFill>
                  <a:srgbClr val="FF0000"/>
                </a:solidFill>
                <a:latin typeface="Times New Roman" panose="02020603050405020304" pitchFamily="18" charset="0"/>
              </a:rPr>
              <a:t>参数</a:t>
            </a:r>
            <a:r>
              <a:rPr lang="zh-CN" altLang="en-US" sz="1600">
                <a:latin typeface="Times New Roman" panose="02020603050405020304" pitchFamily="18" charset="0"/>
              </a:rPr>
              <a:t>指定了打开文件后的处理方式。</a:t>
            </a:r>
            <a:endParaRPr lang="zh-CN" altLang="en-US" sz="16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en-US" altLang="zh-CN" sz="1600">
                <a:solidFill>
                  <a:srgbClr val="FF0000"/>
                </a:solidFill>
                <a:latin typeface="Times New Roman" panose="02020603050405020304" pitchFamily="18" charset="0"/>
              </a:rPr>
              <a:t>buffering</a:t>
            </a:r>
            <a:r>
              <a:rPr lang="zh-CN" altLang="en-US" sz="1600">
                <a:solidFill>
                  <a:srgbClr val="FF0000"/>
                </a:solidFill>
                <a:latin typeface="Times New Roman" panose="02020603050405020304" pitchFamily="18" charset="0"/>
              </a:rPr>
              <a:t>参数</a:t>
            </a:r>
            <a:r>
              <a:rPr lang="zh-CN" altLang="en-US" sz="1600">
                <a:latin typeface="Times New Roman" panose="02020603050405020304" pitchFamily="18" charset="0"/>
              </a:rPr>
              <a:t>指定了读写文件的缓存模式。</a:t>
            </a:r>
            <a:r>
              <a:rPr lang="en-US" altLang="zh-CN" sz="1600">
                <a:latin typeface="Times New Roman" panose="02020603050405020304" pitchFamily="18" charset="0"/>
              </a:rPr>
              <a:t>0</a:t>
            </a:r>
            <a:r>
              <a:rPr lang="zh-CN" altLang="en-US" sz="1600">
                <a:latin typeface="Times New Roman" panose="02020603050405020304" pitchFamily="18" charset="0"/>
              </a:rPr>
              <a:t>表示不缓存，</a:t>
            </a:r>
            <a:r>
              <a:rPr lang="en-US" altLang="zh-CN" sz="1600">
                <a:latin typeface="Times New Roman" panose="02020603050405020304" pitchFamily="18" charset="0"/>
              </a:rPr>
              <a:t>1</a:t>
            </a:r>
            <a:r>
              <a:rPr lang="zh-CN" altLang="en-US" sz="1600">
                <a:latin typeface="Times New Roman" panose="02020603050405020304" pitchFamily="18" charset="0"/>
              </a:rPr>
              <a:t>表示缓存，如大于</a:t>
            </a:r>
            <a:r>
              <a:rPr lang="en-US" altLang="zh-CN" sz="1600">
                <a:latin typeface="Times New Roman" panose="02020603050405020304" pitchFamily="18" charset="0"/>
              </a:rPr>
              <a:t>1</a:t>
            </a:r>
            <a:r>
              <a:rPr lang="zh-CN" altLang="en-US" sz="1600">
                <a:latin typeface="Times New Roman" panose="02020603050405020304" pitchFamily="18" charset="0"/>
              </a:rPr>
              <a:t>则表示缓冲区的大小。默认值</a:t>
            </a:r>
            <a:r>
              <a:rPr lang="en-US" altLang="zh-CN" sz="1600">
                <a:latin typeface="Times New Roman" panose="02020603050405020304" pitchFamily="18" charset="0"/>
              </a:rPr>
              <a:t>-1</a:t>
            </a:r>
            <a:r>
              <a:rPr lang="zh-CN" altLang="en-US" sz="1600">
                <a:latin typeface="Times New Roman" panose="02020603050405020304" pitchFamily="18" charset="0"/>
              </a:rPr>
              <a:t>表示</a:t>
            </a:r>
            <a:r>
              <a:rPr lang="zh-CN" altLang="en-US" sz="1600">
                <a:latin typeface="Times New Roman" panose="02020603050405020304" pitchFamily="18" charset="0"/>
              </a:rPr>
              <a:t>由系统管理</a:t>
            </a:r>
            <a:r>
              <a:rPr lang="zh-CN" altLang="en-US" sz="1600">
                <a:latin typeface="Times New Roman" panose="02020603050405020304" pitchFamily="18" charset="0"/>
              </a:rPr>
              <a:t>缓存。</a:t>
            </a:r>
            <a:endParaRPr lang="zh-CN" altLang="en-US" sz="16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zh-CN" altLang="en-US" sz="1600">
                <a:solidFill>
                  <a:srgbClr val="FF0000"/>
                </a:solidFill>
                <a:latin typeface="Times New Roman" panose="02020603050405020304" pitchFamily="18" charset="0"/>
              </a:rPr>
              <a:t>encoding参数</a:t>
            </a:r>
            <a:r>
              <a:rPr lang="zh-CN" altLang="en-US" sz="1600">
                <a:latin typeface="Times New Roman" panose="02020603050405020304" pitchFamily="18" charset="0"/>
              </a:rPr>
              <a:t>指定对文本进行编码和解码的方式，只适用于文本模式，可以使用Python支持的任何格式，如GBK、utf8、CP936等等。</a:t>
            </a:r>
            <a:endParaRPr lang="en-US" altLang="zh-CN"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
        <p:nvSpPr>
          <p:cNvPr id="67586" name="Content Placeholder 2"/>
          <p:cNvSpPr>
            <a:spLocks noGrp="1"/>
          </p:cNvSpPr>
          <p:nvPr>
            <p:ph idx="1"/>
          </p:nvPr>
        </p:nvSpPr>
        <p:spPr/>
        <p:txBody>
          <a:bodyPr wrap="square" lIns="68591" tIns="34295" rIns="68591" bIns="34295" anchor="t"/>
          <a:p>
            <a:r>
              <a:rPr lang="en-US" altLang="en-US" sz="1800"/>
              <a:t>os</a:t>
            </a:r>
            <a:r>
              <a:rPr lang="zh-CN" altLang="en-US" sz="1800"/>
              <a:t>模块常用的文件操作函数</a:t>
            </a:r>
            <a:endParaRPr lang="zh-CN" altLang="en-US" sz="1800"/>
          </a:p>
        </p:txBody>
      </p:sp>
      <p:graphicFrame>
        <p:nvGraphicFramePr>
          <p:cNvPr id="3" name="Table -1"/>
          <p:cNvGraphicFramePr/>
          <p:nvPr/>
        </p:nvGraphicFramePr>
        <p:xfrm>
          <a:off x="441747" y="1592144"/>
          <a:ext cx="7345045" cy="2880995"/>
        </p:xfrm>
        <a:graphic>
          <a:graphicData uri="http://schemas.openxmlformats.org/drawingml/2006/table">
            <a:tbl>
              <a:tblPr firstRow="1" bandRow="1">
                <a:tableStyleId>{5940675A-B579-460E-94D1-54222C63F5DA}</a:tableStyleId>
              </a:tblPr>
              <a:tblGrid>
                <a:gridCol w="3984625"/>
                <a:gridCol w="3360420"/>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Calibri" panose="020F0502020204030204" charset="0"/>
                          <a:ea typeface="Calibri" panose="020F0502020204030204" charset="0"/>
                          <a:cs typeface="Calibri" panose="020F0502020204030204" charset="0"/>
                        </a:rPr>
                        <a:t>access(path, mode)</a:t>
                      </a:r>
                      <a:endParaRPr lang="en-US" altLang="zh-CN" sz="1350" b="0" u="none">
                        <a:latin typeface="Calibri" panose="020F0502020204030204" charset="0"/>
                        <a:ea typeface="Calibri" panose="020F0502020204030204" charset="0"/>
                        <a:cs typeface="Calibri" panose="020F0502020204030204" charset="0"/>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chdir(path)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把</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chmod(path, mode, *, dir_fd=None, follow_symlinks=True)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curdir</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environ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extsep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get_exec_path()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getcwd()</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返回当前工作目录</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rPr>
                        <a:t>listdir(path)</a:t>
                      </a:r>
                      <a:endPar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返回</a:t>
                      </a:r>
                      <a:r>
                        <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目录下的文件和目录列表</a:t>
                      </a:r>
                      <a:endPar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open(path, flags, mode=0o777, *, dir_fd=None)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popen(cmd, mode='r', buffering=-1)</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创建进程，启动外部程序</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a:graphicFrameLocks noGrp="1"/>
          </p:cNvGraphicFramePr>
          <p:nvPr>
            <p:ph idx="1"/>
          </p:nvPr>
        </p:nvGraphicFramePr>
        <p:xfrm>
          <a:off x="421005" y="1200150"/>
          <a:ext cx="8472805" cy="3671570"/>
        </p:xfrm>
        <a:graphic>
          <a:graphicData uri="http://schemas.openxmlformats.org/drawingml/2006/table">
            <a:tbl>
              <a:tblPr firstRow="1" bandRow="1">
                <a:tableStyleId>{5940675A-B579-460E-94D1-54222C63F5DA}</a:tableStyleId>
              </a:tblPr>
              <a:tblGrid>
                <a:gridCol w="3408045"/>
                <a:gridCol w="5064760"/>
              </a:tblGrid>
              <a:tr h="20574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remove(path)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rename(src, dst)</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replace(old, new)</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scandir(path='.')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600" b="0" u="none">
                          <a:latin typeface="宋体" panose="02010600030101010101" pitchFamily="2" charset="-122"/>
                          <a:ea typeface="宋体" panose="02010600030101010101" pitchFamily="2" charset="-122"/>
                          <a:cs typeface="宋体" panose="02010600030101010101" pitchFamily="2" charset="-122"/>
                        </a:rPr>
                        <a:t>DirEntry</a:t>
                      </a:r>
                      <a:r>
                        <a:rPr lang="zh-CN" altLang="en-US" sz="160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600" b="0" u="none">
                          <a:latin typeface="宋体" panose="02010600030101010101" pitchFamily="2" charset="-122"/>
                          <a:ea typeface="宋体" panose="02010600030101010101" pitchFamily="2" charset="-122"/>
                          <a:cs typeface="宋体" panose="02010600030101010101" pitchFamily="2" charset="-122"/>
                        </a:rPr>
                        <a:t>listdir()</a:t>
                      </a:r>
                      <a:r>
                        <a:rPr lang="zh-CN" altLang="en-US" sz="1600" b="0" u="none">
                          <a:latin typeface="宋体" panose="02010600030101010101" pitchFamily="2" charset="-122"/>
                          <a:ea typeface="宋体" panose="02010600030101010101" pitchFamily="2" charset="-122"/>
                          <a:cs typeface="宋体" panose="02010600030101010101" pitchFamily="2" charset="-122"/>
                        </a:rPr>
                        <a:t>更加高效</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sep</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startfile(filepath [, operation])</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stat(path)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返回文件的所有属性</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system()</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启动外部程序</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truncate(path, length)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write(fd, data)</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将</a:t>
                      </a:r>
                      <a:r>
                        <a:rPr lang="en-US" altLang="zh-CN" sz="1600" b="0" u="none">
                          <a:latin typeface="宋体" panose="02010600030101010101" pitchFamily="2" charset="-122"/>
                          <a:ea typeface="宋体" panose="02010600030101010101" pitchFamily="2" charset="-122"/>
                          <a:cs typeface="宋体" panose="02010600030101010101" pitchFamily="2" charset="-122"/>
                        </a:rPr>
                        <a:t>bytes</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data</a:t>
                      </a:r>
                      <a:r>
                        <a:rPr lang="zh-CN" altLang="en-US" sz="1600" b="0" u="none">
                          <a:latin typeface="宋体" panose="02010600030101010101" pitchFamily="2" charset="-122"/>
                          <a:ea typeface="宋体" panose="02010600030101010101" pitchFamily="2" charset="-122"/>
                          <a:cs typeface="宋体" panose="02010600030101010101" pitchFamily="2" charset="-122"/>
                        </a:rPr>
                        <a:t>写入文件</a:t>
                      </a:r>
                      <a:r>
                        <a:rPr lang="en-US" altLang="zh-CN" sz="1600" b="0" u="none">
                          <a:latin typeface="宋体" panose="02010600030101010101" pitchFamily="2" charset="-122"/>
                          <a:ea typeface="宋体" panose="02010600030101010101" pitchFamily="2" charset="-122"/>
                          <a:cs typeface="宋体" panose="02010600030101010101" pitchFamily="2" charset="-122"/>
                        </a:rPr>
                        <a:t>fd</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itle 4"/>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Content Placeholder 2"/>
          <p:cNvSpPr>
            <a:spLocks noGrp="1"/>
          </p:cNvSpPr>
          <p:nvPr>
            <p:ph idx="1"/>
          </p:nvPr>
        </p:nvSpPr>
        <p:spPr/>
        <p:txBody>
          <a:bodyPr wrap="square" lIns="68591" tIns="34295" rIns="68591" bIns="34295" anchor="t"/>
          <a:p>
            <a:r>
              <a:rPr lang="en-US" altLang="en-US" sz="1800"/>
              <a:t>os.path</a:t>
            </a:r>
            <a:r>
              <a:rPr lang="zh-CN" altLang="en-US" sz="1800"/>
              <a:t>常用的文件操作函数</a:t>
            </a:r>
            <a:endParaRPr lang="zh-CN" altLang="en-US" sz="1800"/>
          </a:p>
        </p:txBody>
      </p:sp>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graphicFrame>
        <p:nvGraphicFramePr>
          <p:cNvPr id="2" name="Table -1"/>
          <p:cNvGraphicFramePr/>
          <p:nvPr/>
        </p:nvGraphicFramePr>
        <p:xfrm>
          <a:off x="457200" y="1659890"/>
          <a:ext cx="7167880" cy="2682240"/>
        </p:xfrm>
        <a:graphic>
          <a:graphicData uri="http://schemas.openxmlformats.org/drawingml/2006/table">
            <a:tbl>
              <a:tblPr firstRow="1" bandRow="1">
                <a:tableStyleId>{5940675A-B579-460E-94D1-54222C63F5DA}</a:tableStyleId>
              </a:tblPr>
              <a:tblGrid>
                <a:gridCol w="2598420"/>
                <a:gridCol w="4569460"/>
              </a:tblGrid>
              <a:tr h="206375">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abspath(path)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basename(path)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commonpath(paths)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commonprefix(paths)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dirname(p)</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返回给定路径的文件夹部分</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exists(path)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判断文件是否存在</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getatime(filename)</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返回文件的最后访问时间</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getctime(filename)</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返回文件的创建时间</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getmtime(filename)</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返回文件的最后修改时间</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getsize(filename)</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返回文件的大小</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384810" y="1301115"/>
          <a:ext cx="8497570" cy="2708275"/>
        </p:xfrm>
        <a:graphic>
          <a:graphicData uri="http://schemas.openxmlformats.org/drawingml/2006/table">
            <a:tbl>
              <a:tblPr firstRow="1" bandRow="1">
                <a:tableStyleId>{5940675A-B579-460E-94D1-54222C63F5DA}</a:tableStyleId>
              </a:tblPr>
              <a:tblGrid>
                <a:gridCol w="1942465"/>
                <a:gridCol w="6555105"/>
              </a:tblGrid>
              <a:tr h="20574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isabs(path)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a:t>
                      </a:r>
                      <a:r>
                        <a:rPr lang="en-US" altLang="zh-CN" sz="1600" b="0" u="none">
                          <a:latin typeface="宋体" panose="02010600030101010101" pitchFamily="2" charset="-122"/>
                          <a:ea typeface="宋体" panose="02010600030101010101" pitchFamily="2" charset="-122"/>
                          <a:cs typeface="宋体" panose="02010600030101010101" pitchFamily="2" charset="-122"/>
                        </a:rPr>
                        <a:t>path</a:t>
                      </a:r>
                      <a:r>
                        <a:rPr lang="zh-CN" altLang="en-US" sz="160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isdir(path)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是否为文件夹</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isfile(path)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是否为文件</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join(path, *paths)</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realpath(path)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relpath(path)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samefile(f1, f2)</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测试</a:t>
                      </a:r>
                      <a:r>
                        <a:rPr lang="en-US" altLang="zh-CN" sz="1600" b="0" u="none">
                          <a:latin typeface="宋体" panose="02010600030101010101" pitchFamily="2" charset="-122"/>
                          <a:ea typeface="宋体" panose="02010600030101010101" pitchFamily="2" charset="-122"/>
                          <a:cs typeface="宋体" panose="02010600030101010101" pitchFamily="2" charset="-122"/>
                        </a:rPr>
                        <a:t>f1</a:t>
                      </a:r>
                      <a:r>
                        <a:rPr lang="zh-CN" altLang="en-US" sz="1600" b="0" u="none">
                          <a:latin typeface="宋体" panose="02010600030101010101" pitchFamily="2" charset="-122"/>
                          <a:ea typeface="宋体" panose="02010600030101010101" pitchFamily="2" charset="-122"/>
                          <a:cs typeface="宋体" panose="02010600030101010101" pitchFamily="2" charset="-122"/>
                        </a:rPr>
                        <a:t>和</a:t>
                      </a:r>
                      <a:r>
                        <a:rPr lang="en-US" altLang="zh-CN" sz="1600" b="0" u="none">
                          <a:latin typeface="宋体" panose="02010600030101010101" pitchFamily="2" charset="-122"/>
                          <a:ea typeface="宋体" panose="02010600030101010101" pitchFamily="2" charset="-122"/>
                          <a:cs typeface="宋体" panose="02010600030101010101" pitchFamily="2" charset="-122"/>
                        </a:rPr>
                        <a:t>f2</a:t>
                      </a:r>
                      <a:r>
                        <a:rPr lang="zh-CN" altLang="en-US" sz="160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splitext(path)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从路径中分隔文件的扩展名</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splitdrive(path)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从路径中分隔驱动器的名称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47105"/>
          <p:cNvSpPr>
            <a:spLocks noGrp="1"/>
          </p:cNvSpPr>
          <p:nvPr>
            <p:ph type="title"/>
          </p:nvPr>
        </p:nvSpPr>
        <p:spPr>
          <a:xfrm>
            <a:off x="-1270" y="4287"/>
            <a:ext cx="9140825" cy="924563"/>
          </a:xfrm>
        </p:spPr>
        <p:txBody>
          <a:bodyPr/>
          <a:lstStyle/>
          <a:p>
            <a:pPr fontAlgn="base"/>
            <a:r>
              <a:rPr lang="zh-CN" altLang="en-US" strike="noStrike" noProof="1"/>
              <a:t>7.4.1  os与os.path模块</a:t>
            </a:r>
            <a:endParaRPr lang="zh-CN" altLang="en-US" strike="noStrike" noProof="1"/>
          </a:p>
        </p:txBody>
      </p:sp>
      <p:sp>
        <p:nvSpPr>
          <p:cNvPr id="73730" name="文本占位符 47106"/>
          <p:cNvSpPr>
            <a:spLocks noGrp="1"/>
          </p:cNvSpPr>
          <p:nvPr>
            <p:ph idx="1"/>
          </p:nvPr>
        </p:nvSpPr>
        <p:spPr/>
        <p:txBody>
          <a:bodyPr wrap="square" lIns="68591" tIns="34295" rIns="68591" bIns="34295" anchor="t"/>
          <a:p>
            <a:pPr>
              <a:buSzPct val="90000"/>
              <a:buFont typeface="Wingdings" panose="05000000000000000000" pitchFamily="2" charset="2"/>
              <a:buChar char="§"/>
            </a:pPr>
            <a:r>
              <a:rPr lang="zh-CN" altLang="en-US" sz="1800"/>
              <a:t>列出当前目录下所有扩展名为</a:t>
            </a:r>
            <a:r>
              <a:rPr lang="en-US" altLang="zh-CN" sz="1800"/>
              <a:t>pyc</a:t>
            </a:r>
            <a:r>
              <a:rPr lang="zh-CN" altLang="en-US" sz="1800"/>
              <a:t>的文件：</a:t>
            </a:r>
            <a:endParaRPr lang="zh-CN" altLang="en-US" sz="1800"/>
          </a:p>
          <a:p>
            <a:pPr>
              <a:buSzPct val="90000"/>
              <a:buFont typeface="Wingdings" panose="05000000000000000000" pitchFamily="2" charset="2"/>
              <a:buNone/>
            </a:pPr>
            <a:endParaRPr lang="en-US" altLang="zh-CN" sz="1350">
              <a:latin typeface="Consolas" panose="020B0609020204030204" pitchFamily="49" charset="0"/>
            </a:endParaRPr>
          </a:p>
          <a:p>
            <a:pPr>
              <a:buSzPct val="90000"/>
              <a:buFont typeface="Wingdings" panose="05000000000000000000" pitchFamily="2" charset="2"/>
              <a:buNone/>
            </a:pPr>
            <a:r>
              <a:rPr lang="en-US" altLang="zh-CN" sz="1600">
                <a:latin typeface="Consolas" panose="020B0609020204030204" pitchFamily="49" charset="0"/>
              </a:rPr>
              <a:t>&gt;&gt;&gt; import os</a:t>
            </a:r>
            <a:endParaRPr lang="en-US" altLang="zh-CN" sz="1600">
              <a:latin typeface="Consolas" panose="020B0609020204030204" pitchFamily="49" charset="0"/>
            </a:endParaRPr>
          </a:p>
          <a:p>
            <a:pPr>
              <a:buSzPct val="90000"/>
              <a:buFont typeface="Wingdings" panose="05000000000000000000" pitchFamily="2" charset="2"/>
              <a:buNone/>
            </a:pPr>
            <a:r>
              <a:rPr lang="en-US" altLang="zh-CN" sz="1600">
                <a:latin typeface="Consolas" panose="020B0609020204030204" pitchFamily="49" charset="0"/>
              </a:rPr>
              <a:t>&gt;&gt;&gt; [fname for fname in os.listdir(os.getcwd()) if   </a:t>
            </a:r>
            <a:endParaRPr lang="en-US" altLang="zh-CN" sz="1600">
              <a:latin typeface="Consolas" panose="020B0609020204030204" pitchFamily="49" charset="0"/>
            </a:endParaRPr>
          </a:p>
          <a:p>
            <a:pPr>
              <a:buSzPct val="90000"/>
              <a:buFont typeface="Wingdings" panose="05000000000000000000" pitchFamily="2" charset="2"/>
              <a:buNone/>
            </a:pPr>
            <a:r>
              <a:rPr lang="en-US" altLang="zh-CN" sz="1600">
                <a:latin typeface="Consolas" panose="020B0609020204030204" pitchFamily="49" charset="0"/>
              </a:rPr>
              <a:t>     os.path.isfile(fname) and fname.endswith('.pyc')]</a:t>
            </a:r>
            <a:endParaRPr lang="en-US" altLang="zh-CN" sz="1600">
              <a:latin typeface="Consolas" panose="020B0609020204030204" pitchFamily="49" charset="0"/>
            </a:endParaRPr>
          </a:p>
          <a:p>
            <a:pPr>
              <a:buSzPct val="90000"/>
              <a:buFont typeface="Wingdings" panose="05000000000000000000" pitchFamily="2" charset="2"/>
              <a:buNone/>
            </a:pPr>
            <a:endParaRPr lang="en-US" altLang="zh-CN" sz="1600">
              <a:latin typeface="Consolas" panose="020B0609020204030204" pitchFamily="49" charset="0"/>
            </a:endParaRPr>
          </a:p>
          <a:p>
            <a:pPr>
              <a:buSzPct val="90000"/>
              <a:buFont typeface="Wingdings" panose="05000000000000000000" pitchFamily="2" charset="2"/>
              <a:buNone/>
            </a:pPr>
            <a:r>
              <a:rPr lang="en-US" altLang="zh-CN" sz="1600">
                <a:solidFill>
                  <a:srgbClr val="00B0F0"/>
                </a:solidFill>
                <a:latin typeface="Consolas" panose="020B0609020204030204" pitchFamily="49" charset="0"/>
              </a:rPr>
              <a:t>['consts.pyc', 'database_demo.pyc', 'nqueens.pyc']</a:t>
            </a:r>
            <a:endParaRPr lang="en-US" altLang="zh-CN" sz="1600">
              <a:solidFill>
                <a:srgbClr val="00B0F0"/>
              </a:solidFill>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49153"/>
          <p:cNvSpPr>
            <a:spLocks noGrp="1"/>
          </p:cNvSpPr>
          <p:nvPr>
            <p:ph type="title"/>
          </p:nvPr>
        </p:nvSpPr>
        <p:spPr>
          <a:xfrm>
            <a:off x="-1270" y="4287"/>
            <a:ext cx="9140825" cy="924563"/>
          </a:xfrm>
        </p:spPr>
        <p:txBody>
          <a:bodyPr/>
          <a:lstStyle/>
          <a:p>
            <a:pPr fontAlgn="base"/>
            <a:r>
              <a:rPr lang="zh-CN" altLang="en-US" strike="noStrike" noProof="1"/>
              <a:t>7.4.1  os与os.path模块</a:t>
            </a:r>
            <a:endParaRPr lang="zh-CN" altLang="en-US" strike="noStrike" noProof="1"/>
          </a:p>
        </p:txBody>
      </p:sp>
      <p:sp>
        <p:nvSpPr>
          <p:cNvPr id="49155" name="文本占位符 49154"/>
          <p:cNvSpPr>
            <a:spLocks noGrp="1"/>
          </p:cNvSpPr>
          <p:nvPr>
            <p:ph idx="1"/>
          </p:nvPr>
        </p:nvSpPr>
        <p:spPr>
          <a:xfrm>
            <a:off x="299085" y="1200150"/>
            <a:ext cx="7386955" cy="3398520"/>
          </a:xfrm>
        </p:spPr>
        <p:txBody>
          <a:bodyPr/>
          <a:lstStyle/>
          <a:p>
            <a:pPr fontAlgn="base">
              <a:lnSpc>
                <a:spcPct val="80000"/>
              </a:lnSpc>
              <a:buFont typeface="Wingdings" panose="05000000000000000000" charset="0"/>
              <a:buChar char="v"/>
            </a:pPr>
            <a:r>
              <a:rPr lang="zh-CN" altLang="en-US" sz="1800" strike="noStrike" noProof="1"/>
              <a:t>将当前目录中所有扩展名为</a:t>
            </a:r>
            <a:r>
              <a:rPr lang="en-US" altLang="zh-CN" sz="1800" strike="noStrike" noProof="1"/>
              <a:t>html</a:t>
            </a:r>
            <a:r>
              <a:rPr lang="zh-CN" altLang="en-US" sz="1800" strike="noStrike" noProof="1"/>
              <a:t>的文件重命名为</a:t>
            </a:r>
            <a:r>
              <a:rPr lang="en-US" altLang="zh-CN" sz="1800" strike="noStrike" noProof="1"/>
              <a:t>htm</a:t>
            </a:r>
            <a:r>
              <a:rPr lang="zh-CN" altLang="en-US" sz="1800" strike="noStrike" noProof="1"/>
              <a:t>的文件</a:t>
            </a:r>
            <a:r>
              <a:rPr lang="zh-CN" altLang="en-US" sz="1800" strike="noStrike" noProof="1"/>
              <a:t>：</a:t>
            </a:r>
            <a:endParaRPr lang="zh-CN" altLang="en-US" sz="1800" strike="noStrike" noProof="1"/>
          </a:p>
          <a:p>
            <a:pPr marL="1905" indent="-344805" fontAlgn="base">
              <a:lnSpc>
                <a:spcPct val="80000"/>
              </a:lnSpc>
              <a:buFontTx/>
              <a:buNone/>
            </a:pPr>
            <a:endParaRPr lang="zh-CN" altLang="en-US" sz="1350" strike="noStrike" noProof="1"/>
          </a:p>
          <a:p>
            <a:pPr marL="1905" indent="-344805" fontAlgn="base">
              <a:lnSpc>
                <a:spcPct val="110000"/>
              </a:lnSpc>
              <a:buFontTx/>
              <a:buNone/>
            </a:pPr>
            <a:r>
              <a:rPr lang="en-US" altLang="zh-CN" sz="1600" strike="noStrike" noProof="1">
                <a:latin typeface="Consolas" panose="020B0609020204030204" pitchFamily="49" charset="0"/>
              </a:rPr>
              <a:t>import os</a:t>
            </a:r>
            <a:endParaRPr lang="en-US" altLang="zh-CN" sz="1600" strike="noStrike" noProof="1">
              <a:latin typeface="Consolas" panose="020B0609020204030204" pitchFamily="49" charset="0"/>
            </a:endParaRPr>
          </a:p>
          <a:p>
            <a:pPr marL="1905" indent="-344805" fontAlgn="base">
              <a:lnSpc>
                <a:spcPct val="110000"/>
              </a:lnSpc>
              <a:buFontTx/>
              <a:buNone/>
            </a:pP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file_list = [filename for filename in os.listdir(".")\</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if filename.endswith('.html')]</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for filename in file_list:</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newname = filename[:-4]+'htm'</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os.rename(filename, newname)</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print(filename+"</a:t>
            </a:r>
            <a:r>
              <a:rPr lang="zh-CN" altLang="en-US" sz="1600" strike="noStrike" noProof="1">
                <a:latin typeface="Consolas" panose="020B0609020204030204" pitchFamily="49" charset="0"/>
              </a:rPr>
              <a:t>更名为：</a:t>
            </a:r>
            <a:r>
              <a:rPr lang="en-US" altLang="zh-CN" sz="1600" strike="noStrike" noProof="1">
                <a:latin typeface="Consolas" panose="020B0609020204030204" pitchFamily="49" charset="0"/>
              </a:rPr>
              <a:t>"+newname)</a:t>
            </a:r>
            <a:endParaRPr lang="en-US" altLang="zh-CN" sz="1600" strike="noStrike" noProof="1">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0" y="4287"/>
            <a:ext cx="9140825" cy="924563"/>
          </a:xfrm>
        </p:spPr>
        <p:txBody>
          <a:bodyPr/>
          <a:p>
            <a:pPr fontAlgn="base"/>
            <a:r>
              <a:rPr lang="zh-CN" altLang="en-US" strike="noStrike" noProof="1">
                <a:sym typeface="+mn-ea"/>
              </a:rPr>
              <a:t>7.4.2  shutil模块</a:t>
            </a:r>
            <a:endParaRPr lang="zh-CN" altLang="en-US" strike="noStrike" noProof="1"/>
          </a:p>
        </p:txBody>
      </p:sp>
      <p:graphicFrame>
        <p:nvGraphicFramePr>
          <p:cNvPr id="3" name="Content Placeholder -1"/>
          <p:cNvGraphicFramePr/>
          <p:nvPr>
            <p:ph idx="1"/>
          </p:nvPr>
        </p:nvGraphicFramePr>
        <p:xfrm>
          <a:off x="349885" y="1155065"/>
          <a:ext cx="8364855" cy="3982085"/>
        </p:xfrm>
        <a:graphic>
          <a:graphicData uri="http://schemas.openxmlformats.org/drawingml/2006/table">
            <a:tbl>
              <a:tblPr firstRow="1" bandRow="1">
                <a:tableStyleId>{5940675A-B579-460E-94D1-54222C63F5DA}</a:tableStyleId>
              </a:tblPr>
              <a:tblGrid>
                <a:gridCol w="2894330"/>
                <a:gridCol w="5470525"/>
              </a:tblGrid>
              <a:tr h="218440">
                <a:tc>
                  <a:txBody>
                    <a:bodyPr/>
                    <a:p>
                      <a:pPr indent="0" algn="ctr">
                        <a:buNone/>
                      </a:pPr>
                      <a:r>
                        <a:rPr lang="zh-CN" altLang="en-US" sz="1300" b="1">
                          <a:latin typeface="宋体" panose="02010600030101010101" pitchFamily="2" charset="-122"/>
                          <a:ea typeface="宋体" panose="02010600030101010101" pitchFamily="2" charset="-122"/>
                          <a:cs typeface="宋体" panose="02010600030101010101" pitchFamily="2" charset="-122"/>
                        </a:rPr>
                        <a:t>方法</a:t>
                      </a:r>
                      <a:endParaRPr lang="zh-CN" altLang="en-US" sz="13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300" b="1">
                          <a:latin typeface="宋体" panose="02010600030101010101" pitchFamily="2" charset="-122"/>
                          <a:ea typeface="宋体" panose="02010600030101010101" pitchFamily="2" charset="-122"/>
                          <a:cs typeface="宋体" panose="02010600030101010101" pitchFamily="2" charset="-122"/>
                        </a:rPr>
                        <a:t>功能说明</a:t>
                      </a:r>
                      <a:endParaRPr lang="zh-CN" altLang="en-US" sz="13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copy2(src,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copyfileobj(fsrc, fdst)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3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copymode(src,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a:t>
                      </a:r>
                      <a:r>
                        <a:rPr lang="en-US" altLang="zh-CN" sz="1300" b="0">
                          <a:latin typeface="宋体" panose="02010600030101010101" pitchFamily="2" charset="-122"/>
                          <a:ea typeface="宋体" panose="02010600030101010101" pitchFamily="2" charset="-122"/>
                          <a:cs typeface="宋体" panose="02010600030101010101" pitchFamily="2" charset="-122"/>
                        </a:rPr>
                        <a:t>mode bit</a:t>
                      </a:r>
                      <a:r>
                        <a:rPr lang="zh-CN" altLang="en-US" sz="1300" b="0">
                          <a:latin typeface="宋体" panose="02010600030101010101" pitchFamily="2" charset="-122"/>
                          <a:ea typeface="宋体" panose="02010600030101010101" pitchFamily="2" charset="-122"/>
                          <a:cs typeface="宋体" panose="02010600030101010101" pitchFamily="2" charset="-122"/>
                        </a:rPr>
                        <a:t>）复制到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copystat(src,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copytree(src, dst)</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递归复制文件夹</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disk_usage(path)</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查看磁盘使用情况</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move(src,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递归删除文件夹</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创建</a:t>
                      </a:r>
                      <a:r>
                        <a:rPr lang="en-US" altLang="zh-CN" sz="1300" b="0">
                          <a:latin typeface="宋体" panose="02010600030101010101" pitchFamily="2" charset="-122"/>
                          <a:ea typeface="宋体" panose="02010600030101010101" pitchFamily="2" charset="-122"/>
                          <a:cs typeface="宋体" panose="02010600030101010101" pitchFamily="2" charset="-122"/>
                        </a:rPr>
                        <a:t>tar</a:t>
                      </a:r>
                      <a:r>
                        <a:rPr lang="zh-CN" altLang="en-US" sz="1300" b="0">
                          <a:latin typeface="宋体" panose="02010600030101010101" pitchFamily="2" charset="-122"/>
                          <a:ea typeface="宋体" panose="02010600030101010101" pitchFamily="2" charset="-122"/>
                          <a:cs typeface="宋体" panose="02010600030101010101" pitchFamily="2" charset="-122"/>
                        </a:rPr>
                        <a:t>或</a:t>
                      </a:r>
                      <a:r>
                        <a:rPr lang="en-US" altLang="zh-CN" sz="1300" b="0">
                          <a:latin typeface="宋体" panose="02010600030101010101" pitchFamily="2" charset="-122"/>
                          <a:ea typeface="宋体" panose="02010600030101010101" pitchFamily="2" charset="-122"/>
                          <a:cs typeface="宋体" panose="02010600030101010101" pitchFamily="2" charset="-122"/>
                        </a:rPr>
                        <a:t>zip</a:t>
                      </a:r>
                      <a:r>
                        <a:rPr lang="zh-CN" altLang="en-US" sz="1300" b="0">
                          <a:latin typeface="宋体" panose="02010600030101010101" pitchFamily="2" charset="-122"/>
                          <a:ea typeface="宋体" panose="02010600030101010101" pitchFamily="2" charset="-122"/>
                          <a:cs typeface="宋体" panose="02010600030101010101" pitchFamily="2" charset="-122"/>
                        </a:rPr>
                        <a:t>格式的压缩文件</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145">
                <a:tc>
                  <a:txBody>
                    <a:bodyPr/>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解压缩压缩文件</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2225"/>
          <p:cNvSpPr>
            <a:spLocks noGrp="1"/>
          </p:cNvSpPr>
          <p:nvPr>
            <p:ph type="title"/>
          </p:nvPr>
        </p:nvSpPr>
        <p:spPr>
          <a:xfrm>
            <a:off x="-1270" y="4287"/>
            <a:ext cx="9140825" cy="924563"/>
          </a:xfrm>
        </p:spPr>
        <p:txBody>
          <a:bodyPr/>
          <a:lstStyle/>
          <a:p>
            <a:pPr fontAlgn="base"/>
            <a:r>
              <a:rPr lang="zh-CN" altLang="en-US" strike="noStrike" noProof="1"/>
              <a:t>7.4.2  shutil模块</a:t>
            </a:r>
            <a:endParaRPr lang="zh-CN" altLang="en-US" strike="noStrike" noProof="1"/>
          </a:p>
        </p:txBody>
      </p:sp>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strike="noStrike" noProof="1"/>
              <a:t>使用该模块的copyfile()方法复制文件</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import shutil</a:t>
            </a:r>
            <a:endParaRPr lang="en-US" altLang="x-none" sz="1600" strike="noStrike" noProof="1">
              <a:latin typeface="Consolas" panose="020B0609020204030204" pitchFamily="49" charset="0"/>
            </a:endParaRPr>
          </a:p>
          <a:p>
            <a:pPr marL="1905" indent="-344805" fontAlgn="base">
              <a:buFontTx/>
              <a:buNone/>
            </a:pPr>
            <a:r>
              <a:rPr lang="en-US" altLang="x-none" sz="1600" strike="noStrike" noProof="1">
                <a:latin typeface="Consolas" panose="020B0609020204030204" pitchFamily="49" charset="0"/>
              </a:rPr>
              <a:t>&gt;&gt;&gt; shutil.copyfile('C:\\dir.txt', 'C:\\dir1.txt')</a:t>
            </a:r>
            <a:endParaRPr lang="en-US" altLang="x-none" sz="1350" strike="noStrike" noProof="1">
              <a:latin typeface="Consolas" panose="020B0609020204030204" pitchFamily="49" charset="0"/>
            </a:endParaRPr>
          </a:p>
          <a:p>
            <a:pPr marL="1905" indent="-344805" fontAlgn="base">
              <a:buFont typeface="Wingdings" panose="05000000000000000000" charset="0"/>
              <a:buChar char="§"/>
            </a:pPr>
            <a:r>
              <a:rPr lang="en-US" altLang="x-none" sz="1800" strike="noStrike" noProof="1"/>
              <a:t>将C:\Python37\Dlls文件夹以及该文件夹中所有文件压缩至D:\a.zip文件</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shutil.make_archive('D:\\a', 'zip', 'C:\\Python37', 'Dlls')</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将刚压缩得到的文件D:\a.zip解压缩至D:\a_unpack文件夹</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shutil.unpack_archive('D:\\a.zip', 'D:\\a_unpack')</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删除刚刚解压缩得到的文件夹</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shutil.rmtree('D:\\a_unpack')</a:t>
            </a:r>
            <a:endParaRPr lang="en-US" altLang="x-none" sz="1600" strike="noStrike" noProof="1">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4287"/>
            <a:ext cx="9140825" cy="924563"/>
          </a:xfrm>
        </p:spPr>
        <p:txBody>
          <a:bodyPr/>
          <a:lstStyle/>
          <a:p>
            <a:pPr fontAlgn="base"/>
            <a:r>
              <a:rPr lang="en-US" strike="noStrike" noProof="1"/>
              <a:t>7.5   </a:t>
            </a:r>
            <a:r>
              <a:rPr lang="zh-CN" altLang="en-US" strike="noStrike" noProof="1"/>
              <a:t>目录操作</a:t>
            </a:r>
            <a:endParaRPr lang="zh-CN" altLang="en-US" strike="noStrike" noProof="1"/>
          </a:p>
        </p:txBody>
      </p:sp>
      <p:sp>
        <p:nvSpPr>
          <p:cNvPr id="79874" name="Content Placeholder 2"/>
          <p:cNvSpPr>
            <a:spLocks noGrp="1"/>
          </p:cNvSpPr>
          <p:nvPr>
            <p:ph idx="1"/>
          </p:nvPr>
        </p:nvSpPr>
        <p:spPr/>
        <p:txBody>
          <a:bodyPr wrap="square" lIns="68591" tIns="34295" rIns="68591" bIns="34295" anchor="t"/>
          <a:p>
            <a:r>
              <a:rPr lang="en-US" altLang="en-US" sz="1800"/>
              <a:t>os</a:t>
            </a:r>
            <a:r>
              <a:rPr lang="zh-CN" altLang="en-US" sz="1800"/>
              <a:t>模块常用的目录操作函数</a:t>
            </a:r>
            <a:endParaRPr lang="zh-CN" altLang="en-US" sz="1800"/>
          </a:p>
        </p:txBody>
      </p:sp>
      <p:graphicFrame>
        <p:nvGraphicFramePr>
          <p:cNvPr id="53252" name="内容占位符 53251"/>
          <p:cNvGraphicFramePr>
            <a:graphicFrameLocks noGrp="1"/>
          </p:cNvGraphicFramePr>
          <p:nvPr>
            <p:ph sz="half" idx="4294967295"/>
          </p:nvPr>
        </p:nvGraphicFramePr>
        <p:xfrm>
          <a:off x="387985" y="1622425"/>
          <a:ext cx="8337550" cy="3131820"/>
        </p:xfrm>
        <a:graphic>
          <a:graphicData uri="http://schemas.openxmlformats.org/drawingml/2006/table">
            <a:tbl>
              <a:tblPr/>
              <a:tblGrid>
                <a:gridCol w="2821305"/>
                <a:gridCol w="5516245"/>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函数名称</a:t>
                      </a:r>
                      <a:endParaRPr lang="zh-CN" altLang="en-US" sz="1600" b="1" dirty="0">
                        <a:effectLst/>
                        <a:latin typeface="宋体" panose="02010600030101010101" pitchFamily="2" charset="-122"/>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使用说明</a:t>
                      </a:r>
                      <a:endParaRPr lang="zh-CN" altLang="en-US" sz="1600" b="1"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chemeClr val="tx1"/>
                          </a:solidFill>
                          <a:effectLst/>
                          <a:latin typeface="宋体" panose="02010600030101010101" pitchFamily="2" charset="-122"/>
                          <a:ea typeface="+mn-ea"/>
                          <a:cs typeface="+mn-cs"/>
                        </a:rPr>
                        <a:t>mkdir</a:t>
                      </a:r>
                      <a:r>
                        <a:rPr lang="en-US" altLang="zh-CN" sz="1600" b="0" i="0" u="none" kern="1200" baseline="0" dirty="0">
                          <a:solidFill>
                            <a:schemeClr val="tx1"/>
                          </a:solidFill>
                          <a:effectLst/>
                          <a:latin typeface="宋体" panose="02010600030101010101" pitchFamily="2" charset="-122"/>
                          <a:ea typeface="+mn-ea"/>
                          <a:cs typeface="+mn-cs"/>
                        </a:rPr>
                        <a:t>(path[, mode=0o777])</a:t>
                      </a:r>
                      <a:endParaRPr lang="en-US" altLang="zh-CN" sz="1600" b="0" i="0" u="none" kern="1200" baseline="0" dirty="0">
                        <a:solidFill>
                          <a:schemeClr val="tx1"/>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cs typeface="宋体" panose="02010600030101010101" pitchFamily="2" charset="-122"/>
                        </a:rPr>
                        <a:t>创建目录，要求上级目录必须存在</a:t>
                      </a:r>
                      <a:endParaRPr lang="zh-CN" altLang="en-US" sz="1600" b="0" u="none" dirty="0">
                        <a:effectLst/>
                        <a:latin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chemeClr val="tx1"/>
                          </a:solidFill>
                          <a:effectLst/>
                          <a:latin typeface="宋体" panose="02010600030101010101" pitchFamily="2" charset="-122"/>
                          <a:ea typeface="+mn-ea"/>
                          <a:cs typeface="+mn-cs"/>
                        </a:rPr>
                        <a:t>makedirs</a:t>
                      </a:r>
                      <a:r>
                        <a:rPr lang="en-US" altLang="zh-CN" sz="1600" b="0" i="0" u="none" kern="1200" baseline="0" dirty="0">
                          <a:solidFill>
                            <a:schemeClr val="tx1"/>
                          </a:solidFill>
                          <a:effectLst/>
                          <a:latin typeface="宋体" panose="02010600030101010101" pitchFamily="2" charset="-122"/>
                          <a:ea typeface="+mn-ea"/>
                          <a:cs typeface="+mn-cs"/>
                        </a:rPr>
                        <a:t>(path1/path2…, mode=511)</a:t>
                      </a:r>
                      <a:endParaRPr lang="en-US" altLang="zh-CN" sz="1600" b="0" i="0" u="none" kern="1200" baseline="0" dirty="0">
                        <a:solidFill>
                          <a:schemeClr val="tx1"/>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cs typeface="宋体" panose="02010600030101010101" pitchFamily="2" charset="-122"/>
                        </a:rPr>
                        <a:t>创建多级目录，会根据需要自动创建中间缺失的目录</a:t>
                      </a:r>
                      <a:endParaRPr lang="zh-CN" altLang="en-US" sz="1600" b="0" u="none" dirty="0">
                        <a:effectLst/>
                        <a:latin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5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rmdir(path)</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删除目录，要求该文件夹中不能有文件或子文件夹</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removedirs(path1/path2…)</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删除多级目录</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listdir(path)</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返回指定目录下所有文件信息</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getcwd()</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返回当前工作目录</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chdir(path)</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把</a:t>
                      </a:r>
                      <a:r>
                        <a:rPr lang="en-US" altLang="x-none" sz="1600" b="0" dirty="0">
                          <a:effectLst/>
                          <a:latin typeface="宋体" panose="02010600030101010101" pitchFamily="2" charset="-122"/>
                        </a:rPr>
                        <a:t>path</a:t>
                      </a:r>
                      <a:r>
                        <a:rPr lang="zh-CN" altLang="en-US" sz="1600" b="0" dirty="0">
                          <a:effectLst/>
                          <a:latin typeface="宋体" panose="02010600030101010101" pitchFamily="2" charset="-122"/>
                        </a:rPr>
                        <a:t>设为当前工作目录</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a:solidFill>
                            <a:schemeClr val="tx1"/>
                          </a:solidFill>
                          <a:effectLst/>
                          <a:latin typeface="宋体" panose="02010600030101010101" pitchFamily="2" charset="-122"/>
                          <a:ea typeface="+mn-ea"/>
                          <a:cs typeface="+mn-cs"/>
                        </a:rPr>
                        <a:t>walk(top, </a:t>
                      </a:r>
                      <a:r>
                        <a:rPr lang="en-US" altLang="zh-CN" sz="1600" b="0" i="0" u="none" kern="1200" baseline="0" dirty="0" err="1">
                          <a:solidFill>
                            <a:schemeClr val="tx1"/>
                          </a:solidFill>
                          <a:effectLst/>
                          <a:latin typeface="宋体" panose="02010600030101010101" pitchFamily="2" charset="-122"/>
                          <a:ea typeface="+mn-ea"/>
                          <a:cs typeface="+mn-cs"/>
                        </a:rPr>
                        <a:t>topdown</a:t>
                      </a:r>
                      <a:r>
                        <a:rPr lang="en-US" altLang="zh-CN" sz="1600" b="0" i="0" u="none" kern="1200" baseline="0" dirty="0">
                          <a:solidFill>
                            <a:schemeClr val="tx1"/>
                          </a:solidFill>
                          <a:effectLst/>
                          <a:latin typeface="宋体" panose="02010600030101010101" pitchFamily="2" charset="-122"/>
                          <a:ea typeface="+mn-ea"/>
                          <a:cs typeface="+mn-cs"/>
                        </a:rPr>
                        <a:t>=True, </a:t>
                      </a:r>
                      <a:r>
                        <a:rPr lang="en-US" altLang="zh-CN" sz="1600" b="0" i="0" u="none" kern="1200" baseline="0" dirty="0" err="1">
                          <a:solidFill>
                            <a:schemeClr val="tx1"/>
                          </a:solidFill>
                          <a:effectLst/>
                          <a:latin typeface="宋体" panose="02010600030101010101" pitchFamily="2" charset="-122"/>
                          <a:ea typeface="+mn-ea"/>
                          <a:cs typeface="+mn-cs"/>
                        </a:rPr>
                        <a:t>onerror</a:t>
                      </a:r>
                      <a:r>
                        <a:rPr lang="en-US" altLang="zh-CN" sz="1600" b="0" i="0" u="none" kern="1200" baseline="0" dirty="0">
                          <a:solidFill>
                            <a:schemeClr val="tx1"/>
                          </a:solidFill>
                          <a:effectLst/>
                          <a:latin typeface="宋体" panose="02010600030101010101" pitchFamily="2" charset="-122"/>
                          <a:ea typeface="+mn-ea"/>
                          <a:cs typeface="+mn-cs"/>
                        </a:rPr>
                        <a:t>=None)</a:t>
                      </a:r>
                      <a:endParaRPr lang="en-US" altLang="zh-CN" sz="1600" b="0" i="0" u="none" kern="1200" baseline="0" dirty="0">
                        <a:solidFill>
                          <a:schemeClr val="tx1"/>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60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60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4273"/>
          <p:cNvSpPr>
            <a:spLocks noGrp="1"/>
          </p:cNvSpPr>
          <p:nvPr>
            <p:ph type="title"/>
          </p:nvPr>
        </p:nvSpPr>
        <p:spPr>
          <a:xfrm>
            <a:off x="-1270" y="4287"/>
            <a:ext cx="9140825" cy="924563"/>
          </a:xfrm>
        </p:spPr>
        <p:txBody>
          <a:bodyPr/>
          <a:lstStyle/>
          <a:p>
            <a:pPr fontAlgn="base"/>
            <a:r>
              <a:rPr lang="zh-CN" altLang="en-US" strike="noStrike" noProof="1"/>
              <a:t>7.5  目录操作</a:t>
            </a:r>
            <a:endParaRPr lang="zh-CN" altLang="en-US" strike="noStrike" noProof="1"/>
          </a:p>
        </p:txBody>
      </p:sp>
      <p:sp>
        <p:nvSpPr>
          <p:cNvPr id="80898" name="文本占位符 54274"/>
          <p:cNvSpPr>
            <a:spLocks noGrp="1"/>
          </p:cNvSpPr>
          <p:nvPr>
            <p:ph idx="1"/>
          </p:nvPr>
        </p:nvSpPr>
        <p:spPr/>
        <p:txBody>
          <a:bodyPr wrap="square" lIns="68591" tIns="34295" rIns="68591" bIns="34295" anchor="t"/>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import </a:t>
            </a:r>
            <a:r>
              <a:rPr lang="en-US" altLang="zh-CN" sz="1600" dirty="0" err="1">
                <a:latin typeface="Consolas" panose="020B0609020204030204" pitchFamily="49" charset="0"/>
              </a:rPr>
              <a:t>os</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os.getcwd</a:t>
            </a:r>
            <a:r>
              <a:rPr lang="en-US" altLang="zh-CN" sz="1600" dirty="0">
                <a:latin typeface="Consolas" panose="020B0609020204030204" pitchFamily="49" charset="0"/>
              </a:rPr>
              <a:t>()                         #</a:t>
            </a:r>
            <a:r>
              <a:rPr lang="zh-CN" altLang="en-US" sz="1600" dirty="0">
                <a:latin typeface="Consolas" panose="020B0609020204030204" pitchFamily="49" charset="0"/>
              </a:rPr>
              <a:t>返回当前工作目录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a:t>
            </a:r>
            <a:endParaRPr lang="en-US" altLang="zh-CN" sz="1600" dirty="0">
              <a:solidFill>
                <a:srgbClr val="00B0F0"/>
              </a:solidFill>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创建目录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os.chdir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改变当前工作目录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os.getcwd</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'C:\\Python35\\temp'</a:t>
            </a:r>
            <a:endParaRPr lang="en-US" altLang="zh-CN" sz="1600" dirty="0">
              <a:solidFill>
                <a:srgbClr val="00B0F0"/>
              </a:solidFill>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()+'\\test')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['test']</a:t>
            </a:r>
            <a:endParaRPr lang="en-US" altLang="zh-CN" sz="1600" dirty="0">
              <a:solidFill>
                <a:srgbClr val="00B0F0"/>
              </a:solidFill>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os.rmdir</a:t>
            </a:r>
            <a:r>
              <a:rPr lang="en-US" altLang="zh-CN" sz="1600" dirty="0">
                <a:latin typeface="Consolas" panose="020B0609020204030204" pitchFamily="49" charset="0"/>
              </a:rPr>
              <a:t>('test')                    #</a:t>
            </a:r>
            <a:r>
              <a:rPr lang="zh-CN" altLang="en-US" sz="1600" dirty="0">
                <a:latin typeface="Consolas" panose="020B0609020204030204" pitchFamily="49" charset="0"/>
              </a:rPr>
              <a:t>删除目录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a:t>
            </a:r>
            <a:endParaRPr lang="en-US" altLang="zh-CN" sz="1600" dirty="0">
              <a:solidFill>
                <a:srgbClr val="00B0F0"/>
              </a:solidFill>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如果执行正常，open()函数返回1个文件对象，通过该文件对象可以对文件进行读写操作</a:t>
            </a:r>
            <a:r>
              <a:rPr lang="zh-CN" altLang="en-US" sz="1800" strike="noStrike" noProof="1"/>
              <a:t>。</a:t>
            </a:r>
            <a:r>
              <a:rPr lang="en-US" sz="1800" strike="noStrike" noProof="1"/>
              <a:t>如果指定</a:t>
            </a:r>
            <a:r>
              <a:rPr lang="en-US" sz="1800" strike="noStrike" noProof="1">
                <a:solidFill>
                  <a:srgbClr val="FF0000"/>
                </a:solidFill>
              </a:rPr>
              <a:t>文件不存在</a:t>
            </a:r>
            <a:r>
              <a:rPr lang="en-US" sz="1800" strike="noStrike" noProof="1"/>
              <a:t>、</a:t>
            </a:r>
            <a:r>
              <a:rPr lang="en-US" sz="1800" strike="noStrike" noProof="1">
                <a:solidFill>
                  <a:srgbClr val="FF0000"/>
                </a:solidFill>
              </a:rPr>
              <a:t>访问权限不够</a:t>
            </a:r>
            <a:r>
              <a:rPr lang="en-US" sz="1800" strike="noStrike" noProof="1"/>
              <a:t>、</a:t>
            </a:r>
            <a:r>
              <a:rPr lang="en-US" sz="1800" strike="noStrike" noProof="1">
                <a:solidFill>
                  <a:srgbClr val="FF0000"/>
                </a:solidFill>
              </a:rPr>
              <a:t>磁盘空间不</a:t>
            </a:r>
            <a:r>
              <a:rPr lang="zh-CN" altLang="en-US" sz="1800" strike="noStrike" noProof="1">
                <a:solidFill>
                  <a:srgbClr val="FF0000"/>
                </a:solidFill>
              </a:rPr>
              <a:t>足</a:t>
            </a:r>
            <a:r>
              <a:rPr lang="en-US" sz="1800" strike="noStrike" noProof="1"/>
              <a:t>或其他原因导致创建文件对象失败则抛出异常。</a:t>
            </a:r>
            <a:endParaRPr lang="en-US" sz="1800" strike="noStrike" noProof="1"/>
          </a:p>
          <a:p>
            <a:pPr marL="0" indent="0" fontAlgn="base">
              <a:buFont typeface="Wingdings" panose="05000000000000000000" charset="0"/>
              <a:buNone/>
            </a:pPr>
            <a:endParaRPr lang="en-US" sz="1800" strike="noStrike" noProof="1"/>
          </a:p>
          <a:p>
            <a:pPr marL="0" indent="0" fontAlgn="base">
              <a:buFontTx/>
              <a:buNone/>
            </a:pPr>
            <a:r>
              <a:rPr lang="en-US" sz="1600" strike="noStrike" noProof="1">
                <a:latin typeface="Consolas" panose="020B0609020204030204" pitchFamily="49" charset="0"/>
              </a:rPr>
              <a:t>f1 = open('file1.txt', 'r')     # </a:t>
            </a:r>
            <a:r>
              <a:rPr lang="zh-CN" altLang="en-US" sz="1600" strike="noStrike" noProof="1">
                <a:latin typeface="Consolas" panose="020B0609020204030204" pitchFamily="49" charset="0"/>
              </a:rPr>
              <a:t>以读模式打开文件</a:t>
            </a:r>
            <a:endParaRPr lang="zh-CN" alt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f2 = open('file2.txt', 'w')      # </a:t>
            </a:r>
            <a:r>
              <a:rPr lang="zh-CN" altLang="en-US" sz="1600" strike="noStrike" noProof="1">
                <a:latin typeface="Consolas" panose="020B0609020204030204" pitchFamily="49" charset="0"/>
              </a:rPr>
              <a:t>以写模式打开文件</a:t>
            </a:r>
            <a:endParaRPr lang="zh-CN" alt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当对文件内容操作完以后，</a:t>
            </a:r>
            <a:r>
              <a:rPr lang="en-US" sz="1800" strike="noStrike" noProof="1">
                <a:solidFill>
                  <a:srgbClr val="FF0000"/>
                </a:solidFill>
              </a:rPr>
              <a:t>一定要关闭文件对象</a:t>
            </a:r>
            <a:r>
              <a:rPr lang="en-US" sz="1800" strike="noStrike" noProof="1"/>
              <a:t>，这样才能保证所做的任何修改都确实被保存到文件中。</a:t>
            </a:r>
            <a:endParaRPr lang="en-US" sz="1800" strike="noStrike" noProof="1"/>
          </a:p>
          <a:p>
            <a:pPr marL="0" indent="0" fontAlgn="base">
              <a:buFontTx/>
              <a:buNone/>
            </a:pPr>
            <a:r>
              <a:rPr lang="en-US" sz="1600" strike="noStrike" noProof="1">
                <a:latin typeface="Consolas" panose="020B0609020204030204" pitchFamily="49" charset="0"/>
              </a:rPr>
              <a:t>f1.close()</a:t>
            </a:r>
            <a:endParaRPr lang="en-US" sz="1600" strike="noStrike" noProof="1">
              <a:latin typeface="Consolas" panose="020B0609020204030204" pitchFamily="49" charset="0"/>
            </a:endParaRPr>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5297"/>
          <p:cNvSpPr>
            <a:spLocks noGrp="1"/>
          </p:cNvSpPr>
          <p:nvPr>
            <p:ph type="title"/>
          </p:nvPr>
        </p:nvSpPr>
        <p:spPr>
          <a:xfrm>
            <a:off x="-1270" y="4287"/>
            <a:ext cx="9140825" cy="924563"/>
          </a:xfrm>
        </p:spPr>
        <p:txBody>
          <a:bodyPr/>
          <a:lstStyle/>
          <a:p>
            <a:pPr fontAlgn="base"/>
            <a:r>
              <a:rPr lang="zh-CN" altLang="en-US" strike="noStrike" noProof="1"/>
              <a:t>7.5  目录操作</a:t>
            </a:r>
            <a:endParaRPr lang="zh-CN" altLang="en-US" strike="noStrike" noProof="1"/>
          </a:p>
        </p:txBody>
      </p:sp>
      <p:sp>
        <p:nvSpPr>
          <p:cNvPr id="81922" name="文本占位符 55298"/>
          <p:cNvSpPr>
            <a:spLocks noGrp="1"/>
          </p:cNvSpPr>
          <p:nvPr>
            <p:ph idx="1"/>
          </p:nvPr>
        </p:nvSpPr>
        <p:spPr>
          <a:xfrm>
            <a:off x="457200" y="1200150"/>
            <a:ext cx="8562340" cy="3395345"/>
          </a:xfrm>
        </p:spPr>
        <p:txBody>
          <a:bodyPr wrap="square" lIns="68591" tIns="34295" rIns="68591" bIns="34295" anchor="t"/>
          <a:p>
            <a:pPr>
              <a:buSzPct val="90000"/>
              <a:buFont typeface="Wingdings" panose="05000000000000000000" pitchFamily="2" charset="2"/>
              <a:buChar char="§"/>
            </a:pPr>
            <a:r>
              <a:rPr lang="zh-CN" altLang="en-US" sz="1800" dirty="0"/>
              <a:t>递归遍历文件夹（深度优先）</a:t>
            </a:r>
            <a:endParaRPr lang="zh-CN" altLang="en-US" sz="1800" dirty="0"/>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a:t>
            </a:r>
            <a:r>
              <a:rPr lang="en-US" altLang="zh-CN" sz="1600" dirty="0">
                <a:latin typeface="Consolas" panose="020B0609020204030204" pitchFamily="49" charset="0"/>
              </a:rPr>
              <a:t> import </a:t>
            </a:r>
            <a:r>
              <a:rPr lang="en-US" altLang="zh-CN" sz="1600" dirty="0" err="1">
                <a:latin typeface="Consolas" panose="020B0609020204030204" pitchFamily="49" charset="0"/>
              </a:rPr>
              <a:t>listdir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os.path</a:t>
            </a:r>
            <a:r>
              <a:rPr lang="en-US" altLang="zh-CN" sz="1600" dirty="0">
                <a:latin typeface="Consolas" panose="020B0609020204030204" pitchFamily="49" charset="0"/>
              </a:rPr>
              <a:t> import join, </a:t>
            </a:r>
            <a:r>
              <a:rPr lang="en-US" altLang="zh-CN" sz="1600" dirty="0" err="1">
                <a:latin typeface="Consolas" panose="020B0609020204030204" pitchFamily="49" charset="0"/>
              </a:rPr>
              <a:t>isfile</a:t>
            </a:r>
            <a:r>
              <a:rPr lang="en-US" altLang="zh-CN" sz="1600" dirty="0">
                <a:latin typeface="Consolas" panose="020B0609020204030204" pitchFamily="49" charset="0"/>
              </a:rPr>
              <a:t>, </a:t>
            </a:r>
            <a:r>
              <a:rPr lang="en-US" altLang="zh-CN" sz="1600" dirty="0" err="1">
                <a:latin typeface="Consolas" panose="020B0609020204030204" pitchFamily="49" charset="0"/>
              </a:rPr>
              <a:t>isdir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(directory):</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遍历文件夹</a:t>
            </a:r>
            <a:r>
              <a:rPr lang="zh-CN" altLang="en-US" sz="1600" dirty="0">
                <a:latin typeface="Consolas" panose="020B0609020204030204" pitchFamily="49" charset="0"/>
              </a:rPr>
              <a:t>，</a:t>
            </a:r>
            <a:r>
              <a:rPr lang="en-US" altLang="zh-CN" sz="1600" dirty="0" err="1">
                <a:latin typeface="Consolas" panose="020B0609020204030204" pitchFamily="49" charset="0"/>
              </a:rPr>
              <a:t>文件直接输出</a:t>
            </a:r>
            <a:r>
              <a:rPr lang="zh-CN" altLang="en-US" sz="1600" dirty="0">
                <a:latin typeface="Consolas" panose="020B0609020204030204" pitchFamily="49" charset="0"/>
              </a:rPr>
              <a:t>，</a:t>
            </a:r>
            <a:r>
              <a:rPr lang="en-US" altLang="zh-CN" sz="1600" dirty="0" err="1">
                <a:latin typeface="Consolas" panose="020B0609020204030204" pitchFamily="49" charset="0"/>
              </a:rPr>
              <a:t>文件夹输出显示后递归遍历该文件夹</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for </a:t>
            </a:r>
            <a:r>
              <a:rPr lang="en-US" altLang="zh-CN" sz="1600" dirty="0" err="1">
                <a:latin typeface="Consolas" panose="020B0609020204030204" pitchFamily="49" charset="0"/>
              </a:rPr>
              <a:t>subPath</a:t>
            </a:r>
            <a:r>
              <a:rPr lang="en-US" altLang="zh-CN" sz="1600" dirty="0">
                <a:latin typeface="Consolas" panose="020B0609020204030204" pitchFamily="49" charset="0"/>
              </a:rPr>
              <a:t> in </a:t>
            </a:r>
            <a:r>
              <a:rPr lang="en-US" altLang="zh-CN" sz="1600" dirty="0" err="1">
                <a:latin typeface="Consolas" panose="020B0609020204030204" pitchFamily="49" charset="0"/>
              </a:rPr>
              <a:t>listdir</a:t>
            </a:r>
            <a:r>
              <a:rPr lang="en-US" altLang="zh-CN" sz="1600" dirty="0">
                <a:latin typeface="Consolas" panose="020B0609020204030204" pitchFamily="49" charset="0"/>
              </a:rPr>
              <a:t>(directory):</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path = join(directory, </a:t>
            </a:r>
            <a:r>
              <a:rPr lang="en-US" altLang="zh-CN" sz="1600" dirty="0" err="1">
                <a:latin typeface="Consolas" panose="020B0609020204030204" pitchFamily="49" charset="0"/>
              </a:rPr>
              <a:t>subPath</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a:t>
            </a:r>
            <a:r>
              <a:rPr lang="en-US" altLang="zh-CN" sz="1600" dirty="0" err="1">
                <a:latin typeface="Consolas" panose="020B0609020204030204" pitchFamily="49" charset="0"/>
              </a:rPr>
              <a:t>isfile</a:t>
            </a:r>
            <a:r>
              <a:rPr lang="en-US" altLang="zh-CN" sz="1600" dirty="0">
                <a:latin typeface="Consolas" panose="020B0609020204030204" pitchFamily="49" charset="0"/>
              </a:rPr>
              <a: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elif</a:t>
            </a:r>
            <a:r>
              <a:rPr lang="en-US" altLang="zh-CN" sz="1600" dirty="0">
                <a:latin typeface="Consolas" panose="020B0609020204030204" pitchFamily="49" charset="0"/>
              </a:rPr>
              <a:t> </a:t>
            </a:r>
            <a:r>
              <a:rPr lang="en-US" altLang="zh-CN" sz="1600" dirty="0" err="1">
                <a:latin typeface="Consolas" panose="020B0609020204030204" pitchFamily="49" charset="0"/>
              </a:rPr>
              <a:t>isdir</a:t>
            </a:r>
            <a:r>
              <a:rPr lang="en-US" altLang="zh-CN" sz="1600" dirty="0">
                <a:latin typeface="Consolas" panose="020B0609020204030204" pitchFamily="49" charset="0"/>
              </a:rPr>
              <a: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(path)</a:t>
            </a:r>
            <a:endParaRPr lang="en-US" altLang="zh-CN" sz="1600" dirty="0">
              <a:latin typeface="Consolas" panose="020B0609020204030204" pitchFamily="49" charset="0"/>
            </a:endParaRPr>
          </a:p>
        </p:txBody>
      </p:sp>
      <p:graphicFrame>
        <p:nvGraphicFramePr>
          <p:cNvPr id="2" name="Object 1"/>
          <p:cNvGraphicFramePr/>
          <p:nvPr/>
        </p:nvGraphicFramePr>
        <p:xfrm>
          <a:off x="4686935" y="3312160"/>
          <a:ext cx="3595370" cy="1598295"/>
        </p:xfrm>
        <a:graphic>
          <a:graphicData uri="http://schemas.openxmlformats.org/presentationml/2006/ole">
            <mc:AlternateContent xmlns:mc="http://schemas.openxmlformats.org/markup-compatibility/2006">
              <mc:Choice xmlns:v="urn:schemas-microsoft-com:vml" Requires="v">
                <p:oleObj spid="_x0000_s3" name="" r:id="rId1" imgW="5086350" imgH="2838450" progId="Paint.Picture">
                  <p:embed/>
                </p:oleObj>
              </mc:Choice>
              <mc:Fallback>
                <p:oleObj name="" r:id="rId1" imgW="5086350" imgH="2838450" progId="Paint.Picture">
                  <p:embed/>
                  <p:pic>
                    <p:nvPicPr>
                      <p:cNvPr id="0" name="Picture 4"/>
                      <p:cNvPicPr/>
                      <p:nvPr/>
                    </p:nvPicPr>
                    <p:blipFill>
                      <a:blip r:embed="rId2"/>
                      <a:stretch>
                        <a:fillRect/>
                      </a:stretch>
                    </p:blipFill>
                    <p:spPr>
                      <a:xfrm>
                        <a:off x="4686935" y="3312160"/>
                        <a:ext cx="3595370" cy="1598295"/>
                      </a:xfrm>
                      <a:prstGeom prst="rect">
                        <a:avLst/>
                      </a:prstGeom>
                    </p:spPr>
                  </p:pic>
                </p:oleObj>
              </mc:Fallback>
            </mc:AlternateContent>
          </a:graphicData>
        </a:graphic>
      </p:graphicFrame>
      <p:pic>
        <p:nvPicPr>
          <p:cNvPr id="7" name="Picture 6"/>
          <p:cNvPicPr>
            <a:picLocks noChangeAspect="1"/>
          </p:cNvPicPr>
          <p:nvPr/>
        </p:nvPicPr>
        <p:blipFill>
          <a:blip r:embed="rId3"/>
          <a:stretch>
            <a:fillRect/>
          </a:stretch>
        </p:blipFill>
        <p:spPr>
          <a:xfrm>
            <a:off x="7926070" y="1083310"/>
            <a:ext cx="1093470" cy="282003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7.5  目录操作</a:t>
            </a:r>
            <a:endParaRPr lang="zh-CN" altLang="en-US" strike="noStrike" noProof="1"/>
          </a:p>
        </p:txBody>
      </p:sp>
      <p:sp>
        <p:nvSpPr>
          <p:cNvPr id="3" name="内容占位符 2"/>
          <p:cNvSpPr>
            <a:spLocks noGrp="1"/>
          </p:cNvSpPr>
          <p:nvPr>
            <p:ph idx="1"/>
          </p:nvPr>
        </p:nvSpPr>
        <p:spPr>
          <a:xfrm>
            <a:off x="457200" y="1200150"/>
            <a:ext cx="8435340" cy="3395345"/>
          </a:xfrm>
        </p:spPr>
        <p:txBody>
          <a:bodyPr/>
          <a:lstStyle/>
          <a:p>
            <a:pPr fontAlgn="base"/>
            <a:r>
              <a:rPr lang="zh-CN" altLang="en-US" sz="1800" strike="noStrike" noProof="1"/>
              <a:t>遍历指定文件夹（广度优先）</a:t>
            </a:r>
            <a:endParaRPr lang="zh-CN" altLang="en-US" sz="1800" strike="noStrike" noProof="1"/>
          </a:p>
          <a:p>
            <a:pPr marL="0" indent="0" fontAlgn="base">
              <a:buFontTx/>
              <a:buNone/>
            </a:pPr>
            <a:r>
              <a:rPr lang="zh-CN" altLang="en-US" sz="1400" strike="noStrike" noProof="1">
                <a:latin typeface="Consolas" panose="020B0609020204030204" pitchFamily="49" charset="0"/>
                <a:cs typeface="Consolas" panose="020B0609020204030204" pitchFamily="49" charset="0"/>
              </a:rPr>
              <a:t>def listDirWidthFirst(directory):</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 = [directory]</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#如果还有没遍历过的文件夹，继续循环</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while dirs:</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current = dirs.pop(0)</a:t>
            </a:r>
            <a:r>
              <a:rPr lang="zh-CN" altLang="en-US" sz="1400">
                <a:latin typeface="Consolas" panose="020B0609020204030204" pitchFamily="49" charset="0"/>
                <a:cs typeface="Consolas" panose="020B0609020204030204" pitchFamily="49" charset="0"/>
                <a:sym typeface="+mn-ea"/>
              </a:rPr>
              <a:t>             #遍历还没遍历过的第一项</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#遍历该文件夹，文件直接输出显示，文件夹输出显示后标记为待遍历项</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for subPath in listdir(current):</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path = join(current, subPath)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if isfile(path):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elif isdir(path):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dirs.append(path)</a:t>
            </a:r>
            <a:endParaRPr lang="zh-CN" altLang="en-US" sz="1400" strike="noStrike" noProof="1">
              <a:latin typeface="Consolas" panose="020B0609020204030204" pitchFamily="49" charset="0"/>
              <a:cs typeface="Consolas" panose="020B0609020204030204" pitchFamily="49" charset="0"/>
            </a:endParaRPr>
          </a:p>
        </p:txBody>
      </p:sp>
      <p:pic>
        <p:nvPicPr>
          <p:cNvPr id="14340" name="图片 3" descr="qrcode_for_gh_6f2df669dea9_1280"/>
          <p:cNvPicPr>
            <a:picLocks noChangeAspect="1"/>
          </p:cNvPicPr>
          <p:nvPr userDrawn="1"/>
        </p:nvPicPr>
        <p:blipFill>
          <a:blip r:embed="rId1"/>
          <a:stretch>
            <a:fillRect/>
          </a:stretch>
        </p:blipFill>
        <p:spPr>
          <a:xfrm>
            <a:off x="7767955" y="3934460"/>
            <a:ext cx="1318895" cy="1183640"/>
          </a:xfrm>
          <a:prstGeom prst="rect">
            <a:avLst/>
          </a:prstGeom>
          <a:noFill/>
          <a:ln w="9525">
            <a:noFill/>
          </a:ln>
        </p:spPr>
      </p:pic>
      <p:pic>
        <p:nvPicPr>
          <p:cNvPr id="4" name="Picture 3"/>
          <p:cNvPicPr>
            <a:picLocks noChangeAspect="1"/>
          </p:cNvPicPr>
          <p:nvPr/>
        </p:nvPicPr>
        <p:blipFill>
          <a:blip r:embed="rId2"/>
          <a:stretch>
            <a:fillRect/>
          </a:stretch>
        </p:blipFill>
        <p:spPr>
          <a:xfrm>
            <a:off x="7860665" y="1014730"/>
            <a:ext cx="1193800" cy="296989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6321"/>
          <p:cNvSpPr>
            <a:spLocks noGrp="1"/>
          </p:cNvSpPr>
          <p:nvPr>
            <p:ph type="title"/>
          </p:nvPr>
        </p:nvSpPr>
        <p:spPr>
          <a:xfrm>
            <a:off x="-1270" y="4287"/>
            <a:ext cx="9140825" cy="924563"/>
          </a:xfrm>
        </p:spPr>
        <p:txBody>
          <a:bodyPr/>
          <a:lstStyle/>
          <a:p>
            <a:pPr fontAlgn="base"/>
            <a:r>
              <a:rPr lang="zh-CN" altLang="en-US" strike="noStrike" noProof="1"/>
              <a:t>7.5  目录操作</a:t>
            </a:r>
            <a:endParaRPr lang="zh-CN" altLang="en-US" strike="noStrike" noProof="1"/>
          </a:p>
        </p:txBody>
      </p:sp>
      <p:sp>
        <p:nvSpPr>
          <p:cNvPr id="83970" name="文本占位符 56322"/>
          <p:cNvSpPr>
            <a:spLocks noGrp="1"/>
          </p:cNvSpPr>
          <p:nvPr>
            <p:ph idx="1"/>
          </p:nvPr>
        </p:nvSpPr>
        <p:spPr/>
        <p:txBody>
          <a:bodyPr wrap="square" lIns="68591" tIns="34295" rIns="68591" bIns="34295" anchor="t"/>
          <a:p>
            <a:pPr>
              <a:lnSpc>
                <a:spcPct val="80000"/>
              </a:lnSpc>
              <a:buSzPct val="90000"/>
              <a:buFont typeface="Wingdings" panose="05000000000000000000" pitchFamily="2" charset="2"/>
              <a:buChar char="§"/>
            </a:pPr>
            <a:r>
              <a:rPr lang="zh-CN" altLang="en-US" sz="1800" dirty="0"/>
              <a:t>使用os.walk函数遍历</a:t>
            </a:r>
            <a:endParaRPr lang="zh-CN" altLang="en-US" sz="1800" dirty="0"/>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import </a:t>
            </a:r>
            <a:r>
              <a:rPr lang="en-US" altLang="zh-CN" sz="1600" dirty="0" err="1">
                <a:latin typeface="Consolas" panose="020B0609020204030204" pitchFamily="49" charset="0"/>
              </a:rPr>
              <a:t>os</a:t>
            </a:r>
            <a:r>
              <a:rPr lang="en-US" altLang="zh-CN" sz="1600" dirty="0">
                <a:latin typeface="Consolas" panose="020B0609020204030204" pitchFamily="49" charset="0"/>
              </a:rPr>
              <a:t> </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visitDir2(path):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not </a:t>
            </a:r>
            <a:r>
              <a:rPr lang="en-US" altLang="zh-CN" sz="1600" dirty="0" err="1">
                <a:latin typeface="Consolas" panose="020B0609020204030204" pitchFamily="49" charset="0"/>
              </a:rPr>
              <a:t>os.path.isdir</a:t>
            </a:r>
            <a:r>
              <a:rPr lang="en-US" altLang="zh-CN" sz="1600" dirty="0">
                <a:latin typeface="Consolas" panose="020B0609020204030204" pitchFamily="49" charset="0"/>
              </a:rPr>
              <a: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Error:"',path</a:t>
            </a:r>
            <a:r>
              <a:rPr lang="en-US" altLang="zh-CN" sz="1600" dirty="0">
                <a:latin typeface="Consolas" panose="020B0609020204030204" pitchFamily="49" charset="0"/>
              </a:rPr>
              <a:t>,'" is not a directory or does not exist.')</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return</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list_dirs</a:t>
            </a:r>
            <a:r>
              <a:rPr lang="en-US" altLang="zh-CN" sz="1600" dirty="0">
                <a:latin typeface="Consolas" panose="020B0609020204030204" pitchFamily="49" charset="0"/>
              </a:rPr>
              <a:t> = </a:t>
            </a:r>
            <a:r>
              <a:rPr lang="en-US" altLang="zh-CN" sz="1600" dirty="0" err="1">
                <a:latin typeface="Consolas" panose="020B0609020204030204" pitchFamily="49" charset="0"/>
              </a:rPr>
              <a:t>os.walk</a:t>
            </a:r>
            <a:r>
              <a:rPr lang="en-US" altLang="zh-CN" sz="1600" dirty="0">
                <a:latin typeface="Consolas" panose="020B0609020204030204" pitchFamily="49" charset="0"/>
              </a:rPr>
              <a:t>(path)        #</a:t>
            </a:r>
            <a:r>
              <a:rPr lang="en-US" altLang="zh-CN" sz="1600" dirty="0" err="1">
                <a:latin typeface="Consolas" panose="020B0609020204030204" pitchFamily="49" charset="0"/>
              </a:rPr>
              <a:t>os.walk</a:t>
            </a:r>
            <a:r>
              <a:rPr lang="zh-CN" altLang="en-US" sz="1600" dirty="0">
                <a:latin typeface="Consolas" panose="020B0609020204030204" pitchFamily="49" charset="0"/>
              </a:rPr>
              <a:t>返回一个元组，包括</a:t>
            </a:r>
            <a:r>
              <a:rPr lang="en-US" altLang="zh-CN" sz="1600" dirty="0">
                <a:latin typeface="Consolas" panose="020B0609020204030204" pitchFamily="49" charset="0"/>
              </a:rPr>
              <a:t>3</a:t>
            </a:r>
            <a:r>
              <a:rPr lang="zh-CN" altLang="en-US" sz="1600" dirty="0">
                <a:latin typeface="Consolas" panose="020B0609020204030204" pitchFamily="49" charset="0"/>
              </a:rPr>
              <a:t>个元素：</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所有路径名、所有目录列表与文件列表</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root, </a:t>
            </a:r>
            <a:r>
              <a:rPr lang="en-US" altLang="zh-CN" sz="1600" dirty="0" err="1">
                <a:latin typeface="Consolas" panose="020B0609020204030204" pitchFamily="49" charset="0"/>
              </a:rPr>
              <a:t>dirs</a:t>
            </a:r>
            <a:r>
              <a:rPr lang="en-US" altLang="zh-CN" sz="1600" dirty="0">
                <a:latin typeface="Consolas" panose="020B0609020204030204" pitchFamily="49" charset="0"/>
              </a:rPr>
              <a:t>, files in </a:t>
            </a:r>
            <a:r>
              <a:rPr lang="en-US" altLang="zh-CN" sz="1600" dirty="0" err="1">
                <a:latin typeface="Consolas" panose="020B0609020204030204" pitchFamily="49" charset="0"/>
              </a:rPr>
              <a:t>list_dirs</a:t>
            </a:r>
            <a:r>
              <a:rPr lang="en-US" altLang="zh-CN" sz="1600" dirty="0">
                <a:latin typeface="Consolas" panose="020B0609020204030204" pitchFamily="49" charset="0"/>
              </a:rPr>
              <a:t>:  #</a:t>
            </a:r>
            <a:r>
              <a:rPr lang="zh-CN" altLang="en-US" sz="1600" dirty="0">
                <a:latin typeface="Consolas" panose="020B0609020204030204" pitchFamily="49" charset="0"/>
              </a:rPr>
              <a:t>遍历该元组的目录和文件信息</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d in </a:t>
            </a:r>
            <a:r>
              <a:rPr lang="en-US" altLang="zh-CN" sz="1600" dirty="0" err="1">
                <a:latin typeface="Consolas" panose="020B0609020204030204" pitchFamily="49" charset="0"/>
              </a:rPr>
              <a:t>dirs</a:t>
            </a:r>
            <a:r>
              <a:rPr lang="en-US" altLang="zh-CN" sz="1600" dirty="0">
                <a:latin typeface="Consolas" panose="020B0609020204030204" pitchFamily="49" charset="0"/>
              </a:rPr>
              <a:t>: </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d)) #</a:t>
            </a:r>
            <a:r>
              <a:rPr lang="zh-CN" altLang="en-US" sz="1600" dirty="0">
                <a:latin typeface="Consolas" panose="020B0609020204030204" pitchFamily="49" charset="0"/>
              </a:rPr>
              <a:t>获取完整路径</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f in files: </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f)) #</a:t>
            </a:r>
            <a:r>
              <a:rPr lang="zh-CN" altLang="en-US" sz="1600" dirty="0">
                <a:latin typeface="Consolas" panose="020B0609020204030204" pitchFamily="49" charset="0"/>
              </a:rPr>
              <a:t>获取文件绝对路径</a:t>
            </a:r>
            <a:endParaRPr lang="zh-CN" altLang="en-US" sz="1600" dirty="0">
              <a:latin typeface="Consolas" panose="020B06090202040302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60417"/>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60419" name="文本占位符 60418"/>
          <p:cNvSpPr>
            <a:spLocks noGrp="1"/>
          </p:cNvSpPr>
          <p:nvPr>
            <p:ph idx="1"/>
          </p:nvPr>
        </p:nvSpPr>
        <p:spPr/>
        <p:txBody>
          <a:bodyPr/>
          <a:lstStyle/>
          <a:p>
            <a:pPr fontAlgn="base">
              <a:lnSpc>
                <a:spcPct val="80000"/>
              </a:lnSpc>
              <a:buFont typeface="Wingdings" panose="05000000000000000000" charset="0"/>
              <a:buChar char="§"/>
            </a:pPr>
            <a:r>
              <a:rPr lang="zh-CN" altLang="en-US" sz="1800" b="1" strike="noStrike" noProof="1"/>
              <a:t>例</a:t>
            </a:r>
            <a:r>
              <a:rPr lang="en-US" altLang="zh-CN" sz="1800" b="1" strike="noStrike" noProof="1"/>
              <a:t>7-12</a:t>
            </a:r>
            <a:r>
              <a:rPr lang="en-US" altLang="zh-CN" sz="1800" strike="noStrike" noProof="1"/>
              <a:t>  </a:t>
            </a:r>
            <a:r>
              <a:rPr lang="zh-CN" altLang="en-US" sz="1800" strike="noStrike" noProof="1"/>
              <a:t>计算CRC32值。</a:t>
            </a:r>
            <a:endParaRPr lang="zh-CN" altLang="en-US" sz="1800" strike="noStrike" noProof="1"/>
          </a:p>
          <a:p>
            <a:pPr marL="1905" indent="-344805" fontAlgn="base">
              <a:lnSpc>
                <a:spcPct val="80000"/>
              </a:lnSpc>
              <a:buFontTx/>
              <a:buNone/>
            </a:pPr>
            <a:endParaRPr lang="zh-CN" altLang="en-US" sz="1350" strike="noStrike" noProof="1">
              <a:latin typeface="Consolas" panose="020B0609020204030204" pitchFamily="49" charset="0"/>
            </a:endParaRP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import zlib</a:t>
            </a:r>
            <a:endParaRPr lang="zh-CN" altLang="en-US" sz="1600" strike="noStrike" noProof="1">
              <a:latin typeface="Consolas" panose="020B0609020204030204" pitchFamily="49" charset="0"/>
              <a:cs typeface="Consolas" panose="020B0609020204030204" pitchFamily="49" charset="0"/>
            </a:endParaRP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print(zlib.crc32('1234'.encode()))</a:t>
            </a:r>
            <a:endParaRPr lang="zh-CN" altLang="en-US" sz="1600" strike="noStrike" noProof="1">
              <a:latin typeface="Consolas" panose="020B0609020204030204" pitchFamily="49" charset="0"/>
              <a:cs typeface="Consolas" panose="020B0609020204030204" pitchFamily="49" charset="0"/>
            </a:endParaRP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2615402659</a:t>
            </a:r>
            <a:endParaRPr lang="zh-CN" altLang="en-US" sz="1600" strike="noStrike" noProof="1">
              <a:solidFill>
                <a:srgbClr val="00B0F0"/>
              </a:solidFill>
              <a:latin typeface="Consolas" panose="020B0609020204030204" pitchFamily="49" charset="0"/>
              <a:cs typeface="Consolas" panose="020B0609020204030204" pitchFamily="49" charset="0"/>
            </a:endParaRP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print(zlib.crc32('111'.encode()))</a:t>
            </a:r>
            <a:endParaRPr lang="zh-CN" altLang="en-US" sz="1600" strike="noStrike" noProof="1">
              <a:latin typeface="Consolas" panose="020B0609020204030204" pitchFamily="49" charset="0"/>
              <a:cs typeface="Consolas" panose="020B0609020204030204" pitchFamily="49" charset="0"/>
            </a:endParaRP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1298878781</a:t>
            </a:r>
            <a:endParaRPr lang="zh-CN" altLang="en-US" sz="1600" strike="noStrike" noProof="1">
              <a:solidFill>
                <a:srgbClr val="00B0F0"/>
              </a:solidFill>
              <a:latin typeface="Consolas" panose="020B0609020204030204" pitchFamily="49" charset="0"/>
              <a:cs typeface="Consolas" panose="020B0609020204030204" pitchFamily="49" charset="0"/>
            </a:endParaRP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import binascii</a:t>
            </a:r>
            <a:endParaRPr lang="zh-CN" altLang="en-US" sz="1600" strike="noStrike" noProof="1">
              <a:latin typeface="Consolas" panose="020B0609020204030204" pitchFamily="49" charset="0"/>
              <a:cs typeface="Consolas" panose="020B0609020204030204" pitchFamily="49" charset="0"/>
            </a:endParaRPr>
          </a:p>
          <a:p>
            <a:pPr marL="1905" indent="-344805" fontAlgn="base">
              <a:lnSpc>
                <a:spcPct val="80000"/>
              </a:lnSpc>
              <a:buFontTx/>
              <a:buNone/>
            </a:pPr>
            <a:r>
              <a:rPr lang="zh-CN" altLang="en-US" sz="1600" strike="noStrike" noProof="1">
                <a:latin typeface="Consolas" panose="020B0609020204030204" pitchFamily="49" charset="0"/>
                <a:cs typeface="Consolas" panose="020B0609020204030204" pitchFamily="49" charset="0"/>
              </a:rPr>
              <a:t>&gt;&gt;&gt; binascii.crc32('SDIBT'.encode())</a:t>
            </a:r>
            <a:endParaRPr lang="zh-CN" altLang="en-US" sz="1600" strike="noStrike" noProof="1">
              <a:latin typeface="Consolas" panose="020B0609020204030204" pitchFamily="49" charset="0"/>
              <a:cs typeface="Consolas" panose="020B0609020204030204" pitchFamily="49" charset="0"/>
            </a:endParaRPr>
          </a:p>
          <a:p>
            <a:pPr marL="1905" indent="-344805" fontAlgn="base">
              <a:lnSpc>
                <a:spcPct val="80000"/>
              </a:lnSpc>
              <a:buFontTx/>
              <a:buNone/>
            </a:pPr>
            <a:r>
              <a:rPr lang="zh-CN" altLang="en-US" sz="1600" strike="noStrike" noProof="1">
                <a:solidFill>
                  <a:srgbClr val="00B0F0"/>
                </a:solidFill>
                <a:latin typeface="Consolas" panose="020B0609020204030204" pitchFamily="49" charset="0"/>
                <a:cs typeface="Consolas" panose="020B0609020204030204" pitchFamily="49" charset="0"/>
              </a:rPr>
              <a:t>2095416137</a:t>
            </a:r>
            <a:endParaRPr lang="zh-CN" altLang="en-US" sz="1600" strike="noStrike" noProof="1">
              <a:solidFill>
                <a:srgbClr val="00B0F0"/>
              </a:solidFill>
              <a:latin typeface="Consolas" panose="020B0609020204030204" pitchFamily="49" charset="0"/>
              <a:cs typeface="Consolas" panose="020B06090202040302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6144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87042" name="文本占位符 61442"/>
          <p:cNvSpPr>
            <a:spLocks noGrp="1"/>
          </p:cNvSpPr>
          <p:nvPr>
            <p:ph idx="1"/>
          </p:nvPr>
        </p:nvSpPr>
        <p:spPr/>
        <p:txBody>
          <a:bodyPr wrap="square" lIns="68591" tIns="34295" rIns="68591" bIns="34295" anchor="t"/>
          <a:p>
            <a:pPr>
              <a:buSzPct val="90000"/>
              <a:buFont typeface="Wingdings" panose="05000000000000000000" pitchFamily="2" charset="2"/>
              <a:buChar char="§"/>
            </a:pPr>
            <a:r>
              <a:rPr lang="zh-CN" altLang="en-US" sz="1800" b="1" dirty="0"/>
              <a:t>例</a:t>
            </a:r>
            <a:r>
              <a:rPr lang="en-US" altLang="zh-CN" sz="1800" b="1" dirty="0"/>
              <a:t>7-13</a:t>
            </a:r>
            <a:r>
              <a:rPr lang="en-US" altLang="zh-CN" sz="1800" dirty="0"/>
              <a:t>  </a:t>
            </a:r>
            <a:r>
              <a:rPr lang="zh-CN" altLang="en-US" sz="1800" dirty="0"/>
              <a:t>计算文本文件中最长行的长度。</a:t>
            </a:r>
            <a:endParaRPr lang="zh-CN" altLang="en-US" sz="1800" dirty="0"/>
          </a:p>
          <a:p>
            <a:pPr marL="0" indent="0">
              <a:buSzPct val="90000"/>
              <a:buFont typeface="Wingdings" panose="05000000000000000000" pitchFamily="2" charset="2"/>
              <a:buNone/>
            </a:pPr>
            <a:r>
              <a:rPr lang="zh-CN" altLang="en-US" sz="1600" dirty="0">
                <a:latin typeface="Consolas" panose="020B0609020204030204" pitchFamily="49" charset="0"/>
              </a:rPr>
              <a:t>with open('sample.txt', encoding='gbk') as fp:  </a:t>
            </a:r>
            <a:r>
              <a:rPr lang="en-US" altLang="zh-CN" sz="1600" dirty="0">
                <a:latin typeface="Consolas" panose="020B0609020204030204" pitchFamily="49" charset="0"/>
              </a:rPr>
              <a:t>#</a:t>
            </a:r>
            <a:r>
              <a:rPr lang="zh-CN" altLang="en-US" sz="1600" dirty="0">
                <a:latin typeface="Consolas" panose="020B0609020204030204" pitchFamily="49" charset="0"/>
              </a:rPr>
              <a:t>假设编码为</a:t>
            </a:r>
            <a:r>
              <a:rPr lang="en-US" altLang="zh-CN" sz="1600" dirty="0">
                <a:latin typeface="Consolas" panose="020B0609020204030204" pitchFamily="49" charset="0"/>
              </a:rPr>
              <a:t>GBK</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print(max((len(line.strip()) for line in fp)))</a:t>
            </a:r>
            <a:endParaRPr lang="zh-CN" altLang="en-US" sz="1600" dirty="0">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62465"/>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88066" name="文本占位符 62466"/>
          <p:cNvSpPr>
            <a:spLocks noGrp="1"/>
          </p:cNvSpPr>
          <p:nvPr>
            <p:ph idx="1"/>
          </p:nvPr>
        </p:nvSpPr>
        <p:spPr/>
        <p:txBody>
          <a:bodyPr wrap="square" lIns="68591" tIns="34295" rIns="68591" bIns="34295" anchor="t"/>
          <a:p>
            <a:pPr>
              <a:lnSpc>
                <a:spcPct val="90000"/>
              </a:lnSpc>
              <a:buSzPct val="90000"/>
              <a:buFont typeface="Wingdings" panose="05000000000000000000" pitchFamily="2" charset="2"/>
              <a:buChar char="§"/>
            </a:pPr>
            <a:r>
              <a:rPr lang="zh-CN" altLang="en-US" sz="1800" b="1" dirty="0"/>
              <a:t>例</a:t>
            </a:r>
            <a:r>
              <a:rPr lang="en-US" altLang="zh-CN" sz="1800" b="1" dirty="0"/>
              <a:t>7-14</a:t>
            </a:r>
            <a:r>
              <a:rPr lang="en-US" altLang="zh-CN" sz="1800" dirty="0"/>
              <a:t>  </a:t>
            </a:r>
            <a:r>
              <a:rPr lang="zh-CN" altLang="en-US" sz="1800" dirty="0"/>
              <a:t>计算MD5值。</a:t>
            </a:r>
            <a:endParaRPr lang="zh-CN" altLang="en-US" sz="1800" dirty="0"/>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import hashlib</a:t>
            </a:r>
            <a:endParaRPr lang="zh-CN" altLang="en-US" sz="1600" dirty="0">
              <a:latin typeface="Consolas" panose="020B0609020204030204" pitchFamily="49" charset="0"/>
            </a:endParaRP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hashlib.md5('12345'.encode()).hexdigest()</a:t>
            </a:r>
            <a:endParaRPr lang="zh-CN" altLang="en-US" sz="1600" dirty="0">
              <a:latin typeface="Consolas" panose="020B0609020204030204" pitchFamily="49" charset="0"/>
            </a:endParaRPr>
          </a:p>
          <a:p>
            <a:pPr>
              <a:spcBef>
                <a:spcPts val="60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'827ccb0eea8a706c4c34a16891f84e7b'</a:t>
            </a:r>
            <a:endParaRPr lang="zh-CN" altLang="en-US" sz="1600" dirty="0">
              <a:solidFill>
                <a:srgbClr val="00B0F0"/>
              </a:solidFill>
              <a:latin typeface="Consolas" panose="020B0609020204030204" pitchFamily="49" charset="0"/>
            </a:endParaRPr>
          </a:p>
          <a:p>
            <a:pPr>
              <a:spcBef>
                <a:spcPts val="600"/>
              </a:spcBef>
              <a:buSzPct val="90000"/>
              <a:buFont typeface="Wingdings" panose="05000000000000000000" pitchFamily="2" charset="2"/>
              <a:buNone/>
            </a:pPr>
            <a:r>
              <a:rPr lang="zh-CN" altLang="en-US" sz="1600" dirty="0">
                <a:latin typeface="Consolas" panose="020B0609020204030204" pitchFamily="49" charset="0"/>
              </a:rPr>
              <a:t>&gt;&gt;&gt; hashlib.md5('123456'.encode()).hexdigest()</a:t>
            </a:r>
            <a:endParaRPr lang="zh-CN" altLang="en-US" sz="1600" dirty="0">
              <a:latin typeface="Consolas" panose="020B0609020204030204" pitchFamily="49" charset="0"/>
            </a:endParaRPr>
          </a:p>
          <a:p>
            <a:pPr>
              <a:spcBef>
                <a:spcPts val="60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'e10adc3949ba59abbe56e057f20f883e'</a:t>
            </a:r>
            <a:endParaRPr lang="zh-CN" altLang="en-US" sz="1600" dirty="0">
              <a:solidFill>
                <a:srgbClr val="00B0F0"/>
              </a:solidFill>
              <a:latin typeface="Consolas" panose="020B06090202040302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63489"/>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63491" name="文本占位符 63490"/>
          <p:cNvSpPr>
            <a:spLocks noGrp="1"/>
          </p:cNvSpPr>
          <p:nvPr>
            <p:ph idx="1"/>
          </p:nvPr>
        </p:nvSpPr>
        <p:spPr/>
        <p:txBody>
          <a:bodyPr/>
          <a:lstStyle/>
          <a:p>
            <a:pPr fontAlgn="base">
              <a:buFont typeface="Wingdings" panose="05000000000000000000" charset="0"/>
              <a:buChar char="§"/>
            </a:pPr>
            <a:r>
              <a:rPr lang="zh-CN" altLang="en-US" sz="1800" strike="noStrike" noProof="1"/>
              <a:t>对上面的代码稍加完善，即可实现自己的</a:t>
            </a:r>
            <a:r>
              <a:rPr lang="en-US" altLang="zh-CN" sz="1800" strike="noStrike" noProof="1"/>
              <a:t>MD5</a:t>
            </a:r>
            <a:r>
              <a:rPr lang="zh-CN" altLang="en-US" sz="1800" strike="noStrike" noProof="1"/>
              <a:t>计算器</a:t>
            </a:r>
            <a:endParaRPr lang="zh-CN" altLang="en-US" sz="1800" strike="noStrike" noProof="1"/>
          </a:p>
          <a:p>
            <a:pPr marL="1905" indent="-344805" fontAlgn="base">
              <a:buFontTx/>
              <a:buNone/>
            </a:pPr>
            <a:endParaRPr lang="en-US" altLang="zh-CN" sz="1350" strike="noStrike" noProof="1">
              <a:latin typeface="Consolas" panose="020B0609020204030204" pitchFamily="49" charset="0"/>
            </a:endParaRPr>
          </a:p>
          <a:p>
            <a:pPr marL="1905" indent="-344805" fontAlgn="base">
              <a:buFontTx/>
              <a:buNone/>
            </a:pPr>
            <a:r>
              <a:rPr lang="en-US" altLang="zh-CN" sz="1600">
                <a:latin typeface="Consolas" panose="020B0609020204030204" pitchFamily="49" charset="0"/>
                <a:sym typeface="+mn-ea"/>
              </a:rPr>
              <a:t>import hashlib</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import os</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import sys</a:t>
            </a:r>
            <a:endParaRPr lang="en-US" altLang="zh-CN" sz="1600" strike="noStrike" noProof="1">
              <a:latin typeface="Consolas" panose="020B0609020204030204" pitchFamily="49" charset="0"/>
              <a:sym typeface="+mn-ea"/>
            </a:endParaRPr>
          </a:p>
          <a:p>
            <a:pPr marL="1905" indent="-344805" fontAlgn="base">
              <a:buFontTx/>
              <a:buNone/>
            </a:pP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fileName = sys.argv[1]</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if os.path.isfile(fileName):</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with open(fileName, 'rb') as fp:</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data = fp.read()</a:t>
            </a:r>
            <a:endParaRPr lang="en-US" altLang="zh-CN" sz="1600" strike="noStrike" noProof="1">
              <a:latin typeface="Consolas" panose="020B0609020204030204" pitchFamily="49" charset="0"/>
              <a:sym typeface="+mn-ea"/>
            </a:endParaRPr>
          </a:p>
          <a:p>
            <a:pPr marL="1905" indent="-344805" fontAlgn="base">
              <a:buFontTx/>
              <a:buNone/>
            </a:pPr>
            <a:r>
              <a:rPr lang="en-US" altLang="zh-CN" sz="1600">
                <a:latin typeface="Consolas" panose="020B0609020204030204" pitchFamily="49" charset="0"/>
                <a:sym typeface="+mn-ea"/>
              </a:rPr>
              <a:t>        print(hashlib.md5(data).hexdigest())</a:t>
            </a:r>
            <a:endParaRPr lang="en-US" altLang="zh-CN" sz="1600" strike="noStrike" noProof="1">
              <a:latin typeface="Consolas" panose="020B06090202040302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91138" name="内容占位符 2"/>
          <p:cNvSpPr>
            <a:spLocks noGrp="1"/>
          </p:cNvSpPr>
          <p:nvPr>
            <p:ph idx="1"/>
          </p:nvPr>
        </p:nvSpPr>
        <p:spPr/>
        <p:txBody>
          <a:bodyPr wrap="square" lIns="68591" tIns="34295" rIns="68591" bIns="34295" anchor="t"/>
          <a:p>
            <a:pPr>
              <a:buSzPct val="90000"/>
              <a:buFont typeface="Wingdings" panose="05000000000000000000" pitchFamily="2" charset="2"/>
              <a:buChar char="ü"/>
            </a:pPr>
            <a:r>
              <a:rPr lang="zh-CN" altLang="en-US" sz="1800"/>
              <a:t>把上面的代码保存为文件CheckMD5OfFile.py，然后在命令提示符环境中运行并计算指定文件的MD5值，对该文件进行微小修改后再次计算其MD5值，可以发现，哪怕只是修改了一点点内容，MD5值的变化也是非常大的。</a:t>
            </a:r>
            <a:endParaRPr lang="zh-CN" altLang="en-US" sz="1800"/>
          </a:p>
        </p:txBody>
      </p:sp>
      <p:pic>
        <p:nvPicPr>
          <p:cNvPr id="91139" name="图片 6" descr="]W{6T_3EGK28I8]1[Z6UZDC"/>
          <p:cNvPicPr>
            <a:picLocks noChangeAspect="1"/>
          </p:cNvPicPr>
          <p:nvPr/>
        </p:nvPicPr>
        <p:blipFill>
          <a:blip r:embed="rId1"/>
          <a:stretch>
            <a:fillRect/>
          </a:stretch>
        </p:blipFill>
        <p:spPr>
          <a:xfrm>
            <a:off x="2822666" y="2411438"/>
            <a:ext cx="3066395" cy="2278064"/>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65537"/>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92162" name="文本占位符 65538"/>
          <p:cNvSpPr>
            <a:spLocks noGrp="1"/>
          </p:cNvSpPr>
          <p:nvPr>
            <p:ph idx="1"/>
          </p:nvPr>
        </p:nvSpPr>
        <p:spPr/>
        <p:txBody>
          <a:bodyPr wrap="square" lIns="68591" tIns="34295" rIns="68591" bIns="34295" anchor="t"/>
          <a:p>
            <a:pPr>
              <a:lnSpc>
                <a:spcPct val="80000"/>
              </a:lnSpc>
              <a:buSzPct val="90000"/>
              <a:buFont typeface="Wingdings" panose="05000000000000000000" pitchFamily="2" charset="2"/>
              <a:buChar char="§"/>
            </a:pPr>
            <a:r>
              <a:rPr lang="zh-CN" altLang="en-US" sz="1800" b="1" dirty="0"/>
              <a:t>例</a:t>
            </a:r>
            <a:r>
              <a:rPr lang="en-US" altLang="zh-CN" sz="1800" b="1" dirty="0"/>
              <a:t>7-15</a:t>
            </a:r>
            <a:r>
              <a:rPr lang="en-US" altLang="zh-CN" sz="1800" dirty="0"/>
              <a:t>  </a:t>
            </a:r>
            <a:r>
              <a:rPr lang="zh-CN" altLang="en-US" sz="1800" dirty="0"/>
              <a:t>判断一个文件是否为</a:t>
            </a:r>
            <a:r>
              <a:rPr lang="en-US" altLang="zh-CN" sz="1800" dirty="0"/>
              <a:t>GIF</a:t>
            </a:r>
            <a:r>
              <a:rPr lang="zh-CN" altLang="en-US" sz="1800" dirty="0"/>
              <a:t>图像文件。</a:t>
            </a:r>
            <a:endParaRPr lang="zh-CN" altLang="en-US" sz="1800" dirty="0"/>
          </a:p>
          <a:p>
            <a:pPr>
              <a:lnSpc>
                <a:spcPct val="80000"/>
              </a:lnSpc>
              <a:buSzPct val="90000"/>
              <a:buFont typeface="Wingdings" panose="05000000000000000000" pitchFamily="2" charset="2"/>
              <a:buNone/>
            </a:pPr>
            <a:endParaRPr lang="en-US" altLang="zh-CN" sz="135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is_gif</a:t>
            </a:r>
            <a:r>
              <a:rPr lang="en-US" altLang="zh-CN" sz="1600" dirty="0">
                <a:latin typeface="Consolas" panose="020B0609020204030204" pitchFamily="49" charset="0"/>
              </a:rPr>
              <a:t>(</a:t>
            </a:r>
            <a:r>
              <a:rPr lang="en-US" altLang="zh-CN" sz="1600" dirty="0" err="1">
                <a:latin typeface="Consolas" panose="020B0609020204030204" pitchFamily="49" charset="0"/>
              </a:rPr>
              <a:t>fname</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with open(</a:t>
            </a:r>
            <a:r>
              <a:rPr lang="en-US" altLang="zh-CN" sz="1600" dirty="0" err="1">
                <a:latin typeface="Consolas" panose="020B0609020204030204" pitchFamily="49" charset="0"/>
              </a:rPr>
              <a:t>fname</a:t>
            </a:r>
            <a:r>
              <a:rPr lang="en-US" altLang="zh-CN" sz="1600" dirty="0">
                <a:latin typeface="Consolas" panose="020B0609020204030204" pitchFamily="49" charset="0"/>
              </a:rPr>
              <a:t>, '</a:t>
            </a:r>
            <a:r>
              <a:rPr lang="en-US" altLang="zh-CN" sz="1600" dirty="0" err="1">
                <a:latin typeface="Consolas" panose="020B0609020204030204" pitchFamily="49" charset="0"/>
              </a:rPr>
              <a:t>rb</a:t>
            </a:r>
            <a:r>
              <a:rPr lang="en-US" altLang="zh-CN" sz="1600" dirty="0">
                <a:latin typeface="Consolas" panose="020B0609020204030204" pitchFamily="49" charset="0"/>
              </a:rPr>
              <a:t>') as </a:t>
            </a:r>
            <a:r>
              <a:rPr lang="en-US" altLang="zh-CN" sz="1600" dirty="0" err="1">
                <a:latin typeface="Consolas" panose="020B0609020204030204" pitchFamily="49" charset="0"/>
              </a:rPr>
              <a:t>fp</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first4 = </a:t>
            </a:r>
            <a:r>
              <a:rPr lang="en-US" altLang="zh-CN" sz="1600" dirty="0" err="1">
                <a:latin typeface="Consolas" panose="020B0609020204030204" pitchFamily="49" charset="0"/>
              </a:rPr>
              <a:t>fp.read</a:t>
            </a:r>
            <a:r>
              <a:rPr lang="en-US" altLang="zh-CN" sz="1600" dirty="0">
                <a:latin typeface="Consolas" panose="020B0609020204030204" pitchFamily="49" charset="0"/>
              </a:rPr>
              <a:t>(4)</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    return first4 == b'GIF8'</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is_gif</a:t>
            </a:r>
            <a:r>
              <a:rPr lang="en-US" altLang="zh-CN" sz="1600" dirty="0">
                <a:latin typeface="Consolas" panose="020B0609020204030204" pitchFamily="49" charset="0"/>
              </a:rPr>
              <a:t>('a.gif')</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pitchFamily="49" charset="0"/>
              </a:rPr>
              <a:t>True</a:t>
            </a:r>
            <a:endParaRPr lang="en-US" altLang="zh-CN" sz="1600" dirty="0">
              <a:solidFill>
                <a:srgbClr val="00B0F0"/>
              </a:solidFill>
              <a:latin typeface="Consolas" panose="020B0609020204030204" pitchFamily="49" charset="0"/>
            </a:endParaRP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is_gif</a:t>
            </a:r>
            <a:r>
              <a:rPr lang="en-US" altLang="zh-CN" sz="1600" dirty="0">
                <a:latin typeface="Consolas" panose="020B0609020204030204" pitchFamily="49" charset="0"/>
              </a:rPr>
              <a:t>('a.png')</a:t>
            </a:r>
            <a:endParaRPr lang="en-US" altLang="zh-CN" sz="1600" dirty="0">
              <a:latin typeface="Consolas" panose="020B0609020204030204" pitchFamily="49" charset="0"/>
            </a:endParaRPr>
          </a:p>
          <a:p>
            <a:pPr>
              <a:lnSpc>
                <a:spcPct val="80000"/>
              </a:lnSpc>
              <a:buSzPct val="90000"/>
              <a:buFont typeface="Wingdings" panose="05000000000000000000" pitchFamily="2" charset="2"/>
              <a:buNone/>
            </a:pPr>
            <a:r>
              <a:rPr lang="en-US" altLang="zh-CN" sz="1600" dirty="0">
                <a:solidFill>
                  <a:srgbClr val="00B0F0"/>
                </a:solidFill>
                <a:latin typeface="Consolas" panose="020B0609020204030204" pitchFamily="49" charset="0"/>
              </a:rPr>
              <a:t>False</a:t>
            </a:r>
            <a:endParaRPr lang="en-US" altLang="zh-CN" sz="1600" dirty="0">
              <a:solidFill>
                <a:srgbClr val="00B0F0"/>
              </a:solidFill>
              <a:latin typeface="Consolas" panose="020B06090202040302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6656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93186" name="文本占位符 66562"/>
          <p:cNvSpPr>
            <a:spLocks noGrp="1"/>
          </p:cNvSpPr>
          <p:nvPr>
            <p:ph idx="1"/>
          </p:nvPr>
        </p:nvSpPr>
        <p:spPr/>
        <p:txBody>
          <a:bodyPr wrap="square" lIns="68591" tIns="34295" rIns="68591" bIns="34295" anchor="t"/>
          <a:p>
            <a:pPr fontAlgn="auto">
              <a:lnSpc>
                <a:spcPct val="100000"/>
              </a:lnSpc>
              <a:spcBef>
                <a:spcPts val="0"/>
              </a:spcBef>
            </a:pPr>
            <a:r>
              <a:rPr lang="zh-CN" altLang="en-US" sz="1800" b="1" dirty="0"/>
              <a:t>例</a:t>
            </a:r>
            <a:r>
              <a:rPr lang="en-US" altLang="zh-CN" sz="1800" b="1" dirty="0"/>
              <a:t>7-16</a:t>
            </a:r>
            <a:r>
              <a:rPr lang="en-US" altLang="zh-CN" sz="1800" dirty="0"/>
              <a:t>  </a:t>
            </a:r>
            <a:r>
              <a:rPr lang="en-US" sz="1800">
                <a:sym typeface="+mn-ea"/>
              </a:rPr>
              <a:t>把指定文件夹中的所有文件名批量随机化，保持文件类型不变。</a:t>
            </a:r>
            <a:endParaRPr lang="en-US" sz="1800" strike="noStrike" noProof="1">
              <a:sym typeface="+mn-ea"/>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string import ascii_letters</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os import listdir, rename</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os.path import splitext, join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from random import choice, randint</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def randomFilename(directory):</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for fn in listdir(directory):</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#切分，得到文件名和扩展名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name, ext = splitext(fn)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 = randint(5, 20)</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#生成随机字符串作为新文件名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newName = ''.join((choice(ascii_letters) for i in range(n)))</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#修改文件名</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        rename(join(directory, fn), join(directory, newName+ext))</a:t>
            </a: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endParaRPr lang="en-US" sz="1400" strike="noStrike" noProof="1">
              <a:latin typeface="Consolas" panose="020B0609020204030204" pitchFamily="49" charset="0"/>
            </a:endParaRPr>
          </a:p>
          <a:p>
            <a:pPr marL="0" indent="0" eaLnBrk="1" fontAlgn="auto" latinLnBrk="0" hangingPunct="1">
              <a:lnSpc>
                <a:spcPct val="100000"/>
              </a:lnSpc>
              <a:spcBef>
                <a:spcPts val="0"/>
              </a:spcBef>
              <a:buNone/>
            </a:pPr>
            <a:r>
              <a:rPr lang="en-US" sz="1400">
                <a:latin typeface="Consolas" panose="020B0609020204030204" pitchFamily="49" charset="0"/>
                <a:sym typeface="+mn-ea"/>
              </a:rPr>
              <a:t>randomFilename('C:\\test')</a:t>
            </a:r>
            <a:endParaRPr lang="zh-CN" altLang="en-US" sz="1400" dirty="0">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Content Placeholder 2"/>
          <p:cNvSpPr>
            <a:spLocks noGrp="1"/>
          </p:cNvSpPr>
          <p:nvPr>
            <p:ph idx="1"/>
          </p:nvPr>
        </p:nvSpPr>
        <p:spPr/>
        <p:txBody>
          <a:bodyPr wrap="square" lIns="68591" tIns="34295" rIns="68591" bIns="34295" anchor="t"/>
          <a:p>
            <a:pPr>
              <a:lnSpc>
                <a:spcPct val="150000"/>
              </a:lnSpc>
              <a:spcBef>
                <a:spcPct val="0"/>
              </a:spcBef>
              <a:buFont typeface="Wingdings" panose="05000000000000000000" pitchFamily="2" charset="2"/>
              <a:buChar char="§"/>
            </a:pPr>
            <a:r>
              <a:rPr lang="zh-CN" altLang="en-US" sz="1800"/>
              <a:t>但是</a:t>
            </a:r>
            <a:r>
              <a:rPr lang="en-US" altLang="en-US" sz="1800"/>
              <a:t>，</a:t>
            </a:r>
            <a:r>
              <a:rPr lang="en-US" altLang="en-US" sz="1800">
                <a:solidFill>
                  <a:srgbClr val="FF0000"/>
                </a:solidFill>
              </a:rPr>
              <a:t>即使写了关闭文件的代码，也无法保证文件一定能够正常关闭</a:t>
            </a:r>
            <a:r>
              <a:rPr lang="en-US" altLang="en-US" sz="1800"/>
              <a:t>。例如，如果在打开文件之后和关闭文件之前发生了错误导致程序崩溃，这时文件就无法正常关闭。在管理文件对象时</a:t>
            </a:r>
            <a:r>
              <a:rPr lang="en-US" altLang="en-US" sz="1800">
                <a:solidFill>
                  <a:srgbClr val="FF0000"/>
                </a:solidFill>
              </a:rPr>
              <a:t>推荐</a:t>
            </a:r>
            <a:r>
              <a:rPr lang="zh-CN" altLang="en-US" sz="1800">
                <a:solidFill>
                  <a:srgbClr val="FF0000"/>
                </a:solidFill>
              </a:rPr>
              <a:t>使用</a:t>
            </a:r>
            <a:r>
              <a:rPr lang="en-US" altLang="en-US" sz="1800">
                <a:solidFill>
                  <a:srgbClr val="FF0000"/>
                </a:solidFill>
              </a:rPr>
              <a:t>with关键字</a:t>
            </a:r>
            <a:r>
              <a:rPr lang="en-US" altLang="en-US" sz="1800"/>
              <a:t>，可以有效地避免这个问题。</a:t>
            </a:r>
            <a:endParaRPr lang="en-US" altLang="en-US" sz="1800"/>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67585"/>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94210" name="文本占位符 67586"/>
          <p:cNvSpPr>
            <a:spLocks noGrp="1"/>
          </p:cNvSpPr>
          <p:nvPr>
            <p:ph idx="1"/>
          </p:nvPr>
        </p:nvSpPr>
        <p:spPr/>
        <p:txBody>
          <a:bodyPr wrap="square" lIns="68591" tIns="34295" rIns="68591" bIns="34295" anchor="t"/>
          <a:p>
            <a:pPr>
              <a:lnSpc>
                <a:spcPct val="80000"/>
              </a:lnSpc>
              <a:buSzPct val="90000"/>
              <a:buFont typeface="Wingdings" panose="05000000000000000000" pitchFamily="2" charset="2"/>
              <a:buChar char="§"/>
            </a:pPr>
            <a:r>
              <a:rPr lang="zh-CN" altLang="en-US" sz="1800" b="1" dirty="0"/>
              <a:t>例</a:t>
            </a:r>
            <a:r>
              <a:rPr lang="en-US" altLang="zh-CN" sz="1800" b="1" dirty="0"/>
              <a:t>7-17</a:t>
            </a:r>
            <a:r>
              <a:rPr lang="en-US" altLang="zh-CN" sz="1800" dirty="0"/>
              <a:t>  </a:t>
            </a:r>
            <a:r>
              <a:rPr lang="zh-CN" altLang="en-US" sz="1800" dirty="0"/>
              <a:t>使用xlwt写入Excel文件。</a:t>
            </a:r>
            <a:endParaRPr lang="zh-CN" altLang="en-US" sz="1800" dirty="0"/>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from xlwt import *</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book = Workbook()                        </a:t>
            </a:r>
            <a:r>
              <a:rPr lang="en-US" altLang="zh-CN" sz="1400" dirty="0">
                <a:latin typeface="Consolas" panose="020B0609020204030204" pitchFamily="49" charset="0"/>
              </a:rPr>
              <a:t>#</a:t>
            </a:r>
            <a:r>
              <a:rPr lang="zh-CN" altLang="en-US" sz="1400" dirty="0">
                <a:latin typeface="Consolas" panose="020B0609020204030204" pitchFamily="49" charset="0"/>
              </a:rPr>
              <a:t>新建</a:t>
            </a:r>
            <a:r>
              <a:rPr lang="en-US" altLang="zh-CN" sz="1400" dirty="0">
                <a:latin typeface="Consolas" panose="020B0609020204030204" pitchFamily="49" charset="0"/>
              </a:rPr>
              <a:t>workbook</a:t>
            </a:r>
            <a:endParaRPr lang="en-US" altLang="zh-CN"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sheet1 = book.add_sheet("First")         </a:t>
            </a:r>
            <a:r>
              <a:rPr lang="en-US" altLang="zh-CN" sz="1400" dirty="0">
                <a:latin typeface="Consolas" panose="020B0609020204030204" pitchFamily="49" charset="0"/>
              </a:rPr>
              <a:t>#</a:t>
            </a:r>
            <a:r>
              <a:rPr lang="zh-CN" altLang="en-US" sz="1400" dirty="0">
                <a:latin typeface="Consolas" panose="020B0609020204030204" pitchFamily="49" charset="0"/>
              </a:rPr>
              <a:t>新建</a:t>
            </a:r>
            <a:r>
              <a:rPr lang="en-US" altLang="zh-CN" sz="1400" dirty="0">
                <a:latin typeface="Consolas" panose="020B0609020204030204" pitchFamily="49" charset="0"/>
              </a:rPr>
              <a:t>worksheet</a:t>
            </a:r>
            <a:endParaRPr lang="en-US" altLang="zh-CN"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al=Alignment()</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al.horz = Alignment.HORZ_CENTER</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al.vert = Alignment.VERT_CENTER          </a:t>
            </a:r>
            <a:r>
              <a:rPr lang="en-US" altLang="zh-CN" sz="1400" dirty="0">
                <a:latin typeface="Consolas" panose="020B0609020204030204" pitchFamily="49" charset="0"/>
              </a:rPr>
              <a:t>#</a:t>
            </a:r>
            <a:r>
              <a:rPr lang="zh-CN" altLang="en-US" sz="1400" dirty="0">
                <a:latin typeface="Consolas" panose="020B0609020204030204" pitchFamily="49" charset="0"/>
              </a:rPr>
              <a:t>对齐方式</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borders = Borders()</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borders.bottom = Borders.THICK           </a:t>
            </a:r>
            <a:r>
              <a:rPr lang="en-US" altLang="zh-CN" sz="1400" dirty="0">
                <a:latin typeface="Consolas" panose="020B0609020204030204" pitchFamily="49" charset="0"/>
              </a:rPr>
              <a:t>#</a:t>
            </a:r>
            <a:r>
              <a:rPr lang="zh-CN" altLang="en-US" sz="1400" dirty="0">
                <a:latin typeface="Consolas" panose="020B0609020204030204" pitchFamily="49" charset="0"/>
              </a:rPr>
              <a:t>边框样式</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 = XFStyle()</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style.alignment = al</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style.borders = borders</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row0 = sheet1.row(0)</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row0.write(0, 'test', style=style)       </a:t>
            </a:r>
            <a:r>
              <a:rPr lang="en-US" altLang="zh-CN" sz="1400" dirty="0">
                <a:latin typeface="Consolas" panose="020B0609020204030204" pitchFamily="49" charset="0"/>
              </a:rPr>
              <a:t>#</a:t>
            </a:r>
            <a:r>
              <a:rPr lang="zh-CN" altLang="en-US" sz="1400" dirty="0">
                <a:latin typeface="Consolas" panose="020B0609020204030204" pitchFamily="49" charset="0"/>
              </a:rPr>
              <a:t>写入单元格</a:t>
            </a:r>
            <a:endParaRPr lang="zh-CN" altLang="en-US" sz="1400" dirty="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400" dirty="0">
                <a:latin typeface="Consolas" panose="020B0609020204030204" pitchFamily="49" charset="0"/>
              </a:rPr>
              <a:t>book.save(r'd:\test.xls')                </a:t>
            </a:r>
            <a:r>
              <a:rPr lang="en-US" altLang="zh-CN" sz="1400" dirty="0">
                <a:latin typeface="Consolas" panose="020B0609020204030204" pitchFamily="49" charset="0"/>
              </a:rPr>
              <a:t>#</a:t>
            </a:r>
            <a:r>
              <a:rPr lang="zh-CN" altLang="en-US" sz="1400" dirty="0">
                <a:latin typeface="Consolas" panose="020B0609020204030204" pitchFamily="49" charset="0"/>
              </a:rPr>
              <a:t>保存文件</a:t>
            </a:r>
            <a:endParaRPr lang="zh-CN" altLang="en-US" sz="1400" dirty="0">
              <a:latin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68609"/>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95234" name="文本占位符 68610"/>
          <p:cNvSpPr>
            <a:spLocks noGrp="1"/>
          </p:cNvSpPr>
          <p:nvPr>
            <p:ph idx="1"/>
          </p:nvPr>
        </p:nvSpPr>
        <p:spPr/>
        <p:txBody>
          <a:bodyPr wrap="square" lIns="68591" tIns="34295" rIns="68591" bIns="34295" anchor="t"/>
          <a:p>
            <a:pPr>
              <a:lnSpc>
                <a:spcPct val="80000"/>
              </a:lnSpc>
              <a:buSzPct val="90000"/>
              <a:buFont typeface="Wingdings" panose="05000000000000000000" pitchFamily="2" charset="2"/>
              <a:buChar char="§"/>
            </a:pPr>
            <a:r>
              <a:rPr lang="zh-CN" altLang="en-US" sz="1800" b="1" dirty="0"/>
              <a:t>例</a:t>
            </a:r>
            <a:r>
              <a:rPr lang="en-US" altLang="zh-CN" sz="1800" b="1" dirty="0"/>
              <a:t>7-18</a:t>
            </a:r>
            <a:r>
              <a:rPr lang="en-US" altLang="zh-CN" sz="1800" dirty="0"/>
              <a:t>  </a:t>
            </a:r>
            <a:r>
              <a:rPr lang="zh-CN" altLang="en-US" sz="1800" dirty="0"/>
              <a:t>使用xlrd读取Excel文件。</a:t>
            </a:r>
            <a:endParaRPr lang="zh-CN" altLang="en-US" sz="1800" dirty="0"/>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import xlrd</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book = xlrd.open_workbook(r'd:\test.xls')</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sheet1 = book.sheet_by_name('First')</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row0 = sheet1.row(0)</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print</a:t>
            </a:r>
            <a:r>
              <a:rPr lang="en-US" altLang="zh-CN" sz="1600" dirty="0">
                <a:latin typeface="Consolas" panose="020B0609020204030204" pitchFamily="49" charset="0"/>
              </a:rPr>
              <a:t>(</a:t>
            </a:r>
            <a:r>
              <a:rPr lang="zh-CN" altLang="en-US" sz="1600" dirty="0">
                <a:latin typeface="Consolas" panose="020B0609020204030204" pitchFamily="49" charset="0"/>
              </a:rPr>
              <a:t>row0[0]</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text:u'test'</a:t>
            </a:r>
            <a:endParaRPr lang="zh-CN" altLang="en-US" sz="1600" dirty="0">
              <a:solidFill>
                <a:srgbClr val="00B0F0"/>
              </a:solidFill>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&gt;&gt;&gt; print</a:t>
            </a:r>
            <a:r>
              <a:rPr lang="en-US" altLang="zh-CN" sz="1600" dirty="0">
                <a:latin typeface="Consolas" panose="020B0609020204030204" pitchFamily="49" charset="0"/>
              </a:rPr>
              <a:t>(</a:t>
            </a:r>
            <a:r>
              <a:rPr lang="zh-CN" altLang="en-US" sz="1600" dirty="0">
                <a:latin typeface="Consolas" panose="020B0609020204030204" pitchFamily="49" charset="0"/>
              </a:rPr>
              <a:t>row0[0].value</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solidFill>
                  <a:srgbClr val="00B0F0"/>
                </a:solidFill>
                <a:latin typeface="Consolas" panose="020B0609020204030204" pitchFamily="49" charset="0"/>
              </a:rPr>
              <a:t>test</a:t>
            </a:r>
            <a:endParaRPr lang="zh-CN" altLang="en-US" sz="1600" dirty="0">
              <a:solidFill>
                <a:srgbClr val="00B0F0"/>
              </a:solidFill>
              <a:latin typeface="Consolas" panose="020B06090202040302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69633"/>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96258" name="文本占位符 69634"/>
          <p:cNvSpPr>
            <a:spLocks noGrp="1"/>
          </p:cNvSpPr>
          <p:nvPr>
            <p:ph idx="1"/>
          </p:nvPr>
        </p:nvSpPr>
        <p:spPr>
          <a:xfrm>
            <a:off x="285750" y="1200150"/>
            <a:ext cx="8235315" cy="3395345"/>
          </a:xfrm>
        </p:spPr>
        <p:txBody>
          <a:bodyPr wrap="square" lIns="68591" tIns="34295" rIns="68591" bIns="34295" anchor="t"/>
          <a:p>
            <a:pPr>
              <a:lnSpc>
                <a:spcPct val="80000"/>
              </a:lnSpc>
              <a:buSzPct val="90000"/>
              <a:buFont typeface="Wingdings" panose="05000000000000000000" pitchFamily="2" charset="2"/>
              <a:buChar char="§"/>
            </a:pPr>
            <a:r>
              <a:rPr lang="zh-CN" altLang="en-US" sz="1800" b="1" dirty="0"/>
              <a:t>例</a:t>
            </a:r>
            <a:r>
              <a:rPr lang="en-US" altLang="zh-CN" sz="1800" b="1" dirty="0"/>
              <a:t>7-19</a:t>
            </a:r>
            <a:r>
              <a:rPr lang="en-US" altLang="zh-CN" sz="1800" dirty="0"/>
              <a:t>  </a:t>
            </a:r>
            <a:r>
              <a:rPr lang="zh-CN" altLang="en-US" sz="1800" dirty="0"/>
              <a:t>使用Pywin32操作Excel文件。</a:t>
            </a:r>
            <a:endParaRPr lang="zh-CN" altLang="en-US" sz="1800" dirty="0"/>
          </a:p>
          <a:p>
            <a:pPr>
              <a:lnSpc>
                <a:spcPct val="80000"/>
              </a:lnSpc>
              <a:buSzPct val="90000"/>
              <a:buFont typeface="Wingdings" panose="05000000000000000000" pitchFamily="2" charset="2"/>
              <a:buNone/>
            </a:pPr>
            <a:endParaRPr lang="zh-CN" altLang="en-US" sz="1500" dirty="0"/>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xlApp = win32com.client.Dispatch('Excel.Application') #打开EXCEL</a:t>
            </a:r>
            <a:endParaRPr lang="zh-CN" altLang="en-US" sz="1600" dirty="0">
              <a:latin typeface="Consolas" panose="020B0609020204030204" pitchFamily="49" charset="0"/>
              <a:cs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xlBook = xlApp.Workbooks.Open('D:\\1.xls')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打开文件</a:t>
            </a:r>
            <a:endParaRPr lang="zh-CN" altLang="en-US" sz="1600" dirty="0">
              <a:latin typeface="Consolas" panose="020B0609020204030204" pitchFamily="49" charset="0"/>
              <a:cs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xlSht = xlBook.Worksheets('sheet1')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获取工作表</a:t>
            </a:r>
            <a:endParaRPr lang="zh-CN" altLang="en-US" sz="1600" dirty="0">
              <a:latin typeface="Consolas" panose="020B0609020204030204" pitchFamily="49" charset="0"/>
              <a:cs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aaa = xlSht.Cells(1,2).Value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访问单元格</a:t>
            </a:r>
            <a:endParaRPr lang="zh-CN" altLang="en-US" sz="1600" dirty="0">
              <a:latin typeface="Consolas" panose="020B0609020204030204" pitchFamily="49" charset="0"/>
              <a:cs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xlSht.Cells(2,3).Value = aaa </a:t>
            </a:r>
            <a:endParaRPr lang="zh-CN" altLang="en-US" sz="1600" dirty="0">
              <a:latin typeface="Consolas" panose="020B0609020204030204" pitchFamily="49" charset="0"/>
              <a:cs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xlBook.Close(SaveChanges=1)                           </a:t>
            </a:r>
            <a:r>
              <a:rPr lang="en-US" altLang="zh-CN" sz="1600" dirty="0">
                <a:latin typeface="Consolas" panose="020B0609020204030204" pitchFamily="49" charset="0"/>
                <a:cs typeface="Consolas" panose="020B0609020204030204" pitchFamily="49" charset="0"/>
              </a:rPr>
              <a:t>#</a:t>
            </a:r>
            <a:r>
              <a:rPr lang="zh-CN" altLang="en-US" sz="1600" dirty="0">
                <a:latin typeface="Consolas" panose="020B0609020204030204" pitchFamily="49" charset="0"/>
                <a:cs typeface="Consolas" panose="020B0609020204030204" pitchFamily="49" charset="0"/>
              </a:rPr>
              <a:t>保存</a:t>
            </a:r>
            <a:endParaRPr lang="zh-CN" altLang="en-US" sz="1600" dirty="0">
              <a:latin typeface="Consolas" panose="020B0609020204030204" pitchFamily="49" charset="0"/>
              <a:cs typeface="Consolas" panose="020B0609020204030204" pitchFamily="49" charset="0"/>
            </a:endParaRPr>
          </a:p>
          <a:p>
            <a:pPr>
              <a:lnSpc>
                <a:spcPct val="80000"/>
              </a:lnSpc>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del xlApp</a:t>
            </a:r>
            <a:endParaRPr lang="zh-CN" altLang="en-US" sz="1600" dirty="0">
              <a:latin typeface="Consolas" panose="020B0609020204030204" pitchFamily="49" charset="0"/>
              <a:cs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70657"/>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97282" name="文本占位符 70658"/>
          <p:cNvSpPr>
            <a:spLocks noGrp="1"/>
          </p:cNvSpPr>
          <p:nvPr>
            <p:ph idx="1"/>
          </p:nvPr>
        </p:nvSpPr>
        <p:spPr/>
        <p:txBody>
          <a:bodyPr wrap="square" lIns="68591" tIns="34295" rIns="68591" bIns="34295" anchor="t"/>
          <a:p>
            <a:pPr>
              <a:lnSpc>
                <a:spcPct val="150000"/>
              </a:lnSpc>
              <a:spcBef>
                <a:spcPct val="0"/>
              </a:spcBef>
              <a:buSzPct val="90000"/>
              <a:buFont typeface="Wingdings" panose="05000000000000000000" pitchFamily="2" charset="2"/>
              <a:buChar char="§"/>
            </a:pPr>
            <a:r>
              <a:rPr lang="zh-CN" altLang="en-US" sz="1800" b="1"/>
              <a:t>例</a:t>
            </a:r>
            <a:r>
              <a:rPr lang="en-US" altLang="zh-CN" sz="1800" b="1"/>
              <a:t>7-20</a:t>
            </a:r>
            <a:r>
              <a:rPr lang="en-US" altLang="zh-CN" sz="1800"/>
              <a:t>  </a:t>
            </a:r>
            <a:r>
              <a:rPr lang="zh-CN" altLang="en-US" sz="1800"/>
              <a:t>检查</a:t>
            </a:r>
            <a:r>
              <a:rPr lang="en-US" altLang="zh-CN" sz="1800"/>
              <a:t>word</a:t>
            </a:r>
            <a:r>
              <a:rPr lang="zh-CN" altLang="en-US" sz="1800"/>
              <a:t>文档的连续重复字，例如“用户的的资料”或“需要需要用户输入”之类的情况。</a:t>
            </a:r>
            <a:endParaRPr lang="zh-CN" alt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7168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98306" name="文本占位符 71682"/>
          <p:cNvSpPr>
            <a:spLocks noGrp="1"/>
          </p:cNvSpPr>
          <p:nvPr>
            <p:ph idx="1"/>
          </p:nvPr>
        </p:nvSpPr>
        <p:spPr/>
        <p:txBody>
          <a:bodyPr wrap="square" lIns="68591" tIns="34295" rIns="68591" bIns="34295" anchor="t"/>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import sys</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from win32com import client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filename = r'c:\</a:t>
            </a:r>
            <a:r>
              <a:rPr lang="en-US" altLang="zh-CN" sz="1600" dirty="0">
                <a:latin typeface="Consolas" panose="020B0609020204030204" pitchFamily="49" charset="0"/>
                <a:cs typeface="Consolas" panose="020B0609020204030204" pitchFamily="49" charset="0"/>
              </a:rPr>
              <a:t>Python</a:t>
            </a:r>
            <a:r>
              <a:rPr lang="zh-CN" altLang="en-US" sz="1600" dirty="0">
                <a:latin typeface="Consolas" panose="020B0609020204030204" pitchFamily="49" charset="0"/>
                <a:cs typeface="Consolas" panose="020B0609020204030204" pitchFamily="49" charset="0"/>
              </a:rPr>
              <a:t>可以这样学.doc'</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word = client.Dispatch('Word.Application')</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doc = word.Documents.Open(filename)</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content = str(doc.Content)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doc.Close()</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rPr>
              <a:t>word.Quit()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endParaRPr lang="zh-CN" altLang="en-US" sz="1600" dirty="0">
              <a:latin typeface="Consolas" panose="020B0609020204030204" pitchFamily="49" charset="0"/>
              <a:cs typeface="Consolas" panose="020B06090202040302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7.6  案例精选</a:t>
            </a:r>
            <a:endParaRPr lang="en-US"/>
          </a:p>
        </p:txBody>
      </p:sp>
      <p:sp>
        <p:nvSpPr>
          <p:cNvPr id="3" name="Content Placeholder 2"/>
          <p:cNvSpPr>
            <a:spLocks noGrp="1"/>
          </p:cNvSpPr>
          <p:nvPr>
            <p:ph idx="1"/>
          </p:nvPr>
        </p:nvSpPr>
        <p:spPr/>
        <p:txBody>
          <a:bodyPr/>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repeatedWords = []</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lens = len(content)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for i in range(lens-2):</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ch</a:t>
            </a:r>
            <a:r>
              <a:rPr lang="en-US" altLang="zh-CN" sz="1600" dirty="0">
                <a:latin typeface="Consolas" panose="020B0609020204030204" pitchFamily="49" charset="0"/>
                <a:cs typeface="Consolas" panose="020B0609020204030204" pitchFamily="49" charset="0"/>
                <a:sym typeface="+mn-ea"/>
              </a:rPr>
              <a:t>, ch1, ch2</a:t>
            </a:r>
            <a:r>
              <a:rPr lang="zh-CN" altLang="en-US" sz="1600" dirty="0">
                <a:latin typeface="Consolas" panose="020B0609020204030204" pitchFamily="49" charset="0"/>
                <a:cs typeface="Consolas" panose="020B0609020204030204" pitchFamily="49" charset="0"/>
                <a:sym typeface="+mn-ea"/>
              </a:rPr>
              <a:t> = content[i</a:t>
            </a:r>
            <a:r>
              <a:rPr lang="en-US" altLang="zh-CN" sz="1600" dirty="0">
                <a:latin typeface="Consolas" panose="020B0609020204030204" pitchFamily="49" charset="0"/>
                <a:cs typeface="Consolas" panose="020B0609020204030204" pitchFamily="49" charset="0"/>
                <a:sym typeface="+mn-ea"/>
              </a:rPr>
              <a:t>:i+3</a:t>
            </a:r>
            <a:r>
              <a:rPr lang="zh-CN" altLang="en-US" sz="1600" dirty="0">
                <a:latin typeface="Consolas" panose="020B0609020204030204" pitchFamily="49" charset="0"/>
                <a:cs typeface="Consolas" panose="020B0609020204030204" pitchFamily="49" charset="0"/>
                <a:sym typeface="+mn-ea"/>
              </a:rPr>
              <a:t>]</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if ('\u4e00'&lt;=ch&lt;='\u9fa5' or ch in ('，', '。', '、')):</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if ch==ch1 and ch+ch1 not in repeatedWords:</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print(ch+ch1)</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repeatedWords.append(ch+ch1)</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elif ch==ch2 and ch+ch1+ch2 not in repeatedWords:</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print(ch+ch1+ch2)</a:t>
            </a:r>
            <a:endParaRPr lang="zh-CN" altLang="en-US" sz="1600" dirty="0">
              <a:latin typeface="Consolas" panose="020B0609020204030204" pitchFamily="49" charset="0"/>
              <a:cs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cs typeface="Consolas" panose="020B0609020204030204" pitchFamily="49" charset="0"/>
                <a:sym typeface="+mn-ea"/>
              </a:rPr>
              <a:t>            repeatedWords.append(ch+ch1+ch2)</a:t>
            </a:r>
            <a:endParaRPr lang="zh-CN" altLang="en-US" sz="1600" dirty="0">
              <a:latin typeface="Consolas" panose="020B0609020204030204" pitchFamily="49" charset="0"/>
              <a:cs typeface="Consolas" panose="020B0609020204030204" pitchFamily="49" charset="0"/>
            </a:endParaRPr>
          </a:p>
          <a:p>
            <a:pPr marL="0" indent="0">
              <a:buNone/>
            </a:pPr>
            <a:endParaRPr lang="en-US" sz="16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lstStyle/>
          <a:p>
            <a:pPr fontAlgn="base">
              <a:buFont typeface="Wingdings" panose="05000000000000000000" charset="0"/>
              <a:buChar char="v"/>
            </a:pPr>
            <a:r>
              <a:rPr lang="zh-CN" altLang="en-US" sz="1800" strike="noStrike" noProof="1">
                <a:latin typeface="+mn-ea"/>
              </a:rPr>
              <a:t>或者使用</a:t>
            </a:r>
            <a:r>
              <a:rPr lang="en-US" altLang="zh-CN" sz="1800" strike="noStrike" noProof="1">
                <a:latin typeface="+mn-ea"/>
              </a:rPr>
              <a:t>python-docx</a:t>
            </a:r>
            <a:r>
              <a:rPr lang="zh-CN" altLang="en-US" sz="1800" strike="noStrike" noProof="1">
                <a:latin typeface="+mn-ea"/>
              </a:rPr>
              <a:t>扩展库。</a:t>
            </a:r>
            <a:endParaRPr lang="zh-CN" altLang="en-US" sz="1800" strike="noStrike" noProof="1">
              <a:latin typeface="+mn-ea"/>
            </a:endParaRPr>
          </a:p>
          <a:p>
            <a:pPr marL="0" indent="0" fontAlgn="base">
              <a:buFontTx/>
              <a:buNone/>
            </a:pPr>
            <a:endParaRPr lang="zh-CN" altLang="en-US" sz="135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from docx import Document</a:t>
            </a:r>
            <a:endParaRPr lang="en-US" sz="1600" strike="noStrike" noProof="1">
              <a:latin typeface="Consolas" panose="020B0609020204030204" pitchFamily="49" charset="0"/>
            </a:endParaRPr>
          </a:p>
          <a:p>
            <a:pPr marL="0" indent="0" eaLnBrk="1" latinLnBrk="0" hangingPunct="1">
              <a:spcBef>
                <a:spcPts val="0"/>
              </a:spcBef>
              <a:buFontTx/>
              <a:buNone/>
            </a:pP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doc = Document('《Python</a:t>
            </a:r>
            <a:r>
              <a:rPr lang="zh-CN" altLang="en-US" sz="1600" strike="noStrike" noProof="1">
                <a:latin typeface="Consolas" panose="020B0609020204030204" pitchFamily="49" charset="0"/>
              </a:rPr>
              <a:t>程序设计开发宝典</a:t>
            </a:r>
            <a:r>
              <a:rPr lang="en-US" sz="1600" strike="noStrike" noProof="1">
                <a:latin typeface="Consolas" panose="020B0609020204030204" pitchFamily="49" charset="0"/>
              </a:rPr>
              <a:t>》.docx')</a:t>
            </a:r>
            <a:endParaRPr lang="en-US" sz="1600" strike="noStrike" noProof="1">
              <a:latin typeface="Consolas" panose="020B0609020204030204" pitchFamily="49" charset="0"/>
            </a:endParaRPr>
          </a:p>
          <a:p>
            <a:pPr marL="0" indent="0" eaLnBrk="1" latinLnBrk="0" hangingPunct="1">
              <a:spcBef>
                <a:spcPts val="0"/>
              </a:spcBef>
              <a:buFontTx/>
              <a:buNone/>
            </a:pP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contents = ''.join((p.text for p in doc.paragraphs))</a:t>
            </a: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words = []</a:t>
            </a: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for index, ch in enumerate(contents[:-2]):</a:t>
            </a: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    if ch==contents[index+1] or ch==contents[index+2]:</a:t>
            </a: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        word = contents[index:index+3]</a:t>
            </a: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        if word not in words:</a:t>
            </a: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            words.append(word)</a:t>
            </a:r>
            <a:endParaRPr lang="en-US" sz="1600" strike="noStrike" noProof="1">
              <a:latin typeface="Consolas" panose="020B0609020204030204" pitchFamily="49" charset="0"/>
            </a:endParaRPr>
          </a:p>
          <a:p>
            <a:pPr marL="0" indent="0" eaLnBrk="1" latinLnBrk="0" hangingPunct="1">
              <a:spcBef>
                <a:spcPts val="0"/>
              </a:spcBef>
              <a:buFontTx/>
              <a:buNone/>
            </a:pPr>
            <a:r>
              <a:rPr lang="en-US" sz="1600" strike="noStrike" noProof="1">
                <a:latin typeface="Consolas" panose="020B0609020204030204" pitchFamily="49" charset="0"/>
              </a:rPr>
              <a:t>            print(word)</a:t>
            </a:r>
            <a:endParaRPr lang="en-US" sz="1600" strike="noStrike" noProof="1">
              <a:latin typeface="Consolas" panose="020B0609020204030204" pitchFamily="49" charset="0"/>
            </a:endParaRPr>
          </a:p>
        </p:txBody>
      </p:sp>
      <p:sp>
        <p:nvSpPr>
          <p:cNvPr id="78849" name="标题 7168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4287"/>
            <a:ext cx="9140825" cy="924563"/>
          </a:xfrm>
        </p:spPr>
        <p:txBody>
          <a:bodyPr/>
          <a:p>
            <a:pPr fontAlgn="base"/>
            <a:r>
              <a:rPr lang="zh-CN" altLang="en-US" strike="noStrike" noProof="1">
                <a:sym typeface="+mn-ea"/>
              </a:rPr>
              <a:t>7.6  案例精选</a:t>
            </a:r>
            <a:endParaRPr lang="en-US" strike="noStrike" noProof="1"/>
          </a:p>
        </p:txBody>
      </p:sp>
      <p:sp>
        <p:nvSpPr>
          <p:cNvPr id="3" name="Content Placeholder 2"/>
          <p:cNvSpPr>
            <a:spLocks noGrp="1"/>
          </p:cNvSpPr>
          <p:nvPr>
            <p:ph idx="1"/>
          </p:nvPr>
        </p:nvSpPr>
        <p:spPr/>
        <p:txBody>
          <a:bodyPr/>
          <a:p>
            <a:pPr fontAlgn="base">
              <a:buFont typeface="Wingdings" panose="05000000000000000000" charset="0"/>
              <a:buChar char=""/>
            </a:pPr>
            <a:r>
              <a:rPr lang="zh-CN" altLang="en-US" sz="1800" strike="noStrike" noProof="1"/>
              <a:t>使用正则表达式。</a:t>
            </a:r>
            <a:endParaRPr lang="zh-CN" altLang="en-US" sz="1800" strike="noStrike" noProof="1"/>
          </a:p>
          <a:p>
            <a:pPr marL="0" indent="0" fontAlgn="base">
              <a:buNone/>
            </a:pPr>
            <a:r>
              <a:rPr lang="zh-CN" altLang="en-US" sz="1600" strike="noStrike" noProof="1">
                <a:latin typeface="Consolas" panose="020B0609020204030204" pitchFamily="49" charset="0"/>
              </a:rPr>
              <a:t>import re</a:t>
            </a: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from docx import Document</a:t>
            </a:r>
            <a:endParaRPr lang="zh-CN" altLang="en-US" sz="1600" strike="noStrike" noProof="1">
              <a:latin typeface="Consolas" panose="020B0609020204030204" pitchFamily="49" charset="0"/>
            </a:endParaRPr>
          </a:p>
          <a:p>
            <a:pPr marL="0" indent="0" fontAlgn="base">
              <a:buNone/>
            </a:pP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doc = Document('《Python程序设计开发宝典》董付国著.docx')</a:t>
            </a: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text = ''.join((p.text for p in doc.paragraphs))</a:t>
            </a: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result = re.findall(r'(([\u4e00-\u9fa5。、！：；，]).?\2)', text)</a:t>
            </a: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for word in result:</a:t>
            </a:r>
            <a:endParaRPr lang="zh-CN" altLang="en-US" sz="1600" strike="noStrike" noProof="1">
              <a:latin typeface="Consolas" panose="020B0609020204030204" pitchFamily="49" charset="0"/>
            </a:endParaRPr>
          </a:p>
          <a:p>
            <a:pPr marL="0" indent="0" fontAlgn="base">
              <a:buNone/>
            </a:pPr>
            <a:r>
              <a:rPr lang="zh-CN" altLang="en-US" sz="1600" strike="noStrike" noProof="1">
                <a:latin typeface="Consolas" panose="020B0609020204030204" pitchFamily="49" charset="0"/>
              </a:rPr>
              <a:t>    print(word[0])</a:t>
            </a:r>
            <a:endParaRPr lang="zh-CN" altLang="en-US" sz="1600" strike="noStrike" noProof="1">
              <a:latin typeface="Consolas" panose="020B06090202040302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7-21</a:t>
            </a:r>
            <a:r>
              <a:rPr lang="en-US" altLang="zh-CN" sz="1800" strike="noStrike" noProof="1"/>
              <a:t>  </a:t>
            </a:r>
            <a:r>
              <a:rPr lang="zh-CN" altLang="en-US" sz="1800" strike="noStrike" noProof="1"/>
              <a:t>编写程序，进行文件夹增量备份。</a:t>
            </a:r>
            <a:endParaRPr lang="zh-CN" altLang="en-US" sz="1800" strike="noStrike" noProof="1"/>
          </a:p>
          <a:p>
            <a:pPr marL="0" indent="372110" fontAlgn="base">
              <a:lnSpc>
                <a:spcPct val="150000"/>
              </a:lnSpc>
              <a:spcBef>
                <a:spcPts val="1200"/>
              </a:spcBef>
              <a:spcAft>
                <a:spcPts val="600"/>
              </a:spcAft>
              <a:buFontTx/>
              <a:buNone/>
            </a:pPr>
            <a:r>
              <a:rPr lang="zh-CN" altLang="en-US" sz="1500" b="1" strike="noStrike" noProof="1"/>
              <a:t>程序功能与用法：</a:t>
            </a:r>
            <a:r>
              <a:rPr lang="zh-CN" altLang="en-US" sz="1500" strike="noStrike" noProof="1"/>
              <a:t>指定源文件夹与目标文件夹，自动检测自上次备份以来源文件夹中内容的改变，包括修改的文件、新建的文件、新建的文件夹等等，自动复制新增或修改过的文件到目标文件夹中，自上次备份以来没有修改过的文件将被忽略而不复制，从而实现增量备份。</a:t>
            </a:r>
            <a:endParaRPr lang="zh-CN" altLang="en-US" sz="1500" strike="noStrike" noProof="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2402" name="内容占位符 2"/>
          <p:cNvSpPr>
            <a:spLocks noGrp="1"/>
          </p:cNvSpPr>
          <p:nvPr>
            <p:ph idx="1"/>
          </p:nvPr>
        </p:nvSpPr>
        <p:spPr/>
        <p:txBody>
          <a:bodyPr wrap="square" lIns="68591" tIns="34295" rIns="68591" bIns="34295" anchor="t"/>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os</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filecmp</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shutil</a:t>
            </a:r>
            <a:endParaRPr lang="zh-CN" altLang="en-US" sz="1400" dirty="0">
              <a:latin typeface="Consolas" panose="020B0609020204030204" pitchFamily="49" charset="0"/>
              <a:cs typeface="Consolas" panose="020B0609020204030204" pitchFamily="49"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import sys</a:t>
            </a: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def usage():</a:t>
            </a: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print('scrDir and dstDir must be existing absolute path of certain directory')</a:t>
            </a: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print('For example:{0} c:\\olddir c:\\newdir'.format(sys.argv[0]))</a:t>
            </a: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r>
              <a:rPr lang="zh-CN" altLang="en-US" sz="1400" dirty="0">
                <a:latin typeface="Consolas" panose="020B0609020204030204" pitchFamily="49" charset="0"/>
                <a:cs typeface="Consolas" panose="020B0609020204030204" pitchFamily="49" charset="0"/>
                <a:sym typeface="Arial" panose="020B0604020202020204" pitchFamily="34" charset="0"/>
              </a:rPr>
              <a:t>    sys.exit(0)</a:t>
            </a:r>
            <a:endParaRPr lang="zh-CN" altLang="en-US" sz="1400" dirty="0">
              <a:latin typeface="Consolas" panose="020B0609020204030204" pitchFamily="49" charset="0"/>
              <a:cs typeface="Consolas" panose="020B0609020204030204" pitchFamily="49" charset="0"/>
              <a:sym typeface="Arial" panose="020B0604020202020204" pitchFamily="34" charset="0"/>
            </a:endParaRPr>
          </a:p>
          <a:p>
            <a:pPr marL="0" indent="0">
              <a:buSzPct val="90000"/>
              <a:buFont typeface="Wingdings" panose="05000000000000000000" pitchFamily="2" charset="2"/>
              <a:buNone/>
            </a:pPr>
            <a:endParaRPr lang="zh-CN" altLang="en-US" sz="1400" dirty="0">
              <a:latin typeface="Consolas" panose="020B0609020204030204" pitchFamily="49" charset="0"/>
              <a:cs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with语句的用法如下：</a:t>
            </a:r>
            <a:endParaRPr lang="en-US" sz="1800" strike="noStrike" noProof="1"/>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open(filename, mode, encoding) as fp:</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    #这里写通过文件对象fp读写文件内容的语句</a:t>
            </a:r>
            <a:endParaRPr 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上下文管理语句with还支持下面的用法</a:t>
            </a:r>
            <a:r>
              <a:rPr lang="zh-CN" altLang="en-US" sz="1800" strike="noStrike" noProof="1"/>
              <a:t>：</a:t>
            </a:r>
            <a:endParaRPr lang="zh-CN" altLang="en-US" sz="1800" strike="noStrike" noProof="1"/>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open('test.txt', 'r') as src, open('test_new.txt', 'w') as dst:</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    dst.write(src.read())</a:t>
            </a:r>
            <a:endParaRPr lang="en-US" sz="1600" strike="noStrike" noProof="1">
              <a:latin typeface="Consolas" panose="020B0609020204030204" pitchFamily="49" charset="0"/>
            </a:endParaRPr>
          </a:p>
        </p:txBody>
      </p:sp>
      <p:sp>
        <p:nvSpPr>
          <p:cNvPr id="26625" name="标题 21505"/>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3426" name="内容占位符 2"/>
          <p:cNvSpPr>
            <a:spLocks noGrp="1"/>
          </p:cNvSpPr>
          <p:nvPr>
            <p:ph idx="1"/>
          </p:nvPr>
        </p:nvSpPr>
        <p:spPr>
          <a:xfrm>
            <a:off x="326390" y="1116330"/>
            <a:ext cx="8443595" cy="3398520"/>
          </a:xfrm>
        </p:spPr>
        <p:txBody>
          <a:bodyPr wrap="square" lIns="68591" tIns="34295" rIns="68591" bIns="34295" anchor="t"/>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def autoBackup(scrDir, dstDir):</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os.path.isdir(scrDir)) or (not os.path.isdir(dstDir)) or</a:t>
            </a:r>
            <a:r>
              <a:rPr lang="en-US" altLang="zh-CN" sz="1400" dirty="0">
                <a:latin typeface="Consolas" panose="020B0609020204030204" pitchFamily="49" charset="0"/>
              </a:rPr>
              <a:t>\</a:t>
            </a:r>
            <a:endParaRPr lang="en-US" altLang="zh-CN"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(os.path.abspath(scrDir)!=scrDir) or (os.path.abspath(dstDir)!=dstDir)):</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usage()</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for item in os.listdir(scrDir):</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scrItem = os.path.join(scrDir, item)</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dstItem = scrItem.replace(scrDir,dstDir)</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os.path.isdir(scrItem):</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os.path.exists(dstItem):        #确保目标文件夹的结构与原始文件夹一致</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os.makedirs(dstItem)</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print('make directory'+dstItem)</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autoBackup(scrItem, dstItem)</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elif os.path.isfile(scrItem):              #只复制新增或修改过的文件</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if ((not os.path.exists(dstItem))</a:t>
            </a:r>
            <a:r>
              <a:rPr lang="en-US" altLang="zh-CN" sz="1400" dirty="0">
                <a:latin typeface="Consolas" panose="020B0609020204030204" pitchFamily="49" charset="0"/>
              </a:rPr>
              <a:t>\</a:t>
            </a:r>
            <a:endParaRPr lang="en-US" altLang="zh-CN"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400" dirty="0">
                <a:latin typeface="Consolas" panose="020B0609020204030204" pitchFamily="49" charset="0"/>
              </a:rPr>
              <a:t>                </a:t>
            </a:r>
            <a:r>
              <a:rPr lang="zh-CN" altLang="en-US" sz="1400" dirty="0">
                <a:latin typeface="Consolas" panose="020B0609020204030204" pitchFamily="49" charset="0"/>
              </a:rPr>
              <a:t>or (not filecmp.cmp(scrItem, dstItem, shallow=False))):</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shutil.copyfile(scrItem, dstItem)</a:t>
            </a:r>
            <a:endParaRPr lang="zh-CN" altLang="en-US" sz="14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400" dirty="0">
                <a:latin typeface="Consolas" panose="020B0609020204030204" pitchFamily="49" charset="0"/>
              </a:rPr>
              <a:t>                print('file:'+scrItem+'==&gt;'+dstItem)</a:t>
            </a:r>
            <a:endParaRPr lang="zh-CN" altLang="en-US" sz="1400" dirty="0">
              <a:latin typeface="Consolas" panose="020B06090202040302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4450" name="内容占位符 2"/>
          <p:cNvSpPr>
            <a:spLocks noGrp="1"/>
          </p:cNvSpPr>
          <p:nvPr>
            <p:ph idx="1"/>
          </p:nvPr>
        </p:nvSpPr>
        <p:spPr/>
        <p:txBody>
          <a:bodyPr wrap="square" lIns="68591" tIns="34295" rIns="68591" bIns="34295" anchor="t"/>
          <a:p>
            <a:pPr marL="0" indent="0">
              <a:buSzPct val="90000"/>
              <a:buFont typeface="Wingdings" panose="05000000000000000000" pitchFamily="2" charset="2"/>
              <a:buNone/>
            </a:pPr>
            <a:r>
              <a:rPr lang="zh-CN" altLang="en-US" sz="1600" dirty="0">
                <a:latin typeface="Consolas" panose="020B0609020204030204" pitchFamily="49" charset="0"/>
              </a:rPr>
              <a:t>if __name__=='__main__':</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if len(sys.argv)!=3:</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usage()</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scrDir, dstDir= sys.argv[1], sys.argv[2]</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autoBackup(scrDir, dstDir)</a:t>
            </a:r>
            <a:endParaRPr lang="zh-CN" altLang="en-US" sz="1600" dirty="0">
              <a:latin typeface="Consolas" panose="020B06090202040302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例</a:t>
            </a:r>
            <a:r>
              <a:rPr lang="en-US" altLang="zh-CN" sz="1800" strike="noStrike" noProof="1"/>
              <a:t>7-22  </a:t>
            </a:r>
            <a:r>
              <a:rPr lang="zh-CN" altLang="en-US" sz="1800" strike="noStrike" noProof="1"/>
              <a:t>编写程序，统计指定文件夹大小以及文件和子文件夹数量。</a:t>
            </a:r>
            <a:endParaRPr lang="zh-CN" altLang="en-US" sz="1800" strike="noStrike" noProof="1"/>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os</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totalSize</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fileNum</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dirNum = 0</a:t>
            </a:r>
            <a:r>
              <a:rPr lang="en-US" altLang="zh-CN" sz="1600" strike="noStrike" noProof="1">
                <a:latin typeface="Consolas" panose="020B0609020204030204" pitchFamily="49" charset="0"/>
                <a:cs typeface="Consolas" panose="020B0609020204030204" pitchFamily="49" charset="0"/>
              </a:rPr>
              <a:t>, 0, 0</a:t>
            </a:r>
            <a:endParaRPr lang="en-US" altLang="zh-CN" sz="16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6498" name="内容占位符 2"/>
          <p:cNvSpPr>
            <a:spLocks noGrp="1"/>
          </p:cNvSpPr>
          <p:nvPr>
            <p:ph idx="1"/>
          </p:nvPr>
        </p:nvSpPr>
        <p:spPr/>
        <p:txBody>
          <a:bodyPr wrap="square" lIns="68591" tIns="34295" rIns="68591" bIns="34295" anchor="t"/>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visitDir(path):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global totalSize</a:t>
            </a:r>
            <a:r>
              <a:rPr lang="en-US" altLang="zh-CN" sz="1600" dirty="0">
                <a:latin typeface="Consolas" panose="020B0609020204030204" pitchFamily="49" charset="0"/>
              </a:rPr>
              <a:t>, </a:t>
            </a:r>
            <a:r>
              <a:rPr lang="zh-CN" altLang="en-US" sz="1600" dirty="0">
                <a:latin typeface="Consolas" panose="020B0609020204030204" pitchFamily="49" charset="0"/>
              </a:rPr>
              <a:t>fileNum</a:t>
            </a:r>
            <a:r>
              <a:rPr lang="en-US" altLang="zh-CN" sz="1600" dirty="0">
                <a:latin typeface="Consolas" panose="020B0609020204030204" pitchFamily="49" charset="0"/>
              </a:rPr>
              <a:t>, </a:t>
            </a:r>
            <a:r>
              <a:rPr lang="zh-CN" altLang="en-US" sz="1600" dirty="0">
                <a:latin typeface="Consolas" panose="020B0609020204030204" pitchFamily="49" charset="0"/>
              </a:rPr>
              <a:t>dirNum</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lists in os.listdir(path):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sub_path = os.path.join(path, lists)</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os.path.isfile(sub_path):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fileNum = fileNum+1         #统计文件数量</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totalSize = totalSize+os.path.getsize(sub_path)</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#文件总大小</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os.path.isdir(sub_path):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dirNum = dirNum+1           #统计文件夹数量</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visitDir(sub_path)          #递归遍历子文件夹</a:t>
            </a:r>
            <a:endParaRPr lang="zh-CN" altLang="en-US" sz="1600" dirty="0">
              <a:latin typeface="Consolas" panose="020B06090202040302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7522" name="内容占位符 2"/>
          <p:cNvSpPr>
            <a:spLocks noGrp="1"/>
          </p:cNvSpPr>
          <p:nvPr>
            <p:ph idx="1"/>
          </p:nvPr>
        </p:nvSpPr>
        <p:spPr/>
        <p:txBody>
          <a:bodyPr wrap="square" lIns="68591" tIns="34295" rIns="68591" bIns="34295" anchor="t"/>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sizeConvert(size):                      #单位换算</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K, M, G = 1024, 1024**2, 1024**3</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size &gt;= G:</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str(size/G)+'G Bytes'</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size &gt;= M:</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str(size/M)+'M Bytes'</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size &gt;= K:</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str(size/K)+'K Bytes'</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else:</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 str(size)+'Bytes'</a:t>
            </a:r>
            <a:endParaRPr lang="zh-CN" altLang="en-US" sz="1600" dirty="0">
              <a:latin typeface="Consolas" panose="020B06090202040302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8546" name="内容占位符 2"/>
          <p:cNvSpPr>
            <a:spLocks noGrp="1"/>
          </p:cNvSpPr>
          <p:nvPr>
            <p:ph idx="1"/>
          </p:nvPr>
        </p:nvSpPr>
        <p:spPr>
          <a:xfrm>
            <a:off x="324485" y="1200150"/>
            <a:ext cx="8382000" cy="3395345"/>
          </a:xfrm>
        </p:spPr>
        <p:txBody>
          <a:bodyPr wrap="square" lIns="68591" tIns="34295" rIns="68591" bIns="34295" anchor="t"/>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main(path):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os.path.isdir(path):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print('Error:"', path,</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 '" is not a directory or does not exist.')</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visitDir(path)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output(path):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size of '+path+' is:'</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+sizeConvert(totalSize)+ '('+ str(totalSize) +' Bytes)')</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files in '+path+' is:',fileNum)</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directories in '+path+' is:',dirNum)</a:t>
            </a:r>
            <a:endParaRPr lang="zh-CN" altLang="en-US" sz="1600" dirty="0">
              <a:latin typeface="Consolas" panose="020B06090202040302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9570" name="内容占位符 2"/>
          <p:cNvSpPr>
            <a:spLocks noGrp="1"/>
          </p:cNvSpPr>
          <p:nvPr>
            <p:ph idx="1"/>
          </p:nvPr>
        </p:nvSpPr>
        <p:spPr/>
        <p:txBody>
          <a:bodyPr wrap="square" lIns="68591" tIns="34295" rIns="68591" bIns="34295" anchor="t"/>
          <a:p>
            <a:pPr marL="0" indent="0">
              <a:buSzPct val="90000"/>
              <a:buFont typeface="Wingdings" panose="05000000000000000000" pitchFamily="2" charset="2"/>
              <a:buNone/>
            </a:pPr>
            <a:r>
              <a:rPr lang="zh-CN" altLang="en-US" sz="1600" dirty="0">
                <a:latin typeface="Consolas" panose="020B0609020204030204" pitchFamily="49" charset="0"/>
              </a:rPr>
              <a:t>if __name__=='__main__':</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path = r'd:\idapro6.5plus'</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main(path)</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output(path)</a:t>
            </a:r>
            <a:endParaRPr lang="zh-CN" altLang="en-US" sz="1600" dirty="0">
              <a:latin typeface="Consolas" panose="020B06090202040302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7-23</a:t>
            </a:r>
            <a:r>
              <a:rPr lang="en-US" altLang="zh-CN" sz="1800" strike="noStrike" noProof="1"/>
              <a:t>  </a:t>
            </a:r>
            <a:r>
              <a:rPr lang="zh-CN" altLang="en-US" sz="1800" strike="noStrike" noProof="1"/>
              <a:t>统计指定目录中所有</a:t>
            </a:r>
            <a:r>
              <a:rPr lang="en-US" altLang="zh-CN" sz="1800" strike="noStrike" noProof="1"/>
              <a:t>C++</a:t>
            </a:r>
            <a:r>
              <a:rPr lang="zh-CN" altLang="en-US" sz="1800" strike="noStrike" noProof="1"/>
              <a:t>源程序文件中不重复代码行数。</a:t>
            </a:r>
            <a:endParaRPr lang="zh-CN" altLang="en-US" sz="1800" strike="noStrike" noProof="1"/>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os.path import isdir, join</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 import listdir</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NotRepeatedLines = set()    #保存非重复的代码行</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file_num, code_num = 0, 0   #文件数量与代码总行数</a:t>
            </a:r>
            <a:endParaRPr lang="zh-CN" altLang="en-US" sz="16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111618" name="内容占位符 2"/>
          <p:cNvSpPr>
            <a:spLocks noGrp="1"/>
          </p:cNvSpPr>
          <p:nvPr>
            <p:ph idx="1"/>
          </p:nvPr>
        </p:nvSpPr>
        <p:spPr/>
        <p:txBody>
          <a:bodyPr wrap="square" lIns="68591" tIns="34295" rIns="68591" bIns="34295" anchor="t"/>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def linesCount(directory):</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global file_num, code_num</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for filename in listdir(directory):</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temp = join(directory, filename)</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if isdir(temp):                   #递归遍历子文件夹</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linesCount(temp)</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elif temp.endswith('.cpp'):       #只考虑.cpp文件</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file_num += 1</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with open(temp, 'r', encoding='utf8') as fp:</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for line in fp:</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NotRepeatedLines.add(line.strip())</a:t>
            </a:r>
            <a:endParaRPr lang="zh-CN" altLang="en-US" sz="1600" dirty="0">
              <a:latin typeface="Consolas" panose="020B0609020204030204" pitchFamily="49" charset="0"/>
            </a:endParaRPr>
          </a:p>
          <a:p>
            <a:pPr marL="0" indent="0">
              <a:spcBef>
                <a:spcPts val="200"/>
              </a:spcBef>
              <a:buSzPct val="90000"/>
              <a:buFont typeface="Wingdings" panose="05000000000000000000" pitchFamily="2" charset="2"/>
              <a:buNone/>
            </a:pPr>
            <a:r>
              <a:rPr lang="zh-CN" altLang="en-US" sz="1600" dirty="0">
                <a:latin typeface="Consolas" panose="020B0609020204030204" pitchFamily="49" charset="0"/>
              </a:rPr>
              <a:t>                    code_num += 1         #记录所有代码行</a:t>
            </a:r>
            <a:endParaRPr lang="zh-CN" altLang="en-US" sz="1600" dirty="0">
              <a:latin typeface="Consolas" panose="020B06090202040302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xfrm>
            <a:off x="-1270" y="4287"/>
            <a:ext cx="9140825" cy="924563"/>
          </a:xfrm>
        </p:spPr>
        <p:txBody>
          <a:bodyPr/>
          <a:lstStyle/>
          <a:p>
            <a:pPr fontAlgn="base"/>
            <a:r>
              <a:rPr lang="zh-CN" altLang="en-US" strike="noStrike" noProof="1">
                <a:sym typeface="宋体" panose="02010600030101010101" pitchFamily="2" charset="-122"/>
              </a:rPr>
              <a:t>7.6  案例精选</a:t>
            </a:r>
            <a:endParaRPr lang="zh-CN" altLang="en-US" strike="noStrike" noProof="1"/>
          </a:p>
        </p:txBody>
      </p:sp>
      <p:sp>
        <p:nvSpPr>
          <p:cNvPr id="112642" name="内容占位符 2"/>
          <p:cNvSpPr>
            <a:spLocks noGrp="1"/>
          </p:cNvSpPr>
          <p:nvPr>
            <p:ph idx="1"/>
          </p:nvPr>
        </p:nvSpPr>
        <p:spPr/>
        <p:txBody>
          <a:bodyPr wrap="square" lIns="68591" tIns="34295" rIns="68591" bIns="34295" anchor="t"/>
          <a:p>
            <a:pPr marL="0" indent="0">
              <a:buSzPct val="90000"/>
              <a:buFont typeface="Wingdings" panose="05000000000000000000" pitchFamily="2" charset="2"/>
              <a:buNone/>
            </a:pPr>
            <a:r>
              <a:rPr lang="zh-CN" altLang="en-US" sz="1600" dirty="0">
                <a:latin typeface="Consolas" panose="020B0609020204030204" pitchFamily="49" charset="0"/>
              </a:rPr>
              <a:t>linesCount('F:\教学课件\计算机图形学')</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print('总行数：{0}，非重复行数：{1}'.format(code_num,</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                                         len(NotRepeatedLines)))</a:t>
            </a:r>
            <a:endParaRPr lang="zh-CN" altLang="en-US" sz="1600" dirty="0">
              <a:latin typeface="Consolas" panose="020B0609020204030204" pitchFamily="49" charset="0"/>
            </a:endParaRPr>
          </a:p>
          <a:p>
            <a:pPr marL="0" indent="0">
              <a:buSzPct val="90000"/>
              <a:buFont typeface="Wingdings" panose="05000000000000000000" pitchFamily="2" charset="2"/>
              <a:buNone/>
            </a:pPr>
            <a:r>
              <a:rPr lang="zh-CN" altLang="en-US" sz="1600" dirty="0">
                <a:latin typeface="Consolas" panose="020B0609020204030204" pitchFamily="49" charset="0"/>
              </a:rPr>
              <a:t>print('文件数量：{0}'.format(file_num))</a:t>
            </a:r>
            <a:endParaRPr lang="zh-CN" altLang="en-US" sz="1600" dirty="0">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
        <p:nvSpPr>
          <p:cNvPr id="33794" name="文本占位符 22530"/>
          <p:cNvSpPr>
            <a:spLocks noGrp="1"/>
          </p:cNvSpPr>
          <p:nvPr>
            <p:ph idx="1"/>
          </p:nvPr>
        </p:nvSpPr>
        <p:spPr/>
        <p:txBody>
          <a:bodyPr wrap="square" lIns="68591" tIns="34295" rIns="68591" bIns="34295" anchor="t"/>
          <a:p>
            <a:pPr>
              <a:buSzPct val="90000"/>
              <a:buFont typeface="Wingdings" panose="05000000000000000000" pitchFamily="2" charset="2"/>
              <a:buChar char="§"/>
            </a:pPr>
            <a:r>
              <a:rPr lang="zh-CN" altLang="en-US" sz="1800"/>
              <a:t>文件打开方式</a:t>
            </a:r>
            <a:endParaRPr lang="zh-CN" altLang="en-US" sz="1800"/>
          </a:p>
        </p:txBody>
      </p:sp>
      <p:graphicFrame>
        <p:nvGraphicFramePr>
          <p:cNvPr id="2" name="表格 -1"/>
          <p:cNvGraphicFramePr/>
          <p:nvPr/>
        </p:nvGraphicFramePr>
        <p:xfrm>
          <a:off x="1024890" y="1851025"/>
          <a:ext cx="6111875" cy="1983740"/>
        </p:xfrm>
        <a:graphic>
          <a:graphicData uri="http://schemas.openxmlformats.org/drawingml/2006/table">
            <a:tbl>
              <a:tblPr firstRow="1" bandRow="1">
                <a:tableStyleId>{5940675A-B579-460E-94D1-54222C63F5DA}</a:tableStyleId>
              </a:tblPr>
              <a:tblGrid>
                <a:gridCol w="760095"/>
                <a:gridCol w="5351780"/>
              </a:tblGrid>
              <a:tr h="274320">
                <a:tc>
                  <a:txBody>
                    <a:bodyPr/>
                    <a:lstStyle/>
                    <a:p>
                      <a:pPr marL="0" indent="0" algn="ctr">
                        <a:buNone/>
                      </a:pPr>
                      <a:r>
                        <a:rPr lang="zh-CN" altLang="en-US" sz="1600" b="1" u="none">
                          <a:ln>
                            <a:noFill/>
                          </a:ln>
                          <a:latin typeface="宋体" panose="02010600030101010101" pitchFamily="2" charset="-122"/>
                          <a:ea typeface="宋体" panose="02010600030101010101" pitchFamily="2" charset="-122"/>
                          <a:cs typeface="宋体" panose="02010600030101010101" pitchFamily="2" charset="-122"/>
                        </a:rPr>
                        <a:t>模式</a:t>
                      </a:r>
                      <a:endParaRPr lang="zh-CN" altLang="en-US" sz="16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600" b="1" u="none">
                          <a:ln>
                            <a:noFill/>
                          </a:ln>
                          <a:latin typeface="宋体" panose="02010600030101010101" pitchFamily="2" charset="-122"/>
                          <a:ea typeface="宋体" panose="02010600030101010101" pitchFamily="2" charset="-122"/>
                          <a:cs typeface="宋体" panose="02010600030101010101" pitchFamily="2" charset="-122"/>
                        </a:rPr>
                        <a:t>说明</a:t>
                      </a:r>
                      <a:endParaRPr lang="zh-CN" altLang="en-US" sz="16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r</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60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w</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x</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b</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t</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60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，可省略）</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7-24</a:t>
            </a:r>
            <a:r>
              <a:rPr lang="en-US" altLang="zh-CN" sz="1800" strike="noStrike" noProof="1"/>
              <a:t>  </a:t>
            </a:r>
            <a:r>
              <a:rPr lang="zh-CN" altLang="en-US" sz="1800" strike="noStrike" noProof="1"/>
              <a:t>编写程序，递归删除指定文件夹中指定类型的文件。</a:t>
            </a:r>
            <a:endParaRPr lang="zh-CN" altLang="en-US" sz="1800" strike="noStrike" noProof="1"/>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os.path import isdir, join, splitext</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os import remove, listdir</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sys</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filetypes = ['.tmp', '.log', '.obj', '.txt'] #指定要删除的文件类型</a:t>
            </a:r>
            <a:endParaRPr lang="zh-CN" altLang="en-US" sz="16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14690" name="内容占位符 2"/>
          <p:cNvSpPr>
            <a:spLocks noGrp="1"/>
          </p:cNvSpPr>
          <p:nvPr>
            <p:ph idx="1"/>
          </p:nvPr>
        </p:nvSpPr>
        <p:spPr/>
        <p:txBody>
          <a:bodyPr wrap="square" lIns="68591" tIns="34295" rIns="68591" bIns="34295" anchor="t"/>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delCertainFiles(directory):</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isdir(directory):</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filename in listdir(directory):</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temp = join(directory, filename)</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isdir(temp):</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delCertainFiles(temp)</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splitext(temp)[1] in filetypes:  #检查文件类型</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remove(temp)</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print(temp, ' deleted....')</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directory = r'E:\new'</a:t>
            </a:r>
            <a:endParaRPr lang="zh-CN" altLang="en-US" sz="160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delCertainFiles(directory)</a:t>
            </a:r>
            <a:endParaRPr lang="zh-CN" altLang="en-US" sz="1600" dirty="0">
              <a:latin typeface="Consolas" panose="020B06090202040302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v"/>
            </a:pPr>
            <a:r>
              <a:rPr lang="zh-CN" altLang="en-US" sz="1800" strike="noStrike" noProof="1"/>
              <a:t>如果文件夹中有带特殊属性的文件或子文件夹，上面的代码可能会无法删除带特殊属性的文件，利用Python扩展库pywin32可以解决这一问题。</a:t>
            </a:r>
            <a:endParaRPr lang="zh-CN" altLang="en-US" sz="1800" strike="noStrike" noProof="1"/>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sym typeface="+mn-ea"/>
              </a:rPr>
              <a:t>import os</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win32con</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win32api</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en-US" altLang="zh-CN" sz="1600" strike="noStrike" noProof="1">
                <a:latin typeface="Consolas" panose="020B0609020204030204" pitchFamily="49" charset="0"/>
                <a:cs typeface="Consolas" panose="020B0609020204030204" pitchFamily="49" charset="0"/>
              </a:rPr>
              <a:t>f</a:t>
            </a:r>
            <a:r>
              <a:rPr lang="zh-CN" altLang="en-US" sz="1600" strike="noStrike" noProof="1">
                <a:latin typeface="Consolas" panose="020B0609020204030204" pitchFamily="49" charset="0"/>
                <a:cs typeface="Consolas" panose="020B0609020204030204" pitchFamily="49" charset="0"/>
              </a:rPr>
              <a:t>rom win32con import FILE_ATTRIBUTE_NORMAL</a:t>
            </a:r>
            <a:endParaRPr lang="zh-CN" altLang="en-US" sz="16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17762" name="内容占位符 2"/>
          <p:cNvSpPr>
            <a:spLocks noGrp="1"/>
          </p:cNvSpPr>
          <p:nvPr>
            <p:ph idx="1"/>
          </p:nvPr>
        </p:nvSpPr>
        <p:spPr>
          <a:xfrm>
            <a:off x="254000" y="1200150"/>
            <a:ext cx="8684895" cy="3395345"/>
          </a:xfrm>
        </p:spPr>
        <p:txBody>
          <a:bodyPr wrap="square" lIns="68591" tIns="34295" rIns="68591" bIns="34295" anchor="t"/>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del_dir(path):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file in os.listdir(path):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file_or_dir = os.path.join(path,file)</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os.path.isdir(file_or_dir):</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del_dir(file_or_dir)         #递归删除子文件夹及其文件</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else:</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try:</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os.remove(file_or_dir)   #尝试删除该文件，</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except:                      #无法删除，很可能是文件拥有特殊属性</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win32api.SetFileAttributes(file_or_dir, </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FILE_ATTRIBUTE_NORMAL)</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os.remove(file_or_dir) #修改文件属性，设置为普通文件，再次删除</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os.rmdir(path) </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del_dir("E:\\old")</a:t>
            </a:r>
            <a:endParaRPr lang="zh-CN" altLang="en-US" sz="1600" dirty="0">
              <a:latin typeface="Consolas" panose="020B0609020204030204" pitchFamily="49"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7.6  案例精选</a:t>
            </a:r>
            <a:endParaRPr lang="zh-CN" altLang="en-US" strike="noStrike" noProof="1"/>
          </a:p>
        </p:txBody>
      </p:sp>
      <p:sp>
        <p:nvSpPr>
          <p:cNvPr id="3" name="内容占位符 2"/>
          <p:cNvSpPr>
            <a:spLocks noGrp="1"/>
          </p:cNvSpPr>
          <p:nvPr>
            <p:ph idx="1"/>
          </p:nvPr>
        </p:nvSpPr>
        <p:spPr/>
        <p:txBody>
          <a:bodyPr/>
          <a:lstStyle/>
          <a:p>
            <a:pPr fontAlgn="base"/>
            <a:r>
              <a:rPr lang="zh-CN" altLang="en-US" sz="1800" b="1" strike="noStrike" noProof="1"/>
              <a:t>补充：</a:t>
            </a:r>
            <a:r>
              <a:rPr lang="zh-CN" altLang="en-US" sz="1800" strike="noStrike" noProof="1"/>
              <a:t>也可以使用</a:t>
            </a:r>
            <a:r>
              <a:rPr lang="en-US" altLang="zh-CN" sz="1800" strike="noStrike" noProof="1"/>
              <a:t>os</a:t>
            </a:r>
            <a:r>
              <a:rPr lang="zh-CN" altLang="en-US" sz="1800" strike="noStrike" noProof="1"/>
              <a:t>标准库的</a:t>
            </a:r>
            <a:r>
              <a:rPr lang="en-US" altLang="zh-CN" sz="1800" strike="noStrike" noProof="1"/>
              <a:t>chmod()</a:t>
            </a:r>
            <a:r>
              <a:rPr lang="zh-CN" altLang="en-US" sz="1800" strike="noStrike" noProof="1"/>
              <a:t>函数来清除文件的只读属性。</a:t>
            </a:r>
            <a:endParaRPr lang="zh-CN" altLang="en-US" sz="1800" strike="noStrike" noProof="1"/>
          </a:p>
          <a:p>
            <a:pPr marL="0" indent="0" eaLnBrk="1" latinLnBrk="0" hangingPunct="1">
              <a:spcBef>
                <a:spcPts val="0"/>
              </a:spcBef>
              <a:buFontTx/>
              <a:buNone/>
            </a:pPr>
            <a:r>
              <a:rPr lang="zh-CN" altLang="en-US" sz="1600" strike="noStrike" noProof="1">
                <a:latin typeface="Consolas" panose="020B0609020204030204" pitchFamily="49" charset="0"/>
              </a:rPr>
              <a:t>import os</a:t>
            </a:r>
            <a:endParaRPr lang="zh-CN" altLang="en-US" sz="1600" strike="noStrike" noProof="1">
              <a:latin typeface="Consolas" panose="020B0609020204030204" pitchFamily="49" charset="0"/>
            </a:endParaRPr>
          </a:p>
          <a:p>
            <a:pPr marL="0" indent="0" eaLnBrk="1" latinLnBrk="0" hangingPunct="1">
              <a:spcBef>
                <a:spcPts val="0"/>
              </a:spcBef>
              <a:buFontTx/>
              <a:buNone/>
            </a:pP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def del_dir(path):</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for file in os.listdir(path):</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file_or_dir = os.path.join(path,file)</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if os.path.isdir(file_or_dir):</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del_dir(file_or_dir)         #递归删除子文件夹及其文件</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else:</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os.chmod(file_or_dir, 0o777) #直接清除文件的特殊属性</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os.remove(file_or_dir)       #删除文件</a:t>
            </a: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    os.rmdir(path) </a:t>
            </a:r>
            <a:endParaRPr lang="zh-CN" altLang="en-US" sz="1600" strike="noStrike" noProof="1">
              <a:latin typeface="Consolas" panose="020B0609020204030204" pitchFamily="49" charset="0"/>
            </a:endParaRPr>
          </a:p>
          <a:p>
            <a:pPr marL="0" indent="0" eaLnBrk="1" latinLnBrk="0" hangingPunct="1">
              <a:spcBef>
                <a:spcPts val="0"/>
              </a:spcBef>
              <a:buFontTx/>
              <a:buNone/>
            </a:pPr>
            <a:endParaRPr lang="zh-CN" altLang="en-US" sz="1600" strike="noStrike" noProof="1">
              <a:latin typeface="Consolas" panose="020B0609020204030204" pitchFamily="49" charset="0"/>
            </a:endParaRPr>
          </a:p>
          <a:p>
            <a:pPr marL="0" indent="0" eaLnBrk="1" latinLnBrk="0" hangingPunct="1">
              <a:spcBef>
                <a:spcPts val="0"/>
              </a:spcBef>
              <a:buFontTx/>
              <a:buNone/>
            </a:pPr>
            <a:r>
              <a:rPr lang="zh-CN" altLang="en-US" sz="1600" strike="noStrike" noProof="1">
                <a:latin typeface="Consolas" panose="020B0609020204030204" pitchFamily="49" charset="0"/>
              </a:rPr>
              <a:t>del_dir("E:\\old")</a:t>
            </a:r>
            <a:endParaRPr lang="zh-CN" altLang="en-US" sz="1600" strike="noStrike" noProof="1">
              <a:latin typeface="Consolas" panose="020B06090202040302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7-25</a:t>
            </a:r>
            <a:r>
              <a:rPr lang="en-US" altLang="zh-CN" sz="1800" strike="noStrike" noProof="1"/>
              <a:t>  </a:t>
            </a:r>
            <a:r>
              <a:rPr lang="zh-CN" altLang="en-US" sz="1800" strike="noStrike" noProof="1"/>
              <a:t>使用扩展库openpyxl读写Excel 2007及更高版本的Excel文件。</a:t>
            </a:r>
            <a:endParaRPr lang="zh-CN" altLang="en-US" sz="1800" strike="noStrike" noProof="1"/>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openpyxl</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from openpyxl import Workbook</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fn = r'f:\test.xlsx'                     #文件名</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wb = Workbook()                          #创建工作簿</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ws = wb.create_sheet(title='你好，世界')  #创建工作表</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ws['A1'] = '这是第一个单元格'              #单元格赋值</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ws['B1'] = 3.1415926</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wb.save(fn)                               #保存Excel文件</a:t>
            </a:r>
            <a:endParaRPr lang="zh-CN" altLang="en-US" sz="16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20834" name="内容占位符 2"/>
          <p:cNvSpPr>
            <a:spLocks noGrp="1"/>
          </p:cNvSpPr>
          <p:nvPr>
            <p:ph idx="1"/>
          </p:nvPr>
        </p:nvSpPr>
        <p:spPr/>
        <p:txBody>
          <a:bodyPr wrap="square" lIns="68591" tIns="34295" rIns="68591" bIns="34295" anchor="t"/>
          <a:p>
            <a:pPr marL="0" indent="0">
              <a:buSzPct val="90000"/>
              <a:buFont typeface="Wingdings" panose="05000000000000000000" pitchFamily="2" charset="2"/>
              <a:buNone/>
            </a:pPr>
            <a:r>
              <a:rPr lang="zh-CN" altLang="en-US" sz="1600">
                <a:latin typeface="Consolas" panose="020B0609020204030204" pitchFamily="49" charset="0"/>
              </a:rPr>
              <a:t>wb = openpyxl.load_workbook(fn)      </a:t>
            </a:r>
            <a:r>
              <a:rPr lang="en-US" altLang="zh-CN" sz="1600">
                <a:latin typeface="Consolas" panose="020B0609020204030204" pitchFamily="49" charset="0"/>
              </a:rPr>
              <a:t>#</a:t>
            </a:r>
            <a:r>
              <a:rPr lang="zh-CN" altLang="en-US" sz="1600">
                <a:latin typeface="Consolas" panose="020B0609020204030204" pitchFamily="49" charset="0"/>
              </a:rPr>
              <a:t>打开已有的Excel文件</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ws = wb.worksheets[1]                #打开指定索引的工作表</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print(ws['A1'].value)                #读取并输出指定单元格的值</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ws.append([1,2,3,4,5])               #添加一行数据</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ws.merge_cells('F2:F3')              #合并单元格</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ws['F2'] = "=sum(A2:E2)"             #写入公式</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for r in range(10,15):</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    for c in range(3,8):</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        ws.cell(row=r, column=c, value=r*c) #写入单元格数据</a:t>
            </a:r>
            <a:endParaRPr lang="zh-CN" altLang="en-US" sz="1600">
              <a:latin typeface="Consolas" panose="020B0609020204030204" pitchFamily="49" charset="0"/>
            </a:endParaRPr>
          </a:p>
          <a:p>
            <a:pPr marL="0" indent="0">
              <a:buSzPct val="90000"/>
              <a:buFont typeface="Wingdings" panose="05000000000000000000" pitchFamily="2" charset="2"/>
              <a:buNone/>
            </a:pPr>
            <a:r>
              <a:rPr lang="zh-CN" altLang="en-US" sz="1600">
                <a:latin typeface="Consolas" panose="020B0609020204030204" pitchFamily="49" charset="0"/>
              </a:rPr>
              <a:t>wb.save(fn)</a:t>
            </a:r>
            <a:endParaRPr lang="zh-CN" altLang="en-US" sz="1600">
              <a:latin typeface="Consolas" panose="020B06090202040302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eaLnBrk="1" latinLnBrk="0" hangingPunct="1">
              <a:lnSpc>
                <a:spcPct val="150000"/>
              </a:lnSpc>
              <a:spcBef>
                <a:spcPts val="0"/>
              </a:spcBef>
              <a:buFont typeface="Wingdings" panose="05000000000000000000" charset="0"/>
              <a:buChar char="§"/>
            </a:pPr>
            <a:r>
              <a:rPr lang="zh-CN" altLang="en-US" sz="1800" strike="noStrike" noProof="1"/>
              <a:t>假设某学校所有课程每学期允许多次考试，学生可随时参加考试，系统自动将每次成绩添加到Excel文件（包含3列：姓名，课程，成绩）中，现期末要求统计所有学生每门课程的最高成绩。</a:t>
            </a:r>
            <a:endParaRPr lang="zh-CN" altLang="en-US" sz="1800" strike="noStrike" noProof="1"/>
          </a:p>
          <a:p>
            <a:pPr marL="0" indent="0" fontAlgn="base">
              <a:buFontTx/>
              <a:buNone/>
            </a:pPr>
            <a:endParaRPr lang="zh-CN" altLang="en-US" sz="1800" strike="noStrike" noProof="1"/>
          </a:p>
          <a:p>
            <a:pPr marL="0" indent="0" fontAlgn="base">
              <a:buFontTx/>
              <a:buNone/>
            </a:pPr>
            <a:r>
              <a:rPr lang="zh-CN" altLang="en-US" sz="1600" strike="noStrike" noProof="1">
                <a:hlinkClick r:id="rId1" action="ppaction://hlinkfile"/>
              </a:rPr>
              <a:t>code\Excel2007_MaxGrade.py</a:t>
            </a:r>
            <a:endParaRPr lang="zh-CN" altLang="en-US" sz="1600" strike="noStrike" noProof="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7-26</a:t>
            </a:r>
            <a:r>
              <a:rPr lang="en-US" altLang="zh-CN" sz="1800" strike="noStrike" noProof="1"/>
              <a:t>  </a:t>
            </a:r>
            <a:r>
              <a:rPr lang="zh-CN" altLang="en-US" sz="1800" strike="noStrike" noProof="1"/>
              <a:t>查看</a:t>
            </a:r>
            <a:r>
              <a:rPr lang="en-US" altLang="zh-CN" sz="1800" strike="noStrike" noProof="1"/>
              <a:t>zip</a:t>
            </a:r>
            <a:r>
              <a:rPr lang="zh-CN" altLang="en-US" sz="1800" strike="noStrike" noProof="1"/>
              <a:t>和</a:t>
            </a:r>
            <a:r>
              <a:rPr lang="en-US" altLang="zh-CN" sz="1800" strike="noStrike" noProof="1"/>
              <a:t>rar</a:t>
            </a:r>
            <a:r>
              <a:rPr lang="zh-CN" altLang="en-US" sz="1800" strike="noStrike" noProof="1"/>
              <a:t>压缩文件中的文件列表。</a:t>
            </a:r>
            <a:endParaRPr lang="zh-CN" altLang="en-US" sz="1800" strike="noStrike" noProof="1"/>
          </a:p>
          <a:p>
            <a:pPr marL="0" indent="0" fontAlgn="base">
              <a:buFont typeface="Wingdings" panose="05000000000000000000" charset="0"/>
              <a:buNone/>
            </a:pPr>
            <a:endParaRPr lang="zh-CN" altLang="en-US" sz="1350" strike="noStrike" noProof="1"/>
          </a:p>
          <a:p>
            <a:pPr fontAlgn="base">
              <a:buFont typeface="Wingdings" panose="05000000000000000000" charset="0"/>
              <a:buChar char="ü"/>
            </a:pPr>
            <a:r>
              <a:rPr lang="zh-CN" altLang="en-US" sz="1600" strike="noStrike" noProof="1"/>
              <a:t>Python标准库zipfile提供了对zip和apk文件的访问。</a:t>
            </a:r>
            <a:endParaRPr lang="zh-CN" altLang="en-US" sz="1500" strike="noStrike" noProof="1"/>
          </a:p>
          <a:p>
            <a:pPr marL="0" indent="0" fontAlgn="base">
              <a:buFontTx/>
              <a:buNone/>
            </a:pPr>
            <a:r>
              <a:rPr lang="zh-CN" altLang="en-US" sz="1600" strike="noStrike" noProof="1">
                <a:latin typeface="Consolas" panose="020B0609020204030204" pitchFamily="49" charset="0"/>
              </a:rPr>
              <a:t>&gt;&gt;&gt; import zipfile</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with</a:t>
            </a:r>
            <a:r>
              <a:rPr lang="zh-CN" altLang="en-US" sz="1600" strike="noStrike" noProof="1">
                <a:latin typeface="Consolas" panose="020B0609020204030204" pitchFamily="49" charset="0"/>
              </a:rPr>
              <a:t> zipfile.ZipFile(r'D:\Jakstab-0.8.3.zip') </a:t>
            </a:r>
            <a:r>
              <a:rPr lang="en-US" altLang="zh-CN" sz="1600" strike="noStrike" noProof="1">
                <a:latin typeface="Consolas" panose="020B0609020204030204" pitchFamily="49" charset="0"/>
              </a:rPr>
              <a:t>as fp:</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    for f in fp.namelist():</a:t>
            </a:r>
            <a:endParaRPr lang="zh-CN" alt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sym typeface="+mn-ea"/>
              </a:rPr>
              <a:t>        </a:t>
            </a:r>
            <a:r>
              <a:rPr lang="zh-CN" altLang="en-US" sz="1600" strike="noStrike" noProof="1">
                <a:latin typeface="Consolas" panose="020B0609020204030204" pitchFamily="49" charset="0"/>
              </a:rPr>
              <a:t>print(f)</a:t>
            </a:r>
            <a:endParaRPr lang="zh-CN" altLang="en-US" sz="1350" strike="noStrike" noProof="1">
              <a:latin typeface="Consolas" panose="020B0609020204030204" pitchFamily="49" charset="0"/>
            </a:endParaRPr>
          </a:p>
          <a:p>
            <a:pPr fontAlgn="base">
              <a:buFont typeface="Wingdings" panose="05000000000000000000" charset="0"/>
              <a:buChar char="ü"/>
            </a:pPr>
            <a:r>
              <a:rPr lang="zh-CN" altLang="en-US" sz="1600" strike="noStrike" noProof="1"/>
              <a:t>Python扩展库rarfile提供了对rar文件的访问。</a:t>
            </a:r>
            <a:endParaRPr lang="zh-CN" altLang="en-US" sz="1500" strike="noStrike" noProof="1"/>
          </a:p>
          <a:p>
            <a:pPr marL="0" indent="0" fontAlgn="base">
              <a:buFontTx/>
              <a:buNone/>
            </a:pPr>
            <a:r>
              <a:rPr lang="zh-CN" altLang="en-US" sz="1600" strike="noStrike" noProof="1">
                <a:latin typeface="Consolas" panose="020B0609020204030204" pitchFamily="49" charset="0"/>
              </a:rPr>
              <a:t>&gt;&gt;&gt; import rarfile</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&gt;&gt;&gt; </a:t>
            </a:r>
            <a:r>
              <a:rPr lang="en-US" altLang="zh-CN" sz="1600" strike="noStrike" noProof="1">
                <a:latin typeface="Consolas" panose="020B0609020204030204" pitchFamily="49" charset="0"/>
              </a:rPr>
              <a:t>with</a:t>
            </a:r>
            <a:r>
              <a:rPr lang="zh-CN" altLang="en-US" sz="1600" strike="noStrike" noProof="1">
                <a:latin typeface="Consolas" panose="020B0609020204030204" pitchFamily="49" charset="0"/>
              </a:rPr>
              <a:t> rarfile.RarFile(r'D:\asp网站.rar') </a:t>
            </a:r>
            <a:r>
              <a:rPr lang="en-US" altLang="zh-CN" sz="1600" strike="noStrike" noProof="1">
                <a:latin typeface="Consolas" panose="020B0609020204030204" pitchFamily="49" charset="0"/>
              </a:rPr>
              <a:t>as r:</a:t>
            </a:r>
            <a:endParaRPr lang="zh-CN" altLang="en-US" sz="1600" strike="noStrike" noProof="1">
              <a:latin typeface="Consolas" panose="020B0609020204030204" pitchFamily="49" charset="0"/>
            </a:endParaRPr>
          </a:p>
          <a:p>
            <a:pPr marL="0" indent="0" fontAlgn="base">
              <a:buFontTx/>
              <a:buNone/>
            </a:pPr>
            <a:r>
              <a:rPr lang="zh-CN" altLang="en-US" sz="1600" strike="noStrike" noProof="1">
                <a:latin typeface="Consolas" panose="020B0609020204030204" pitchFamily="49" charset="0"/>
              </a:rPr>
              <a:t>    for f in r.namelist():</a:t>
            </a:r>
            <a:endParaRPr lang="zh-CN" alt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sym typeface="+mn-ea"/>
              </a:rPr>
              <a:t>        </a:t>
            </a:r>
            <a:r>
              <a:rPr lang="zh-CN" altLang="en-US" sz="1600" strike="noStrike" noProof="1">
                <a:latin typeface="Consolas" panose="020B0609020204030204" pitchFamily="49" charset="0"/>
              </a:rPr>
              <a:t>print(f)</a:t>
            </a:r>
            <a:endParaRPr lang="zh-CN" altLang="en-US" sz="1600" strike="noStrike" noProof="1">
              <a:latin typeface="Consolas" panose="020B0609020204030204"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7-27</a:t>
            </a:r>
            <a:r>
              <a:rPr lang="en-US" altLang="zh-CN" sz="1800" strike="noStrike" noProof="1"/>
              <a:t>  </a:t>
            </a:r>
            <a:r>
              <a:rPr lang="zh-CN" altLang="en-US" sz="1800" strike="noStrike" noProof="1"/>
              <a:t>小学口算题库生成器。</a:t>
            </a:r>
            <a:endParaRPr lang="zh-CN" altLang="en-US" sz="1800" strike="noStrike" noProof="1"/>
          </a:p>
          <a:p>
            <a:pPr fontAlgn="base">
              <a:spcBef>
                <a:spcPts val="1200"/>
              </a:spcBef>
              <a:spcAft>
                <a:spcPts val="600"/>
              </a:spcAft>
              <a:buFont typeface="Wingdings" panose="05000000000000000000" charset="0"/>
              <a:buChar char="ü"/>
            </a:pPr>
            <a:r>
              <a:rPr lang="en-US" altLang="zh-CN" sz="1500" strike="noStrike" noProof="1"/>
              <a:t>Python</a:t>
            </a:r>
            <a:r>
              <a:rPr lang="zh-CN" altLang="en-US" sz="1500" strike="noStrike" noProof="1"/>
              <a:t>扩展库</a:t>
            </a:r>
            <a:r>
              <a:rPr lang="en-US" altLang="zh-CN" sz="1500" strike="noStrike" noProof="1"/>
              <a:t>python-</a:t>
            </a:r>
            <a:r>
              <a:rPr lang="en-US" altLang="zh-CN" sz="1500" strike="noStrike" noProof="1"/>
              <a:t>docx</a:t>
            </a:r>
            <a:r>
              <a:rPr lang="zh-CN" altLang="en-US" sz="1500" strike="noStrike" noProof="1"/>
              <a:t>可以读写</a:t>
            </a:r>
            <a:r>
              <a:rPr lang="en-US" altLang="zh-CN" sz="1500" strike="noStrike" noProof="1"/>
              <a:t>docx</a:t>
            </a:r>
            <a:r>
              <a:rPr lang="zh-CN" altLang="en-US" sz="1500" strike="noStrike" noProof="1"/>
              <a:t>文档</a:t>
            </a:r>
            <a:endParaRPr lang="zh-CN" altLang="en-US" sz="1500" strike="noStrike" noProof="1"/>
          </a:p>
          <a:p>
            <a:pPr fontAlgn="base">
              <a:spcBef>
                <a:spcPts val="1200"/>
              </a:spcBef>
              <a:spcAft>
                <a:spcPts val="600"/>
              </a:spcAft>
              <a:buFont typeface="Wingdings" panose="05000000000000000000" charset="0"/>
              <a:buChar char="ü"/>
            </a:pPr>
            <a:r>
              <a:rPr lang="en-US" altLang="zh-CN" sz="1500" strike="noStrike" noProof="1"/>
              <a:t>Python</a:t>
            </a:r>
            <a:r>
              <a:rPr lang="zh-CN" altLang="en-US" sz="1500" strike="noStrike" noProof="1"/>
              <a:t>标准库</a:t>
            </a:r>
            <a:r>
              <a:rPr lang="en-US" altLang="zh-CN" sz="1500" strike="noStrike" noProof="1"/>
              <a:t>tkinter</a:t>
            </a:r>
            <a:r>
              <a:rPr lang="zh-CN" altLang="en-US" sz="1500" strike="noStrike" noProof="1"/>
              <a:t>用于</a:t>
            </a:r>
            <a:r>
              <a:rPr lang="en-US" altLang="zh-CN" sz="1500" strike="noStrike" noProof="1"/>
              <a:t>GUI</a:t>
            </a:r>
            <a:r>
              <a:rPr lang="zh-CN" altLang="en-US" sz="1500" strike="noStrike" noProof="1"/>
              <a:t>开发</a:t>
            </a:r>
            <a:endParaRPr lang="zh-CN" altLang="en-US" sz="1500" strike="noStrike" noProof="1"/>
          </a:p>
          <a:p>
            <a:pPr marL="0" indent="0" fontAlgn="base">
              <a:buFont typeface="Wingdings" panose="05000000000000000000" charset="0"/>
              <a:buNone/>
            </a:pPr>
            <a:endParaRPr lang="zh-CN" altLang="en-US" sz="1500" strike="noStrike" noProof="1"/>
          </a:p>
          <a:p>
            <a:pPr marL="0" indent="0" fontAlgn="base">
              <a:buFont typeface="Wingdings" panose="05000000000000000000" charset="0"/>
              <a:buNone/>
            </a:pPr>
            <a:r>
              <a:rPr lang="zh-CN" altLang="en-US" sz="1600" strike="noStrike" noProof="1">
                <a:hlinkClick r:id="rId1" action="ppaction://hlinkfile"/>
              </a:rPr>
              <a:t>code\kousuan.pyw</a:t>
            </a:r>
            <a:endParaRPr lang="zh-CN" altLang="en-US" sz="1600" strike="noStrike"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Content Placeholder 2"/>
          <p:cNvSpPr>
            <a:spLocks noGrp="1"/>
          </p:cNvSpPr>
          <p:nvPr>
            <p:ph idx="1"/>
          </p:nvPr>
        </p:nvSpPr>
        <p:spPr/>
        <p:txBody>
          <a:bodyPr wrap="square" lIns="68591" tIns="34295" rIns="68591" bIns="34295" anchor="t"/>
          <a:p>
            <a:r>
              <a:rPr lang="zh-CN" altLang="en-US" sz="1800"/>
              <a:t>文件对象常用属性</a:t>
            </a:r>
            <a:endParaRPr lang="zh-CN" altLang="en-US" sz="1800"/>
          </a:p>
        </p:txBody>
      </p:sp>
      <p:graphicFrame>
        <p:nvGraphicFramePr>
          <p:cNvPr id="2" name="Table -1"/>
          <p:cNvGraphicFramePr/>
          <p:nvPr/>
        </p:nvGraphicFramePr>
        <p:xfrm>
          <a:off x="1759252" y="1764815"/>
          <a:ext cx="5354955" cy="1851660"/>
        </p:xfrm>
        <a:graphic>
          <a:graphicData uri="http://schemas.openxmlformats.org/drawingml/2006/table">
            <a:tbl>
              <a:tblPr firstRow="1" bandRow="1">
                <a:tableStyleId>{5940675A-B579-460E-94D1-54222C63F5DA}</a:tableStyleId>
              </a:tblPr>
              <a:tblGrid>
                <a:gridCol w="899160"/>
                <a:gridCol w="4455795"/>
              </a:tblGrid>
              <a:tr h="30861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属性</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buffer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返回当前文件的缓冲区对象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closed</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fileno</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mode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返回文件的打开模式</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name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返回文件的名称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7.6  案例精选</a:t>
            </a:r>
            <a:endParaRPr lang="en-US"/>
          </a:p>
        </p:txBody>
      </p:sp>
      <p:sp>
        <p:nvSpPr>
          <p:cNvPr id="3" name="Content Placeholder 2"/>
          <p:cNvSpPr>
            <a:spLocks noGrp="1"/>
          </p:cNvSpPr>
          <p:nvPr>
            <p:ph idx="1"/>
          </p:nvPr>
        </p:nvSpPr>
        <p:spPr/>
        <p:txBody>
          <a:bodyPr/>
          <a:p>
            <a:pPr marL="23495" indent="233680" eaLnBrk="1" latinLnBrk="0" hangingPunct="1">
              <a:lnSpc>
                <a:spcPct val="150000"/>
              </a:lnSpc>
              <a:spcBef>
                <a:spcPts val="0"/>
              </a:spcBef>
            </a:pPr>
            <a:r>
              <a:rPr lang="en-US" sz="1800" b="1"/>
              <a:t>例7-28</a:t>
            </a:r>
            <a:r>
              <a:rPr lang="en-US" sz="1800"/>
              <a:t>  编写程序，统计指定文件夹中所有PPTX格式的PowerPoint文件中幻灯片数量。</a:t>
            </a:r>
            <a:endParaRPr lang="en-US" sz="1800"/>
          </a:p>
          <a:p>
            <a:pPr marL="0" indent="0" eaLnBrk="1" latinLnBrk="0" hangingPunct="1">
              <a:lnSpc>
                <a:spcPct val="150000"/>
              </a:lnSpc>
              <a:spcBef>
                <a:spcPts val="0"/>
              </a:spcBef>
              <a:buNone/>
            </a:pPr>
            <a:endParaRPr lang="en-US"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7.6  案例精选</a:t>
            </a:r>
            <a:endParaRPr lang="en-US"/>
          </a:p>
        </p:txBody>
      </p:sp>
      <p:sp>
        <p:nvSpPr>
          <p:cNvPr id="3" name="Content Placeholder 2"/>
          <p:cNvSpPr>
            <a:spLocks noGrp="1"/>
          </p:cNvSpPr>
          <p:nvPr>
            <p:ph idx="1"/>
          </p:nvPr>
        </p:nvSpPr>
        <p:spPr/>
        <p:txBody>
          <a:bodyPr/>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os</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os.path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import pptx</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total = 0</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def pptCount(path):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global total</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for subPath in os.listdir(path):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subPath = os.path.join(path, 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if os.path.isdir(subPath):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pptCount(subPath)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elif subPath.endswith('.pptx'):</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print(subPath)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presentation = pptx.Presentation(subPath)</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            total += len(presentation.slides)</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pptCount('F:\\教学课件\\Python程序设计（第三版）')</a:t>
            </a:r>
            <a:endParaRPr lang="en-US" sz="14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400">
                <a:latin typeface="Consolas" panose="020B0609020204030204" pitchFamily="49" charset="0"/>
                <a:cs typeface="Consolas" panose="020B0609020204030204" pitchFamily="49" charset="0"/>
                <a:sym typeface="+mn-ea"/>
              </a:rPr>
              <a:t>print(total)</a:t>
            </a:r>
            <a:endParaRPr lang="en-US" sz="1400">
              <a:latin typeface="Consolas" panose="020B0609020204030204" pitchFamily="49" charset="0"/>
              <a:cs typeface="Consolas" panose="020B0609020204030204"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7.6  案例精选</a:t>
            </a:r>
            <a:endParaRPr lang="en-US"/>
          </a:p>
        </p:txBody>
      </p:sp>
      <p:sp>
        <p:nvSpPr>
          <p:cNvPr id="3" name="Content Placeholder 2"/>
          <p:cNvSpPr>
            <a:spLocks noGrp="1"/>
          </p:cNvSpPr>
          <p:nvPr>
            <p:ph idx="1"/>
          </p:nvPr>
        </p:nvSpPr>
        <p:spPr/>
        <p:txBody>
          <a:bodyPr/>
          <a:p>
            <a:pPr eaLnBrk="1" latinLnBrk="0" hangingPunct="1">
              <a:lnSpc>
                <a:spcPct val="150000"/>
              </a:lnSpc>
              <a:spcBef>
                <a:spcPts val="0"/>
              </a:spcBef>
            </a:pPr>
            <a:r>
              <a:rPr lang="en-US" sz="1800" b="1"/>
              <a:t>例7-29</a:t>
            </a:r>
            <a:r>
              <a:rPr lang="en-US" sz="1800"/>
              <a:t>  编写程序，检测U盘插入并自动复制全部文件。代码中使用到了扩展库psutil，运行代码前需要先使用pip安装这个扩展库。</a:t>
            </a:r>
            <a:endParaRPr lang="en-US"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7.6  案例精选</a:t>
            </a:r>
            <a:endParaRPr lang="en-US"/>
          </a:p>
        </p:txBody>
      </p:sp>
      <p:sp>
        <p:nvSpPr>
          <p:cNvPr id="3" name="Content Placeholder 2"/>
          <p:cNvSpPr>
            <a:spLocks noGrp="1"/>
          </p:cNvSpPr>
          <p:nvPr>
            <p:ph idx="1"/>
          </p:nvPr>
        </p:nvSpPr>
        <p:spPr/>
        <p:txBody>
          <a:bodyPr/>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shutil import copytree</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time import sleep</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from psutil import disk_partitions</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while True:</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sleep(3)</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#检查所有驱动器</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for item in disk_partitions():</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#发现可移动驱动器</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if 'removable' in item.opts:</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driver = item.device</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#输出可移动驱动器符号</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print('Found USB disk:', driver)</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break</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else:</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continue</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    break</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#复制根目录</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copytree(driver, r'D:\usbdriver')</a:t>
            </a:r>
            <a:endParaRPr lang="en-US" sz="1200">
              <a:latin typeface="Consolas" panose="020B0609020204030204" pitchFamily="49" charset="0"/>
              <a:cs typeface="Consolas" panose="020B0609020204030204" pitchFamily="49" charset="0"/>
            </a:endParaRPr>
          </a:p>
          <a:p>
            <a:pPr marL="0" indent="0" eaLnBrk="1" latinLnBrk="0" hangingPunct="1">
              <a:spcBef>
                <a:spcPts val="0"/>
              </a:spcBef>
              <a:buNone/>
            </a:pPr>
            <a:r>
              <a:rPr lang="en-US" sz="1200">
                <a:latin typeface="Consolas" panose="020B0609020204030204" pitchFamily="49" charset="0"/>
                <a:cs typeface="Consolas" panose="020B0609020204030204" pitchFamily="49" charset="0"/>
              </a:rPr>
              <a:t>print('all files copied.')</a:t>
            </a:r>
            <a:endParaRPr lang="en-US" sz="1200">
              <a:latin typeface="Consolas" panose="020B0609020204030204" pitchFamily="49" charset="0"/>
              <a:cs typeface="Consolas" panose="020B0609020204030204" pitchFamily="49" charset="0"/>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8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8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27414</Words>
  <Application>WPS 演示</Application>
  <PresentationFormat>全屏显示(4:3)</PresentationFormat>
  <Paragraphs>1461</Paragraphs>
  <Slides>93</Slides>
  <Notes>1</Notes>
  <HiddenSlides>0</HiddenSlides>
  <MMClips>0</MMClips>
  <ScaleCrop>false</ScaleCrop>
  <HeadingPairs>
    <vt:vector size="8" baseType="variant">
      <vt:variant>
        <vt:lpstr>已用的字体</vt:lpstr>
      </vt:variant>
      <vt:variant>
        <vt:i4>9</vt:i4>
      </vt:variant>
      <vt:variant>
        <vt:lpstr>主题</vt:lpstr>
      </vt:variant>
      <vt:variant>
        <vt:i4>12</vt:i4>
      </vt:variant>
      <vt:variant>
        <vt:lpstr>嵌入 OLE 服务器</vt:lpstr>
      </vt:variant>
      <vt:variant>
        <vt:i4>1</vt:i4>
      </vt:variant>
      <vt:variant>
        <vt:lpstr>幻灯片标题</vt:lpstr>
      </vt:variant>
      <vt:variant>
        <vt:i4>93</vt:i4>
      </vt:variant>
    </vt:vector>
  </HeadingPairs>
  <TitlesOfParts>
    <vt:vector size="115" baseType="lpstr">
      <vt:lpstr>Arial</vt:lpstr>
      <vt:lpstr>宋体</vt:lpstr>
      <vt:lpstr>Wingdings</vt:lpstr>
      <vt:lpstr>Wingdings</vt:lpstr>
      <vt:lpstr>Times New Roman</vt:lpstr>
      <vt:lpstr>Consolas</vt:lpstr>
      <vt:lpstr>微软雅黑</vt:lpstr>
      <vt:lpstr>Arial Unicode MS</vt:lpstr>
      <vt:lpstr>Calibri</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Paint.Picture</vt:lpstr>
      <vt:lpstr>第7章 文件操作  董付国 微信公众号：Python小屋</vt:lpstr>
      <vt:lpstr>文件操作</vt:lpstr>
      <vt:lpstr>文件操作</vt:lpstr>
      <vt:lpstr>7.1  文件基本操作</vt:lpstr>
      <vt:lpstr>7.1  文件基本操作</vt:lpstr>
      <vt:lpstr>7.1  文件基本操作</vt:lpstr>
      <vt:lpstr>7.1  文件基本操作</vt:lpstr>
      <vt:lpstr>7.1  文件基本操作</vt:lpstr>
      <vt:lpstr>7.1  文件基本操作</vt:lpstr>
      <vt:lpstr>7.1  文件基本操作</vt:lpstr>
      <vt:lpstr>7.2  文本文件操作案例精选</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7.3  二进制文件操作案例精选</vt:lpstr>
      <vt:lpstr>7.3.1  使用pickle模块</vt:lpstr>
      <vt:lpstr>7.3.1  使用pickle模块</vt:lpstr>
      <vt:lpstr>7.3.2  使用struct模块</vt:lpstr>
      <vt:lpstr>7.3.2  使用struct模块</vt:lpstr>
      <vt:lpstr>7.3.2  使用struct模块</vt:lpstr>
      <vt:lpstr>7.3.2  使用struct模块</vt:lpstr>
      <vt:lpstr>7.3.3  补充：使用shelve序列化</vt:lpstr>
      <vt:lpstr>7.3.3  补充：使用shelve序列化</vt:lpstr>
      <vt:lpstr>7.3.4  补充：使用marshal序列化</vt:lpstr>
      <vt:lpstr>7.3.4  补充：使用marshal序列化</vt:lpstr>
      <vt:lpstr>7.4.1  os与os.path模块</vt:lpstr>
      <vt:lpstr>7.4.1  os与os.path模块</vt:lpstr>
      <vt:lpstr>7.4.1  os与os.path模块</vt:lpstr>
      <vt:lpstr>7.4.1  os与os.path模块</vt:lpstr>
      <vt:lpstr>7.4.1  os与os.path模块</vt:lpstr>
      <vt:lpstr>7.4.1  os与os.path模块</vt:lpstr>
      <vt:lpstr>7.4.2  shutil模块</vt:lpstr>
      <vt:lpstr>7.4.2  shutil模块</vt:lpstr>
      <vt:lpstr>7.5   目录操作</vt:lpstr>
      <vt:lpstr>7.5  目录操作</vt:lpstr>
      <vt:lpstr>7.5  目录操作</vt:lpstr>
      <vt:lpstr>7.5  目录操作</vt:lpstr>
      <vt:lpstr>7.5  目录操作</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lpstr>7.6  案例精选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221</cp:revision>
  <dcterms:created xsi:type="dcterms:W3CDTF">2013-01-25T01:44:00Z</dcterms:created>
  <dcterms:modified xsi:type="dcterms:W3CDTF">2020-05-30T10:03:55Z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