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12541729" r:id="rId2"/>
    <p:sldId id="12541734" r:id="rId3"/>
    <p:sldId id="12541732" r:id="rId4"/>
    <p:sldId id="12541730" r:id="rId5"/>
    <p:sldId id="1254173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03"/>
  </p:normalViewPr>
  <p:slideViewPr>
    <p:cSldViewPr snapToGrid="0">
      <p:cViewPr>
        <p:scale>
          <a:sx n="103" d="100"/>
          <a:sy n="103" d="100"/>
        </p:scale>
        <p:origin x="113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8AC47-F894-B34A-A490-52AB0DDA57C7}" type="datetimeFigureOut">
              <a:rPr lang="en-US" smtClean="0"/>
              <a:t>5/23/23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C4080-6175-7D4F-BD2F-97058BB1D3A0}" type="slidenum">
              <a:rPr lang="en-US" smtClean="0"/>
              <a:t>‹#›</a:t>
            </a:fld>
            <a:endParaRPr lang="en-US"/>
          </a:p>
        </p:txBody>
      </p:sp>
    </p:spTree>
    <p:extLst>
      <p:ext uri="{BB962C8B-B14F-4D97-AF65-F5344CB8AC3E}">
        <p14:creationId xmlns:p14="http://schemas.microsoft.com/office/powerpoint/2010/main" val="236391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4"/>
          </p:nvPr>
        </p:nvSpPr>
        <p:spPr/>
        <p:txBody>
          <a:bodyPr/>
          <a:lstStyle/>
          <a:p>
            <a:r>
              <a:rPr lang="zh-CN" altLang="en-US"/>
              <a:t>25</a:t>
            </a:r>
          </a:p>
        </p:txBody>
      </p:sp>
    </p:spTree>
    <p:extLst>
      <p:ext uri="{BB962C8B-B14F-4D97-AF65-F5344CB8AC3E}">
        <p14:creationId xmlns:p14="http://schemas.microsoft.com/office/powerpoint/2010/main" val="362792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4"/>
          </p:nvPr>
        </p:nvSpPr>
        <p:spPr/>
        <p:txBody>
          <a:bodyPr/>
          <a:lstStyle/>
          <a:p>
            <a:r>
              <a:rPr lang="zh-CN" altLang="en-US"/>
              <a:t>25</a:t>
            </a:r>
          </a:p>
        </p:txBody>
      </p:sp>
    </p:spTree>
    <p:extLst>
      <p:ext uri="{BB962C8B-B14F-4D97-AF65-F5344CB8AC3E}">
        <p14:creationId xmlns:p14="http://schemas.microsoft.com/office/powerpoint/2010/main" val="340883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4"/>
          </p:nvPr>
        </p:nvSpPr>
        <p:spPr/>
        <p:txBody>
          <a:bodyPr/>
          <a:lstStyle/>
          <a:p>
            <a:r>
              <a:rPr lang="zh-CN" altLang="en-US"/>
              <a:t>25</a:t>
            </a:r>
          </a:p>
        </p:txBody>
      </p:sp>
    </p:spTree>
    <p:extLst>
      <p:ext uri="{BB962C8B-B14F-4D97-AF65-F5344CB8AC3E}">
        <p14:creationId xmlns:p14="http://schemas.microsoft.com/office/powerpoint/2010/main" val="267336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4"/>
          </p:nvPr>
        </p:nvSpPr>
        <p:spPr/>
        <p:txBody>
          <a:bodyPr/>
          <a:lstStyle/>
          <a:p>
            <a:r>
              <a:rPr lang="zh-CN" altLang="en-US"/>
              <a:t>25</a:t>
            </a:r>
          </a:p>
        </p:txBody>
      </p:sp>
    </p:spTree>
    <p:extLst>
      <p:ext uri="{BB962C8B-B14F-4D97-AF65-F5344CB8AC3E}">
        <p14:creationId xmlns:p14="http://schemas.microsoft.com/office/powerpoint/2010/main" val="4123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4"/>
          </p:nvPr>
        </p:nvSpPr>
        <p:spPr/>
        <p:txBody>
          <a:bodyPr/>
          <a:lstStyle/>
          <a:p>
            <a:r>
              <a:rPr lang="zh-CN" altLang="en-US"/>
              <a:t>25</a:t>
            </a:r>
          </a:p>
        </p:txBody>
      </p:sp>
    </p:spTree>
    <p:extLst>
      <p:ext uri="{BB962C8B-B14F-4D97-AF65-F5344CB8AC3E}">
        <p14:creationId xmlns:p14="http://schemas.microsoft.com/office/powerpoint/2010/main" val="66622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6C5C-1463-4E68-3B7D-32C03C69A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7304B-D8B3-8C04-54CF-D016527EF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097F4-AE0B-9D36-69CC-730371E6CC1A}"/>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5" name="Footer Placeholder 4">
            <a:extLst>
              <a:ext uri="{FF2B5EF4-FFF2-40B4-BE49-F238E27FC236}">
                <a16:creationId xmlns:a16="http://schemas.microsoft.com/office/drawing/2014/main" id="{C7207D17-5716-61A1-EB91-09D48BA16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5533A-C904-7A93-EAC2-D2CA11A74B88}"/>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107392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FE57-2731-56B4-4770-E620961D2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E3811-F86C-2075-C9A2-B97549DA2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E86C7-AFEB-94DE-21CA-D6913FB55122}"/>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5" name="Footer Placeholder 4">
            <a:extLst>
              <a:ext uri="{FF2B5EF4-FFF2-40B4-BE49-F238E27FC236}">
                <a16:creationId xmlns:a16="http://schemas.microsoft.com/office/drawing/2014/main" id="{535F0632-1F57-44F1-A54F-9EB3ACBB3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ECE18-D9F4-4BC5-D57A-1AE71210CEA2}"/>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208127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FB640-9ECA-BC77-4678-3DB2DF5D22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68AA-6BC6-31AC-49FA-5B60022B5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52944-23CD-8C74-6184-9283431EAD78}"/>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5" name="Footer Placeholder 4">
            <a:extLst>
              <a:ext uri="{FF2B5EF4-FFF2-40B4-BE49-F238E27FC236}">
                <a16:creationId xmlns:a16="http://schemas.microsoft.com/office/drawing/2014/main" id="{1C8BFA55-768B-4CBA-CAD1-4A9A9BD26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1A45A-D242-A771-3890-065728E4ED5E}"/>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349699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0" y="827314"/>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userDrawn="1">
            <p:custDataLst>
              <p:tags r:id="rId2"/>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87104" y="178676"/>
            <a:ext cx="1733551" cy="503728"/>
          </a:xfrm>
          <a:prstGeom prst="rect">
            <a:avLst/>
          </a:prstGeom>
        </p:spPr>
      </p:pic>
      <p:sp>
        <p:nvSpPr>
          <p:cNvPr id="5" name="TextBox 7"/>
          <p:cNvSpPr txBox="1">
            <a:spLocks noChangeArrowheads="1"/>
          </p:cNvSpPr>
          <p:nvPr userDrawn="1">
            <p:custDataLst>
              <p:tags r:id="rId3"/>
            </p:custDataLst>
          </p:nvPr>
        </p:nvSpPr>
        <p:spPr bwMode="auto">
          <a:xfrm>
            <a:off x="11153879" y="6411677"/>
            <a:ext cx="103505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80FC51D0-2D5E-4C06-9981-FD09CA691BA0}" type="slidenum">
              <a:rPr lang="zh-CN" altLang="en-US" sz="2000" smtClean="0">
                <a:solidFill>
                  <a:srgbClr val="2F5597"/>
                </a:solidFill>
                <a:latin typeface="Impact" panose="020B0806030902050204" pitchFamily="34" charset="0"/>
                <a:ea typeface="微软雅黑" panose="020B0503020204020204" pitchFamily="34" charset="-122"/>
              </a:rPr>
              <a:t>‹#›</a:t>
            </a:fld>
            <a:r>
              <a:rPr lang="en-US" altLang="zh-CN" sz="2000" dirty="0">
                <a:solidFill>
                  <a:srgbClr val="2F5597"/>
                </a:solidFill>
                <a:latin typeface="Impact" panose="020B0806030902050204" pitchFamily="34" charset="0"/>
                <a:ea typeface="微软雅黑" panose="020B0503020204020204" pitchFamily="34" charset="-122"/>
              </a:rPr>
              <a:t>/18</a:t>
            </a:r>
            <a:endParaRPr lang="zh-CN" altLang="en-US" sz="2000" dirty="0">
              <a:solidFill>
                <a:srgbClr val="2F559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47040620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8C77-2F70-3E45-C00D-AB80BA06B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3007D-2145-2728-F503-46A9081B8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96A7B-F4B0-2BF3-ABE8-EA325C0E9ED9}"/>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5" name="Footer Placeholder 4">
            <a:extLst>
              <a:ext uri="{FF2B5EF4-FFF2-40B4-BE49-F238E27FC236}">
                <a16:creationId xmlns:a16="http://schemas.microsoft.com/office/drawing/2014/main" id="{DEEC4E6B-5DCC-4D0C-42A3-41272B35F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6C360-A078-6E7E-CE5F-BCF37D8B37B2}"/>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258024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EE45-E4C9-E7AC-25FD-EE631619E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D32188-247C-47D6-D805-FB2FECF4E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DAC1-94A6-23A4-6995-C7308760D50E}"/>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5" name="Footer Placeholder 4">
            <a:extLst>
              <a:ext uri="{FF2B5EF4-FFF2-40B4-BE49-F238E27FC236}">
                <a16:creationId xmlns:a16="http://schemas.microsoft.com/office/drawing/2014/main" id="{D933673D-29E0-F105-266B-3B54066BD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CB6C2-C2AB-88FE-7D6A-BCF87F2006FF}"/>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105153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264F-EE6A-ADEC-322B-F7A242303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B75AC6-24E2-04D2-3B84-E9AE86E96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E5A657-06C9-24D0-5182-66AD37128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E51B8-6170-1946-09C7-2047B7081F3B}"/>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6" name="Footer Placeholder 5">
            <a:extLst>
              <a:ext uri="{FF2B5EF4-FFF2-40B4-BE49-F238E27FC236}">
                <a16:creationId xmlns:a16="http://schemas.microsoft.com/office/drawing/2014/main" id="{B0697791-CA9C-E780-B66F-D1682E15E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DF3A4-303E-371D-E415-8CDD2BE917F4}"/>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189996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8C69-7177-3C2F-4414-30EC04AAA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A20321-3145-7838-E357-02A634074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492CF-B46F-FCB5-B1CC-3FA600B162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6B3FEA-CD21-ECEE-5E31-BBDC636DA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F90D8-701D-F0DC-D015-9D6CA6B9E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11498-E2B6-3C07-EA31-96A1D44ED463}"/>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8" name="Footer Placeholder 7">
            <a:extLst>
              <a:ext uri="{FF2B5EF4-FFF2-40B4-BE49-F238E27FC236}">
                <a16:creationId xmlns:a16="http://schemas.microsoft.com/office/drawing/2014/main" id="{162D91B3-3327-5CE8-665F-231D794D5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5D884-586A-DC68-86C0-56A92631310C}"/>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158089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2112-90A1-D979-7B56-4CE77FDE5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B981C9-1058-AF17-6BCE-A26F6F51A917}"/>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4" name="Footer Placeholder 3">
            <a:extLst>
              <a:ext uri="{FF2B5EF4-FFF2-40B4-BE49-F238E27FC236}">
                <a16:creationId xmlns:a16="http://schemas.microsoft.com/office/drawing/2014/main" id="{D55172E4-369B-A743-82D7-03A3380BE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D8F4D-745F-D6BD-E05D-BA9351B1B35C}"/>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315111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F6BFC-F984-4077-95FC-256F6D1D3A71}"/>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3" name="Footer Placeholder 2">
            <a:extLst>
              <a:ext uri="{FF2B5EF4-FFF2-40B4-BE49-F238E27FC236}">
                <a16:creationId xmlns:a16="http://schemas.microsoft.com/office/drawing/2014/main" id="{6B0FD511-01E6-D421-160A-B163680B1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2DBA9-DC14-47BF-C72A-95A755F7E1A8}"/>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34445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CF1F-DF07-C724-8203-C78843242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6B3EC-2351-89A4-8FDA-E37BE8A88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919AC4-1D24-BC99-B0F5-959373614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8086BA-7DFE-3325-6A14-EB065C7372C3}"/>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6" name="Footer Placeholder 5">
            <a:extLst>
              <a:ext uri="{FF2B5EF4-FFF2-40B4-BE49-F238E27FC236}">
                <a16:creationId xmlns:a16="http://schemas.microsoft.com/office/drawing/2014/main" id="{A4A11305-2287-4D1D-83E7-687E154FD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5C6F5-A7E9-518C-FD7E-B0D2D8518D00}"/>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187989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D7CF-FC05-4A4E-000C-AFD96A47A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EF727-5E59-FA98-6472-4767DB1C1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54A92-349A-3173-18A0-0012FAF73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5FD1D-6429-215E-72DC-525289A52067}"/>
              </a:ext>
            </a:extLst>
          </p:cNvPr>
          <p:cNvSpPr>
            <a:spLocks noGrp="1"/>
          </p:cNvSpPr>
          <p:nvPr>
            <p:ph type="dt" sz="half" idx="10"/>
          </p:nvPr>
        </p:nvSpPr>
        <p:spPr/>
        <p:txBody>
          <a:bodyPr/>
          <a:lstStyle/>
          <a:p>
            <a:fld id="{B8E7F1D0-CF19-744C-A445-5AD31355B732}" type="datetimeFigureOut">
              <a:rPr lang="en-US" smtClean="0"/>
              <a:t>5/23/23</a:t>
            </a:fld>
            <a:endParaRPr lang="en-US"/>
          </a:p>
        </p:txBody>
      </p:sp>
      <p:sp>
        <p:nvSpPr>
          <p:cNvPr id="6" name="Footer Placeholder 5">
            <a:extLst>
              <a:ext uri="{FF2B5EF4-FFF2-40B4-BE49-F238E27FC236}">
                <a16:creationId xmlns:a16="http://schemas.microsoft.com/office/drawing/2014/main" id="{9DC39FB4-94A9-4FD6-719C-B4A0F6E33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C9DC2-613B-54B5-8BAC-A9C5C1B6EA87}"/>
              </a:ext>
            </a:extLst>
          </p:cNvPr>
          <p:cNvSpPr>
            <a:spLocks noGrp="1"/>
          </p:cNvSpPr>
          <p:nvPr>
            <p:ph type="sldNum" sz="quarter" idx="12"/>
          </p:nvPr>
        </p:nvSpPr>
        <p:spPr/>
        <p:txBody>
          <a:bodyPr/>
          <a:lstStyle/>
          <a:p>
            <a:fld id="{C3F678DC-06C7-5C49-B454-89FCAC7A8CAB}" type="slidenum">
              <a:rPr lang="en-US" smtClean="0"/>
              <a:t>‹#›</a:t>
            </a:fld>
            <a:endParaRPr lang="en-US"/>
          </a:p>
        </p:txBody>
      </p:sp>
    </p:spTree>
    <p:extLst>
      <p:ext uri="{BB962C8B-B14F-4D97-AF65-F5344CB8AC3E}">
        <p14:creationId xmlns:p14="http://schemas.microsoft.com/office/powerpoint/2010/main" val="143882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58535-FF4D-C37A-572A-F0D443589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1D8B1-94C9-330D-9D76-47B942645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28112-686E-29CB-F718-AC5B63FE7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7F1D0-CF19-744C-A445-5AD31355B732}" type="datetimeFigureOut">
              <a:rPr lang="en-US" smtClean="0"/>
              <a:t>5/23/23</a:t>
            </a:fld>
            <a:endParaRPr lang="en-US"/>
          </a:p>
        </p:txBody>
      </p:sp>
      <p:sp>
        <p:nvSpPr>
          <p:cNvPr id="5" name="Footer Placeholder 4">
            <a:extLst>
              <a:ext uri="{FF2B5EF4-FFF2-40B4-BE49-F238E27FC236}">
                <a16:creationId xmlns:a16="http://schemas.microsoft.com/office/drawing/2014/main" id="{8B33FE0A-1DBD-B0C2-A4BC-D43F826AD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443790-535F-C181-F8F2-FBB5ABA0E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678DC-06C7-5C49-B454-89FCAC7A8CAB}" type="slidenum">
              <a:rPr lang="en-US" smtClean="0"/>
              <a:t>‹#›</a:t>
            </a:fld>
            <a:endParaRPr lang="en-US"/>
          </a:p>
        </p:txBody>
      </p:sp>
    </p:spTree>
    <p:extLst>
      <p:ext uri="{BB962C8B-B14F-4D97-AF65-F5344CB8AC3E}">
        <p14:creationId xmlns:p14="http://schemas.microsoft.com/office/powerpoint/2010/main" val="362313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5.xml"/><Relationship Id="rId7" Type="http://schemas.openxmlformats.org/officeDocument/2006/relationships/image" Target="../media/image11.jpe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0E53FF3-9718-6DB4-0AEF-FED3385FA998}"/>
              </a:ext>
            </a:extLst>
          </p:cNvPr>
          <p:cNvGrpSpPr/>
          <p:nvPr/>
        </p:nvGrpSpPr>
        <p:grpSpPr>
          <a:xfrm>
            <a:off x="1025390" y="1403032"/>
            <a:ext cx="4975365" cy="4340195"/>
            <a:chOff x="1025390" y="1403032"/>
            <a:chExt cx="4975365" cy="4340195"/>
          </a:xfrm>
        </p:grpSpPr>
        <p:sp>
          <p:nvSpPr>
            <p:cNvPr id="61" name="Freeform 60">
              <a:extLst>
                <a:ext uri="{FF2B5EF4-FFF2-40B4-BE49-F238E27FC236}">
                  <a16:creationId xmlns:a16="http://schemas.microsoft.com/office/drawing/2014/main" id="{F547C0BC-BAE1-702F-4A78-E9A58C8B129E}"/>
                </a:ext>
              </a:extLst>
            </p:cNvPr>
            <p:cNvSpPr/>
            <p:nvPr/>
          </p:nvSpPr>
          <p:spPr>
            <a:xfrm>
              <a:off x="1025390" y="2018355"/>
              <a:ext cx="4975365" cy="3724872"/>
            </a:xfrm>
            <a:custGeom>
              <a:avLst/>
              <a:gdLst>
                <a:gd name="connsiteX0" fmla="*/ 1616927 w 6255834"/>
                <a:gd name="connsiteY0" fmla="*/ 0 h 4683513"/>
                <a:gd name="connsiteX1" fmla="*/ 0 w 6255834"/>
                <a:gd name="connsiteY1" fmla="*/ 1940313 h 4683513"/>
                <a:gd name="connsiteX2" fmla="*/ 869795 w 6255834"/>
                <a:gd name="connsiteY2" fmla="*/ 2319454 h 4683513"/>
                <a:gd name="connsiteX3" fmla="*/ 1282390 w 6255834"/>
                <a:gd name="connsiteY3" fmla="*/ 3668752 h 4683513"/>
                <a:gd name="connsiteX4" fmla="*/ 3434575 w 6255834"/>
                <a:gd name="connsiteY4" fmla="*/ 4605454 h 4683513"/>
                <a:gd name="connsiteX5" fmla="*/ 4605453 w 6255834"/>
                <a:gd name="connsiteY5" fmla="*/ 4638908 h 4683513"/>
                <a:gd name="connsiteX6" fmla="*/ 6255834 w 6255834"/>
                <a:gd name="connsiteY6" fmla="*/ 4683513 h 4683513"/>
                <a:gd name="connsiteX7" fmla="*/ 2040673 w 6255834"/>
                <a:gd name="connsiteY7" fmla="*/ 11152 h 4683513"/>
                <a:gd name="connsiteX8" fmla="*/ 1616927 w 6255834"/>
                <a:gd name="connsiteY8" fmla="*/ 0 h 468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5834" h="4683513">
                  <a:moveTo>
                    <a:pt x="1616927" y="0"/>
                  </a:moveTo>
                  <a:lnTo>
                    <a:pt x="0" y="1940313"/>
                  </a:lnTo>
                  <a:lnTo>
                    <a:pt x="869795" y="2319454"/>
                  </a:lnTo>
                  <a:lnTo>
                    <a:pt x="1282390" y="3668752"/>
                  </a:lnTo>
                  <a:lnTo>
                    <a:pt x="3434575" y="4605454"/>
                  </a:lnTo>
                  <a:lnTo>
                    <a:pt x="4605453" y="4638908"/>
                  </a:lnTo>
                  <a:lnTo>
                    <a:pt x="6255834" y="4683513"/>
                  </a:lnTo>
                  <a:lnTo>
                    <a:pt x="2040673" y="11152"/>
                  </a:lnTo>
                  <a:lnTo>
                    <a:pt x="1616927" y="0"/>
                  </a:lnTo>
                  <a:close/>
                </a:path>
              </a:pathLst>
            </a:custGeom>
            <a:gradFill>
              <a:gsLst>
                <a:gs pos="0">
                  <a:schemeClr val="accent1">
                    <a:lumMod val="5000"/>
                    <a:lumOff val="95000"/>
                    <a:alpha val="0"/>
                  </a:schemeClr>
                </a:gs>
                <a:gs pos="0">
                  <a:schemeClr val="accent1">
                    <a:lumMod val="18000"/>
                    <a:lumOff val="82000"/>
                    <a:alpha val="6000"/>
                  </a:schemeClr>
                </a:gs>
                <a:gs pos="67000">
                  <a:schemeClr val="accent1">
                    <a:lumMod val="53028"/>
                    <a:lumOff val="46972"/>
                    <a:alpha val="40585"/>
                  </a:schemeClr>
                </a:gs>
                <a:gs pos="99000">
                  <a:schemeClr val="accent1">
                    <a:lumMod val="72000"/>
                    <a:lumOff val="28000"/>
                    <a:alpha val="60985"/>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descr="A satellite with solar panels&#10;&#10;Description automatically generated with medium confidence">
              <a:extLst>
                <a:ext uri="{FF2B5EF4-FFF2-40B4-BE49-F238E27FC236}">
                  <a16:creationId xmlns:a16="http://schemas.microsoft.com/office/drawing/2014/main" id="{56CCE5A0-DC4B-2B3C-0504-E5545F191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1743">
              <a:off x="2103163" y="1403032"/>
              <a:ext cx="808895" cy="768137"/>
            </a:xfrm>
            <a:prstGeom prst="rect">
              <a:avLst/>
            </a:prstGeom>
          </p:spPr>
        </p:pic>
      </p:grpSp>
      <p:sp>
        <p:nvSpPr>
          <p:cNvPr id="12" name="Rectangle 11">
            <a:extLst>
              <a:ext uri="{FF2B5EF4-FFF2-40B4-BE49-F238E27FC236}">
                <a16:creationId xmlns:a16="http://schemas.microsoft.com/office/drawing/2014/main" id="{6735F917-2A5F-7512-2A84-6941B148C5E0}"/>
              </a:ext>
            </a:extLst>
          </p:cNvPr>
          <p:cNvSpPr/>
          <p:nvPr/>
        </p:nvSpPr>
        <p:spPr>
          <a:xfrm>
            <a:off x="1666011" y="4634217"/>
            <a:ext cx="3468744" cy="2712776"/>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9FEDF1BB-241A-D46F-BE87-5BEFE2EBFDE1}"/>
              </a:ext>
            </a:extLst>
          </p:cNvPr>
          <p:cNvSpPr/>
          <p:nvPr/>
        </p:nvSpPr>
        <p:spPr>
          <a:xfrm>
            <a:off x="195243" y="3575568"/>
            <a:ext cx="3429110" cy="2154124"/>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569316D5-92E8-AC5B-D857-7ACA47148F7C}"/>
              </a:ext>
            </a:extLst>
          </p:cNvPr>
          <p:cNvSpPr/>
          <p:nvPr/>
        </p:nvSpPr>
        <p:spPr>
          <a:xfrm>
            <a:off x="8390552" y="4331421"/>
            <a:ext cx="3468744" cy="2868179"/>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5"/>
          <p:cNvSpPr/>
          <p:nvPr/>
        </p:nvSpPr>
        <p:spPr>
          <a:xfrm>
            <a:off x="239548" y="294829"/>
            <a:ext cx="414338" cy="369887"/>
          </a:xfrm>
          <a:prstGeom prst="rect">
            <a:avLst/>
          </a:prstGeom>
          <a:solidFill>
            <a:srgbClr val="18469D"/>
          </a:solidFill>
          <a:ln w="9525">
            <a:noFill/>
          </a:ln>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 name="文本框 30"/>
          <p:cNvSpPr txBox="1"/>
          <p:nvPr>
            <p:custDataLst>
              <p:tags r:id="rId1"/>
            </p:custDataLst>
          </p:nvPr>
        </p:nvSpPr>
        <p:spPr>
          <a:xfrm>
            <a:off x="659745" y="249584"/>
            <a:ext cx="4586512" cy="461665"/>
          </a:xfrm>
          <a:prstGeom prst="rect">
            <a:avLst/>
          </a:prstGeom>
          <a:noFill/>
        </p:spPr>
        <p:txBody>
          <a:bodyPr wrap="none" rtlCol="0" anchor="t">
            <a:spAutoFit/>
          </a:bodyPr>
          <a:lstStyle/>
          <a:p>
            <a:pPr algn="l">
              <a:buNone/>
            </a:pPr>
            <a:r>
              <a:rPr lang="zh-CN" altLang="en-US"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无人机建筑沉降监测 </a:t>
            </a:r>
            <a:r>
              <a:rPr lang="en-US" altLang="zh-CN"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研究思路</a:t>
            </a:r>
          </a:p>
        </p:txBody>
      </p:sp>
      <p:sp>
        <p:nvSpPr>
          <p:cNvPr id="59" name="AutoShape 5">
            <a:extLst>
              <a:ext uri="{FF2B5EF4-FFF2-40B4-BE49-F238E27FC236}">
                <a16:creationId xmlns:a16="http://schemas.microsoft.com/office/drawing/2014/main" id="{C1BF3AFA-4362-41B4-BDA2-8E2F36FBFCE7}"/>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6">
            <a:extLst>
              <a:ext uri="{FF2B5EF4-FFF2-40B4-BE49-F238E27FC236}">
                <a16:creationId xmlns:a16="http://schemas.microsoft.com/office/drawing/2014/main" id="{5AB12791-C52B-F57C-12A5-1201CC604B40}"/>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TextBox 61">
            <a:extLst>
              <a:ext uri="{FF2B5EF4-FFF2-40B4-BE49-F238E27FC236}">
                <a16:creationId xmlns:a16="http://schemas.microsoft.com/office/drawing/2014/main" id="{2E0EAA8B-C6A1-C0E3-1417-9F6F430391C7}"/>
              </a:ext>
            </a:extLst>
          </p:cNvPr>
          <p:cNvSpPr txBox="1"/>
          <p:nvPr/>
        </p:nvSpPr>
        <p:spPr>
          <a:xfrm>
            <a:off x="289679" y="849516"/>
            <a:ext cx="11564980" cy="685893"/>
          </a:xfrm>
          <a:prstGeom prst="rect">
            <a:avLst/>
          </a:prstGeom>
          <a:noFill/>
        </p:spPr>
        <p:txBody>
          <a:bodyPr wrap="square" rtlCol="0">
            <a:spAutoFit/>
          </a:bodyPr>
          <a:lstStyle/>
          <a:p>
            <a:pPr>
              <a:lnSpc>
                <a:spcPts val="2360"/>
              </a:lnSpc>
            </a:pPr>
            <a:r>
              <a:rPr lang="en-US" b="1" dirty="0">
                <a:latin typeface="Microsoft YaHei" panose="020B0503020204020204" pitchFamily="34" charset="-122"/>
                <a:ea typeface="Microsoft YaHei" panose="020B0503020204020204" pitchFamily="34" charset="-122"/>
              </a:rPr>
              <a:t>	</a:t>
            </a:r>
            <a:r>
              <a:rPr lang="en-US" b="1" dirty="0" err="1">
                <a:latin typeface="Microsoft YaHei" panose="020B0503020204020204" pitchFamily="34" charset="-122"/>
                <a:ea typeface="Microsoft YaHei" panose="020B0503020204020204" pitchFamily="34" charset="-122"/>
              </a:rPr>
              <a:t>针对大范围沉降区域中各建筑的沉降值</a:t>
            </a:r>
            <a:r>
              <a:rPr lang="zh-CN" altLang="en-US" b="1" dirty="0">
                <a:latin typeface="Microsoft YaHei" panose="020B0503020204020204" pitchFamily="34" charset="-122"/>
                <a:ea typeface="Microsoft YaHei" panose="020B0503020204020204" pitchFamily="34" charset="-122"/>
              </a:rPr>
              <a:t>，可以在被测物旁放置标志物和高精度全站仪，通过利用</a:t>
            </a:r>
            <a:r>
              <a:rPr lang="zh-CN" altLang="en-US" b="1" dirty="0">
                <a:solidFill>
                  <a:srgbClr val="C00000"/>
                </a:solidFill>
                <a:latin typeface="Microsoft YaHei" panose="020B0503020204020204" pitchFamily="34" charset="-122"/>
                <a:ea typeface="Microsoft YaHei" panose="020B0503020204020204" pitchFamily="34" charset="-122"/>
              </a:rPr>
              <a:t>三角化方法和全站仪数据计算世界坐标系下监测标志物的真实沉降数据。</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83" name="Right Arrow 82">
            <a:extLst>
              <a:ext uri="{FF2B5EF4-FFF2-40B4-BE49-F238E27FC236}">
                <a16:creationId xmlns:a16="http://schemas.microsoft.com/office/drawing/2014/main" id="{C4BA1872-1763-214E-D75B-7AD99A3F7B90}"/>
              </a:ext>
            </a:extLst>
          </p:cNvPr>
          <p:cNvSpPr/>
          <p:nvPr/>
        </p:nvSpPr>
        <p:spPr>
          <a:xfrm>
            <a:off x="6017020" y="3731294"/>
            <a:ext cx="466754" cy="735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01BA1927-5660-D7C2-DE6F-5E004A8EF89D}"/>
              </a:ext>
            </a:extLst>
          </p:cNvPr>
          <p:cNvSpPr txBox="1"/>
          <p:nvPr/>
        </p:nvSpPr>
        <p:spPr>
          <a:xfrm>
            <a:off x="4538384" y="1703168"/>
            <a:ext cx="2504451" cy="1200329"/>
          </a:xfrm>
          <a:prstGeom prst="rect">
            <a:avLst/>
          </a:prstGeom>
          <a:solidFill>
            <a:srgbClr val="18469D"/>
          </a:solidFill>
        </p:spPr>
        <p:txBody>
          <a:bodyPr wrap="square" rtlCol="0">
            <a:spAutoFit/>
          </a:bodyPr>
          <a:lstStyle/>
          <a:p>
            <a:pPr algn="ctr"/>
            <a:r>
              <a:rPr lang="en-US" b="1" i="0" dirty="0" err="1">
                <a:solidFill>
                  <a:schemeClr val="bg1"/>
                </a:solidFill>
                <a:effectLst/>
                <a:latin typeface="Microsoft YaHei" panose="020B0503020204020204" pitchFamily="34" charset="-122"/>
                <a:ea typeface="Microsoft YaHei" panose="020B0503020204020204" pitchFamily="34" charset="-122"/>
              </a:rPr>
              <a:t>全站仪测量沉降</a:t>
            </a:r>
            <a:r>
              <a:rPr lang="zh-CN" altLang="en-US" b="1" i="0" dirty="0">
                <a:solidFill>
                  <a:schemeClr val="bg1"/>
                </a:solidFill>
                <a:effectLst/>
                <a:latin typeface="Microsoft YaHei" panose="020B0503020204020204" pitchFamily="34" charset="-122"/>
                <a:ea typeface="Microsoft YaHei" panose="020B0503020204020204" pitchFamily="34" charset="-122"/>
              </a:rPr>
              <a:t>：</a:t>
            </a:r>
            <a:endParaRPr lang="en-US" altLang="zh-CN" b="1" i="0" dirty="0">
              <a:solidFill>
                <a:schemeClr val="bg1"/>
              </a:solidFill>
              <a:effectLst/>
              <a:latin typeface="Microsoft YaHei" panose="020B0503020204020204" pitchFamily="34" charset="-122"/>
              <a:ea typeface="Microsoft YaHei" panose="020B0503020204020204" pitchFamily="34" charset="-122"/>
            </a:endParaRPr>
          </a:p>
          <a:p>
            <a:pPr algn="ctr"/>
            <a:r>
              <a:rPr lang="el-GR" b="1" i="0" dirty="0">
                <a:solidFill>
                  <a:schemeClr val="bg1"/>
                </a:solidFill>
                <a:effectLst/>
                <a:latin typeface="Microsoft YaHei" panose="020B0503020204020204" pitchFamily="34" charset="-122"/>
                <a:ea typeface="Microsoft YaHei" panose="020B0503020204020204" pitchFamily="34" charset="-122"/>
              </a:rPr>
              <a:t>ΔA</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altLang="zh-CN" b="1" i="0" dirty="0">
                <a:solidFill>
                  <a:schemeClr val="bg1"/>
                </a:solidFill>
                <a:effectLst/>
                <a:latin typeface="Microsoft YaHei" panose="020B0503020204020204" pitchFamily="34" charset="-122"/>
                <a:ea typeface="Microsoft YaHei" panose="020B0503020204020204" pitchFamily="34" charset="-122"/>
              </a:rPr>
              <a:t>=</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altLang="zh-CN" b="1" i="0" dirty="0">
                <a:solidFill>
                  <a:schemeClr val="bg1"/>
                </a:solidFill>
                <a:effectLst/>
                <a:latin typeface="Microsoft YaHei" panose="020B0503020204020204" pitchFamily="34" charset="-122"/>
                <a:ea typeface="Microsoft YaHei" panose="020B0503020204020204" pitchFamily="34" charset="-122"/>
              </a:rPr>
              <a:t>A1 - A0</a:t>
            </a:r>
          </a:p>
          <a:p>
            <a:pPr algn="ctr"/>
            <a:r>
              <a:rPr lang="en-US" b="1" dirty="0" err="1">
                <a:solidFill>
                  <a:schemeClr val="bg1"/>
                </a:solidFill>
                <a:latin typeface="Microsoft YaHei" panose="020B0503020204020204" pitchFamily="34" charset="-122"/>
                <a:ea typeface="Microsoft YaHei" panose="020B0503020204020204" pitchFamily="34" charset="-122"/>
              </a:rPr>
              <a:t>目标建筑沉降</a:t>
            </a:r>
            <a:r>
              <a:rPr lang="zh-CN" altLang="en-US" b="1" dirty="0">
                <a:solidFill>
                  <a:schemeClr val="bg1"/>
                </a:solidFill>
                <a:latin typeface="Microsoft YaHei" panose="020B0503020204020204" pitchFamily="34" charset="-122"/>
                <a:ea typeface="Microsoft YaHei" panose="020B0503020204020204" pitchFamily="34" charset="-122"/>
              </a:rPr>
              <a:t>：</a:t>
            </a:r>
            <a:endParaRPr lang="en-US" b="1" i="0" dirty="0">
              <a:solidFill>
                <a:schemeClr val="bg1"/>
              </a:solidFill>
              <a:effectLst/>
              <a:latin typeface="Microsoft YaHei" panose="020B0503020204020204" pitchFamily="34" charset="-122"/>
              <a:ea typeface="Microsoft YaHei" panose="020B0503020204020204" pitchFamily="34" charset="-122"/>
            </a:endParaRPr>
          </a:p>
          <a:p>
            <a:pPr algn="ctr"/>
            <a:r>
              <a:rPr lang="el-GR" b="1" i="0" dirty="0">
                <a:solidFill>
                  <a:schemeClr val="bg1"/>
                </a:solidFill>
                <a:effectLst/>
                <a:latin typeface="Microsoft YaHei" panose="020B0503020204020204" pitchFamily="34" charset="-122"/>
                <a:ea typeface="Microsoft YaHei" panose="020B0503020204020204" pitchFamily="34" charset="-122"/>
              </a:rPr>
              <a:t>ΔS</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altLang="zh-CN" b="1" i="0" dirty="0">
                <a:solidFill>
                  <a:schemeClr val="bg1"/>
                </a:solidFill>
                <a:effectLst/>
                <a:latin typeface="Microsoft YaHei" panose="020B0503020204020204" pitchFamily="34" charset="-122"/>
                <a:ea typeface="Microsoft YaHei" panose="020B0503020204020204" pitchFamily="34" charset="-122"/>
              </a:rPr>
              <a:t>=</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b="1" dirty="0">
                <a:solidFill>
                  <a:schemeClr val="bg1"/>
                </a:solidFill>
                <a:latin typeface="Microsoft YaHei" panose="020B0503020204020204" pitchFamily="34" charset="-122"/>
                <a:ea typeface="Microsoft YaHei" panose="020B0503020204020204" pitchFamily="34" charset="-122"/>
              </a:rPr>
              <a:t>S</a:t>
            </a:r>
            <a:r>
              <a:rPr lang="en-US" altLang="zh-CN" b="1" dirty="0">
                <a:solidFill>
                  <a:schemeClr val="bg1"/>
                </a:solidFill>
                <a:latin typeface="Microsoft YaHei" panose="020B0503020204020204" pitchFamily="34" charset="-122"/>
                <a:ea typeface="Microsoft YaHei" panose="020B0503020204020204" pitchFamily="34" charset="-122"/>
              </a:rPr>
              <a:t>1</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S0</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a:t>
            </a:r>
            <a:r>
              <a:rPr lang="zh-CN" altLang="en-US" b="1" dirty="0">
                <a:solidFill>
                  <a:schemeClr val="bg1"/>
                </a:solidFill>
                <a:latin typeface="Microsoft YaHei" panose="020B0503020204020204" pitchFamily="34" charset="-122"/>
                <a:ea typeface="Microsoft YaHei" panose="020B0503020204020204" pitchFamily="34" charset="-122"/>
              </a:rPr>
              <a:t> </a:t>
            </a:r>
            <a:r>
              <a:rPr lang="el-GR" b="1" i="0" dirty="0">
                <a:solidFill>
                  <a:schemeClr val="bg1"/>
                </a:solidFill>
                <a:effectLst/>
                <a:latin typeface="Microsoft YaHei" panose="020B0503020204020204" pitchFamily="34" charset="-122"/>
                <a:ea typeface="Microsoft YaHei" panose="020B0503020204020204" pitchFamily="34" charset="-122"/>
              </a:rPr>
              <a:t>ΔA</a:t>
            </a:r>
            <a:r>
              <a:rPr lang="zh-CN" altLang="en-US" b="1" dirty="0">
                <a:solidFill>
                  <a:schemeClr val="bg1"/>
                </a:solidFill>
                <a:latin typeface="Microsoft YaHei" panose="020B0503020204020204" pitchFamily="34" charset="-122"/>
                <a:ea typeface="Microsoft YaHei" panose="020B0503020204020204" pitchFamily="34" charset="-122"/>
              </a:rPr>
              <a:t>  </a:t>
            </a:r>
            <a:endParaRPr lang="en-US" b="1" dirty="0">
              <a:solidFill>
                <a:schemeClr val="bg1"/>
              </a:solidFill>
              <a:latin typeface="Microsoft YaHei" panose="020B0503020204020204" pitchFamily="34" charset="-122"/>
              <a:ea typeface="Microsoft YaHei" panose="020B0503020204020204" pitchFamily="34" charset="-122"/>
            </a:endParaRPr>
          </a:p>
        </p:txBody>
      </p:sp>
      <p:grpSp>
        <p:nvGrpSpPr>
          <p:cNvPr id="97" name="Group 96">
            <a:extLst>
              <a:ext uri="{FF2B5EF4-FFF2-40B4-BE49-F238E27FC236}">
                <a16:creationId xmlns:a16="http://schemas.microsoft.com/office/drawing/2014/main" id="{1AD16238-1E33-1277-8D5A-78A5A4DD30CA}"/>
              </a:ext>
            </a:extLst>
          </p:cNvPr>
          <p:cNvGrpSpPr/>
          <p:nvPr/>
        </p:nvGrpSpPr>
        <p:grpSpPr>
          <a:xfrm>
            <a:off x="7459864" y="1988651"/>
            <a:ext cx="5441952" cy="4849664"/>
            <a:chOff x="7526716" y="2057167"/>
            <a:chExt cx="5441952" cy="4849664"/>
          </a:xfrm>
        </p:grpSpPr>
        <p:sp>
          <p:nvSpPr>
            <p:cNvPr id="76" name="TextBox 75">
              <a:extLst>
                <a:ext uri="{FF2B5EF4-FFF2-40B4-BE49-F238E27FC236}">
                  <a16:creationId xmlns:a16="http://schemas.microsoft.com/office/drawing/2014/main" id="{9BF80318-2309-963B-E9FB-E8751B7F50D8}"/>
                </a:ext>
              </a:extLst>
            </p:cNvPr>
            <p:cNvSpPr txBox="1"/>
            <p:nvPr/>
          </p:nvSpPr>
          <p:spPr>
            <a:xfrm>
              <a:off x="11205025" y="2104402"/>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a:t>
              </a:r>
              <a:r>
                <a:rPr lang="en-US" altLang="zh-CN" sz="2000" b="1" dirty="0">
                  <a:solidFill>
                    <a:srgbClr val="C00000"/>
                  </a:solidFill>
                  <a:latin typeface="Microsoft YaHei" panose="020B0503020204020204" pitchFamily="34" charset="-122"/>
                  <a:ea typeface="Microsoft YaHei" panose="020B0503020204020204" pitchFamily="34" charset="-122"/>
                </a:rPr>
                <a:t>2</a:t>
              </a:r>
              <a:endParaRPr lang="en-US" sz="2000" b="1" dirty="0">
                <a:solidFill>
                  <a:srgbClr val="C00000"/>
                </a:solidFill>
                <a:latin typeface="Microsoft YaHei" panose="020B0503020204020204" pitchFamily="34" charset="-122"/>
                <a:ea typeface="Microsoft YaHei" panose="020B0503020204020204" pitchFamily="34" charset="-122"/>
              </a:endParaRPr>
            </a:p>
          </p:txBody>
        </p:sp>
        <p:grpSp>
          <p:nvGrpSpPr>
            <p:cNvPr id="85" name="Group 84">
              <a:extLst>
                <a:ext uri="{FF2B5EF4-FFF2-40B4-BE49-F238E27FC236}">
                  <a16:creationId xmlns:a16="http://schemas.microsoft.com/office/drawing/2014/main" id="{B1025B2B-7EAA-7234-0F98-E3CEA552B797}"/>
                </a:ext>
              </a:extLst>
            </p:cNvPr>
            <p:cNvGrpSpPr/>
            <p:nvPr/>
          </p:nvGrpSpPr>
          <p:grpSpPr>
            <a:xfrm>
              <a:off x="7605586" y="2057167"/>
              <a:ext cx="5363082" cy="4849664"/>
              <a:chOff x="7605586" y="2057168"/>
              <a:chExt cx="5363082" cy="4848019"/>
            </a:xfrm>
          </p:grpSpPr>
          <p:grpSp>
            <p:nvGrpSpPr>
              <p:cNvPr id="6" name="Group 5">
                <a:extLst>
                  <a:ext uri="{FF2B5EF4-FFF2-40B4-BE49-F238E27FC236}">
                    <a16:creationId xmlns:a16="http://schemas.microsoft.com/office/drawing/2014/main" id="{67C329C4-001A-76B4-A53B-852B83AC5603}"/>
                  </a:ext>
                </a:extLst>
              </p:cNvPr>
              <p:cNvGrpSpPr>
                <a:grpSpLocks noChangeAspect="1"/>
              </p:cNvGrpSpPr>
              <p:nvPr/>
            </p:nvGrpSpPr>
            <p:grpSpPr>
              <a:xfrm>
                <a:off x="7605586" y="2057168"/>
                <a:ext cx="5363082" cy="4848019"/>
                <a:chOff x="301581" y="1057051"/>
                <a:chExt cx="6656780" cy="6017472"/>
              </a:xfrm>
            </p:grpSpPr>
            <p:sp>
              <p:nvSpPr>
                <p:cNvPr id="8" name="Freeform 7">
                  <a:extLst>
                    <a:ext uri="{FF2B5EF4-FFF2-40B4-BE49-F238E27FC236}">
                      <a16:creationId xmlns:a16="http://schemas.microsoft.com/office/drawing/2014/main" id="{DA36DB07-55B1-CB23-7FEE-15B3708A0761}"/>
                    </a:ext>
                  </a:extLst>
                </p:cNvPr>
                <p:cNvSpPr/>
                <p:nvPr/>
              </p:nvSpPr>
              <p:spPr>
                <a:xfrm>
                  <a:off x="702527" y="1594624"/>
                  <a:ext cx="6255834" cy="4683513"/>
                </a:xfrm>
                <a:custGeom>
                  <a:avLst/>
                  <a:gdLst>
                    <a:gd name="connsiteX0" fmla="*/ 1616927 w 6255834"/>
                    <a:gd name="connsiteY0" fmla="*/ 0 h 4683513"/>
                    <a:gd name="connsiteX1" fmla="*/ 0 w 6255834"/>
                    <a:gd name="connsiteY1" fmla="*/ 1940313 h 4683513"/>
                    <a:gd name="connsiteX2" fmla="*/ 869795 w 6255834"/>
                    <a:gd name="connsiteY2" fmla="*/ 2319454 h 4683513"/>
                    <a:gd name="connsiteX3" fmla="*/ 1282390 w 6255834"/>
                    <a:gd name="connsiteY3" fmla="*/ 3668752 h 4683513"/>
                    <a:gd name="connsiteX4" fmla="*/ 3434575 w 6255834"/>
                    <a:gd name="connsiteY4" fmla="*/ 4605454 h 4683513"/>
                    <a:gd name="connsiteX5" fmla="*/ 4605453 w 6255834"/>
                    <a:gd name="connsiteY5" fmla="*/ 4638908 h 4683513"/>
                    <a:gd name="connsiteX6" fmla="*/ 6255834 w 6255834"/>
                    <a:gd name="connsiteY6" fmla="*/ 4683513 h 4683513"/>
                    <a:gd name="connsiteX7" fmla="*/ 2040673 w 6255834"/>
                    <a:gd name="connsiteY7" fmla="*/ 11152 h 4683513"/>
                    <a:gd name="connsiteX8" fmla="*/ 1616927 w 6255834"/>
                    <a:gd name="connsiteY8" fmla="*/ 0 h 468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5834" h="4683513">
                      <a:moveTo>
                        <a:pt x="1616927" y="0"/>
                      </a:moveTo>
                      <a:lnTo>
                        <a:pt x="0" y="1940313"/>
                      </a:lnTo>
                      <a:lnTo>
                        <a:pt x="869795" y="2319454"/>
                      </a:lnTo>
                      <a:lnTo>
                        <a:pt x="1282390" y="3668752"/>
                      </a:lnTo>
                      <a:lnTo>
                        <a:pt x="3434575" y="4605454"/>
                      </a:lnTo>
                      <a:lnTo>
                        <a:pt x="4605453" y="4638908"/>
                      </a:lnTo>
                      <a:lnTo>
                        <a:pt x="6255834" y="4683513"/>
                      </a:lnTo>
                      <a:lnTo>
                        <a:pt x="2040673" y="11152"/>
                      </a:lnTo>
                      <a:lnTo>
                        <a:pt x="1616927" y="0"/>
                      </a:lnTo>
                      <a:close/>
                    </a:path>
                  </a:pathLst>
                </a:custGeom>
                <a:gradFill>
                  <a:gsLst>
                    <a:gs pos="0">
                      <a:schemeClr val="accent1">
                        <a:lumMod val="5000"/>
                        <a:lumOff val="95000"/>
                        <a:alpha val="0"/>
                      </a:schemeClr>
                    </a:gs>
                    <a:gs pos="0">
                      <a:schemeClr val="accent1">
                        <a:lumMod val="18000"/>
                        <a:lumOff val="82000"/>
                        <a:alpha val="6000"/>
                      </a:schemeClr>
                    </a:gs>
                    <a:gs pos="67000">
                      <a:schemeClr val="accent1">
                        <a:lumMod val="53028"/>
                        <a:lumOff val="46972"/>
                        <a:alpha val="40585"/>
                      </a:schemeClr>
                    </a:gs>
                    <a:gs pos="99000">
                      <a:schemeClr val="accent1">
                        <a:lumMod val="72000"/>
                        <a:lumOff val="28000"/>
                        <a:alpha val="60985"/>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8C497C8-06D4-1F01-DC03-3621B4239D6A}"/>
                    </a:ext>
                  </a:extLst>
                </p:cNvPr>
                <p:cNvGrpSpPr/>
                <p:nvPr/>
              </p:nvGrpSpPr>
              <p:grpSpPr>
                <a:xfrm>
                  <a:off x="301581" y="1057051"/>
                  <a:ext cx="4516890" cy="5719564"/>
                  <a:chOff x="785699" y="1254115"/>
                  <a:chExt cx="4516890" cy="5719564"/>
                </a:xfrm>
              </p:grpSpPr>
              <p:pic>
                <p:nvPicPr>
                  <p:cNvPr id="36" name="Picture 35" descr="A picture containing engineering drawing&#10;&#10;Description automatically generated">
                    <a:extLst>
                      <a:ext uri="{FF2B5EF4-FFF2-40B4-BE49-F238E27FC236}">
                        <a16:creationId xmlns:a16="http://schemas.microsoft.com/office/drawing/2014/main" id="{2F17649F-0989-D883-0C4A-B4B7F3CCB43F}"/>
                      </a:ext>
                    </a:extLst>
                  </p:cNvPr>
                  <p:cNvPicPr>
                    <a:picLocks noChangeAspect="1"/>
                  </p:cNvPicPr>
                  <p:nvPr/>
                </p:nvPicPr>
                <p:blipFill rotWithShape="1">
                  <a:blip r:embed="rId5"/>
                  <a:srcRect l="68787" t="83148" r="4779" b="5360"/>
                  <a:stretch/>
                </p:blipFill>
                <p:spPr>
                  <a:xfrm>
                    <a:off x="785699" y="4723548"/>
                    <a:ext cx="2533166" cy="907126"/>
                  </a:xfrm>
                  <a:prstGeom prst="rect">
                    <a:avLst/>
                  </a:prstGeom>
                </p:spPr>
              </p:pic>
              <p:grpSp>
                <p:nvGrpSpPr>
                  <p:cNvPr id="37" name="Group 36">
                    <a:extLst>
                      <a:ext uri="{FF2B5EF4-FFF2-40B4-BE49-F238E27FC236}">
                        <a16:creationId xmlns:a16="http://schemas.microsoft.com/office/drawing/2014/main" id="{82F09F2A-C28B-728E-E58B-8C0BF1D9B5FE}"/>
                      </a:ext>
                    </a:extLst>
                  </p:cNvPr>
                  <p:cNvGrpSpPr/>
                  <p:nvPr/>
                </p:nvGrpSpPr>
                <p:grpSpPr>
                  <a:xfrm>
                    <a:off x="785699" y="1254115"/>
                    <a:ext cx="4516890" cy="5719564"/>
                    <a:chOff x="3130314" y="1307550"/>
                    <a:chExt cx="4516890" cy="5719564"/>
                  </a:xfrm>
                </p:grpSpPr>
                <p:sp>
                  <p:nvSpPr>
                    <p:cNvPr id="45" name="AutoShape 4">
                      <a:extLst>
                        <a:ext uri="{FF2B5EF4-FFF2-40B4-BE49-F238E27FC236}">
                          <a16:creationId xmlns:a16="http://schemas.microsoft.com/office/drawing/2014/main" id="{690938CC-FE07-C8F4-99E0-54391289BF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 name="Picture 45">
                      <a:extLst>
                        <a:ext uri="{FF2B5EF4-FFF2-40B4-BE49-F238E27FC236}">
                          <a16:creationId xmlns:a16="http://schemas.microsoft.com/office/drawing/2014/main" id="{980C7C7D-588A-53F8-A462-6A790811F6ED}"/>
                        </a:ext>
                      </a:extLst>
                    </p:cNvPr>
                    <p:cNvPicPr>
                      <a:picLocks noChangeArrowheads="1"/>
                    </p:cNvPicPr>
                    <p:nvPr/>
                  </p:nvPicPr>
                  <p:blipFill rotWithShape="1">
                    <a:blip r:embed="rId6">
                      <a:extLst>
                        <a:ext uri="{28A0092B-C50C-407E-A947-70E740481C1C}">
                          <a14:useLocalDpi xmlns:a14="http://schemas.microsoft.com/office/drawing/2010/main" val="0"/>
                        </a:ext>
                      </a:extLst>
                    </a:blip>
                    <a:srcRect l="76814" t="6909" r="1624" b="14422"/>
                    <a:stretch/>
                  </p:blipFill>
                  <p:spPr bwMode="auto">
                    <a:xfrm rot="158912">
                      <a:off x="6441374" y="6487867"/>
                      <a:ext cx="420995" cy="305018"/>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6A0737C8-35FE-46CE-FB31-57B0270A78B3}"/>
                        </a:ext>
                      </a:extLst>
                    </p:cNvPr>
                    <p:cNvGrpSpPr/>
                    <p:nvPr/>
                  </p:nvGrpSpPr>
                  <p:grpSpPr>
                    <a:xfrm>
                      <a:off x="3130314" y="3218315"/>
                      <a:ext cx="3574475" cy="2179215"/>
                      <a:chOff x="3231914" y="2968731"/>
                      <a:chExt cx="3574475" cy="2179215"/>
                    </a:xfrm>
                  </p:grpSpPr>
                  <p:pic>
                    <p:nvPicPr>
                      <p:cNvPr id="70" name="Picture 69" descr="A picture containing engineering drawing&#10;&#10;Description automatically generated">
                        <a:extLst>
                          <a:ext uri="{FF2B5EF4-FFF2-40B4-BE49-F238E27FC236}">
                            <a16:creationId xmlns:a16="http://schemas.microsoft.com/office/drawing/2014/main" id="{880DE5E8-CF50-2231-75FC-8DF317375249}"/>
                          </a:ext>
                        </a:extLst>
                      </p:cNvPr>
                      <p:cNvPicPr>
                        <a:picLocks noChangeAspect="1"/>
                      </p:cNvPicPr>
                      <p:nvPr/>
                    </p:nvPicPr>
                    <p:blipFill rotWithShape="1">
                      <a:blip r:embed="rId5"/>
                      <a:srcRect l="68787" t="46614" r="4779" b="33157"/>
                      <a:stretch/>
                    </p:blipFill>
                    <p:spPr>
                      <a:xfrm>
                        <a:off x="3231914" y="2968731"/>
                        <a:ext cx="2533166" cy="1596731"/>
                      </a:xfrm>
                      <a:prstGeom prst="rect">
                        <a:avLst/>
                      </a:prstGeom>
                    </p:spPr>
                  </p:pic>
                  <p:pic>
                    <p:nvPicPr>
                      <p:cNvPr id="71" name="Picture 70">
                        <a:extLst>
                          <a:ext uri="{FF2B5EF4-FFF2-40B4-BE49-F238E27FC236}">
                            <a16:creationId xmlns:a16="http://schemas.microsoft.com/office/drawing/2014/main" id="{A801E0FF-5EC2-E087-BDA2-2B71D941E85E}"/>
                          </a:ext>
                        </a:extLst>
                      </p:cNvPr>
                      <p:cNvPicPr>
                        <a:picLocks noChangeAspect="1"/>
                      </p:cNvPicPr>
                      <p:nvPr/>
                    </p:nvPicPr>
                    <p:blipFill>
                      <a:blip r:embed="rId7"/>
                      <a:stretch>
                        <a:fillRect/>
                      </a:stretch>
                    </p:blipFill>
                    <p:spPr>
                      <a:xfrm>
                        <a:off x="6456228" y="4813977"/>
                        <a:ext cx="350161" cy="333969"/>
                      </a:xfrm>
                      <a:prstGeom prst="rect">
                        <a:avLst/>
                      </a:prstGeom>
                    </p:spPr>
                  </p:pic>
                </p:grpSp>
                <p:pic>
                  <p:nvPicPr>
                    <p:cNvPr id="51" name="图片 24">
                      <a:extLst>
                        <a:ext uri="{FF2B5EF4-FFF2-40B4-BE49-F238E27FC236}">
                          <a16:creationId xmlns:a16="http://schemas.microsoft.com/office/drawing/2014/main" id="{5B43301C-4BE2-747B-E351-921F6842B313}"/>
                        </a:ext>
                      </a:extLst>
                    </p:cNvPr>
                    <p:cNvPicPr>
                      <a:picLocks noChangeAspect="1"/>
                    </p:cNvPicPr>
                    <p:nvPr/>
                  </p:nvPicPr>
                  <p:blipFill rotWithShape="1">
                    <a:blip r:embed="rId8"/>
                    <a:srcRect t="25787" b="16297"/>
                    <a:stretch/>
                  </p:blipFill>
                  <p:spPr>
                    <a:xfrm>
                      <a:off x="4915334" y="1307550"/>
                      <a:ext cx="855629" cy="555066"/>
                    </a:xfrm>
                    <a:prstGeom prst="rect">
                      <a:avLst/>
                    </a:prstGeom>
                  </p:spPr>
                </p:pic>
                <p:sp>
                  <p:nvSpPr>
                    <p:cNvPr id="52" name="TextBox 51">
                      <a:extLst>
                        <a:ext uri="{FF2B5EF4-FFF2-40B4-BE49-F238E27FC236}">
                          <a16:creationId xmlns:a16="http://schemas.microsoft.com/office/drawing/2014/main" id="{9279AA23-01DD-B891-81FD-F4860E73119A}"/>
                        </a:ext>
                      </a:extLst>
                    </p:cNvPr>
                    <p:cNvSpPr txBox="1"/>
                    <p:nvPr/>
                  </p:nvSpPr>
                  <p:spPr>
                    <a:xfrm>
                      <a:off x="6849823" y="6657782"/>
                      <a:ext cx="336952" cy="369332"/>
                    </a:xfrm>
                    <a:prstGeom prst="rect">
                      <a:avLst/>
                    </a:prstGeom>
                    <a:noFill/>
                  </p:spPr>
                  <p:txBody>
                    <a:bodyPr wrap="none" rtlCol="0">
                      <a:spAutoFit/>
                    </a:bodyPr>
                    <a:lstStyle/>
                    <a:p>
                      <a:r>
                        <a:rPr lang="en-US" b="1" dirty="0"/>
                        <a:t>O</a:t>
                      </a:r>
                    </a:p>
                  </p:txBody>
                </p:sp>
                <p:sp>
                  <p:nvSpPr>
                    <p:cNvPr id="53" name="TextBox 52">
                      <a:extLst>
                        <a:ext uri="{FF2B5EF4-FFF2-40B4-BE49-F238E27FC236}">
                          <a16:creationId xmlns:a16="http://schemas.microsoft.com/office/drawing/2014/main" id="{D048DB43-B77A-CE9B-5D90-ACAE61FCD21F}"/>
                        </a:ext>
                      </a:extLst>
                    </p:cNvPr>
                    <p:cNvSpPr txBox="1"/>
                    <p:nvPr/>
                  </p:nvSpPr>
                  <p:spPr>
                    <a:xfrm>
                      <a:off x="5709297" y="6276149"/>
                      <a:ext cx="311304" cy="369332"/>
                    </a:xfrm>
                    <a:prstGeom prst="rect">
                      <a:avLst/>
                    </a:prstGeom>
                    <a:noFill/>
                  </p:spPr>
                  <p:txBody>
                    <a:bodyPr wrap="none" rtlCol="0">
                      <a:spAutoFit/>
                    </a:bodyPr>
                    <a:lstStyle/>
                    <a:p>
                      <a:r>
                        <a:rPr lang="en-US" b="1" dirty="0"/>
                        <a:t>X</a:t>
                      </a:r>
                    </a:p>
                  </p:txBody>
                </p:sp>
                <p:sp>
                  <p:nvSpPr>
                    <p:cNvPr id="66" name="TextBox 65">
                      <a:extLst>
                        <a:ext uri="{FF2B5EF4-FFF2-40B4-BE49-F238E27FC236}">
                          <a16:creationId xmlns:a16="http://schemas.microsoft.com/office/drawing/2014/main" id="{3541DA9C-CE8F-9CA9-0561-4A86EFDF39FC}"/>
                        </a:ext>
                      </a:extLst>
                    </p:cNvPr>
                    <p:cNvSpPr txBox="1"/>
                    <p:nvPr/>
                  </p:nvSpPr>
                  <p:spPr>
                    <a:xfrm>
                      <a:off x="7342312" y="6197708"/>
                      <a:ext cx="304892" cy="369332"/>
                    </a:xfrm>
                    <a:prstGeom prst="rect">
                      <a:avLst/>
                    </a:prstGeom>
                    <a:noFill/>
                  </p:spPr>
                  <p:txBody>
                    <a:bodyPr wrap="none" rtlCol="0">
                      <a:spAutoFit/>
                    </a:bodyPr>
                    <a:lstStyle/>
                    <a:p>
                      <a:r>
                        <a:rPr lang="en-US" b="1" dirty="0"/>
                        <a:t>Y</a:t>
                      </a:r>
                    </a:p>
                  </p:txBody>
                </p:sp>
                <p:sp>
                  <p:nvSpPr>
                    <p:cNvPr id="67" name="TextBox 66">
                      <a:extLst>
                        <a:ext uri="{FF2B5EF4-FFF2-40B4-BE49-F238E27FC236}">
                          <a16:creationId xmlns:a16="http://schemas.microsoft.com/office/drawing/2014/main" id="{DB475A6B-8AE3-C78A-478A-9C0DE0294233}"/>
                        </a:ext>
                      </a:extLst>
                    </p:cNvPr>
                    <p:cNvSpPr txBox="1"/>
                    <p:nvPr/>
                  </p:nvSpPr>
                  <p:spPr>
                    <a:xfrm>
                      <a:off x="6327261" y="5558020"/>
                      <a:ext cx="295275" cy="369332"/>
                    </a:xfrm>
                    <a:prstGeom prst="rect">
                      <a:avLst/>
                    </a:prstGeom>
                    <a:noFill/>
                  </p:spPr>
                  <p:txBody>
                    <a:bodyPr wrap="none" rtlCol="0">
                      <a:spAutoFit/>
                    </a:bodyPr>
                    <a:lstStyle/>
                    <a:p>
                      <a:r>
                        <a:rPr lang="en-US" b="1" dirty="0"/>
                        <a:t>Z</a:t>
                      </a:r>
                    </a:p>
                  </p:txBody>
                </p:sp>
              </p:grpSp>
            </p:grpSp>
            <p:cxnSp>
              <p:nvCxnSpPr>
                <p:cNvPr id="14" name="Straight Arrow Connector 13">
                  <a:extLst>
                    <a:ext uri="{FF2B5EF4-FFF2-40B4-BE49-F238E27FC236}">
                      <a16:creationId xmlns:a16="http://schemas.microsoft.com/office/drawing/2014/main" id="{BF93A7E2-7CD2-CDA8-ACA0-3AB6B10E6276}"/>
                    </a:ext>
                  </a:extLst>
                </p:cNvPr>
                <p:cNvCxnSpPr>
                  <a:cxnSpLocks/>
                </p:cNvCxnSpPr>
                <p:nvPr/>
              </p:nvCxnSpPr>
              <p:spPr>
                <a:xfrm flipV="1">
                  <a:off x="3813181" y="5970157"/>
                  <a:ext cx="798006" cy="4226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EE26CB7-1189-F9EA-CADF-F47BDFFA7929}"/>
                    </a:ext>
                  </a:extLst>
                </p:cNvPr>
                <p:cNvCxnSpPr>
                  <a:cxnSpLocks/>
                </p:cNvCxnSpPr>
                <p:nvPr/>
              </p:nvCxnSpPr>
              <p:spPr>
                <a:xfrm flipH="1" flipV="1">
                  <a:off x="2899864" y="6010537"/>
                  <a:ext cx="923276" cy="3793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74CCED-4EAD-E9AC-9C0C-A77795F801C3}"/>
                    </a:ext>
                  </a:extLst>
                </p:cNvPr>
                <p:cNvCxnSpPr>
                  <a:cxnSpLocks/>
                </p:cNvCxnSpPr>
                <p:nvPr/>
              </p:nvCxnSpPr>
              <p:spPr>
                <a:xfrm flipV="1">
                  <a:off x="3823140" y="5354432"/>
                  <a:ext cx="0" cy="103544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065D3C5-19D0-34E9-AF3C-367BE054AACE}"/>
                    </a:ext>
                  </a:extLst>
                </p:cNvPr>
                <p:cNvSpPr/>
                <p:nvPr/>
              </p:nvSpPr>
              <p:spPr>
                <a:xfrm>
                  <a:off x="3508045" y="6192962"/>
                  <a:ext cx="607273"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567F10BB-6F29-27D6-DA83-885938DC6F21}"/>
                    </a:ext>
                  </a:extLst>
                </p:cNvPr>
                <p:cNvSpPr/>
                <p:nvPr/>
              </p:nvSpPr>
              <p:spPr>
                <a:xfrm>
                  <a:off x="4196193" y="4394737"/>
                  <a:ext cx="404115" cy="164081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C522D1-3E5D-9109-7810-63F310928935}"/>
                    </a:ext>
                  </a:extLst>
                </p:cNvPr>
                <p:cNvSpPr txBox="1"/>
                <p:nvPr/>
              </p:nvSpPr>
              <p:spPr>
                <a:xfrm>
                  <a:off x="4645442" y="4339311"/>
                  <a:ext cx="404116" cy="1489875"/>
                </a:xfrm>
                <a:prstGeom prst="rect">
                  <a:avLst/>
                </a:prstGeom>
                <a:noFill/>
              </p:spPr>
              <p:txBody>
                <a:bodyPr wrap="squar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继续沉降</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21" name="TextBox 20">
                  <a:extLst>
                    <a:ext uri="{FF2B5EF4-FFF2-40B4-BE49-F238E27FC236}">
                      <a16:creationId xmlns:a16="http://schemas.microsoft.com/office/drawing/2014/main" id="{BD96E605-E565-D195-6D0F-78A5C6A3A193}"/>
                    </a:ext>
                  </a:extLst>
                </p:cNvPr>
                <p:cNvSpPr txBox="1"/>
                <p:nvPr/>
              </p:nvSpPr>
              <p:spPr>
                <a:xfrm>
                  <a:off x="775415" y="4097862"/>
                  <a:ext cx="1551525" cy="458423"/>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22" name="Circular Arrow 21">
                  <a:extLst>
                    <a:ext uri="{FF2B5EF4-FFF2-40B4-BE49-F238E27FC236}">
                      <a16:creationId xmlns:a16="http://schemas.microsoft.com/office/drawing/2014/main" id="{4390448D-CB43-C476-4220-55626996CAD9}"/>
                    </a:ext>
                  </a:extLst>
                </p:cNvPr>
                <p:cNvSpPr/>
                <p:nvPr/>
              </p:nvSpPr>
              <p:spPr>
                <a:xfrm rot="841466" flipV="1">
                  <a:off x="2419314" y="5892396"/>
                  <a:ext cx="1184560" cy="771478"/>
                </a:xfrm>
                <a:prstGeom prst="circularArrow">
                  <a:avLst>
                    <a:gd name="adj1" fmla="val 12500"/>
                    <a:gd name="adj2" fmla="val 553405"/>
                    <a:gd name="adj3" fmla="val 20457681"/>
                    <a:gd name="adj4" fmla="val 12836627"/>
                    <a:gd name="adj5" fmla="val 156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61B438C6-93EC-294D-B9CB-500290959D34}"/>
                    </a:ext>
                  </a:extLst>
                </p:cNvPr>
                <p:cNvSpPr txBox="1"/>
                <p:nvPr/>
              </p:nvSpPr>
              <p:spPr>
                <a:xfrm>
                  <a:off x="2002100" y="6616100"/>
                  <a:ext cx="802241" cy="458423"/>
                </a:xfrm>
                <a:prstGeom prst="rect">
                  <a:avLst/>
                </a:prstGeom>
                <a:noFill/>
              </p:spPr>
              <p:txBody>
                <a:bodyPr wrap="non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修正</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34" name="Cube 33">
                  <a:extLst>
                    <a:ext uri="{FF2B5EF4-FFF2-40B4-BE49-F238E27FC236}">
                      <a16:creationId xmlns:a16="http://schemas.microsoft.com/office/drawing/2014/main" id="{C0BF9FD7-068D-68D5-328A-73C92935896D}"/>
                    </a:ext>
                  </a:extLst>
                </p:cNvPr>
                <p:cNvSpPr/>
                <p:nvPr/>
              </p:nvSpPr>
              <p:spPr>
                <a:xfrm>
                  <a:off x="1259294" y="3355965"/>
                  <a:ext cx="291883" cy="301456"/>
                </a:xfrm>
                <a:prstGeom prst="cub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Oval 77">
                <a:extLst>
                  <a:ext uri="{FF2B5EF4-FFF2-40B4-BE49-F238E27FC236}">
                    <a16:creationId xmlns:a16="http://schemas.microsoft.com/office/drawing/2014/main" id="{6BC0B05E-AE1F-36BA-2390-5323B08290E4}"/>
                  </a:ext>
                </a:extLst>
              </p:cNvPr>
              <p:cNvSpPr/>
              <p:nvPr/>
            </p:nvSpPr>
            <p:spPr>
              <a:xfrm>
                <a:off x="8283468" y="3832587"/>
                <a:ext cx="422570" cy="407144"/>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a:extLst>
                <a:ext uri="{FF2B5EF4-FFF2-40B4-BE49-F238E27FC236}">
                  <a16:creationId xmlns:a16="http://schemas.microsoft.com/office/drawing/2014/main" id="{1BEAFEF0-C2E4-6BF8-9815-BEEDAE54B47A}"/>
                </a:ext>
              </a:extLst>
            </p:cNvPr>
            <p:cNvSpPr txBox="1"/>
            <p:nvPr/>
          </p:nvSpPr>
          <p:spPr>
            <a:xfrm>
              <a:off x="7810930" y="3194779"/>
              <a:ext cx="1488293" cy="400110"/>
            </a:xfrm>
            <a:prstGeom prst="rect">
              <a:avLst/>
            </a:prstGeom>
            <a:noFill/>
          </p:spPr>
          <p:txBody>
            <a:bodyPr wrap="none" rtlCol="0">
              <a:spAutoFit/>
            </a:bodyPr>
            <a:lstStyle/>
            <a:p>
              <a:r>
                <a:rPr lang="en-US" sz="2000" b="1" dirty="0">
                  <a:latin typeface="Microsoft YaHei" panose="020B0503020204020204" pitchFamily="34" charset="-122"/>
                  <a:ea typeface="Microsoft YaHei" panose="020B0503020204020204" pitchFamily="34" charset="-122"/>
                </a:rPr>
                <a:t>S1</a:t>
              </a:r>
              <a:r>
                <a:rPr lang="en-US" altLang="zh-CN" sz="2000" b="1" dirty="0">
                  <a:latin typeface="Microsoft YaHei" panose="020B0503020204020204" pitchFamily="34" charset="-122"/>
                  <a:ea typeface="Microsoft YaHei" panose="020B0503020204020204" pitchFamily="34" charset="-122"/>
                </a:rPr>
                <a:t>(X, Y, Z)</a:t>
              </a:r>
              <a:endParaRPr lang="en-US" sz="2000" b="1" dirty="0">
                <a:latin typeface="Microsoft YaHei" panose="020B0503020204020204" pitchFamily="34" charset="-122"/>
                <a:ea typeface="Microsoft YaHei" panose="020B0503020204020204" pitchFamily="34" charset="-122"/>
              </a:endParaRPr>
            </a:p>
          </p:txBody>
        </p:sp>
        <p:sp>
          <p:nvSpPr>
            <p:cNvPr id="87" name="TextBox 86">
              <a:extLst>
                <a:ext uri="{FF2B5EF4-FFF2-40B4-BE49-F238E27FC236}">
                  <a16:creationId xmlns:a16="http://schemas.microsoft.com/office/drawing/2014/main" id="{6C267869-C6A2-EAB6-D16D-7D52D8B547DB}"/>
                </a:ext>
              </a:extLst>
            </p:cNvPr>
            <p:cNvSpPr txBox="1"/>
            <p:nvPr/>
          </p:nvSpPr>
          <p:spPr>
            <a:xfrm>
              <a:off x="7526716" y="6252436"/>
              <a:ext cx="1526765" cy="400110"/>
            </a:xfrm>
            <a:prstGeom prst="rect">
              <a:avLst/>
            </a:prstGeom>
            <a:noFill/>
          </p:spPr>
          <p:txBody>
            <a:bodyPr wrap="none" rtlCol="0">
              <a:spAutoFit/>
            </a:bodyPr>
            <a:lstStyle/>
            <a:p>
              <a:r>
                <a:rPr lang="en-US" altLang="zh-CN" sz="2000" b="1" dirty="0">
                  <a:latin typeface="Microsoft YaHei" panose="020B0503020204020204" pitchFamily="34" charset="-122"/>
                  <a:ea typeface="Microsoft YaHei" panose="020B0503020204020204" pitchFamily="34" charset="-122"/>
                </a:rPr>
                <a:t>A1(X, Y, Z)</a:t>
              </a:r>
              <a:endParaRPr lang="en-US" sz="2000" b="1" dirty="0">
                <a:latin typeface="Microsoft YaHei" panose="020B0503020204020204" pitchFamily="34" charset="-122"/>
                <a:ea typeface="Microsoft YaHei" panose="020B0503020204020204" pitchFamily="34" charset="-122"/>
              </a:endParaRPr>
            </a:p>
          </p:txBody>
        </p:sp>
      </p:grpSp>
      <p:sp>
        <p:nvSpPr>
          <p:cNvPr id="74" name="TextBox 73">
            <a:extLst>
              <a:ext uri="{FF2B5EF4-FFF2-40B4-BE49-F238E27FC236}">
                <a16:creationId xmlns:a16="http://schemas.microsoft.com/office/drawing/2014/main" id="{B3CE123C-5FC2-A744-79A0-30D8CEAD51B1}"/>
              </a:ext>
            </a:extLst>
          </p:cNvPr>
          <p:cNvSpPr txBox="1"/>
          <p:nvPr/>
        </p:nvSpPr>
        <p:spPr>
          <a:xfrm>
            <a:off x="1041013" y="4059857"/>
            <a:ext cx="1249997" cy="369332"/>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75" name="TextBox 74">
            <a:extLst>
              <a:ext uri="{FF2B5EF4-FFF2-40B4-BE49-F238E27FC236}">
                <a16:creationId xmlns:a16="http://schemas.microsoft.com/office/drawing/2014/main" id="{C8303331-E0FC-08C0-D678-7FD0D2B565D6}"/>
              </a:ext>
            </a:extLst>
          </p:cNvPr>
          <p:cNvSpPr txBox="1"/>
          <p:nvPr/>
        </p:nvSpPr>
        <p:spPr>
          <a:xfrm>
            <a:off x="591851" y="1547751"/>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a:t>
            </a:r>
            <a:r>
              <a:rPr lang="en-US" altLang="zh-CN" sz="2000" b="1" dirty="0">
                <a:solidFill>
                  <a:srgbClr val="C00000"/>
                </a:solidFill>
                <a:latin typeface="Microsoft YaHei" panose="020B0503020204020204" pitchFamily="34" charset="-122"/>
                <a:ea typeface="Microsoft YaHei" panose="020B0503020204020204" pitchFamily="34" charset="-122"/>
              </a:rPr>
              <a:t>0</a:t>
            </a:r>
            <a:endParaRPr lang="en-US" sz="2000" b="1" dirty="0">
              <a:solidFill>
                <a:srgbClr val="C00000"/>
              </a:solidFill>
              <a:latin typeface="Microsoft YaHei" panose="020B0503020204020204" pitchFamily="34" charset="-122"/>
              <a:ea typeface="Microsoft YaHei" panose="020B0503020204020204" pitchFamily="34" charset="-122"/>
            </a:endParaRPr>
          </a:p>
        </p:txBody>
      </p:sp>
      <p:cxnSp>
        <p:nvCxnSpPr>
          <p:cNvPr id="38" name="Straight Arrow Connector 37">
            <a:extLst>
              <a:ext uri="{FF2B5EF4-FFF2-40B4-BE49-F238E27FC236}">
                <a16:creationId xmlns:a16="http://schemas.microsoft.com/office/drawing/2014/main" id="{B7BF376F-805A-2CAF-28E1-47CF3184CCFC}"/>
              </a:ext>
            </a:extLst>
          </p:cNvPr>
          <p:cNvCxnSpPr>
            <a:cxnSpLocks/>
            <a:stCxn id="89" idx="0"/>
            <a:endCxn id="30" idx="2"/>
          </p:cNvCxnSpPr>
          <p:nvPr/>
        </p:nvCxnSpPr>
        <p:spPr>
          <a:xfrm flipV="1">
            <a:off x="3093223" y="3996519"/>
            <a:ext cx="10954" cy="4532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picture containing engineering drawing&#10;&#10;Description automatically generated">
            <a:extLst>
              <a:ext uri="{FF2B5EF4-FFF2-40B4-BE49-F238E27FC236}">
                <a16:creationId xmlns:a16="http://schemas.microsoft.com/office/drawing/2014/main" id="{A0B2DBB6-690B-5AD1-8611-FF1061F188A7}"/>
              </a:ext>
            </a:extLst>
          </p:cNvPr>
          <p:cNvPicPr>
            <a:picLocks noChangeAspect="1"/>
          </p:cNvPicPr>
          <p:nvPr/>
        </p:nvPicPr>
        <p:blipFill rotWithShape="1">
          <a:blip r:embed="rId5"/>
          <a:srcRect l="68787" t="83148" r="4779" b="5360"/>
          <a:stretch/>
        </p:blipFill>
        <p:spPr>
          <a:xfrm>
            <a:off x="706511" y="4350111"/>
            <a:ext cx="2014668" cy="721452"/>
          </a:xfrm>
          <a:prstGeom prst="rect">
            <a:avLst/>
          </a:prstGeom>
        </p:spPr>
      </p:pic>
      <p:sp>
        <p:nvSpPr>
          <p:cNvPr id="58" name="AutoShape 4">
            <a:extLst>
              <a:ext uri="{FF2B5EF4-FFF2-40B4-BE49-F238E27FC236}">
                <a16:creationId xmlns:a16="http://schemas.microsoft.com/office/drawing/2014/main" id="{A0393321-988C-10C1-B549-947D73A7922E}"/>
              </a:ext>
            </a:extLst>
          </p:cNvPr>
          <p:cNvSpPr>
            <a:spLocks noChangeAspect="1" noChangeArrowheads="1"/>
          </p:cNvSpPr>
          <p:nvPr/>
        </p:nvSpPr>
        <p:spPr bwMode="auto">
          <a:xfrm>
            <a:off x="2943963" y="3156832"/>
            <a:ext cx="242412" cy="2424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 name="Picture 91" descr="A picture containing engineering drawing&#10;&#10;Description automatically generated">
            <a:extLst>
              <a:ext uri="{FF2B5EF4-FFF2-40B4-BE49-F238E27FC236}">
                <a16:creationId xmlns:a16="http://schemas.microsoft.com/office/drawing/2014/main" id="{005DE36A-C3A6-D85E-AD9B-D8D7451A7A98}"/>
              </a:ext>
            </a:extLst>
          </p:cNvPr>
          <p:cNvPicPr>
            <a:picLocks noChangeAspect="1"/>
          </p:cNvPicPr>
          <p:nvPr/>
        </p:nvPicPr>
        <p:blipFill rotWithShape="1">
          <a:blip r:embed="rId5"/>
          <a:srcRect l="68787" t="46614" r="4779" b="33157"/>
          <a:stretch/>
        </p:blipFill>
        <p:spPr>
          <a:xfrm>
            <a:off x="706511" y="3110477"/>
            <a:ext cx="2014667" cy="1269906"/>
          </a:xfrm>
          <a:prstGeom prst="rect">
            <a:avLst/>
          </a:prstGeom>
        </p:spPr>
      </p:pic>
      <p:sp>
        <p:nvSpPr>
          <p:cNvPr id="30" name="TextBox 29">
            <a:extLst>
              <a:ext uri="{FF2B5EF4-FFF2-40B4-BE49-F238E27FC236}">
                <a16:creationId xmlns:a16="http://schemas.microsoft.com/office/drawing/2014/main" id="{FCD7572B-AE30-272D-0C72-EF297FB1D7DC}"/>
              </a:ext>
            </a:extLst>
          </p:cNvPr>
          <p:cNvSpPr txBox="1"/>
          <p:nvPr/>
        </p:nvSpPr>
        <p:spPr>
          <a:xfrm>
            <a:off x="2315338" y="3627187"/>
            <a:ext cx="1577677" cy="369332"/>
          </a:xfrm>
          <a:prstGeom prst="rect">
            <a:avLst/>
          </a:prstGeom>
          <a:noFill/>
          <a:ln>
            <a:noFill/>
          </a:ln>
        </p:spPr>
        <p:txBody>
          <a:bodyPr wrap="none" rtlCol="0">
            <a:spAutoFit/>
          </a:bodyPr>
          <a:lstStyle/>
          <a:p>
            <a:r>
              <a:rPr lang="en-US" b="1" dirty="0" err="1">
                <a:latin typeface="Microsoft YaHei" panose="020B0503020204020204" pitchFamily="34" charset="-122"/>
                <a:ea typeface="Microsoft YaHei" panose="020B0503020204020204" pitchFamily="34" charset="-122"/>
              </a:rPr>
              <a:t>InSAR监测点</a:t>
            </a:r>
            <a:endParaRPr lang="en-US" b="1" dirty="0">
              <a:latin typeface="Microsoft YaHei" panose="020B0503020204020204" pitchFamily="34" charset="-122"/>
              <a:ea typeface="Microsoft YaHei" panose="020B0503020204020204" pitchFamily="34" charset="-122"/>
            </a:endParaRPr>
          </a:p>
        </p:txBody>
      </p:sp>
      <p:grpSp>
        <p:nvGrpSpPr>
          <p:cNvPr id="33" name="Group 32">
            <a:extLst>
              <a:ext uri="{FF2B5EF4-FFF2-40B4-BE49-F238E27FC236}">
                <a16:creationId xmlns:a16="http://schemas.microsoft.com/office/drawing/2014/main" id="{0D5D2FE5-C38C-158C-E7C0-853741A014C4}"/>
              </a:ext>
            </a:extLst>
          </p:cNvPr>
          <p:cNvGrpSpPr/>
          <p:nvPr/>
        </p:nvGrpSpPr>
        <p:grpSpPr>
          <a:xfrm>
            <a:off x="2716627" y="5397172"/>
            <a:ext cx="1531725" cy="1371314"/>
            <a:chOff x="2575449" y="4879315"/>
            <a:chExt cx="1531725" cy="1371314"/>
          </a:xfrm>
        </p:grpSpPr>
        <p:pic>
          <p:nvPicPr>
            <p:cNvPr id="4" name="Picture 3">
              <a:extLst>
                <a:ext uri="{FF2B5EF4-FFF2-40B4-BE49-F238E27FC236}">
                  <a16:creationId xmlns:a16="http://schemas.microsoft.com/office/drawing/2014/main" id="{37F3EE68-0EEB-3C84-C6EB-5A0394E93617}"/>
                </a:ext>
              </a:extLst>
            </p:cNvPr>
            <p:cNvPicPr>
              <a:picLocks noChangeArrowheads="1"/>
            </p:cNvPicPr>
            <p:nvPr/>
          </p:nvPicPr>
          <p:blipFill rotWithShape="1">
            <a:blip r:embed="rId6">
              <a:extLst>
                <a:ext uri="{28A0092B-C50C-407E-A947-70E740481C1C}">
                  <a14:useLocalDpi xmlns:a14="http://schemas.microsoft.com/office/drawing/2010/main" val="0"/>
                </a:ext>
              </a:extLst>
            </a:blip>
            <a:srcRect l="76814" t="6909" r="1624" b="14422"/>
            <a:stretch/>
          </p:blipFill>
          <p:spPr bwMode="auto">
            <a:xfrm rot="158912">
              <a:off x="3164984" y="5598976"/>
              <a:ext cx="334825" cy="242586"/>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0FEC2AE-6BEE-FA1C-FE9D-3B9D68C311E3}"/>
                </a:ext>
              </a:extLst>
            </p:cNvPr>
            <p:cNvSpPr txBox="1"/>
            <p:nvPr/>
          </p:nvSpPr>
          <p:spPr>
            <a:xfrm>
              <a:off x="3506165" y="5743852"/>
              <a:ext cx="267983" cy="293736"/>
            </a:xfrm>
            <a:prstGeom prst="rect">
              <a:avLst/>
            </a:prstGeom>
            <a:noFill/>
          </p:spPr>
          <p:txBody>
            <a:bodyPr wrap="none" rtlCol="0">
              <a:spAutoFit/>
            </a:bodyPr>
            <a:lstStyle/>
            <a:p>
              <a:r>
                <a:rPr lang="en-US" b="1" dirty="0"/>
                <a:t>O</a:t>
              </a:r>
            </a:p>
          </p:txBody>
        </p:sp>
        <p:sp>
          <p:nvSpPr>
            <p:cNvPr id="27" name="TextBox 26">
              <a:extLst>
                <a:ext uri="{FF2B5EF4-FFF2-40B4-BE49-F238E27FC236}">
                  <a16:creationId xmlns:a16="http://schemas.microsoft.com/office/drawing/2014/main" id="{1D772DE1-5F5A-16C6-3BA5-8E29EDA38129}"/>
                </a:ext>
              </a:extLst>
            </p:cNvPr>
            <p:cNvSpPr txBox="1"/>
            <p:nvPr/>
          </p:nvSpPr>
          <p:spPr>
            <a:xfrm>
              <a:off x="2575449" y="5432536"/>
              <a:ext cx="247585" cy="293736"/>
            </a:xfrm>
            <a:prstGeom prst="rect">
              <a:avLst/>
            </a:prstGeom>
            <a:noFill/>
          </p:spPr>
          <p:txBody>
            <a:bodyPr wrap="none" rtlCol="0">
              <a:spAutoFit/>
            </a:bodyPr>
            <a:lstStyle/>
            <a:p>
              <a:r>
                <a:rPr lang="en-US" b="1" dirty="0"/>
                <a:t>X</a:t>
              </a:r>
            </a:p>
          </p:txBody>
        </p:sp>
        <p:sp>
          <p:nvSpPr>
            <p:cNvPr id="28" name="TextBox 27">
              <a:extLst>
                <a:ext uri="{FF2B5EF4-FFF2-40B4-BE49-F238E27FC236}">
                  <a16:creationId xmlns:a16="http://schemas.microsoft.com/office/drawing/2014/main" id="{266D757E-990D-F097-5E62-454BB5327A34}"/>
                </a:ext>
              </a:extLst>
            </p:cNvPr>
            <p:cNvSpPr txBox="1"/>
            <p:nvPr/>
          </p:nvSpPr>
          <p:spPr>
            <a:xfrm>
              <a:off x="3864688" y="5391621"/>
              <a:ext cx="242486" cy="293736"/>
            </a:xfrm>
            <a:prstGeom prst="rect">
              <a:avLst/>
            </a:prstGeom>
            <a:noFill/>
          </p:spPr>
          <p:txBody>
            <a:bodyPr wrap="none" rtlCol="0">
              <a:spAutoFit/>
            </a:bodyPr>
            <a:lstStyle/>
            <a:p>
              <a:r>
                <a:rPr lang="en-US" b="1" dirty="0"/>
                <a:t>Y</a:t>
              </a:r>
            </a:p>
          </p:txBody>
        </p:sp>
        <p:sp>
          <p:nvSpPr>
            <p:cNvPr id="29" name="TextBox 28">
              <a:extLst>
                <a:ext uri="{FF2B5EF4-FFF2-40B4-BE49-F238E27FC236}">
                  <a16:creationId xmlns:a16="http://schemas.microsoft.com/office/drawing/2014/main" id="{3AA31EC9-7CA8-B658-C2EA-354FD0D1A990}"/>
                </a:ext>
              </a:extLst>
            </p:cNvPr>
            <p:cNvSpPr txBox="1"/>
            <p:nvPr/>
          </p:nvSpPr>
          <p:spPr>
            <a:xfrm>
              <a:off x="3076641" y="4879315"/>
              <a:ext cx="234836" cy="293736"/>
            </a:xfrm>
            <a:prstGeom prst="rect">
              <a:avLst/>
            </a:prstGeom>
            <a:noFill/>
          </p:spPr>
          <p:txBody>
            <a:bodyPr wrap="none" rtlCol="0">
              <a:spAutoFit/>
            </a:bodyPr>
            <a:lstStyle/>
            <a:p>
              <a:r>
                <a:rPr lang="en-US" b="1" dirty="0"/>
                <a:t>Z</a:t>
              </a:r>
            </a:p>
          </p:txBody>
        </p:sp>
        <p:sp>
          <p:nvSpPr>
            <p:cNvPr id="57" name="TextBox 56">
              <a:extLst>
                <a:ext uri="{FF2B5EF4-FFF2-40B4-BE49-F238E27FC236}">
                  <a16:creationId xmlns:a16="http://schemas.microsoft.com/office/drawing/2014/main" id="{E6659F52-B1FE-3D81-A56E-CA100203B681}"/>
                </a:ext>
              </a:extLst>
            </p:cNvPr>
            <p:cNvSpPr txBox="1"/>
            <p:nvPr/>
          </p:nvSpPr>
          <p:spPr>
            <a:xfrm>
              <a:off x="2745970" y="5881297"/>
              <a:ext cx="877163" cy="369332"/>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参照点</a:t>
              </a:r>
              <a:endParaRPr lang="en-US" b="1" dirty="0">
                <a:latin typeface="Microsoft YaHei" panose="020B0503020204020204" pitchFamily="34" charset="-122"/>
                <a:ea typeface="Microsoft YaHei" panose="020B0503020204020204" pitchFamily="34" charset="-122"/>
              </a:endParaRPr>
            </a:p>
          </p:txBody>
        </p:sp>
        <p:cxnSp>
          <p:nvCxnSpPr>
            <p:cNvPr id="41" name="Straight Arrow Connector 40">
              <a:extLst>
                <a:ext uri="{FF2B5EF4-FFF2-40B4-BE49-F238E27FC236}">
                  <a16:creationId xmlns:a16="http://schemas.microsoft.com/office/drawing/2014/main" id="{C573DEE1-3E3B-9152-5820-F7DC83C59369}"/>
                </a:ext>
              </a:extLst>
            </p:cNvPr>
            <p:cNvCxnSpPr>
              <a:cxnSpLocks/>
            </p:cNvCxnSpPr>
            <p:nvPr/>
          </p:nvCxnSpPr>
          <p:spPr>
            <a:xfrm flipV="1">
              <a:off x="3340810" y="5396201"/>
              <a:ext cx="634667" cy="3361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4FAE918-3F7C-31A1-5EA2-B749A85DE4DC}"/>
                </a:ext>
              </a:extLst>
            </p:cNvPr>
            <p:cNvCxnSpPr>
              <a:cxnSpLocks/>
            </p:cNvCxnSpPr>
            <p:nvPr/>
          </p:nvCxnSpPr>
          <p:spPr>
            <a:xfrm flipH="1" flipV="1">
              <a:off x="2614435" y="5428315"/>
              <a:ext cx="734296" cy="3016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62F7E81-3361-3226-CB97-42404827B91B}"/>
                </a:ext>
              </a:extLst>
            </p:cNvPr>
            <p:cNvCxnSpPr>
              <a:cxnSpLocks/>
            </p:cNvCxnSpPr>
            <p:nvPr/>
          </p:nvCxnSpPr>
          <p:spPr>
            <a:xfrm flipV="1">
              <a:off x="3348731" y="4906505"/>
              <a:ext cx="0" cy="82350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A73CE8AA-D9CB-E5B4-317C-79D17E768DA6}"/>
                </a:ext>
              </a:extLst>
            </p:cNvPr>
            <p:cNvSpPr/>
            <p:nvPr/>
          </p:nvSpPr>
          <p:spPr>
            <a:xfrm>
              <a:off x="3098130" y="5573401"/>
              <a:ext cx="482974" cy="2937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Down Arrow 46">
            <a:extLst>
              <a:ext uri="{FF2B5EF4-FFF2-40B4-BE49-F238E27FC236}">
                <a16:creationId xmlns:a16="http://schemas.microsoft.com/office/drawing/2014/main" id="{E46682C2-BA34-BD96-42EF-08B841CB21E8}"/>
              </a:ext>
            </a:extLst>
          </p:cNvPr>
          <p:cNvSpPr/>
          <p:nvPr/>
        </p:nvSpPr>
        <p:spPr>
          <a:xfrm>
            <a:off x="3338310" y="4099927"/>
            <a:ext cx="340946" cy="81093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5FC226F-357E-670E-EDA4-0F19A44235DF}"/>
              </a:ext>
            </a:extLst>
          </p:cNvPr>
          <p:cNvSpPr txBox="1"/>
          <p:nvPr/>
        </p:nvSpPr>
        <p:spPr>
          <a:xfrm>
            <a:off x="3708814" y="3930050"/>
            <a:ext cx="80804" cy="954641"/>
          </a:xfrm>
          <a:prstGeom prst="rect">
            <a:avLst/>
          </a:prstGeom>
          <a:noFill/>
        </p:spPr>
        <p:txBody>
          <a:bodyPr wrap="squar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发生沉降</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56" name="TextBox 55">
            <a:extLst>
              <a:ext uri="{FF2B5EF4-FFF2-40B4-BE49-F238E27FC236}">
                <a16:creationId xmlns:a16="http://schemas.microsoft.com/office/drawing/2014/main" id="{C77B46BC-62CA-7FD7-DF1A-12FF4D37A462}"/>
              </a:ext>
            </a:extLst>
          </p:cNvPr>
          <p:cNvSpPr txBox="1"/>
          <p:nvPr/>
        </p:nvSpPr>
        <p:spPr>
          <a:xfrm>
            <a:off x="1632227" y="6008701"/>
            <a:ext cx="877163" cy="369332"/>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全站仪</a:t>
            </a:r>
            <a:endParaRPr lang="en-US" b="1" dirty="0">
              <a:latin typeface="Microsoft YaHei" panose="020B0503020204020204" pitchFamily="34" charset="-122"/>
              <a:ea typeface="Microsoft YaHei" panose="020B0503020204020204" pitchFamily="34" charset="-122"/>
            </a:endParaRPr>
          </a:p>
        </p:txBody>
      </p:sp>
      <p:sp>
        <p:nvSpPr>
          <p:cNvPr id="82" name="TextBox 81">
            <a:extLst>
              <a:ext uri="{FF2B5EF4-FFF2-40B4-BE49-F238E27FC236}">
                <a16:creationId xmlns:a16="http://schemas.microsoft.com/office/drawing/2014/main" id="{570150EE-46C7-7276-8133-853C53FFFA73}"/>
              </a:ext>
            </a:extLst>
          </p:cNvPr>
          <p:cNvSpPr txBox="1"/>
          <p:nvPr/>
        </p:nvSpPr>
        <p:spPr>
          <a:xfrm>
            <a:off x="321423" y="5678949"/>
            <a:ext cx="1526765" cy="400110"/>
          </a:xfrm>
          <a:prstGeom prst="rect">
            <a:avLst/>
          </a:prstGeom>
          <a:noFill/>
        </p:spPr>
        <p:txBody>
          <a:bodyPr wrap="none" rtlCol="0">
            <a:spAutoFit/>
          </a:bodyPr>
          <a:lstStyle/>
          <a:p>
            <a:r>
              <a:rPr lang="en-US" sz="2000" b="1" dirty="0">
                <a:latin typeface="Microsoft YaHei" panose="020B0503020204020204" pitchFamily="34" charset="-122"/>
                <a:ea typeface="Microsoft YaHei" panose="020B0503020204020204" pitchFamily="34" charset="-122"/>
              </a:rPr>
              <a:t>A</a:t>
            </a:r>
            <a:r>
              <a:rPr lang="en-US" altLang="zh-CN" sz="2000" b="1" dirty="0">
                <a:latin typeface="Microsoft YaHei" panose="020B0503020204020204" pitchFamily="34" charset="-122"/>
                <a:ea typeface="Microsoft YaHei" panose="020B0503020204020204" pitchFamily="34" charset="-122"/>
              </a:rPr>
              <a:t>0(X, Y, Z)</a:t>
            </a:r>
            <a:endParaRPr lang="en-US" sz="2000" b="1" dirty="0">
              <a:latin typeface="Microsoft YaHei" panose="020B0503020204020204" pitchFamily="34" charset="-122"/>
              <a:ea typeface="Microsoft YaHei" panose="020B0503020204020204" pitchFamily="34" charset="-122"/>
            </a:endParaRPr>
          </a:p>
        </p:txBody>
      </p:sp>
      <p:sp>
        <p:nvSpPr>
          <p:cNvPr id="88" name="TextBox 87">
            <a:extLst>
              <a:ext uri="{FF2B5EF4-FFF2-40B4-BE49-F238E27FC236}">
                <a16:creationId xmlns:a16="http://schemas.microsoft.com/office/drawing/2014/main" id="{F64840C3-72DA-BCE6-3463-68CD55BCD3E6}"/>
              </a:ext>
            </a:extLst>
          </p:cNvPr>
          <p:cNvSpPr txBox="1"/>
          <p:nvPr/>
        </p:nvSpPr>
        <p:spPr>
          <a:xfrm>
            <a:off x="1061995" y="4026449"/>
            <a:ext cx="1249997" cy="369332"/>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89" name="Oval 88">
            <a:extLst>
              <a:ext uri="{FF2B5EF4-FFF2-40B4-BE49-F238E27FC236}">
                <a16:creationId xmlns:a16="http://schemas.microsoft.com/office/drawing/2014/main" id="{B203D5DA-B0D2-33C7-18CF-E43D0FB4F38D}"/>
              </a:ext>
            </a:extLst>
          </p:cNvPr>
          <p:cNvSpPr/>
          <p:nvPr/>
        </p:nvSpPr>
        <p:spPr>
          <a:xfrm>
            <a:off x="2881938" y="4449806"/>
            <a:ext cx="422570" cy="407144"/>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8E6CA9DA-114E-23A9-9BAA-86211FD24B72}"/>
              </a:ext>
            </a:extLst>
          </p:cNvPr>
          <p:cNvSpPr txBox="1"/>
          <p:nvPr/>
        </p:nvSpPr>
        <p:spPr>
          <a:xfrm>
            <a:off x="9392385" y="2772847"/>
            <a:ext cx="1338828" cy="646331"/>
          </a:xfrm>
          <a:prstGeom prst="rect">
            <a:avLst/>
          </a:prstGeom>
          <a:noFill/>
          <a:ln>
            <a:noFill/>
          </a:ln>
        </p:spPr>
        <p:txBody>
          <a:bodyPr wrap="none" rtlCol="0">
            <a:spAutoFit/>
          </a:bodyPr>
          <a:lstStyle/>
          <a:p>
            <a:r>
              <a:rPr lang="en-US" b="1" dirty="0" err="1">
                <a:latin typeface="Microsoft YaHei" panose="020B0503020204020204" pitchFamily="34" charset="-122"/>
                <a:ea typeface="Microsoft YaHei" panose="020B0503020204020204" pitchFamily="34" charset="-122"/>
              </a:rPr>
              <a:t>无人机投放</a:t>
            </a:r>
            <a:endParaRPr lang="en-US" b="1" dirty="0">
              <a:latin typeface="Microsoft YaHei" panose="020B0503020204020204" pitchFamily="34" charset="-122"/>
              <a:ea typeface="Microsoft YaHei" panose="020B0503020204020204" pitchFamily="34" charset="-122"/>
            </a:endParaRPr>
          </a:p>
          <a:p>
            <a:r>
              <a:rPr lang="en-US" b="1" dirty="0" err="1">
                <a:latin typeface="Microsoft YaHei" panose="020B0503020204020204" pitchFamily="34" charset="-122"/>
                <a:ea typeface="Microsoft YaHei" panose="020B0503020204020204" pitchFamily="34" charset="-122"/>
              </a:rPr>
              <a:t>监测标志物</a:t>
            </a:r>
            <a:endParaRPr lang="en-US" b="1" dirty="0">
              <a:latin typeface="Microsoft YaHei" panose="020B0503020204020204" pitchFamily="34" charset="-122"/>
              <a:ea typeface="Microsoft YaHei" panose="020B0503020204020204" pitchFamily="34" charset="-122"/>
            </a:endParaRPr>
          </a:p>
        </p:txBody>
      </p:sp>
      <p:pic>
        <p:nvPicPr>
          <p:cNvPr id="102" name="Picture 101">
            <a:extLst>
              <a:ext uri="{FF2B5EF4-FFF2-40B4-BE49-F238E27FC236}">
                <a16:creationId xmlns:a16="http://schemas.microsoft.com/office/drawing/2014/main" id="{7C60FC57-666A-ACD3-501F-F39C60735702}"/>
              </a:ext>
            </a:extLst>
          </p:cNvPr>
          <p:cNvPicPr>
            <a:picLocks noChangeAspect="1"/>
          </p:cNvPicPr>
          <p:nvPr/>
        </p:nvPicPr>
        <p:blipFill>
          <a:blip r:embed="rId9"/>
          <a:stretch>
            <a:fillRect/>
          </a:stretch>
        </p:blipFill>
        <p:spPr>
          <a:xfrm>
            <a:off x="197320" y="4941569"/>
            <a:ext cx="500427" cy="798940"/>
          </a:xfrm>
          <a:prstGeom prst="rect">
            <a:avLst/>
          </a:prstGeom>
        </p:spPr>
      </p:pic>
      <p:pic>
        <p:nvPicPr>
          <p:cNvPr id="103" name="Picture 102">
            <a:extLst>
              <a:ext uri="{FF2B5EF4-FFF2-40B4-BE49-F238E27FC236}">
                <a16:creationId xmlns:a16="http://schemas.microsoft.com/office/drawing/2014/main" id="{06EB3EB6-AE6A-5704-2A08-62327371F723}"/>
              </a:ext>
            </a:extLst>
          </p:cNvPr>
          <p:cNvPicPr>
            <a:picLocks noChangeAspect="1"/>
          </p:cNvPicPr>
          <p:nvPr/>
        </p:nvPicPr>
        <p:blipFill>
          <a:blip r:embed="rId9"/>
          <a:stretch>
            <a:fillRect/>
          </a:stretch>
        </p:blipFill>
        <p:spPr>
          <a:xfrm>
            <a:off x="9060253" y="5459846"/>
            <a:ext cx="500427" cy="798940"/>
          </a:xfrm>
          <a:prstGeom prst="rect">
            <a:avLst/>
          </a:prstGeom>
        </p:spPr>
      </p:pic>
      <p:sp>
        <p:nvSpPr>
          <p:cNvPr id="10" name="Oval 9">
            <a:extLst>
              <a:ext uri="{FF2B5EF4-FFF2-40B4-BE49-F238E27FC236}">
                <a16:creationId xmlns:a16="http://schemas.microsoft.com/office/drawing/2014/main" id="{9889D42F-1DD8-8DE4-6865-4D6CA78D970C}"/>
              </a:ext>
            </a:extLst>
          </p:cNvPr>
          <p:cNvSpPr/>
          <p:nvPr/>
        </p:nvSpPr>
        <p:spPr>
          <a:xfrm>
            <a:off x="3030900" y="4587230"/>
            <a:ext cx="118909" cy="13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03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5"/>
          <p:cNvSpPr/>
          <p:nvPr/>
        </p:nvSpPr>
        <p:spPr>
          <a:xfrm>
            <a:off x="239548" y="294829"/>
            <a:ext cx="414338" cy="369887"/>
          </a:xfrm>
          <a:prstGeom prst="rect">
            <a:avLst/>
          </a:prstGeom>
          <a:solidFill>
            <a:srgbClr val="18469D"/>
          </a:solidFill>
          <a:ln w="9525">
            <a:noFill/>
          </a:ln>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 name="文本框 30"/>
          <p:cNvSpPr txBox="1"/>
          <p:nvPr>
            <p:custDataLst>
              <p:tags r:id="rId1"/>
            </p:custDataLst>
          </p:nvPr>
        </p:nvSpPr>
        <p:spPr>
          <a:xfrm>
            <a:off x="659745" y="249584"/>
            <a:ext cx="4586512" cy="461665"/>
          </a:xfrm>
          <a:prstGeom prst="rect">
            <a:avLst/>
          </a:prstGeom>
          <a:noFill/>
        </p:spPr>
        <p:txBody>
          <a:bodyPr wrap="none" rtlCol="0" anchor="t">
            <a:spAutoFit/>
          </a:bodyPr>
          <a:lstStyle/>
          <a:p>
            <a:pPr algn="l">
              <a:buNone/>
            </a:pPr>
            <a:r>
              <a:rPr lang="zh-CN" altLang="en-US"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无人机建筑沉降监测 </a:t>
            </a:r>
            <a:r>
              <a:rPr lang="en-US" altLang="zh-CN"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研究思路</a:t>
            </a:r>
          </a:p>
        </p:txBody>
      </p:sp>
      <p:sp>
        <p:nvSpPr>
          <p:cNvPr id="59" name="AutoShape 5">
            <a:extLst>
              <a:ext uri="{FF2B5EF4-FFF2-40B4-BE49-F238E27FC236}">
                <a16:creationId xmlns:a16="http://schemas.microsoft.com/office/drawing/2014/main" id="{C1BF3AFA-4362-41B4-BDA2-8E2F36FBFCE7}"/>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6">
            <a:extLst>
              <a:ext uri="{FF2B5EF4-FFF2-40B4-BE49-F238E27FC236}">
                <a16:creationId xmlns:a16="http://schemas.microsoft.com/office/drawing/2014/main" id="{5AB12791-C52B-F57C-12A5-1201CC604B40}"/>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TextBox 61">
            <a:extLst>
              <a:ext uri="{FF2B5EF4-FFF2-40B4-BE49-F238E27FC236}">
                <a16:creationId xmlns:a16="http://schemas.microsoft.com/office/drawing/2014/main" id="{2E0EAA8B-C6A1-C0E3-1417-9F6F430391C7}"/>
              </a:ext>
            </a:extLst>
          </p:cNvPr>
          <p:cNvSpPr txBox="1"/>
          <p:nvPr/>
        </p:nvSpPr>
        <p:spPr>
          <a:xfrm>
            <a:off x="313510" y="887735"/>
            <a:ext cx="11734328" cy="685893"/>
          </a:xfrm>
          <a:prstGeom prst="rect">
            <a:avLst/>
          </a:prstGeom>
          <a:noFill/>
        </p:spPr>
        <p:txBody>
          <a:bodyPr wrap="square" rtlCol="0">
            <a:spAutoFit/>
          </a:bodyPr>
          <a:lstStyle/>
          <a:p>
            <a:pPr>
              <a:lnSpc>
                <a:spcPts val="2360"/>
              </a:lnSpc>
            </a:pPr>
            <a:r>
              <a:rPr lang="en-US" b="1" dirty="0" err="1">
                <a:latin typeface="Microsoft YaHei" panose="020B0503020204020204" pitchFamily="34" charset="-122"/>
                <a:ea typeface="Microsoft YaHei" panose="020B0503020204020204" pitchFamily="34" charset="-122"/>
              </a:rPr>
              <a:t>使用无人机将监测标志物投放至目标建筑上并拍摄可见光数据</a:t>
            </a:r>
            <a:r>
              <a:rPr lang="zh-CN" altLang="en-US" b="1" dirty="0">
                <a:latin typeface="Microsoft YaHei" panose="020B0503020204020204" pitchFamily="34" charset="-122"/>
                <a:ea typeface="Microsoft YaHei" panose="020B0503020204020204" pitchFamily="34" charset="-122"/>
              </a:rPr>
              <a:t>，随后通过</a:t>
            </a:r>
            <a:r>
              <a:rPr lang="en-US" b="1" dirty="0" err="1">
                <a:latin typeface="Microsoft YaHei" panose="020B0503020204020204" pitchFamily="34" charset="-122"/>
                <a:ea typeface="Microsoft YaHei" panose="020B0503020204020204" pitchFamily="34" charset="-122"/>
              </a:rPr>
              <a:t>计算机视觉算法识别参照点和监测标志物</a:t>
            </a:r>
            <a:r>
              <a:rPr lang="zh-CN" altLang="en-US" b="1" dirty="0">
                <a:latin typeface="Microsoft YaHei" panose="020B0503020204020204" pitchFamily="34" charset="-122"/>
                <a:ea typeface="Microsoft YaHei" panose="020B0503020204020204" pitchFamily="34" charset="-122"/>
              </a:rPr>
              <a:t>，利用</a:t>
            </a:r>
            <a:r>
              <a:rPr lang="zh-CN" altLang="en-US" b="1" dirty="0">
                <a:solidFill>
                  <a:srgbClr val="C00000"/>
                </a:solidFill>
                <a:latin typeface="Microsoft YaHei" panose="020B0503020204020204" pitchFamily="34" charset="-122"/>
                <a:ea typeface="Microsoft YaHei" panose="020B0503020204020204" pitchFamily="34" charset="-122"/>
              </a:rPr>
              <a:t>三角化方法</a:t>
            </a:r>
            <a:r>
              <a:rPr lang="zh-CN" altLang="en-US" b="1" dirty="0">
                <a:latin typeface="Microsoft YaHei" panose="020B0503020204020204" pitchFamily="34" charset="-122"/>
                <a:ea typeface="Microsoft YaHei" panose="020B0503020204020204" pitchFamily="34" charset="-122"/>
              </a:rPr>
              <a:t>计算</a:t>
            </a:r>
            <a:r>
              <a:rPr lang="zh-CN" altLang="en-US" b="1" dirty="0">
                <a:solidFill>
                  <a:srgbClr val="C00000"/>
                </a:solidFill>
                <a:latin typeface="Microsoft YaHei" panose="020B0503020204020204" pitchFamily="34" charset="-122"/>
                <a:ea typeface="Microsoft YaHei" panose="020B0503020204020204" pitchFamily="34" charset="-122"/>
              </a:rPr>
              <a:t>参考点坐标系下监测标志物的三维坐标</a:t>
            </a:r>
            <a:r>
              <a:rPr lang="zh-CN" altLang="en-US" b="1" dirty="0">
                <a:latin typeface="Microsoft YaHei" panose="020B0503020204020204" pitchFamily="34" charset="-122"/>
                <a:ea typeface="Microsoft YaHei" panose="020B0503020204020204" pitchFamily="34" charset="-122"/>
              </a:rPr>
              <a:t>，通过对比多期三维坐标获取目标建筑的沉降数据</a:t>
            </a:r>
            <a:endParaRPr lang="en-US" b="1" dirty="0">
              <a:latin typeface="Microsoft YaHei" panose="020B0503020204020204" pitchFamily="34" charset="-122"/>
              <a:ea typeface="Microsoft YaHei" panose="020B0503020204020204" pitchFamily="34" charset="-122"/>
            </a:endParaRPr>
          </a:p>
        </p:txBody>
      </p:sp>
      <p:sp>
        <p:nvSpPr>
          <p:cNvPr id="86" name="TextBox 85">
            <a:extLst>
              <a:ext uri="{FF2B5EF4-FFF2-40B4-BE49-F238E27FC236}">
                <a16:creationId xmlns:a16="http://schemas.microsoft.com/office/drawing/2014/main" id="{01BA1927-5660-D7C2-DE6F-5E004A8EF89D}"/>
              </a:ext>
            </a:extLst>
          </p:cNvPr>
          <p:cNvSpPr txBox="1"/>
          <p:nvPr/>
        </p:nvSpPr>
        <p:spPr>
          <a:xfrm>
            <a:off x="9644730" y="2415723"/>
            <a:ext cx="2504451" cy="646331"/>
          </a:xfrm>
          <a:prstGeom prst="rect">
            <a:avLst/>
          </a:prstGeom>
          <a:solidFill>
            <a:srgbClr val="18469D"/>
          </a:solidFill>
        </p:spPr>
        <p:txBody>
          <a:bodyPr wrap="square" rtlCol="0">
            <a:spAutoFit/>
          </a:bodyPr>
          <a:lstStyle/>
          <a:p>
            <a:pPr algn="ctr"/>
            <a:r>
              <a:rPr lang="en-US" b="1" dirty="0">
                <a:solidFill>
                  <a:schemeClr val="bg1"/>
                </a:solidFill>
                <a:latin typeface="Microsoft YaHei" panose="020B0503020204020204" pitchFamily="34" charset="-122"/>
                <a:ea typeface="Microsoft YaHei" panose="020B0503020204020204" pitchFamily="34" charset="-122"/>
              </a:rPr>
              <a:t>目标建筑沉降</a:t>
            </a:r>
            <a:r>
              <a:rPr lang="zh-CN" altLang="en-US" b="1" dirty="0">
                <a:solidFill>
                  <a:schemeClr val="bg1"/>
                </a:solidFill>
                <a:latin typeface="Microsoft YaHei" panose="020B0503020204020204" pitchFamily="34" charset="-122"/>
                <a:ea typeface="Microsoft YaHei" panose="020B0503020204020204" pitchFamily="34" charset="-122"/>
              </a:rPr>
              <a:t>：</a:t>
            </a:r>
            <a:endParaRPr lang="en-US" b="1" i="0" dirty="0">
              <a:solidFill>
                <a:schemeClr val="bg1"/>
              </a:solidFill>
              <a:effectLst/>
              <a:latin typeface="Microsoft YaHei" panose="020B0503020204020204" pitchFamily="34" charset="-122"/>
              <a:ea typeface="Microsoft YaHei" panose="020B0503020204020204" pitchFamily="34" charset="-122"/>
            </a:endParaRPr>
          </a:p>
          <a:p>
            <a:pPr algn="ctr"/>
            <a:r>
              <a:rPr lang="el-GR" b="1" i="0" dirty="0">
                <a:solidFill>
                  <a:schemeClr val="bg1"/>
                </a:solidFill>
                <a:effectLst/>
                <a:latin typeface="Microsoft YaHei" panose="020B0503020204020204" pitchFamily="34" charset="-122"/>
                <a:ea typeface="Microsoft YaHei" panose="020B0503020204020204" pitchFamily="34" charset="-122"/>
              </a:rPr>
              <a:t>ΔS</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altLang="zh-CN" b="1" i="0" dirty="0">
                <a:solidFill>
                  <a:schemeClr val="bg1"/>
                </a:solidFill>
                <a:effectLst/>
                <a:latin typeface="Microsoft YaHei" panose="020B0503020204020204" pitchFamily="34" charset="-122"/>
                <a:ea typeface="Microsoft YaHei" panose="020B0503020204020204" pitchFamily="34" charset="-122"/>
              </a:rPr>
              <a:t>=</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b="1" dirty="0">
                <a:solidFill>
                  <a:schemeClr val="bg1"/>
                </a:solidFill>
                <a:latin typeface="Microsoft YaHei" panose="020B0503020204020204" pitchFamily="34" charset="-122"/>
                <a:ea typeface="Microsoft YaHei" panose="020B0503020204020204" pitchFamily="34" charset="-122"/>
              </a:rPr>
              <a:t>Sn</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S</a:t>
            </a:r>
            <a:r>
              <a:rPr lang="zh-CN" altLang="en-US" b="1" dirty="0">
                <a:solidFill>
                  <a:schemeClr val="bg1"/>
                </a:solidFill>
                <a:latin typeface="Microsoft YaHei" panose="020B0503020204020204" pitchFamily="34" charset="-122"/>
                <a:ea typeface="Microsoft YaHei" panose="020B0503020204020204" pitchFamily="34" charset="-122"/>
              </a:rPr>
              <a:t>（</a:t>
            </a:r>
            <a:r>
              <a:rPr lang="en-US" altLang="zh-CN" b="1" dirty="0">
                <a:solidFill>
                  <a:schemeClr val="bg1"/>
                </a:solidFill>
                <a:latin typeface="Microsoft YaHei" panose="020B0503020204020204" pitchFamily="34" charset="-122"/>
                <a:ea typeface="Microsoft YaHei" panose="020B0503020204020204" pitchFamily="34" charset="-122"/>
              </a:rPr>
              <a:t>n-1</a:t>
            </a:r>
            <a:r>
              <a:rPr lang="zh-CN" altLang="en-US" b="1" dirty="0">
                <a:solidFill>
                  <a:schemeClr val="bg1"/>
                </a:solidFill>
                <a:latin typeface="Microsoft YaHei" panose="020B0503020204020204" pitchFamily="34" charset="-122"/>
                <a:ea typeface="Microsoft YaHei" panose="020B0503020204020204" pitchFamily="34" charset="-122"/>
              </a:rPr>
              <a:t>）</a:t>
            </a:r>
            <a:endParaRPr lang="en-US" b="1" dirty="0">
              <a:solidFill>
                <a:schemeClr val="bg1"/>
              </a:solidFill>
              <a:latin typeface="Microsoft YaHei" panose="020B0503020204020204" pitchFamily="34" charset="-122"/>
              <a:ea typeface="Microsoft YaHei" panose="020B0503020204020204" pitchFamily="34" charset="-122"/>
            </a:endParaRPr>
          </a:p>
        </p:txBody>
      </p:sp>
      <p:grpSp>
        <p:nvGrpSpPr>
          <p:cNvPr id="55" name="Group 54">
            <a:extLst>
              <a:ext uri="{FF2B5EF4-FFF2-40B4-BE49-F238E27FC236}">
                <a16:creationId xmlns:a16="http://schemas.microsoft.com/office/drawing/2014/main" id="{651ADEA2-9D41-A7F4-3778-0D16BD985F77}"/>
              </a:ext>
            </a:extLst>
          </p:cNvPr>
          <p:cNvGrpSpPr/>
          <p:nvPr/>
        </p:nvGrpSpPr>
        <p:grpSpPr>
          <a:xfrm>
            <a:off x="-89612" y="1417002"/>
            <a:ext cx="6129910" cy="5054004"/>
            <a:chOff x="-138488" y="1100104"/>
            <a:chExt cx="6129910" cy="5054004"/>
          </a:xfrm>
        </p:grpSpPr>
        <p:grpSp>
          <p:nvGrpSpPr>
            <p:cNvPr id="72" name="Group 71">
              <a:extLst>
                <a:ext uri="{FF2B5EF4-FFF2-40B4-BE49-F238E27FC236}">
                  <a16:creationId xmlns:a16="http://schemas.microsoft.com/office/drawing/2014/main" id="{90E53FF3-9718-6DB4-0AEF-FED3385FA998}"/>
                </a:ext>
              </a:extLst>
            </p:cNvPr>
            <p:cNvGrpSpPr/>
            <p:nvPr/>
          </p:nvGrpSpPr>
          <p:grpSpPr>
            <a:xfrm>
              <a:off x="1016057" y="1100104"/>
              <a:ext cx="4975365" cy="5054004"/>
              <a:chOff x="1016057" y="1100104"/>
              <a:chExt cx="4975365" cy="5054004"/>
            </a:xfrm>
          </p:grpSpPr>
          <p:sp>
            <p:nvSpPr>
              <p:cNvPr id="61" name="Freeform 60">
                <a:extLst>
                  <a:ext uri="{FF2B5EF4-FFF2-40B4-BE49-F238E27FC236}">
                    <a16:creationId xmlns:a16="http://schemas.microsoft.com/office/drawing/2014/main" id="{F547C0BC-BAE1-702F-4A78-E9A58C8B129E}"/>
                  </a:ext>
                </a:extLst>
              </p:cNvPr>
              <p:cNvSpPr/>
              <p:nvPr/>
            </p:nvSpPr>
            <p:spPr>
              <a:xfrm>
                <a:off x="1016057" y="1726523"/>
                <a:ext cx="4975365" cy="4427585"/>
              </a:xfrm>
              <a:custGeom>
                <a:avLst/>
                <a:gdLst>
                  <a:gd name="connsiteX0" fmla="*/ 1616927 w 6255834"/>
                  <a:gd name="connsiteY0" fmla="*/ 0 h 4683513"/>
                  <a:gd name="connsiteX1" fmla="*/ 0 w 6255834"/>
                  <a:gd name="connsiteY1" fmla="*/ 1940313 h 4683513"/>
                  <a:gd name="connsiteX2" fmla="*/ 869795 w 6255834"/>
                  <a:gd name="connsiteY2" fmla="*/ 2319454 h 4683513"/>
                  <a:gd name="connsiteX3" fmla="*/ 1282390 w 6255834"/>
                  <a:gd name="connsiteY3" fmla="*/ 3668752 h 4683513"/>
                  <a:gd name="connsiteX4" fmla="*/ 3434575 w 6255834"/>
                  <a:gd name="connsiteY4" fmla="*/ 4605454 h 4683513"/>
                  <a:gd name="connsiteX5" fmla="*/ 4605453 w 6255834"/>
                  <a:gd name="connsiteY5" fmla="*/ 4638908 h 4683513"/>
                  <a:gd name="connsiteX6" fmla="*/ 6255834 w 6255834"/>
                  <a:gd name="connsiteY6" fmla="*/ 4683513 h 4683513"/>
                  <a:gd name="connsiteX7" fmla="*/ 2040673 w 6255834"/>
                  <a:gd name="connsiteY7" fmla="*/ 11152 h 4683513"/>
                  <a:gd name="connsiteX8" fmla="*/ 1616927 w 6255834"/>
                  <a:gd name="connsiteY8" fmla="*/ 0 h 468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5834" h="4683513">
                    <a:moveTo>
                      <a:pt x="1616927" y="0"/>
                    </a:moveTo>
                    <a:lnTo>
                      <a:pt x="0" y="1940313"/>
                    </a:lnTo>
                    <a:lnTo>
                      <a:pt x="869795" y="2319454"/>
                    </a:lnTo>
                    <a:lnTo>
                      <a:pt x="1282390" y="3668752"/>
                    </a:lnTo>
                    <a:lnTo>
                      <a:pt x="3434575" y="4605454"/>
                    </a:lnTo>
                    <a:lnTo>
                      <a:pt x="4605453" y="4638908"/>
                    </a:lnTo>
                    <a:lnTo>
                      <a:pt x="6255834" y="4683513"/>
                    </a:lnTo>
                    <a:lnTo>
                      <a:pt x="2040673" y="11152"/>
                    </a:lnTo>
                    <a:lnTo>
                      <a:pt x="1616927" y="0"/>
                    </a:lnTo>
                    <a:close/>
                  </a:path>
                </a:pathLst>
              </a:custGeom>
              <a:gradFill>
                <a:gsLst>
                  <a:gs pos="0">
                    <a:schemeClr val="accent1">
                      <a:lumMod val="5000"/>
                      <a:lumOff val="95000"/>
                      <a:alpha val="0"/>
                    </a:schemeClr>
                  </a:gs>
                  <a:gs pos="0">
                    <a:schemeClr val="accent1">
                      <a:lumMod val="18000"/>
                      <a:lumOff val="82000"/>
                      <a:alpha val="6000"/>
                    </a:schemeClr>
                  </a:gs>
                  <a:gs pos="67000">
                    <a:schemeClr val="accent1">
                      <a:lumMod val="53028"/>
                      <a:lumOff val="46972"/>
                      <a:alpha val="40585"/>
                    </a:schemeClr>
                  </a:gs>
                  <a:gs pos="99000">
                    <a:schemeClr val="accent1">
                      <a:lumMod val="72000"/>
                      <a:lumOff val="28000"/>
                      <a:alpha val="60985"/>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descr="A satellite with solar panels&#10;&#10;Description automatically generated with medium confidence">
                <a:extLst>
                  <a:ext uri="{FF2B5EF4-FFF2-40B4-BE49-F238E27FC236}">
                    <a16:creationId xmlns:a16="http://schemas.microsoft.com/office/drawing/2014/main" id="{56CCE5A0-DC4B-2B3C-0504-E5545F191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1743">
                <a:off x="2114990" y="1100104"/>
                <a:ext cx="808895" cy="768137"/>
              </a:xfrm>
              <a:prstGeom prst="rect">
                <a:avLst/>
              </a:prstGeom>
            </p:spPr>
          </p:pic>
        </p:grpSp>
        <p:sp>
          <p:nvSpPr>
            <p:cNvPr id="101" name="Rectangle 100">
              <a:extLst>
                <a:ext uri="{FF2B5EF4-FFF2-40B4-BE49-F238E27FC236}">
                  <a16:creationId xmlns:a16="http://schemas.microsoft.com/office/drawing/2014/main" id="{9FEDF1BB-241A-D46F-BE87-5BEFE2EBFDE1}"/>
                </a:ext>
              </a:extLst>
            </p:cNvPr>
            <p:cNvSpPr/>
            <p:nvPr/>
          </p:nvSpPr>
          <p:spPr>
            <a:xfrm>
              <a:off x="195243" y="3491740"/>
              <a:ext cx="3092249" cy="2237952"/>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B3CE123C-5FC2-A744-79A0-30D8CEAD51B1}"/>
                </a:ext>
              </a:extLst>
            </p:cNvPr>
            <p:cNvSpPr txBox="1"/>
            <p:nvPr/>
          </p:nvSpPr>
          <p:spPr>
            <a:xfrm>
              <a:off x="1041013" y="4059857"/>
              <a:ext cx="1249997" cy="369332"/>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75" name="TextBox 74">
              <a:extLst>
                <a:ext uri="{FF2B5EF4-FFF2-40B4-BE49-F238E27FC236}">
                  <a16:creationId xmlns:a16="http://schemas.microsoft.com/office/drawing/2014/main" id="{C8303331-E0FC-08C0-D678-7FD0D2B565D6}"/>
                </a:ext>
              </a:extLst>
            </p:cNvPr>
            <p:cNvSpPr txBox="1"/>
            <p:nvPr/>
          </p:nvSpPr>
          <p:spPr>
            <a:xfrm>
              <a:off x="574679" y="1343656"/>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a:t>
              </a:r>
              <a:r>
                <a:rPr lang="en-US" altLang="zh-CN" sz="2000" b="1" dirty="0">
                  <a:solidFill>
                    <a:srgbClr val="C00000"/>
                  </a:solidFill>
                  <a:latin typeface="Microsoft YaHei" panose="020B0503020204020204" pitchFamily="34" charset="-122"/>
                  <a:ea typeface="Microsoft YaHei" panose="020B0503020204020204" pitchFamily="34" charset="-122"/>
                </a:rPr>
                <a:t>0</a:t>
              </a:r>
              <a:endParaRPr lang="en-US" sz="2000" b="1" dirty="0">
                <a:solidFill>
                  <a:srgbClr val="C00000"/>
                </a:solidFill>
                <a:latin typeface="Microsoft YaHei" panose="020B0503020204020204" pitchFamily="34" charset="-122"/>
                <a:ea typeface="Microsoft YaHei" panose="020B0503020204020204" pitchFamily="34" charset="-122"/>
              </a:endParaRPr>
            </a:p>
          </p:txBody>
        </p:sp>
        <p:cxnSp>
          <p:nvCxnSpPr>
            <p:cNvPr id="38" name="Straight Arrow Connector 37">
              <a:extLst>
                <a:ext uri="{FF2B5EF4-FFF2-40B4-BE49-F238E27FC236}">
                  <a16:creationId xmlns:a16="http://schemas.microsoft.com/office/drawing/2014/main" id="{B7BF376F-805A-2CAF-28E1-47CF3184CCFC}"/>
                </a:ext>
              </a:extLst>
            </p:cNvPr>
            <p:cNvCxnSpPr>
              <a:cxnSpLocks/>
              <a:stCxn id="89" idx="0"/>
            </p:cNvCxnSpPr>
            <p:nvPr/>
          </p:nvCxnSpPr>
          <p:spPr>
            <a:xfrm flipV="1">
              <a:off x="2867427" y="3505567"/>
              <a:ext cx="220006" cy="8584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picture containing engineering drawing&#10;&#10;Description automatically generated">
              <a:extLst>
                <a:ext uri="{FF2B5EF4-FFF2-40B4-BE49-F238E27FC236}">
                  <a16:creationId xmlns:a16="http://schemas.microsoft.com/office/drawing/2014/main" id="{A0B2DBB6-690B-5AD1-8611-FF1061F188A7}"/>
                </a:ext>
              </a:extLst>
            </p:cNvPr>
            <p:cNvPicPr>
              <a:picLocks noChangeAspect="1"/>
            </p:cNvPicPr>
            <p:nvPr/>
          </p:nvPicPr>
          <p:blipFill rotWithShape="1">
            <a:blip r:embed="rId5"/>
            <a:srcRect l="68787" t="83148" r="4779" b="5360"/>
            <a:stretch/>
          </p:blipFill>
          <p:spPr>
            <a:xfrm>
              <a:off x="706511" y="4350111"/>
              <a:ext cx="2014668" cy="721452"/>
            </a:xfrm>
            <a:prstGeom prst="rect">
              <a:avLst/>
            </a:prstGeom>
          </p:spPr>
        </p:pic>
        <p:sp>
          <p:nvSpPr>
            <p:cNvPr id="58" name="AutoShape 4">
              <a:extLst>
                <a:ext uri="{FF2B5EF4-FFF2-40B4-BE49-F238E27FC236}">
                  <a16:creationId xmlns:a16="http://schemas.microsoft.com/office/drawing/2014/main" id="{A0393321-988C-10C1-B549-947D73A7922E}"/>
                </a:ext>
              </a:extLst>
            </p:cNvPr>
            <p:cNvSpPr>
              <a:spLocks noChangeAspect="1" noChangeArrowheads="1"/>
            </p:cNvSpPr>
            <p:nvPr/>
          </p:nvSpPr>
          <p:spPr bwMode="auto">
            <a:xfrm>
              <a:off x="2943963" y="3156832"/>
              <a:ext cx="242412" cy="2424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 name="Picture 91" descr="A picture containing engineering drawing&#10;&#10;Description automatically generated">
              <a:extLst>
                <a:ext uri="{FF2B5EF4-FFF2-40B4-BE49-F238E27FC236}">
                  <a16:creationId xmlns:a16="http://schemas.microsoft.com/office/drawing/2014/main" id="{005DE36A-C3A6-D85E-AD9B-D8D7451A7A98}"/>
                </a:ext>
              </a:extLst>
            </p:cNvPr>
            <p:cNvPicPr>
              <a:picLocks noChangeAspect="1"/>
            </p:cNvPicPr>
            <p:nvPr/>
          </p:nvPicPr>
          <p:blipFill rotWithShape="1">
            <a:blip r:embed="rId5"/>
            <a:srcRect l="68787" t="46614" r="4779" b="33157"/>
            <a:stretch/>
          </p:blipFill>
          <p:spPr>
            <a:xfrm>
              <a:off x="706511" y="3110477"/>
              <a:ext cx="2014667" cy="1269906"/>
            </a:xfrm>
            <a:prstGeom prst="rect">
              <a:avLst/>
            </a:prstGeom>
          </p:spPr>
        </p:pic>
        <p:sp>
          <p:nvSpPr>
            <p:cNvPr id="30" name="TextBox 29">
              <a:extLst>
                <a:ext uri="{FF2B5EF4-FFF2-40B4-BE49-F238E27FC236}">
                  <a16:creationId xmlns:a16="http://schemas.microsoft.com/office/drawing/2014/main" id="{FCD7572B-AE30-272D-0C72-EF297FB1D7DC}"/>
                </a:ext>
              </a:extLst>
            </p:cNvPr>
            <p:cNvSpPr txBox="1"/>
            <p:nvPr/>
          </p:nvSpPr>
          <p:spPr>
            <a:xfrm>
              <a:off x="2489151" y="3123909"/>
              <a:ext cx="1577677" cy="369332"/>
            </a:xfrm>
            <a:prstGeom prst="rect">
              <a:avLst/>
            </a:prstGeom>
            <a:noFill/>
            <a:ln>
              <a:noFill/>
            </a:ln>
          </p:spPr>
          <p:txBody>
            <a:bodyPr wrap="none" rtlCol="0">
              <a:spAutoFit/>
            </a:bodyPr>
            <a:lstStyle/>
            <a:p>
              <a:r>
                <a:rPr lang="en-US" b="1" dirty="0" err="1">
                  <a:latin typeface="Microsoft YaHei" panose="020B0503020204020204" pitchFamily="34" charset="-122"/>
                  <a:ea typeface="Microsoft YaHei" panose="020B0503020204020204" pitchFamily="34" charset="-122"/>
                </a:rPr>
                <a:t>InSAR监测点</a:t>
              </a:r>
              <a:endParaRPr lang="en-US" b="1" dirty="0">
                <a:latin typeface="Microsoft YaHei" panose="020B0503020204020204" pitchFamily="34" charset="-122"/>
                <a:ea typeface="Microsoft YaHei" panose="020B0503020204020204" pitchFamily="34" charset="-122"/>
              </a:endParaRPr>
            </a:p>
          </p:txBody>
        </p:sp>
        <p:sp>
          <p:nvSpPr>
            <p:cNvPr id="47" name="Down Arrow 46">
              <a:extLst>
                <a:ext uri="{FF2B5EF4-FFF2-40B4-BE49-F238E27FC236}">
                  <a16:creationId xmlns:a16="http://schemas.microsoft.com/office/drawing/2014/main" id="{E46682C2-BA34-BD96-42EF-08B841CB21E8}"/>
                </a:ext>
              </a:extLst>
            </p:cNvPr>
            <p:cNvSpPr/>
            <p:nvPr/>
          </p:nvSpPr>
          <p:spPr>
            <a:xfrm>
              <a:off x="465415" y="3741875"/>
              <a:ext cx="340946" cy="81093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B5FC226F-357E-670E-EDA4-0F19A44235DF}"/>
                </a:ext>
              </a:extLst>
            </p:cNvPr>
            <p:cNvSpPr txBox="1"/>
            <p:nvPr/>
          </p:nvSpPr>
          <p:spPr>
            <a:xfrm rot="1403623">
              <a:off x="-138488" y="4965859"/>
              <a:ext cx="1693273" cy="369332"/>
            </a:xfrm>
            <a:prstGeom prst="rect">
              <a:avLst/>
            </a:prstGeom>
            <a:no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沉降区域</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88" name="TextBox 87">
              <a:extLst>
                <a:ext uri="{FF2B5EF4-FFF2-40B4-BE49-F238E27FC236}">
                  <a16:creationId xmlns:a16="http://schemas.microsoft.com/office/drawing/2014/main" id="{F64840C3-72DA-BCE6-3463-68CD55BCD3E6}"/>
                </a:ext>
              </a:extLst>
            </p:cNvPr>
            <p:cNvSpPr txBox="1"/>
            <p:nvPr/>
          </p:nvSpPr>
          <p:spPr>
            <a:xfrm>
              <a:off x="1061995" y="4026449"/>
              <a:ext cx="1249997" cy="369332"/>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89" name="Oval 88">
              <a:extLst>
                <a:ext uri="{FF2B5EF4-FFF2-40B4-BE49-F238E27FC236}">
                  <a16:creationId xmlns:a16="http://schemas.microsoft.com/office/drawing/2014/main" id="{B203D5DA-B0D2-33C7-18CF-E43D0FB4F38D}"/>
                </a:ext>
              </a:extLst>
            </p:cNvPr>
            <p:cNvSpPr/>
            <p:nvPr/>
          </p:nvSpPr>
          <p:spPr>
            <a:xfrm>
              <a:off x="2656142" y="4363978"/>
              <a:ext cx="422570" cy="407144"/>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889D42F-1DD8-8DE4-6865-4D6CA78D970C}"/>
                </a:ext>
              </a:extLst>
            </p:cNvPr>
            <p:cNvSpPr/>
            <p:nvPr/>
          </p:nvSpPr>
          <p:spPr>
            <a:xfrm>
              <a:off x="2784397" y="4531306"/>
              <a:ext cx="155270" cy="89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ight Arrow 82">
            <a:extLst>
              <a:ext uri="{FF2B5EF4-FFF2-40B4-BE49-F238E27FC236}">
                <a16:creationId xmlns:a16="http://schemas.microsoft.com/office/drawing/2014/main" id="{C4BA1872-1763-214E-D75B-7AD99A3F7B90}"/>
              </a:ext>
            </a:extLst>
          </p:cNvPr>
          <p:cNvSpPr/>
          <p:nvPr/>
        </p:nvSpPr>
        <p:spPr>
          <a:xfrm>
            <a:off x="5408180" y="3454634"/>
            <a:ext cx="466754" cy="735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9B9C033F-8856-CBF9-9CEF-D09F0DD6B8B9}"/>
              </a:ext>
            </a:extLst>
          </p:cNvPr>
          <p:cNvSpPr/>
          <p:nvPr/>
        </p:nvSpPr>
        <p:spPr>
          <a:xfrm>
            <a:off x="2217384" y="4616506"/>
            <a:ext cx="2998227" cy="2589453"/>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BC0921DE-515C-ADBC-BD62-3C6CFAED4B95}"/>
              </a:ext>
            </a:extLst>
          </p:cNvPr>
          <p:cNvSpPr txBox="1"/>
          <p:nvPr/>
        </p:nvSpPr>
        <p:spPr>
          <a:xfrm rot="1434013">
            <a:off x="1657752" y="6319263"/>
            <a:ext cx="1693273" cy="369332"/>
          </a:xfrm>
          <a:prstGeom prst="rect">
            <a:avLst/>
          </a:prstGeom>
          <a:no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无沉降区域</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109" name="Oval 108">
            <a:extLst>
              <a:ext uri="{FF2B5EF4-FFF2-40B4-BE49-F238E27FC236}">
                <a16:creationId xmlns:a16="http://schemas.microsoft.com/office/drawing/2014/main" id="{1A94A2F8-BE6E-AE68-630D-C7C94F410C10}"/>
              </a:ext>
            </a:extLst>
          </p:cNvPr>
          <p:cNvSpPr/>
          <p:nvPr/>
        </p:nvSpPr>
        <p:spPr>
          <a:xfrm>
            <a:off x="3691008" y="5001100"/>
            <a:ext cx="422570" cy="407144"/>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DA929E1-AC04-6122-C78A-8F029284D904}"/>
              </a:ext>
            </a:extLst>
          </p:cNvPr>
          <p:cNvSpPr/>
          <p:nvPr/>
        </p:nvSpPr>
        <p:spPr>
          <a:xfrm>
            <a:off x="3828214" y="5159792"/>
            <a:ext cx="155270" cy="89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6847D85A-D185-873B-4D38-A322568EEC1C}"/>
              </a:ext>
            </a:extLst>
          </p:cNvPr>
          <p:cNvCxnSpPr>
            <a:cxnSpLocks/>
            <a:stCxn id="109" idx="0"/>
          </p:cNvCxnSpPr>
          <p:nvPr/>
        </p:nvCxnSpPr>
        <p:spPr>
          <a:xfrm flipH="1" flipV="1">
            <a:off x="3353244" y="3808638"/>
            <a:ext cx="549049" cy="119246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68C99C81-7230-C2D0-A51A-370FB558975E}"/>
              </a:ext>
            </a:extLst>
          </p:cNvPr>
          <p:cNvGrpSpPr/>
          <p:nvPr/>
        </p:nvGrpSpPr>
        <p:grpSpPr>
          <a:xfrm>
            <a:off x="6052054" y="1660554"/>
            <a:ext cx="6095275" cy="5423758"/>
            <a:chOff x="6089102" y="1865148"/>
            <a:chExt cx="6095275" cy="5423758"/>
          </a:xfrm>
        </p:grpSpPr>
        <p:grpSp>
          <p:nvGrpSpPr>
            <p:cNvPr id="120" name="Group 119">
              <a:extLst>
                <a:ext uri="{FF2B5EF4-FFF2-40B4-BE49-F238E27FC236}">
                  <a16:creationId xmlns:a16="http://schemas.microsoft.com/office/drawing/2014/main" id="{DD811B17-D5A5-77CE-68ED-27E8B1C66D1D}"/>
                </a:ext>
              </a:extLst>
            </p:cNvPr>
            <p:cNvGrpSpPr/>
            <p:nvPr/>
          </p:nvGrpSpPr>
          <p:grpSpPr>
            <a:xfrm>
              <a:off x="6574100" y="1865148"/>
              <a:ext cx="5610277" cy="5423758"/>
              <a:chOff x="6574100" y="1865148"/>
              <a:chExt cx="5610277" cy="5423758"/>
            </a:xfrm>
          </p:grpSpPr>
          <p:sp>
            <p:nvSpPr>
              <p:cNvPr id="100" name="Rectangle 99">
                <a:extLst>
                  <a:ext uri="{FF2B5EF4-FFF2-40B4-BE49-F238E27FC236}">
                    <a16:creationId xmlns:a16="http://schemas.microsoft.com/office/drawing/2014/main" id="{569316D5-92E8-AC5B-D857-7ACA47148F7C}"/>
                  </a:ext>
                </a:extLst>
              </p:cNvPr>
              <p:cNvSpPr/>
              <p:nvPr/>
            </p:nvSpPr>
            <p:spPr>
              <a:xfrm>
                <a:off x="8311652" y="4420727"/>
                <a:ext cx="2998227" cy="2868179"/>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a:extLst>
                  <a:ext uri="{FF2B5EF4-FFF2-40B4-BE49-F238E27FC236}">
                    <a16:creationId xmlns:a16="http://schemas.microsoft.com/office/drawing/2014/main" id="{AC0703F0-20E2-2794-E29E-646F7C123BF9}"/>
                  </a:ext>
                </a:extLst>
              </p:cNvPr>
              <p:cNvGrpSpPr/>
              <p:nvPr/>
            </p:nvGrpSpPr>
            <p:grpSpPr>
              <a:xfrm>
                <a:off x="6574100" y="1865148"/>
                <a:ext cx="5610277" cy="4541172"/>
                <a:chOff x="6574100" y="1865148"/>
                <a:chExt cx="5610277" cy="4541172"/>
              </a:xfrm>
            </p:grpSpPr>
            <p:sp>
              <p:nvSpPr>
                <p:cNvPr id="8" name="Freeform 7">
                  <a:extLst>
                    <a:ext uri="{FF2B5EF4-FFF2-40B4-BE49-F238E27FC236}">
                      <a16:creationId xmlns:a16="http://schemas.microsoft.com/office/drawing/2014/main" id="{DA36DB07-55B1-CB23-7FEE-15B3708A0761}"/>
                    </a:ext>
                  </a:extLst>
                </p:cNvPr>
                <p:cNvSpPr/>
                <p:nvPr/>
              </p:nvSpPr>
              <p:spPr>
                <a:xfrm>
                  <a:off x="7144320" y="2281533"/>
                  <a:ext cx="5040057" cy="3774585"/>
                </a:xfrm>
                <a:custGeom>
                  <a:avLst/>
                  <a:gdLst>
                    <a:gd name="connsiteX0" fmla="*/ 1616927 w 6255834"/>
                    <a:gd name="connsiteY0" fmla="*/ 0 h 4683513"/>
                    <a:gd name="connsiteX1" fmla="*/ 0 w 6255834"/>
                    <a:gd name="connsiteY1" fmla="*/ 1940313 h 4683513"/>
                    <a:gd name="connsiteX2" fmla="*/ 869795 w 6255834"/>
                    <a:gd name="connsiteY2" fmla="*/ 2319454 h 4683513"/>
                    <a:gd name="connsiteX3" fmla="*/ 1282390 w 6255834"/>
                    <a:gd name="connsiteY3" fmla="*/ 3668752 h 4683513"/>
                    <a:gd name="connsiteX4" fmla="*/ 3434575 w 6255834"/>
                    <a:gd name="connsiteY4" fmla="*/ 4605454 h 4683513"/>
                    <a:gd name="connsiteX5" fmla="*/ 4605453 w 6255834"/>
                    <a:gd name="connsiteY5" fmla="*/ 4638908 h 4683513"/>
                    <a:gd name="connsiteX6" fmla="*/ 6255834 w 6255834"/>
                    <a:gd name="connsiteY6" fmla="*/ 4683513 h 4683513"/>
                    <a:gd name="connsiteX7" fmla="*/ 2040673 w 6255834"/>
                    <a:gd name="connsiteY7" fmla="*/ 11152 h 4683513"/>
                    <a:gd name="connsiteX8" fmla="*/ 1616927 w 6255834"/>
                    <a:gd name="connsiteY8" fmla="*/ 0 h 468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5834" h="4683513">
                      <a:moveTo>
                        <a:pt x="1616927" y="0"/>
                      </a:moveTo>
                      <a:lnTo>
                        <a:pt x="0" y="1940313"/>
                      </a:lnTo>
                      <a:lnTo>
                        <a:pt x="869795" y="2319454"/>
                      </a:lnTo>
                      <a:lnTo>
                        <a:pt x="1282390" y="3668752"/>
                      </a:lnTo>
                      <a:lnTo>
                        <a:pt x="3434575" y="4605454"/>
                      </a:lnTo>
                      <a:lnTo>
                        <a:pt x="4605453" y="4638908"/>
                      </a:lnTo>
                      <a:lnTo>
                        <a:pt x="6255834" y="4683513"/>
                      </a:lnTo>
                      <a:lnTo>
                        <a:pt x="2040673" y="11152"/>
                      </a:lnTo>
                      <a:lnTo>
                        <a:pt x="1616927" y="0"/>
                      </a:lnTo>
                      <a:close/>
                    </a:path>
                  </a:pathLst>
                </a:custGeom>
                <a:gradFill>
                  <a:gsLst>
                    <a:gs pos="0">
                      <a:schemeClr val="accent1">
                        <a:lumMod val="5000"/>
                        <a:lumOff val="95000"/>
                        <a:alpha val="0"/>
                      </a:schemeClr>
                    </a:gs>
                    <a:gs pos="0">
                      <a:schemeClr val="accent1">
                        <a:lumMod val="18000"/>
                        <a:lumOff val="82000"/>
                        <a:alpha val="6000"/>
                      </a:schemeClr>
                    </a:gs>
                    <a:gs pos="67000">
                      <a:schemeClr val="accent1">
                        <a:lumMod val="53028"/>
                        <a:lumOff val="46972"/>
                        <a:alpha val="40585"/>
                      </a:schemeClr>
                    </a:gs>
                    <a:gs pos="99000">
                      <a:schemeClr val="accent1">
                        <a:lumMod val="72000"/>
                        <a:lumOff val="28000"/>
                        <a:alpha val="60985"/>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D6273E02-9716-6105-078A-0A1DF1A86000}"/>
                    </a:ext>
                  </a:extLst>
                </p:cNvPr>
                <p:cNvGrpSpPr/>
                <p:nvPr/>
              </p:nvGrpSpPr>
              <p:grpSpPr>
                <a:xfrm>
                  <a:off x="6574100" y="1865148"/>
                  <a:ext cx="4773785" cy="4541172"/>
                  <a:chOff x="6574100" y="1865148"/>
                  <a:chExt cx="4773785" cy="4541172"/>
                </a:xfrm>
              </p:grpSpPr>
              <p:sp>
                <p:nvSpPr>
                  <p:cNvPr id="25" name="Rectangle 24">
                    <a:extLst>
                      <a:ext uri="{FF2B5EF4-FFF2-40B4-BE49-F238E27FC236}">
                        <a16:creationId xmlns:a16="http://schemas.microsoft.com/office/drawing/2014/main" id="{6571C1B1-B79F-7E5B-359A-FDFE6289729E}"/>
                      </a:ext>
                    </a:extLst>
                  </p:cNvPr>
                  <p:cNvSpPr/>
                  <p:nvPr/>
                </p:nvSpPr>
                <p:spPr>
                  <a:xfrm>
                    <a:off x="6647494" y="3931718"/>
                    <a:ext cx="2504451" cy="2095565"/>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9BF80318-2309-963B-E9FB-E8751B7F50D8}"/>
                      </a:ext>
                    </a:extLst>
                  </p:cNvPr>
                  <p:cNvSpPr txBox="1"/>
                  <p:nvPr/>
                </p:nvSpPr>
                <p:spPr>
                  <a:xfrm>
                    <a:off x="10101421" y="1886070"/>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t1</a:t>
                    </a:r>
                  </a:p>
                </p:txBody>
              </p:sp>
              <p:pic>
                <p:nvPicPr>
                  <p:cNvPr id="36" name="Picture 35" descr="A picture containing engineering drawing&#10;&#10;Description automatically generated">
                    <a:extLst>
                      <a:ext uri="{FF2B5EF4-FFF2-40B4-BE49-F238E27FC236}">
                        <a16:creationId xmlns:a16="http://schemas.microsoft.com/office/drawing/2014/main" id="{2F17649F-0989-D883-0C4A-B4B7F3CCB43F}"/>
                      </a:ext>
                    </a:extLst>
                  </p:cNvPr>
                  <p:cNvPicPr>
                    <a:picLocks noChangeAspect="1"/>
                  </p:cNvPicPr>
                  <p:nvPr/>
                </p:nvPicPr>
                <p:blipFill rotWithShape="1">
                  <a:blip r:embed="rId5"/>
                  <a:srcRect l="68787" t="83148" r="4779" b="5360"/>
                  <a:stretch/>
                </p:blipFill>
                <p:spPr>
                  <a:xfrm>
                    <a:off x="6821295" y="4644408"/>
                    <a:ext cx="2040863" cy="731080"/>
                  </a:xfrm>
                  <a:prstGeom prst="rect">
                    <a:avLst/>
                  </a:prstGeom>
                </p:spPr>
              </p:pic>
              <p:sp>
                <p:nvSpPr>
                  <p:cNvPr id="45" name="AutoShape 4">
                    <a:extLst>
                      <a:ext uri="{FF2B5EF4-FFF2-40B4-BE49-F238E27FC236}">
                        <a16:creationId xmlns:a16="http://schemas.microsoft.com/office/drawing/2014/main" id="{690938CC-FE07-C8F4-99E0-54391289BF43}"/>
                      </a:ext>
                    </a:extLst>
                  </p:cNvPr>
                  <p:cNvSpPr>
                    <a:spLocks noChangeAspect="1" noChangeArrowheads="1"/>
                  </p:cNvSpPr>
                  <p:nvPr/>
                </p:nvSpPr>
                <p:spPr bwMode="auto">
                  <a:xfrm>
                    <a:off x="9087839" y="3435204"/>
                    <a:ext cx="245564" cy="2456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0" name="Picture 69" descr="A picture containing engineering drawing&#10;&#10;Description automatically generated">
                    <a:extLst>
                      <a:ext uri="{FF2B5EF4-FFF2-40B4-BE49-F238E27FC236}">
                        <a16:creationId xmlns:a16="http://schemas.microsoft.com/office/drawing/2014/main" id="{880DE5E8-CF50-2231-75FC-8DF317375249}"/>
                      </a:ext>
                    </a:extLst>
                  </p:cNvPr>
                  <p:cNvPicPr>
                    <a:picLocks noChangeAspect="1"/>
                  </p:cNvPicPr>
                  <p:nvPr/>
                </p:nvPicPr>
                <p:blipFill rotWithShape="1">
                  <a:blip r:embed="rId5"/>
                  <a:srcRect l="68787" t="46614" r="4779" b="33157"/>
                  <a:stretch/>
                </p:blipFill>
                <p:spPr>
                  <a:xfrm>
                    <a:off x="6821295" y="3388230"/>
                    <a:ext cx="2040863" cy="1286854"/>
                  </a:xfrm>
                  <a:prstGeom prst="rect">
                    <a:avLst/>
                  </a:prstGeom>
                </p:spPr>
              </p:pic>
              <p:sp>
                <p:nvSpPr>
                  <p:cNvPr id="18" name="Down Arrow 17">
                    <a:extLst>
                      <a:ext uri="{FF2B5EF4-FFF2-40B4-BE49-F238E27FC236}">
                        <a16:creationId xmlns:a16="http://schemas.microsoft.com/office/drawing/2014/main" id="{567F10BB-6F29-27D6-DA83-885938DC6F21}"/>
                      </a:ext>
                    </a:extLst>
                  </p:cNvPr>
                  <p:cNvSpPr/>
                  <p:nvPr/>
                </p:nvSpPr>
                <p:spPr>
                  <a:xfrm>
                    <a:off x="6574100" y="3759535"/>
                    <a:ext cx="383675" cy="1322383"/>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D96E605-E565-D195-6D0F-78A5C6A3A193}"/>
                      </a:ext>
                    </a:extLst>
                  </p:cNvPr>
                  <p:cNvSpPr txBox="1"/>
                  <p:nvPr/>
                </p:nvSpPr>
                <p:spPr>
                  <a:xfrm>
                    <a:off x="7203043" y="4298969"/>
                    <a:ext cx="1249997" cy="369457"/>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34" name="Cube 33">
                    <a:extLst>
                      <a:ext uri="{FF2B5EF4-FFF2-40B4-BE49-F238E27FC236}">
                        <a16:creationId xmlns:a16="http://schemas.microsoft.com/office/drawing/2014/main" id="{C0BF9FD7-068D-68D5-328A-73C92935896D}"/>
                      </a:ext>
                    </a:extLst>
                  </p:cNvPr>
                  <p:cNvSpPr/>
                  <p:nvPr/>
                </p:nvSpPr>
                <p:spPr>
                  <a:xfrm>
                    <a:off x="7592883" y="3698787"/>
                    <a:ext cx="235158" cy="245218"/>
                  </a:xfrm>
                  <a:prstGeom prst="cub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6BC0B05E-AE1F-36BA-2390-5323B08290E4}"/>
                      </a:ext>
                    </a:extLst>
                  </p:cNvPr>
                  <p:cNvSpPr/>
                  <p:nvPr/>
                </p:nvSpPr>
                <p:spPr>
                  <a:xfrm>
                    <a:off x="7499177" y="3624308"/>
                    <a:ext cx="422570" cy="407282"/>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BEAFEF0-C2E4-6BF8-9815-BEEDAE54B47A}"/>
                      </a:ext>
                    </a:extLst>
                  </p:cNvPr>
                  <p:cNvSpPr txBox="1"/>
                  <p:nvPr/>
                </p:nvSpPr>
                <p:spPr>
                  <a:xfrm>
                    <a:off x="8946335" y="3680852"/>
                    <a:ext cx="1234633" cy="830997"/>
                  </a:xfrm>
                  <a:prstGeom prst="rect">
                    <a:avLst/>
                  </a:prstGeom>
                  <a:noFill/>
                </p:spPr>
                <p:txBody>
                  <a:bodyPr wrap="none" rtlCol="0" anchor="ctr">
                    <a:spAutoFit/>
                  </a:bodyPr>
                  <a:lstStyle/>
                  <a:p>
                    <a:r>
                      <a:rPr lang="en-US" sz="1600" b="1" dirty="0">
                        <a:latin typeface="Microsoft YaHei" panose="020B0503020204020204" pitchFamily="34" charset="-122"/>
                        <a:ea typeface="Microsoft YaHei" panose="020B0503020204020204" pitchFamily="34" charset="-122"/>
                      </a:rPr>
                      <a:t>S1</a:t>
                    </a:r>
                    <a:r>
                      <a:rPr lang="en-US" altLang="zh-CN" sz="1600" b="1" dirty="0">
                        <a:latin typeface="Microsoft YaHei" panose="020B0503020204020204" pitchFamily="34" charset="-122"/>
                        <a:ea typeface="Microsoft YaHei" panose="020B0503020204020204" pitchFamily="34" charset="-122"/>
                      </a:rPr>
                      <a:t>(X, Y, Z)</a:t>
                    </a:r>
                  </a:p>
                  <a:p>
                    <a:pPr algn="ctr"/>
                    <a:r>
                      <a:rPr lang="en-US" altLang="zh-CN" sz="1600" b="1" dirty="0">
                        <a:latin typeface="Microsoft YaHei" panose="020B0503020204020204" pitchFamily="34" charset="-122"/>
                        <a:ea typeface="Microsoft YaHei" panose="020B0503020204020204" pitchFamily="34" charset="-122"/>
                      </a:rPr>
                      <a:t>…</a:t>
                    </a:r>
                  </a:p>
                  <a:p>
                    <a:r>
                      <a:rPr lang="en-US" sz="1600" b="1" dirty="0">
                        <a:latin typeface="Microsoft YaHei" panose="020B0503020204020204" pitchFamily="34" charset="-122"/>
                        <a:ea typeface="Microsoft YaHei" panose="020B0503020204020204" pitchFamily="34" charset="-122"/>
                      </a:rPr>
                      <a:t>Sn</a:t>
                    </a:r>
                    <a:r>
                      <a:rPr lang="en-US" altLang="zh-CN" sz="1600" b="1" dirty="0">
                        <a:latin typeface="Microsoft YaHei" panose="020B0503020204020204" pitchFamily="34" charset="-122"/>
                        <a:ea typeface="Microsoft YaHei" panose="020B0503020204020204" pitchFamily="34" charset="-122"/>
                      </a:rPr>
                      <a:t>(X, Y, Z)</a:t>
                    </a:r>
                    <a:endParaRPr lang="en-US" sz="1600" b="1" dirty="0">
                      <a:latin typeface="Microsoft YaHei" panose="020B0503020204020204" pitchFamily="34" charset="-122"/>
                      <a:ea typeface="Microsoft YaHei" panose="020B0503020204020204" pitchFamily="34" charset="-122"/>
                    </a:endParaRPr>
                  </a:p>
                </p:txBody>
              </p:sp>
              <p:sp>
                <p:nvSpPr>
                  <p:cNvPr id="23" name="Line Callout 2 (Accent Bar) 22">
                    <a:extLst>
                      <a:ext uri="{FF2B5EF4-FFF2-40B4-BE49-F238E27FC236}">
                        <a16:creationId xmlns:a16="http://schemas.microsoft.com/office/drawing/2014/main" id="{948E6EF2-FBCA-827E-2970-A3FAB47E1A74}"/>
                      </a:ext>
                    </a:extLst>
                  </p:cNvPr>
                  <p:cNvSpPr/>
                  <p:nvPr/>
                </p:nvSpPr>
                <p:spPr>
                  <a:xfrm>
                    <a:off x="8407750" y="3207102"/>
                    <a:ext cx="976989" cy="273283"/>
                  </a:xfrm>
                  <a:prstGeom prst="accentCallout2">
                    <a:avLst>
                      <a:gd name="adj1" fmla="val 18750"/>
                      <a:gd name="adj2" fmla="val -8333"/>
                      <a:gd name="adj3" fmla="val 20174"/>
                      <a:gd name="adj4" fmla="val -26226"/>
                      <a:gd name="adj5" fmla="val 173470"/>
                      <a:gd name="adj6" fmla="val -5713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chemeClr val="tx1"/>
                        </a:solidFill>
                        <a:latin typeface="Microsoft YaHei" panose="020B0503020204020204" pitchFamily="34" charset="-122"/>
                        <a:ea typeface="Microsoft YaHei" panose="020B0503020204020204" pitchFamily="34" charset="-122"/>
                      </a:rPr>
                      <a:t>无人机投放</a:t>
                    </a:r>
                    <a:endParaRPr lang="en-US" sz="1200" b="1" dirty="0">
                      <a:solidFill>
                        <a:schemeClr val="tx1"/>
                      </a:solidFill>
                      <a:latin typeface="Microsoft YaHei" panose="020B0503020204020204" pitchFamily="34" charset="-122"/>
                      <a:ea typeface="Microsoft YaHei" panose="020B0503020204020204" pitchFamily="34" charset="-122"/>
                    </a:endParaRPr>
                  </a:p>
                  <a:p>
                    <a:r>
                      <a:rPr lang="en-US" sz="1200" b="1" dirty="0" err="1">
                        <a:solidFill>
                          <a:schemeClr val="tx1"/>
                        </a:solidFill>
                        <a:latin typeface="Microsoft YaHei" panose="020B0503020204020204" pitchFamily="34" charset="-122"/>
                        <a:ea typeface="Microsoft YaHei" panose="020B0503020204020204" pitchFamily="34" charset="-122"/>
                      </a:rPr>
                      <a:t>监测标志物</a:t>
                    </a:r>
                    <a:endParaRPr lang="en-US" sz="1200" b="1" dirty="0">
                      <a:solidFill>
                        <a:schemeClr val="tx1"/>
                      </a:solidFill>
                      <a:latin typeface="Microsoft YaHei" panose="020B0503020204020204" pitchFamily="34" charset="-122"/>
                      <a:ea typeface="Microsoft YaHei" panose="020B0503020204020204" pitchFamily="34" charset="-122"/>
                    </a:endParaRPr>
                  </a:p>
                </p:txBody>
              </p:sp>
              <p:pic>
                <p:nvPicPr>
                  <p:cNvPr id="39" name="Picture 38">
                    <a:extLst>
                      <a:ext uri="{FF2B5EF4-FFF2-40B4-BE49-F238E27FC236}">
                        <a16:creationId xmlns:a16="http://schemas.microsoft.com/office/drawing/2014/main" id="{218F52A0-A9EE-90C1-BB2B-A9A0D40CF1E1}"/>
                      </a:ext>
                    </a:extLst>
                  </p:cNvPr>
                  <p:cNvPicPr>
                    <a:picLocks noChangeAspect="1"/>
                  </p:cNvPicPr>
                  <p:nvPr/>
                </p:nvPicPr>
                <p:blipFill>
                  <a:blip r:embed="rId6"/>
                  <a:stretch>
                    <a:fillRect/>
                  </a:stretch>
                </p:blipFill>
                <p:spPr>
                  <a:xfrm>
                    <a:off x="8222375" y="1909791"/>
                    <a:ext cx="821953" cy="438074"/>
                  </a:xfrm>
                  <a:prstGeom prst="rect">
                    <a:avLst/>
                  </a:prstGeom>
                </p:spPr>
              </p:pic>
              <p:grpSp>
                <p:nvGrpSpPr>
                  <p:cNvPr id="65" name="Group 64">
                    <a:extLst>
                      <a:ext uri="{FF2B5EF4-FFF2-40B4-BE49-F238E27FC236}">
                        <a16:creationId xmlns:a16="http://schemas.microsoft.com/office/drawing/2014/main" id="{B6B93847-8E26-1F72-2D04-A7301E052225}"/>
                      </a:ext>
                    </a:extLst>
                  </p:cNvPr>
                  <p:cNvGrpSpPr/>
                  <p:nvPr/>
                </p:nvGrpSpPr>
                <p:grpSpPr>
                  <a:xfrm>
                    <a:off x="8565015" y="4895938"/>
                    <a:ext cx="2301561" cy="1510382"/>
                    <a:chOff x="1805613" y="4879315"/>
                    <a:chExt cx="2301561" cy="1510382"/>
                  </a:xfrm>
                </p:grpSpPr>
                <p:pic>
                  <p:nvPicPr>
                    <p:cNvPr id="68" name="Picture 67">
                      <a:extLst>
                        <a:ext uri="{FF2B5EF4-FFF2-40B4-BE49-F238E27FC236}">
                          <a16:creationId xmlns:a16="http://schemas.microsoft.com/office/drawing/2014/main" id="{064F8DBA-3361-049E-7B88-D6FBF8DCDEA4}"/>
                        </a:ext>
                      </a:extLst>
                    </p:cNvPr>
                    <p:cNvPicPr>
                      <a:picLocks noChangeArrowheads="1"/>
                    </p:cNvPicPr>
                    <p:nvPr/>
                  </p:nvPicPr>
                  <p:blipFill rotWithShape="1">
                    <a:blip r:embed="rId7">
                      <a:extLst>
                        <a:ext uri="{28A0092B-C50C-407E-A947-70E740481C1C}">
                          <a14:useLocalDpi xmlns:a14="http://schemas.microsoft.com/office/drawing/2010/main" val="0"/>
                        </a:ext>
                      </a:extLst>
                    </a:blip>
                    <a:srcRect l="76814" t="6909" r="1624" b="14422"/>
                    <a:stretch/>
                  </p:blipFill>
                  <p:spPr bwMode="auto">
                    <a:xfrm rot="158912">
                      <a:off x="3164984" y="5598976"/>
                      <a:ext cx="334825" cy="242586"/>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63D5A5E2-E199-2329-E41B-70506387F01F}"/>
                        </a:ext>
                      </a:extLst>
                    </p:cNvPr>
                    <p:cNvSpPr txBox="1"/>
                    <p:nvPr/>
                  </p:nvSpPr>
                  <p:spPr>
                    <a:xfrm>
                      <a:off x="3506165" y="5743852"/>
                      <a:ext cx="267983" cy="293736"/>
                    </a:xfrm>
                    <a:prstGeom prst="rect">
                      <a:avLst/>
                    </a:prstGeom>
                    <a:noFill/>
                  </p:spPr>
                  <p:txBody>
                    <a:bodyPr wrap="none" rtlCol="0">
                      <a:spAutoFit/>
                    </a:bodyPr>
                    <a:lstStyle/>
                    <a:p>
                      <a:r>
                        <a:rPr lang="en-US" b="1" dirty="0"/>
                        <a:t>O</a:t>
                      </a:r>
                    </a:p>
                  </p:txBody>
                </p:sp>
                <p:sp>
                  <p:nvSpPr>
                    <p:cNvPr id="77" name="TextBox 76">
                      <a:extLst>
                        <a:ext uri="{FF2B5EF4-FFF2-40B4-BE49-F238E27FC236}">
                          <a16:creationId xmlns:a16="http://schemas.microsoft.com/office/drawing/2014/main" id="{408BA6FA-6325-2BA3-DE96-11B55D703AD6}"/>
                        </a:ext>
                      </a:extLst>
                    </p:cNvPr>
                    <p:cNvSpPr txBox="1"/>
                    <p:nvPr/>
                  </p:nvSpPr>
                  <p:spPr>
                    <a:xfrm>
                      <a:off x="2575449" y="5432536"/>
                      <a:ext cx="247585" cy="293736"/>
                    </a:xfrm>
                    <a:prstGeom prst="rect">
                      <a:avLst/>
                    </a:prstGeom>
                    <a:noFill/>
                  </p:spPr>
                  <p:txBody>
                    <a:bodyPr wrap="none" rtlCol="0">
                      <a:spAutoFit/>
                    </a:bodyPr>
                    <a:lstStyle/>
                    <a:p>
                      <a:r>
                        <a:rPr lang="en-US" b="1" dirty="0"/>
                        <a:t>X</a:t>
                      </a:r>
                    </a:p>
                  </p:txBody>
                </p:sp>
                <p:sp>
                  <p:nvSpPr>
                    <p:cNvPr id="79" name="TextBox 78">
                      <a:extLst>
                        <a:ext uri="{FF2B5EF4-FFF2-40B4-BE49-F238E27FC236}">
                          <a16:creationId xmlns:a16="http://schemas.microsoft.com/office/drawing/2014/main" id="{746D716E-4617-536E-2422-CD0BD45282BB}"/>
                        </a:ext>
                      </a:extLst>
                    </p:cNvPr>
                    <p:cNvSpPr txBox="1"/>
                    <p:nvPr/>
                  </p:nvSpPr>
                  <p:spPr>
                    <a:xfrm>
                      <a:off x="3864688" y="5391621"/>
                      <a:ext cx="242486" cy="293736"/>
                    </a:xfrm>
                    <a:prstGeom prst="rect">
                      <a:avLst/>
                    </a:prstGeom>
                    <a:noFill/>
                  </p:spPr>
                  <p:txBody>
                    <a:bodyPr wrap="none" rtlCol="0">
                      <a:spAutoFit/>
                    </a:bodyPr>
                    <a:lstStyle/>
                    <a:p>
                      <a:r>
                        <a:rPr lang="en-US" b="1" dirty="0"/>
                        <a:t>Y</a:t>
                      </a:r>
                    </a:p>
                  </p:txBody>
                </p:sp>
                <p:sp>
                  <p:nvSpPr>
                    <p:cNvPr id="80" name="TextBox 79">
                      <a:extLst>
                        <a:ext uri="{FF2B5EF4-FFF2-40B4-BE49-F238E27FC236}">
                          <a16:creationId xmlns:a16="http://schemas.microsoft.com/office/drawing/2014/main" id="{3B3BAB37-F553-8A2B-99FB-7FD7EFF5034F}"/>
                        </a:ext>
                      </a:extLst>
                    </p:cNvPr>
                    <p:cNvSpPr txBox="1"/>
                    <p:nvPr/>
                  </p:nvSpPr>
                  <p:spPr>
                    <a:xfrm>
                      <a:off x="3076641" y="4879315"/>
                      <a:ext cx="234836" cy="293736"/>
                    </a:xfrm>
                    <a:prstGeom prst="rect">
                      <a:avLst/>
                    </a:prstGeom>
                    <a:noFill/>
                  </p:spPr>
                  <p:txBody>
                    <a:bodyPr wrap="none" rtlCol="0">
                      <a:spAutoFit/>
                    </a:bodyPr>
                    <a:lstStyle/>
                    <a:p>
                      <a:r>
                        <a:rPr lang="en-US" b="1" dirty="0"/>
                        <a:t>Z</a:t>
                      </a:r>
                    </a:p>
                  </p:txBody>
                </p:sp>
                <p:sp>
                  <p:nvSpPr>
                    <p:cNvPr id="84" name="TextBox 83">
                      <a:extLst>
                        <a:ext uri="{FF2B5EF4-FFF2-40B4-BE49-F238E27FC236}">
                          <a16:creationId xmlns:a16="http://schemas.microsoft.com/office/drawing/2014/main" id="{97FD7A2D-EF7F-8102-ECD0-07FE884A927C}"/>
                        </a:ext>
                      </a:extLst>
                    </p:cNvPr>
                    <p:cNvSpPr txBox="1"/>
                    <p:nvPr/>
                  </p:nvSpPr>
                  <p:spPr>
                    <a:xfrm>
                      <a:off x="1805613" y="6020365"/>
                      <a:ext cx="2031325" cy="369332"/>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参照点</a:t>
                      </a:r>
                      <a:r>
                        <a:rPr lang="zh-CN" altLang="en-US" b="1" dirty="0">
                          <a:latin typeface="Microsoft YaHei" panose="020B0503020204020204" pitchFamily="34" charset="-122"/>
                          <a:ea typeface="Microsoft YaHei" panose="020B0503020204020204" pitchFamily="34" charset="-122"/>
                        </a:rPr>
                        <a:t>（无沉降）</a:t>
                      </a:r>
                      <a:endParaRPr lang="en-US" b="1" dirty="0">
                        <a:latin typeface="Microsoft YaHei" panose="020B0503020204020204" pitchFamily="34" charset="-122"/>
                        <a:ea typeface="Microsoft YaHei" panose="020B0503020204020204" pitchFamily="34" charset="-122"/>
                      </a:endParaRPr>
                    </a:p>
                  </p:txBody>
                </p:sp>
                <p:cxnSp>
                  <p:nvCxnSpPr>
                    <p:cNvPr id="91" name="Straight Arrow Connector 90">
                      <a:extLst>
                        <a:ext uri="{FF2B5EF4-FFF2-40B4-BE49-F238E27FC236}">
                          <a16:creationId xmlns:a16="http://schemas.microsoft.com/office/drawing/2014/main" id="{611ECEE7-8557-633C-DAAD-E934EE43A9A0}"/>
                        </a:ext>
                      </a:extLst>
                    </p:cNvPr>
                    <p:cNvCxnSpPr>
                      <a:cxnSpLocks/>
                    </p:cNvCxnSpPr>
                    <p:nvPr/>
                  </p:nvCxnSpPr>
                  <p:spPr>
                    <a:xfrm flipV="1">
                      <a:off x="3340810" y="5396201"/>
                      <a:ext cx="634667" cy="3361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23998BA-CE54-1381-B2F7-29575BC86775}"/>
                        </a:ext>
                      </a:extLst>
                    </p:cNvPr>
                    <p:cNvCxnSpPr>
                      <a:cxnSpLocks/>
                    </p:cNvCxnSpPr>
                    <p:nvPr/>
                  </p:nvCxnSpPr>
                  <p:spPr>
                    <a:xfrm flipH="1" flipV="1">
                      <a:off x="2614435" y="5428315"/>
                      <a:ext cx="734296" cy="3016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D8E8411-AE25-F744-6832-768EE9DB6945}"/>
                        </a:ext>
                      </a:extLst>
                    </p:cNvPr>
                    <p:cNvCxnSpPr>
                      <a:cxnSpLocks/>
                    </p:cNvCxnSpPr>
                    <p:nvPr/>
                  </p:nvCxnSpPr>
                  <p:spPr>
                    <a:xfrm flipV="1">
                      <a:off x="3348731" y="4906505"/>
                      <a:ext cx="0" cy="82350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0932149E-0A71-523A-FF1D-654026887026}"/>
                        </a:ext>
                      </a:extLst>
                    </p:cNvPr>
                    <p:cNvSpPr/>
                    <p:nvPr/>
                  </p:nvSpPr>
                  <p:spPr>
                    <a:xfrm>
                      <a:off x="3098130" y="5573401"/>
                      <a:ext cx="482974" cy="2937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a:extLst>
                      <a:ext uri="{FF2B5EF4-FFF2-40B4-BE49-F238E27FC236}">
                        <a16:creationId xmlns:a16="http://schemas.microsoft.com/office/drawing/2014/main" id="{42C1662B-A984-891C-8A95-1B507CBCADAA}"/>
                      </a:ext>
                    </a:extLst>
                  </p:cNvPr>
                  <p:cNvSpPr txBox="1"/>
                  <p:nvPr/>
                </p:nvSpPr>
                <p:spPr>
                  <a:xfrm>
                    <a:off x="10890709" y="1879021"/>
                    <a:ext cx="457176" cy="400110"/>
                  </a:xfrm>
                  <a:prstGeom prst="rect">
                    <a:avLst/>
                  </a:prstGeom>
                  <a:noFill/>
                  <a:ln w="22225">
                    <a:solidFill>
                      <a:srgbClr val="C00000"/>
                    </a:solidFill>
                  </a:ln>
                </p:spPr>
                <p:txBody>
                  <a:bodyPr wrap="none" rtlCol="0">
                    <a:spAutoFit/>
                  </a:bodyPr>
                  <a:lstStyle/>
                  <a:p>
                    <a:r>
                      <a:rPr lang="en-US" sz="2000" b="1" dirty="0" err="1">
                        <a:solidFill>
                          <a:srgbClr val="C00000"/>
                        </a:solidFill>
                        <a:latin typeface="Microsoft YaHei" panose="020B0503020204020204" pitchFamily="34" charset="-122"/>
                        <a:ea typeface="Microsoft YaHei" panose="020B0503020204020204" pitchFamily="34" charset="-122"/>
                      </a:rPr>
                      <a:t>tn</a:t>
                    </a:r>
                    <a:endParaRPr lang="en-US" sz="2000" b="1" dirty="0">
                      <a:solidFill>
                        <a:srgbClr val="C00000"/>
                      </a:solidFill>
                      <a:latin typeface="Microsoft YaHei" panose="020B0503020204020204" pitchFamily="34" charset="-122"/>
                      <a:ea typeface="Microsoft YaHei" panose="020B0503020204020204" pitchFamily="34" charset="-122"/>
                    </a:endParaRPr>
                  </a:p>
                </p:txBody>
              </p:sp>
              <p:sp>
                <p:nvSpPr>
                  <p:cNvPr id="99" name="TextBox 98">
                    <a:extLst>
                      <a:ext uri="{FF2B5EF4-FFF2-40B4-BE49-F238E27FC236}">
                        <a16:creationId xmlns:a16="http://schemas.microsoft.com/office/drawing/2014/main" id="{B27AC1AC-B035-30BF-5D9C-CFD3742F12DB}"/>
                      </a:ext>
                    </a:extLst>
                  </p:cNvPr>
                  <p:cNvSpPr txBox="1"/>
                  <p:nvPr/>
                </p:nvSpPr>
                <p:spPr>
                  <a:xfrm>
                    <a:off x="10551948" y="1865148"/>
                    <a:ext cx="348172" cy="369332"/>
                  </a:xfrm>
                  <a:prstGeom prst="rect">
                    <a:avLst/>
                  </a:prstGeom>
                  <a:noFill/>
                </p:spPr>
                <p:txBody>
                  <a:bodyPr wrap="none" rtlCol="0">
                    <a:spAutoFit/>
                  </a:bodyPr>
                  <a:lstStyle/>
                  <a:p>
                    <a:r>
                      <a:rPr lang="en-US" altLang="zh-CN" b="1" dirty="0">
                        <a:solidFill>
                          <a:srgbClr val="C00000"/>
                        </a:solidFill>
                      </a:rPr>
                      <a:t>…</a:t>
                    </a:r>
                    <a:endParaRPr lang="en-US" b="1" dirty="0">
                      <a:solidFill>
                        <a:srgbClr val="C00000"/>
                      </a:solidFill>
                    </a:endParaRPr>
                  </a:p>
                </p:txBody>
              </p:sp>
            </p:grpSp>
          </p:grpSp>
        </p:grpSp>
        <p:sp>
          <p:nvSpPr>
            <p:cNvPr id="117" name="TextBox 116">
              <a:extLst>
                <a:ext uri="{FF2B5EF4-FFF2-40B4-BE49-F238E27FC236}">
                  <a16:creationId xmlns:a16="http://schemas.microsoft.com/office/drawing/2014/main" id="{B12FEDEB-B3A6-6601-FC72-32C0BAEA0BFA}"/>
                </a:ext>
              </a:extLst>
            </p:cNvPr>
            <p:cNvSpPr txBox="1"/>
            <p:nvPr/>
          </p:nvSpPr>
          <p:spPr>
            <a:xfrm rot="1403623">
              <a:off x="6089102" y="5329635"/>
              <a:ext cx="1693273" cy="369332"/>
            </a:xfrm>
            <a:prstGeom prst="rect">
              <a:avLst/>
            </a:prstGeom>
            <a:no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区域继续沉降</a:t>
              </a:r>
              <a:endParaRPr lang="en-US" b="1" dirty="0">
                <a:solidFill>
                  <a:srgbClr val="C00000"/>
                </a:solidFill>
                <a:latin typeface="Microsoft YaHei" panose="020B0503020204020204" pitchFamily="34" charset="-122"/>
                <a:ea typeface="Microsoft YaHei" panose="020B0503020204020204" pitchFamily="34" charset="-122"/>
              </a:endParaRPr>
            </a:p>
          </p:txBody>
        </p:sp>
      </p:grpSp>
      <p:pic>
        <p:nvPicPr>
          <p:cNvPr id="122" name="Picture 121">
            <a:extLst>
              <a:ext uri="{FF2B5EF4-FFF2-40B4-BE49-F238E27FC236}">
                <a16:creationId xmlns:a16="http://schemas.microsoft.com/office/drawing/2014/main" id="{96324EDC-6252-85A5-B50D-FE997123E97E}"/>
              </a:ext>
            </a:extLst>
          </p:cNvPr>
          <p:cNvPicPr>
            <a:picLocks noChangeAspect="1"/>
          </p:cNvPicPr>
          <p:nvPr/>
        </p:nvPicPr>
        <p:blipFill rotWithShape="1">
          <a:blip r:embed="rId8"/>
          <a:srcRect l="6330" t="10119" r="5544" b="5160"/>
          <a:stretch/>
        </p:blipFill>
        <p:spPr>
          <a:xfrm flipH="1">
            <a:off x="7563873" y="3443834"/>
            <a:ext cx="201605" cy="172968"/>
          </a:xfrm>
          <a:prstGeom prst="rect">
            <a:avLst/>
          </a:prstGeom>
          <a:scene3d>
            <a:camera prst="orthographicFront">
              <a:rot lat="1320000" lon="15000000" rev="16200000"/>
            </a:camera>
            <a:lightRig rig="threePt" dir="t"/>
          </a:scene3d>
        </p:spPr>
      </p:pic>
    </p:spTree>
    <p:extLst>
      <p:ext uri="{BB962C8B-B14F-4D97-AF65-F5344CB8AC3E}">
        <p14:creationId xmlns:p14="http://schemas.microsoft.com/office/powerpoint/2010/main" val="163211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35DC412B-CDC5-88F2-66CB-E70612F5CCED}"/>
              </a:ext>
            </a:extLst>
          </p:cNvPr>
          <p:cNvSpPr/>
          <p:nvPr/>
        </p:nvSpPr>
        <p:spPr>
          <a:xfrm>
            <a:off x="8328163" y="4292224"/>
            <a:ext cx="3468744" cy="2868179"/>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5"/>
          <p:cNvSpPr/>
          <p:nvPr/>
        </p:nvSpPr>
        <p:spPr>
          <a:xfrm>
            <a:off x="239548" y="294829"/>
            <a:ext cx="414338" cy="369887"/>
          </a:xfrm>
          <a:prstGeom prst="rect">
            <a:avLst/>
          </a:prstGeom>
          <a:solidFill>
            <a:srgbClr val="18469D"/>
          </a:solidFill>
          <a:ln w="9525">
            <a:noFill/>
          </a:ln>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 name="文本框 30"/>
          <p:cNvSpPr txBox="1"/>
          <p:nvPr>
            <p:custDataLst>
              <p:tags r:id="rId1"/>
            </p:custDataLst>
          </p:nvPr>
        </p:nvSpPr>
        <p:spPr>
          <a:xfrm>
            <a:off x="659745" y="249584"/>
            <a:ext cx="4586512" cy="461665"/>
          </a:xfrm>
          <a:prstGeom prst="rect">
            <a:avLst/>
          </a:prstGeom>
          <a:noFill/>
        </p:spPr>
        <p:txBody>
          <a:bodyPr wrap="none" rtlCol="0" anchor="t">
            <a:spAutoFit/>
          </a:bodyPr>
          <a:lstStyle/>
          <a:p>
            <a:pPr algn="l">
              <a:buNone/>
            </a:pPr>
            <a:r>
              <a:rPr lang="zh-CN" altLang="en-US"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无人机建筑沉降监测 </a:t>
            </a:r>
            <a:r>
              <a:rPr lang="en-US" altLang="zh-CN"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研究思路</a:t>
            </a:r>
          </a:p>
        </p:txBody>
      </p:sp>
      <p:sp>
        <p:nvSpPr>
          <p:cNvPr id="59" name="AutoShape 5">
            <a:extLst>
              <a:ext uri="{FF2B5EF4-FFF2-40B4-BE49-F238E27FC236}">
                <a16:creationId xmlns:a16="http://schemas.microsoft.com/office/drawing/2014/main" id="{C1BF3AFA-4362-41B4-BDA2-8E2F36FBFCE7}"/>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6">
            <a:extLst>
              <a:ext uri="{FF2B5EF4-FFF2-40B4-BE49-F238E27FC236}">
                <a16:creationId xmlns:a16="http://schemas.microsoft.com/office/drawing/2014/main" id="{5AB12791-C52B-F57C-12A5-1201CC604B40}"/>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TextBox 61">
            <a:extLst>
              <a:ext uri="{FF2B5EF4-FFF2-40B4-BE49-F238E27FC236}">
                <a16:creationId xmlns:a16="http://schemas.microsoft.com/office/drawing/2014/main" id="{2E0EAA8B-C6A1-C0E3-1417-9F6F430391C7}"/>
              </a:ext>
            </a:extLst>
          </p:cNvPr>
          <p:cNvSpPr txBox="1"/>
          <p:nvPr/>
        </p:nvSpPr>
        <p:spPr>
          <a:xfrm>
            <a:off x="246348" y="966034"/>
            <a:ext cx="11564980" cy="685893"/>
          </a:xfrm>
          <a:prstGeom prst="rect">
            <a:avLst/>
          </a:prstGeom>
          <a:noFill/>
        </p:spPr>
        <p:txBody>
          <a:bodyPr wrap="square" rtlCol="0">
            <a:spAutoFit/>
          </a:bodyPr>
          <a:lstStyle/>
          <a:p>
            <a:pPr>
              <a:lnSpc>
                <a:spcPts val="2360"/>
              </a:lnSpc>
            </a:pPr>
            <a:r>
              <a:rPr lang="en-US" b="1" dirty="0">
                <a:latin typeface="Microsoft YaHei" panose="020B0503020204020204" pitchFamily="34" charset="-122"/>
                <a:ea typeface="Microsoft YaHei" panose="020B0503020204020204" pitchFamily="34" charset="-122"/>
              </a:rPr>
              <a:t>	</a:t>
            </a:r>
            <a:r>
              <a:rPr lang="en-US" b="1" dirty="0" err="1">
                <a:latin typeface="Microsoft YaHei" panose="020B0503020204020204" pitchFamily="34" charset="-122"/>
                <a:ea typeface="Microsoft YaHei" panose="020B0503020204020204" pitchFamily="34" charset="-122"/>
              </a:rPr>
              <a:t>验证卫星监测结果同样可以</a:t>
            </a:r>
            <a:r>
              <a:rPr lang="zh-CN" altLang="en-US" b="1" dirty="0">
                <a:latin typeface="Microsoft YaHei" panose="020B0503020204020204" pitchFamily="34" charset="-122"/>
                <a:ea typeface="Microsoft YaHei" panose="020B0503020204020204" pitchFamily="34" charset="-122"/>
              </a:rPr>
              <a:t>利用</a:t>
            </a:r>
            <a:r>
              <a:rPr lang="zh-CN" altLang="en-US" b="1" dirty="0">
                <a:solidFill>
                  <a:srgbClr val="C00000"/>
                </a:solidFill>
                <a:latin typeface="Microsoft YaHei" panose="020B0503020204020204" pitchFamily="34" charset="-122"/>
                <a:ea typeface="Microsoft YaHei" panose="020B0503020204020204" pitchFamily="34" charset="-122"/>
              </a:rPr>
              <a:t>三角化方法</a:t>
            </a:r>
            <a:r>
              <a:rPr lang="zh-CN" altLang="en-US" b="1" dirty="0">
                <a:latin typeface="Microsoft YaHei" panose="020B0503020204020204" pitchFamily="34" charset="-122"/>
                <a:ea typeface="Microsoft YaHei" panose="020B0503020204020204" pitchFamily="34" charset="-122"/>
              </a:rPr>
              <a:t>计算参照点坐标系下角反射器所在</a:t>
            </a:r>
            <a:r>
              <a:rPr lang="zh-CN" altLang="en-US" b="1" dirty="0">
                <a:solidFill>
                  <a:srgbClr val="C00000"/>
                </a:solidFill>
                <a:latin typeface="Microsoft YaHei" panose="020B0503020204020204" pitchFamily="34" charset="-122"/>
                <a:ea typeface="Microsoft YaHei" panose="020B0503020204020204" pitchFamily="34" charset="-122"/>
              </a:rPr>
              <a:t>建筑的沉降数据</a:t>
            </a:r>
            <a:r>
              <a:rPr lang="zh-CN" altLang="en-US" b="1" dirty="0">
                <a:latin typeface="Microsoft YaHei" panose="020B0503020204020204" pitchFamily="34" charset="-122"/>
                <a:ea typeface="Microsoft YaHei" panose="020B0503020204020204" pitchFamily="34" charset="-122"/>
              </a:rPr>
              <a:t>，通过对比沉降数据验证监测可靠性。</a:t>
            </a:r>
            <a:endParaRPr lang="en-US" b="1" dirty="0">
              <a:latin typeface="Microsoft YaHei" panose="020B0503020204020204" pitchFamily="34" charset="-122"/>
              <a:ea typeface="Microsoft YaHei" panose="020B0503020204020204" pitchFamily="34" charset="-122"/>
            </a:endParaRPr>
          </a:p>
        </p:txBody>
      </p:sp>
      <p:sp>
        <p:nvSpPr>
          <p:cNvPr id="86" name="TextBox 85">
            <a:extLst>
              <a:ext uri="{FF2B5EF4-FFF2-40B4-BE49-F238E27FC236}">
                <a16:creationId xmlns:a16="http://schemas.microsoft.com/office/drawing/2014/main" id="{01BA1927-5660-D7C2-DE6F-5E004A8EF89D}"/>
              </a:ext>
            </a:extLst>
          </p:cNvPr>
          <p:cNvSpPr txBox="1"/>
          <p:nvPr/>
        </p:nvSpPr>
        <p:spPr>
          <a:xfrm>
            <a:off x="4606368" y="2206833"/>
            <a:ext cx="2979263" cy="646331"/>
          </a:xfrm>
          <a:prstGeom prst="rect">
            <a:avLst/>
          </a:prstGeom>
          <a:solidFill>
            <a:srgbClr val="18469D"/>
          </a:solidFill>
        </p:spPr>
        <p:txBody>
          <a:bodyPr wrap="square" rtlCol="0">
            <a:spAutoFit/>
          </a:bodyPr>
          <a:lstStyle/>
          <a:p>
            <a:pPr algn="ctr"/>
            <a:r>
              <a:rPr lang="en-US" b="1" dirty="0" err="1">
                <a:solidFill>
                  <a:schemeClr val="bg1"/>
                </a:solidFill>
                <a:latin typeface="Microsoft YaHei" panose="020B0503020204020204" pitchFamily="34" charset="-122"/>
                <a:ea typeface="Microsoft YaHei" panose="020B0503020204020204" pitchFamily="34" charset="-122"/>
              </a:rPr>
              <a:t>角反射器所在建筑沉降</a:t>
            </a:r>
            <a:r>
              <a:rPr lang="zh-CN" altLang="en-US" b="1" dirty="0">
                <a:solidFill>
                  <a:schemeClr val="bg1"/>
                </a:solidFill>
                <a:latin typeface="Microsoft YaHei" panose="020B0503020204020204" pitchFamily="34" charset="-122"/>
                <a:ea typeface="Microsoft YaHei" panose="020B0503020204020204" pitchFamily="34" charset="-122"/>
              </a:rPr>
              <a:t>：</a:t>
            </a:r>
            <a:endParaRPr lang="en-US" b="1" i="0" dirty="0">
              <a:solidFill>
                <a:schemeClr val="bg1"/>
              </a:solidFill>
              <a:effectLst/>
              <a:latin typeface="Microsoft YaHei" panose="020B0503020204020204" pitchFamily="34" charset="-122"/>
              <a:ea typeface="Microsoft YaHei" panose="020B0503020204020204" pitchFamily="34" charset="-122"/>
            </a:endParaRPr>
          </a:p>
          <a:p>
            <a:pPr algn="ctr"/>
            <a:r>
              <a:rPr lang="el-GR" b="1" i="0" dirty="0">
                <a:solidFill>
                  <a:schemeClr val="bg1"/>
                </a:solidFill>
                <a:effectLst/>
                <a:latin typeface="Microsoft YaHei" panose="020B0503020204020204" pitchFamily="34" charset="-122"/>
                <a:ea typeface="Microsoft YaHei" panose="020B0503020204020204" pitchFamily="34" charset="-122"/>
              </a:rPr>
              <a:t>ΔS</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altLang="zh-CN" b="1" i="0" dirty="0">
                <a:solidFill>
                  <a:schemeClr val="bg1"/>
                </a:solidFill>
                <a:effectLst/>
                <a:latin typeface="Microsoft YaHei" panose="020B0503020204020204" pitchFamily="34" charset="-122"/>
                <a:ea typeface="Microsoft YaHei" panose="020B0503020204020204" pitchFamily="34" charset="-122"/>
              </a:rPr>
              <a:t>=</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b="1" dirty="0">
                <a:solidFill>
                  <a:schemeClr val="bg1"/>
                </a:solidFill>
                <a:latin typeface="Microsoft YaHei" panose="020B0503020204020204" pitchFamily="34" charset="-122"/>
                <a:ea typeface="Microsoft YaHei" panose="020B0503020204020204" pitchFamily="34" charset="-122"/>
              </a:rPr>
              <a:t>S</a:t>
            </a:r>
            <a:r>
              <a:rPr lang="en-US" altLang="zh-CN" b="1" dirty="0">
                <a:solidFill>
                  <a:schemeClr val="bg1"/>
                </a:solidFill>
                <a:latin typeface="Microsoft YaHei" panose="020B0503020204020204" pitchFamily="34" charset="-122"/>
                <a:ea typeface="Microsoft YaHei" panose="020B0503020204020204" pitchFamily="34" charset="-122"/>
              </a:rPr>
              <a:t>1</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S0</a:t>
            </a:r>
            <a:endParaRPr lang="en-US" b="1" dirty="0">
              <a:solidFill>
                <a:schemeClr val="bg1"/>
              </a:solidFill>
              <a:latin typeface="Microsoft YaHei" panose="020B0503020204020204" pitchFamily="34" charset="-122"/>
              <a:ea typeface="Microsoft YaHei" panose="020B0503020204020204" pitchFamily="34" charset="-122"/>
            </a:endParaRPr>
          </a:p>
        </p:txBody>
      </p:sp>
      <p:grpSp>
        <p:nvGrpSpPr>
          <p:cNvPr id="40" name="Group 39">
            <a:extLst>
              <a:ext uri="{FF2B5EF4-FFF2-40B4-BE49-F238E27FC236}">
                <a16:creationId xmlns:a16="http://schemas.microsoft.com/office/drawing/2014/main" id="{458297B5-79DF-DBA8-5EC9-FEF1A18EE2E4}"/>
              </a:ext>
            </a:extLst>
          </p:cNvPr>
          <p:cNvGrpSpPr/>
          <p:nvPr/>
        </p:nvGrpSpPr>
        <p:grpSpPr>
          <a:xfrm>
            <a:off x="6863356" y="1973441"/>
            <a:ext cx="6029785" cy="4207831"/>
            <a:chOff x="6938883" y="2057167"/>
            <a:chExt cx="6029785" cy="4207831"/>
          </a:xfrm>
        </p:grpSpPr>
        <p:sp>
          <p:nvSpPr>
            <p:cNvPr id="76" name="TextBox 75">
              <a:extLst>
                <a:ext uri="{FF2B5EF4-FFF2-40B4-BE49-F238E27FC236}">
                  <a16:creationId xmlns:a16="http://schemas.microsoft.com/office/drawing/2014/main" id="{9BF80318-2309-963B-E9FB-E8751B7F50D8}"/>
                </a:ext>
              </a:extLst>
            </p:cNvPr>
            <p:cNvSpPr txBox="1"/>
            <p:nvPr/>
          </p:nvSpPr>
          <p:spPr>
            <a:xfrm>
              <a:off x="10831503" y="2080784"/>
              <a:ext cx="449162" cy="400110"/>
            </a:xfrm>
            <a:prstGeom prst="rect">
              <a:avLst/>
            </a:prstGeom>
            <a:noFill/>
            <a:ln w="22225">
              <a:solidFill>
                <a:srgbClr val="C00000"/>
              </a:solidFill>
            </a:ln>
          </p:spPr>
          <p:txBody>
            <a:bodyPr wrap="squar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t1</a:t>
              </a:r>
            </a:p>
          </p:txBody>
        </p:sp>
        <p:grpSp>
          <p:nvGrpSpPr>
            <p:cNvPr id="85" name="Group 84">
              <a:extLst>
                <a:ext uri="{FF2B5EF4-FFF2-40B4-BE49-F238E27FC236}">
                  <a16:creationId xmlns:a16="http://schemas.microsoft.com/office/drawing/2014/main" id="{B1025B2B-7EAA-7234-0F98-E3CEA552B797}"/>
                </a:ext>
              </a:extLst>
            </p:cNvPr>
            <p:cNvGrpSpPr/>
            <p:nvPr/>
          </p:nvGrpSpPr>
          <p:grpSpPr>
            <a:xfrm>
              <a:off x="6938883" y="2057167"/>
              <a:ext cx="6029785" cy="4207831"/>
              <a:chOff x="6938883" y="2057168"/>
              <a:chExt cx="6029785" cy="4206405"/>
            </a:xfrm>
          </p:grpSpPr>
          <p:grpSp>
            <p:nvGrpSpPr>
              <p:cNvPr id="6" name="Group 5">
                <a:extLst>
                  <a:ext uri="{FF2B5EF4-FFF2-40B4-BE49-F238E27FC236}">
                    <a16:creationId xmlns:a16="http://schemas.microsoft.com/office/drawing/2014/main" id="{67C329C4-001A-76B4-A53B-852B83AC5603}"/>
                  </a:ext>
                </a:extLst>
              </p:cNvPr>
              <p:cNvGrpSpPr>
                <a:grpSpLocks noChangeAspect="1"/>
              </p:cNvGrpSpPr>
              <p:nvPr/>
            </p:nvGrpSpPr>
            <p:grpSpPr>
              <a:xfrm>
                <a:off x="6938883" y="2057168"/>
                <a:ext cx="6029785" cy="4206405"/>
                <a:chOff x="-525946" y="1057051"/>
                <a:chExt cx="7484307" cy="5221086"/>
              </a:xfrm>
            </p:grpSpPr>
            <p:sp>
              <p:nvSpPr>
                <p:cNvPr id="8" name="Freeform 7">
                  <a:extLst>
                    <a:ext uri="{FF2B5EF4-FFF2-40B4-BE49-F238E27FC236}">
                      <a16:creationId xmlns:a16="http://schemas.microsoft.com/office/drawing/2014/main" id="{DA36DB07-55B1-CB23-7FEE-15B3708A0761}"/>
                    </a:ext>
                  </a:extLst>
                </p:cNvPr>
                <p:cNvSpPr/>
                <p:nvPr/>
              </p:nvSpPr>
              <p:spPr>
                <a:xfrm>
                  <a:off x="702527" y="1594624"/>
                  <a:ext cx="6255834" cy="4683513"/>
                </a:xfrm>
                <a:custGeom>
                  <a:avLst/>
                  <a:gdLst>
                    <a:gd name="connsiteX0" fmla="*/ 1616927 w 6255834"/>
                    <a:gd name="connsiteY0" fmla="*/ 0 h 4683513"/>
                    <a:gd name="connsiteX1" fmla="*/ 0 w 6255834"/>
                    <a:gd name="connsiteY1" fmla="*/ 1940313 h 4683513"/>
                    <a:gd name="connsiteX2" fmla="*/ 869795 w 6255834"/>
                    <a:gd name="connsiteY2" fmla="*/ 2319454 h 4683513"/>
                    <a:gd name="connsiteX3" fmla="*/ 1282390 w 6255834"/>
                    <a:gd name="connsiteY3" fmla="*/ 3668752 h 4683513"/>
                    <a:gd name="connsiteX4" fmla="*/ 3434575 w 6255834"/>
                    <a:gd name="connsiteY4" fmla="*/ 4605454 h 4683513"/>
                    <a:gd name="connsiteX5" fmla="*/ 4605453 w 6255834"/>
                    <a:gd name="connsiteY5" fmla="*/ 4638908 h 4683513"/>
                    <a:gd name="connsiteX6" fmla="*/ 6255834 w 6255834"/>
                    <a:gd name="connsiteY6" fmla="*/ 4683513 h 4683513"/>
                    <a:gd name="connsiteX7" fmla="*/ 2040673 w 6255834"/>
                    <a:gd name="connsiteY7" fmla="*/ 11152 h 4683513"/>
                    <a:gd name="connsiteX8" fmla="*/ 1616927 w 6255834"/>
                    <a:gd name="connsiteY8" fmla="*/ 0 h 468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5834" h="4683513">
                      <a:moveTo>
                        <a:pt x="1616927" y="0"/>
                      </a:moveTo>
                      <a:lnTo>
                        <a:pt x="0" y="1940313"/>
                      </a:lnTo>
                      <a:lnTo>
                        <a:pt x="869795" y="2319454"/>
                      </a:lnTo>
                      <a:lnTo>
                        <a:pt x="1282390" y="3668752"/>
                      </a:lnTo>
                      <a:lnTo>
                        <a:pt x="3434575" y="4605454"/>
                      </a:lnTo>
                      <a:lnTo>
                        <a:pt x="4605453" y="4638908"/>
                      </a:lnTo>
                      <a:lnTo>
                        <a:pt x="6255834" y="4683513"/>
                      </a:lnTo>
                      <a:lnTo>
                        <a:pt x="2040673" y="11152"/>
                      </a:lnTo>
                      <a:lnTo>
                        <a:pt x="1616927" y="0"/>
                      </a:lnTo>
                      <a:close/>
                    </a:path>
                  </a:pathLst>
                </a:custGeom>
                <a:gradFill>
                  <a:gsLst>
                    <a:gs pos="0">
                      <a:schemeClr val="accent1">
                        <a:lumMod val="5000"/>
                        <a:lumOff val="95000"/>
                        <a:alpha val="0"/>
                      </a:schemeClr>
                    </a:gs>
                    <a:gs pos="0">
                      <a:schemeClr val="accent1">
                        <a:lumMod val="18000"/>
                        <a:lumOff val="82000"/>
                        <a:alpha val="6000"/>
                      </a:schemeClr>
                    </a:gs>
                    <a:gs pos="67000">
                      <a:schemeClr val="accent1">
                        <a:lumMod val="53028"/>
                        <a:lumOff val="46972"/>
                        <a:alpha val="40585"/>
                      </a:schemeClr>
                    </a:gs>
                    <a:gs pos="99000">
                      <a:schemeClr val="accent1">
                        <a:lumMod val="72000"/>
                        <a:lumOff val="28000"/>
                        <a:alpha val="60985"/>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8C497C8-06D4-1F01-DC03-3621B4239D6A}"/>
                    </a:ext>
                  </a:extLst>
                </p:cNvPr>
                <p:cNvGrpSpPr/>
                <p:nvPr/>
              </p:nvGrpSpPr>
              <p:grpSpPr>
                <a:xfrm>
                  <a:off x="301581" y="1057051"/>
                  <a:ext cx="3950511" cy="5010675"/>
                  <a:chOff x="785699" y="1254115"/>
                  <a:chExt cx="3950511" cy="5010675"/>
                </a:xfrm>
              </p:grpSpPr>
              <p:pic>
                <p:nvPicPr>
                  <p:cNvPr id="36" name="Picture 35" descr="A picture containing engineering drawing&#10;&#10;Description automatically generated">
                    <a:extLst>
                      <a:ext uri="{FF2B5EF4-FFF2-40B4-BE49-F238E27FC236}">
                        <a16:creationId xmlns:a16="http://schemas.microsoft.com/office/drawing/2014/main" id="{2F17649F-0989-D883-0C4A-B4B7F3CCB43F}"/>
                      </a:ext>
                    </a:extLst>
                  </p:cNvPr>
                  <p:cNvPicPr>
                    <a:picLocks noChangeAspect="1"/>
                  </p:cNvPicPr>
                  <p:nvPr/>
                </p:nvPicPr>
                <p:blipFill rotWithShape="1">
                  <a:blip r:embed="rId4"/>
                  <a:srcRect l="68787" t="83148" r="4779" b="5360"/>
                  <a:stretch/>
                </p:blipFill>
                <p:spPr>
                  <a:xfrm>
                    <a:off x="785699" y="4723548"/>
                    <a:ext cx="2533166" cy="907126"/>
                  </a:xfrm>
                  <a:prstGeom prst="rect">
                    <a:avLst/>
                  </a:prstGeom>
                </p:spPr>
              </p:pic>
              <p:grpSp>
                <p:nvGrpSpPr>
                  <p:cNvPr id="37" name="Group 36">
                    <a:extLst>
                      <a:ext uri="{FF2B5EF4-FFF2-40B4-BE49-F238E27FC236}">
                        <a16:creationId xmlns:a16="http://schemas.microsoft.com/office/drawing/2014/main" id="{82F09F2A-C28B-728E-E58B-8C0BF1D9B5FE}"/>
                      </a:ext>
                    </a:extLst>
                  </p:cNvPr>
                  <p:cNvGrpSpPr/>
                  <p:nvPr/>
                </p:nvGrpSpPr>
                <p:grpSpPr>
                  <a:xfrm>
                    <a:off x="785699" y="1254115"/>
                    <a:ext cx="3950511" cy="5010675"/>
                    <a:chOff x="3130314" y="1307550"/>
                    <a:chExt cx="3950511" cy="5010675"/>
                  </a:xfrm>
                </p:grpSpPr>
                <p:sp>
                  <p:nvSpPr>
                    <p:cNvPr id="45" name="AutoShape 4">
                      <a:extLst>
                        <a:ext uri="{FF2B5EF4-FFF2-40B4-BE49-F238E27FC236}">
                          <a16:creationId xmlns:a16="http://schemas.microsoft.com/office/drawing/2014/main" id="{690938CC-FE07-C8F4-99E0-54391289BF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 name="Picture 45">
                      <a:extLst>
                        <a:ext uri="{FF2B5EF4-FFF2-40B4-BE49-F238E27FC236}">
                          <a16:creationId xmlns:a16="http://schemas.microsoft.com/office/drawing/2014/main" id="{980C7C7D-588A-53F8-A462-6A790811F6ED}"/>
                        </a:ext>
                      </a:extLst>
                    </p:cNvPr>
                    <p:cNvPicPr>
                      <a:picLocks noChangeArrowheads="1"/>
                    </p:cNvPicPr>
                    <p:nvPr/>
                  </p:nvPicPr>
                  <p:blipFill rotWithShape="1">
                    <a:blip r:embed="rId5">
                      <a:extLst>
                        <a:ext uri="{28A0092B-C50C-407E-A947-70E740481C1C}">
                          <a14:useLocalDpi xmlns:a14="http://schemas.microsoft.com/office/drawing/2010/main" val="0"/>
                        </a:ext>
                      </a:extLst>
                    </a:blip>
                    <a:srcRect l="76814" t="6909" r="1624" b="14422"/>
                    <a:stretch/>
                  </p:blipFill>
                  <p:spPr bwMode="auto">
                    <a:xfrm rot="158912">
                      <a:off x="6157997" y="5750980"/>
                      <a:ext cx="420996" cy="305018"/>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6A0737C8-35FE-46CE-FB31-57B0270A78B3}"/>
                        </a:ext>
                      </a:extLst>
                    </p:cNvPr>
                    <p:cNvGrpSpPr/>
                    <p:nvPr/>
                  </p:nvGrpSpPr>
                  <p:grpSpPr>
                    <a:xfrm>
                      <a:off x="3130314" y="3218315"/>
                      <a:ext cx="2533166" cy="1596731"/>
                      <a:chOff x="3231914" y="2968731"/>
                      <a:chExt cx="2533166" cy="1596731"/>
                    </a:xfrm>
                  </p:grpSpPr>
                  <p:pic>
                    <p:nvPicPr>
                      <p:cNvPr id="70" name="Picture 69" descr="A picture containing engineering drawing&#10;&#10;Description automatically generated">
                        <a:extLst>
                          <a:ext uri="{FF2B5EF4-FFF2-40B4-BE49-F238E27FC236}">
                            <a16:creationId xmlns:a16="http://schemas.microsoft.com/office/drawing/2014/main" id="{880DE5E8-CF50-2231-75FC-8DF317375249}"/>
                          </a:ext>
                        </a:extLst>
                      </p:cNvPr>
                      <p:cNvPicPr>
                        <a:picLocks noChangeAspect="1"/>
                      </p:cNvPicPr>
                      <p:nvPr/>
                    </p:nvPicPr>
                    <p:blipFill rotWithShape="1">
                      <a:blip r:embed="rId4"/>
                      <a:srcRect l="68787" t="46614" r="4779" b="33157"/>
                      <a:stretch/>
                    </p:blipFill>
                    <p:spPr>
                      <a:xfrm>
                        <a:off x="3231914" y="2968731"/>
                        <a:ext cx="2533166" cy="1596731"/>
                      </a:xfrm>
                      <a:prstGeom prst="rect">
                        <a:avLst/>
                      </a:prstGeom>
                    </p:spPr>
                  </p:pic>
                  <p:pic>
                    <p:nvPicPr>
                      <p:cNvPr id="71" name="Picture 70">
                        <a:extLst>
                          <a:ext uri="{FF2B5EF4-FFF2-40B4-BE49-F238E27FC236}">
                            <a16:creationId xmlns:a16="http://schemas.microsoft.com/office/drawing/2014/main" id="{A801E0FF-5EC2-E087-BDA2-2B71D941E85E}"/>
                          </a:ext>
                        </a:extLst>
                      </p:cNvPr>
                      <p:cNvPicPr>
                        <a:picLocks noChangeAspect="1"/>
                      </p:cNvPicPr>
                      <p:nvPr/>
                    </p:nvPicPr>
                    <p:blipFill>
                      <a:blip r:embed="rId6"/>
                      <a:stretch>
                        <a:fillRect/>
                      </a:stretch>
                    </p:blipFill>
                    <p:spPr>
                      <a:xfrm>
                        <a:off x="4167920" y="3325842"/>
                        <a:ext cx="350161" cy="333969"/>
                      </a:xfrm>
                      <a:prstGeom prst="rect">
                        <a:avLst/>
                      </a:prstGeom>
                    </p:spPr>
                  </p:pic>
                </p:grpSp>
                <p:pic>
                  <p:nvPicPr>
                    <p:cNvPr id="51" name="图片 24">
                      <a:extLst>
                        <a:ext uri="{FF2B5EF4-FFF2-40B4-BE49-F238E27FC236}">
                          <a16:creationId xmlns:a16="http://schemas.microsoft.com/office/drawing/2014/main" id="{5B43301C-4BE2-747B-E351-921F6842B313}"/>
                        </a:ext>
                      </a:extLst>
                    </p:cNvPr>
                    <p:cNvPicPr>
                      <a:picLocks noChangeAspect="1"/>
                    </p:cNvPicPr>
                    <p:nvPr/>
                  </p:nvPicPr>
                  <p:blipFill rotWithShape="1">
                    <a:blip r:embed="rId7"/>
                    <a:srcRect t="25787" b="16297"/>
                    <a:stretch/>
                  </p:blipFill>
                  <p:spPr>
                    <a:xfrm>
                      <a:off x="4915334" y="1307550"/>
                      <a:ext cx="855629" cy="555066"/>
                    </a:xfrm>
                    <a:prstGeom prst="rect">
                      <a:avLst/>
                    </a:prstGeom>
                  </p:spPr>
                </p:pic>
                <p:sp>
                  <p:nvSpPr>
                    <p:cNvPr id="52" name="TextBox 51">
                      <a:extLst>
                        <a:ext uri="{FF2B5EF4-FFF2-40B4-BE49-F238E27FC236}">
                          <a16:creationId xmlns:a16="http://schemas.microsoft.com/office/drawing/2014/main" id="{9279AA23-01DD-B891-81FD-F4860E73119A}"/>
                        </a:ext>
                      </a:extLst>
                    </p:cNvPr>
                    <p:cNvSpPr txBox="1"/>
                    <p:nvPr/>
                  </p:nvSpPr>
                  <p:spPr>
                    <a:xfrm>
                      <a:off x="6390278" y="5948893"/>
                      <a:ext cx="336952" cy="369332"/>
                    </a:xfrm>
                    <a:prstGeom prst="rect">
                      <a:avLst/>
                    </a:prstGeom>
                    <a:noFill/>
                  </p:spPr>
                  <p:txBody>
                    <a:bodyPr wrap="none" rtlCol="0">
                      <a:spAutoFit/>
                    </a:bodyPr>
                    <a:lstStyle/>
                    <a:p>
                      <a:r>
                        <a:rPr lang="en-US" b="1" dirty="0"/>
                        <a:t>O</a:t>
                      </a:r>
                    </a:p>
                  </p:txBody>
                </p:sp>
                <p:sp>
                  <p:nvSpPr>
                    <p:cNvPr id="53" name="TextBox 52">
                      <a:extLst>
                        <a:ext uri="{FF2B5EF4-FFF2-40B4-BE49-F238E27FC236}">
                          <a16:creationId xmlns:a16="http://schemas.microsoft.com/office/drawing/2014/main" id="{D048DB43-B77A-CE9B-5D90-ACAE61FCD21F}"/>
                        </a:ext>
                      </a:extLst>
                    </p:cNvPr>
                    <p:cNvSpPr txBox="1"/>
                    <p:nvPr/>
                  </p:nvSpPr>
                  <p:spPr>
                    <a:xfrm>
                      <a:off x="5458945" y="5180647"/>
                      <a:ext cx="311304" cy="369332"/>
                    </a:xfrm>
                    <a:prstGeom prst="rect">
                      <a:avLst/>
                    </a:prstGeom>
                    <a:noFill/>
                  </p:spPr>
                  <p:txBody>
                    <a:bodyPr wrap="none" rtlCol="0">
                      <a:spAutoFit/>
                    </a:bodyPr>
                    <a:lstStyle/>
                    <a:p>
                      <a:r>
                        <a:rPr lang="en-US" b="1" dirty="0"/>
                        <a:t>X</a:t>
                      </a:r>
                    </a:p>
                  </p:txBody>
                </p:sp>
                <p:sp>
                  <p:nvSpPr>
                    <p:cNvPr id="66" name="TextBox 65">
                      <a:extLst>
                        <a:ext uri="{FF2B5EF4-FFF2-40B4-BE49-F238E27FC236}">
                          <a16:creationId xmlns:a16="http://schemas.microsoft.com/office/drawing/2014/main" id="{3541DA9C-CE8F-9CA9-0561-4A86EFDF39FC}"/>
                        </a:ext>
                      </a:extLst>
                    </p:cNvPr>
                    <p:cNvSpPr txBox="1"/>
                    <p:nvPr/>
                  </p:nvSpPr>
                  <p:spPr>
                    <a:xfrm>
                      <a:off x="6775934" y="5180849"/>
                      <a:ext cx="304891" cy="369332"/>
                    </a:xfrm>
                    <a:prstGeom prst="rect">
                      <a:avLst/>
                    </a:prstGeom>
                    <a:noFill/>
                  </p:spPr>
                  <p:txBody>
                    <a:bodyPr wrap="none" rtlCol="0">
                      <a:spAutoFit/>
                    </a:bodyPr>
                    <a:lstStyle/>
                    <a:p>
                      <a:r>
                        <a:rPr lang="en-US" b="1" dirty="0"/>
                        <a:t>Y</a:t>
                      </a:r>
                    </a:p>
                  </p:txBody>
                </p:sp>
                <p:sp>
                  <p:nvSpPr>
                    <p:cNvPr id="67" name="TextBox 66">
                      <a:extLst>
                        <a:ext uri="{FF2B5EF4-FFF2-40B4-BE49-F238E27FC236}">
                          <a16:creationId xmlns:a16="http://schemas.microsoft.com/office/drawing/2014/main" id="{DB475A6B-8AE3-C78A-478A-9C0DE0294233}"/>
                        </a:ext>
                      </a:extLst>
                    </p:cNvPr>
                    <p:cNvSpPr txBox="1"/>
                    <p:nvPr/>
                  </p:nvSpPr>
                  <p:spPr>
                    <a:xfrm>
                      <a:off x="6359904" y="4740281"/>
                      <a:ext cx="295275" cy="369332"/>
                    </a:xfrm>
                    <a:prstGeom prst="rect">
                      <a:avLst/>
                    </a:prstGeom>
                    <a:noFill/>
                  </p:spPr>
                  <p:txBody>
                    <a:bodyPr wrap="none" rtlCol="0">
                      <a:spAutoFit/>
                    </a:bodyPr>
                    <a:lstStyle/>
                    <a:p>
                      <a:r>
                        <a:rPr lang="en-US" b="1" dirty="0"/>
                        <a:t>Z</a:t>
                      </a:r>
                    </a:p>
                  </p:txBody>
                </p:sp>
              </p:grpSp>
            </p:grpSp>
            <p:cxnSp>
              <p:nvCxnSpPr>
                <p:cNvPr id="14" name="Straight Arrow Connector 13">
                  <a:extLst>
                    <a:ext uri="{FF2B5EF4-FFF2-40B4-BE49-F238E27FC236}">
                      <a16:creationId xmlns:a16="http://schemas.microsoft.com/office/drawing/2014/main" id="{BF93A7E2-7CD2-CDA8-ACA0-3AB6B10E6276}"/>
                    </a:ext>
                  </a:extLst>
                </p:cNvPr>
                <p:cNvCxnSpPr>
                  <a:cxnSpLocks/>
                </p:cNvCxnSpPr>
                <p:nvPr/>
              </p:nvCxnSpPr>
              <p:spPr>
                <a:xfrm flipV="1">
                  <a:off x="3536295" y="5250762"/>
                  <a:ext cx="798006" cy="42267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EE26CB7-1189-F9EA-CADF-F47BDFFA7929}"/>
                    </a:ext>
                  </a:extLst>
                </p:cNvPr>
                <p:cNvCxnSpPr>
                  <a:cxnSpLocks/>
                </p:cNvCxnSpPr>
                <p:nvPr/>
              </p:nvCxnSpPr>
              <p:spPr>
                <a:xfrm flipH="1" flipV="1">
                  <a:off x="2622979" y="5291141"/>
                  <a:ext cx="923276" cy="37934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74CCED-4EAD-E9AC-9C0C-A77795F801C3}"/>
                    </a:ext>
                  </a:extLst>
                </p:cNvPr>
                <p:cNvCxnSpPr>
                  <a:cxnSpLocks/>
                </p:cNvCxnSpPr>
                <p:nvPr/>
              </p:nvCxnSpPr>
              <p:spPr>
                <a:xfrm flipV="1">
                  <a:off x="3546254" y="4635036"/>
                  <a:ext cx="0" cy="103544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065D3C5-19D0-34E9-AF3C-367BE054AACE}"/>
                    </a:ext>
                  </a:extLst>
                </p:cNvPr>
                <p:cNvSpPr/>
                <p:nvPr/>
              </p:nvSpPr>
              <p:spPr>
                <a:xfrm>
                  <a:off x="3231159" y="5473566"/>
                  <a:ext cx="607273"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567F10BB-6F29-27D6-DA83-885938DC6F21}"/>
                    </a:ext>
                  </a:extLst>
                </p:cNvPr>
                <p:cNvSpPr/>
                <p:nvPr/>
              </p:nvSpPr>
              <p:spPr>
                <a:xfrm>
                  <a:off x="-85518" y="4133611"/>
                  <a:ext cx="452074" cy="1667167"/>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C522D1-3E5D-9109-7810-63F310928935}"/>
                    </a:ext>
                  </a:extLst>
                </p:cNvPr>
                <p:cNvSpPr txBox="1"/>
                <p:nvPr/>
              </p:nvSpPr>
              <p:spPr>
                <a:xfrm>
                  <a:off x="-525946" y="4117995"/>
                  <a:ext cx="404116" cy="1489875"/>
                </a:xfrm>
                <a:prstGeom prst="rect">
                  <a:avLst/>
                </a:prstGeom>
                <a:noFill/>
              </p:spPr>
              <p:txBody>
                <a:bodyPr wrap="squar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继续沉降</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21" name="TextBox 20">
                  <a:extLst>
                    <a:ext uri="{FF2B5EF4-FFF2-40B4-BE49-F238E27FC236}">
                      <a16:creationId xmlns:a16="http://schemas.microsoft.com/office/drawing/2014/main" id="{BD96E605-E565-D195-6D0F-78A5C6A3A193}"/>
                    </a:ext>
                  </a:extLst>
                </p:cNvPr>
                <p:cNvSpPr txBox="1"/>
                <p:nvPr/>
              </p:nvSpPr>
              <p:spPr>
                <a:xfrm>
                  <a:off x="862856" y="4117817"/>
                  <a:ext cx="1393855" cy="458423"/>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grpSp>
          <p:sp>
            <p:nvSpPr>
              <p:cNvPr id="78" name="Oval 77">
                <a:extLst>
                  <a:ext uri="{FF2B5EF4-FFF2-40B4-BE49-F238E27FC236}">
                    <a16:creationId xmlns:a16="http://schemas.microsoft.com/office/drawing/2014/main" id="{6BC0B05E-AE1F-36BA-2390-5323B08290E4}"/>
                  </a:ext>
                </a:extLst>
              </p:cNvPr>
              <p:cNvSpPr/>
              <p:nvPr/>
            </p:nvSpPr>
            <p:spPr>
              <a:xfrm>
                <a:off x="8283468" y="3832587"/>
                <a:ext cx="422570" cy="407144"/>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a:extLst>
                <a:ext uri="{FF2B5EF4-FFF2-40B4-BE49-F238E27FC236}">
                  <a16:creationId xmlns:a16="http://schemas.microsoft.com/office/drawing/2014/main" id="{1BEAFEF0-C2E4-6BF8-9815-BEEDAE54B47A}"/>
                </a:ext>
              </a:extLst>
            </p:cNvPr>
            <p:cNvSpPr txBox="1"/>
            <p:nvPr/>
          </p:nvSpPr>
          <p:spPr>
            <a:xfrm>
              <a:off x="7810930" y="3194779"/>
              <a:ext cx="1488293" cy="400110"/>
            </a:xfrm>
            <a:prstGeom prst="rect">
              <a:avLst/>
            </a:prstGeom>
            <a:noFill/>
          </p:spPr>
          <p:txBody>
            <a:bodyPr wrap="none" rtlCol="0">
              <a:spAutoFit/>
            </a:bodyPr>
            <a:lstStyle/>
            <a:p>
              <a:r>
                <a:rPr lang="en-US" sz="2000" b="1" dirty="0">
                  <a:latin typeface="Microsoft YaHei" panose="020B0503020204020204" pitchFamily="34" charset="-122"/>
                  <a:ea typeface="Microsoft YaHei" panose="020B0503020204020204" pitchFamily="34" charset="-122"/>
                </a:rPr>
                <a:t>S1</a:t>
              </a:r>
              <a:r>
                <a:rPr lang="en-US" altLang="zh-CN" sz="2000" b="1" dirty="0">
                  <a:latin typeface="Microsoft YaHei" panose="020B0503020204020204" pitchFamily="34" charset="-122"/>
                  <a:ea typeface="Microsoft YaHei" panose="020B0503020204020204" pitchFamily="34" charset="-122"/>
                </a:rPr>
                <a:t>(X, Y, Z)</a:t>
              </a:r>
              <a:endParaRPr lang="en-US" sz="2000" b="1" dirty="0">
                <a:latin typeface="Microsoft YaHei" panose="020B0503020204020204" pitchFamily="34" charset="-122"/>
                <a:ea typeface="Microsoft YaHei" panose="020B0503020204020204" pitchFamily="34" charset="-122"/>
              </a:endParaRPr>
            </a:p>
          </p:txBody>
        </p:sp>
      </p:grpSp>
      <p:grpSp>
        <p:nvGrpSpPr>
          <p:cNvPr id="39" name="Group 38">
            <a:extLst>
              <a:ext uri="{FF2B5EF4-FFF2-40B4-BE49-F238E27FC236}">
                <a16:creationId xmlns:a16="http://schemas.microsoft.com/office/drawing/2014/main" id="{884117BF-E611-2BBB-1F64-2FDFF7F582FA}"/>
              </a:ext>
            </a:extLst>
          </p:cNvPr>
          <p:cNvGrpSpPr/>
          <p:nvPr/>
        </p:nvGrpSpPr>
        <p:grpSpPr>
          <a:xfrm>
            <a:off x="277945" y="1973441"/>
            <a:ext cx="6173747" cy="5196031"/>
            <a:chOff x="154621" y="2082473"/>
            <a:chExt cx="6173747" cy="5196031"/>
          </a:xfrm>
        </p:grpSpPr>
        <p:sp>
          <p:nvSpPr>
            <p:cNvPr id="33" name="Rectangle 32">
              <a:extLst>
                <a:ext uri="{FF2B5EF4-FFF2-40B4-BE49-F238E27FC236}">
                  <a16:creationId xmlns:a16="http://schemas.microsoft.com/office/drawing/2014/main" id="{1F1A6E8F-39E1-CE94-43DD-202C2A765A83}"/>
                </a:ext>
              </a:extLst>
            </p:cNvPr>
            <p:cNvSpPr/>
            <p:nvPr/>
          </p:nvSpPr>
          <p:spPr>
            <a:xfrm>
              <a:off x="1384405" y="4410325"/>
              <a:ext cx="3468744" cy="2868179"/>
            </a:xfrm>
            <a:prstGeom prst="rect">
              <a:avLst/>
            </a:prstGeom>
            <a:gradFill>
              <a:gsLst>
                <a:gs pos="100000">
                  <a:schemeClr val="accent1">
                    <a:lumMod val="5000"/>
                    <a:lumOff val="95000"/>
                    <a:alpha val="0"/>
                  </a:schemeClr>
                </a:gs>
                <a:gs pos="69000">
                  <a:schemeClr val="accent1">
                    <a:lumMod val="18000"/>
                    <a:lumOff val="82000"/>
                    <a:alpha val="42313"/>
                  </a:schemeClr>
                </a:gs>
                <a:gs pos="31000">
                  <a:schemeClr val="bg2">
                    <a:lumMod val="75000"/>
                  </a:schemeClr>
                </a:gs>
                <a:gs pos="0">
                  <a:schemeClr val="tx1">
                    <a:lumMod val="50000"/>
                    <a:lumOff val="50000"/>
                  </a:schemeClr>
                </a:gs>
              </a:gsLst>
              <a:lin ang="15000000" scaled="0"/>
            </a:gradFill>
            <a:ln>
              <a:solidFill>
                <a:schemeClr val="tx1">
                  <a:lumMod val="50000"/>
                  <a:lumOff val="50000"/>
                </a:schemeClr>
              </a:solidFill>
            </a:ln>
            <a:scene3d>
              <a:camera prst="orthographicFront">
                <a:rot lat="1707066" lon="17974688" rev="177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B3CE123C-5FC2-A744-79A0-30D8CEAD51B1}"/>
                </a:ext>
              </a:extLst>
            </p:cNvPr>
            <p:cNvSpPr txBox="1"/>
            <p:nvPr/>
          </p:nvSpPr>
          <p:spPr>
            <a:xfrm>
              <a:off x="775372" y="4594579"/>
              <a:ext cx="1249997" cy="369332"/>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75" name="TextBox 74">
              <a:extLst>
                <a:ext uri="{FF2B5EF4-FFF2-40B4-BE49-F238E27FC236}">
                  <a16:creationId xmlns:a16="http://schemas.microsoft.com/office/drawing/2014/main" id="{C8303331-E0FC-08C0-D678-7FD0D2B565D6}"/>
                </a:ext>
              </a:extLst>
            </p:cNvPr>
            <p:cNvSpPr txBox="1"/>
            <p:nvPr/>
          </p:nvSpPr>
          <p:spPr>
            <a:xfrm>
              <a:off x="326210" y="2082473"/>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t0</a:t>
              </a:r>
            </a:p>
          </p:txBody>
        </p:sp>
        <p:grpSp>
          <p:nvGrpSpPr>
            <p:cNvPr id="84" name="Group 83">
              <a:extLst>
                <a:ext uri="{FF2B5EF4-FFF2-40B4-BE49-F238E27FC236}">
                  <a16:creationId xmlns:a16="http://schemas.microsoft.com/office/drawing/2014/main" id="{E63A6571-06DF-4F0D-119D-ECFD54734B2E}"/>
                </a:ext>
              </a:extLst>
            </p:cNvPr>
            <p:cNvGrpSpPr/>
            <p:nvPr/>
          </p:nvGrpSpPr>
          <p:grpSpPr>
            <a:xfrm>
              <a:off x="154621" y="2569069"/>
              <a:ext cx="5729298" cy="3991116"/>
              <a:chOff x="5816" y="2553076"/>
              <a:chExt cx="5729298" cy="3991116"/>
            </a:xfrm>
          </p:grpSpPr>
          <p:grpSp>
            <p:nvGrpSpPr>
              <p:cNvPr id="3" name="Group 2">
                <a:extLst>
                  <a:ext uri="{FF2B5EF4-FFF2-40B4-BE49-F238E27FC236}">
                    <a16:creationId xmlns:a16="http://schemas.microsoft.com/office/drawing/2014/main" id="{F9CACD92-06FC-2BFE-8226-47E7905C3F26}"/>
                  </a:ext>
                </a:extLst>
              </p:cNvPr>
              <p:cNvGrpSpPr>
                <a:grpSpLocks noChangeAspect="1"/>
              </p:cNvGrpSpPr>
              <p:nvPr/>
            </p:nvGrpSpPr>
            <p:grpSpPr>
              <a:xfrm>
                <a:off x="5816" y="2553076"/>
                <a:ext cx="5729298" cy="3991116"/>
                <a:chOff x="-245439" y="1594623"/>
                <a:chExt cx="7203800" cy="5018278"/>
              </a:xfrm>
            </p:grpSpPr>
            <p:sp>
              <p:nvSpPr>
                <p:cNvPr id="61" name="Freeform 60">
                  <a:extLst>
                    <a:ext uri="{FF2B5EF4-FFF2-40B4-BE49-F238E27FC236}">
                      <a16:creationId xmlns:a16="http://schemas.microsoft.com/office/drawing/2014/main" id="{F547C0BC-BAE1-702F-4A78-E9A58C8B129E}"/>
                    </a:ext>
                  </a:extLst>
                </p:cNvPr>
                <p:cNvSpPr/>
                <p:nvPr/>
              </p:nvSpPr>
              <p:spPr>
                <a:xfrm>
                  <a:off x="702527" y="1594623"/>
                  <a:ext cx="6255834" cy="4683512"/>
                </a:xfrm>
                <a:custGeom>
                  <a:avLst/>
                  <a:gdLst>
                    <a:gd name="connsiteX0" fmla="*/ 1616927 w 6255834"/>
                    <a:gd name="connsiteY0" fmla="*/ 0 h 4683513"/>
                    <a:gd name="connsiteX1" fmla="*/ 0 w 6255834"/>
                    <a:gd name="connsiteY1" fmla="*/ 1940313 h 4683513"/>
                    <a:gd name="connsiteX2" fmla="*/ 869795 w 6255834"/>
                    <a:gd name="connsiteY2" fmla="*/ 2319454 h 4683513"/>
                    <a:gd name="connsiteX3" fmla="*/ 1282390 w 6255834"/>
                    <a:gd name="connsiteY3" fmla="*/ 3668752 h 4683513"/>
                    <a:gd name="connsiteX4" fmla="*/ 3434575 w 6255834"/>
                    <a:gd name="connsiteY4" fmla="*/ 4605454 h 4683513"/>
                    <a:gd name="connsiteX5" fmla="*/ 4605453 w 6255834"/>
                    <a:gd name="connsiteY5" fmla="*/ 4638908 h 4683513"/>
                    <a:gd name="connsiteX6" fmla="*/ 6255834 w 6255834"/>
                    <a:gd name="connsiteY6" fmla="*/ 4683513 h 4683513"/>
                    <a:gd name="connsiteX7" fmla="*/ 2040673 w 6255834"/>
                    <a:gd name="connsiteY7" fmla="*/ 11152 h 4683513"/>
                    <a:gd name="connsiteX8" fmla="*/ 1616927 w 6255834"/>
                    <a:gd name="connsiteY8" fmla="*/ 0 h 468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5834" h="4683513">
                      <a:moveTo>
                        <a:pt x="1616927" y="0"/>
                      </a:moveTo>
                      <a:lnTo>
                        <a:pt x="0" y="1940313"/>
                      </a:lnTo>
                      <a:lnTo>
                        <a:pt x="869795" y="2319454"/>
                      </a:lnTo>
                      <a:lnTo>
                        <a:pt x="1282390" y="3668752"/>
                      </a:lnTo>
                      <a:lnTo>
                        <a:pt x="3434575" y="4605454"/>
                      </a:lnTo>
                      <a:lnTo>
                        <a:pt x="4605453" y="4638908"/>
                      </a:lnTo>
                      <a:lnTo>
                        <a:pt x="6255834" y="4683513"/>
                      </a:lnTo>
                      <a:lnTo>
                        <a:pt x="2040673" y="11152"/>
                      </a:lnTo>
                      <a:lnTo>
                        <a:pt x="1616927" y="0"/>
                      </a:lnTo>
                      <a:close/>
                    </a:path>
                  </a:pathLst>
                </a:custGeom>
                <a:gradFill>
                  <a:gsLst>
                    <a:gs pos="0">
                      <a:schemeClr val="accent1">
                        <a:lumMod val="5000"/>
                        <a:lumOff val="95000"/>
                        <a:alpha val="0"/>
                      </a:schemeClr>
                    </a:gs>
                    <a:gs pos="0">
                      <a:schemeClr val="accent1">
                        <a:lumMod val="18000"/>
                        <a:lumOff val="82000"/>
                        <a:alpha val="6000"/>
                      </a:schemeClr>
                    </a:gs>
                    <a:gs pos="67000">
                      <a:schemeClr val="accent1">
                        <a:lumMod val="53028"/>
                        <a:lumOff val="46972"/>
                        <a:alpha val="40585"/>
                      </a:schemeClr>
                    </a:gs>
                    <a:gs pos="99000">
                      <a:schemeClr val="accent1">
                        <a:lumMod val="72000"/>
                        <a:lumOff val="28000"/>
                        <a:alpha val="60985"/>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6EA10453-7D1C-BAC0-CF44-5BD828CFF95F}"/>
                    </a:ext>
                  </a:extLst>
                </p:cNvPr>
                <p:cNvGrpSpPr/>
                <p:nvPr/>
              </p:nvGrpSpPr>
              <p:grpSpPr>
                <a:xfrm>
                  <a:off x="301581" y="2655536"/>
                  <a:ext cx="4542946" cy="3957365"/>
                  <a:chOff x="785699" y="2852600"/>
                  <a:chExt cx="4542946" cy="3957365"/>
                </a:xfrm>
              </p:grpSpPr>
              <p:pic>
                <p:nvPicPr>
                  <p:cNvPr id="24" name="Picture 23" descr="A picture containing engineering drawing&#10;&#10;Description automatically generated">
                    <a:extLst>
                      <a:ext uri="{FF2B5EF4-FFF2-40B4-BE49-F238E27FC236}">
                        <a16:creationId xmlns:a16="http://schemas.microsoft.com/office/drawing/2014/main" id="{A0B2DBB6-690B-5AD1-8611-FF1061F188A7}"/>
                      </a:ext>
                    </a:extLst>
                  </p:cNvPr>
                  <p:cNvPicPr>
                    <a:picLocks noChangeAspect="1"/>
                  </p:cNvPicPr>
                  <p:nvPr/>
                </p:nvPicPr>
                <p:blipFill rotWithShape="1">
                  <a:blip r:embed="rId4"/>
                  <a:srcRect l="68787" t="83148" r="4779" b="5360"/>
                  <a:stretch/>
                </p:blipFill>
                <p:spPr>
                  <a:xfrm>
                    <a:off x="785699" y="4723548"/>
                    <a:ext cx="2533166" cy="907126"/>
                  </a:xfrm>
                  <a:prstGeom prst="rect">
                    <a:avLst/>
                  </a:prstGeom>
                </p:spPr>
              </p:pic>
              <p:grpSp>
                <p:nvGrpSpPr>
                  <p:cNvPr id="63" name="Group 62">
                    <a:extLst>
                      <a:ext uri="{FF2B5EF4-FFF2-40B4-BE49-F238E27FC236}">
                        <a16:creationId xmlns:a16="http://schemas.microsoft.com/office/drawing/2014/main" id="{59FD3504-B913-A409-CBBB-FC1F27BBAB20}"/>
                      </a:ext>
                    </a:extLst>
                  </p:cNvPr>
                  <p:cNvGrpSpPr/>
                  <p:nvPr/>
                </p:nvGrpSpPr>
                <p:grpSpPr>
                  <a:xfrm>
                    <a:off x="785699" y="2852600"/>
                    <a:ext cx="4542946" cy="3957365"/>
                    <a:chOff x="3130314" y="2906035"/>
                    <a:chExt cx="4542946" cy="3957365"/>
                  </a:xfrm>
                </p:grpSpPr>
                <p:sp>
                  <p:nvSpPr>
                    <p:cNvPr id="58" name="AutoShape 4">
                      <a:extLst>
                        <a:ext uri="{FF2B5EF4-FFF2-40B4-BE49-F238E27FC236}">
                          <a16:creationId xmlns:a16="http://schemas.microsoft.com/office/drawing/2014/main" id="{A0393321-988C-10C1-B549-947D73A792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7F3EE68-0EEB-3C84-C6EB-5A0394E93617}"/>
                        </a:ext>
                      </a:extLst>
                    </p:cNvPr>
                    <p:cNvPicPr>
                      <a:picLocks noChangeArrowheads="1"/>
                    </p:cNvPicPr>
                    <p:nvPr/>
                  </p:nvPicPr>
                  <p:blipFill rotWithShape="1">
                    <a:blip r:embed="rId5">
                      <a:extLst>
                        <a:ext uri="{28A0092B-C50C-407E-A947-70E740481C1C}">
                          <a14:useLocalDpi xmlns:a14="http://schemas.microsoft.com/office/drawing/2010/main" val="0"/>
                        </a:ext>
                      </a:extLst>
                    </a:blip>
                    <a:srcRect l="76814" t="6909" r="1624" b="14422"/>
                    <a:stretch/>
                  </p:blipFill>
                  <p:spPr bwMode="auto">
                    <a:xfrm rot="158912">
                      <a:off x="6122109" y="5725747"/>
                      <a:ext cx="420996" cy="305018"/>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B8C738E8-0D01-A8BF-6A21-DDB6036EBD0A}"/>
                        </a:ext>
                      </a:extLst>
                    </p:cNvPr>
                    <p:cNvGrpSpPr/>
                    <p:nvPr/>
                  </p:nvGrpSpPr>
                  <p:grpSpPr>
                    <a:xfrm>
                      <a:off x="3130314" y="3218315"/>
                      <a:ext cx="2533166" cy="1596731"/>
                      <a:chOff x="3231914" y="2968731"/>
                      <a:chExt cx="2533166" cy="1596731"/>
                    </a:xfrm>
                  </p:grpSpPr>
                  <p:pic>
                    <p:nvPicPr>
                      <p:cNvPr id="92" name="Picture 91" descr="A picture containing engineering drawing&#10;&#10;Description automatically generated">
                        <a:extLst>
                          <a:ext uri="{FF2B5EF4-FFF2-40B4-BE49-F238E27FC236}">
                            <a16:creationId xmlns:a16="http://schemas.microsoft.com/office/drawing/2014/main" id="{005DE36A-C3A6-D85E-AD9B-D8D7451A7A98}"/>
                          </a:ext>
                        </a:extLst>
                      </p:cNvPr>
                      <p:cNvPicPr>
                        <a:picLocks noChangeAspect="1"/>
                      </p:cNvPicPr>
                      <p:nvPr/>
                    </p:nvPicPr>
                    <p:blipFill rotWithShape="1">
                      <a:blip r:embed="rId4"/>
                      <a:srcRect l="68787" t="46614" r="4779" b="33157"/>
                      <a:stretch/>
                    </p:blipFill>
                    <p:spPr>
                      <a:xfrm>
                        <a:off x="3231914" y="2968731"/>
                        <a:ext cx="2533166" cy="1596731"/>
                      </a:xfrm>
                      <a:prstGeom prst="rect">
                        <a:avLst/>
                      </a:prstGeom>
                    </p:spPr>
                  </p:pic>
                  <p:pic>
                    <p:nvPicPr>
                      <p:cNvPr id="2" name="Picture 1">
                        <a:extLst>
                          <a:ext uri="{FF2B5EF4-FFF2-40B4-BE49-F238E27FC236}">
                            <a16:creationId xmlns:a16="http://schemas.microsoft.com/office/drawing/2014/main" id="{1BA5AC96-0070-02B7-9315-B06558615377}"/>
                          </a:ext>
                        </a:extLst>
                      </p:cNvPr>
                      <p:cNvPicPr>
                        <a:picLocks noChangeAspect="1"/>
                      </p:cNvPicPr>
                      <p:nvPr/>
                    </p:nvPicPr>
                    <p:blipFill>
                      <a:blip r:embed="rId6"/>
                      <a:stretch>
                        <a:fillRect/>
                      </a:stretch>
                    </p:blipFill>
                    <p:spPr>
                      <a:xfrm>
                        <a:off x="4162286" y="3308424"/>
                        <a:ext cx="350161" cy="333969"/>
                      </a:xfrm>
                      <a:prstGeom prst="rect">
                        <a:avLst/>
                      </a:prstGeom>
                    </p:spPr>
                  </p:pic>
                </p:grpSp>
                <p:sp>
                  <p:nvSpPr>
                    <p:cNvPr id="26" name="TextBox 25">
                      <a:extLst>
                        <a:ext uri="{FF2B5EF4-FFF2-40B4-BE49-F238E27FC236}">
                          <a16:creationId xmlns:a16="http://schemas.microsoft.com/office/drawing/2014/main" id="{30FEC2AE-6BEE-FA1C-FE9D-3B9D68C311E3}"/>
                        </a:ext>
                      </a:extLst>
                    </p:cNvPr>
                    <p:cNvSpPr txBox="1"/>
                    <p:nvPr/>
                  </p:nvSpPr>
                  <p:spPr>
                    <a:xfrm>
                      <a:off x="6195500" y="6008795"/>
                      <a:ext cx="336952" cy="369332"/>
                    </a:xfrm>
                    <a:prstGeom prst="rect">
                      <a:avLst/>
                    </a:prstGeom>
                    <a:noFill/>
                  </p:spPr>
                  <p:txBody>
                    <a:bodyPr wrap="none" rtlCol="0">
                      <a:spAutoFit/>
                    </a:bodyPr>
                    <a:lstStyle/>
                    <a:p>
                      <a:r>
                        <a:rPr lang="en-US" b="1" dirty="0"/>
                        <a:t>O</a:t>
                      </a:r>
                    </a:p>
                  </p:txBody>
                </p:sp>
                <p:sp>
                  <p:nvSpPr>
                    <p:cNvPr id="27" name="TextBox 26">
                      <a:extLst>
                        <a:ext uri="{FF2B5EF4-FFF2-40B4-BE49-F238E27FC236}">
                          <a16:creationId xmlns:a16="http://schemas.microsoft.com/office/drawing/2014/main" id="{1D772DE1-5F5A-16C6-3BA5-8E29EDA38129}"/>
                        </a:ext>
                      </a:extLst>
                    </p:cNvPr>
                    <p:cNvSpPr txBox="1"/>
                    <p:nvPr/>
                  </p:nvSpPr>
                  <p:spPr>
                    <a:xfrm>
                      <a:off x="5421519" y="5211061"/>
                      <a:ext cx="311304" cy="369332"/>
                    </a:xfrm>
                    <a:prstGeom prst="rect">
                      <a:avLst/>
                    </a:prstGeom>
                    <a:noFill/>
                  </p:spPr>
                  <p:txBody>
                    <a:bodyPr wrap="none" rtlCol="0">
                      <a:spAutoFit/>
                    </a:bodyPr>
                    <a:lstStyle/>
                    <a:p>
                      <a:r>
                        <a:rPr lang="en-US" b="1" dirty="0"/>
                        <a:t>X</a:t>
                      </a:r>
                    </a:p>
                  </p:txBody>
                </p:sp>
                <p:sp>
                  <p:nvSpPr>
                    <p:cNvPr id="28" name="TextBox 27">
                      <a:extLst>
                        <a:ext uri="{FF2B5EF4-FFF2-40B4-BE49-F238E27FC236}">
                          <a16:creationId xmlns:a16="http://schemas.microsoft.com/office/drawing/2014/main" id="{266D757E-990D-F097-5E62-454BB5327A34}"/>
                        </a:ext>
                      </a:extLst>
                    </p:cNvPr>
                    <p:cNvSpPr txBox="1"/>
                    <p:nvPr/>
                  </p:nvSpPr>
                  <p:spPr>
                    <a:xfrm>
                      <a:off x="6662104" y="5172970"/>
                      <a:ext cx="304893" cy="369332"/>
                    </a:xfrm>
                    <a:prstGeom prst="rect">
                      <a:avLst/>
                    </a:prstGeom>
                    <a:noFill/>
                  </p:spPr>
                  <p:txBody>
                    <a:bodyPr wrap="none" rtlCol="0">
                      <a:spAutoFit/>
                    </a:bodyPr>
                    <a:lstStyle/>
                    <a:p>
                      <a:r>
                        <a:rPr lang="en-US" b="1" dirty="0"/>
                        <a:t>Y</a:t>
                      </a:r>
                    </a:p>
                  </p:txBody>
                </p:sp>
                <p:sp>
                  <p:nvSpPr>
                    <p:cNvPr id="29" name="TextBox 28">
                      <a:extLst>
                        <a:ext uri="{FF2B5EF4-FFF2-40B4-BE49-F238E27FC236}">
                          <a16:creationId xmlns:a16="http://schemas.microsoft.com/office/drawing/2014/main" id="{3AA31EC9-7CA8-B658-C2EA-354FD0D1A990}"/>
                        </a:ext>
                      </a:extLst>
                    </p:cNvPr>
                    <p:cNvSpPr txBox="1"/>
                    <p:nvPr/>
                  </p:nvSpPr>
                  <p:spPr>
                    <a:xfrm>
                      <a:off x="6248568" y="4519459"/>
                      <a:ext cx="295274" cy="369332"/>
                    </a:xfrm>
                    <a:prstGeom prst="rect">
                      <a:avLst/>
                    </a:prstGeom>
                    <a:noFill/>
                  </p:spPr>
                  <p:txBody>
                    <a:bodyPr wrap="none" rtlCol="0">
                      <a:spAutoFit/>
                    </a:bodyPr>
                    <a:lstStyle/>
                    <a:p>
                      <a:r>
                        <a:rPr lang="en-US" b="1" dirty="0"/>
                        <a:t>Z</a:t>
                      </a:r>
                    </a:p>
                  </p:txBody>
                </p:sp>
                <p:sp>
                  <p:nvSpPr>
                    <p:cNvPr id="30" name="TextBox 29">
                      <a:extLst>
                        <a:ext uri="{FF2B5EF4-FFF2-40B4-BE49-F238E27FC236}">
                          <a16:creationId xmlns:a16="http://schemas.microsoft.com/office/drawing/2014/main" id="{FCD7572B-AE30-272D-0C72-EF297FB1D7DC}"/>
                        </a:ext>
                      </a:extLst>
                    </p:cNvPr>
                    <p:cNvSpPr txBox="1"/>
                    <p:nvPr/>
                  </p:nvSpPr>
                  <p:spPr>
                    <a:xfrm>
                      <a:off x="4368017" y="2906035"/>
                      <a:ext cx="1340124" cy="446708"/>
                    </a:xfrm>
                    <a:prstGeom prst="rect">
                      <a:avLst/>
                    </a:prstGeom>
                    <a:noFill/>
                    <a:ln>
                      <a:noFill/>
                    </a:ln>
                  </p:spPr>
                  <p:txBody>
                    <a:bodyPr wrap="none" rtlCol="0">
                      <a:spAutoFit/>
                    </a:bodyPr>
                    <a:lstStyle/>
                    <a:p>
                      <a:r>
                        <a:rPr lang="en-US" b="1" dirty="0" err="1">
                          <a:latin typeface="Microsoft YaHei" panose="020B0503020204020204" pitchFamily="34" charset="-122"/>
                          <a:ea typeface="Microsoft YaHei" panose="020B0503020204020204" pitchFamily="34" charset="-122"/>
                        </a:rPr>
                        <a:t>角反射器</a:t>
                      </a:r>
                      <a:endParaRPr lang="en-US" b="1" dirty="0">
                        <a:latin typeface="Microsoft YaHei" panose="020B0503020204020204" pitchFamily="34" charset="-122"/>
                        <a:ea typeface="Microsoft YaHei" panose="020B0503020204020204" pitchFamily="34" charset="-122"/>
                      </a:endParaRPr>
                    </a:p>
                  </p:txBody>
                </p:sp>
                <p:sp>
                  <p:nvSpPr>
                    <p:cNvPr id="57" name="TextBox 56">
                      <a:extLst>
                        <a:ext uri="{FF2B5EF4-FFF2-40B4-BE49-F238E27FC236}">
                          <a16:creationId xmlns:a16="http://schemas.microsoft.com/office/drawing/2014/main" id="{E6659F52-B1FE-3D81-A56E-CA100203B681}"/>
                        </a:ext>
                      </a:extLst>
                    </p:cNvPr>
                    <p:cNvSpPr txBox="1"/>
                    <p:nvPr/>
                  </p:nvSpPr>
                  <p:spPr>
                    <a:xfrm>
                      <a:off x="5119150" y="6399016"/>
                      <a:ext cx="2554110" cy="464384"/>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参照点</a:t>
                      </a:r>
                      <a:r>
                        <a:rPr lang="zh-CN" altLang="en-US" b="1" dirty="0">
                          <a:latin typeface="Microsoft YaHei" panose="020B0503020204020204" pitchFamily="34" charset="-122"/>
                          <a:ea typeface="Microsoft YaHei" panose="020B0503020204020204" pitchFamily="34" charset="-122"/>
                        </a:rPr>
                        <a:t>（无沉降）</a:t>
                      </a:r>
                      <a:endParaRPr lang="en-US" b="1" dirty="0">
                        <a:latin typeface="Microsoft YaHei" panose="020B0503020204020204" pitchFamily="34" charset="-122"/>
                        <a:ea typeface="Microsoft YaHei" panose="020B0503020204020204" pitchFamily="34" charset="-122"/>
                      </a:endParaRPr>
                    </a:p>
                  </p:txBody>
                </p:sp>
              </p:grpSp>
            </p:grpSp>
            <p:cxnSp>
              <p:nvCxnSpPr>
                <p:cNvPr id="41" name="Straight Arrow Connector 40">
                  <a:extLst>
                    <a:ext uri="{FF2B5EF4-FFF2-40B4-BE49-F238E27FC236}">
                      <a16:creationId xmlns:a16="http://schemas.microsoft.com/office/drawing/2014/main" id="{C573DEE1-3E3B-9152-5820-F7DC83C59369}"/>
                    </a:ext>
                  </a:extLst>
                </p:cNvPr>
                <p:cNvCxnSpPr>
                  <a:cxnSpLocks/>
                </p:cNvCxnSpPr>
                <p:nvPr/>
              </p:nvCxnSpPr>
              <p:spPr>
                <a:xfrm flipV="1">
                  <a:off x="3431882" y="5222707"/>
                  <a:ext cx="798006" cy="4226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4FAE918-3F7C-31A1-5EA2-B749A85DE4DC}"/>
                    </a:ext>
                  </a:extLst>
                </p:cNvPr>
                <p:cNvCxnSpPr>
                  <a:cxnSpLocks/>
                </p:cNvCxnSpPr>
                <p:nvPr/>
              </p:nvCxnSpPr>
              <p:spPr>
                <a:xfrm flipH="1" flipV="1">
                  <a:off x="2518566" y="5263087"/>
                  <a:ext cx="923276" cy="3793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62F7E81-3361-3226-CB97-42404827B91B}"/>
                    </a:ext>
                  </a:extLst>
                </p:cNvPr>
                <p:cNvCxnSpPr>
                  <a:cxnSpLocks/>
                </p:cNvCxnSpPr>
                <p:nvPr/>
              </p:nvCxnSpPr>
              <p:spPr>
                <a:xfrm flipV="1">
                  <a:off x="3441842" y="4606982"/>
                  <a:ext cx="0" cy="103544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A73CE8AA-D9CB-E5B4-317C-79D17E768DA6}"/>
                    </a:ext>
                  </a:extLst>
                </p:cNvPr>
                <p:cNvSpPr/>
                <p:nvPr/>
              </p:nvSpPr>
              <p:spPr>
                <a:xfrm>
                  <a:off x="3126746" y="5445511"/>
                  <a:ext cx="607273"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a:extLst>
                    <a:ext uri="{FF2B5EF4-FFF2-40B4-BE49-F238E27FC236}">
                      <a16:creationId xmlns:a16="http://schemas.microsoft.com/office/drawing/2014/main" id="{E46682C2-BA34-BD96-42EF-08B841CB21E8}"/>
                    </a:ext>
                  </a:extLst>
                </p:cNvPr>
                <p:cNvSpPr/>
                <p:nvPr/>
              </p:nvSpPr>
              <p:spPr>
                <a:xfrm>
                  <a:off x="125119" y="4105071"/>
                  <a:ext cx="428692" cy="101963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5FC226F-357E-670E-EDA4-0F19A44235DF}"/>
                    </a:ext>
                  </a:extLst>
                </p:cNvPr>
                <p:cNvSpPr txBox="1"/>
                <p:nvPr/>
              </p:nvSpPr>
              <p:spPr>
                <a:xfrm>
                  <a:off x="-245439" y="3959062"/>
                  <a:ext cx="101600" cy="1200330"/>
                </a:xfrm>
                <a:prstGeom prst="rect">
                  <a:avLst/>
                </a:prstGeom>
                <a:noFill/>
              </p:spPr>
              <p:txBody>
                <a:bodyPr wrap="squar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发生沉降</a:t>
                  </a:r>
                  <a:endParaRPr lang="en-US" b="1" dirty="0">
                    <a:solidFill>
                      <a:srgbClr val="C00000"/>
                    </a:solidFill>
                    <a:latin typeface="Microsoft YaHei" panose="020B0503020204020204" pitchFamily="34" charset="-122"/>
                    <a:ea typeface="Microsoft YaHei" panose="020B0503020204020204" pitchFamily="34" charset="-122"/>
                  </a:endParaRPr>
                </a:p>
              </p:txBody>
            </p:sp>
            <p:cxnSp>
              <p:nvCxnSpPr>
                <p:cNvPr id="38" name="Straight Arrow Connector 37">
                  <a:extLst>
                    <a:ext uri="{FF2B5EF4-FFF2-40B4-BE49-F238E27FC236}">
                      <a16:creationId xmlns:a16="http://schemas.microsoft.com/office/drawing/2014/main" id="{B7BF376F-805A-2CAF-28E1-47CF3184CCFC}"/>
                    </a:ext>
                  </a:extLst>
                </p:cNvPr>
                <p:cNvCxnSpPr>
                  <a:cxnSpLocks/>
                  <a:stCxn id="77" idx="7"/>
                  <a:endCxn id="30" idx="2"/>
                </p:cNvCxnSpPr>
                <p:nvPr/>
              </p:nvCxnSpPr>
              <p:spPr>
                <a:xfrm flipV="1">
                  <a:off x="1600749" y="3102244"/>
                  <a:ext cx="608597" cy="2227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Oval 76">
                <a:extLst>
                  <a:ext uri="{FF2B5EF4-FFF2-40B4-BE49-F238E27FC236}">
                    <a16:creationId xmlns:a16="http://schemas.microsoft.com/office/drawing/2014/main" id="{0BDEF9A4-FFC9-F971-B715-6947AC5E21E6}"/>
                  </a:ext>
                </a:extLst>
              </p:cNvPr>
              <p:cNvSpPr/>
              <p:nvPr/>
            </p:nvSpPr>
            <p:spPr>
              <a:xfrm>
                <a:off x="1113433" y="3869650"/>
                <a:ext cx="422570" cy="407144"/>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ight Arrow 82">
              <a:extLst>
                <a:ext uri="{FF2B5EF4-FFF2-40B4-BE49-F238E27FC236}">
                  <a16:creationId xmlns:a16="http://schemas.microsoft.com/office/drawing/2014/main" id="{C4BA1872-1763-214E-D75B-7AD99A3F7B90}"/>
                </a:ext>
              </a:extLst>
            </p:cNvPr>
            <p:cNvSpPr/>
            <p:nvPr/>
          </p:nvSpPr>
          <p:spPr>
            <a:xfrm>
              <a:off x="5861614" y="3720159"/>
              <a:ext cx="466754" cy="735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F64840C3-72DA-BCE6-3463-68CD55BCD3E6}"/>
                </a:ext>
              </a:extLst>
            </p:cNvPr>
            <p:cNvSpPr txBox="1"/>
            <p:nvPr/>
          </p:nvSpPr>
          <p:spPr>
            <a:xfrm>
              <a:off x="978586" y="4568488"/>
              <a:ext cx="1128365" cy="369332"/>
            </a:xfrm>
            <a:prstGeom prst="rect">
              <a:avLst/>
            </a:prstGeom>
            <a:solidFill>
              <a:schemeClr val="bg1"/>
            </a:solidFill>
          </p:spPr>
          <p:txBody>
            <a:bodyPr wrap="square" rtlCol="0">
              <a:spAutoFit/>
            </a:bodyPr>
            <a:lstStyle/>
            <a:p>
              <a:pPr algn="ctr"/>
              <a:r>
                <a:rPr lang="en-US" b="1" dirty="0" err="1">
                  <a:solidFill>
                    <a:srgbClr val="C00000"/>
                  </a:solidFill>
                  <a:latin typeface="Microsoft YaHei" panose="020B0503020204020204" pitchFamily="34" charset="-122"/>
                  <a:ea typeface="Microsoft YaHei" panose="020B0503020204020204" pitchFamily="34" charset="-122"/>
                </a:rPr>
                <a:t>目标建筑</a:t>
              </a:r>
              <a:endParaRPr lang="en-US" b="1" dirty="0">
                <a:solidFill>
                  <a:srgbClr val="C00000"/>
                </a:solidFill>
                <a:latin typeface="Microsoft YaHei" panose="020B0503020204020204" pitchFamily="34" charset="-122"/>
                <a:ea typeface="Microsoft YaHei" panose="020B0503020204020204" pitchFamily="34" charset="-122"/>
              </a:endParaRPr>
            </a:p>
          </p:txBody>
        </p:sp>
      </p:grpSp>
      <p:sp>
        <p:nvSpPr>
          <p:cNvPr id="10" name="TextBox 9">
            <a:extLst>
              <a:ext uri="{FF2B5EF4-FFF2-40B4-BE49-F238E27FC236}">
                <a16:creationId xmlns:a16="http://schemas.microsoft.com/office/drawing/2014/main" id="{3B20506E-0763-5E83-A262-3687AEE9BF09}"/>
              </a:ext>
            </a:extLst>
          </p:cNvPr>
          <p:cNvSpPr txBox="1"/>
          <p:nvPr/>
        </p:nvSpPr>
        <p:spPr>
          <a:xfrm>
            <a:off x="11572326" y="1997153"/>
            <a:ext cx="517176" cy="400110"/>
          </a:xfrm>
          <a:prstGeom prst="rect">
            <a:avLst/>
          </a:prstGeom>
          <a:noFill/>
          <a:ln w="22225">
            <a:solidFill>
              <a:srgbClr val="C00000"/>
            </a:solidFill>
          </a:ln>
        </p:spPr>
        <p:txBody>
          <a:bodyPr wrap="square" rtlCol="0">
            <a:spAutoFit/>
          </a:bodyPr>
          <a:lstStyle/>
          <a:p>
            <a:r>
              <a:rPr lang="en-US" sz="2000" b="1" dirty="0" err="1">
                <a:solidFill>
                  <a:srgbClr val="C00000"/>
                </a:solidFill>
                <a:latin typeface="Microsoft YaHei" panose="020B0503020204020204" pitchFamily="34" charset="-122"/>
                <a:ea typeface="Microsoft YaHei" panose="020B0503020204020204" pitchFamily="34" charset="-122"/>
              </a:rPr>
              <a:t>tn</a:t>
            </a:r>
            <a:endParaRPr lang="en-US" sz="2000" b="1" dirty="0">
              <a:solidFill>
                <a:srgbClr val="C00000"/>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059C155C-3A5C-B341-1E0D-64B797130522}"/>
              </a:ext>
            </a:extLst>
          </p:cNvPr>
          <p:cNvSpPr txBox="1"/>
          <p:nvPr/>
        </p:nvSpPr>
        <p:spPr>
          <a:xfrm>
            <a:off x="9369151" y="3134281"/>
            <a:ext cx="1496307" cy="400110"/>
          </a:xfrm>
          <a:prstGeom prst="rect">
            <a:avLst/>
          </a:prstGeom>
          <a:noFill/>
        </p:spPr>
        <p:txBody>
          <a:bodyPr wrap="none" rtlCol="0">
            <a:spAutoFit/>
          </a:bodyPr>
          <a:lstStyle/>
          <a:p>
            <a:r>
              <a:rPr lang="en-US" sz="2000" b="1" dirty="0">
                <a:latin typeface="Microsoft YaHei" panose="020B0503020204020204" pitchFamily="34" charset="-122"/>
                <a:ea typeface="Microsoft YaHei" panose="020B0503020204020204" pitchFamily="34" charset="-122"/>
              </a:rPr>
              <a:t>Sn</a:t>
            </a:r>
            <a:r>
              <a:rPr lang="en-US" altLang="zh-CN" sz="2000" b="1" dirty="0">
                <a:latin typeface="Microsoft YaHei" panose="020B0503020204020204" pitchFamily="34" charset="-122"/>
                <a:ea typeface="Microsoft YaHei" panose="020B0503020204020204" pitchFamily="34" charset="-122"/>
              </a:rPr>
              <a:t>(X, Y, Z)</a:t>
            </a:r>
            <a:endParaRPr lang="en-US" sz="2000" b="1" dirty="0">
              <a:latin typeface="Microsoft YaHei" panose="020B0503020204020204" pitchFamily="34" charset="-122"/>
              <a:ea typeface="Microsoft YaHei" panose="020B0503020204020204" pitchFamily="34" charset="-122"/>
            </a:endParaRPr>
          </a:p>
        </p:txBody>
      </p:sp>
      <p:sp>
        <p:nvSpPr>
          <p:cNvPr id="12" name="TextBox 11">
            <a:extLst>
              <a:ext uri="{FF2B5EF4-FFF2-40B4-BE49-F238E27FC236}">
                <a16:creationId xmlns:a16="http://schemas.microsoft.com/office/drawing/2014/main" id="{CFF13D15-C249-349D-BE11-643370C53470}"/>
              </a:ext>
            </a:extLst>
          </p:cNvPr>
          <p:cNvSpPr txBox="1"/>
          <p:nvPr/>
        </p:nvSpPr>
        <p:spPr>
          <a:xfrm>
            <a:off x="8925934" y="3552160"/>
            <a:ext cx="2031325" cy="369332"/>
          </a:xfrm>
          <a:prstGeom prst="rect">
            <a:avLst/>
          </a:prstGeom>
          <a:noFill/>
          <a:ln>
            <a:noFill/>
          </a:ln>
        </p:spPr>
        <p:txBody>
          <a:bodyPr wrap="none" rtlCol="0">
            <a:spAutoFit/>
          </a:bodyPr>
          <a:lstStyle/>
          <a:p>
            <a:r>
              <a:rPr lang="en-US" b="1" dirty="0" err="1">
                <a:latin typeface="Microsoft YaHei" panose="020B0503020204020204" pitchFamily="34" charset="-122"/>
                <a:ea typeface="Microsoft YaHei" panose="020B0503020204020204" pitchFamily="34" charset="-122"/>
              </a:rPr>
              <a:t>无人机测量标志物</a:t>
            </a:r>
            <a:endParaRPr lang="en-US" b="1" dirty="0">
              <a:latin typeface="Microsoft YaHei" panose="020B0503020204020204" pitchFamily="34" charset="-122"/>
              <a:ea typeface="Microsoft YaHei" panose="020B0503020204020204" pitchFamily="34" charset="-122"/>
            </a:endParaRPr>
          </a:p>
        </p:txBody>
      </p:sp>
      <p:sp>
        <p:nvSpPr>
          <p:cNvPr id="23" name="TextBox 22">
            <a:extLst>
              <a:ext uri="{FF2B5EF4-FFF2-40B4-BE49-F238E27FC236}">
                <a16:creationId xmlns:a16="http://schemas.microsoft.com/office/drawing/2014/main" id="{FBC1AE82-D268-A347-E8F8-3CC0B7D1C93D}"/>
              </a:ext>
            </a:extLst>
          </p:cNvPr>
          <p:cNvSpPr txBox="1"/>
          <p:nvPr/>
        </p:nvSpPr>
        <p:spPr>
          <a:xfrm>
            <a:off x="11217050" y="1969615"/>
            <a:ext cx="343364" cy="369332"/>
          </a:xfrm>
          <a:prstGeom prst="rect">
            <a:avLst/>
          </a:prstGeom>
          <a:noFill/>
        </p:spPr>
        <p:txBody>
          <a:bodyPr wrap="none" rtlCol="0">
            <a:spAutoFit/>
          </a:bodyPr>
          <a:lstStyle/>
          <a:p>
            <a:r>
              <a:rPr lang="en-US" dirty="0"/>
              <a:t>…</a:t>
            </a:r>
          </a:p>
        </p:txBody>
      </p:sp>
      <p:pic>
        <p:nvPicPr>
          <p:cNvPr id="34" name="Picture 33" descr="A satellite with solar panels&#10;&#10;Description automatically generated with medium confidence">
            <a:extLst>
              <a:ext uri="{FF2B5EF4-FFF2-40B4-BE49-F238E27FC236}">
                <a16:creationId xmlns:a16="http://schemas.microsoft.com/office/drawing/2014/main" id="{39F3B02E-05A9-971F-68D5-1C92BAD8C8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136664">
            <a:off x="2031656" y="1673070"/>
            <a:ext cx="1033050" cy="980997"/>
          </a:xfrm>
          <a:prstGeom prst="rect">
            <a:avLst/>
          </a:prstGeom>
        </p:spPr>
      </p:pic>
    </p:spTree>
    <p:extLst>
      <p:ext uri="{BB962C8B-B14F-4D97-AF65-F5344CB8AC3E}">
        <p14:creationId xmlns:p14="http://schemas.microsoft.com/office/powerpoint/2010/main" val="151544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5"/>
          <p:cNvSpPr/>
          <p:nvPr/>
        </p:nvSpPr>
        <p:spPr>
          <a:xfrm>
            <a:off x="239548" y="294829"/>
            <a:ext cx="414338" cy="369887"/>
          </a:xfrm>
          <a:prstGeom prst="rect">
            <a:avLst/>
          </a:prstGeom>
          <a:solidFill>
            <a:srgbClr val="18469D"/>
          </a:solidFill>
          <a:ln w="9525">
            <a:noFill/>
          </a:ln>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 name="文本框 30"/>
          <p:cNvSpPr txBox="1"/>
          <p:nvPr>
            <p:custDataLst>
              <p:tags r:id="rId1"/>
            </p:custDataLst>
          </p:nvPr>
        </p:nvSpPr>
        <p:spPr>
          <a:xfrm>
            <a:off x="659745" y="249584"/>
            <a:ext cx="4586512" cy="461665"/>
          </a:xfrm>
          <a:prstGeom prst="rect">
            <a:avLst/>
          </a:prstGeom>
          <a:noFill/>
        </p:spPr>
        <p:txBody>
          <a:bodyPr wrap="none" rtlCol="0" anchor="t">
            <a:spAutoFit/>
          </a:bodyPr>
          <a:lstStyle/>
          <a:p>
            <a:pPr algn="l">
              <a:buNone/>
            </a:pPr>
            <a:r>
              <a:rPr lang="zh-CN" altLang="en-US"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无人机建筑沉降监测 </a:t>
            </a:r>
            <a:r>
              <a:rPr lang="en-US" altLang="zh-CN"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研究思路</a:t>
            </a:r>
          </a:p>
        </p:txBody>
      </p:sp>
      <p:sp>
        <p:nvSpPr>
          <p:cNvPr id="56" name="TextBox 55">
            <a:extLst>
              <a:ext uri="{FF2B5EF4-FFF2-40B4-BE49-F238E27FC236}">
                <a16:creationId xmlns:a16="http://schemas.microsoft.com/office/drawing/2014/main" id="{32F4E21B-59A9-C1EA-67E2-1E6FD22AF765}"/>
              </a:ext>
            </a:extLst>
          </p:cNvPr>
          <p:cNvSpPr txBox="1"/>
          <p:nvPr/>
        </p:nvSpPr>
        <p:spPr>
          <a:xfrm>
            <a:off x="457200" y="967176"/>
            <a:ext cx="11522990" cy="993670"/>
          </a:xfrm>
          <a:prstGeom prst="rect">
            <a:avLst/>
          </a:prstGeom>
          <a:noFill/>
        </p:spPr>
        <p:txBody>
          <a:bodyPr wrap="square" rtlCol="0">
            <a:spAutoFit/>
          </a:bodyPr>
          <a:lstStyle/>
          <a:p>
            <a:pPr>
              <a:lnSpc>
                <a:spcPts val="2360"/>
              </a:lnSpc>
            </a:pPr>
            <a:r>
              <a:rPr lang="en-US" b="1" dirty="0">
                <a:latin typeface="Microsoft YaHei" panose="020B0503020204020204" pitchFamily="34" charset="-122"/>
                <a:ea typeface="Microsoft YaHei" panose="020B0503020204020204" pitchFamily="34" charset="-122"/>
              </a:rPr>
              <a:t>	博盈</a:t>
            </a:r>
            <a:r>
              <a:rPr lang="en-US" altLang="zh-CN" b="1" dirty="0">
                <a:latin typeface="Microsoft YaHei" panose="020B0503020204020204" pitchFamily="34" charset="-122"/>
                <a:ea typeface="Microsoft YaHei" panose="020B0503020204020204" pitchFamily="34" charset="-122"/>
              </a:rPr>
              <a:t>2</a:t>
            </a:r>
            <a:r>
              <a:rPr lang="zh-CN" altLang="en-US" b="1" dirty="0">
                <a:latin typeface="Microsoft YaHei" panose="020B0503020204020204" pitchFamily="34" charset="-122"/>
                <a:ea typeface="Microsoft YaHei" panose="020B0503020204020204" pitchFamily="34" charset="-122"/>
              </a:rPr>
              <a:t>号楼天台搭设试验场景，测试</a:t>
            </a:r>
            <a:r>
              <a:rPr lang="en-US" b="1" dirty="0" err="1">
                <a:latin typeface="Microsoft YaHei" panose="020B0503020204020204" pitchFamily="34" charset="-122"/>
                <a:ea typeface="Microsoft YaHei" panose="020B0503020204020204" pitchFamily="34" charset="-122"/>
              </a:rPr>
              <a:t>无人机在不同位置拍摄角反射器和标志物</a:t>
            </a:r>
            <a:r>
              <a:rPr lang="zh-CN" altLang="en-US" b="1" dirty="0">
                <a:latin typeface="Microsoft YaHei" panose="020B0503020204020204" pitchFamily="34" charset="-122"/>
                <a:ea typeface="Microsoft YaHei" panose="020B0503020204020204" pitchFamily="34" charset="-122"/>
              </a:rPr>
              <a:t>，</a:t>
            </a:r>
            <a:r>
              <a:rPr lang="en-US" b="1" dirty="0" err="1">
                <a:latin typeface="Microsoft YaHei" panose="020B0503020204020204" pitchFamily="34" charset="-122"/>
                <a:ea typeface="Microsoft YaHei" panose="020B0503020204020204" pitchFamily="34" charset="-122"/>
              </a:rPr>
              <a:t>利用算法识别参照物和角反射器并以参照物建立世界坐标系</a:t>
            </a:r>
            <a:r>
              <a:rPr lang="zh-CN" altLang="en-US" b="1" dirty="0">
                <a:latin typeface="Microsoft YaHei" panose="020B0503020204020204" pitchFamily="34" charset="-122"/>
                <a:ea typeface="Microsoft YaHei" panose="020B0503020204020204" pitchFamily="34" charset="-122"/>
              </a:rPr>
              <a:t>（</a:t>
            </a:r>
            <a:r>
              <a:rPr lang="en-US" altLang="zh-CN" b="1" dirty="0">
                <a:latin typeface="Microsoft YaHei" panose="020B0503020204020204" pitchFamily="34" charset="-122"/>
                <a:ea typeface="Microsoft YaHei" panose="020B0503020204020204" pitchFamily="34" charset="-122"/>
              </a:rPr>
              <a:t>X</a:t>
            </a:r>
            <a:r>
              <a:rPr lang="zh-CN" altLang="en-US" b="1" dirty="0">
                <a:latin typeface="Microsoft YaHei" panose="020B0503020204020204" pitchFamily="34" charset="-122"/>
                <a:ea typeface="Microsoft YaHei" panose="020B0503020204020204" pitchFamily="34" charset="-122"/>
              </a:rPr>
              <a:t>，</a:t>
            </a:r>
            <a:r>
              <a:rPr lang="en-US" altLang="zh-CN" b="1" dirty="0">
                <a:latin typeface="Microsoft YaHei" panose="020B0503020204020204" pitchFamily="34" charset="-122"/>
                <a:ea typeface="Microsoft YaHei" panose="020B0503020204020204" pitchFamily="34" charset="-122"/>
              </a:rPr>
              <a:t>Y</a:t>
            </a:r>
            <a:r>
              <a:rPr lang="zh-CN" altLang="en-US" b="1" dirty="0">
                <a:latin typeface="Microsoft YaHei" panose="020B0503020204020204" pitchFamily="34" charset="-122"/>
                <a:ea typeface="Microsoft YaHei" panose="020B0503020204020204" pitchFamily="34" charset="-122"/>
              </a:rPr>
              <a:t>，</a:t>
            </a:r>
            <a:r>
              <a:rPr lang="en-US" altLang="zh-CN" b="1" dirty="0">
                <a:latin typeface="Microsoft YaHei" panose="020B0503020204020204" pitchFamily="34" charset="-122"/>
                <a:ea typeface="Microsoft YaHei" panose="020B0503020204020204" pitchFamily="34" charset="-122"/>
              </a:rPr>
              <a:t>Z</a:t>
            </a:r>
            <a:r>
              <a:rPr lang="zh-CN" altLang="en-US" b="1" dirty="0">
                <a:latin typeface="Microsoft YaHei" panose="020B0503020204020204" pitchFamily="34" charset="-122"/>
                <a:ea typeface="Microsoft YaHei" panose="020B0503020204020204" pitchFamily="34" charset="-122"/>
              </a:rPr>
              <a:t>），随后使用</a:t>
            </a:r>
            <a:r>
              <a:rPr lang="en-US" b="1" dirty="0" err="1">
                <a:solidFill>
                  <a:srgbClr val="C00000"/>
                </a:solidFill>
                <a:latin typeface="Microsoft YaHei" panose="020B0503020204020204" pitchFamily="34" charset="-122"/>
                <a:ea typeface="Microsoft YaHei" panose="020B0503020204020204" pitchFamily="34" charset="-122"/>
              </a:rPr>
              <a:t>三角化方法计算角反射器在参照点坐标系下的三维坐标</a:t>
            </a:r>
            <a:r>
              <a:rPr lang="zh-CN" altLang="en-US" b="1" dirty="0">
                <a:solidFill>
                  <a:srgbClr val="C00000"/>
                </a:solidFill>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通过计算多期</a:t>
            </a:r>
            <a:r>
              <a:rPr lang="zh-CN" altLang="en-US" b="1" dirty="0">
                <a:solidFill>
                  <a:srgbClr val="C00000"/>
                </a:solidFill>
                <a:latin typeface="Microsoft YaHei" panose="020B0503020204020204" pitchFamily="34" charset="-122"/>
                <a:ea typeface="Microsoft YaHei" panose="020B0503020204020204" pitchFamily="34" charset="-122"/>
              </a:rPr>
              <a:t>角反射器坐标在各方向上的差值，实现角反射器位移监测。</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59" name="AutoShape 5">
            <a:extLst>
              <a:ext uri="{FF2B5EF4-FFF2-40B4-BE49-F238E27FC236}">
                <a16:creationId xmlns:a16="http://schemas.microsoft.com/office/drawing/2014/main" id="{C1BF3AFA-4362-41B4-BDA2-8E2F36FBFCE7}"/>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6">
            <a:extLst>
              <a:ext uri="{FF2B5EF4-FFF2-40B4-BE49-F238E27FC236}">
                <a16:creationId xmlns:a16="http://schemas.microsoft.com/office/drawing/2014/main" id="{5AB12791-C52B-F57C-12A5-1201CC604B40}"/>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962C5057-FBA9-86C9-29DA-470D1E6C68C8}"/>
              </a:ext>
            </a:extLst>
          </p:cNvPr>
          <p:cNvSpPr txBox="1"/>
          <p:nvPr/>
        </p:nvSpPr>
        <p:spPr>
          <a:xfrm>
            <a:off x="4933855" y="3705799"/>
            <a:ext cx="2031325" cy="369332"/>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调整角反射器高度</a:t>
            </a:r>
            <a:endParaRPr lang="en-US" b="1" dirty="0">
              <a:latin typeface="Microsoft YaHei" panose="020B0503020204020204" pitchFamily="34" charset="-122"/>
              <a:ea typeface="Microsoft YaHei" panose="020B0503020204020204" pitchFamily="34" charset="-122"/>
            </a:endParaRPr>
          </a:p>
        </p:txBody>
      </p:sp>
      <p:sp>
        <p:nvSpPr>
          <p:cNvPr id="11" name="Right Arrow 10">
            <a:extLst>
              <a:ext uri="{FF2B5EF4-FFF2-40B4-BE49-F238E27FC236}">
                <a16:creationId xmlns:a16="http://schemas.microsoft.com/office/drawing/2014/main" id="{F4AECC62-90BE-647E-9481-A8A7B5FDA1D0}"/>
              </a:ext>
            </a:extLst>
          </p:cNvPr>
          <p:cNvSpPr/>
          <p:nvPr/>
        </p:nvSpPr>
        <p:spPr>
          <a:xfrm>
            <a:off x="5827845" y="4124497"/>
            <a:ext cx="447287" cy="735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7C262F2-A775-5CC9-8102-D8823CF11D6D}"/>
              </a:ext>
            </a:extLst>
          </p:cNvPr>
          <p:cNvGrpSpPr/>
          <p:nvPr/>
        </p:nvGrpSpPr>
        <p:grpSpPr>
          <a:xfrm>
            <a:off x="389621" y="1958354"/>
            <a:ext cx="5289714" cy="4583343"/>
            <a:chOff x="-429461" y="746096"/>
            <a:chExt cx="5289764" cy="4318949"/>
          </a:xfrm>
        </p:grpSpPr>
        <p:pic>
          <p:nvPicPr>
            <p:cNvPr id="13" name="图片 24">
              <a:extLst>
                <a:ext uri="{FF2B5EF4-FFF2-40B4-BE49-F238E27FC236}">
                  <a16:creationId xmlns:a16="http://schemas.microsoft.com/office/drawing/2014/main" id="{DA27A7A7-3686-C0A5-1150-FC9D5B375BBD}"/>
                </a:ext>
              </a:extLst>
            </p:cNvPr>
            <p:cNvPicPr>
              <a:picLocks noChangeAspect="1"/>
            </p:cNvPicPr>
            <p:nvPr/>
          </p:nvPicPr>
          <p:blipFill rotWithShape="1">
            <a:blip r:embed="rId4"/>
            <a:srcRect t="25787" b="16297"/>
            <a:stretch/>
          </p:blipFill>
          <p:spPr>
            <a:xfrm>
              <a:off x="1558961" y="746096"/>
              <a:ext cx="1041754" cy="623315"/>
            </a:xfrm>
            <a:prstGeom prst="rect">
              <a:avLst/>
            </a:prstGeom>
          </p:spPr>
        </p:pic>
        <p:pic>
          <p:nvPicPr>
            <p:cNvPr id="33" name="Picture 32" descr="A picture containing engineering drawing&#10;&#10;Description automatically generated">
              <a:extLst>
                <a:ext uri="{FF2B5EF4-FFF2-40B4-BE49-F238E27FC236}">
                  <a16:creationId xmlns:a16="http://schemas.microsoft.com/office/drawing/2014/main" id="{CC214E3C-B4AE-B875-1319-2FB61FEB706F}"/>
                </a:ext>
              </a:extLst>
            </p:cNvPr>
            <p:cNvPicPr>
              <a:picLocks noChangeAspect="1"/>
            </p:cNvPicPr>
            <p:nvPr/>
          </p:nvPicPr>
          <p:blipFill rotWithShape="1">
            <a:blip r:embed="rId5"/>
            <a:srcRect l="68787" t="46615" r="4779" b="31978"/>
            <a:stretch/>
          </p:blipFill>
          <p:spPr>
            <a:xfrm>
              <a:off x="-22216" y="2145842"/>
              <a:ext cx="4376305" cy="2919203"/>
            </a:xfrm>
            <a:prstGeom prst="rect">
              <a:avLst/>
            </a:prstGeom>
          </p:spPr>
        </p:pic>
        <p:pic>
          <p:nvPicPr>
            <p:cNvPr id="37" name="Picture 36">
              <a:extLst>
                <a:ext uri="{FF2B5EF4-FFF2-40B4-BE49-F238E27FC236}">
                  <a16:creationId xmlns:a16="http://schemas.microsoft.com/office/drawing/2014/main" id="{B299A382-9206-EDA0-9227-307FA512BC1F}"/>
                </a:ext>
              </a:extLst>
            </p:cNvPr>
            <p:cNvPicPr>
              <a:picLocks noChangeAspect="1"/>
            </p:cNvPicPr>
            <p:nvPr/>
          </p:nvPicPr>
          <p:blipFill>
            <a:blip r:embed="rId6"/>
            <a:stretch>
              <a:fillRect/>
            </a:stretch>
          </p:blipFill>
          <p:spPr>
            <a:xfrm>
              <a:off x="1933739" y="2811888"/>
              <a:ext cx="350161" cy="333969"/>
            </a:xfrm>
            <a:prstGeom prst="rect">
              <a:avLst/>
            </a:prstGeom>
          </p:spPr>
        </p:pic>
        <p:sp>
          <p:nvSpPr>
            <p:cNvPr id="38" name="Oval 37">
              <a:extLst>
                <a:ext uri="{FF2B5EF4-FFF2-40B4-BE49-F238E27FC236}">
                  <a16:creationId xmlns:a16="http://schemas.microsoft.com/office/drawing/2014/main" id="{8DE8A45B-3791-5E78-4A40-6A5710556871}"/>
                </a:ext>
              </a:extLst>
            </p:cNvPr>
            <p:cNvSpPr/>
            <p:nvPr/>
          </p:nvSpPr>
          <p:spPr>
            <a:xfrm>
              <a:off x="1797461" y="2668255"/>
              <a:ext cx="607273" cy="6212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A48740D-D984-1073-F897-A1BF7DA3BA1C}"/>
                </a:ext>
              </a:extLst>
            </p:cNvPr>
            <p:cNvSpPr txBox="1"/>
            <p:nvPr/>
          </p:nvSpPr>
          <p:spPr>
            <a:xfrm>
              <a:off x="3752307" y="3236112"/>
              <a:ext cx="1107996" cy="369332"/>
            </a:xfrm>
            <a:prstGeom prst="rect">
              <a:avLst/>
            </a:prstGeom>
            <a:noFill/>
            <a:ln>
              <a:noFill/>
            </a:ln>
          </p:spPr>
          <p:txBody>
            <a:bodyPr wrap="non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角反射器</a:t>
              </a:r>
              <a:endParaRPr lang="en-US" b="1" dirty="0">
                <a:solidFill>
                  <a:srgbClr val="C00000"/>
                </a:solidFill>
                <a:latin typeface="Microsoft YaHei" panose="020B0503020204020204" pitchFamily="34" charset="-122"/>
                <a:ea typeface="Microsoft YaHei" panose="020B0503020204020204" pitchFamily="34" charset="-122"/>
              </a:endParaRPr>
            </a:p>
          </p:txBody>
        </p:sp>
        <p:cxnSp>
          <p:nvCxnSpPr>
            <p:cNvPr id="40" name="Straight Arrow Connector 39">
              <a:extLst>
                <a:ext uri="{FF2B5EF4-FFF2-40B4-BE49-F238E27FC236}">
                  <a16:creationId xmlns:a16="http://schemas.microsoft.com/office/drawing/2014/main" id="{19C0A8E6-874A-3A55-050C-954957B58422}"/>
                </a:ext>
              </a:extLst>
            </p:cNvPr>
            <p:cNvCxnSpPr>
              <a:cxnSpLocks/>
              <a:stCxn id="38" idx="6"/>
              <a:endCxn id="39" idx="1"/>
            </p:cNvCxnSpPr>
            <p:nvPr/>
          </p:nvCxnSpPr>
          <p:spPr>
            <a:xfrm>
              <a:off x="2404734" y="2978872"/>
              <a:ext cx="1347573" cy="44190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6750946-466A-EB1E-20B6-D753A3AB7C34}"/>
                </a:ext>
              </a:extLst>
            </p:cNvPr>
            <p:cNvSpPr/>
            <p:nvPr/>
          </p:nvSpPr>
          <p:spPr>
            <a:xfrm>
              <a:off x="863424" y="2991303"/>
              <a:ext cx="346123" cy="3654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6B0BE61-280C-61B0-8835-A97848EAF984}"/>
                </a:ext>
              </a:extLst>
            </p:cNvPr>
            <p:cNvSpPr txBox="1"/>
            <p:nvPr/>
          </p:nvSpPr>
          <p:spPr>
            <a:xfrm>
              <a:off x="-429461" y="3351719"/>
              <a:ext cx="877171" cy="348027"/>
            </a:xfrm>
            <a:prstGeom prst="rect">
              <a:avLst/>
            </a:prstGeom>
            <a:noFill/>
            <a:ln>
              <a:noFill/>
            </a:ln>
          </p:spPr>
          <p:txBody>
            <a:bodyPr wrap="non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参照点</a:t>
              </a:r>
              <a:endParaRPr lang="en-US" b="1" dirty="0">
                <a:solidFill>
                  <a:srgbClr val="C00000"/>
                </a:solidFill>
                <a:latin typeface="Microsoft YaHei" panose="020B0503020204020204" pitchFamily="34" charset="-122"/>
                <a:ea typeface="Microsoft YaHei" panose="020B0503020204020204" pitchFamily="34" charset="-122"/>
              </a:endParaRPr>
            </a:p>
          </p:txBody>
        </p:sp>
        <p:pic>
          <p:nvPicPr>
            <p:cNvPr id="43" name="Picture 42">
              <a:extLst>
                <a:ext uri="{FF2B5EF4-FFF2-40B4-BE49-F238E27FC236}">
                  <a16:creationId xmlns:a16="http://schemas.microsoft.com/office/drawing/2014/main" id="{4E84CC2E-8137-C41B-ABBE-7066F9DA97F2}"/>
                </a:ext>
              </a:extLst>
            </p:cNvPr>
            <p:cNvPicPr>
              <a:picLocks noChangeArrowheads="1"/>
            </p:cNvPicPr>
            <p:nvPr/>
          </p:nvPicPr>
          <p:blipFill rotWithShape="1">
            <a:blip r:embed="rId7">
              <a:extLst>
                <a:ext uri="{28A0092B-C50C-407E-A947-70E740481C1C}">
                  <a14:useLocalDpi xmlns:a14="http://schemas.microsoft.com/office/drawing/2010/main" val="0"/>
                </a:ext>
              </a:extLst>
            </a:blip>
            <a:srcRect l="76814" t="6909" r="1624" b="14422"/>
            <a:stretch/>
          </p:blipFill>
          <p:spPr bwMode="auto">
            <a:xfrm rot="431322">
              <a:off x="923321" y="3086660"/>
              <a:ext cx="226331" cy="180383"/>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60F9C577-86D4-CEBC-7D05-9E4209E5A573}"/>
                </a:ext>
              </a:extLst>
            </p:cNvPr>
            <p:cNvGrpSpPr/>
            <p:nvPr/>
          </p:nvGrpSpPr>
          <p:grpSpPr>
            <a:xfrm>
              <a:off x="616026" y="1891137"/>
              <a:ext cx="1301148" cy="2085820"/>
              <a:chOff x="2915498" y="3229633"/>
              <a:chExt cx="1328631" cy="2327607"/>
            </a:xfrm>
          </p:grpSpPr>
          <p:grpSp>
            <p:nvGrpSpPr>
              <p:cNvPr id="48" name="Group 47">
                <a:extLst>
                  <a:ext uri="{FF2B5EF4-FFF2-40B4-BE49-F238E27FC236}">
                    <a16:creationId xmlns:a16="http://schemas.microsoft.com/office/drawing/2014/main" id="{7535049E-EF7D-931C-0910-130451D888D5}"/>
                  </a:ext>
                </a:extLst>
              </p:cNvPr>
              <p:cNvGrpSpPr/>
              <p:nvPr/>
            </p:nvGrpSpPr>
            <p:grpSpPr>
              <a:xfrm>
                <a:off x="3302462" y="3646942"/>
                <a:ext cx="941667" cy="1481368"/>
                <a:chOff x="1773479" y="2475342"/>
                <a:chExt cx="941667" cy="1481368"/>
              </a:xfrm>
            </p:grpSpPr>
            <p:cxnSp>
              <p:nvCxnSpPr>
                <p:cNvPr id="53" name="Straight Arrow Connector 52">
                  <a:extLst>
                    <a:ext uri="{FF2B5EF4-FFF2-40B4-BE49-F238E27FC236}">
                      <a16:creationId xmlns:a16="http://schemas.microsoft.com/office/drawing/2014/main" id="{98F8D55F-DFD9-AB21-2B04-1B8B7E0B1805}"/>
                    </a:ext>
                  </a:extLst>
                </p:cNvPr>
                <p:cNvCxnSpPr>
                  <a:cxnSpLocks/>
                </p:cNvCxnSpPr>
                <p:nvPr/>
              </p:nvCxnSpPr>
              <p:spPr>
                <a:xfrm flipV="1">
                  <a:off x="1773479" y="3058060"/>
                  <a:ext cx="819425" cy="46108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41728C-0748-7BFE-95D7-07C6A7570826}"/>
                    </a:ext>
                  </a:extLst>
                </p:cNvPr>
                <p:cNvCxnSpPr>
                  <a:cxnSpLocks/>
                </p:cNvCxnSpPr>
                <p:nvPr/>
              </p:nvCxnSpPr>
              <p:spPr>
                <a:xfrm>
                  <a:off x="1788289" y="3516192"/>
                  <a:ext cx="926857" cy="4405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69D404F-DC86-EC2B-4F24-9707612D023E}"/>
                    </a:ext>
                  </a:extLst>
                </p:cNvPr>
                <p:cNvCxnSpPr>
                  <a:cxnSpLocks/>
                </p:cNvCxnSpPr>
                <p:nvPr/>
              </p:nvCxnSpPr>
              <p:spPr>
                <a:xfrm flipV="1">
                  <a:off x="1788289" y="2475342"/>
                  <a:ext cx="27774" cy="10408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EF5C62B2-8442-8881-FF2E-3526142733E7}"/>
                  </a:ext>
                </a:extLst>
              </p:cNvPr>
              <p:cNvSpPr txBox="1"/>
              <p:nvPr/>
            </p:nvSpPr>
            <p:spPr>
              <a:xfrm>
                <a:off x="3743251" y="3967717"/>
                <a:ext cx="317880" cy="412145"/>
              </a:xfrm>
              <a:prstGeom prst="rect">
                <a:avLst/>
              </a:prstGeom>
              <a:noFill/>
            </p:spPr>
            <p:txBody>
              <a:bodyPr wrap="none" rtlCol="0">
                <a:spAutoFit/>
              </a:bodyPr>
              <a:lstStyle/>
              <a:p>
                <a:r>
                  <a:rPr lang="en-US" b="1" dirty="0">
                    <a:solidFill>
                      <a:srgbClr val="C00000"/>
                    </a:solidFill>
                  </a:rPr>
                  <a:t>X</a:t>
                </a:r>
              </a:p>
            </p:txBody>
          </p:sp>
          <p:sp>
            <p:nvSpPr>
              <p:cNvPr id="50" name="TextBox 49">
                <a:extLst>
                  <a:ext uri="{FF2B5EF4-FFF2-40B4-BE49-F238E27FC236}">
                    <a16:creationId xmlns:a16="http://schemas.microsoft.com/office/drawing/2014/main" id="{4518D687-63B3-A8A9-234E-E1A2994F8FA4}"/>
                  </a:ext>
                </a:extLst>
              </p:cNvPr>
              <p:cNvSpPr txBox="1"/>
              <p:nvPr/>
            </p:nvSpPr>
            <p:spPr>
              <a:xfrm>
                <a:off x="3905466" y="5145095"/>
                <a:ext cx="311332" cy="412145"/>
              </a:xfrm>
              <a:prstGeom prst="rect">
                <a:avLst/>
              </a:prstGeom>
              <a:noFill/>
            </p:spPr>
            <p:txBody>
              <a:bodyPr wrap="none" rtlCol="0">
                <a:spAutoFit/>
              </a:bodyPr>
              <a:lstStyle/>
              <a:p>
                <a:r>
                  <a:rPr lang="en-US" b="1" dirty="0">
                    <a:solidFill>
                      <a:srgbClr val="C00000"/>
                    </a:solidFill>
                  </a:rPr>
                  <a:t>Y</a:t>
                </a:r>
              </a:p>
            </p:txBody>
          </p:sp>
          <p:sp>
            <p:nvSpPr>
              <p:cNvPr id="51" name="TextBox 50">
                <a:extLst>
                  <a:ext uri="{FF2B5EF4-FFF2-40B4-BE49-F238E27FC236}">
                    <a16:creationId xmlns:a16="http://schemas.microsoft.com/office/drawing/2014/main" id="{0EC71A72-E944-9841-9F40-DA37D5DF25CD}"/>
                  </a:ext>
                </a:extLst>
              </p:cNvPr>
              <p:cNvSpPr txBox="1"/>
              <p:nvPr/>
            </p:nvSpPr>
            <p:spPr>
              <a:xfrm>
                <a:off x="3203539" y="3229633"/>
                <a:ext cx="301511" cy="412145"/>
              </a:xfrm>
              <a:prstGeom prst="rect">
                <a:avLst/>
              </a:prstGeom>
              <a:noFill/>
            </p:spPr>
            <p:txBody>
              <a:bodyPr wrap="none" rtlCol="0">
                <a:spAutoFit/>
              </a:bodyPr>
              <a:lstStyle/>
              <a:p>
                <a:r>
                  <a:rPr lang="en-US" b="1" dirty="0">
                    <a:solidFill>
                      <a:srgbClr val="C00000"/>
                    </a:solidFill>
                  </a:rPr>
                  <a:t>Z</a:t>
                </a:r>
              </a:p>
            </p:txBody>
          </p:sp>
          <p:sp>
            <p:nvSpPr>
              <p:cNvPr id="52" name="TextBox 51">
                <a:extLst>
                  <a:ext uri="{FF2B5EF4-FFF2-40B4-BE49-F238E27FC236}">
                    <a16:creationId xmlns:a16="http://schemas.microsoft.com/office/drawing/2014/main" id="{D0D71E7A-4CB5-6B8E-F2A8-EFA79E1A33A7}"/>
                  </a:ext>
                </a:extLst>
              </p:cNvPr>
              <p:cNvSpPr txBox="1"/>
              <p:nvPr/>
            </p:nvSpPr>
            <p:spPr>
              <a:xfrm>
                <a:off x="2915498" y="4713173"/>
                <a:ext cx="344069" cy="412146"/>
              </a:xfrm>
              <a:prstGeom prst="rect">
                <a:avLst/>
              </a:prstGeom>
              <a:noFill/>
            </p:spPr>
            <p:txBody>
              <a:bodyPr wrap="none" rtlCol="0">
                <a:spAutoFit/>
              </a:bodyPr>
              <a:lstStyle/>
              <a:p>
                <a:r>
                  <a:rPr lang="en-US" b="1" dirty="0">
                    <a:solidFill>
                      <a:srgbClr val="C00000"/>
                    </a:solidFill>
                  </a:rPr>
                  <a:t>O</a:t>
                </a:r>
              </a:p>
            </p:txBody>
          </p:sp>
        </p:grpSp>
        <p:sp>
          <p:nvSpPr>
            <p:cNvPr id="47" name="TextBox 46">
              <a:extLst>
                <a:ext uri="{FF2B5EF4-FFF2-40B4-BE49-F238E27FC236}">
                  <a16:creationId xmlns:a16="http://schemas.microsoft.com/office/drawing/2014/main" id="{18047025-D5EC-2330-2182-6D16176E483B}"/>
                </a:ext>
              </a:extLst>
            </p:cNvPr>
            <p:cNvSpPr txBox="1"/>
            <p:nvPr/>
          </p:nvSpPr>
          <p:spPr>
            <a:xfrm>
              <a:off x="2351426" y="2697528"/>
              <a:ext cx="184731" cy="369332"/>
            </a:xfrm>
            <a:prstGeom prst="rect">
              <a:avLst/>
            </a:prstGeom>
            <a:noFill/>
          </p:spPr>
          <p:txBody>
            <a:bodyPr wrap="none" rtlCol="0">
              <a:spAutoFit/>
            </a:bodyPr>
            <a:lstStyle/>
            <a:p>
              <a:endParaRPr lang="en-US" dirty="0">
                <a:solidFill>
                  <a:srgbClr val="C00000"/>
                </a:solidFill>
              </a:endParaRPr>
            </a:p>
          </p:txBody>
        </p:sp>
      </p:grpSp>
      <p:sp>
        <p:nvSpPr>
          <p:cNvPr id="12" name="Trapezoid 11">
            <a:extLst>
              <a:ext uri="{FF2B5EF4-FFF2-40B4-BE49-F238E27FC236}">
                <a16:creationId xmlns:a16="http://schemas.microsoft.com/office/drawing/2014/main" id="{A9BC147B-88F1-0519-E58D-A2D07D7D3E12}"/>
              </a:ext>
            </a:extLst>
          </p:cNvPr>
          <p:cNvSpPr/>
          <p:nvPr/>
        </p:nvSpPr>
        <p:spPr>
          <a:xfrm>
            <a:off x="1447600" y="2597947"/>
            <a:ext cx="2891227" cy="1857221"/>
          </a:xfrm>
          <a:prstGeom prst="trapezoid">
            <a:avLst>
              <a:gd name="adj" fmla="val 67523"/>
            </a:avLst>
          </a:prstGeom>
          <a:gradFill>
            <a:gsLst>
              <a:gs pos="0">
                <a:schemeClr val="accent1">
                  <a:lumMod val="5000"/>
                  <a:lumOff val="95000"/>
                  <a:alpha val="0"/>
                </a:schemeClr>
              </a:gs>
              <a:gs pos="43000">
                <a:schemeClr val="accent1">
                  <a:lumMod val="18000"/>
                  <a:lumOff val="82000"/>
                  <a:alpha val="42313"/>
                </a:schemeClr>
              </a:gs>
              <a:gs pos="76000">
                <a:schemeClr val="accent1">
                  <a:lumMod val="53028"/>
                  <a:lumOff val="46972"/>
                  <a:alpha val="36028"/>
                </a:schemeClr>
              </a:gs>
              <a:gs pos="99000">
                <a:schemeClr val="accent1">
                  <a:lumMod val="72000"/>
                  <a:lumOff val="28000"/>
                  <a:alpha val="47081"/>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F2F1105-DFB0-AEF3-3D5C-98ECA630341F}"/>
              </a:ext>
            </a:extLst>
          </p:cNvPr>
          <p:cNvGrpSpPr/>
          <p:nvPr/>
        </p:nvGrpSpPr>
        <p:grpSpPr>
          <a:xfrm>
            <a:off x="7059140" y="1855505"/>
            <a:ext cx="4309355" cy="4686192"/>
            <a:chOff x="7670835" y="2004205"/>
            <a:chExt cx="4309355" cy="4686192"/>
          </a:xfrm>
        </p:grpSpPr>
        <p:grpSp>
          <p:nvGrpSpPr>
            <p:cNvPr id="4" name="Group 3">
              <a:extLst>
                <a:ext uri="{FF2B5EF4-FFF2-40B4-BE49-F238E27FC236}">
                  <a16:creationId xmlns:a16="http://schemas.microsoft.com/office/drawing/2014/main" id="{07A9C4F1-AB9E-B812-C2D4-31907FBF5855}"/>
                </a:ext>
              </a:extLst>
            </p:cNvPr>
            <p:cNvGrpSpPr/>
            <p:nvPr/>
          </p:nvGrpSpPr>
          <p:grpSpPr>
            <a:xfrm>
              <a:off x="7670835" y="2004205"/>
              <a:ext cx="4309355" cy="4686192"/>
              <a:chOff x="-38478" y="767169"/>
              <a:chExt cx="4376305" cy="4300057"/>
            </a:xfrm>
          </p:grpSpPr>
          <p:pic>
            <p:nvPicPr>
              <p:cNvPr id="6" name="图片 24">
                <a:extLst>
                  <a:ext uri="{FF2B5EF4-FFF2-40B4-BE49-F238E27FC236}">
                    <a16:creationId xmlns:a16="http://schemas.microsoft.com/office/drawing/2014/main" id="{1035EA44-C9F2-94F0-3DCC-4E9F540F60BE}"/>
                  </a:ext>
                </a:extLst>
              </p:cNvPr>
              <p:cNvPicPr>
                <a:picLocks noChangeAspect="1"/>
              </p:cNvPicPr>
              <p:nvPr/>
            </p:nvPicPr>
            <p:blipFill rotWithShape="1">
              <a:blip r:embed="rId4"/>
              <a:srcRect t="25787" b="16297"/>
              <a:stretch/>
            </p:blipFill>
            <p:spPr>
              <a:xfrm>
                <a:off x="1537493" y="767169"/>
                <a:ext cx="1041754" cy="623315"/>
              </a:xfrm>
              <a:prstGeom prst="rect">
                <a:avLst/>
              </a:prstGeom>
            </p:spPr>
          </p:pic>
          <p:pic>
            <p:nvPicPr>
              <p:cNvPr id="7" name="Picture 6" descr="A picture containing engineering drawing&#10;&#10;Description automatically generated">
                <a:extLst>
                  <a:ext uri="{FF2B5EF4-FFF2-40B4-BE49-F238E27FC236}">
                    <a16:creationId xmlns:a16="http://schemas.microsoft.com/office/drawing/2014/main" id="{8C86CB83-B92F-9156-43BA-F36542373E40}"/>
                  </a:ext>
                </a:extLst>
              </p:cNvPr>
              <p:cNvPicPr>
                <a:picLocks noChangeAspect="1"/>
              </p:cNvPicPr>
              <p:nvPr/>
            </p:nvPicPr>
            <p:blipFill rotWithShape="1">
              <a:blip r:embed="rId5"/>
              <a:srcRect l="68787" t="46615" r="4779" b="31978"/>
              <a:stretch/>
            </p:blipFill>
            <p:spPr>
              <a:xfrm>
                <a:off x="-38478" y="2148023"/>
                <a:ext cx="4376305" cy="2919203"/>
              </a:xfrm>
              <a:prstGeom prst="rect">
                <a:avLst/>
              </a:prstGeom>
            </p:spPr>
          </p:pic>
          <p:pic>
            <p:nvPicPr>
              <p:cNvPr id="10" name="Picture 9">
                <a:extLst>
                  <a:ext uri="{FF2B5EF4-FFF2-40B4-BE49-F238E27FC236}">
                    <a16:creationId xmlns:a16="http://schemas.microsoft.com/office/drawing/2014/main" id="{99953537-47DF-FC3C-5C29-013555D70EC6}"/>
                  </a:ext>
                </a:extLst>
              </p:cNvPr>
              <p:cNvPicPr>
                <a:picLocks noChangeAspect="1"/>
              </p:cNvPicPr>
              <p:nvPr/>
            </p:nvPicPr>
            <p:blipFill>
              <a:blip r:embed="rId6"/>
              <a:stretch>
                <a:fillRect/>
              </a:stretch>
            </p:blipFill>
            <p:spPr>
              <a:xfrm>
                <a:off x="1927463" y="3011908"/>
                <a:ext cx="350161" cy="333969"/>
              </a:xfrm>
              <a:prstGeom prst="rect">
                <a:avLst/>
              </a:prstGeom>
            </p:spPr>
          </p:pic>
          <p:sp>
            <p:nvSpPr>
              <p:cNvPr id="14" name="Oval 13">
                <a:extLst>
                  <a:ext uri="{FF2B5EF4-FFF2-40B4-BE49-F238E27FC236}">
                    <a16:creationId xmlns:a16="http://schemas.microsoft.com/office/drawing/2014/main" id="{21241AC5-9242-DE2C-DB9B-BFA7D82C0A28}"/>
                  </a:ext>
                </a:extLst>
              </p:cNvPr>
              <p:cNvSpPr/>
              <p:nvPr/>
            </p:nvSpPr>
            <p:spPr>
              <a:xfrm>
                <a:off x="1791185" y="2879690"/>
                <a:ext cx="607273" cy="6212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D5003D8-F199-5165-B2BF-2ED9BABD4952}"/>
                  </a:ext>
                </a:extLst>
              </p:cNvPr>
              <p:cNvSpPr/>
              <p:nvPr/>
            </p:nvSpPr>
            <p:spPr>
              <a:xfrm>
                <a:off x="863424" y="2991303"/>
                <a:ext cx="346123" cy="3654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3F21048-BE9B-7663-7CDE-1B7253AAF119}"/>
                  </a:ext>
                </a:extLst>
              </p:cNvPr>
              <p:cNvPicPr>
                <a:picLocks noChangeArrowheads="1"/>
              </p:cNvPicPr>
              <p:nvPr/>
            </p:nvPicPr>
            <p:blipFill rotWithShape="1">
              <a:blip r:embed="rId7">
                <a:extLst>
                  <a:ext uri="{28A0092B-C50C-407E-A947-70E740481C1C}">
                    <a14:useLocalDpi xmlns:a14="http://schemas.microsoft.com/office/drawing/2010/main" val="0"/>
                  </a:ext>
                </a:extLst>
              </a:blip>
              <a:srcRect l="76814" t="6909" r="1624" b="14422"/>
              <a:stretch/>
            </p:blipFill>
            <p:spPr bwMode="auto">
              <a:xfrm rot="431322">
                <a:off x="923321" y="3086660"/>
                <a:ext cx="226331" cy="180383"/>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9EE70FA-779F-0B27-BDD7-E46A76305A88}"/>
                  </a:ext>
                </a:extLst>
              </p:cNvPr>
              <p:cNvGrpSpPr/>
              <p:nvPr/>
            </p:nvGrpSpPr>
            <p:grpSpPr>
              <a:xfrm>
                <a:off x="616026" y="1891137"/>
                <a:ext cx="1301148" cy="2085820"/>
                <a:chOff x="2915498" y="3229633"/>
                <a:chExt cx="1328631" cy="2327607"/>
              </a:xfrm>
            </p:grpSpPr>
            <p:grpSp>
              <p:nvGrpSpPr>
                <p:cNvPr id="25" name="Group 24">
                  <a:extLst>
                    <a:ext uri="{FF2B5EF4-FFF2-40B4-BE49-F238E27FC236}">
                      <a16:creationId xmlns:a16="http://schemas.microsoft.com/office/drawing/2014/main" id="{557D602F-17FA-0218-4814-88FF63EDCC20}"/>
                    </a:ext>
                  </a:extLst>
                </p:cNvPr>
                <p:cNvGrpSpPr/>
                <p:nvPr/>
              </p:nvGrpSpPr>
              <p:grpSpPr>
                <a:xfrm>
                  <a:off x="3302462" y="3646942"/>
                  <a:ext cx="941667" cy="1481368"/>
                  <a:chOff x="1773479" y="2475342"/>
                  <a:chExt cx="941667" cy="1481368"/>
                </a:xfrm>
              </p:grpSpPr>
              <p:cxnSp>
                <p:nvCxnSpPr>
                  <p:cNvPr id="30" name="Straight Arrow Connector 29">
                    <a:extLst>
                      <a:ext uri="{FF2B5EF4-FFF2-40B4-BE49-F238E27FC236}">
                        <a16:creationId xmlns:a16="http://schemas.microsoft.com/office/drawing/2014/main" id="{8869839F-943B-3334-7B95-774260887E61}"/>
                      </a:ext>
                    </a:extLst>
                  </p:cNvPr>
                  <p:cNvCxnSpPr>
                    <a:cxnSpLocks/>
                  </p:cNvCxnSpPr>
                  <p:nvPr/>
                </p:nvCxnSpPr>
                <p:spPr>
                  <a:xfrm flipV="1">
                    <a:off x="1773479" y="3029620"/>
                    <a:ext cx="813016" cy="48952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9B0DD0-A1F7-C1D3-9DE1-364BC97915F4}"/>
                      </a:ext>
                    </a:extLst>
                  </p:cNvPr>
                  <p:cNvCxnSpPr>
                    <a:cxnSpLocks/>
                  </p:cNvCxnSpPr>
                  <p:nvPr/>
                </p:nvCxnSpPr>
                <p:spPr>
                  <a:xfrm>
                    <a:off x="1788289" y="3516192"/>
                    <a:ext cx="926857" cy="4405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A9143F2-3CEF-DF72-7A58-1860F70D27BA}"/>
                      </a:ext>
                    </a:extLst>
                  </p:cNvPr>
                  <p:cNvCxnSpPr>
                    <a:cxnSpLocks/>
                  </p:cNvCxnSpPr>
                  <p:nvPr/>
                </p:nvCxnSpPr>
                <p:spPr>
                  <a:xfrm flipV="1">
                    <a:off x="1788289" y="2475342"/>
                    <a:ext cx="27774" cy="10408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D49ABFF5-2B6E-50F5-34EF-0F3C40840EC5}"/>
                    </a:ext>
                  </a:extLst>
                </p:cNvPr>
                <p:cNvSpPr txBox="1"/>
                <p:nvPr/>
              </p:nvSpPr>
              <p:spPr>
                <a:xfrm>
                  <a:off x="3743251" y="3967717"/>
                  <a:ext cx="317880" cy="412145"/>
                </a:xfrm>
                <a:prstGeom prst="rect">
                  <a:avLst/>
                </a:prstGeom>
                <a:noFill/>
              </p:spPr>
              <p:txBody>
                <a:bodyPr wrap="none" rtlCol="0">
                  <a:spAutoFit/>
                </a:bodyPr>
                <a:lstStyle/>
                <a:p>
                  <a:r>
                    <a:rPr lang="en-US" b="1" dirty="0">
                      <a:solidFill>
                        <a:srgbClr val="C00000"/>
                      </a:solidFill>
                    </a:rPr>
                    <a:t>X</a:t>
                  </a:r>
                </a:p>
              </p:txBody>
            </p:sp>
            <p:sp>
              <p:nvSpPr>
                <p:cNvPr id="27" name="TextBox 26">
                  <a:extLst>
                    <a:ext uri="{FF2B5EF4-FFF2-40B4-BE49-F238E27FC236}">
                      <a16:creationId xmlns:a16="http://schemas.microsoft.com/office/drawing/2014/main" id="{A884E015-DF40-CFC5-CFE7-C3059749D211}"/>
                    </a:ext>
                  </a:extLst>
                </p:cNvPr>
                <p:cNvSpPr txBox="1"/>
                <p:nvPr/>
              </p:nvSpPr>
              <p:spPr>
                <a:xfrm>
                  <a:off x="3905466" y="5145095"/>
                  <a:ext cx="311332" cy="412145"/>
                </a:xfrm>
                <a:prstGeom prst="rect">
                  <a:avLst/>
                </a:prstGeom>
                <a:noFill/>
              </p:spPr>
              <p:txBody>
                <a:bodyPr wrap="none" rtlCol="0">
                  <a:spAutoFit/>
                </a:bodyPr>
                <a:lstStyle/>
                <a:p>
                  <a:r>
                    <a:rPr lang="en-US" b="1" dirty="0">
                      <a:solidFill>
                        <a:srgbClr val="C00000"/>
                      </a:solidFill>
                    </a:rPr>
                    <a:t>Y</a:t>
                  </a:r>
                </a:p>
              </p:txBody>
            </p:sp>
            <p:sp>
              <p:nvSpPr>
                <p:cNvPr id="28" name="TextBox 27">
                  <a:extLst>
                    <a:ext uri="{FF2B5EF4-FFF2-40B4-BE49-F238E27FC236}">
                      <a16:creationId xmlns:a16="http://schemas.microsoft.com/office/drawing/2014/main" id="{A5F591FD-E01E-1F6E-89E8-CEBAF951A353}"/>
                    </a:ext>
                  </a:extLst>
                </p:cNvPr>
                <p:cNvSpPr txBox="1"/>
                <p:nvPr/>
              </p:nvSpPr>
              <p:spPr>
                <a:xfrm>
                  <a:off x="3203539" y="3229633"/>
                  <a:ext cx="301511" cy="412145"/>
                </a:xfrm>
                <a:prstGeom prst="rect">
                  <a:avLst/>
                </a:prstGeom>
                <a:noFill/>
              </p:spPr>
              <p:txBody>
                <a:bodyPr wrap="none" rtlCol="0">
                  <a:spAutoFit/>
                </a:bodyPr>
                <a:lstStyle/>
                <a:p>
                  <a:r>
                    <a:rPr lang="en-US" b="1" dirty="0">
                      <a:solidFill>
                        <a:srgbClr val="C00000"/>
                      </a:solidFill>
                    </a:rPr>
                    <a:t>Z</a:t>
                  </a:r>
                </a:p>
              </p:txBody>
            </p:sp>
            <p:sp>
              <p:nvSpPr>
                <p:cNvPr id="29" name="TextBox 28">
                  <a:extLst>
                    <a:ext uri="{FF2B5EF4-FFF2-40B4-BE49-F238E27FC236}">
                      <a16:creationId xmlns:a16="http://schemas.microsoft.com/office/drawing/2014/main" id="{E3AEBB48-F9BC-908C-A639-12C3BC1E3F51}"/>
                    </a:ext>
                  </a:extLst>
                </p:cNvPr>
                <p:cNvSpPr txBox="1"/>
                <p:nvPr/>
              </p:nvSpPr>
              <p:spPr>
                <a:xfrm>
                  <a:off x="2915498" y="4713173"/>
                  <a:ext cx="344069" cy="412146"/>
                </a:xfrm>
                <a:prstGeom prst="rect">
                  <a:avLst/>
                </a:prstGeom>
                <a:noFill/>
              </p:spPr>
              <p:txBody>
                <a:bodyPr wrap="none" rtlCol="0">
                  <a:spAutoFit/>
                </a:bodyPr>
                <a:lstStyle/>
                <a:p>
                  <a:r>
                    <a:rPr lang="en-US" b="1" dirty="0">
                      <a:solidFill>
                        <a:srgbClr val="C00000"/>
                      </a:solidFill>
                    </a:rPr>
                    <a:t>O</a:t>
                  </a:r>
                </a:p>
              </p:txBody>
            </p:sp>
          </p:grpSp>
          <p:sp>
            <p:nvSpPr>
              <p:cNvPr id="24" name="TextBox 23">
                <a:extLst>
                  <a:ext uri="{FF2B5EF4-FFF2-40B4-BE49-F238E27FC236}">
                    <a16:creationId xmlns:a16="http://schemas.microsoft.com/office/drawing/2014/main" id="{B54909D8-9F2B-6972-AA48-7580F95B1A91}"/>
                  </a:ext>
                </a:extLst>
              </p:cNvPr>
              <p:cNvSpPr txBox="1"/>
              <p:nvPr/>
            </p:nvSpPr>
            <p:spPr>
              <a:xfrm>
                <a:off x="2351426" y="2697528"/>
                <a:ext cx="184731" cy="369332"/>
              </a:xfrm>
              <a:prstGeom prst="rect">
                <a:avLst/>
              </a:prstGeom>
              <a:noFill/>
            </p:spPr>
            <p:txBody>
              <a:bodyPr wrap="none" rtlCol="0">
                <a:spAutoFit/>
              </a:bodyPr>
              <a:lstStyle/>
              <a:p>
                <a:endParaRPr lang="en-US" dirty="0">
                  <a:solidFill>
                    <a:srgbClr val="C00000"/>
                  </a:solidFill>
                </a:endParaRPr>
              </a:p>
            </p:txBody>
          </p:sp>
        </p:grpSp>
        <p:sp>
          <p:nvSpPr>
            <p:cNvPr id="16" name="Trapezoid 15">
              <a:extLst>
                <a:ext uri="{FF2B5EF4-FFF2-40B4-BE49-F238E27FC236}">
                  <a16:creationId xmlns:a16="http://schemas.microsoft.com/office/drawing/2014/main" id="{582DE0BF-6A38-C06D-30ED-E19C7CF43BF3}"/>
                </a:ext>
              </a:extLst>
            </p:cNvPr>
            <p:cNvSpPr/>
            <p:nvPr/>
          </p:nvSpPr>
          <p:spPr>
            <a:xfrm>
              <a:off x="8289992" y="2741140"/>
              <a:ext cx="2891227" cy="1857221"/>
            </a:xfrm>
            <a:prstGeom prst="trapezoid">
              <a:avLst>
                <a:gd name="adj" fmla="val 67523"/>
              </a:avLst>
            </a:prstGeom>
            <a:gradFill>
              <a:gsLst>
                <a:gs pos="0">
                  <a:schemeClr val="accent1">
                    <a:lumMod val="5000"/>
                    <a:lumOff val="95000"/>
                    <a:alpha val="0"/>
                  </a:schemeClr>
                </a:gs>
                <a:gs pos="43000">
                  <a:schemeClr val="accent1">
                    <a:lumMod val="18000"/>
                    <a:lumOff val="82000"/>
                    <a:alpha val="42313"/>
                  </a:schemeClr>
                </a:gs>
                <a:gs pos="76000">
                  <a:schemeClr val="accent1">
                    <a:lumMod val="53028"/>
                    <a:lumOff val="46972"/>
                    <a:alpha val="36028"/>
                  </a:schemeClr>
                </a:gs>
                <a:gs pos="99000">
                  <a:schemeClr val="accent1">
                    <a:lumMod val="72000"/>
                    <a:lumOff val="28000"/>
                    <a:alpha val="47081"/>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D4DC9B3C-6E61-DCE6-ACA2-4F3FC0090675}"/>
              </a:ext>
            </a:extLst>
          </p:cNvPr>
          <p:cNvSpPr txBox="1"/>
          <p:nvPr/>
        </p:nvSpPr>
        <p:spPr>
          <a:xfrm>
            <a:off x="4782879" y="2782669"/>
            <a:ext cx="2504451" cy="646331"/>
          </a:xfrm>
          <a:prstGeom prst="rect">
            <a:avLst/>
          </a:prstGeom>
          <a:solidFill>
            <a:srgbClr val="18469D"/>
          </a:solidFill>
        </p:spPr>
        <p:txBody>
          <a:bodyPr wrap="square" rtlCol="0">
            <a:spAutoFit/>
          </a:bodyPr>
          <a:lstStyle/>
          <a:p>
            <a:pPr algn="ctr"/>
            <a:r>
              <a:rPr lang="en-US" b="1" dirty="0" err="1">
                <a:solidFill>
                  <a:schemeClr val="bg1"/>
                </a:solidFill>
                <a:latin typeface="Microsoft YaHei" panose="020B0503020204020204" pitchFamily="34" charset="-122"/>
                <a:ea typeface="Microsoft YaHei" panose="020B0503020204020204" pitchFamily="34" charset="-122"/>
              </a:rPr>
              <a:t>角反射器位置变化</a:t>
            </a:r>
            <a:r>
              <a:rPr lang="zh-CN" altLang="en-US" b="1" dirty="0">
                <a:solidFill>
                  <a:schemeClr val="bg1"/>
                </a:solidFill>
                <a:latin typeface="Microsoft YaHei" panose="020B0503020204020204" pitchFamily="34" charset="-122"/>
                <a:ea typeface="Microsoft YaHei" panose="020B0503020204020204" pitchFamily="34" charset="-122"/>
              </a:rPr>
              <a:t>：</a:t>
            </a:r>
            <a:endParaRPr lang="en-US" b="1" i="0" dirty="0">
              <a:solidFill>
                <a:schemeClr val="bg1"/>
              </a:solidFill>
              <a:effectLst/>
              <a:latin typeface="Microsoft YaHei" panose="020B0503020204020204" pitchFamily="34" charset="-122"/>
              <a:ea typeface="Microsoft YaHei" panose="020B0503020204020204" pitchFamily="34" charset="-122"/>
            </a:endParaRPr>
          </a:p>
          <a:p>
            <a:pPr algn="ctr"/>
            <a:r>
              <a:rPr lang="el-GR" b="1" i="0" dirty="0">
                <a:solidFill>
                  <a:schemeClr val="bg1"/>
                </a:solidFill>
                <a:effectLst/>
                <a:latin typeface="Microsoft YaHei" panose="020B0503020204020204" pitchFamily="34" charset="-122"/>
                <a:ea typeface="Microsoft YaHei" panose="020B0503020204020204" pitchFamily="34" charset="-122"/>
              </a:rPr>
              <a:t>ΔS</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altLang="zh-CN" b="1" i="0" dirty="0">
                <a:solidFill>
                  <a:schemeClr val="bg1"/>
                </a:solidFill>
                <a:effectLst/>
                <a:latin typeface="Microsoft YaHei" panose="020B0503020204020204" pitchFamily="34" charset="-122"/>
                <a:ea typeface="Microsoft YaHei" panose="020B0503020204020204" pitchFamily="34" charset="-122"/>
              </a:rPr>
              <a:t>=</a:t>
            </a:r>
            <a:r>
              <a:rPr lang="zh-CN" altLang="en-US" b="1" i="0" dirty="0">
                <a:solidFill>
                  <a:schemeClr val="bg1"/>
                </a:solidFill>
                <a:effectLst/>
                <a:latin typeface="Microsoft YaHei" panose="020B0503020204020204" pitchFamily="34" charset="-122"/>
                <a:ea typeface="Microsoft YaHei" panose="020B0503020204020204" pitchFamily="34" charset="-122"/>
              </a:rPr>
              <a:t> </a:t>
            </a:r>
            <a:r>
              <a:rPr lang="en-US" b="1" dirty="0">
                <a:solidFill>
                  <a:schemeClr val="bg1"/>
                </a:solidFill>
                <a:latin typeface="Microsoft YaHei" panose="020B0503020204020204" pitchFamily="34" charset="-122"/>
                <a:ea typeface="Microsoft YaHei" panose="020B0503020204020204" pitchFamily="34" charset="-122"/>
              </a:rPr>
              <a:t>S</a:t>
            </a:r>
            <a:r>
              <a:rPr lang="en-US" altLang="zh-CN" b="1" dirty="0">
                <a:solidFill>
                  <a:schemeClr val="bg1"/>
                </a:solidFill>
                <a:latin typeface="Microsoft YaHei" panose="020B0503020204020204" pitchFamily="34" charset="-122"/>
                <a:ea typeface="Microsoft YaHei" panose="020B0503020204020204" pitchFamily="34" charset="-122"/>
              </a:rPr>
              <a:t>2</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a:t>
            </a:r>
            <a:r>
              <a:rPr lang="zh-CN" altLang="en-US" b="1" dirty="0">
                <a:solidFill>
                  <a:schemeClr val="bg1"/>
                </a:solidFill>
                <a:latin typeface="Microsoft YaHei" panose="020B0503020204020204" pitchFamily="34" charset="-122"/>
                <a:ea typeface="Microsoft YaHei" panose="020B0503020204020204" pitchFamily="34" charset="-122"/>
              </a:rPr>
              <a:t> </a:t>
            </a:r>
            <a:r>
              <a:rPr lang="en-US" altLang="zh-CN" b="1" dirty="0">
                <a:solidFill>
                  <a:schemeClr val="bg1"/>
                </a:solidFill>
                <a:latin typeface="Microsoft YaHei" panose="020B0503020204020204" pitchFamily="34" charset="-122"/>
                <a:ea typeface="Microsoft YaHei" panose="020B0503020204020204" pitchFamily="34" charset="-122"/>
              </a:rPr>
              <a:t>S1</a:t>
            </a:r>
            <a:endParaRPr lang="en-US" b="1" dirty="0">
              <a:solidFill>
                <a:schemeClr val="bg1"/>
              </a:solidFill>
              <a:latin typeface="Microsoft YaHei" panose="020B0503020204020204" pitchFamily="34" charset="-122"/>
              <a:ea typeface="Microsoft YaHei" panose="020B0503020204020204" pitchFamily="34" charset="-122"/>
            </a:endParaRPr>
          </a:p>
        </p:txBody>
      </p:sp>
      <p:sp>
        <p:nvSpPr>
          <p:cNvPr id="8" name="Down Arrow 7">
            <a:extLst>
              <a:ext uri="{FF2B5EF4-FFF2-40B4-BE49-F238E27FC236}">
                <a16:creationId xmlns:a16="http://schemas.microsoft.com/office/drawing/2014/main" id="{EEC49488-73AD-4381-4DC3-DBBE1E5AD62B}"/>
              </a:ext>
            </a:extLst>
          </p:cNvPr>
          <p:cNvSpPr/>
          <p:nvPr/>
        </p:nvSpPr>
        <p:spPr>
          <a:xfrm>
            <a:off x="9528265" y="4271187"/>
            <a:ext cx="156103" cy="32961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9CE1404-AE7F-D0C3-3FD0-9E265B3F0B4F}"/>
              </a:ext>
            </a:extLst>
          </p:cNvPr>
          <p:cNvSpPr txBox="1"/>
          <p:nvPr/>
        </p:nvSpPr>
        <p:spPr>
          <a:xfrm>
            <a:off x="672389" y="2091154"/>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t1</a:t>
            </a:r>
          </a:p>
        </p:txBody>
      </p:sp>
      <p:sp>
        <p:nvSpPr>
          <p:cNvPr id="35" name="TextBox 34">
            <a:extLst>
              <a:ext uri="{FF2B5EF4-FFF2-40B4-BE49-F238E27FC236}">
                <a16:creationId xmlns:a16="http://schemas.microsoft.com/office/drawing/2014/main" id="{5A58F614-67E8-74B6-D2C4-3296A87FCCCC}"/>
              </a:ext>
            </a:extLst>
          </p:cNvPr>
          <p:cNvSpPr txBox="1"/>
          <p:nvPr/>
        </p:nvSpPr>
        <p:spPr>
          <a:xfrm>
            <a:off x="10797683" y="2085658"/>
            <a:ext cx="449162" cy="400110"/>
          </a:xfrm>
          <a:prstGeom prst="rect">
            <a:avLst/>
          </a:prstGeom>
          <a:noFill/>
          <a:ln w="22225">
            <a:solidFill>
              <a:srgbClr val="C00000"/>
            </a:solidFill>
          </a:ln>
        </p:spPr>
        <p:txBody>
          <a:bodyPr wrap="none" rtlCol="0">
            <a:spAutoFit/>
          </a:bodyPr>
          <a:lstStyle/>
          <a:p>
            <a:r>
              <a:rPr lang="en-US" sz="2000" b="1" dirty="0">
                <a:solidFill>
                  <a:srgbClr val="C00000"/>
                </a:solidFill>
                <a:latin typeface="Microsoft YaHei" panose="020B0503020204020204" pitchFamily="34" charset="-122"/>
                <a:ea typeface="Microsoft YaHei" panose="020B0503020204020204" pitchFamily="34" charset="-122"/>
              </a:rPr>
              <a:t>t</a:t>
            </a:r>
            <a:r>
              <a:rPr lang="en-US" altLang="zh-CN" sz="2000" b="1" dirty="0">
                <a:solidFill>
                  <a:srgbClr val="C00000"/>
                </a:solidFill>
                <a:latin typeface="Microsoft YaHei" panose="020B0503020204020204" pitchFamily="34" charset="-122"/>
                <a:ea typeface="Microsoft YaHei" panose="020B0503020204020204" pitchFamily="34" charset="-122"/>
              </a:rPr>
              <a:t>2</a:t>
            </a:r>
            <a:endParaRPr lang="en-US" sz="2000" b="1" dirty="0">
              <a:solidFill>
                <a:srgbClr val="C00000"/>
              </a:solidFill>
              <a:latin typeface="Microsoft YaHei" panose="020B0503020204020204" pitchFamily="34" charset="-122"/>
              <a:ea typeface="Microsoft YaHei" panose="020B0503020204020204" pitchFamily="34" charset="-122"/>
            </a:endParaRPr>
          </a:p>
        </p:txBody>
      </p:sp>
      <p:sp>
        <p:nvSpPr>
          <p:cNvPr id="36" name="TextBox 35">
            <a:extLst>
              <a:ext uri="{FF2B5EF4-FFF2-40B4-BE49-F238E27FC236}">
                <a16:creationId xmlns:a16="http://schemas.microsoft.com/office/drawing/2014/main" id="{3F119EBC-ADA5-A675-B55C-83DD766B9C3F}"/>
              </a:ext>
            </a:extLst>
          </p:cNvPr>
          <p:cNvSpPr txBox="1"/>
          <p:nvPr/>
        </p:nvSpPr>
        <p:spPr>
          <a:xfrm>
            <a:off x="3013414" y="3760688"/>
            <a:ext cx="1078693" cy="400110"/>
          </a:xfrm>
          <a:prstGeom prst="rect">
            <a:avLst/>
          </a:prstGeom>
          <a:noFill/>
        </p:spPr>
        <p:txBody>
          <a:bodyPr wrap="none" rtlCol="0">
            <a:spAutoFit/>
          </a:bodyPr>
          <a:lstStyle/>
          <a:p>
            <a:r>
              <a:rPr lang="en-US" sz="2000" b="1" dirty="0">
                <a:solidFill>
                  <a:srgbClr val="C00000"/>
                </a:solidFill>
              </a:rPr>
              <a:t>S</a:t>
            </a:r>
            <a:r>
              <a:rPr lang="en-US" altLang="zh-CN" sz="2000" b="1" dirty="0">
                <a:solidFill>
                  <a:srgbClr val="C00000"/>
                </a:solidFill>
              </a:rPr>
              <a:t>1(X,Y,Z)</a:t>
            </a:r>
            <a:endParaRPr lang="en-US" sz="2000" b="1" dirty="0">
              <a:solidFill>
                <a:srgbClr val="C00000"/>
              </a:solidFill>
            </a:endParaRPr>
          </a:p>
        </p:txBody>
      </p:sp>
      <p:sp>
        <p:nvSpPr>
          <p:cNvPr id="45" name="TextBox 44">
            <a:extLst>
              <a:ext uri="{FF2B5EF4-FFF2-40B4-BE49-F238E27FC236}">
                <a16:creationId xmlns:a16="http://schemas.microsoft.com/office/drawing/2014/main" id="{6F89C777-E121-BD25-159E-061706FD7277}"/>
              </a:ext>
            </a:extLst>
          </p:cNvPr>
          <p:cNvSpPr txBox="1"/>
          <p:nvPr/>
        </p:nvSpPr>
        <p:spPr>
          <a:xfrm>
            <a:off x="10302310" y="3803660"/>
            <a:ext cx="1078693" cy="400110"/>
          </a:xfrm>
          <a:prstGeom prst="rect">
            <a:avLst/>
          </a:prstGeom>
          <a:noFill/>
        </p:spPr>
        <p:txBody>
          <a:bodyPr wrap="none" rtlCol="0">
            <a:spAutoFit/>
          </a:bodyPr>
          <a:lstStyle/>
          <a:p>
            <a:r>
              <a:rPr lang="en-US" sz="2000" b="1" dirty="0">
                <a:solidFill>
                  <a:srgbClr val="C00000"/>
                </a:solidFill>
              </a:rPr>
              <a:t>S</a:t>
            </a:r>
            <a:r>
              <a:rPr lang="en-US" altLang="zh-CN" sz="2000" b="1" dirty="0">
                <a:solidFill>
                  <a:srgbClr val="C00000"/>
                </a:solidFill>
              </a:rPr>
              <a:t>2(X,Y,Z)</a:t>
            </a:r>
            <a:endParaRPr lang="en-US" sz="2000" b="1" dirty="0">
              <a:solidFill>
                <a:srgbClr val="C00000"/>
              </a:solidFill>
            </a:endParaRPr>
          </a:p>
        </p:txBody>
      </p:sp>
      <p:cxnSp>
        <p:nvCxnSpPr>
          <p:cNvPr id="5" name="Straight Arrow Connector 4">
            <a:extLst>
              <a:ext uri="{FF2B5EF4-FFF2-40B4-BE49-F238E27FC236}">
                <a16:creationId xmlns:a16="http://schemas.microsoft.com/office/drawing/2014/main" id="{72B4B604-5380-8E10-6DBB-B488F844197A}"/>
              </a:ext>
            </a:extLst>
          </p:cNvPr>
          <p:cNvCxnSpPr>
            <a:cxnSpLocks/>
            <a:stCxn id="41" idx="2"/>
            <a:endCxn id="42" idx="0"/>
          </p:cNvCxnSpPr>
          <p:nvPr/>
        </p:nvCxnSpPr>
        <p:spPr>
          <a:xfrm flipH="1">
            <a:off x="828203" y="4534899"/>
            <a:ext cx="854291" cy="1885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42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4CA4BF7-AF31-9314-0F5D-4E8E53D69BF6}"/>
              </a:ext>
            </a:extLst>
          </p:cNvPr>
          <p:cNvGrpSpPr/>
          <p:nvPr/>
        </p:nvGrpSpPr>
        <p:grpSpPr>
          <a:xfrm>
            <a:off x="5456261" y="4540965"/>
            <a:ext cx="2676548" cy="2369810"/>
            <a:chOff x="1605999" y="4529112"/>
            <a:chExt cx="2731818" cy="2679577"/>
          </a:xfrm>
        </p:grpSpPr>
        <p:pic>
          <p:nvPicPr>
            <p:cNvPr id="6" name="Picture 5" descr="A picture containing engineering drawing&#10;&#10;Description automatically generated">
              <a:extLst>
                <a:ext uri="{FF2B5EF4-FFF2-40B4-BE49-F238E27FC236}">
                  <a16:creationId xmlns:a16="http://schemas.microsoft.com/office/drawing/2014/main" id="{5B2C0532-B152-AC58-7E4E-9030549CE049}"/>
                </a:ext>
              </a:extLst>
            </p:cNvPr>
            <p:cNvPicPr>
              <a:picLocks noChangeAspect="1"/>
            </p:cNvPicPr>
            <p:nvPr/>
          </p:nvPicPr>
          <p:blipFill rotWithShape="1">
            <a:blip r:embed="rId4"/>
            <a:srcRect l="68787" t="46615" r="4779" b="31978"/>
            <a:stretch/>
          </p:blipFill>
          <p:spPr>
            <a:xfrm>
              <a:off x="1605999" y="4529112"/>
              <a:ext cx="2731818" cy="1886940"/>
            </a:xfrm>
            <a:prstGeom prst="rect">
              <a:avLst/>
            </a:prstGeom>
          </p:spPr>
        </p:pic>
        <p:pic>
          <p:nvPicPr>
            <p:cNvPr id="7" name="Picture 6" descr="A picture containing engineering drawing&#10;&#10;Description automatically generated">
              <a:extLst>
                <a:ext uri="{FF2B5EF4-FFF2-40B4-BE49-F238E27FC236}">
                  <a16:creationId xmlns:a16="http://schemas.microsoft.com/office/drawing/2014/main" id="{1B713655-BFB4-0EDC-7C9E-C543F4E9C1C8}"/>
                </a:ext>
              </a:extLst>
            </p:cNvPr>
            <p:cNvPicPr>
              <a:picLocks noChangeAspect="1"/>
            </p:cNvPicPr>
            <p:nvPr/>
          </p:nvPicPr>
          <p:blipFill rotWithShape="1">
            <a:blip r:embed="rId4"/>
            <a:srcRect l="68787" t="83148" r="4779" b="5360"/>
            <a:stretch/>
          </p:blipFill>
          <p:spPr>
            <a:xfrm>
              <a:off x="1605999" y="6230427"/>
              <a:ext cx="2731817" cy="978262"/>
            </a:xfrm>
            <a:prstGeom prst="rect">
              <a:avLst/>
            </a:prstGeom>
          </p:spPr>
        </p:pic>
      </p:grpSp>
      <p:pic>
        <p:nvPicPr>
          <p:cNvPr id="216" name="Picture 215">
            <a:extLst>
              <a:ext uri="{FF2B5EF4-FFF2-40B4-BE49-F238E27FC236}">
                <a16:creationId xmlns:a16="http://schemas.microsoft.com/office/drawing/2014/main" id="{336EA6EC-DCEF-0D93-DE6A-F892A76CEA56}"/>
              </a:ext>
            </a:extLst>
          </p:cNvPr>
          <p:cNvPicPr>
            <a:picLocks noChangeAspect="1"/>
          </p:cNvPicPr>
          <p:nvPr/>
        </p:nvPicPr>
        <p:blipFill rotWithShape="1">
          <a:blip r:embed="rId5"/>
          <a:srcRect l="45886"/>
          <a:stretch/>
        </p:blipFill>
        <p:spPr>
          <a:xfrm>
            <a:off x="2634727" y="2487949"/>
            <a:ext cx="1580663" cy="1244600"/>
          </a:xfrm>
          <a:prstGeom prst="rect">
            <a:avLst/>
          </a:prstGeom>
        </p:spPr>
      </p:pic>
      <p:sp>
        <p:nvSpPr>
          <p:cNvPr id="20" name="矩形 5"/>
          <p:cNvSpPr/>
          <p:nvPr/>
        </p:nvSpPr>
        <p:spPr>
          <a:xfrm>
            <a:off x="239548" y="294829"/>
            <a:ext cx="414338" cy="369887"/>
          </a:xfrm>
          <a:prstGeom prst="rect">
            <a:avLst/>
          </a:prstGeom>
          <a:solidFill>
            <a:srgbClr val="18469D"/>
          </a:solidFill>
          <a:ln w="9525">
            <a:noFill/>
          </a:ln>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 name="文本框 30"/>
          <p:cNvSpPr txBox="1"/>
          <p:nvPr>
            <p:custDataLst>
              <p:tags r:id="rId1"/>
            </p:custDataLst>
          </p:nvPr>
        </p:nvSpPr>
        <p:spPr>
          <a:xfrm>
            <a:off x="659745" y="249584"/>
            <a:ext cx="4586512" cy="461665"/>
          </a:xfrm>
          <a:prstGeom prst="rect">
            <a:avLst/>
          </a:prstGeom>
          <a:noFill/>
        </p:spPr>
        <p:txBody>
          <a:bodyPr wrap="none" rtlCol="0" anchor="t">
            <a:spAutoFit/>
          </a:bodyPr>
          <a:lstStyle/>
          <a:p>
            <a:pPr algn="l">
              <a:buNone/>
            </a:pPr>
            <a:r>
              <a:rPr lang="zh-CN" altLang="en-US"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无人机建筑沉降监测 </a:t>
            </a:r>
            <a:r>
              <a:rPr lang="en-US" altLang="zh-CN" sz="2400"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b="1" dirty="0">
                <a:solidFill>
                  <a:srgbClr val="18469D"/>
                </a:solidFill>
                <a:latin typeface="微软雅黑" panose="020B0503020204020204" pitchFamily="34" charset="-122"/>
                <a:ea typeface="微软雅黑" panose="020B0503020204020204" pitchFamily="34" charset="-122"/>
                <a:sym typeface="微软雅黑" panose="020B0503020204020204" pitchFamily="34" charset="-122"/>
              </a:rPr>
              <a:t>精度验证</a:t>
            </a:r>
          </a:p>
        </p:txBody>
      </p:sp>
      <p:sp>
        <p:nvSpPr>
          <p:cNvPr id="56" name="TextBox 55">
            <a:extLst>
              <a:ext uri="{FF2B5EF4-FFF2-40B4-BE49-F238E27FC236}">
                <a16:creationId xmlns:a16="http://schemas.microsoft.com/office/drawing/2014/main" id="{32F4E21B-59A9-C1EA-67E2-1E6FD22AF765}"/>
              </a:ext>
            </a:extLst>
          </p:cNvPr>
          <p:cNvSpPr txBox="1"/>
          <p:nvPr/>
        </p:nvSpPr>
        <p:spPr>
          <a:xfrm>
            <a:off x="457200" y="1087691"/>
            <a:ext cx="11522990" cy="685893"/>
          </a:xfrm>
          <a:prstGeom prst="rect">
            <a:avLst/>
          </a:prstGeom>
          <a:noFill/>
        </p:spPr>
        <p:txBody>
          <a:bodyPr wrap="square" rtlCol="0">
            <a:spAutoFit/>
          </a:bodyPr>
          <a:lstStyle/>
          <a:p>
            <a:pPr>
              <a:lnSpc>
                <a:spcPts val="2360"/>
              </a:lnSpc>
            </a:pPr>
            <a:r>
              <a:rPr lang="en-US" sz="2400" b="1" dirty="0" err="1">
                <a:latin typeface="Microsoft YaHei" panose="020B0503020204020204" pitchFamily="34" charset="-122"/>
                <a:ea typeface="Microsoft YaHei" panose="020B0503020204020204" pitchFamily="34" charset="-122"/>
              </a:rPr>
              <a:t>精度验证</a:t>
            </a:r>
            <a:endParaRPr lang="en-US" sz="2000" b="1" dirty="0">
              <a:latin typeface="Microsoft YaHei" panose="020B0503020204020204" pitchFamily="34" charset="-122"/>
              <a:ea typeface="Microsoft YaHei" panose="020B0503020204020204" pitchFamily="34" charset="-122"/>
            </a:endParaRPr>
          </a:p>
          <a:p>
            <a:pPr>
              <a:lnSpc>
                <a:spcPts val="2360"/>
              </a:lnSpc>
            </a:pP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59" name="AutoShape 5">
            <a:extLst>
              <a:ext uri="{FF2B5EF4-FFF2-40B4-BE49-F238E27FC236}">
                <a16:creationId xmlns:a16="http://schemas.microsoft.com/office/drawing/2014/main" id="{C1BF3AFA-4362-41B4-BDA2-8E2F36FBFCE7}"/>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6">
            <a:extLst>
              <a:ext uri="{FF2B5EF4-FFF2-40B4-BE49-F238E27FC236}">
                <a16:creationId xmlns:a16="http://schemas.microsoft.com/office/drawing/2014/main" id="{5AB12791-C52B-F57C-12A5-1201CC604B40}"/>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14466DB3-A0D5-DA48-EBF3-3257F8D45EFF}"/>
              </a:ext>
            </a:extLst>
          </p:cNvPr>
          <p:cNvSpPr txBox="1"/>
          <p:nvPr/>
        </p:nvSpPr>
        <p:spPr>
          <a:xfrm>
            <a:off x="7689338" y="3604856"/>
            <a:ext cx="1574349" cy="646331"/>
          </a:xfrm>
          <a:prstGeom prst="rect">
            <a:avLst/>
          </a:prstGeom>
          <a:noFill/>
        </p:spPr>
        <p:txBody>
          <a:bodyPr wrap="square" rtlCol="0">
            <a:spAutoFit/>
          </a:bodyPr>
          <a:lstStyle/>
          <a:p>
            <a:pPr algn="ctr"/>
            <a:r>
              <a:rPr lang="en-US" b="1" dirty="0" err="1">
                <a:latin typeface="Microsoft YaHei" panose="020B0503020204020204" pitchFamily="34" charset="-122"/>
                <a:ea typeface="Microsoft YaHei" panose="020B0503020204020204" pitchFamily="34" charset="-122"/>
              </a:rPr>
              <a:t>调整角反射器高度</a:t>
            </a:r>
            <a:endParaRPr lang="en-US" b="1" dirty="0">
              <a:latin typeface="Microsoft YaHei" panose="020B0503020204020204" pitchFamily="34" charset="-122"/>
              <a:ea typeface="Microsoft YaHei" panose="020B0503020204020204" pitchFamily="34" charset="-122"/>
            </a:endParaRPr>
          </a:p>
        </p:txBody>
      </p:sp>
      <p:sp>
        <p:nvSpPr>
          <p:cNvPr id="108" name="Right Arrow 107">
            <a:extLst>
              <a:ext uri="{FF2B5EF4-FFF2-40B4-BE49-F238E27FC236}">
                <a16:creationId xmlns:a16="http://schemas.microsoft.com/office/drawing/2014/main" id="{7B7AD643-4E6F-9C3B-5D43-35D5C93D13E4}"/>
              </a:ext>
            </a:extLst>
          </p:cNvPr>
          <p:cNvSpPr/>
          <p:nvPr/>
        </p:nvSpPr>
        <p:spPr>
          <a:xfrm>
            <a:off x="7900634" y="4032099"/>
            <a:ext cx="1401926" cy="735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rapezoid 174">
            <a:extLst>
              <a:ext uri="{FF2B5EF4-FFF2-40B4-BE49-F238E27FC236}">
                <a16:creationId xmlns:a16="http://schemas.microsoft.com/office/drawing/2014/main" id="{3B6E64A7-F1EF-C580-11AC-EC20F1FAA0FF}"/>
              </a:ext>
            </a:extLst>
          </p:cNvPr>
          <p:cNvSpPr/>
          <p:nvPr/>
        </p:nvSpPr>
        <p:spPr>
          <a:xfrm>
            <a:off x="5825757" y="4280237"/>
            <a:ext cx="1778818" cy="906846"/>
          </a:xfrm>
          <a:prstGeom prst="trapezoid">
            <a:avLst>
              <a:gd name="adj" fmla="val 92856"/>
            </a:avLst>
          </a:prstGeom>
          <a:gradFill>
            <a:gsLst>
              <a:gs pos="0">
                <a:schemeClr val="accent1">
                  <a:lumMod val="5000"/>
                  <a:lumOff val="95000"/>
                  <a:alpha val="0"/>
                </a:schemeClr>
              </a:gs>
              <a:gs pos="34000">
                <a:schemeClr val="accent1">
                  <a:lumMod val="18000"/>
                  <a:lumOff val="82000"/>
                  <a:alpha val="62000"/>
                </a:schemeClr>
              </a:gs>
              <a:gs pos="62000">
                <a:schemeClr val="accent1">
                  <a:lumMod val="53028"/>
                  <a:lumOff val="46972"/>
                  <a:alpha val="52000"/>
                </a:schemeClr>
              </a:gs>
              <a:gs pos="99000">
                <a:schemeClr val="accent1">
                  <a:lumMod val="72000"/>
                  <a:lumOff val="28000"/>
                  <a:alpha val="6093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3F3F9FA1-23FE-9725-D98D-91D0F838A8D1}"/>
              </a:ext>
            </a:extLst>
          </p:cNvPr>
          <p:cNvGrpSpPr/>
          <p:nvPr/>
        </p:nvGrpSpPr>
        <p:grpSpPr>
          <a:xfrm>
            <a:off x="5037067" y="5533460"/>
            <a:ext cx="893271" cy="1327520"/>
            <a:chOff x="5962518" y="4772299"/>
            <a:chExt cx="893271" cy="1327520"/>
          </a:xfrm>
        </p:grpSpPr>
        <p:pic>
          <p:nvPicPr>
            <p:cNvPr id="140" name="Picture 139">
              <a:extLst>
                <a:ext uri="{FF2B5EF4-FFF2-40B4-BE49-F238E27FC236}">
                  <a16:creationId xmlns:a16="http://schemas.microsoft.com/office/drawing/2014/main" id="{2FD9B5FF-2ED1-0F96-6878-A7BBFFC8F14C}"/>
                </a:ext>
              </a:extLst>
            </p:cNvPr>
            <p:cNvPicPr>
              <a:picLocks noChangeArrowheads="1"/>
            </p:cNvPicPr>
            <p:nvPr/>
          </p:nvPicPr>
          <p:blipFill rotWithShape="1">
            <a:blip r:embed="rId6">
              <a:alphaModFix amt="55000"/>
              <a:extLst>
                <a:ext uri="{28A0092B-C50C-407E-A947-70E740481C1C}">
                  <a14:useLocalDpi xmlns:a14="http://schemas.microsoft.com/office/drawing/2010/main" val="0"/>
                </a:ext>
              </a:extLst>
            </a:blip>
            <a:srcRect l="76814" t="6909" r="1624" b="14422"/>
            <a:stretch/>
          </p:blipFill>
          <p:spPr bwMode="auto">
            <a:xfrm rot="431322">
              <a:off x="6148072" y="5504964"/>
              <a:ext cx="244057" cy="210922"/>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sp>
          <p:nvSpPr>
            <p:cNvPr id="133" name="Oval 132">
              <a:extLst>
                <a:ext uri="{FF2B5EF4-FFF2-40B4-BE49-F238E27FC236}">
                  <a16:creationId xmlns:a16="http://schemas.microsoft.com/office/drawing/2014/main" id="{3C4D8B37-D24E-2112-2236-1FB859479688}"/>
                </a:ext>
              </a:extLst>
            </p:cNvPr>
            <p:cNvSpPr/>
            <p:nvPr/>
          </p:nvSpPr>
          <p:spPr>
            <a:xfrm>
              <a:off x="6153773" y="5483434"/>
              <a:ext cx="216060" cy="236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a:extLst>
                <a:ext uri="{FF2B5EF4-FFF2-40B4-BE49-F238E27FC236}">
                  <a16:creationId xmlns:a16="http://schemas.microsoft.com/office/drawing/2014/main" id="{2E915983-E82D-64E8-1E9C-80B13D8E96C8}"/>
                </a:ext>
              </a:extLst>
            </p:cNvPr>
            <p:cNvCxnSpPr>
              <a:cxnSpLocks/>
            </p:cNvCxnSpPr>
            <p:nvPr/>
          </p:nvCxnSpPr>
          <p:spPr>
            <a:xfrm flipV="1">
              <a:off x="6235897" y="5321626"/>
              <a:ext cx="598717" cy="297009"/>
            </a:xfrm>
            <a:prstGeom prst="straightConnector1">
              <a:avLst/>
            </a:prstGeom>
            <a:ln w="28575">
              <a:solidFill>
                <a:srgbClr val="00B050">
                  <a:alpha val="5012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19D1D76-12A3-260F-926A-30254ADBBD50}"/>
                </a:ext>
              </a:extLst>
            </p:cNvPr>
            <p:cNvCxnSpPr>
              <a:cxnSpLocks/>
            </p:cNvCxnSpPr>
            <p:nvPr/>
          </p:nvCxnSpPr>
          <p:spPr>
            <a:xfrm>
              <a:off x="6244951" y="5616928"/>
              <a:ext cx="566603" cy="255167"/>
            </a:xfrm>
            <a:prstGeom prst="straightConnector1">
              <a:avLst/>
            </a:prstGeom>
            <a:ln w="28575">
              <a:solidFill>
                <a:srgbClr val="00B050">
                  <a:alpha val="49972"/>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9ACF943C-63E2-CC4F-34F7-51FEE99D5150}"/>
                </a:ext>
              </a:extLst>
            </p:cNvPr>
            <p:cNvCxnSpPr>
              <a:cxnSpLocks/>
            </p:cNvCxnSpPr>
            <p:nvPr/>
          </p:nvCxnSpPr>
          <p:spPr>
            <a:xfrm flipV="1">
              <a:off x="6244951" y="5014022"/>
              <a:ext cx="16979" cy="602906"/>
            </a:xfrm>
            <a:prstGeom prst="straightConnector1">
              <a:avLst/>
            </a:prstGeom>
            <a:ln w="28575">
              <a:solidFill>
                <a:srgbClr val="00B050">
                  <a:alpha val="50155"/>
                </a:srgbClr>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2362D851-6C5F-FFE4-5D11-E50D06FDE4E2}"/>
                </a:ext>
              </a:extLst>
            </p:cNvPr>
            <p:cNvSpPr txBox="1"/>
            <p:nvPr/>
          </p:nvSpPr>
          <p:spPr>
            <a:xfrm>
              <a:off x="6394765" y="5104656"/>
              <a:ext cx="284052" cy="307777"/>
            </a:xfrm>
            <a:prstGeom prst="rect">
              <a:avLst/>
            </a:prstGeom>
            <a:noFill/>
          </p:spPr>
          <p:txBody>
            <a:bodyPr wrap="none" rtlCol="0">
              <a:spAutoFit/>
            </a:bodyPr>
            <a:lstStyle/>
            <a:p>
              <a:r>
                <a:rPr lang="en-US" sz="1400" b="1" dirty="0">
                  <a:solidFill>
                    <a:srgbClr val="C00000"/>
                  </a:solidFill>
                </a:rPr>
                <a:t>X</a:t>
              </a:r>
            </a:p>
          </p:txBody>
        </p:sp>
        <p:sp>
          <p:nvSpPr>
            <p:cNvPr id="138" name="TextBox 137">
              <a:extLst>
                <a:ext uri="{FF2B5EF4-FFF2-40B4-BE49-F238E27FC236}">
                  <a16:creationId xmlns:a16="http://schemas.microsoft.com/office/drawing/2014/main" id="{2233B53D-9018-5C3C-177B-D920A9B8DEDE}"/>
                </a:ext>
              </a:extLst>
            </p:cNvPr>
            <p:cNvSpPr txBox="1"/>
            <p:nvPr/>
          </p:nvSpPr>
          <p:spPr>
            <a:xfrm>
              <a:off x="6175424" y="4772299"/>
              <a:ext cx="271228" cy="307777"/>
            </a:xfrm>
            <a:prstGeom prst="rect">
              <a:avLst/>
            </a:prstGeom>
            <a:noFill/>
          </p:spPr>
          <p:txBody>
            <a:bodyPr wrap="none" rtlCol="0">
              <a:spAutoFit/>
            </a:bodyPr>
            <a:lstStyle/>
            <a:p>
              <a:r>
                <a:rPr lang="en-US" sz="1400" b="1" dirty="0">
                  <a:solidFill>
                    <a:srgbClr val="C00000"/>
                  </a:solidFill>
                </a:rPr>
                <a:t>Z</a:t>
              </a:r>
            </a:p>
          </p:txBody>
        </p:sp>
        <p:sp>
          <p:nvSpPr>
            <p:cNvPr id="139" name="TextBox 138">
              <a:extLst>
                <a:ext uri="{FF2B5EF4-FFF2-40B4-BE49-F238E27FC236}">
                  <a16:creationId xmlns:a16="http://schemas.microsoft.com/office/drawing/2014/main" id="{2103E9B8-1E13-74E1-10B2-3F91B4B863B1}"/>
                </a:ext>
              </a:extLst>
            </p:cNvPr>
            <p:cNvSpPr txBox="1"/>
            <p:nvPr/>
          </p:nvSpPr>
          <p:spPr>
            <a:xfrm>
              <a:off x="5962518" y="5657071"/>
              <a:ext cx="397866" cy="307777"/>
            </a:xfrm>
            <a:prstGeom prst="rect">
              <a:avLst/>
            </a:prstGeom>
            <a:noFill/>
          </p:spPr>
          <p:txBody>
            <a:bodyPr wrap="none" rtlCol="0">
              <a:spAutoFit/>
            </a:bodyPr>
            <a:lstStyle/>
            <a:p>
              <a:r>
                <a:rPr lang="en-US" sz="1400" b="1" dirty="0">
                  <a:solidFill>
                    <a:srgbClr val="C00000"/>
                  </a:solidFill>
                </a:rPr>
                <a:t>O</a:t>
              </a:r>
              <a:r>
                <a:rPr lang="en-US" altLang="zh-CN" sz="1400" b="1" dirty="0">
                  <a:solidFill>
                    <a:srgbClr val="C00000"/>
                  </a:solidFill>
                </a:rPr>
                <a:t>2</a:t>
              </a:r>
              <a:endParaRPr lang="en-US" sz="1400" b="1" dirty="0">
                <a:solidFill>
                  <a:srgbClr val="C00000"/>
                </a:solidFill>
              </a:endParaRPr>
            </a:p>
          </p:txBody>
        </p:sp>
        <p:sp>
          <p:nvSpPr>
            <p:cNvPr id="141" name="TextBox 140">
              <a:extLst>
                <a:ext uri="{FF2B5EF4-FFF2-40B4-BE49-F238E27FC236}">
                  <a16:creationId xmlns:a16="http://schemas.microsoft.com/office/drawing/2014/main" id="{F1C85852-EEE6-63AA-ED63-CB0B4A0C525A}"/>
                </a:ext>
              </a:extLst>
            </p:cNvPr>
            <p:cNvSpPr txBox="1"/>
            <p:nvPr/>
          </p:nvSpPr>
          <p:spPr>
            <a:xfrm>
              <a:off x="6578149" y="5792042"/>
              <a:ext cx="277640" cy="307777"/>
            </a:xfrm>
            <a:prstGeom prst="rect">
              <a:avLst/>
            </a:prstGeom>
            <a:noFill/>
          </p:spPr>
          <p:txBody>
            <a:bodyPr wrap="none" rtlCol="0">
              <a:spAutoFit/>
            </a:bodyPr>
            <a:lstStyle/>
            <a:p>
              <a:r>
                <a:rPr lang="en-US" sz="1400" b="1" dirty="0">
                  <a:solidFill>
                    <a:srgbClr val="C00000"/>
                  </a:solidFill>
                </a:rPr>
                <a:t>Y</a:t>
              </a:r>
            </a:p>
          </p:txBody>
        </p:sp>
      </p:grpSp>
      <p:sp>
        <p:nvSpPr>
          <p:cNvPr id="184" name="Rectangle 183">
            <a:extLst>
              <a:ext uri="{FF2B5EF4-FFF2-40B4-BE49-F238E27FC236}">
                <a16:creationId xmlns:a16="http://schemas.microsoft.com/office/drawing/2014/main" id="{57DAC299-0669-2444-E285-567B0D50CDD1}"/>
              </a:ext>
            </a:extLst>
          </p:cNvPr>
          <p:cNvSpPr/>
          <p:nvPr/>
        </p:nvSpPr>
        <p:spPr>
          <a:xfrm>
            <a:off x="4586035" y="3813352"/>
            <a:ext cx="477220" cy="3021073"/>
          </a:xfrm>
          <a:prstGeom prst="rect">
            <a:avLst/>
          </a:prstGeom>
          <a:solidFill>
            <a:srgbClr val="1846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Microsoft YaHei" panose="020B0503020204020204" pitchFamily="34" charset="-122"/>
                <a:ea typeface="Microsoft YaHei" panose="020B0503020204020204" pitchFamily="34" charset="-122"/>
              </a:rPr>
              <a:t>不同参照物</a:t>
            </a:r>
            <a:endParaRPr lang="en-US" altLang="zh-CN" sz="1400" b="1" dirty="0">
              <a:latin typeface="Microsoft YaHei" panose="020B0503020204020204" pitchFamily="34" charset="-122"/>
              <a:ea typeface="Microsoft YaHei" panose="020B0503020204020204" pitchFamily="34" charset="-122"/>
            </a:endParaRPr>
          </a:p>
          <a:p>
            <a:pPr algn="ctr"/>
            <a:r>
              <a:rPr lang="zh-CN" altLang="en-US" sz="1400" b="1" dirty="0">
                <a:latin typeface="Microsoft YaHei" panose="020B0503020204020204" pitchFamily="34" charset="-122"/>
                <a:ea typeface="Microsoft YaHei" panose="020B0503020204020204" pitchFamily="34" charset="-122"/>
              </a:rPr>
              <a:t>到角反距离精度验证</a:t>
            </a:r>
            <a:endParaRPr lang="en-US" sz="1400" b="1" dirty="0">
              <a:latin typeface="Microsoft YaHei" panose="020B0503020204020204" pitchFamily="34" charset="-122"/>
              <a:ea typeface="Microsoft YaHei" panose="020B0503020204020204" pitchFamily="34" charset="-122"/>
            </a:endParaRPr>
          </a:p>
        </p:txBody>
      </p:sp>
      <p:sp>
        <p:nvSpPr>
          <p:cNvPr id="185" name="Rectangle 184">
            <a:extLst>
              <a:ext uri="{FF2B5EF4-FFF2-40B4-BE49-F238E27FC236}">
                <a16:creationId xmlns:a16="http://schemas.microsoft.com/office/drawing/2014/main" id="{CF4C5A15-FD37-5BD9-0C53-839A13D44358}"/>
              </a:ext>
            </a:extLst>
          </p:cNvPr>
          <p:cNvSpPr/>
          <p:nvPr/>
        </p:nvSpPr>
        <p:spPr>
          <a:xfrm>
            <a:off x="4589396" y="980862"/>
            <a:ext cx="488090" cy="2672202"/>
          </a:xfrm>
          <a:prstGeom prst="rect">
            <a:avLst/>
          </a:prstGeom>
          <a:solidFill>
            <a:srgbClr val="1846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Microsoft YaHei" panose="020B0503020204020204" pitchFamily="34" charset="-122"/>
                <a:ea typeface="Microsoft YaHei" panose="020B0503020204020204" pitchFamily="34" charset="-122"/>
              </a:rPr>
              <a:t>不同拍摄距离精度验证</a:t>
            </a:r>
            <a:endParaRPr lang="en-US" sz="1400" b="1" dirty="0">
              <a:latin typeface="Microsoft YaHei" panose="020B0503020204020204" pitchFamily="34" charset="-122"/>
              <a:ea typeface="Microsoft YaHei" panose="020B0503020204020204" pitchFamily="34" charset="-122"/>
            </a:endParaRPr>
          </a:p>
        </p:txBody>
      </p:sp>
      <p:grpSp>
        <p:nvGrpSpPr>
          <p:cNvPr id="208" name="Group 207">
            <a:extLst>
              <a:ext uri="{FF2B5EF4-FFF2-40B4-BE49-F238E27FC236}">
                <a16:creationId xmlns:a16="http://schemas.microsoft.com/office/drawing/2014/main" id="{98DF5E09-4F38-D00B-9DE0-58F009C2A993}"/>
              </a:ext>
            </a:extLst>
          </p:cNvPr>
          <p:cNvGrpSpPr/>
          <p:nvPr/>
        </p:nvGrpSpPr>
        <p:grpSpPr>
          <a:xfrm>
            <a:off x="378789" y="2176315"/>
            <a:ext cx="3494666" cy="2641781"/>
            <a:chOff x="323034" y="1866525"/>
            <a:chExt cx="3494666" cy="2641781"/>
          </a:xfrm>
        </p:grpSpPr>
        <p:pic>
          <p:nvPicPr>
            <p:cNvPr id="197" name="Picture 196">
              <a:extLst>
                <a:ext uri="{FF2B5EF4-FFF2-40B4-BE49-F238E27FC236}">
                  <a16:creationId xmlns:a16="http://schemas.microsoft.com/office/drawing/2014/main" id="{A6B141B1-EA5F-7EF2-B38F-0A6D887B1C2E}"/>
                </a:ext>
              </a:extLst>
            </p:cNvPr>
            <p:cNvPicPr>
              <a:picLocks noChangeAspect="1"/>
            </p:cNvPicPr>
            <p:nvPr/>
          </p:nvPicPr>
          <p:blipFill rotWithShape="1">
            <a:blip r:embed="rId5"/>
            <a:srcRect r="49576"/>
            <a:stretch/>
          </p:blipFill>
          <p:spPr>
            <a:xfrm>
              <a:off x="795706" y="2173375"/>
              <a:ext cx="1472889" cy="1244600"/>
            </a:xfrm>
            <a:prstGeom prst="rect">
              <a:avLst/>
            </a:prstGeom>
          </p:spPr>
        </p:pic>
        <p:sp>
          <p:nvSpPr>
            <p:cNvPr id="200" name="TextBox 199">
              <a:extLst>
                <a:ext uri="{FF2B5EF4-FFF2-40B4-BE49-F238E27FC236}">
                  <a16:creationId xmlns:a16="http://schemas.microsoft.com/office/drawing/2014/main" id="{B39A2157-C9CD-BB4B-F818-6F37FB9DE00D}"/>
                </a:ext>
              </a:extLst>
            </p:cNvPr>
            <p:cNvSpPr txBox="1"/>
            <p:nvPr/>
          </p:nvSpPr>
          <p:spPr>
            <a:xfrm>
              <a:off x="744833" y="3244334"/>
              <a:ext cx="877163" cy="369332"/>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参照点</a:t>
              </a:r>
              <a:endParaRPr lang="en-US" b="1" dirty="0">
                <a:latin typeface="Microsoft YaHei" panose="020B0503020204020204" pitchFamily="34" charset="-122"/>
                <a:ea typeface="Microsoft YaHei" panose="020B0503020204020204" pitchFamily="34" charset="-122"/>
              </a:endParaRPr>
            </a:p>
          </p:txBody>
        </p:sp>
        <p:sp>
          <p:nvSpPr>
            <p:cNvPr id="201" name="TextBox 200">
              <a:extLst>
                <a:ext uri="{FF2B5EF4-FFF2-40B4-BE49-F238E27FC236}">
                  <a16:creationId xmlns:a16="http://schemas.microsoft.com/office/drawing/2014/main" id="{B5555E53-E958-34BC-6E24-3AC24CB182AF}"/>
                </a:ext>
              </a:extLst>
            </p:cNvPr>
            <p:cNvSpPr txBox="1"/>
            <p:nvPr/>
          </p:nvSpPr>
          <p:spPr>
            <a:xfrm>
              <a:off x="2478872" y="3236610"/>
              <a:ext cx="1338828" cy="369332"/>
            </a:xfrm>
            <a:prstGeom prst="rect">
              <a:avLst/>
            </a:prstGeom>
            <a:noFill/>
          </p:spPr>
          <p:txBody>
            <a:bodyPr wrap="none" rtlCol="0">
              <a:spAutoFit/>
            </a:bodyPr>
            <a:lstStyle/>
            <a:p>
              <a:r>
                <a:rPr lang="en-US" b="1" dirty="0" err="1">
                  <a:latin typeface="Microsoft YaHei" panose="020B0503020204020204" pitchFamily="34" charset="-122"/>
                  <a:ea typeface="Microsoft YaHei" panose="020B0503020204020204" pitchFamily="34" charset="-122"/>
                </a:rPr>
                <a:t>监测标志物</a:t>
              </a:r>
              <a:endParaRPr lang="en-US" b="1" dirty="0">
                <a:latin typeface="Microsoft YaHei" panose="020B0503020204020204" pitchFamily="34" charset="-122"/>
                <a:ea typeface="Microsoft YaHei" panose="020B0503020204020204" pitchFamily="34" charset="-122"/>
              </a:endParaRPr>
            </a:p>
          </p:txBody>
        </p:sp>
        <p:cxnSp>
          <p:nvCxnSpPr>
            <p:cNvPr id="204" name="Straight Arrow Connector 203">
              <a:extLst>
                <a:ext uri="{FF2B5EF4-FFF2-40B4-BE49-F238E27FC236}">
                  <a16:creationId xmlns:a16="http://schemas.microsoft.com/office/drawing/2014/main" id="{EC4B779A-C068-CEE1-201F-16EA7EA868F5}"/>
                </a:ext>
              </a:extLst>
            </p:cNvPr>
            <p:cNvCxnSpPr>
              <a:cxnSpLocks/>
            </p:cNvCxnSpPr>
            <p:nvPr/>
          </p:nvCxnSpPr>
          <p:spPr>
            <a:xfrm flipV="1">
              <a:off x="1920240" y="2694471"/>
              <a:ext cx="1039821" cy="3739"/>
            </a:xfrm>
            <a:prstGeom prst="straightConnector1">
              <a:avLst/>
            </a:prstGeom>
            <a:ln w="222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4DB45130-F07E-87C7-5249-431FD3D71AA0}"/>
                </a:ext>
              </a:extLst>
            </p:cNvPr>
            <p:cNvSpPr txBox="1"/>
            <p:nvPr/>
          </p:nvSpPr>
          <p:spPr>
            <a:xfrm>
              <a:off x="1163599" y="1866525"/>
              <a:ext cx="2185214" cy="369332"/>
            </a:xfrm>
            <a:prstGeom prst="rect">
              <a:avLst/>
            </a:prstGeom>
            <a:noFill/>
          </p:spPr>
          <p:txBody>
            <a:bodyPr wrap="none" rtlCol="0">
              <a:spAutoFit/>
            </a:bodyPr>
            <a:lstStyle/>
            <a:p>
              <a:r>
                <a:rPr lang="en-US" b="1" dirty="0" err="1">
                  <a:solidFill>
                    <a:srgbClr val="C00000"/>
                  </a:solidFill>
                  <a:latin typeface="Microsoft YaHei" panose="020B0503020204020204" pitchFamily="34" charset="-122"/>
                  <a:ea typeface="Microsoft YaHei" panose="020B0503020204020204" pitchFamily="34" charset="-122"/>
                </a:rPr>
                <a:t>间隔距离</a:t>
              </a:r>
              <a:r>
                <a:rPr lang="zh-CN" altLang="en-US" b="1" dirty="0">
                  <a:solidFill>
                    <a:srgbClr val="C00000"/>
                  </a:solidFill>
                  <a:latin typeface="Microsoft YaHei" panose="020B0503020204020204" pitchFamily="34" charset="-122"/>
                  <a:ea typeface="Microsoft YaHei" panose="020B0503020204020204" pitchFamily="34" charset="-122"/>
                </a:rPr>
                <a:t>（</a:t>
              </a:r>
              <a:r>
                <a:rPr lang="en-US" b="1" dirty="0">
                  <a:solidFill>
                    <a:srgbClr val="C00000"/>
                  </a:solidFill>
                  <a:latin typeface="Microsoft YaHei" panose="020B0503020204020204" pitchFamily="34" charset="-122"/>
                  <a:ea typeface="Microsoft YaHei" panose="020B0503020204020204" pitchFamily="34" charset="-122"/>
                </a:rPr>
                <a:t>d</a:t>
              </a:r>
              <a:r>
                <a:rPr lang="zh-CN" altLang="en-US" b="1" dirty="0">
                  <a:solidFill>
                    <a:srgbClr val="C00000"/>
                  </a:solidFill>
                  <a:latin typeface="Microsoft YaHei" panose="020B0503020204020204" pitchFamily="34" charset="-122"/>
                  <a:ea typeface="Microsoft YaHei" panose="020B0503020204020204" pitchFamily="34" charset="-122"/>
                </a:rPr>
                <a:t>）</a:t>
              </a:r>
              <a:r>
                <a:rPr lang="en-US" b="1" dirty="0" err="1">
                  <a:solidFill>
                    <a:srgbClr val="C00000"/>
                  </a:solidFill>
                  <a:latin typeface="Microsoft YaHei" panose="020B0503020204020204" pitchFamily="34" charset="-122"/>
                  <a:ea typeface="Microsoft YaHei" panose="020B0503020204020204" pitchFamily="34" charset="-122"/>
                </a:rPr>
                <a:t>已知</a:t>
              </a:r>
              <a:endParaRPr lang="en-US" b="1" dirty="0">
                <a:solidFill>
                  <a:srgbClr val="C00000"/>
                </a:solidFill>
                <a:latin typeface="Microsoft YaHei" panose="020B0503020204020204" pitchFamily="34" charset="-122"/>
                <a:ea typeface="Microsoft YaHei" panose="020B0503020204020204" pitchFamily="34" charset="-122"/>
              </a:endParaRPr>
            </a:p>
          </p:txBody>
        </p:sp>
        <p:sp>
          <p:nvSpPr>
            <p:cNvPr id="206" name="TextBox 205">
              <a:extLst>
                <a:ext uri="{FF2B5EF4-FFF2-40B4-BE49-F238E27FC236}">
                  <a16:creationId xmlns:a16="http://schemas.microsoft.com/office/drawing/2014/main" id="{067D2A8F-B1F7-F9DE-F641-77E0F4E675B8}"/>
                </a:ext>
              </a:extLst>
            </p:cNvPr>
            <p:cNvSpPr txBox="1"/>
            <p:nvPr/>
          </p:nvSpPr>
          <p:spPr>
            <a:xfrm flipH="1">
              <a:off x="323034" y="1905219"/>
              <a:ext cx="500458" cy="2603087"/>
            </a:xfrm>
            <a:prstGeom prst="rect">
              <a:avLst/>
            </a:prstGeom>
            <a:noFill/>
          </p:spPr>
          <p:txBody>
            <a:bodyPr vert="wordArtVert" wrap="square" rtlCol="0">
              <a:spAutoFit/>
            </a:bodyPr>
            <a:lstStyle/>
            <a:p>
              <a:r>
                <a:rPr lang="zh-CN" altLang="en-US" sz="1600" b="1" dirty="0">
                  <a:solidFill>
                    <a:srgbClr val="C00000"/>
                  </a:solidFill>
                  <a:latin typeface="Microsoft YaHei" panose="020B0503020204020204" pitchFamily="34" charset="-122"/>
                  <a:ea typeface="Microsoft YaHei" panose="020B0503020204020204" pitchFamily="34" charset="-122"/>
                </a:rPr>
                <a:t>边长</a:t>
              </a:r>
              <a:r>
                <a:rPr lang="en-US" altLang="zh-CN" sz="1600" b="1" dirty="0">
                  <a:solidFill>
                    <a:srgbClr val="C00000"/>
                  </a:solidFill>
                  <a:latin typeface="Microsoft YaHei" panose="020B0503020204020204" pitchFamily="34" charset="-122"/>
                  <a:ea typeface="Microsoft YaHei" panose="020B0503020204020204" pitchFamily="34" charset="-122"/>
                </a:rPr>
                <a:t>(s)</a:t>
              </a:r>
              <a:r>
                <a:rPr lang="zh-CN" altLang="en-US" sz="1600" b="1" dirty="0">
                  <a:solidFill>
                    <a:srgbClr val="C00000"/>
                  </a:solidFill>
                  <a:latin typeface="Microsoft YaHei" panose="020B0503020204020204" pitchFamily="34" charset="-122"/>
                  <a:ea typeface="Microsoft YaHei" panose="020B0503020204020204" pitchFamily="34" charset="-122"/>
                </a:rPr>
                <a:t>已知</a:t>
              </a:r>
              <a:endParaRPr lang="en-US" sz="1600" b="1" dirty="0">
                <a:solidFill>
                  <a:srgbClr val="C00000"/>
                </a:solidFill>
                <a:latin typeface="Microsoft YaHei" panose="020B0503020204020204" pitchFamily="34" charset="-122"/>
                <a:ea typeface="Microsoft YaHei" panose="020B0503020204020204" pitchFamily="34" charset="-122"/>
              </a:endParaRPr>
            </a:p>
          </p:txBody>
        </p:sp>
      </p:grpSp>
      <p:sp>
        <p:nvSpPr>
          <p:cNvPr id="207" name="Rectangle 206">
            <a:extLst>
              <a:ext uri="{FF2B5EF4-FFF2-40B4-BE49-F238E27FC236}">
                <a16:creationId xmlns:a16="http://schemas.microsoft.com/office/drawing/2014/main" id="{6882EA20-0D7C-FC23-1446-CE02888AAA78}"/>
              </a:ext>
            </a:extLst>
          </p:cNvPr>
          <p:cNvSpPr/>
          <p:nvPr/>
        </p:nvSpPr>
        <p:spPr>
          <a:xfrm>
            <a:off x="462049" y="1763400"/>
            <a:ext cx="3622192" cy="380025"/>
          </a:xfrm>
          <a:prstGeom prst="rect">
            <a:avLst/>
          </a:prstGeom>
          <a:solidFill>
            <a:srgbClr val="1846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Microsoft YaHei" panose="020B0503020204020204" pitchFamily="34" charset="-122"/>
                <a:ea typeface="Microsoft YaHei" panose="020B0503020204020204" pitchFamily="34" charset="-122"/>
              </a:rPr>
              <a:t>标志物算法识别精度</a:t>
            </a:r>
            <a:endParaRPr lang="en-US" sz="1400" b="1" dirty="0">
              <a:latin typeface="Microsoft YaHei" panose="020B0503020204020204" pitchFamily="34" charset="-122"/>
              <a:ea typeface="Microsoft YaHei" panose="020B0503020204020204" pitchFamily="34" charset="-122"/>
            </a:endParaRPr>
          </a:p>
        </p:txBody>
      </p:sp>
      <p:sp>
        <p:nvSpPr>
          <p:cNvPr id="210" name="Right Arrow 209">
            <a:extLst>
              <a:ext uri="{FF2B5EF4-FFF2-40B4-BE49-F238E27FC236}">
                <a16:creationId xmlns:a16="http://schemas.microsoft.com/office/drawing/2014/main" id="{5A78EA1B-E330-5605-89BD-3C3A5BB5241E}"/>
              </a:ext>
            </a:extLst>
          </p:cNvPr>
          <p:cNvSpPr/>
          <p:nvPr/>
        </p:nvSpPr>
        <p:spPr>
          <a:xfrm rot="5400000" flipH="1">
            <a:off x="1667641" y="4117398"/>
            <a:ext cx="488241" cy="827384"/>
          </a:xfrm>
          <a:prstGeom prst="rightArrow">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a:extLst>
              <a:ext uri="{FF2B5EF4-FFF2-40B4-BE49-F238E27FC236}">
                <a16:creationId xmlns:a16="http://schemas.microsoft.com/office/drawing/2014/main" id="{052B9DDE-D33D-14B5-1D26-4210D558974D}"/>
              </a:ext>
            </a:extLst>
          </p:cNvPr>
          <p:cNvSpPr txBox="1"/>
          <p:nvPr/>
        </p:nvSpPr>
        <p:spPr>
          <a:xfrm>
            <a:off x="2244651" y="5125706"/>
            <a:ext cx="2149479" cy="646331"/>
          </a:xfrm>
          <a:prstGeom prst="rect">
            <a:avLst/>
          </a:prstGeom>
          <a:noFill/>
        </p:spPr>
        <p:txBody>
          <a:bodyPr wrap="square" rtlCol="0">
            <a:spAutoFit/>
          </a:bodyPr>
          <a:lstStyle/>
          <a:p>
            <a:r>
              <a:rPr lang="en-US" b="1" dirty="0" err="1">
                <a:latin typeface="Microsoft YaHei" panose="020B0503020204020204" pitchFamily="34" charset="-122"/>
                <a:ea typeface="Microsoft YaHei" panose="020B0503020204020204" pitchFamily="34" charset="-122"/>
              </a:rPr>
              <a:t>计算监测标志物与坐标原点的距离</a:t>
            </a:r>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d’</a:t>
            </a:r>
            <a:endParaRPr lang="en-US" b="1" dirty="0">
              <a:latin typeface="Microsoft YaHei" panose="020B0503020204020204" pitchFamily="34" charset="-122"/>
              <a:ea typeface="Microsoft YaHei" panose="020B0503020204020204" pitchFamily="34" charset="-122"/>
            </a:endParaRPr>
          </a:p>
        </p:txBody>
      </p:sp>
      <p:pic>
        <p:nvPicPr>
          <p:cNvPr id="214" name="Picture 2">
            <a:extLst>
              <a:ext uri="{FF2B5EF4-FFF2-40B4-BE49-F238E27FC236}">
                <a16:creationId xmlns:a16="http://schemas.microsoft.com/office/drawing/2014/main" id="{33426ECE-F999-FFCE-71D5-96773B486B5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570" t="25741" r="15335" b="29634"/>
          <a:stretch/>
        </p:blipFill>
        <p:spPr bwMode="auto">
          <a:xfrm>
            <a:off x="161494" y="5051336"/>
            <a:ext cx="2115719" cy="796384"/>
          </a:xfrm>
          <a:prstGeom prst="rect">
            <a:avLst/>
          </a:prstGeom>
          <a:noFill/>
          <a:extLst>
            <a:ext uri="{909E8E84-426E-40DD-AFC4-6F175D3DCCD1}">
              <a14:hiddenFill xmlns:a14="http://schemas.microsoft.com/office/drawing/2010/main">
                <a:solidFill>
                  <a:srgbClr val="FFFFFF"/>
                </a:solidFill>
              </a14:hiddenFill>
            </a:ext>
          </a:extLst>
        </p:spPr>
      </p:pic>
      <p:sp>
        <p:nvSpPr>
          <p:cNvPr id="215" name="TextBox 214">
            <a:extLst>
              <a:ext uri="{FF2B5EF4-FFF2-40B4-BE49-F238E27FC236}">
                <a16:creationId xmlns:a16="http://schemas.microsoft.com/office/drawing/2014/main" id="{23B31D56-73F4-EBC6-7761-1D32A3F8B7A1}"/>
              </a:ext>
            </a:extLst>
          </p:cNvPr>
          <p:cNvSpPr txBox="1"/>
          <p:nvPr/>
        </p:nvSpPr>
        <p:spPr>
          <a:xfrm>
            <a:off x="2430238" y="4351385"/>
            <a:ext cx="1627369" cy="369332"/>
          </a:xfrm>
          <a:prstGeom prst="rect">
            <a:avLst/>
          </a:prstGeom>
          <a:noFill/>
        </p:spPr>
        <p:txBody>
          <a:bodyPr wrap="none" rtlCol="0">
            <a:spAutoFit/>
          </a:bodyPr>
          <a:lstStyle/>
          <a:p>
            <a:r>
              <a:rPr lang="el-GR" b="1" dirty="0">
                <a:latin typeface="Microsoft YaHei" panose="020B0503020204020204" pitchFamily="34" charset="-122"/>
                <a:ea typeface="Microsoft YaHei" panose="020B0503020204020204" pitchFamily="34" charset="-122"/>
              </a:rPr>
              <a:t>Δ</a:t>
            </a:r>
            <a:r>
              <a:rPr lang="en-US" b="1" dirty="0">
                <a:latin typeface="Microsoft YaHei" panose="020B0503020204020204" pitchFamily="34" charset="-122"/>
                <a:ea typeface="Microsoft YaHei" panose="020B0503020204020204" pitchFamily="34" charset="-122"/>
              </a:rPr>
              <a:t>d = d – d’</a:t>
            </a:r>
          </a:p>
        </p:txBody>
      </p:sp>
      <p:grpSp>
        <p:nvGrpSpPr>
          <p:cNvPr id="111" name="Group 110">
            <a:extLst>
              <a:ext uri="{FF2B5EF4-FFF2-40B4-BE49-F238E27FC236}">
                <a16:creationId xmlns:a16="http://schemas.microsoft.com/office/drawing/2014/main" id="{C0515F65-93D7-4DCE-E1AD-BFD20FBD794E}"/>
              </a:ext>
            </a:extLst>
          </p:cNvPr>
          <p:cNvGrpSpPr/>
          <p:nvPr/>
        </p:nvGrpSpPr>
        <p:grpSpPr>
          <a:xfrm>
            <a:off x="5767002" y="4253110"/>
            <a:ext cx="2157990" cy="1430208"/>
            <a:chOff x="1705138" y="3592291"/>
            <a:chExt cx="3457014" cy="2348061"/>
          </a:xfrm>
        </p:grpSpPr>
        <p:grpSp>
          <p:nvGrpSpPr>
            <p:cNvPr id="113" name="Group 112">
              <a:extLst>
                <a:ext uri="{FF2B5EF4-FFF2-40B4-BE49-F238E27FC236}">
                  <a16:creationId xmlns:a16="http://schemas.microsoft.com/office/drawing/2014/main" id="{BA88C539-6854-D94E-FD00-48FAEDFE21FC}"/>
                </a:ext>
              </a:extLst>
            </p:cNvPr>
            <p:cNvGrpSpPr/>
            <p:nvPr/>
          </p:nvGrpSpPr>
          <p:grpSpPr>
            <a:xfrm>
              <a:off x="1705138" y="3592291"/>
              <a:ext cx="2593004" cy="2348061"/>
              <a:chOff x="384293" y="1871162"/>
              <a:chExt cx="2593028" cy="2212611"/>
            </a:xfrm>
          </p:grpSpPr>
          <p:pic>
            <p:nvPicPr>
              <p:cNvPr id="118" name="Picture 117">
                <a:extLst>
                  <a:ext uri="{FF2B5EF4-FFF2-40B4-BE49-F238E27FC236}">
                    <a16:creationId xmlns:a16="http://schemas.microsoft.com/office/drawing/2014/main" id="{1050A571-552E-EF9D-95AD-69070261B283}"/>
                  </a:ext>
                </a:extLst>
              </p:cNvPr>
              <p:cNvPicPr>
                <a:picLocks noChangeAspect="1"/>
              </p:cNvPicPr>
              <p:nvPr/>
            </p:nvPicPr>
            <p:blipFill>
              <a:blip r:embed="rId8"/>
              <a:stretch>
                <a:fillRect/>
              </a:stretch>
            </p:blipFill>
            <p:spPr>
              <a:xfrm>
                <a:off x="1933808" y="2985593"/>
                <a:ext cx="350161" cy="333969"/>
              </a:xfrm>
              <a:prstGeom prst="rect">
                <a:avLst/>
              </a:prstGeom>
            </p:spPr>
          </p:pic>
          <p:sp>
            <p:nvSpPr>
              <p:cNvPr id="119" name="Oval 118">
                <a:extLst>
                  <a:ext uri="{FF2B5EF4-FFF2-40B4-BE49-F238E27FC236}">
                    <a16:creationId xmlns:a16="http://schemas.microsoft.com/office/drawing/2014/main" id="{D28BA486-EE00-D02A-96C9-A7BC2794B4BE}"/>
                  </a:ext>
                </a:extLst>
              </p:cNvPr>
              <p:cNvSpPr/>
              <p:nvPr/>
            </p:nvSpPr>
            <p:spPr>
              <a:xfrm>
                <a:off x="1797530" y="2841960"/>
                <a:ext cx="607273" cy="6212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1432C18B-C5CC-CB25-CB63-852129CE77F6}"/>
                  </a:ext>
                </a:extLst>
              </p:cNvPr>
              <p:cNvCxnSpPr>
                <a:cxnSpLocks/>
                <a:stCxn id="119" idx="7"/>
                <a:endCxn id="114" idx="2"/>
              </p:cNvCxnSpPr>
              <p:nvPr/>
            </p:nvCxnSpPr>
            <p:spPr>
              <a:xfrm flipV="1">
                <a:off x="2315869" y="2669627"/>
                <a:ext cx="661452" cy="2633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C5D897B5-C2D2-F710-06BF-3AAC5308BC11}"/>
                  </a:ext>
                </a:extLst>
              </p:cNvPr>
              <p:cNvSpPr/>
              <p:nvPr/>
            </p:nvSpPr>
            <p:spPr>
              <a:xfrm>
                <a:off x="822129" y="2991303"/>
                <a:ext cx="387418" cy="3654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EE476D10-811D-A2EA-720B-F46907F8EB56}"/>
                  </a:ext>
                </a:extLst>
              </p:cNvPr>
              <p:cNvPicPr>
                <a:picLocks noChangeArrowheads="1"/>
              </p:cNvPicPr>
              <p:nvPr/>
            </p:nvPicPr>
            <p:blipFill rotWithShape="1">
              <a:blip r:embed="rId6">
                <a:extLst>
                  <a:ext uri="{28A0092B-C50C-407E-A947-70E740481C1C}">
                    <a14:useLocalDpi xmlns:a14="http://schemas.microsoft.com/office/drawing/2010/main" val="0"/>
                  </a:ext>
                </a:extLst>
              </a:blip>
              <a:srcRect l="76814" t="6909" r="1624" b="14422"/>
              <a:stretch/>
            </p:blipFill>
            <p:spPr bwMode="auto">
              <a:xfrm rot="431322">
                <a:off x="923321" y="3086660"/>
                <a:ext cx="226331" cy="180383"/>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123" name="Group 122">
                <a:extLst>
                  <a:ext uri="{FF2B5EF4-FFF2-40B4-BE49-F238E27FC236}">
                    <a16:creationId xmlns:a16="http://schemas.microsoft.com/office/drawing/2014/main" id="{9B369561-2F90-067F-9471-1401EAEE9F06}"/>
                  </a:ext>
                </a:extLst>
              </p:cNvPr>
              <p:cNvGrpSpPr/>
              <p:nvPr/>
            </p:nvGrpSpPr>
            <p:grpSpPr>
              <a:xfrm>
                <a:off x="384293" y="1871162"/>
                <a:ext cx="1645998" cy="2212611"/>
                <a:chOff x="2678870" y="3207342"/>
                <a:chExt cx="1680765" cy="2469096"/>
              </a:xfrm>
            </p:grpSpPr>
            <p:grpSp>
              <p:nvGrpSpPr>
                <p:cNvPr id="125" name="Group 124">
                  <a:extLst>
                    <a:ext uri="{FF2B5EF4-FFF2-40B4-BE49-F238E27FC236}">
                      <a16:creationId xmlns:a16="http://schemas.microsoft.com/office/drawing/2014/main" id="{57972A53-6708-8356-6D66-BB6AE82F3D55}"/>
                    </a:ext>
                  </a:extLst>
                </p:cNvPr>
                <p:cNvGrpSpPr/>
                <p:nvPr/>
              </p:nvGrpSpPr>
              <p:grpSpPr>
                <a:xfrm>
                  <a:off x="3317272" y="3774591"/>
                  <a:ext cx="926857" cy="1353720"/>
                  <a:chOff x="1788289" y="2602991"/>
                  <a:chExt cx="926857" cy="1353720"/>
                </a:xfrm>
              </p:grpSpPr>
              <p:cxnSp>
                <p:nvCxnSpPr>
                  <p:cNvPr id="130" name="Straight Arrow Connector 129">
                    <a:extLst>
                      <a:ext uri="{FF2B5EF4-FFF2-40B4-BE49-F238E27FC236}">
                        <a16:creationId xmlns:a16="http://schemas.microsoft.com/office/drawing/2014/main" id="{39E04952-DB18-1588-2134-0210D73EE6CA}"/>
                      </a:ext>
                    </a:extLst>
                  </p:cNvPr>
                  <p:cNvCxnSpPr>
                    <a:cxnSpLocks/>
                  </p:cNvCxnSpPr>
                  <p:nvPr/>
                </p:nvCxnSpPr>
                <p:spPr>
                  <a:xfrm flipV="1">
                    <a:off x="1790411" y="3045636"/>
                    <a:ext cx="905446" cy="4573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6C1D385-9EED-CFE6-C447-9AEA4BDF3144}"/>
                      </a:ext>
                    </a:extLst>
                  </p:cNvPr>
                  <p:cNvCxnSpPr>
                    <a:cxnSpLocks/>
                  </p:cNvCxnSpPr>
                  <p:nvPr/>
                </p:nvCxnSpPr>
                <p:spPr>
                  <a:xfrm>
                    <a:off x="1788290" y="3516193"/>
                    <a:ext cx="926856" cy="4405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EEA2B77-F881-17E0-2E22-029FA6E09637}"/>
                      </a:ext>
                    </a:extLst>
                  </p:cNvPr>
                  <p:cNvCxnSpPr>
                    <a:cxnSpLocks/>
                  </p:cNvCxnSpPr>
                  <p:nvPr/>
                </p:nvCxnSpPr>
                <p:spPr>
                  <a:xfrm flipV="1">
                    <a:off x="1788289" y="2602991"/>
                    <a:ext cx="0" cy="9132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79024127-8D0A-2B6C-09CD-A81EDCC435C5}"/>
                    </a:ext>
                  </a:extLst>
                </p:cNvPr>
                <p:cNvSpPr txBox="1"/>
                <p:nvPr/>
              </p:nvSpPr>
              <p:spPr>
                <a:xfrm>
                  <a:off x="3655688" y="3808528"/>
                  <a:ext cx="464655" cy="531343"/>
                </a:xfrm>
                <a:prstGeom prst="rect">
                  <a:avLst/>
                </a:prstGeom>
                <a:noFill/>
              </p:spPr>
              <p:txBody>
                <a:bodyPr wrap="none" rtlCol="0">
                  <a:spAutoFit/>
                </a:bodyPr>
                <a:lstStyle/>
                <a:p>
                  <a:r>
                    <a:rPr lang="en-US" sz="1400" b="1" dirty="0">
                      <a:solidFill>
                        <a:srgbClr val="C00000"/>
                      </a:solidFill>
                    </a:rPr>
                    <a:t>X</a:t>
                  </a:r>
                </a:p>
              </p:txBody>
            </p:sp>
            <p:sp>
              <p:nvSpPr>
                <p:cNvPr id="127" name="TextBox 126">
                  <a:extLst>
                    <a:ext uri="{FF2B5EF4-FFF2-40B4-BE49-F238E27FC236}">
                      <a16:creationId xmlns:a16="http://schemas.microsoft.com/office/drawing/2014/main" id="{E49423D3-1295-6A49-EB1D-27AD61EA3BA6}"/>
                    </a:ext>
                  </a:extLst>
                </p:cNvPr>
                <p:cNvSpPr txBox="1"/>
                <p:nvPr/>
              </p:nvSpPr>
              <p:spPr>
                <a:xfrm>
                  <a:off x="3905468" y="5145095"/>
                  <a:ext cx="454167" cy="531343"/>
                </a:xfrm>
                <a:prstGeom prst="rect">
                  <a:avLst/>
                </a:prstGeom>
                <a:noFill/>
              </p:spPr>
              <p:txBody>
                <a:bodyPr wrap="none" rtlCol="0">
                  <a:spAutoFit/>
                </a:bodyPr>
                <a:lstStyle/>
                <a:p>
                  <a:r>
                    <a:rPr lang="en-US" sz="1400" b="1" dirty="0">
                      <a:solidFill>
                        <a:srgbClr val="C00000"/>
                      </a:solidFill>
                    </a:rPr>
                    <a:t>Y</a:t>
                  </a:r>
                </a:p>
              </p:txBody>
            </p:sp>
            <p:sp>
              <p:nvSpPr>
                <p:cNvPr id="128" name="TextBox 127">
                  <a:extLst>
                    <a:ext uri="{FF2B5EF4-FFF2-40B4-BE49-F238E27FC236}">
                      <a16:creationId xmlns:a16="http://schemas.microsoft.com/office/drawing/2014/main" id="{83098D98-9705-530F-7505-B43077B2308D}"/>
                    </a:ext>
                  </a:extLst>
                </p:cNvPr>
                <p:cNvSpPr txBox="1"/>
                <p:nvPr/>
              </p:nvSpPr>
              <p:spPr>
                <a:xfrm>
                  <a:off x="3176213" y="3207342"/>
                  <a:ext cx="443678" cy="531343"/>
                </a:xfrm>
                <a:prstGeom prst="rect">
                  <a:avLst/>
                </a:prstGeom>
                <a:noFill/>
              </p:spPr>
              <p:txBody>
                <a:bodyPr wrap="none" rtlCol="0">
                  <a:spAutoFit/>
                </a:bodyPr>
                <a:lstStyle/>
                <a:p>
                  <a:r>
                    <a:rPr lang="en-US" sz="1400" b="1" dirty="0">
                      <a:solidFill>
                        <a:srgbClr val="C00000"/>
                      </a:solidFill>
                    </a:rPr>
                    <a:t>Z</a:t>
                  </a:r>
                </a:p>
              </p:txBody>
            </p:sp>
            <p:sp>
              <p:nvSpPr>
                <p:cNvPr id="129" name="TextBox 128">
                  <a:extLst>
                    <a:ext uri="{FF2B5EF4-FFF2-40B4-BE49-F238E27FC236}">
                      <a16:creationId xmlns:a16="http://schemas.microsoft.com/office/drawing/2014/main" id="{536E9E67-0380-1EDD-2D3B-AF761E3537D7}"/>
                    </a:ext>
                  </a:extLst>
                </p:cNvPr>
                <p:cNvSpPr txBox="1"/>
                <p:nvPr/>
              </p:nvSpPr>
              <p:spPr>
                <a:xfrm>
                  <a:off x="2678870" y="4412203"/>
                  <a:ext cx="501367" cy="531343"/>
                </a:xfrm>
                <a:prstGeom prst="rect">
                  <a:avLst/>
                </a:prstGeom>
                <a:noFill/>
              </p:spPr>
              <p:txBody>
                <a:bodyPr wrap="none" rtlCol="0">
                  <a:spAutoFit/>
                </a:bodyPr>
                <a:lstStyle/>
                <a:p>
                  <a:r>
                    <a:rPr lang="en-US" sz="1400" b="1" dirty="0">
                      <a:solidFill>
                        <a:srgbClr val="C00000"/>
                      </a:solidFill>
                    </a:rPr>
                    <a:t>O</a:t>
                  </a:r>
                </a:p>
              </p:txBody>
            </p:sp>
          </p:grpSp>
          <p:sp>
            <p:nvSpPr>
              <p:cNvPr id="124" name="TextBox 123">
                <a:extLst>
                  <a:ext uri="{FF2B5EF4-FFF2-40B4-BE49-F238E27FC236}">
                    <a16:creationId xmlns:a16="http://schemas.microsoft.com/office/drawing/2014/main" id="{7F7B59C0-32CF-4423-7F87-467F1B063DB8}"/>
                  </a:ext>
                </a:extLst>
              </p:cNvPr>
              <p:cNvSpPr txBox="1"/>
              <p:nvPr/>
            </p:nvSpPr>
            <p:spPr>
              <a:xfrm>
                <a:off x="2351426" y="2697528"/>
                <a:ext cx="184731" cy="369332"/>
              </a:xfrm>
              <a:prstGeom prst="rect">
                <a:avLst/>
              </a:prstGeom>
              <a:noFill/>
            </p:spPr>
            <p:txBody>
              <a:bodyPr wrap="none" rtlCol="0">
                <a:spAutoFit/>
              </a:bodyPr>
              <a:lstStyle/>
              <a:p>
                <a:endParaRPr lang="en-US" dirty="0">
                  <a:solidFill>
                    <a:srgbClr val="C00000"/>
                  </a:solidFill>
                </a:endParaRPr>
              </a:p>
            </p:txBody>
          </p:sp>
        </p:grpSp>
        <p:sp>
          <p:nvSpPr>
            <p:cNvPr id="114" name="TextBox 113">
              <a:extLst>
                <a:ext uri="{FF2B5EF4-FFF2-40B4-BE49-F238E27FC236}">
                  <a16:creationId xmlns:a16="http://schemas.microsoft.com/office/drawing/2014/main" id="{88014E68-455F-C62D-223A-450FDDD75833}"/>
                </a:ext>
              </a:extLst>
            </p:cNvPr>
            <p:cNvSpPr txBox="1"/>
            <p:nvPr/>
          </p:nvSpPr>
          <p:spPr>
            <a:xfrm>
              <a:off x="3434129" y="3782750"/>
              <a:ext cx="1728023" cy="656886"/>
            </a:xfrm>
            <a:prstGeom prst="rect">
              <a:avLst/>
            </a:prstGeom>
            <a:noFill/>
          </p:spPr>
          <p:txBody>
            <a:bodyPr wrap="none" rtlCol="0">
              <a:spAutoFit/>
            </a:bodyPr>
            <a:lstStyle/>
            <a:p>
              <a:r>
                <a:rPr lang="en-US" sz="2000" b="1" dirty="0">
                  <a:solidFill>
                    <a:srgbClr val="C00000"/>
                  </a:solidFill>
                </a:rPr>
                <a:t>S</a:t>
              </a:r>
              <a:r>
                <a:rPr lang="en-US" altLang="zh-CN" sz="2000" b="1" dirty="0">
                  <a:solidFill>
                    <a:srgbClr val="C00000"/>
                  </a:solidFill>
                </a:rPr>
                <a:t>1(X,Y,Z)</a:t>
              </a:r>
              <a:endParaRPr lang="en-US" sz="2000" b="1" dirty="0">
                <a:solidFill>
                  <a:srgbClr val="C00000"/>
                </a:solidFill>
              </a:endParaRPr>
            </a:p>
          </p:txBody>
        </p:sp>
      </p:grpSp>
      <p:pic>
        <p:nvPicPr>
          <p:cNvPr id="12" name="Picture 11">
            <a:extLst>
              <a:ext uri="{FF2B5EF4-FFF2-40B4-BE49-F238E27FC236}">
                <a16:creationId xmlns:a16="http://schemas.microsoft.com/office/drawing/2014/main" id="{D6FEFDE9-F633-9487-D1A6-4A10664E3708}"/>
              </a:ext>
            </a:extLst>
          </p:cNvPr>
          <p:cNvPicPr>
            <a:picLocks noChangeAspect="1"/>
          </p:cNvPicPr>
          <p:nvPr/>
        </p:nvPicPr>
        <p:blipFill>
          <a:blip r:embed="rId9"/>
          <a:stretch>
            <a:fillRect/>
          </a:stretch>
        </p:blipFill>
        <p:spPr>
          <a:xfrm>
            <a:off x="6333333" y="3959473"/>
            <a:ext cx="821953" cy="438074"/>
          </a:xfrm>
          <a:prstGeom prst="rect">
            <a:avLst/>
          </a:prstGeom>
        </p:spPr>
      </p:pic>
      <p:cxnSp>
        <p:nvCxnSpPr>
          <p:cNvPr id="36" name="Elbow Connector 35">
            <a:extLst>
              <a:ext uri="{FF2B5EF4-FFF2-40B4-BE49-F238E27FC236}">
                <a16:creationId xmlns:a16="http://schemas.microsoft.com/office/drawing/2014/main" id="{2D846BA4-2C68-CABE-6465-8807CC7C7CCE}"/>
              </a:ext>
            </a:extLst>
          </p:cNvPr>
          <p:cNvCxnSpPr>
            <a:cxnSpLocks/>
          </p:cNvCxnSpPr>
          <p:nvPr/>
        </p:nvCxnSpPr>
        <p:spPr>
          <a:xfrm rot="5400000">
            <a:off x="5294669" y="5115364"/>
            <a:ext cx="430459" cy="363819"/>
          </a:xfrm>
          <a:prstGeom prst="bentConnector3">
            <a:avLst>
              <a:gd name="adj1" fmla="val 531"/>
            </a:avLst>
          </a:prstGeom>
          <a:ln w="19050">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AD3C0417-7A0B-1C94-2997-95BEC345F092}"/>
              </a:ext>
            </a:extLst>
          </p:cNvPr>
          <p:cNvGrpSpPr/>
          <p:nvPr/>
        </p:nvGrpSpPr>
        <p:grpSpPr>
          <a:xfrm>
            <a:off x="8821838" y="3985002"/>
            <a:ext cx="3103522" cy="2947401"/>
            <a:chOff x="8516314" y="3985817"/>
            <a:chExt cx="3103522" cy="2947401"/>
          </a:xfrm>
        </p:grpSpPr>
        <p:grpSp>
          <p:nvGrpSpPr>
            <p:cNvPr id="15" name="Group 14">
              <a:extLst>
                <a:ext uri="{FF2B5EF4-FFF2-40B4-BE49-F238E27FC236}">
                  <a16:creationId xmlns:a16="http://schemas.microsoft.com/office/drawing/2014/main" id="{DE5D3ED3-BF10-C73B-5132-2CDD6AF50009}"/>
                </a:ext>
              </a:extLst>
            </p:cNvPr>
            <p:cNvGrpSpPr/>
            <p:nvPr/>
          </p:nvGrpSpPr>
          <p:grpSpPr>
            <a:xfrm>
              <a:off x="8943288" y="4563408"/>
              <a:ext cx="2676548" cy="2369810"/>
              <a:chOff x="1605999" y="4529112"/>
              <a:chExt cx="2731818" cy="2679577"/>
            </a:xfrm>
          </p:grpSpPr>
          <p:pic>
            <p:nvPicPr>
              <p:cNvPr id="16" name="Picture 15" descr="A picture containing engineering drawing&#10;&#10;Description automatically generated">
                <a:extLst>
                  <a:ext uri="{FF2B5EF4-FFF2-40B4-BE49-F238E27FC236}">
                    <a16:creationId xmlns:a16="http://schemas.microsoft.com/office/drawing/2014/main" id="{CC4C9F32-3546-E520-13BF-3CD26118079D}"/>
                  </a:ext>
                </a:extLst>
              </p:cNvPr>
              <p:cNvPicPr>
                <a:picLocks noChangeAspect="1"/>
              </p:cNvPicPr>
              <p:nvPr/>
            </p:nvPicPr>
            <p:blipFill rotWithShape="1">
              <a:blip r:embed="rId4"/>
              <a:srcRect l="68787" t="46615" r="4779" b="31978"/>
              <a:stretch/>
            </p:blipFill>
            <p:spPr>
              <a:xfrm>
                <a:off x="1605999" y="4529112"/>
                <a:ext cx="2731818" cy="1886940"/>
              </a:xfrm>
              <a:prstGeom prst="rect">
                <a:avLst/>
              </a:prstGeom>
            </p:spPr>
          </p:pic>
          <p:pic>
            <p:nvPicPr>
              <p:cNvPr id="17" name="Picture 16" descr="A picture containing engineering drawing&#10;&#10;Description automatically generated">
                <a:extLst>
                  <a:ext uri="{FF2B5EF4-FFF2-40B4-BE49-F238E27FC236}">
                    <a16:creationId xmlns:a16="http://schemas.microsoft.com/office/drawing/2014/main" id="{013EE74D-A99C-7353-3333-E4D3145CE77D}"/>
                  </a:ext>
                </a:extLst>
              </p:cNvPr>
              <p:cNvPicPr>
                <a:picLocks noChangeAspect="1"/>
              </p:cNvPicPr>
              <p:nvPr/>
            </p:nvPicPr>
            <p:blipFill rotWithShape="1">
              <a:blip r:embed="rId4"/>
              <a:srcRect l="68787" t="83148" r="4779" b="5360"/>
              <a:stretch/>
            </p:blipFill>
            <p:spPr>
              <a:xfrm>
                <a:off x="1605999" y="6230427"/>
                <a:ext cx="2731817" cy="978262"/>
              </a:xfrm>
              <a:prstGeom prst="rect">
                <a:avLst/>
              </a:prstGeom>
            </p:spPr>
          </p:pic>
        </p:grpSp>
        <p:sp>
          <p:nvSpPr>
            <p:cNvPr id="174" name="Trapezoid 173">
              <a:extLst>
                <a:ext uri="{FF2B5EF4-FFF2-40B4-BE49-F238E27FC236}">
                  <a16:creationId xmlns:a16="http://schemas.microsoft.com/office/drawing/2014/main" id="{199C31CC-A201-DB8E-A35E-FC221FC72BC3}"/>
                </a:ext>
              </a:extLst>
            </p:cNvPr>
            <p:cNvSpPr/>
            <p:nvPr/>
          </p:nvSpPr>
          <p:spPr>
            <a:xfrm>
              <a:off x="9325218" y="4314167"/>
              <a:ext cx="1778818" cy="906846"/>
            </a:xfrm>
            <a:prstGeom prst="trapezoid">
              <a:avLst>
                <a:gd name="adj" fmla="val 92856"/>
              </a:avLst>
            </a:prstGeom>
            <a:gradFill>
              <a:gsLst>
                <a:gs pos="0">
                  <a:schemeClr val="accent1">
                    <a:lumMod val="5000"/>
                    <a:lumOff val="95000"/>
                    <a:alpha val="0"/>
                  </a:schemeClr>
                </a:gs>
                <a:gs pos="34000">
                  <a:schemeClr val="accent1">
                    <a:lumMod val="18000"/>
                    <a:lumOff val="82000"/>
                    <a:alpha val="62000"/>
                  </a:schemeClr>
                </a:gs>
                <a:gs pos="62000">
                  <a:schemeClr val="accent1">
                    <a:lumMod val="53028"/>
                    <a:lumOff val="46972"/>
                    <a:alpha val="52000"/>
                  </a:schemeClr>
                </a:gs>
                <a:gs pos="99000">
                  <a:schemeClr val="accent1">
                    <a:lumMod val="72000"/>
                    <a:lumOff val="28000"/>
                    <a:alpha val="6093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F1D6B928-3709-6154-A1EE-A5C888EF4569}"/>
                </a:ext>
              </a:extLst>
            </p:cNvPr>
            <p:cNvGrpSpPr/>
            <p:nvPr/>
          </p:nvGrpSpPr>
          <p:grpSpPr>
            <a:xfrm>
              <a:off x="9313255" y="4307730"/>
              <a:ext cx="2088419" cy="1417296"/>
              <a:chOff x="1816588" y="3613491"/>
              <a:chExt cx="3345564" cy="2326864"/>
            </a:xfrm>
          </p:grpSpPr>
          <p:grpSp>
            <p:nvGrpSpPr>
              <p:cNvPr id="144" name="Group 143">
                <a:extLst>
                  <a:ext uri="{FF2B5EF4-FFF2-40B4-BE49-F238E27FC236}">
                    <a16:creationId xmlns:a16="http://schemas.microsoft.com/office/drawing/2014/main" id="{154F07FB-B0C5-0598-7903-60FF30E2395F}"/>
                  </a:ext>
                </a:extLst>
              </p:cNvPr>
              <p:cNvGrpSpPr/>
              <p:nvPr/>
            </p:nvGrpSpPr>
            <p:grpSpPr>
              <a:xfrm>
                <a:off x="1816588" y="3613491"/>
                <a:ext cx="2481553" cy="2326864"/>
                <a:chOff x="495744" y="1891138"/>
                <a:chExt cx="2481577" cy="2192636"/>
              </a:xfrm>
            </p:grpSpPr>
            <p:pic>
              <p:nvPicPr>
                <p:cNvPr id="149" name="Picture 148">
                  <a:extLst>
                    <a:ext uri="{FF2B5EF4-FFF2-40B4-BE49-F238E27FC236}">
                      <a16:creationId xmlns:a16="http://schemas.microsoft.com/office/drawing/2014/main" id="{1E7E5B3B-0EDD-191D-FDB5-CB8CF22C4415}"/>
                    </a:ext>
                  </a:extLst>
                </p:cNvPr>
                <p:cNvPicPr>
                  <a:picLocks noChangeAspect="1"/>
                </p:cNvPicPr>
                <p:nvPr/>
              </p:nvPicPr>
              <p:blipFill>
                <a:blip r:embed="rId8"/>
                <a:stretch>
                  <a:fillRect/>
                </a:stretch>
              </p:blipFill>
              <p:spPr>
                <a:xfrm>
                  <a:off x="1933808" y="2985593"/>
                  <a:ext cx="350161" cy="333969"/>
                </a:xfrm>
                <a:prstGeom prst="rect">
                  <a:avLst/>
                </a:prstGeom>
              </p:spPr>
            </p:pic>
            <p:sp>
              <p:nvSpPr>
                <p:cNvPr id="150" name="Oval 149">
                  <a:extLst>
                    <a:ext uri="{FF2B5EF4-FFF2-40B4-BE49-F238E27FC236}">
                      <a16:creationId xmlns:a16="http://schemas.microsoft.com/office/drawing/2014/main" id="{56A32AAB-A167-B089-499F-9C8CD682D6AD}"/>
                    </a:ext>
                  </a:extLst>
                </p:cNvPr>
                <p:cNvSpPr/>
                <p:nvPr/>
              </p:nvSpPr>
              <p:spPr>
                <a:xfrm>
                  <a:off x="1797530" y="2841960"/>
                  <a:ext cx="607273" cy="6212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595B4B07-E18D-7D39-23F1-50ED070EE77D}"/>
                    </a:ext>
                  </a:extLst>
                </p:cNvPr>
                <p:cNvCxnSpPr>
                  <a:cxnSpLocks/>
                  <a:stCxn id="150" idx="7"/>
                  <a:endCxn id="145" idx="2"/>
                </p:cNvCxnSpPr>
                <p:nvPr/>
              </p:nvCxnSpPr>
              <p:spPr>
                <a:xfrm flipV="1">
                  <a:off x="2315870" y="2669627"/>
                  <a:ext cx="661451" cy="2633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929C8828-CC88-9476-D792-9F04CB91CCF5}"/>
                    </a:ext>
                  </a:extLst>
                </p:cNvPr>
                <p:cNvSpPr/>
                <p:nvPr/>
              </p:nvSpPr>
              <p:spPr>
                <a:xfrm>
                  <a:off x="863424" y="2991303"/>
                  <a:ext cx="346123" cy="3654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Picture 152">
                  <a:extLst>
                    <a:ext uri="{FF2B5EF4-FFF2-40B4-BE49-F238E27FC236}">
                      <a16:creationId xmlns:a16="http://schemas.microsoft.com/office/drawing/2014/main" id="{FE2300E1-C9DC-217F-FEC0-C337EF1906D3}"/>
                    </a:ext>
                  </a:extLst>
                </p:cNvPr>
                <p:cNvPicPr>
                  <a:picLocks noChangeArrowheads="1"/>
                </p:cNvPicPr>
                <p:nvPr/>
              </p:nvPicPr>
              <p:blipFill rotWithShape="1">
                <a:blip r:embed="rId6">
                  <a:extLst>
                    <a:ext uri="{28A0092B-C50C-407E-A947-70E740481C1C}">
                      <a14:useLocalDpi xmlns:a14="http://schemas.microsoft.com/office/drawing/2010/main" val="0"/>
                    </a:ext>
                  </a:extLst>
                </a:blip>
                <a:srcRect l="76814" t="6909" r="1624" b="14422"/>
                <a:stretch/>
              </p:blipFill>
              <p:spPr bwMode="auto">
                <a:xfrm rot="431322">
                  <a:off x="923321" y="3086660"/>
                  <a:ext cx="226331" cy="180383"/>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154" name="Group 153">
                  <a:extLst>
                    <a:ext uri="{FF2B5EF4-FFF2-40B4-BE49-F238E27FC236}">
                      <a16:creationId xmlns:a16="http://schemas.microsoft.com/office/drawing/2014/main" id="{BED67798-7D29-AA76-3CE8-24522569A157}"/>
                    </a:ext>
                  </a:extLst>
                </p:cNvPr>
                <p:cNvGrpSpPr/>
                <p:nvPr/>
              </p:nvGrpSpPr>
              <p:grpSpPr>
                <a:xfrm>
                  <a:off x="495744" y="1891138"/>
                  <a:ext cx="1534547" cy="2192636"/>
                  <a:chOff x="2792675" y="3229633"/>
                  <a:chExt cx="1566960" cy="2446805"/>
                </a:xfrm>
              </p:grpSpPr>
              <p:grpSp>
                <p:nvGrpSpPr>
                  <p:cNvPr id="156" name="Group 155">
                    <a:extLst>
                      <a:ext uri="{FF2B5EF4-FFF2-40B4-BE49-F238E27FC236}">
                        <a16:creationId xmlns:a16="http://schemas.microsoft.com/office/drawing/2014/main" id="{67B8B729-32B7-557B-BF1B-C84E86B50855}"/>
                      </a:ext>
                    </a:extLst>
                  </p:cNvPr>
                  <p:cNvGrpSpPr/>
                  <p:nvPr/>
                </p:nvGrpSpPr>
                <p:grpSpPr>
                  <a:xfrm>
                    <a:off x="3302462" y="3646942"/>
                    <a:ext cx="941667" cy="1481368"/>
                    <a:chOff x="1773479" y="2475342"/>
                    <a:chExt cx="941667" cy="1481368"/>
                  </a:xfrm>
                </p:grpSpPr>
                <p:cxnSp>
                  <p:nvCxnSpPr>
                    <p:cNvPr id="161" name="Straight Arrow Connector 160">
                      <a:extLst>
                        <a:ext uri="{FF2B5EF4-FFF2-40B4-BE49-F238E27FC236}">
                          <a16:creationId xmlns:a16="http://schemas.microsoft.com/office/drawing/2014/main" id="{7EFE9968-F8D6-5981-8588-01AEFCCFA2A9}"/>
                        </a:ext>
                      </a:extLst>
                    </p:cNvPr>
                    <p:cNvCxnSpPr>
                      <a:cxnSpLocks/>
                    </p:cNvCxnSpPr>
                    <p:nvPr/>
                  </p:nvCxnSpPr>
                  <p:spPr>
                    <a:xfrm flipV="1">
                      <a:off x="1773479" y="2980783"/>
                      <a:ext cx="802511" cy="5383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1FA13E3-4E50-0810-2D14-9D9373CAEF3E}"/>
                        </a:ext>
                      </a:extLst>
                    </p:cNvPr>
                    <p:cNvCxnSpPr>
                      <a:cxnSpLocks/>
                    </p:cNvCxnSpPr>
                    <p:nvPr/>
                  </p:nvCxnSpPr>
                  <p:spPr>
                    <a:xfrm>
                      <a:off x="1788289" y="3516192"/>
                      <a:ext cx="926857" cy="4405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2E050F46-B14B-F5DF-4942-5299F75B03C2}"/>
                        </a:ext>
                      </a:extLst>
                    </p:cNvPr>
                    <p:cNvCxnSpPr>
                      <a:cxnSpLocks/>
                    </p:cNvCxnSpPr>
                    <p:nvPr/>
                  </p:nvCxnSpPr>
                  <p:spPr>
                    <a:xfrm flipV="1">
                      <a:off x="1788289" y="2475342"/>
                      <a:ext cx="27774" cy="10408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6">
                    <a:extLst>
                      <a:ext uri="{FF2B5EF4-FFF2-40B4-BE49-F238E27FC236}">
                        <a16:creationId xmlns:a16="http://schemas.microsoft.com/office/drawing/2014/main" id="{9F288945-AD42-2394-0D64-6B0A696830F4}"/>
                      </a:ext>
                    </a:extLst>
                  </p:cNvPr>
                  <p:cNvSpPr txBox="1"/>
                  <p:nvPr/>
                </p:nvSpPr>
                <p:spPr>
                  <a:xfrm>
                    <a:off x="3743251" y="3967717"/>
                    <a:ext cx="464656" cy="531343"/>
                  </a:xfrm>
                  <a:prstGeom prst="rect">
                    <a:avLst/>
                  </a:prstGeom>
                  <a:noFill/>
                </p:spPr>
                <p:txBody>
                  <a:bodyPr wrap="none" rtlCol="0">
                    <a:spAutoFit/>
                  </a:bodyPr>
                  <a:lstStyle/>
                  <a:p>
                    <a:r>
                      <a:rPr lang="en-US" sz="1400" b="1" dirty="0">
                        <a:solidFill>
                          <a:srgbClr val="C00000"/>
                        </a:solidFill>
                      </a:rPr>
                      <a:t>X</a:t>
                    </a:r>
                  </a:p>
                </p:txBody>
              </p:sp>
              <p:sp>
                <p:nvSpPr>
                  <p:cNvPr id="158" name="TextBox 157">
                    <a:extLst>
                      <a:ext uri="{FF2B5EF4-FFF2-40B4-BE49-F238E27FC236}">
                        <a16:creationId xmlns:a16="http://schemas.microsoft.com/office/drawing/2014/main" id="{794A03B0-5FE4-3B72-9C83-6E5AD2E8F5D7}"/>
                      </a:ext>
                    </a:extLst>
                  </p:cNvPr>
                  <p:cNvSpPr txBox="1"/>
                  <p:nvPr/>
                </p:nvSpPr>
                <p:spPr>
                  <a:xfrm>
                    <a:off x="3905468" y="5145095"/>
                    <a:ext cx="454167" cy="531343"/>
                  </a:xfrm>
                  <a:prstGeom prst="rect">
                    <a:avLst/>
                  </a:prstGeom>
                  <a:noFill/>
                </p:spPr>
                <p:txBody>
                  <a:bodyPr wrap="none" rtlCol="0">
                    <a:spAutoFit/>
                  </a:bodyPr>
                  <a:lstStyle/>
                  <a:p>
                    <a:r>
                      <a:rPr lang="en-US" sz="1400" b="1" dirty="0">
                        <a:solidFill>
                          <a:srgbClr val="C00000"/>
                        </a:solidFill>
                      </a:rPr>
                      <a:t>Y</a:t>
                    </a:r>
                  </a:p>
                </p:txBody>
              </p:sp>
              <p:sp>
                <p:nvSpPr>
                  <p:cNvPr id="159" name="TextBox 158">
                    <a:extLst>
                      <a:ext uri="{FF2B5EF4-FFF2-40B4-BE49-F238E27FC236}">
                        <a16:creationId xmlns:a16="http://schemas.microsoft.com/office/drawing/2014/main" id="{74EB4F63-BBD9-CC37-B7C8-6B24F3CD342C}"/>
                      </a:ext>
                    </a:extLst>
                  </p:cNvPr>
                  <p:cNvSpPr txBox="1"/>
                  <p:nvPr/>
                </p:nvSpPr>
                <p:spPr>
                  <a:xfrm>
                    <a:off x="3203539" y="3229633"/>
                    <a:ext cx="443678" cy="531343"/>
                  </a:xfrm>
                  <a:prstGeom prst="rect">
                    <a:avLst/>
                  </a:prstGeom>
                  <a:noFill/>
                </p:spPr>
                <p:txBody>
                  <a:bodyPr wrap="none" rtlCol="0">
                    <a:spAutoFit/>
                  </a:bodyPr>
                  <a:lstStyle/>
                  <a:p>
                    <a:r>
                      <a:rPr lang="en-US" sz="1400" b="1" dirty="0">
                        <a:solidFill>
                          <a:srgbClr val="C00000"/>
                        </a:solidFill>
                      </a:rPr>
                      <a:t>Z</a:t>
                    </a:r>
                  </a:p>
                </p:txBody>
              </p:sp>
              <p:sp>
                <p:nvSpPr>
                  <p:cNvPr id="160" name="TextBox 159">
                    <a:extLst>
                      <a:ext uri="{FF2B5EF4-FFF2-40B4-BE49-F238E27FC236}">
                        <a16:creationId xmlns:a16="http://schemas.microsoft.com/office/drawing/2014/main" id="{D52E290C-3E2F-11FC-BC20-38B6C113DDFC}"/>
                      </a:ext>
                    </a:extLst>
                  </p:cNvPr>
                  <p:cNvSpPr txBox="1"/>
                  <p:nvPr/>
                </p:nvSpPr>
                <p:spPr>
                  <a:xfrm>
                    <a:off x="2792675" y="4477418"/>
                    <a:ext cx="501367" cy="531343"/>
                  </a:xfrm>
                  <a:prstGeom prst="rect">
                    <a:avLst/>
                  </a:prstGeom>
                  <a:noFill/>
                </p:spPr>
                <p:txBody>
                  <a:bodyPr wrap="none" rtlCol="0">
                    <a:spAutoFit/>
                  </a:bodyPr>
                  <a:lstStyle/>
                  <a:p>
                    <a:r>
                      <a:rPr lang="en-US" sz="1400" b="1" dirty="0">
                        <a:solidFill>
                          <a:srgbClr val="C00000"/>
                        </a:solidFill>
                      </a:rPr>
                      <a:t>O</a:t>
                    </a:r>
                  </a:p>
                </p:txBody>
              </p:sp>
            </p:grpSp>
            <p:sp>
              <p:nvSpPr>
                <p:cNvPr id="155" name="TextBox 154">
                  <a:extLst>
                    <a:ext uri="{FF2B5EF4-FFF2-40B4-BE49-F238E27FC236}">
                      <a16:creationId xmlns:a16="http://schemas.microsoft.com/office/drawing/2014/main" id="{B67F99C8-A297-BBFA-14CE-B38418910FB2}"/>
                    </a:ext>
                  </a:extLst>
                </p:cNvPr>
                <p:cNvSpPr txBox="1"/>
                <p:nvPr/>
              </p:nvSpPr>
              <p:spPr>
                <a:xfrm>
                  <a:off x="2351426" y="2697528"/>
                  <a:ext cx="184731" cy="369332"/>
                </a:xfrm>
                <a:prstGeom prst="rect">
                  <a:avLst/>
                </a:prstGeom>
                <a:noFill/>
              </p:spPr>
              <p:txBody>
                <a:bodyPr wrap="none" rtlCol="0">
                  <a:spAutoFit/>
                </a:bodyPr>
                <a:lstStyle/>
                <a:p>
                  <a:endParaRPr lang="en-US" dirty="0">
                    <a:solidFill>
                      <a:srgbClr val="C00000"/>
                    </a:solidFill>
                  </a:endParaRPr>
                </a:p>
              </p:txBody>
            </p:sp>
          </p:grpSp>
          <p:sp>
            <p:nvSpPr>
              <p:cNvPr id="145" name="TextBox 144">
                <a:extLst>
                  <a:ext uri="{FF2B5EF4-FFF2-40B4-BE49-F238E27FC236}">
                    <a16:creationId xmlns:a16="http://schemas.microsoft.com/office/drawing/2014/main" id="{CB536255-FEF6-B8B0-6137-C760A758A7C6}"/>
                  </a:ext>
                </a:extLst>
              </p:cNvPr>
              <p:cNvSpPr txBox="1"/>
              <p:nvPr/>
            </p:nvSpPr>
            <p:spPr>
              <a:xfrm>
                <a:off x="3434129" y="3782750"/>
                <a:ext cx="1728023" cy="656886"/>
              </a:xfrm>
              <a:prstGeom prst="rect">
                <a:avLst/>
              </a:prstGeom>
              <a:noFill/>
            </p:spPr>
            <p:txBody>
              <a:bodyPr wrap="none" rtlCol="0">
                <a:spAutoFit/>
              </a:bodyPr>
              <a:lstStyle/>
              <a:p>
                <a:r>
                  <a:rPr lang="en-US" sz="2000" b="1" dirty="0">
                    <a:solidFill>
                      <a:srgbClr val="C00000"/>
                    </a:solidFill>
                  </a:rPr>
                  <a:t>S</a:t>
                </a:r>
                <a:r>
                  <a:rPr lang="en-US" altLang="zh-CN" sz="2000" b="1" dirty="0">
                    <a:solidFill>
                      <a:srgbClr val="C00000"/>
                    </a:solidFill>
                  </a:rPr>
                  <a:t>2(X,Y,Z)</a:t>
                </a:r>
                <a:endParaRPr lang="en-US" sz="2000" b="1" dirty="0">
                  <a:solidFill>
                    <a:srgbClr val="C00000"/>
                  </a:solidFill>
                </a:endParaRPr>
              </a:p>
            </p:txBody>
          </p:sp>
        </p:grpSp>
        <p:grpSp>
          <p:nvGrpSpPr>
            <p:cNvPr id="23" name="Group 22">
              <a:extLst>
                <a:ext uri="{FF2B5EF4-FFF2-40B4-BE49-F238E27FC236}">
                  <a16:creationId xmlns:a16="http://schemas.microsoft.com/office/drawing/2014/main" id="{976FDFC3-BA7A-7881-D605-CE6274F72EB9}"/>
                </a:ext>
              </a:extLst>
            </p:cNvPr>
            <p:cNvGrpSpPr/>
            <p:nvPr/>
          </p:nvGrpSpPr>
          <p:grpSpPr>
            <a:xfrm>
              <a:off x="8516314" y="5553526"/>
              <a:ext cx="893271" cy="1327520"/>
              <a:chOff x="5962518" y="4772299"/>
              <a:chExt cx="893271" cy="1327520"/>
            </a:xfrm>
          </p:grpSpPr>
          <p:pic>
            <p:nvPicPr>
              <p:cNvPr id="24" name="Picture 23">
                <a:extLst>
                  <a:ext uri="{FF2B5EF4-FFF2-40B4-BE49-F238E27FC236}">
                    <a16:creationId xmlns:a16="http://schemas.microsoft.com/office/drawing/2014/main" id="{8C906371-7BC3-30F4-B522-AB03798B5B87}"/>
                  </a:ext>
                </a:extLst>
              </p:cNvPr>
              <p:cNvPicPr>
                <a:picLocks noChangeArrowheads="1"/>
              </p:cNvPicPr>
              <p:nvPr/>
            </p:nvPicPr>
            <p:blipFill rotWithShape="1">
              <a:blip r:embed="rId6">
                <a:alphaModFix amt="55000"/>
                <a:extLst>
                  <a:ext uri="{28A0092B-C50C-407E-A947-70E740481C1C}">
                    <a14:useLocalDpi xmlns:a14="http://schemas.microsoft.com/office/drawing/2010/main" val="0"/>
                  </a:ext>
                </a:extLst>
              </a:blip>
              <a:srcRect l="76814" t="6909" r="1624" b="14422"/>
              <a:stretch/>
            </p:blipFill>
            <p:spPr bwMode="auto">
              <a:xfrm rot="431322">
                <a:off x="6148072" y="5504964"/>
                <a:ext cx="244057" cy="210922"/>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DF5EEA9C-D0AC-701B-D071-E1F90BCA19FC}"/>
                  </a:ext>
                </a:extLst>
              </p:cNvPr>
              <p:cNvSpPr/>
              <p:nvPr/>
            </p:nvSpPr>
            <p:spPr>
              <a:xfrm>
                <a:off x="6153773" y="5483434"/>
                <a:ext cx="216060" cy="236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F0C9C7FD-3242-B7B1-B41E-B81548DA07A0}"/>
                  </a:ext>
                </a:extLst>
              </p:cNvPr>
              <p:cNvCxnSpPr>
                <a:cxnSpLocks/>
              </p:cNvCxnSpPr>
              <p:nvPr/>
            </p:nvCxnSpPr>
            <p:spPr>
              <a:xfrm flipV="1">
                <a:off x="6235897" y="5321626"/>
                <a:ext cx="598717" cy="297009"/>
              </a:xfrm>
              <a:prstGeom prst="straightConnector1">
                <a:avLst/>
              </a:prstGeom>
              <a:ln w="28575">
                <a:solidFill>
                  <a:srgbClr val="00B050">
                    <a:alpha val="5012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245DF0-91F7-E6C4-6FB5-F9D5F56D9473}"/>
                  </a:ext>
                </a:extLst>
              </p:cNvPr>
              <p:cNvCxnSpPr>
                <a:cxnSpLocks/>
              </p:cNvCxnSpPr>
              <p:nvPr/>
            </p:nvCxnSpPr>
            <p:spPr>
              <a:xfrm>
                <a:off x="6244951" y="5616928"/>
                <a:ext cx="566603" cy="255167"/>
              </a:xfrm>
              <a:prstGeom prst="straightConnector1">
                <a:avLst/>
              </a:prstGeom>
              <a:ln w="28575">
                <a:solidFill>
                  <a:srgbClr val="00B050">
                    <a:alpha val="49972"/>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83F218-2A96-5E3B-3E1E-8F6DC69BAAA5}"/>
                  </a:ext>
                </a:extLst>
              </p:cNvPr>
              <p:cNvCxnSpPr>
                <a:cxnSpLocks/>
              </p:cNvCxnSpPr>
              <p:nvPr/>
            </p:nvCxnSpPr>
            <p:spPr>
              <a:xfrm flipV="1">
                <a:off x="6244951" y="5014022"/>
                <a:ext cx="16979" cy="602906"/>
              </a:xfrm>
              <a:prstGeom prst="straightConnector1">
                <a:avLst/>
              </a:prstGeom>
              <a:ln w="28575">
                <a:solidFill>
                  <a:srgbClr val="00B050">
                    <a:alpha val="50155"/>
                  </a:srgb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1AD3D35-D35A-28F6-BC59-E7A5B173B594}"/>
                  </a:ext>
                </a:extLst>
              </p:cNvPr>
              <p:cNvSpPr txBox="1"/>
              <p:nvPr/>
            </p:nvSpPr>
            <p:spPr>
              <a:xfrm>
                <a:off x="6394765" y="5104656"/>
                <a:ext cx="284052" cy="307777"/>
              </a:xfrm>
              <a:prstGeom prst="rect">
                <a:avLst/>
              </a:prstGeom>
              <a:noFill/>
            </p:spPr>
            <p:txBody>
              <a:bodyPr wrap="none" rtlCol="0">
                <a:spAutoFit/>
              </a:bodyPr>
              <a:lstStyle/>
              <a:p>
                <a:r>
                  <a:rPr lang="en-US" sz="1400" b="1" dirty="0">
                    <a:solidFill>
                      <a:srgbClr val="C00000"/>
                    </a:solidFill>
                  </a:rPr>
                  <a:t>X</a:t>
                </a:r>
              </a:p>
            </p:txBody>
          </p:sp>
          <p:sp>
            <p:nvSpPr>
              <p:cNvPr id="30" name="TextBox 29">
                <a:extLst>
                  <a:ext uri="{FF2B5EF4-FFF2-40B4-BE49-F238E27FC236}">
                    <a16:creationId xmlns:a16="http://schemas.microsoft.com/office/drawing/2014/main" id="{698EA1AB-67A4-84F7-23E3-506D8099409E}"/>
                  </a:ext>
                </a:extLst>
              </p:cNvPr>
              <p:cNvSpPr txBox="1"/>
              <p:nvPr/>
            </p:nvSpPr>
            <p:spPr>
              <a:xfrm>
                <a:off x="6175424" y="4772299"/>
                <a:ext cx="271228" cy="307777"/>
              </a:xfrm>
              <a:prstGeom prst="rect">
                <a:avLst/>
              </a:prstGeom>
              <a:noFill/>
            </p:spPr>
            <p:txBody>
              <a:bodyPr wrap="none" rtlCol="0">
                <a:spAutoFit/>
              </a:bodyPr>
              <a:lstStyle/>
              <a:p>
                <a:r>
                  <a:rPr lang="en-US" sz="1400" b="1" dirty="0">
                    <a:solidFill>
                      <a:srgbClr val="C00000"/>
                    </a:solidFill>
                  </a:rPr>
                  <a:t>Z</a:t>
                </a:r>
              </a:p>
            </p:txBody>
          </p:sp>
          <p:sp>
            <p:nvSpPr>
              <p:cNvPr id="32" name="TextBox 31">
                <a:extLst>
                  <a:ext uri="{FF2B5EF4-FFF2-40B4-BE49-F238E27FC236}">
                    <a16:creationId xmlns:a16="http://schemas.microsoft.com/office/drawing/2014/main" id="{31B4ACCA-028B-B0E6-BE3C-4BAF2F1943EB}"/>
                  </a:ext>
                </a:extLst>
              </p:cNvPr>
              <p:cNvSpPr txBox="1"/>
              <p:nvPr/>
            </p:nvSpPr>
            <p:spPr>
              <a:xfrm>
                <a:off x="5962518" y="5657071"/>
                <a:ext cx="397866" cy="307777"/>
              </a:xfrm>
              <a:prstGeom prst="rect">
                <a:avLst/>
              </a:prstGeom>
              <a:noFill/>
            </p:spPr>
            <p:txBody>
              <a:bodyPr wrap="none" rtlCol="0">
                <a:spAutoFit/>
              </a:bodyPr>
              <a:lstStyle/>
              <a:p>
                <a:r>
                  <a:rPr lang="en-US" sz="1400" b="1" dirty="0">
                    <a:solidFill>
                      <a:srgbClr val="C00000"/>
                    </a:solidFill>
                  </a:rPr>
                  <a:t>O</a:t>
                </a:r>
                <a:r>
                  <a:rPr lang="en-US" altLang="zh-CN" sz="1400" b="1" dirty="0">
                    <a:solidFill>
                      <a:srgbClr val="C00000"/>
                    </a:solidFill>
                  </a:rPr>
                  <a:t>2</a:t>
                </a:r>
                <a:endParaRPr lang="en-US" sz="1400" b="1" dirty="0">
                  <a:solidFill>
                    <a:srgbClr val="C00000"/>
                  </a:solidFill>
                </a:endParaRPr>
              </a:p>
            </p:txBody>
          </p:sp>
          <p:sp>
            <p:nvSpPr>
              <p:cNvPr id="33" name="TextBox 32">
                <a:extLst>
                  <a:ext uri="{FF2B5EF4-FFF2-40B4-BE49-F238E27FC236}">
                    <a16:creationId xmlns:a16="http://schemas.microsoft.com/office/drawing/2014/main" id="{D4586309-F980-EC8A-7EAB-1214E384EE93}"/>
                  </a:ext>
                </a:extLst>
              </p:cNvPr>
              <p:cNvSpPr txBox="1"/>
              <p:nvPr/>
            </p:nvSpPr>
            <p:spPr>
              <a:xfrm>
                <a:off x="6578149" y="5792042"/>
                <a:ext cx="277640" cy="307777"/>
              </a:xfrm>
              <a:prstGeom prst="rect">
                <a:avLst/>
              </a:prstGeom>
              <a:noFill/>
            </p:spPr>
            <p:txBody>
              <a:bodyPr wrap="none" rtlCol="0">
                <a:spAutoFit/>
              </a:bodyPr>
              <a:lstStyle/>
              <a:p>
                <a:r>
                  <a:rPr lang="en-US" sz="1400" b="1" dirty="0">
                    <a:solidFill>
                      <a:srgbClr val="C00000"/>
                    </a:solidFill>
                  </a:rPr>
                  <a:t>Y</a:t>
                </a:r>
              </a:p>
            </p:txBody>
          </p:sp>
        </p:grpSp>
        <p:pic>
          <p:nvPicPr>
            <p:cNvPr id="34" name="Picture 33">
              <a:extLst>
                <a:ext uri="{FF2B5EF4-FFF2-40B4-BE49-F238E27FC236}">
                  <a16:creationId xmlns:a16="http://schemas.microsoft.com/office/drawing/2014/main" id="{105D8E71-7B7F-25D0-E34B-62E843B3AD6B}"/>
                </a:ext>
              </a:extLst>
            </p:cNvPr>
            <p:cNvPicPr>
              <a:picLocks noChangeAspect="1"/>
            </p:cNvPicPr>
            <p:nvPr/>
          </p:nvPicPr>
          <p:blipFill>
            <a:blip r:embed="rId9"/>
            <a:stretch>
              <a:fillRect/>
            </a:stretch>
          </p:blipFill>
          <p:spPr>
            <a:xfrm>
              <a:off x="9819713" y="3985817"/>
              <a:ext cx="821953" cy="438074"/>
            </a:xfrm>
            <a:prstGeom prst="rect">
              <a:avLst/>
            </a:prstGeom>
          </p:spPr>
        </p:pic>
        <p:cxnSp>
          <p:nvCxnSpPr>
            <p:cNvPr id="38" name="Elbow Connector 37">
              <a:extLst>
                <a:ext uri="{FF2B5EF4-FFF2-40B4-BE49-F238E27FC236}">
                  <a16:creationId xmlns:a16="http://schemas.microsoft.com/office/drawing/2014/main" id="{E1E8C0A4-273A-B7B3-31EE-612A98725963}"/>
                </a:ext>
              </a:extLst>
            </p:cNvPr>
            <p:cNvCxnSpPr>
              <a:cxnSpLocks/>
            </p:cNvCxnSpPr>
            <p:nvPr/>
          </p:nvCxnSpPr>
          <p:spPr>
            <a:xfrm rot="5400000">
              <a:off x="8776024" y="5120823"/>
              <a:ext cx="430459" cy="363819"/>
            </a:xfrm>
            <a:prstGeom prst="bentConnector3">
              <a:avLst>
                <a:gd name="adj1" fmla="val 531"/>
              </a:avLst>
            </a:prstGeom>
            <a:ln w="19050">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5BABAE5-107F-ABFC-E0C7-31270E571136}"/>
              </a:ext>
            </a:extLst>
          </p:cNvPr>
          <p:cNvGrpSpPr/>
          <p:nvPr/>
        </p:nvGrpSpPr>
        <p:grpSpPr>
          <a:xfrm>
            <a:off x="9180917" y="880827"/>
            <a:ext cx="2676548" cy="3190975"/>
            <a:chOff x="8879816" y="878845"/>
            <a:chExt cx="2676548" cy="3190975"/>
          </a:xfrm>
        </p:grpSpPr>
        <p:grpSp>
          <p:nvGrpSpPr>
            <p:cNvPr id="42" name="Group 41">
              <a:extLst>
                <a:ext uri="{FF2B5EF4-FFF2-40B4-BE49-F238E27FC236}">
                  <a16:creationId xmlns:a16="http://schemas.microsoft.com/office/drawing/2014/main" id="{22CF1D8B-954C-0B7D-D513-CBAA26E53131}"/>
                </a:ext>
              </a:extLst>
            </p:cNvPr>
            <p:cNvGrpSpPr/>
            <p:nvPr/>
          </p:nvGrpSpPr>
          <p:grpSpPr>
            <a:xfrm>
              <a:off x="8879816" y="1700010"/>
              <a:ext cx="2676548" cy="2369810"/>
              <a:chOff x="1605999" y="4529112"/>
              <a:chExt cx="2731818" cy="2679577"/>
            </a:xfrm>
          </p:grpSpPr>
          <p:pic>
            <p:nvPicPr>
              <p:cNvPr id="43" name="Picture 42" descr="A picture containing engineering drawing&#10;&#10;Description automatically generated">
                <a:extLst>
                  <a:ext uri="{FF2B5EF4-FFF2-40B4-BE49-F238E27FC236}">
                    <a16:creationId xmlns:a16="http://schemas.microsoft.com/office/drawing/2014/main" id="{641FB2CA-F6FE-9929-A341-92F86AF05747}"/>
                  </a:ext>
                </a:extLst>
              </p:cNvPr>
              <p:cNvPicPr>
                <a:picLocks noChangeAspect="1"/>
              </p:cNvPicPr>
              <p:nvPr/>
            </p:nvPicPr>
            <p:blipFill rotWithShape="1">
              <a:blip r:embed="rId4"/>
              <a:srcRect l="68787" t="46615" r="4779" b="31978"/>
              <a:stretch/>
            </p:blipFill>
            <p:spPr>
              <a:xfrm>
                <a:off x="1605999" y="4529112"/>
                <a:ext cx="2731818" cy="1886940"/>
              </a:xfrm>
              <a:prstGeom prst="rect">
                <a:avLst/>
              </a:prstGeom>
            </p:spPr>
          </p:pic>
          <p:pic>
            <p:nvPicPr>
              <p:cNvPr id="44" name="Picture 43" descr="A picture containing engineering drawing&#10;&#10;Description automatically generated">
                <a:extLst>
                  <a:ext uri="{FF2B5EF4-FFF2-40B4-BE49-F238E27FC236}">
                    <a16:creationId xmlns:a16="http://schemas.microsoft.com/office/drawing/2014/main" id="{152C661A-4D84-EDB8-CC76-F87878E9969F}"/>
                  </a:ext>
                </a:extLst>
              </p:cNvPr>
              <p:cNvPicPr>
                <a:picLocks noChangeAspect="1"/>
              </p:cNvPicPr>
              <p:nvPr/>
            </p:nvPicPr>
            <p:blipFill rotWithShape="1">
              <a:blip r:embed="rId4"/>
              <a:srcRect l="68787" t="83148" r="4779" b="5360"/>
              <a:stretch/>
            </p:blipFill>
            <p:spPr>
              <a:xfrm>
                <a:off x="1605999" y="6230427"/>
                <a:ext cx="2731817" cy="978262"/>
              </a:xfrm>
              <a:prstGeom prst="rect">
                <a:avLst/>
              </a:prstGeom>
            </p:spPr>
          </p:pic>
        </p:grpSp>
        <p:grpSp>
          <p:nvGrpSpPr>
            <p:cNvPr id="181" name="Group 180">
              <a:extLst>
                <a:ext uri="{FF2B5EF4-FFF2-40B4-BE49-F238E27FC236}">
                  <a16:creationId xmlns:a16="http://schemas.microsoft.com/office/drawing/2014/main" id="{4294AABC-E449-26A8-8D90-BCF92F2B77E6}"/>
                </a:ext>
              </a:extLst>
            </p:cNvPr>
            <p:cNvGrpSpPr/>
            <p:nvPr/>
          </p:nvGrpSpPr>
          <p:grpSpPr>
            <a:xfrm>
              <a:off x="9232613" y="1276981"/>
              <a:ext cx="2202652" cy="1514512"/>
              <a:chOff x="9086679" y="1896220"/>
              <a:chExt cx="2202652" cy="1514512"/>
            </a:xfrm>
          </p:grpSpPr>
          <p:sp>
            <p:nvSpPr>
              <p:cNvPr id="178" name="Trapezoid 177">
                <a:extLst>
                  <a:ext uri="{FF2B5EF4-FFF2-40B4-BE49-F238E27FC236}">
                    <a16:creationId xmlns:a16="http://schemas.microsoft.com/office/drawing/2014/main" id="{F481D663-0DC3-0018-52F5-8452C04B0F30}"/>
                  </a:ext>
                </a:extLst>
              </p:cNvPr>
              <p:cNvSpPr/>
              <p:nvPr/>
            </p:nvSpPr>
            <p:spPr>
              <a:xfrm>
                <a:off x="9149815" y="1896220"/>
                <a:ext cx="1778818" cy="990790"/>
              </a:xfrm>
              <a:prstGeom prst="trapezoid">
                <a:avLst>
                  <a:gd name="adj" fmla="val 78950"/>
                </a:avLst>
              </a:prstGeom>
              <a:gradFill>
                <a:gsLst>
                  <a:gs pos="0">
                    <a:schemeClr val="accent1">
                      <a:lumMod val="5000"/>
                      <a:lumOff val="95000"/>
                      <a:alpha val="0"/>
                    </a:schemeClr>
                  </a:gs>
                  <a:gs pos="43000">
                    <a:schemeClr val="accent1">
                      <a:lumMod val="18000"/>
                      <a:lumOff val="82000"/>
                      <a:alpha val="42313"/>
                    </a:schemeClr>
                  </a:gs>
                  <a:gs pos="76000">
                    <a:schemeClr val="accent1">
                      <a:lumMod val="53028"/>
                      <a:lumOff val="46972"/>
                      <a:alpha val="36028"/>
                    </a:schemeClr>
                  </a:gs>
                  <a:gs pos="99000">
                    <a:schemeClr val="accent1">
                      <a:lumMod val="72000"/>
                      <a:lumOff val="28000"/>
                      <a:alpha val="47081"/>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rapezoid 176">
                <a:extLst>
                  <a:ext uri="{FF2B5EF4-FFF2-40B4-BE49-F238E27FC236}">
                    <a16:creationId xmlns:a16="http://schemas.microsoft.com/office/drawing/2014/main" id="{9536CE54-2FB7-2590-3536-21B636152D68}"/>
                  </a:ext>
                </a:extLst>
              </p:cNvPr>
              <p:cNvSpPr/>
              <p:nvPr/>
            </p:nvSpPr>
            <p:spPr>
              <a:xfrm>
                <a:off x="9142503" y="2429013"/>
                <a:ext cx="1778818" cy="466221"/>
              </a:xfrm>
              <a:prstGeom prst="trapezoid">
                <a:avLst>
                  <a:gd name="adj" fmla="val 173616"/>
                </a:avLst>
              </a:prstGeom>
              <a:gradFill>
                <a:gsLst>
                  <a:gs pos="0">
                    <a:schemeClr val="accent1">
                      <a:lumMod val="5000"/>
                      <a:lumOff val="95000"/>
                      <a:alpha val="0"/>
                    </a:schemeClr>
                  </a:gs>
                  <a:gs pos="34000">
                    <a:schemeClr val="accent1">
                      <a:lumMod val="18000"/>
                      <a:lumOff val="82000"/>
                      <a:alpha val="62000"/>
                    </a:schemeClr>
                  </a:gs>
                  <a:gs pos="62000">
                    <a:schemeClr val="accent1">
                      <a:lumMod val="53028"/>
                      <a:lumOff val="46972"/>
                      <a:alpha val="52000"/>
                    </a:schemeClr>
                  </a:gs>
                  <a:gs pos="99000">
                    <a:schemeClr val="accent1">
                      <a:lumMod val="72000"/>
                      <a:lumOff val="28000"/>
                      <a:alpha val="6093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6134E2A-CF9C-C13A-0451-243A1936EA17}"/>
                  </a:ext>
                </a:extLst>
              </p:cNvPr>
              <p:cNvGrpSpPr/>
              <p:nvPr/>
            </p:nvGrpSpPr>
            <p:grpSpPr>
              <a:xfrm>
                <a:off x="9086679" y="2053186"/>
                <a:ext cx="2202652" cy="1357546"/>
                <a:chOff x="1816587" y="3613489"/>
                <a:chExt cx="3504399" cy="2213508"/>
              </a:xfrm>
            </p:grpSpPr>
            <p:grpSp>
              <p:nvGrpSpPr>
                <p:cNvPr id="21" name="Group 20">
                  <a:extLst>
                    <a:ext uri="{FF2B5EF4-FFF2-40B4-BE49-F238E27FC236}">
                      <a16:creationId xmlns:a16="http://schemas.microsoft.com/office/drawing/2014/main" id="{A73418E1-BFB1-465C-4864-7F862FF2D6DF}"/>
                    </a:ext>
                  </a:extLst>
                </p:cNvPr>
                <p:cNvGrpSpPr/>
                <p:nvPr/>
              </p:nvGrpSpPr>
              <p:grpSpPr>
                <a:xfrm>
                  <a:off x="1816587" y="3613489"/>
                  <a:ext cx="2646304" cy="2213508"/>
                  <a:chOff x="495743" y="1891137"/>
                  <a:chExt cx="2646329" cy="2085820"/>
                </a:xfrm>
              </p:grpSpPr>
              <p:pic>
                <p:nvPicPr>
                  <p:cNvPr id="63" name="Picture 62">
                    <a:extLst>
                      <a:ext uri="{FF2B5EF4-FFF2-40B4-BE49-F238E27FC236}">
                        <a16:creationId xmlns:a16="http://schemas.microsoft.com/office/drawing/2014/main" id="{07CA73B2-7920-327C-C1ED-CBF5805BCF3D}"/>
                      </a:ext>
                    </a:extLst>
                  </p:cNvPr>
                  <p:cNvPicPr>
                    <a:picLocks noChangeAspect="1"/>
                  </p:cNvPicPr>
                  <p:nvPr/>
                </p:nvPicPr>
                <p:blipFill>
                  <a:blip r:embed="rId8"/>
                  <a:stretch>
                    <a:fillRect/>
                  </a:stretch>
                </p:blipFill>
                <p:spPr>
                  <a:xfrm>
                    <a:off x="1933808" y="2985593"/>
                    <a:ext cx="350161" cy="333969"/>
                  </a:xfrm>
                  <a:prstGeom prst="rect">
                    <a:avLst/>
                  </a:prstGeom>
                </p:spPr>
              </p:pic>
              <p:sp>
                <p:nvSpPr>
                  <p:cNvPr id="64" name="Oval 63">
                    <a:extLst>
                      <a:ext uri="{FF2B5EF4-FFF2-40B4-BE49-F238E27FC236}">
                        <a16:creationId xmlns:a16="http://schemas.microsoft.com/office/drawing/2014/main" id="{0329ACB1-4FC9-C4F1-5CD2-2F1E8CA90D13}"/>
                      </a:ext>
                    </a:extLst>
                  </p:cNvPr>
                  <p:cNvSpPr/>
                  <p:nvPr/>
                </p:nvSpPr>
                <p:spPr>
                  <a:xfrm>
                    <a:off x="1797530" y="2841960"/>
                    <a:ext cx="607273" cy="6212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2C77E3B3-CE5C-D194-2881-B619869EB760}"/>
                      </a:ext>
                    </a:extLst>
                  </p:cNvPr>
                  <p:cNvCxnSpPr>
                    <a:cxnSpLocks/>
                    <a:stCxn id="64" idx="7"/>
                    <a:endCxn id="46" idx="2"/>
                  </p:cNvCxnSpPr>
                  <p:nvPr/>
                </p:nvCxnSpPr>
                <p:spPr>
                  <a:xfrm flipV="1">
                    <a:off x="2315871" y="2786559"/>
                    <a:ext cx="826201" cy="1463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A6A0B65-5D66-DB51-A864-5900DA786044}"/>
                      </a:ext>
                    </a:extLst>
                  </p:cNvPr>
                  <p:cNvSpPr/>
                  <p:nvPr/>
                </p:nvSpPr>
                <p:spPr>
                  <a:xfrm>
                    <a:off x="863424" y="2991303"/>
                    <a:ext cx="346123" cy="3654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64B2DCEE-EE7C-CBA3-19F5-D30FBDC503BB}"/>
                      </a:ext>
                    </a:extLst>
                  </p:cNvPr>
                  <p:cNvPicPr>
                    <a:picLocks noChangeArrowheads="1"/>
                  </p:cNvPicPr>
                  <p:nvPr/>
                </p:nvPicPr>
                <p:blipFill rotWithShape="1">
                  <a:blip r:embed="rId6">
                    <a:extLst>
                      <a:ext uri="{28A0092B-C50C-407E-A947-70E740481C1C}">
                        <a14:useLocalDpi xmlns:a14="http://schemas.microsoft.com/office/drawing/2010/main" val="0"/>
                      </a:ext>
                    </a:extLst>
                  </a:blip>
                  <a:srcRect l="76814" t="6909" r="1624" b="14422"/>
                  <a:stretch/>
                </p:blipFill>
                <p:spPr bwMode="auto">
                  <a:xfrm rot="431322">
                    <a:off x="923321" y="3086660"/>
                    <a:ext cx="226331" cy="180383"/>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68" name="Group 67">
                    <a:extLst>
                      <a:ext uri="{FF2B5EF4-FFF2-40B4-BE49-F238E27FC236}">
                        <a16:creationId xmlns:a16="http://schemas.microsoft.com/office/drawing/2014/main" id="{B544621D-36BB-2A52-7373-FF7D2AABEFC3}"/>
                      </a:ext>
                    </a:extLst>
                  </p:cNvPr>
                  <p:cNvGrpSpPr/>
                  <p:nvPr/>
                </p:nvGrpSpPr>
                <p:grpSpPr>
                  <a:xfrm>
                    <a:off x="495743" y="1891137"/>
                    <a:ext cx="1421430" cy="2085820"/>
                    <a:chOff x="2792675" y="3229633"/>
                    <a:chExt cx="1451454" cy="2327607"/>
                  </a:xfrm>
                </p:grpSpPr>
                <p:grpSp>
                  <p:nvGrpSpPr>
                    <p:cNvPr id="70" name="Group 69">
                      <a:extLst>
                        <a:ext uri="{FF2B5EF4-FFF2-40B4-BE49-F238E27FC236}">
                          <a16:creationId xmlns:a16="http://schemas.microsoft.com/office/drawing/2014/main" id="{4721FC29-B655-F7A0-0F0B-64D7E0C16304}"/>
                        </a:ext>
                      </a:extLst>
                    </p:cNvPr>
                    <p:cNvGrpSpPr/>
                    <p:nvPr/>
                  </p:nvGrpSpPr>
                  <p:grpSpPr>
                    <a:xfrm>
                      <a:off x="3302462" y="3646942"/>
                      <a:ext cx="941667" cy="1481368"/>
                      <a:chOff x="1773479" y="2475342"/>
                      <a:chExt cx="941667" cy="1481368"/>
                    </a:xfrm>
                  </p:grpSpPr>
                  <p:cxnSp>
                    <p:nvCxnSpPr>
                      <p:cNvPr id="75" name="Straight Arrow Connector 74">
                        <a:extLst>
                          <a:ext uri="{FF2B5EF4-FFF2-40B4-BE49-F238E27FC236}">
                            <a16:creationId xmlns:a16="http://schemas.microsoft.com/office/drawing/2014/main" id="{19D2F4D8-F28F-8C63-D6EB-374178CB85DC}"/>
                          </a:ext>
                        </a:extLst>
                      </p:cNvPr>
                      <p:cNvCxnSpPr>
                        <a:cxnSpLocks/>
                      </p:cNvCxnSpPr>
                      <p:nvPr/>
                    </p:nvCxnSpPr>
                    <p:spPr>
                      <a:xfrm flipV="1">
                        <a:off x="1773479" y="2980783"/>
                        <a:ext cx="802511" cy="5383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9F8FEA8-F42D-BB25-12AE-74DD6088D5E3}"/>
                          </a:ext>
                        </a:extLst>
                      </p:cNvPr>
                      <p:cNvCxnSpPr>
                        <a:cxnSpLocks/>
                      </p:cNvCxnSpPr>
                      <p:nvPr/>
                    </p:nvCxnSpPr>
                    <p:spPr>
                      <a:xfrm>
                        <a:off x="1788289" y="3516192"/>
                        <a:ext cx="926857" cy="4405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D9F3E4D-EDE3-C23B-A842-4046484656EA}"/>
                          </a:ext>
                        </a:extLst>
                      </p:cNvPr>
                      <p:cNvCxnSpPr>
                        <a:cxnSpLocks/>
                      </p:cNvCxnSpPr>
                      <p:nvPr/>
                    </p:nvCxnSpPr>
                    <p:spPr>
                      <a:xfrm flipV="1">
                        <a:off x="1788289" y="2475342"/>
                        <a:ext cx="27774" cy="10408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D903A6F7-24BE-A387-C543-DD5A01FD0C22}"/>
                        </a:ext>
                      </a:extLst>
                    </p:cNvPr>
                    <p:cNvSpPr txBox="1"/>
                    <p:nvPr/>
                  </p:nvSpPr>
                  <p:spPr>
                    <a:xfrm>
                      <a:off x="3743251" y="3967717"/>
                      <a:ext cx="317880" cy="412145"/>
                    </a:xfrm>
                    <a:prstGeom prst="rect">
                      <a:avLst/>
                    </a:prstGeom>
                    <a:noFill/>
                  </p:spPr>
                  <p:txBody>
                    <a:bodyPr wrap="none" rtlCol="0">
                      <a:spAutoFit/>
                    </a:bodyPr>
                    <a:lstStyle/>
                    <a:p>
                      <a:r>
                        <a:rPr lang="en-US" b="1" dirty="0">
                          <a:solidFill>
                            <a:srgbClr val="C00000"/>
                          </a:solidFill>
                        </a:rPr>
                        <a:t>X</a:t>
                      </a:r>
                    </a:p>
                  </p:txBody>
                </p:sp>
                <p:sp>
                  <p:nvSpPr>
                    <p:cNvPr id="72" name="TextBox 71">
                      <a:extLst>
                        <a:ext uri="{FF2B5EF4-FFF2-40B4-BE49-F238E27FC236}">
                          <a16:creationId xmlns:a16="http://schemas.microsoft.com/office/drawing/2014/main" id="{C7BF355E-7FC3-19C3-0FCF-692D0B126800}"/>
                        </a:ext>
                      </a:extLst>
                    </p:cNvPr>
                    <p:cNvSpPr txBox="1"/>
                    <p:nvPr/>
                  </p:nvSpPr>
                  <p:spPr>
                    <a:xfrm>
                      <a:off x="3905466" y="5145095"/>
                      <a:ext cx="311332" cy="412145"/>
                    </a:xfrm>
                    <a:prstGeom prst="rect">
                      <a:avLst/>
                    </a:prstGeom>
                    <a:noFill/>
                  </p:spPr>
                  <p:txBody>
                    <a:bodyPr wrap="none" rtlCol="0">
                      <a:spAutoFit/>
                    </a:bodyPr>
                    <a:lstStyle/>
                    <a:p>
                      <a:r>
                        <a:rPr lang="en-US" b="1" dirty="0">
                          <a:solidFill>
                            <a:srgbClr val="C00000"/>
                          </a:solidFill>
                        </a:rPr>
                        <a:t>Y</a:t>
                      </a:r>
                    </a:p>
                  </p:txBody>
                </p:sp>
                <p:sp>
                  <p:nvSpPr>
                    <p:cNvPr id="73" name="TextBox 72">
                      <a:extLst>
                        <a:ext uri="{FF2B5EF4-FFF2-40B4-BE49-F238E27FC236}">
                          <a16:creationId xmlns:a16="http://schemas.microsoft.com/office/drawing/2014/main" id="{36415ECC-802F-FB56-F287-048A39F09B9B}"/>
                        </a:ext>
                      </a:extLst>
                    </p:cNvPr>
                    <p:cNvSpPr txBox="1"/>
                    <p:nvPr/>
                  </p:nvSpPr>
                  <p:spPr>
                    <a:xfrm>
                      <a:off x="3203539" y="3229633"/>
                      <a:ext cx="301511" cy="412145"/>
                    </a:xfrm>
                    <a:prstGeom prst="rect">
                      <a:avLst/>
                    </a:prstGeom>
                    <a:noFill/>
                  </p:spPr>
                  <p:txBody>
                    <a:bodyPr wrap="none" rtlCol="0">
                      <a:spAutoFit/>
                    </a:bodyPr>
                    <a:lstStyle/>
                    <a:p>
                      <a:r>
                        <a:rPr lang="en-US" b="1" dirty="0">
                          <a:solidFill>
                            <a:srgbClr val="C00000"/>
                          </a:solidFill>
                        </a:rPr>
                        <a:t>Z</a:t>
                      </a:r>
                    </a:p>
                  </p:txBody>
                </p:sp>
                <p:sp>
                  <p:nvSpPr>
                    <p:cNvPr id="74" name="TextBox 73">
                      <a:extLst>
                        <a:ext uri="{FF2B5EF4-FFF2-40B4-BE49-F238E27FC236}">
                          <a16:creationId xmlns:a16="http://schemas.microsoft.com/office/drawing/2014/main" id="{446F00D9-7CB8-99AB-A14E-C60A077BA70A}"/>
                        </a:ext>
                      </a:extLst>
                    </p:cNvPr>
                    <p:cNvSpPr txBox="1"/>
                    <p:nvPr/>
                  </p:nvSpPr>
                  <p:spPr>
                    <a:xfrm>
                      <a:off x="2792675" y="4477417"/>
                      <a:ext cx="344069" cy="412146"/>
                    </a:xfrm>
                    <a:prstGeom prst="rect">
                      <a:avLst/>
                    </a:prstGeom>
                    <a:noFill/>
                  </p:spPr>
                  <p:txBody>
                    <a:bodyPr wrap="none" rtlCol="0">
                      <a:spAutoFit/>
                    </a:bodyPr>
                    <a:lstStyle/>
                    <a:p>
                      <a:r>
                        <a:rPr lang="en-US" b="1" dirty="0">
                          <a:solidFill>
                            <a:srgbClr val="C00000"/>
                          </a:solidFill>
                        </a:rPr>
                        <a:t>O</a:t>
                      </a:r>
                    </a:p>
                  </p:txBody>
                </p:sp>
              </p:grpSp>
              <p:sp>
                <p:nvSpPr>
                  <p:cNvPr id="69" name="TextBox 68">
                    <a:extLst>
                      <a:ext uri="{FF2B5EF4-FFF2-40B4-BE49-F238E27FC236}">
                        <a16:creationId xmlns:a16="http://schemas.microsoft.com/office/drawing/2014/main" id="{64D5AA68-4AFE-1D09-36A5-24828809875E}"/>
                      </a:ext>
                    </a:extLst>
                  </p:cNvPr>
                  <p:cNvSpPr txBox="1"/>
                  <p:nvPr/>
                </p:nvSpPr>
                <p:spPr>
                  <a:xfrm>
                    <a:off x="2351426" y="2697528"/>
                    <a:ext cx="184731" cy="369332"/>
                  </a:xfrm>
                  <a:prstGeom prst="rect">
                    <a:avLst/>
                  </a:prstGeom>
                  <a:noFill/>
                </p:spPr>
                <p:txBody>
                  <a:bodyPr wrap="none" rtlCol="0">
                    <a:spAutoFit/>
                  </a:bodyPr>
                  <a:lstStyle/>
                  <a:p>
                    <a:endParaRPr lang="en-US" dirty="0">
                      <a:solidFill>
                        <a:srgbClr val="C00000"/>
                      </a:solidFill>
                    </a:endParaRPr>
                  </a:p>
                </p:txBody>
              </p:sp>
            </p:grpSp>
            <p:sp>
              <p:nvSpPr>
                <p:cNvPr id="46" name="TextBox 45">
                  <a:extLst>
                    <a:ext uri="{FF2B5EF4-FFF2-40B4-BE49-F238E27FC236}">
                      <a16:creationId xmlns:a16="http://schemas.microsoft.com/office/drawing/2014/main" id="{5420FCAC-6CA7-6B2E-04DA-691AD5BD541E}"/>
                    </a:ext>
                  </a:extLst>
                </p:cNvPr>
                <p:cNvSpPr txBox="1"/>
                <p:nvPr/>
              </p:nvSpPr>
              <p:spPr>
                <a:xfrm>
                  <a:off x="3604795" y="3911338"/>
                  <a:ext cx="1716191" cy="652388"/>
                </a:xfrm>
                <a:prstGeom prst="rect">
                  <a:avLst/>
                </a:prstGeom>
                <a:noFill/>
              </p:spPr>
              <p:txBody>
                <a:bodyPr wrap="none" rtlCol="0">
                  <a:spAutoFit/>
                </a:bodyPr>
                <a:lstStyle/>
                <a:p>
                  <a:r>
                    <a:rPr lang="en-US" sz="2000" b="1" dirty="0">
                      <a:solidFill>
                        <a:srgbClr val="C00000"/>
                      </a:solidFill>
                    </a:rPr>
                    <a:t>S</a:t>
                  </a:r>
                  <a:r>
                    <a:rPr lang="en-US" altLang="zh-CN" sz="2000" b="1" dirty="0">
                      <a:solidFill>
                        <a:srgbClr val="C00000"/>
                      </a:solidFill>
                    </a:rPr>
                    <a:t>2(X,Y,Z)</a:t>
                  </a:r>
                  <a:endParaRPr lang="en-US" sz="2000" b="1" dirty="0">
                    <a:solidFill>
                      <a:srgbClr val="C00000"/>
                    </a:solidFill>
                  </a:endParaRPr>
                </a:p>
              </p:txBody>
            </p:sp>
          </p:grpSp>
        </p:grpSp>
        <p:cxnSp>
          <p:nvCxnSpPr>
            <p:cNvPr id="193" name="Straight Arrow Connector 192">
              <a:extLst>
                <a:ext uri="{FF2B5EF4-FFF2-40B4-BE49-F238E27FC236}">
                  <a16:creationId xmlns:a16="http://schemas.microsoft.com/office/drawing/2014/main" id="{505BB264-9D81-C2C1-E405-FA4EC263B9B4}"/>
                </a:ext>
              </a:extLst>
            </p:cNvPr>
            <p:cNvCxnSpPr>
              <a:cxnSpLocks/>
            </p:cNvCxnSpPr>
            <p:nvPr/>
          </p:nvCxnSpPr>
          <p:spPr>
            <a:xfrm flipH="1" flipV="1">
              <a:off x="9182464" y="975998"/>
              <a:ext cx="3040" cy="775979"/>
            </a:xfrm>
            <a:prstGeom prst="straightConnector1">
              <a:avLst/>
            </a:prstGeom>
            <a:ln w="222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EDD687BC-B3BC-09DC-F904-C194236B928F}"/>
                </a:ext>
              </a:extLst>
            </p:cNvPr>
            <p:cNvPicPr>
              <a:picLocks noChangeAspect="1"/>
            </p:cNvPicPr>
            <p:nvPr/>
          </p:nvPicPr>
          <p:blipFill>
            <a:blip r:embed="rId9"/>
            <a:stretch>
              <a:fillRect/>
            </a:stretch>
          </p:blipFill>
          <p:spPr>
            <a:xfrm>
              <a:off x="9764987" y="878845"/>
              <a:ext cx="821953" cy="438074"/>
            </a:xfrm>
            <a:prstGeom prst="rect">
              <a:avLst/>
            </a:prstGeom>
          </p:spPr>
        </p:pic>
        <p:pic>
          <p:nvPicPr>
            <p:cNvPr id="41" name="Picture 40">
              <a:extLst>
                <a:ext uri="{FF2B5EF4-FFF2-40B4-BE49-F238E27FC236}">
                  <a16:creationId xmlns:a16="http://schemas.microsoft.com/office/drawing/2014/main" id="{67D8497E-2DA3-7B26-0F92-66631A3C720C}"/>
                </a:ext>
              </a:extLst>
            </p:cNvPr>
            <p:cNvPicPr>
              <a:picLocks noChangeAspect="1"/>
            </p:cNvPicPr>
            <p:nvPr/>
          </p:nvPicPr>
          <p:blipFill>
            <a:blip r:embed="rId9"/>
            <a:stretch>
              <a:fillRect/>
            </a:stretch>
          </p:blipFill>
          <p:spPr>
            <a:xfrm>
              <a:off x="9845091" y="1458389"/>
              <a:ext cx="710923" cy="378899"/>
            </a:xfrm>
            <a:prstGeom prst="rect">
              <a:avLst/>
            </a:prstGeom>
          </p:spPr>
        </p:pic>
      </p:grpSp>
      <p:grpSp>
        <p:nvGrpSpPr>
          <p:cNvPr id="47" name="Group 46">
            <a:extLst>
              <a:ext uri="{FF2B5EF4-FFF2-40B4-BE49-F238E27FC236}">
                <a16:creationId xmlns:a16="http://schemas.microsoft.com/office/drawing/2014/main" id="{6E8E0026-1904-5D7D-52DE-98A21F24A56E}"/>
              </a:ext>
            </a:extLst>
          </p:cNvPr>
          <p:cNvGrpSpPr/>
          <p:nvPr/>
        </p:nvGrpSpPr>
        <p:grpSpPr>
          <a:xfrm>
            <a:off x="5393799" y="906522"/>
            <a:ext cx="2676548" cy="3190975"/>
            <a:chOff x="8879816" y="878845"/>
            <a:chExt cx="2676548" cy="3190975"/>
          </a:xfrm>
        </p:grpSpPr>
        <p:grpSp>
          <p:nvGrpSpPr>
            <p:cNvPr id="48" name="Group 47">
              <a:extLst>
                <a:ext uri="{FF2B5EF4-FFF2-40B4-BE49-F238E27FC236}">
                  <a16:creationId xmlns:a16="http://schemas.microsoft.com/office/drawing/2014/main" id="{37F32F80-658E-FCD2-331A-5CA642A629D0}"/>
                </a:ext>
              </a:extLst>
            </p:cNvPr>
            <p:cNvGrpSpPr/>
            <p:nvPr/>
          </p:nvGrpSpPr>
          <p:grpSpPr>
            <a:xfrm>
              <a:off x="8879816" y="1700010"/>
              <a:ext cx="2676548" cy="2369810"/>
              <a:chOff x="1605999" y="4529112"/>
              <a:chExt cx="2731818" cy="2679577"/>
            </a:xfrm>
          </p:grpSpPr>
          <p:pic>
            <p:nvPicPr>
              <p:cNvPr id="196" name="Picture 195" descr="A picture containing engineering drawing&#10;&#10;Description automatically generated">
                <a:extLst>
                  <a:ext uri="{FF2B5EF4-FFF2-40B4-BE49-F238E27FC236}">
                    <a16:creationId xmlns:a16="http://schemas.microsoft.com/office/drawing/2014/main" id="{FC5D3F56-B8B6-A6BE-8C32-298EA766F214}"/>
                  </a:ext>
                </a:extLst>
              </p:cNvPr>
              <p:cNvPicPr>
                <a:picLocks noChangeAspect="1"/>
              </p:cNvPicPr>
              <p:nvPr/>
            </p:nvPicPr>
            <p:blipFill rotWithShape="1">
              <a:blip r:embed="rId4"/>
              <a:srcRect l="68787" t="46615" r="4779" b="31978"/>
              <a:stretch/>
            </p:blipFill>
            <p:spPr>
              <a:xfrm>
                <a:off x="1605999" y="4529112"/>
                <a:ext cx="2731818" cy="1886940"/>
              </a:xfrm>
              <a:prstGeom prst="rect">
                <a:avLst/>
              </a:prstGeom>
            </p:spPr>
          </p:pic>
          <p:pic>
            <p:nvPicPr>
              <p:cNvPr id="198" name="Picture 197" descr="A picture containing engineering drawing&#10;&#10;Description automatically generated">
                <a:extLst>
                  <a:ext uri="{FF2B5EF4-FFF2-40B4-BE49-F238E27FC236}">
                    <a16:creationId xmlns:a16="http://schemas.microsoft.com/office/drawing/2014/main" id="{9A4E60BF-2F8C-4F02-BBED-25F4906F5033}"/>
                  </a:ext>
                </a:extLst>
              </p:cNvPr>
              <p:cNvPicPr>
                <a:picLocks noChangeAspect="1"/>
              </p:cNvPicPr>
              <p:nvPr/>
            </p:nvPicPr>
            <p:blipFill rotWithShape="1">
              <a:blip r:embed="rId4"/>
              <a:srcRect l="68787" t="83148" r="4779" b="5360"/>
              <a:stretch/>
            </p:blipFill>
            <p:spPr>
              <a:xfrm>
                <a:off x="1605999" y="6230427"/>
                <a:ext cx="2731817" cy="978262"/>
              </a:xfrm>
              <a:prstGeom prst="rect">
                <a:avLst/>
              </a:prstGeom>
            </p:spPr>
          </p:pic>
        </p:grpSp>
        <p:grpSp>
          <p:nvGrpSpPr>
            <p:cNvPr id="49" name="Group 48">
              <a:extLst>
                <a:ext uri="{FF2B5EF4-FFF2-40B4-BE49-F238E27FC236}">
                  <a16:creationId xmlns:a16="http://schemas.microsoft.com/office/drawing/2014/main" id="{2D1C2A3B-C6BE-F1C2-54F2-11D88152419C}"/>
                </a:ext>
              </a:extLst>
            </p:cNvPr>
            <p:cNvGrpSpPr/>
            <p:nvPr/>
          </p:nvGrpSpPr>
          <p:grpSpPr>
            <a:xfrm>
              <a:off x="9232613" y="1276981"/>
              <a:ext cx="2202652" cy="1514512"/>
              <a:chOff x="9086679" y="1896220"/>
              <a:chExt cx="2202652" cy="1514512"/>
            </a:xfrm>
          </p:grpSpPr>
          <p:sp>
            <p:nvSpPr>
              <p:cNvPr id="53" name="Trapezoid 52">
                <a:extLst>
                  <a:ext uri="{FF2B5EF4-FFF2-40B4-BE49-F238E27FC236}">
                    <a16:creationId xmlns:a16="http://schemas.microsoft.com/office/drawing/2014/main" id="{FCF918B0-1EA4-B082-7231-E71655165BE6}"/>
                  </a:ext>
                </a:extLst>
              </p:cNvPr>
              <p:cNvSpPr/>
              <p:nvPr/>
            </p:nvSpPr>
            <p:spPr>
              <a:xfrm>
                <a:off x="9149815" y="1896220"/>
                <a:ext cx="1778818" cy="990790"/>
              </a:xfrm>
              <a:prstGeom prst="trapezoid">
                <a:avLst>
                  <a:gd name="adj" fmla="val 78950"/>
                </a:avLst>
              </a:prstGeom>
              <a:gradFill>
                <a:gsLst>
                  <a:gs pos="0">
                    <a:schemeClr val="accent1">
                      <a:lumMod val="5000"/>
                      <a:lumOff val="95000"/>
                      <a:alpha val="0"/>
                    </a:schemeClr>
                  </a:gs>
                  <a:gs pos="43000">
                    <a:schemeClr val="accent1">
                      <a:lumMod val="18000"/>
                      <a:lumOff val="82000"/>
                      <a:alpha val="42313"/>
                    </a:schemeClr>
                  </a:gs>
                  <a:gs pos="76000">
                    <a:schemeClr val="accent1">
                      <a:lumMod val="53028"/>
                      <a:lumOff val="46972"/>
                      <a:alpha val="36028"/>
                    </a:schemeClr>
                  </a:gs>
                  <a:gs pos="99000">
                    <a:schemeClr val="accent1">
                      <a:lumMod val="72000"/>
                      <a:lumOff val="28000"/>
                      <a:alpha val="47081"/>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rapezoid 53">
                <a:extLst>
                  <a:ext uri="{FF2B5EF4-FFF2-40B4-BE49-F238E27FC236}">
                    <a16:creationId xmlns:a16="http://schemas.microsoft.com/office/drawing/2014/main" id="{FE65B9CD-B179-F3E9-BAAA-73B53EAC800D}"/>
                  </a:ext>
                </a:extLst>
              </p:cNvPr>
              <p:cNvSpPr/>
              <p:nvPr/>
            </p:nvSpPr>
            <p:spPr>
              <a:xfrm>
                <a:off x="9142503" y="2429013"/>
                <a:ext cx="1778818" cy="466221"/>
              </a:xfrm>
              <a:prstGeom prst="trapezoid">
                <a:avLst>
                  <a:gd name="adj" fmla="val 173616"/>
                </a:avLst>
              </a:prstGeom>
              <a:gradFill>
                <a:gsLst>
                  <a:gs pos="0">
                    <a:schemeClr val="accent1">
                      <a:lumMod val="5000"/>
                      <a:lumOff val="95000"/>
                      <a:alpha val="0"/>
                    </a:schemeClr>
                  </a:gs>
                  <a:gs pos="34000">
                    <a:schemeClr val="accent1">
                      <a:lumMod val="18000"/>
                      <a:lumOff val="82000"/>
                      <a:alpha val="62000"/>
                    </a:schemeClr>
                  </a:gs>
                  <a:gs pos="62000">
                    <a:schemeClr val="accent1">
                      <a:lumMod val="53028"/>
                      <a:lumOff val="46972"/>
                      <a:alpha val="52000"/>
                    </a:schemeClr>
                  </a:gs>
                  <a:gs pos="99000">
                    <a:schemeClr val="accent1">
                      <a:lumMod val="72000"/>
                      <a:lumOff val="28000"/>
                      <a:alpha val="6093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FFB9200F-A586-044D-8774-4D67A6B22AC0}"/>
                  </a:ext>
                </a:extLst>
              </p:cNvPr>
              <p:cNvGrpSpPr/>
              <p:nvPr/>
            </p:nvGrpSpPr>
            <p:grpSpPr>
              <a:xfrm>
                <a:off x="9086679" y="2053186"/>
                <a:ext cx="2202652" cy="1357546"/>
                <a:chOff x="1816587" y="3613489"/>
                <a:chExt cx="3504398" cy="2213508"/>
              </a:xfrm>
            </p:grpSpPr>
            <p:grpSp>
              <p:nvGrpSpPr>
                <p:cNvPr id="61" name="Group 60">
                  <a:extLst>
                    <a:ext uri="{FF2B5EF4-FFF2-40B4-BE49-F238E27FC236}">
                      <a16:creationId xmlns:a16="http://schemas.microsoft.com/office/drawing/2014/main" id="{FA484ED2-9517-3747-A07A-D2011D3AF829}"/>
                    </a:ext>
                  </a:extLst>
                </p:cNvPr>
                <p:cNvGrpSpPr/>
                <p:nvPr/>
              </p:nvGrpSpPr>
              <p:grpSpPr>
                <a:xfrm>
                  <a:off x="1816587" y="3613489"/>
                  <a:ext cx="2646304" cy="2213508"/>
                  <a:chOff x="495743" y="1891137"/>
                  <a:chExt cx="2646329" cy="2085820"/>
                </a:xfrm>
              </p:grpSpPr>
              <p:pic>
                <p:nvPicPr>
                  <p:cNvPr id="83" name="Picture 82">
                    <a:extLst>
                      <a:ext uri="{FF2B5EF4-FFF2-40B4-BE49-F238E27FC236}">
                        <a16:creationId xmlns:a16="http://schemas.microsoft.com/office/drawing/2014/main" id="{866F4A78-061B-50D0-0249-E169FE344AA8}"/>
                      </a:ext>
                    </a:extLst>
                  </p:cNvPr>
                  <p:cNvPicPr>
                    <a:picLocks noChangeAspect="1"/>
                  </p:cNvPicPr>
                  <p:nvPr/>
                </p:nvPicPr>
                <p:blipFill>
                  <a:blip r:embed="rId8"/>
                  <a:stretch>
                    <a:fillRect/>
                  </a:stretch>
                </p:blipFill>
                <p:spPr>
                  <a:xfrm>
                    <a:off x="1933808" y="2985593"/>
                    <a:ext cx="350161" cy="333969"/>
                  </a:xfrm>
                  <a:prstGeom prst="rect">
                    <a:avLst/>
                  </a:prstGeom>
                </p:spPr>
              </p:pic>
              <p:sp>
                <p:nvSpPr>
                  <p:cNvPr id="99" name="Oval 98">
                    <a:extLst>
                      <a:ext uri="{FF2B5EF4-FFF2-40B4-BE49-F238E27FC236}">
                        <a16:creationId xmlns:a16="http://schemas.microsoft.com/office/drawing/2014/main" id="{16C3DD78-AF1D-2B57-B303-91A42836AB7A}"/>
                      </a:ext>
                    </a:extLst>
                  </p:cNvPr>
                  <p:cNvSpPr/>
                  <p:nvPr/>
                </p:nvSpPr>
                <p:spPr>
                  <a:xfrm>
                    <a:off x="1797530" y="2841960"/>
                    <a:ext cx="607273" cy="6212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7B077484-949C-0DA7-0432-CC31A164AF0A}"/>
                      </a:ext>
                    </a:extLst>
                  </p:cNvPr>
                  <p:cNvCxnSpPr>
                    <a:cxnSpLocks/>
                    <a:stCxn id="99" idx="7"/>
                    <a:endCxn id="62" idx="2"/>
                  </p:cNvCxnSpPr>
                  <p:nvPr/>
                </p:nvCxnSpPr>
                <p:spPr>
                  <a:xfrm flipV="1">
                    <a:off x="2315869" y="2786559"/>
                    <a:ext cx="826203" cy="14637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1B8C705D-6F54-8B98-093D-07FE1839C548}"/>
                      </a:ext>
                    </a:extLst>
                  </p:cNvPr>
                  <p:cNvSpPr/>
                  <p:nvPr/>
                </p:nvSpPr>
                <p:spPr>
                  <a:xfrm>
                    <a:off x="863424" y="2991303"/>
                    <a:ext cx="346123" cy="3654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BC40FE4B-7691-EBD9-B200-01C592595740}"/>
                      </a:ext>
                    </a:extLst>
                  </p:cNvPr>
                  <p:cNvPicPr>
                    <a:picLocks noChangeArrowheads="1"/>
                  </p:cNvPicPr>
                  <p:nvPr/>
                </p:nvPicPr>
                <p:blipFill rotWithShape="1">
                  <a:blip r:embed="rId6">
                    <a:extLst>
                      <a:ext uri="{28A0092B-C50C-407E-A947-70E740481C1C}">
                        <a14:useLocalDpi xmlns:a14="http://schemas.microsoft.com/office/drawing/2010/main" val="0"/>
                      </a:ext>
                    </a:extLst>
                  </a:blip>
                  <a:srcRect l="76814" t="6909" r="1624" b="14422"/>
                  <a:stretch/>
                </p:blipFill>
                <p:spPr bwMode="auto">
                  <a:xfrm rot="431322">
                    <a:off x="923321" y="3086660"/>
                    <a:ext cx="226331" cy="180383"/>
                  </a:xfrm>
                  <a:prstGeom prst="rect">
                    <a:avLst/>
                  </a:prstGeom>
                  <a:noFill/>
                  <a:scene3d>
                    <a:camera prst="orthographicFront">
                      <a:rot lat="2291604" lon="18985383" rev="18593256"/>
                    </a:camera>
                    <a:lightRig rig="threePt" dir="t"/>
                  </a:scene3d>
                  <a:extLst>
                    <a:ext uri="{909E8E84-426E-40DD-AFC4-6F175D3DCCD1}">
                      <a14:hiddenFill xmlns:a14="http://schemas.microsoft.com/office/drawing/2010/main">
                        <a:solidFill>
                          <a:srgbClr val="FFFFFF"/>
                        </a:solidFill>
                      </a14:hiddenFill>
                    </a:ext>
                  </a:extLst>
                </p:spPr>
              </p:pic>
              <p:grpSp>
                <p:nvGrpSpPr>
                  <p:cNvPr id="109" name="Group 108">
                    <a:extLst>
                      <a:ext uri="{FF2B5EF4-FFF2-40B4-BE49-F238E27FC236}">
                        <a16:creationId xmlns:a16="http://schemas.microsoft.com/office/drawing/2014/main" id="{482E51F5-BEBE-40E3-3CF1-D9017553E612}"/>
                      </a:ext>
                    </a:extLst>
                  </p:cNvPr>
                  <p:cNvGrpSpPr/>
                  <p:nvPr/>
                </p:nvGrpSpPr>
                <p:grpSpPr>
                  <a:xfrm>
                    <a:off x="495743" y="1891137"/>
                    <a:ext cx="1421430" cy="2085820"/>
                    <a:chOff x="2792675" y="3229633"/>
                    <a:chExt cx="1451454" cy="2327607"/>
                  </a:xfrm>
                </p:grpSpPr>
                <p:grpSp>
                  <p:nvGrpSpPr>
                    <p:cNvPr id="112" name="Group 111">
                      <a:extLst>
                        <a:ext uri="{FF2B5EF4-FFF2-40B4-BE49-F238E27FC236}">
                          <a16:creationId xmlns:a16="http://schemas.microsoft.com/office/drawing/2014/main" id="{8E545B5A-6C2B-960C-2438-436CB35FEE53}"/>
                        </a:ext>
                      </a:extLst>
                    </p:cNvPr>
                    <p:cNvGrpSpPr/>
                    <p:nvPr/>
                  </p:nvGrpSpPr>
                  <p:grpSpPr>
                    <a:xfrm>
                      <a:off x="3302462" y="3646942"/>
                      <a:ext cx="941667" cy="1481368"/>
                      <a:chOff x="1773479" y="2475342"/>
                      <a:chExt cx="941667" cy="1481368"/>
                    </a:xfrm>
                  </p:grpSpPr>
                  <p:cxnSp>
                    <p:nvCxnSpPr>
                      <p:cNvPr id="189" name="Straight Arrow Connector 188">
                        <a:extLst>
                          <a:ext uri="{FF2B5EF4-FFF2-40B4-BE49-F238E27FC236}">
                            <a16:creationId xmlns:a16="http://schemas.microsoft.com/office/drawing/2014/main" id="{FEAF91E4-839E-E1E0-0D64-3169001FD8DE}"/>
                          </a:ext>
                        </a:extLst>
                      </p:cNvPr>
                      <p:cNvCxnSpPr>
                        <a:cxnSpLocks/>
                      </p:cNvCxnSpPr>
                      <p:nvPr/>
                    </p:nvCxnSpPr>
                    <p:spPr>
                      <a:xfrm flipV="1">
                        <a:off x="1773479" y="2980783"/>
                        <a:ext cx="802511" cy="5383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7D72031-1FD1-D286-5615-AE36E129140E}"/>
                          </a:ext>
                        </a:extLst>
                      </p:cNvPr>
                      <p:cNvCxnSpPr>
                        <a:cxnSpLocks/>
                      </p:cNvCxnSpPr>
                      <p:nvPr/>
                    </p:nvCxnSpPr>
                    <p:spPr>
                      <a:xfrm>
                        <a:off x="1788289" y="3516192"/>
                        <a:ext cx="926857" cy="4405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A7C79BC-66C4-AB53-8817-5CFA9D1D1BB9}"/>
                          </a:ext>
                        </a:extLst>
                      </p:cNvPr>
                      <p:cNvCxnSpPr>
                        <a:cxnSpLocks/>
                      </p:cNvCxnSpPr>
                      <p:nvPr/>
                    </p:nvCxnSpPr>
                    <p:spPr>
                      <a:xfrm flipV="1">
                        <a:off x="1788289" y="2475342"/>
                        <a:ext cx="27774" cy="10408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B69AA7A9-C4E6-BFB8-AE4B-3603A99DFE2C}"/>
                        </a:ext>
                      </a:extLst>
                    </p:cNvPr>
                    <p:cNvSpPr txBox="1"/>
                    <p:nvPr/>
                  </p:nvSpPr>
                  <p:spPr>
                    <a:xfrm>
                      <a:off x="3743251" y="3967717"/>
                      <a:ext cx="317880" cy="412145"/>
                    </a:xfrm>
                    <a:prstGeom prst="rect">
                      <a:avLst/>
                    </a:prstGeom>
                    <a:noFill/>
                  </p:spPr>
                  <p:txBody>
                    <a:bodyPr wrap="none" rtlCol="0">
                      <a:spAutoFit/>
                    </a:bodyPr>
                    <a:lstStyle/>
                    <a:p>
                      <a:r>
                        <a:rPr lang="en-US" b="1" dirty="0">
                          <a:solidFill>
                            <a:srgbClr val="C00000"/>
                          </a:solidFill>
                        </a:rPr>
                        <a:t>X</a:t>
                      </a:r>
                    </a:p>
                  </p:txBody>
                </p:sp>
                <p:sp>
                  <p:nvSpPr>
                    <p:cNvPr id="148" name="TextBox 147">
                      <a:extLst>
                        <a:ext uri="{FF2B5EF4-FFF2-40B4-BE49-F238E27FC236}">
                          <a16:creationId xmlns:a16="http://schemas.microsoft.com/office/drawing/2014/main" id="{4948DD62-2680-9D10-4B89-97D7F30DA2D7}"/>
                        </a:ext>
                      </a:extLst>
                    </p:cNvPr>
                    <p:cNvSpPr txBox="1"/>
                    <p:nvPr/>
                  </p:nvSpPr>
                  <p:spPr>
                    <a:xfrm>
                      <a:off x="3905466" y="5145095"/>
                      <a:ext cx="311332" cy="412145"/>
                    </a:xfrm>
                    <a:prstGeom prst="rect">
                      <a:avLst/>
                    </a:prstGeom>
                    <a:noFill/>
                  </p:spPr>
                  <p:txBody>
                    <a:bodyPr wrap="none" rtlCol="0">
                      <a:spAutoFit/>
                    </a:bodyPr>
                    <a:lstStyle/>
                    <a:p>
                      <a:r>
                        <a:rPr lang="en-US" b="1" dirty="0">
                          <a:solidFill>
                            <a:srgbClr val="C00000"/>
                          </a:solidFill>
                        </a:rPr>
                        <a:t>Y</a:t>
                      </a:r>
                    </a:p>
                  </p:txBody>
                </p:sp>
                <p:sp>
                  <p:nvSpPr>
                    <p:cNvPr id="186" name="TextBox 185">
                      <a:extLst>
                        <a:ext uri="{FF2B5EF4-FFF2-40B4-BE49-F238E27FC236}">
                          <a16:creationId xmlns:a16="http://schemas.microsoft.com/office/drawing/2014/main" id="{7C2DC498-5630-8D3A-AE79-5681BC0CFA62}"/>
                        </a:ext>
                      </a:extLst>
                    </p:cNvPr>
                    <p:cNvSpPr txBox="1"/>
                    <p:nvPr/>
                  </p:nvSpPr>
                  <p:spPr>
                    <a:xfrm>
                      <a:off x="3203539" y="3229633"/>
                      <a:ext cx="301511" cy="412145"/>
                    </a:xfrm>
                    <a:prstGeom prst="rect">
                      <a:avLst/>
                    </a:prstGeom>
                    <a:noFill/>
                  </p:spPr>
                  <p:txBody>
                    <a:bodyPr wrap="none" rtlCol="0">
                      <a:spAutoFit/>
                    </a:bodyPr>
                    <a:lstStyle/>
                    <a:p>
                      <a:r>
                        <a:rPr lang="en-US" b="1" dirty="0">
                          <a:solidFill>
                            <a:srgbClr val="C00000"/>
                          </a:solidFill>
                        </a:rPr>
                        <a:t>Z</a:t>
                      </a:r>
                    </a:p>
                  </p:txBody>
                </p:sp>
                <p:sp>
                  <p:nvSpPr>
                    <p:cNvPr id="188" name="TextBox 187">
                      <a:extLst>
                        <a:ext uri="{FF2B5EF4-FFF2-40B4-BE49-F238E27FC236}">
                          <a16:creationId xmlns:a16="http://schemas.microsoft.com/office/drawing/2014/main" id="{C726EB2A-B38C-AE97-EEAB-D8C0B855DFD8}"/>
                        </a:ext>
                      </a:extLst>
                    </p:cNvPr>
                    <p:cNvSpPr txBox="1"/>
                    <p:nvPr/>
                  </p:nvSpPr>
                  <p:spPr>
                    <a:xfrm>
                      <a:off x="2792675" y="4477417"/>
                      <a:ext cx="344069" cy="412146"/>
                    </a:xfrm>
                    <a:prstGeom prst="rect">
                      <a:avLst/>
                    </a:prstGeom>
                    <a:noFill/>
                  </p:spPr>
                  <p:txBody>
                    <a:bodyPr wrap="none" rtlCol="0">
                      <a:spAutoFit/>
                    </a:bodyPr>
                    <a:lstStyle/>
                    <a:p>
                      <a:r>
                        <a:rPr lang="en-US" b="1" dirty="0">
                          <a:solidFill>
                            <a:srgbClr val="C00000"/>
                          </a:solidFill>
                        </a:rPr>
                        <a:t>O</a:t>
                      </a:r>
                    </a:p>
                  </p:txBody>
                </p:sp>
              </p:grpSp>
              <p:sp>
                <p:nvSpPr>
                  <p:cNvPr id="110" name="TextBox 109">
                    <a:extLst>
                      <a:ext uri="{FF2B5EF4-FFF2-40B4-BE49-F238E27FC236}">
                        <a16:creationId xmlns:a16="http://schemas.microsoft.com/office/drawing/2014/main" id="{52B62BBB-DF75-D537-2F63-4B3AF1A43C48}"/>
                      </a:ext>
                    </a:extLst>
                  </p:cNvPr>
                  <p:cNvSpPr txBox="1"/>
                  <p:nvPr/>
                </p:nvSpPr>
                <p:spPr>
                  <a:xfrm>
                    <a:off x="2351426" y="2697528"/>
                    <a:ext cx="184731" cy="369332"/>
                  </a:xfrm>
                  <a:prstGeom prst="rect">
                    <a:avLst/>
                  </a:prstGeom>
                  <a:noFill/>
                </p:spPr>
                <p:txBody>
                  <a:bodyPr wrap="none" rtlCol="0">
                    <a:spAutoFit/>
                  </a:bodyPr>
                  <a:lstStyle/>
                  <a:p>
                    <a:endParaRPr lang="en-US" dirty="0">
                      <a:solidFill>
                        <a:srgbClr val="C00000"/>
                      </a:solidFill>
                    </a:endParaRPr>
                  </a:p>
                </p:txBody>
              </p:sp>
            </p:grpSp>
            <p:sp>
              <p:nvSpPr>
                <p:cNvPr id="62" name="TextBox 61">
                  <a:extLst>
                    <a:ext uri="{FF2B5EF4-FFF2-40B4-BE49-F238E27FC236}">
                      <a16:creationId xmlns:a16="http://schemas.microsoft.com/office/drawing/2014/main" id="{39A87115-0EC4-F746-ABD4-B342760ABF3A}"/>
                    </a:ext>
                  </a:extLst>
                </p:cNvPr>
                <p:cNvSpPr txBox="1"/>
                <p:nvPr/>
              </p:nvSpPr>
              <p:spPr>
                <a:xfrm>
                  <a:off x="3604795" y="3911338"/>
                  <a:ext cx="1716190" cy="652388"/>
                </a:xfrm>
                <a:prstGeom prst="rect">
                  <a:avLst/>
                </a:prstGeom>
                <a:noFill/>
              </p:spPr>
              <p:txBody>
                <a:bodyPr wrap="none" rtlCol="0">
                  <a:spAutoFit/>
                </a:bodyPr>
                <a:lstStyle/>
                <a:p>
                  <a:r>
                    <a:rPr lang="en-US" sz="2000" b="1" dirty="0">
                      <a:solidFill>
                        <a:srgbClr val="C00000"/>
                      </a:solidFill>
                    </a:rPr>
                    <a:t>S</a:t>
                  </a:r>
                  <a:r>
                    <a:rPr lang="en-US" altLang="zh-CN" sz="2000" b="1" dirty="0">
                      <a:solidFill>
                        <a:srgbClr val="C00000"/>
                      </a:solidFill>
                    </a:rPr>
                    <a:t>1(X,Y,Z)</a:t>
                  </a:r>
                  <a:endParaRPr lang="en-US" sz="2000" b="1" dirty="0">
                    <a:solidFill>
                      <a:srgbClr val="C00000"/>
                    </a:solidFill>
                  </a:endParaRPr>
                </a:p>
              </p:txBody>
            </p:sp>
          </p:grpSp>
        </p:grpSp>
        <p:cxnSp>
          <p:nvCxnSpPr>
            <p:cNvPr id="50" name="Straight Arrow Connector 49">
              <a:extLst>
                <a:ext uri="{FF2B5EF4-FFF2-40B4-BE49-F238E27FC236}">
                  <a16:creationId xmlns:a16="http://schemas.microsoft.com/office/drawing/2014/main" id="{8AE29FBD-E4B9-2222-B048-97030BBA3D49}"/>
                </a:ext>
              </a:extLst>
            </p:cNvPr>
            <p:cNvCxnSpPr>
              <a:cxnSpLocks/>
            </p:cNvCxnSpPr>
            <p:nvPr/>
          </p:nvCxnSpPr>
          <p:spPr>
            <a:xfrm flipH="1" flipV="1">
              <a:off x="9182464" y="975998"/>
              <a:ext cx="3040" cy="775979"/>
            </a:xfrm>
            <a:prstGeom prst="straightConnector1">
              <a:avLst/>
            </a:prstGeom>
            <a:ln w="222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0D69D076-CFE0-F90B-973A-D98A0141ED7F}"/>
                </a:ext>
              </a:extLst>
            </p:cNvPr>
            <p:cNvPicPr>
              <a:picLocks noChangeAspect="1"/>
            </p:cNvPicPr>
            <p:nvPr/>
          </p:nvPicPr>
          <p:blipFill>
            <a:blip r:embed="rId9"/>
            <a:stretch>
              <a:fillRect/>
            </a:stretch>
          </p:blipFill>
          <p:spPr>
            <a:xfrm>
              <a:off x="9764987" y="878845"/>
              <a:ext cx="821953" cy="438074"/>
            </a:xfrm>
            <a:prstGeom prst="rect">
              <a:avLst/>
            </a:prstGeom>
          </p:spPr>
        </p:pic>
        <p:pic>
          <p:nvPicPr>
            <p:cNvPr id="52" name="Picture 51">
              <a:extLst>
                <a:ext uri="{FF2B5EF4-FFF2-40B4-BE49-F238E27FC236}">
                  <a16:creationId xmlns:a16="http://schemas.microsoft.com/office/drawing/2014/main" id="{23C9F301-2C26-1195-6CE9-0213E5992E7A}"/>
                </a:ext>
              </a:extLst>
            </p:cNvPr>
            <p:cNvPicPr>
              <a:picLocks noChangeAspect="1"/>
            </p:cNvPicPr>
            <p:nvPr/>
          </p:nvPicPr>
          <p:blipFill>
            <a:blip r:embed="rId9"/>
            <a:stretch>
              <a:fillRect/>
            </a:stretch>
          </p:blipFill>
          <p:spPr>
            <a:xfrm>
              <a:off x="9845091" y="1458389"/>
              <a:ext cx="710923" cy="378899"/>
            </a:xfrm>
            <a:prstGeom prst="rect">
              <a:avLst/>
            </a:prstGeom>
          </p:spPr>
        </p:pic>
      </p:grpSp>
      <p:sp>
        <p:nvSpPr>
          <p:cNvPr id="202" name="Oval 201">
            <a:extLst>
              <a:ext uri="{FF2B5EF4-FFF2-40B4-BE49-F238E27FC236}">
                <a16:creationId xmlns:a16="http://schemas.microsoft.com/office/drawing/2014/main" id="{9CA24D85-B69E-4201-FBCA-96462DE4E195}"/>
              </a:ext>
            </a:extLst>
          </p:cNvPr>
          <p:cNvSpPr/>
          <p:nvPr/>
        </p:nvSpPr>
        <p:spPr>
          <a:xfrm>
            <a:off x="5243165" y="963412"/>
            <a:ext cx="339476" cy="339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panose="020B0503020204020204" pitchFamily="34" charset="-122"/>
                <a:ea typeface="Microsoft YaHei" panose="020B0503020204020204" pitchFamily="34" charset="-122"/>
              </a:rPr>
              <a:t>1</a:t>
            </a:r>
            <a:endParaRPr lang="en-US" b="1" dirty="0">
              <a:latin typeface="Microsoft YaHei" panose="020B0503020204020204" pitchFamily="34" charset="-122"/>
              <a:ea typeface="Microsoft YaHei" panose="020B0503020204020204" pitchFamily="34" charset="-122"/>
            </a:endParaRPr>
          </a:p>
        </p:txBody>
      </p:sp>
      <p:sp>
        <p:nvSpPr>
          <p:cNvPr id="203" name="Oval 202">
            <a:extLst>
              <a:ext uri="{FF2B5EF4-FFF2-40B4-BE49-F238E27FC236}">
                <a16:creationId xmlns:a16="http://schemas.microsoft.com/office/drawing/2014/main" id="{50D948FC-EFE0-58CA-A8F7-F17581A9F5C8}"/>
              </a:ext>
            </a:extLst>
          </p:cNvPr>
          <p:cNvSpPr/>
          <p:nvPr/>
        </p:nvSpPr>
        <p:spPr>
          <a:xfrm>
            <a:off x="5237855" y="3805075"/>
            <a:ext cx="339476" cy="339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panose="020B0503020204020204" pitchFamily="34" charset="-122"/>
                <a:ea typeface="Microsoft YaHei" panose="020B0503020204020204" pitchFamily="34" charset="-122"/>
              </a:rPr>
              <a:t>1</a:t>
            </a:r>
            <a:endParaRPr lang="en-US" b="1" dirty="0">
              <a:latin typeface="Microsoft YaHei" panose="020B0503020204020204" pitchFamily="34" charset="-122"/>
              <a:ea typeface="Microsoft YaHei" panose="020B0503020204020204" pitchFamily="34" charset="-122"/>
            </a:endParaRPr>
          </a:p>
        </p:txBody>
      </p:sp>
      <p:sp>
        <p:nvSpPr>
          <p:cNvPr id="209" name="Oval 208">
            <a:extLst>
              <a:ext uri="{FF2B5EF4-FFF2-40B4-BE49-F238E27FC236}">
                <a16:creationId xmlns:a16="http://schemas.microsoft.com/office/drawing/2014/main" id="{A66F8AA7-EA78-448F-6B6B-834B5D6A8755}"/>
              </a:ext>
            </a:extLst>
          </p:cNvPr>
          <p:cNvSpPr/>
          <p:nvPr/>
        </p:nvSpPr>
        <p:spPr>
          <a:xfrm>
            <a:off x="11723554" y="981310"/>
            <a:ext cx="339476" cy="339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panose="020B0503020204020204" pitchFamily="34" charset="-122"/>
                <a:ea typeface="Microsoft YaHei" panose="020B0503020204020204" pitchFamily="34" charset="-122"/>
              </a:rPr>
              <a:t>2</a:t>
            </a:r>
            <a:endParaRPr lang="en-US" b="1" dirty="0">
              <a:latin typeface="Microsoft YaHei" panose="020B0503020204020204" pitchFamily="34" charset="-122"/>
              <a:ea typeface="Microsoft YaHei" panose="020B0503020204020204" pitchFamily="34" charset="-122"/>
            </a:endParaRPr>
          </a:p>
        </p:txBody>
      </p:sp>
      <p:sp>
        <p:nvSpPr>
          <p:cNvPr id="212" name="Oval 211">
            <a:extLst>
              <a:ext uri="{FF2B5EF4-FFF2-40B4-BE49-F238E27FC236}">
                <a16:creationId xmlns:a16="http://schemas.microsoft.com/office/drawing/2014/main" id="{D3657B28-9BB8-C816-E64D-8B4456C3FABB}"/>
              </a:ext>
            </a:extLst>
          </p:cNvPr>
          <p:cNvSpPr/>
          <p:nvPr/>
        </p:nvSpPr>
        <p:spPr>
          <a:xfrm>
            <a:off x="11736366" y="3805075"/>
            <a:ext cx="339476" cy="339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panose="020B0503020204020204" pitchFamily="34" charset="-122"/>
                <a:ea typeface="Microsoft YaHei" panose="020B0503020204020204" pitchFamily="34" charset="-122"/>
              </a:rPr>
              <a:t>2</a:t>
            </a:r>
            <a:endParaRPr lang="en-US"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840655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OLD_SHAPE_ID" val="7"/>
  <p:tag name="REFSHAPE" val="284233880"/>
</p:tagLst>
</file>

<file path=ppt/tags/tag2.xml><?xml version="1.0" encoding="utf-8"?>
<p:tagLst xmlns:a="http://schemas.openxmlformats.org/drawingml/2006/main" xmlns:r="http://schemas.openxmlformats.org/officeDocument/2006/relationships" xmlns:p="http://schemas.openxmlformats.org/presentationml/2006/main">
  <p:tag name="MH_OLD_SHAPE_ID" val="4"/>
  <p:tag name="REFSHAPE" val="284233760"/>
</p:tagLst>
</file>

<file path=ppt/tags/tag3.xml><?xml version="1.0" encoding="utf-8"?>
<p:tagLst xmlns:a="http://schemas.openxmlformats.org/drawingml/2006/main" xmlns:r="http://schemas.openxmlformats.org/officeDocument/2006/relationships" xmlns:p="http://schemas.openxmlformats.org/presentationml/2006/main">
  <p:tag name="MH_OLD_SHAPE_ID" val="5"/>
  <p:tag name="REFSHAPE" val="284231000"/>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15156</TotalTime>
  <Words>505</Words>
  <Application>Microsoft Macintosh PowerPoint</Application>
  <PresentationFormat>Widescreen</PresentationFormat>
  <Paragraphs>155</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Microsoft YaHei</vt:lpstr>
      <vt:lpstr>Microsoft YaHei</vt:lpstr>
      <vt:lpstr>Arial</vt:lpstr>
      <vt:lpstr>Calibri</vt:lpstr>
      <vt:lpstr>Calibri Light</vt:lpstr>
      <vt:lpstr>Impact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Zexing Zheng</dc:creator>
  <cp:lastModifiedBy>Zexing Zheng</cp:lastModifiedBy>
  <cp:revision>57</cp:revision>
  <dcterms:created xsi:type="dcterms:W3CDTF">2023-04-24T03:12:10Z</dcterms:created>
  <dcterms:modified xsi:type="dcterms:W3CDTF">2023-05-26T08:20:13Z</dcterms:modified>
</cp:coreProperties>
</file>