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notesMasterIdLst>
    <p:notesMasterId r:id="rId8"/>
  </p:notesMasterIdLst>
  <p:sldIdLst>
    <p:sldId id="256" r:id="rId2"/>
    <p:sldId id="264" r:id="rId3"/>
    <p:sldId id="265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B7CFFB"/>
    <a:srgbClr val="BBD5F7"/>
    <a:srgbClr val="B4BFFE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083" autoAdjust="0"/>
  </p:normalViewPr>
  <p:slideViewPr>
    <p:cSldViewPr snapToGrid="0">
      <p:cViewPr>
        <p:scale>
          <a:sx n="78" d="100"/>
          <a:sy n="78" d="100"/>
        </p:scale>
        <p:origin x="1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C7919-FD7C-4FA7-8CDA-022E3CDBC71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6F4E-975D-47BE-8F6A-574A3744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05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ECFF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0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9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6CEC239-6C17-4A0A-AF51-2C656E776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r="21726"/>
          <a:stretch/>
        </p:blipFill>
        <p:spPr bwMode="auto">
          <a:xfrm>
            <a:off x="5517955" y="10"/>
            <a:ext cx="36260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78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53955-E88A-4831-B1AB-898830A5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806" y="1358901"/>
            <a:ext cx="3960019" cy="273049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Rescrutinize</a:t>
            </a:r>
            <a:r>
              <a:rPr lang="en-US" sz="3200" b="1" dirty="0"/>
              <a:t> Snow Sensitivity </a:t>
            </a:r>
            <a:br>
              <a:rPr lang="en-US" sz="3200" b="1" dirty="0"/>
            </a:br>
            <a:r>
              <a:rPr lang="en-US" sz="3200" b="1" dirty="0"/>
              <a:t>To Climate Change </a:t>
            </a:r>
            <a:br>
              <a:rPr lang="en-US" sz="3200" b="1" dirty="0"/>
            </a:br>
            <a:r>
              <a:rPr lang="en-US" sz="3200" b="1" dirty="0"/>
              <a:t>In Mountainous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F9750-BFC4-45A0-B4CB-EA6C31EA4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11" y="4165600"/>
            <a:ext cx="3855715" cy="1371599"/>
          </a:xfrm>
        </p:spPr>
        <p:txBody>
          <a:bodyPr>
            <a:normAutofit/>
          </a:bodyPr>
          <a:lstStyle/>
          <a:p>
            <a:r>
              <a:rPr lang="en-US" sz="2400" b="1" dirty="0"/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4785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0DF6-F775-4AE7-9C1E-551D9999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432702"/>
            <a:ext cx="7773338" cy="1596177"/>
          </a:xfrm>
        </p:spPr>
        <p:txBody>
          <a:bodyPr/>
          <a:lstStyle/>
          <a:p>
            <a:r>
              <a:rPr lang="en-US" b="1" cap="none" dirty="0"/>
              <a:t>How Will Snow Ablation Change With Warming Temperature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5A51D0-4429-4755-9B67-34E7A13E4EC9}"/>
              </a:ext>
            </a:extLst>
          </p:cNvPr>
          <p:cNvSpPr txBox="1">
            <a:spLocks/>
          </p:cNvSpPr>
          <p:nvPr/>
        </p:nvSpPr>
        <p:spPr>
          <a:xfrm>
            <a:off x="132026" y="1916817"/>
            <a:ext cx="4205262" cy="47235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cap="none" dirty="0"/>
              <a:t>Temperature will rise:</a:t>
            </a:r>
          </a:p>
          <a:p>
            <a:pPr lvl="1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cap="none" dirty="0"/>
              <a:t>Snow cover declines</a:t>
            </a:r>
          </a:p>
          <a:p>
            <a:pPr marL="457200" lvl="1" indent="-457200" algn="just">
              <a:lnSpc>
                <a:spcPct val="11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cap="none" dirty="0"/>
              <a:t>Model Predictions:</a:t>
            </a:r>
          </a:p>
          <a:p>
            <a:pPr marL="685800" lvl="2" indent="-342900" algn="just">
              <a:lnSpc>
                <a:spcPct val="11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cap="none" dirty="0"/>
              <a:t>How acceptable/uncertain are our models in simulating snowmelt</a:t>
            </a:r>
          </a:p>
          <a:p>
            <a:pPr marL="685800" lvl="2" indent="-342900" algn="just">
              <a:lnSpc>
                <a:spcPct val="11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cap="none" dirty="0"/>
              <a:t>How good do our models predict change in snowmelt under climate change</a:t>
            </a:r>
            <a:endParaRPr lang="en-US" sz="1400" b="1" cap="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56D12D-2AC2-43FB-A7B0-FA78CB464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81" t="11569" r="55188" b="75502"/>
          <a:stretch/>
        </p:blipFill>
        <p:spPr>
          <a:xfrm>
            <a:off x="5151431" y="5427723"/>
            <a:ext cx="3307239" cy="568798"/>
          </a:xfrm>
          <a:prstGeom prst="rect">
            <a:avLst/>
          </a:prstGeom>
        </p:spPr>
      </p:pic>
      <p:pic>
        <p:nvPicPr>
          <p:cNvPr id="12" name="Picture 11" descr="Figure 4">
            <a:extLst>
              <a:ext uri="{FF2B5EF4-FFF2-40B4-BE49-F238E27FC236}">
                <a16:creationId xmlns:a16="http://schemas.microsoft.com/office/drawing/2014/main" id="{905A4C14-6378-40FC-A619-9714CEFCC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2541" b="37128"/>
          <a:stretch/>
        </p:blipFill>
        <p:spPr bwMode="auto">
          <a:xfrm>
            <a:off x="4411388" y="2028879"/>
            <a:ext cx="4649485" cy="33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F8C8A-60CF-4F8C-9F2C-BA26F26ACDDE}"/>
              </a:ext>
            </a:extLst>
          </p:cNvPr>
          <p:cNvSpPr txBox="1"/>
          <p:nvPr/>
        </p:nvSpPr>
        <p:spPr>
          <a:xfrm>
            <a:off x="5954474" y="4389390"/>
            <a:ext cx="1536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Fyfe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83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A56-E7C7-4A6F-A73D-BB3CAEF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86" y="268711"/>
            <a:ext cx="8586558" cy="1596177"/>
          </a:xfrm>
        </p:spPr>
        <p:txBody>
          <a:bodyPr>
            <a:normAutofit/>
          </a:bodyPr>
          <a:lstStyle/>
          <a:p>
            <a:r>
              <a:rPr lang="en-US" b="1" cap="none" dirty="0"/>
              <a:t>SUMMA For Future Snowmelt Projection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190-132D-4FA1-BB0D-8239A9F49E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204" y="1594088"/>
            <a:ext cx="8302712" cy="199505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cap="none" dirty="0"/>
              <a:t>How sensitive is snowmelt modeling to different levels of decision model complexity and different parameterizations? </a:t>
            </a:r>
          </a:p>
          <a:p>
            <a:pPr marL="3429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cap="none" dirty="0"/>
              <a:t>How consistent are our projected SWE?</a:t>
            </a:r>
          </a:p>
          <a:p>
            <a:pPr marL="3429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cap="none" dirty="0"/>
              <a:t>How variable is SWE to the future warming Temperature?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1415F-E4B2-40F7-86BE-B55DE6E535E3}"/>
              </a:ext>
            </a:extLst>
          </p:cNvPr>
          <p:cNvSpPr txBox="1"/>
          <p:nvPr/>
        </p:nvSpPr>
        <p:spPr>
          <a:xfrm rot="16200000">
            <a:off x="-235291" y="4723009"/>
            <a:ext cx="280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Day of snow disappearance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9C35F-1888-482C-A142-EE97295511E0}"/>
              </a:ext>
            </a:extLst>
          </p:cNvPr>
          <p:cNvSpPr txBox="1"/>
          <p:nvPr/>
        </p:nvSpPr>
        <p:spPr>
          <a:xfrm>
            <a:off x="3164878" y="6250735"/>
            <a:ext cx="248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Different Parameters</a:t>
            </a:r>
          </a:p>
        </p:txBody>
      </p:sp>
      <p:pic>
        <p:nvPicPr>
          <p:cNvPr id="9" name="Picture 8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422F1E3-036E-41F8-9E08-3876F6C81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7" t="11673" r="7530" b="5647"/>
          <a:stretch/>
        </p:blipFill>
        <p:spPr>
          <a:xfrm>
            <a:off x="1408274" y="3763318"/>
            <a:ext cx="5994943" cy="24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A56-E7C7-4A6F-A73D-BB3CAEF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86" y="268711"/>
            <a:ext cx="8586558" cy="1596177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Snow Cover Analysis In Swamp Angel In 2007</a:t>
            </a:r>
            <a:endParaRPr lang="en-US" sz="3200" cap="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72F241-05D1-4472-AD41-5784A7724B8D}"/>
              </a:ext>
            </a:extLst>
          </p:cNvPr>
          <p:cNvSpPr txBox="1">
            <a:spLocks/>
          </p:cNvSpPr>
          <p:nvPr/>
        </p:nvSpPr>
        <p:spPr>
          <a:xfrm>
            <a:off x="97267" y="1774019"/>
            <a:ext cx="4611647" cy="477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cap="none" dirty="0"/>
              <a:t>Executing SUMMA for about 20,000 combinations of decision models and parameters for Swamp Angel. </a:t>
            </a:r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cap="none" dirty="0"/>
              <a:t>Analyzing the sensitivity of SWE to different combinations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BD481D-4A44-4F26-AB60-E049B93D25EA}"/>
              </a:ext>
            </a:extLst>
          </p:cNvPr>
          <p:cNvGrpSpPr/>
          <p:nvPr/>
        </p:nvGrpSpPr>
        <p:grpSpPr>
          <a:xfrm>
            <a:off x="4733364" y="1500187"/>
            <a:ext cx="4381827" cy="5357813"/>
            <a:chOff x="4733364" y="1500187"/>
            <a:chExt cx="4381827" cy="5357813"/>
          </a:xfrm>
        </p:grpSpPr>
        <p:pic>
          <p:nvPicPr>
            <p:cNvPr id="12" name="Picture 1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9935DC5C-76C3-4FEB-8CE1-71695BBB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5" t="11266" r="9374" b="1675"/>
            <a:stretch/>
          </p:blipFill>
          <p:spPr>
            <a:xfrm>
              <a:off x="4733365" y="1500187"/>
              <a:ext cx="4381825" cy="2917933"/>
            </a:xfrm>
            <a:prstGeom prst="rect">
              <a:avLst/>
            </a:prstGeom>
          </p:spPr>
        </p:pic>
        <p:pic>
          <p:nvPicPr>
            <p:cNvPr id="13" name="Content Placeholder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EB5FFA3-A814-4AD3-9611-78175C6C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73" t="12176" r="8125" b="6565"/>
            <a:stretch/>
          </p:blipFill>
          <p:spPr>
            <a:xfrm>
              <a:off x="4733365" y="4402163"/>
              <a:ext cx="4381826" cy="22502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32B77-1B66-4128-9192-F3319E133D93}"/>
                </a:ext>
              </a:extLst>
            </p:cNvPr>
            <p:cNvSpPr txBox="1"/>
            <p:nvPr/>
          </p:nvSpPr>
          <p:spPr>
            <a:xfrm rot="16200000">
              <a:off x="3470923" y="4941793"/>
              <a:ext cx="2801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Day of snow disappearance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0D5AE-B928-482D-8160-3C45F9B41C31}"/>
                </a:ext>
              </a:extLst>
            </p:cNvPr>
            <p:cNvSpPr txBox="1"/>
            <p:nvPr/>
          </p:nvSpPr>
          <p:spPr>
            <a:xfrm>
              <a:off x="6350448" y="6581001"/>
              <a:ext cx="248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Different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2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A56-E7C7-4A6F-A73D-BB3CAEF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86" y="268712"/>
            <a:ext cx="8586558" cy="1105334"/>
          </a:xfrm>
        </p:spPr>
        <p:txBody>
          <a:bodyPr>
            <a:normAutofit/>
          </a:bodyPr>
          <a:lstStyle/>
          <a:p>
            <a:r>
              <a:rPr lang="en-US" b="1" cap="none" dirty="0"/>
              <a:t>Multi-Dimensional Objective Function</a:t>
            </a:r>
            <a:endParaRPr lang="en-US" cap="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72F241-05D1-4472-AD41-5784A7724B8D}"/>
              </a:ext>
            </a:extLst>
          </p:cNvPr>
          <p:cNvSpPr txBox="1">
            <a:spLocks/>
          </p:cNvSpPr>
          <p:nvPr/>
        </p:nvSpPr>
        <p:spPr>
          <a:xfrm>
            <a:off x="97267" y="1436620"/>
            <a:ext cx="4611647" cy="477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cap="none" dirty="0"/>
              <a:t>Representative max SWE in the date of observed max SWE</a:t>
            </a:r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cap="none" dirty="0"/>
              <a:t>Average melting rate in ablation season</a:t>
            </a:r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cap="none" dirty="0"/>
              <a:t>Max cold content (sum of all layers)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21C550-70BB-4139-81E5-E24CE8E43FC4}"/>
              </a:ext>
            </a:extLst>
          </p:cNvPr>
          <p:cNvGrpSpPr/>
          <p:nvPr/>
        </p:nvGrpSpPr>
        <p:grpSpPr>
          <a:xfrm>
            <a:off x="4650237" y="1285521"/>
            <a:ext cx="4096746" cy="2695737"/>
            <a:chOff x="4826975" y="1677957"/>
            <a:chExt cx="3920008" cy="2695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A64B2D-69FA-469C-AE0B-F89F850A6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975" y="1677957"/>
              <a:ext cx="3920008" cy="269573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A38859-4877-40DA-89E8-B064FEAE5084}"/>
                </a:ext>
              </a:extLst>
            </p:cNvPr>
            <p:cNvSpPr/>
            <p:nvPr/>
          </p:nvSpPr>
          <p:spPr>
            <a:xfrm>
              <a:off x="6672679" y="2394990"/>
              <a:ext cx="228600" cy="261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D1E274B-3FD4-441D-92CD-0B17B08B5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79" t="15544" r="14117" b="14295"/>
          <a:stretch/>
        </p:blipFill>
        <p:spPr>
          <a:xfrm>
            <a:off x="4650237" y="3985113"/>
            <a:ext cx="4096747" cy="2695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BD6D3-9440-4BF7-8516-0BE04C9C4EDB}"/>
              </a:ext>
            </a:extLst>
          </p:cNvPr>
          <p:cNvSpPr txBox="1"/>
          <p:nvPr/>
        </p:nvSpPr>
        <p:spPr>
          <a:xfrm>
            <a:off x="5417942" y="4240434"/>
            <a:ext cx="3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if we add cold content</a:t>
            </a:r>
          </a:p>
        </p:txBody>
      </p:sp>
    </p:spTree>
    <p:extLst>
      <p:ext uri="{BB962C8B-B14F-4D97-AF65-F5344CB8AC3E}">
        <p14:creationId xmlns:p14="http://schemas.microsoft.com/office/powerpoint/2010/main" val="11470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A56-E7C7-4A6F-A73D-BB3CAEF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86" y="268712"/>
            <a:ext cx="8586558" cy="1105334"/>
          </a:xfrm>
        </p:spPr>
        <p:txBody>
          <a:bodyPr>
            <a:normAutofit/>
          </a:bodyPr>
          <a:lstStyle/>
          <a:p>
            <a:r>
              <a:rPr lang="en-US" b="1" cap="none" dirty="0"/>
              <a:t>Impact Of Future Climate On Snowmelt</a:t>
            </a:r>
            <a:endParaRPr lang="en-US" cap="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72F241-05D1-4472-AD41-5784A7724B8D}"/>
              </a:ext>
            </a:extLst>
          </p:cNvPr>
          <p:cNvSpPr txBox="1">
            <a:spLocks/>
          </p:cNvSpPr>
          <p:nvPr/>
        </p:nvSpPr>
        <p:spPr>
          <a:xfrm>
            <a:off x="435196" y="1436620"/>
            <a:ext cx="8635457" cy="17869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cap="none" dirty="0"/>
              <a:t>WRF Pseudo Global Warming (PGW) experiment data</a:t>
            </a:r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cap="none" dirty="0"/>
              <a:t>Average monthly specific humidity, temperature, longwave and shortwave radiations data at 9 grid cells centered on Swamp Angel</a:t>
            </a:r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200" b="1" cap="none" dirty="0" err="1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8066E0-825C-4C00-8FA9-C8137845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90" y="3013286"/>
            <a:ext cx="5709172" cy="34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38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200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Rescrutinize Snow Sensitivity  To Climate Change  In Mountainous Areas</vt:lpstr>
      <vt:lpstr>How Will Snow Ablation Change With Warming Temperature</vt:lpstr>
      <vt:lpstr>SUMMA For Future Snowmelt Projection</vt:lpstr>
      <vt:lpstr>Snow Cover Analysis In Swamp Angel In 2007</vt:lpstr>
      <vt:lpstr>Multi-Dimensional Objective Function</vt:lpstr>
      <vt:lpstr>Impact Of Future Climate On Snowmelt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Rescrutinize Snow Sensitivity  To Climate Change  In Mountainous Areas</dc:title>
  <dc:creator>Hamideh H. Safa</dc:creator>
  <cp:lastModifiedBy>Hamideh H. Safa</cp:lastModifiedBy>
  <cp:revision>13</cp:revision>
  <dcterms:created xsi:type="dcterms:W3CDTF">2018-07-20T00:50:24Z</dcterms:created>
  <dcterms:modified xsi:type="dcterms:W3CDTF">2018-07-20T02:31:02Z</dcterms:modified>
</cp:coreProperties>
</file>