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4" r:id="rId1"/>
  </p:sldMasterIdLst>
  <p:notesMasterIdLst>
    <p:notesMasterId r:id="rId20"/>
  </p:notesMasterIdLst>
  <p:sldIdLst>
    <p:sldId id="256" r:id="rId2"/>
    <p:sldId id="274" r:id="rId3"/>
    <p:sldId id="281" r:id="rId4"/>
    <p:sldId id="275" r:id="rId5"/>
    <p:sldId id="278" r:id="rId6"/>
    <p:sldId id="261" r:id="rId7"/>
    <p:sldId id="277" r:id="rId8"/>
    <p:sldId id="276" r:id="rId9"/>
    <p:sldId id="262" r:id="rId10"/>
    <p:sldId id="263" r:id="rId11"/>
    <p:sldId id="284" r:id="rId12"/>
    <p:sldId id="280" r:id="rId13"/>
    <p:sldId id="267" r:id="rId14"/>
    <p:sldId id="268" r:id="rId15"/>
    <p:sldId id="269" r:id="rId16"/>
    <p:sldId id="270" r:id="rId17"/>
    <p:sldId id="282" r:id="rId18"/>
    <p:sldId id="283" r:id="rId19"/>
  </p:sldIdLst>
  <p:sldSz cx="12192000" cy="6858000"/>
  <p:notesSz cx="6858000" cy="9144000"/>
  <p:embeddedFontLst>
    <p:embeddedFont>
      <p:font typeface="Calibri Light" panose="020F0302020204030204" pitchFamily="34" charset="0"/>
      <p:regular r:id="rId21"/>
      <p:italic r:id="rId22"/>
    </p:embeddedFont>
    <p:embeddedFont>
      <p:font typeface="Bookman Old Style" panose="02050604050505020204" pitchFamily="18"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
      <p:font typeface="Tahoma" panose="020B0604030504040204" pitchFamily="34" charset="0"/>
      <p:regular r:id="rId31"/>
      <p:bold r:id="rId32"/>
    </p:embeddedFont>
    <p:embeddedFont>
      <p:font typeface="Calibri" panose="020F0502020204030204"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0528C-4737-4F66-9359-36CB7D2A9518}" type="doc">
      <dgm:prSet loTypeId="urn:microsoft.com/office/officeart/2005/8/layout/hierarchy1" loCatId="hierarchy" qsTypeId="urn:microsoft.com/office/officeart/2005/8/quickstyle/simple3" qsCatId="simple" csTypeId="urn:microsoft.com/office/officeart/2005/8/colors/accent5_3" csCatId="accent5"/>
      <dgm:spPr/>
      <dgm:t>
        <a:bodyPr/>
        <a:lstStyle/>
        <a:p>
          <a:endParaRPr lang="en-US"/>
        </a:p>
      </dgm:t>
    </dgm:pt>
    <dgm:pt modelId="{FE15E1AE-9371-4EED-BD72-F40393697E5E}">
      <dgm:prSet/>
      <dgm:spPr/>
      <dgm:t>
        <a:bodyPr/>
        <a:lstStyle/>
        <a:p>
          <a:r>
            <a:rPr lang="en-US" dirty="0"/>
            <a:t>Throughput</a:t>
          </a:r>
          <a:r>
            <a:rPr lang="en-US" b="0" i="0" dirty="0"/>
            <a:t> </a:t>
          </a:r>
          <a:endParaRPr lang="en-US" dirty="0"/>
        </a:p>
      </dgm:t>
    </dgm:pt>
    <dgm:pt modelId="{D7089DA2-15E3-42EA-9110-CC1E7E675379}" type="parTrans" cxnId="{3AF913E0-9236-45ED-A0F6-B5F283791208}">
      <dgm:prSet/>
      <dgm:spPr/>
      <dgm:t>
        <a:bodyPr/>
        <a:lstStyle/>
        <a:p>
          <a:endParaRPr lang="en-US"/>
        </a:p>
      </dgm:t>
    </dgm:pt>
    <dgm:pt modelId="{B297EA78-BB1B-46E0-ABF3-F46064BB55AC}" type="sibTrans" cxnId="{3AF913E0-9236-45ED-A0F6-B5F283791208}">
      <dgm:prSet/>
      <dgm:spPr/>
      <dgm:t>
        <a:bodyPr/>
        <a:lstStyle/>
        <a:p>
          <a:endParaRPr lang="en-US"/>
        </a:p>
      </dgm:t>
    </dgm:pt>
    <dgm:pt modelId="{C9816176-47C0-4027-8CF3-4A8141549E6D}">
      <dgm:prSet/>
      <dgm:spPr/>
      <dgm:t>
        <a:bodyPr/>
        <a:lstStyle/>
        <a:p>
          <a:r>
            <a:rPr lang="en-US" b="0" i="0"/>
            <a:t>Utilization</a:t>
          </a:r>
          <a:endParaRPr lang="en-US"/>
        </a:p>
      </dgm:t>
    </dgm:pt>
    <dgm:pt modelId="{E1A1D499-CF1C-40B9-8D04-561983BF8197}" type="parTrans" cxnId="{E38C2025-15EE-4ECC-9F23-09E9F6365C95}">
      <dgm:prSet/>
      <dgm:spPr/>
      <dgm:t>
        <a:bodyPr/>
        <a:lstStyle/>
        <a:p>
          <a:endParaRPr lang="en-US"/>
        </a:p>
      </dgm:t>
    </dgm:pt>
    <dgm:pt modelId="{F6EC79C0-68D4-435A-BE14-A410172A5D74}" type="sibTrans" cxnId="{E38C2025-15EE-4ECC-9F23-09E9F6365C95}">
      <dgm:prSet/>
      <dgm:spPr/>
      <dgm:t>
        <a:bodyPr/>
        <a:lstStyle/>
        <a:p>
          <a:endParaRPr lang="en-US"/>
        </a:p>
      </dgm:t>
    </dgm:pt>
    <dgm:pt modelId="{917B31B9-F593-498B-ABAF-1E410A8289AD}">
      <dgm:prSet/>
      <dgm:spPr/>
      <dgm:t>
        <a:bodyPr/>
        <a:lstStyle/>
        <a:p>
          <a:r>
            <a:rPr lang="en-US" b="0" i="0"/>
            <a:t>Cycle Time</a:t>
          </a:r>
          <a:endParaRPr lang="en-US"/>
        </a:p>
      </dgm:t>
    </dgm:pt>
    <dgm:pt modelId="{38194470-3056-461A-A5DC-98B13FBB23ED}" type="parTrans" cxnId="{39386EC5-C4EF-4168-86C7-77956A208BE0}">
      <dgm:prSet/>
      <dgm:spPr/>
      <dgm:t>
        <a:bodyPr/>
        <a:lstStyle/>
        <a:p>
          <a:endParaRPr lang="en-US"/>
        </a:p>
      </dgm:t>
    </dgm:pt>
    <dgm:pt modelId="{16E2CCDD-5B46-4A98-B112-AC11BF520C31}" type="sibTrans" cxnId="{39386EC5-C4EF-4168-86C7-77956A208BE0}">
      <dgm:prSet/>
      <dgm:spPr/>
      <dgm:t>
        <a:bodyPr/>
        <a:lstStyle/>
        <a:p>
          <a:endParaRPr lang="en-US"/>
        </a:p>
      </dgm:t>
    </dgm:pt>
    <dgm:pt modelId="{044FB44C-FAEF-419D-BB19-0A99A6F49B17}" type="pres">
      <dgm:prSet presAssocID="{2BA0528C-4737-4F66-9359-36CB7D2A9518}" presName="hierChild1" presStyleCnt="0">
        <dgm:presLayoutVars>
          <dgm:chPref val="1"/>
          <dgm:dir/>
          <dgm:animOne val="branch"/>
          <dgm:animLvl val="lvl"/>
          <dgm:resizeHandles/>
        </dgm:presLayoutVars>
      </dgm:prSet>
      <dgm:spPr/>
    </dgm:pt>
    <dgm:pt modelId="{E41C8420-7A28-4D83-BD47-E6FFEBC5B558}" type="pres">
      <dgm:prSet presAssocID="{FE15E1AE-9371-4EED-BD72-F40393697E5E}" presName="hierRoot1" presStyleCnt="0"/>
      <dgm:spPr/>
    </dgm:pt>
    <dgm:pt modelId="{2A4BE21B-EA08-4DBD-A40E-F784A95FEBF5}" type="pres">
      <dgm:prSet presAssocID="{FE15E1AE-9371-4EED-BD72-F40393697E5E}" presName="composite" presStyleCnt="0"/>
      <dgm:spPr/>
    </dgm:pt>
    <dgm:pt modelId="{B1F133E4-B6D0-4122-813D-25549CB93459}" type="pres">
      <dgm:prSet presAssocID="{FE15E1AE-9371-4EED-BD72-F40393697E5E}" presName="background" presStyleLbl="node0" presStyleIdx="0" presStyleCnt="3"/>
      <dgm:spPr/>
    </dgm:pt>
    <dgm:pt modelId="{B9C92126-B228-43C7-A8B4-8803ABAF38C4}" type="pres">
      <dgm:prSet presAssocID="{FE15E1AE-9371-4EED-BD72-F40393697E5E}" presName="text" presStyleLbl="fgAcc0" presStyleIdx="0" presStyleCnt="3" custLinFactX="21068" custLinFactY="-52675" custLinFactNeighborX="100000" custLinFactNeighborY="-100000">
        <dgm:presLayoutVars>
          <dgm:chPref val="3"/>
        </dgm:presLayoutVars>
      </dgm:prSet>
      <dgm:spPr/>
    </dgm:pt>
    <dgm:pt modelId="{D6FC2D0A-8C1C-4599-A085-EEB6AD17157B}" type="pres">
      <dgm:prSet presAssocID="{FE15E1AE-9371-4EED-BD72-F40393697E5E}" presName="hierChild2" presStyleCnt="0"/>
      <dgm:spPr/>
    </dgm:pt>
    <dgm:pt modelId="{4082D45E-C4A8-4A12-9549-4AFCAC7F882A}" type="pres">
      <dgm:prSet presAssocID="{C9816176-47C0-4027-8CF3-4A8141549E6D}" presName="hierRoot1" presStyleCnt="0"/>
      <dgm:spPr/>
    </dgm:pt>
    <dgm:pt modelId="{326EF697-F27E-4C97-A022-32AC85C7F09D}" type="pres">
      <dgm:prSet presAssocID="{C9816176-47C0-4027-8CF3-4A8141549E6D}" presName="composite" presStyleCnt="0"/>
      <dgm:spPr/>
    </dgm:pt>
    <dgm:pt modelId="{2B860D17-FF47-4C6C-B41A-C57D3AF1B718}" type="pres">
      <dgm:prSet presAssocID="{C9816176-47C0-4027-8CF3-4A8141549E6D}" presName="background" presStyleLbl="node0" presStyleIdx="1" presStyleCnt="3"/>
      <dgm:spPr/>
    </dgm:pt>
    <dgm:pt modelId="{4445236D-45EB-4C6D-BE5D-E2F69F40E163}" type="pres">
      <dgm:prSet presAssocID="{C9816176-47C0-4027-8CF3-4A8141549E6D}" presName="text" presStyleLbl="fgAcc0" presStyleIdx="1" presStyleCnt="3" custLinFactY="44648" custLinFactNeighborX="3004" custLinFactNeighborY="100000">
        <dgm:presLayoutVars>
          <dgm:chPref val="3"/>
        </dgm:presLayoutVars>
      </dgm:prSet>
      <dgm:spPr/>
    </dgm:pt>
    <dgm:pt modelId="{86FCAEF5-9BB5-459C-AC46-C7D6D26C57F7}" type="pres">
      <dgm:prSet presAssocID="{C9816176-47C0-4027-8CF3-4A8141549E6D}" presName="hierChild2" presStyleCnt="0"/>
      <dgm:spPr/>
    </dgm:pt>
    <dgm:pt modelId="{5A142F6A-49DC-480D-91FA-AD373E10086A}" type="pres">
      <dgm:prSet presAssocID="{917B31B9-F593-498B-ABAF-1E410A8289AD}" presName="hierRoot1" presStyleCnt="0"/>
      <dgm:spPr/>
    </dgm:pt>
    <dgm:pt modelId="{08106FBA-EECB-4989-8D0A-FBEF2EF26DA7}" type="pres">
      <dgm:prSet presAssocID="{917B31B9-F593-498B-ABAF-1E410A8289AD}" presName="composite" presStyleCnt="0"/>
      <dgm:spPr/>
    </dgm:pt>
    <dgm:pt modelId="{EECECE94-0DD0-4207-8615-1D0720CFA57C}" type="pres">
      <dgm:prSet presAssocID="{917B31B9-F593-498B-ABAF-1E410A8289AD}" presName="background" presStyleLbl="node0" presStyleIdx="2" presStyleCnt="3"/>
      <dgm:spPr/>
    </dgm:pt>
    <dgm:pt modelId="{E42FE49F-22A0-4AF3-9D50-D377336AA4DF}" type="pres">
      <dgm:prSet presAssocID="{917B31B9-F593-498B-ABAF-1E410A8289AD}" presName="text" presStyleLbl="fgAcc0" presStyleIdx="2" presStyleCnt="3" custLinFactX="-22147" custLinFactNeighborX="-100000" custLinFactNeighborY="-5652">
        <dgm:presLayoutVars>
          <dgm:chPref val="3"/>
        </dgm:presLayoutVars>
      </dgm:prSet>
      <dgm:spPr/>
    </dgm:pt>
    <dgm:pt modelId="{81E9AE30-5CEF-411B-ADCD-76CAA5406D27}" type="pres">
      <dgm:prSet presAssocID="{917B31B9-F593-498B-ABAF-1E410A8289AD}" presName="hierChild2" presStyleCnt="0"/>
      <dgm:spPr/>
    </dgm:pt>
  </dgm:ptLst>
  <dgm:cxnLst>
    <dgm:cxn modelId="{5F3A1C0E-AE65-432D-935E-148510B7D280}" type="presOf" srcId="{2BA0528C-4737-4F66-9359-36CB7D2A9518}" destId="{044FB44C-FAEF-419D-BB19-0A99A6F49B17}" srcOrd="0" destOrd="0" presId="urn:microsoft.com/office/officeart/2005/8/layout/hierarchy1"/>
    <dgm:cxn modelId="{A19FBA0E-0840-4A25-9E81-52AC2A64C3F0}" type="presOf" srcId="{C9816176-47C0-4027-8CF3-4A8141549E6D}" destId="{4445236D-45EB-4C6D-BE5D-E2F69F40E163}" srcOrd="0" destOrd="0" presId="urn:microsoft.com/office/officeart/2005/8/layout/hierarchy1"/>
    <dgm:cxn modelId="{E38C2025-15EE-4ECC-9F23-09E9F6365C95}" srcId="{2BA0528C-4737-4F66-9359-36CB7D2A9518}" destId="{C9816176-47C0-4027-8CF3-4A8141549E6D}" srcOrd="1" destOrd="0" parTransId="{E1A1D499-CF1C-40B9-8D04-561983BF8197}" sibTransId="{F6EC79C0-68D4-435A-BE14-A410172A5D74}"/>
    <dgm:cxn modelId="{B493C087-572C-4695-917A-79DAC2947300}" type="presOf" srcId="{917B31B9-F593-498B-ABAF-1E410A8289AD}" destId="{E42FE49F-22A0-4AF3-9D50-D377336AA4DF}" srcOrd="0" destOrd="0" presId="urn:microsoft.com/office/officeart/2005/8/layout/hierarchy1"/>
    <dgm:cxn modelId="{E3497198-B64D-4788-A20B-000B16208AF1}" type="presOf" srcId="{FE15E1AE-9371-4EED-BD72-F40393697E5E}" destId="{B9C92126-B228-43C7-A8B4-8803ABAF38C4}" srcOrd="0" destOrd="0" presId="urn:microsoft.com/office/officeart/2005/8/layout/hierarchy1"/>
    <dgm:cxn modelId="{39386EC5-C4EF-4168-86C7-77956A208BE0}" srcId="{2BA0528C-4737-4F66-9359-36CB7D2A9518}" destId="{917B31B9-F593-498B-ABAF-1E410A8289AD}" srcOrd="2" destOrd="0" parTransId="{38194470-3056-461A-A5DC-98B13FBB23ED}" sibTransId="{16E2CCDD-5B46-4A98-B112-AC11BF520C31}"/>
    <dgm:cxn modelId="{3AF913E0-9236-45ED-A0F6-B5F283791208}" srcId="{2BA0528C-4737-4F66-9359-36CB7D2A9518}" destId="{FE15E1AE-9371-4EED-BD72-F40393697E5E}" srcOrd="0" destOrd="0" parTransId="{D7089DA2-15E3-42EA-9110-CC1E7E675379}" sibTransId="{B297EA78-BB1B-46E0-ABF3-F46064BB55AC}"/>
    <dgm:cxn modelId="{8B5517ED-6602-4D26-A692-10068F819BA6}" type="presParOf" srcId="{044FB44C-FAEF-419D-BB19-0A99A6F49B17}" destId="{E41C8420-7A28-4D83-BD47-E6FFEBC5B558}" srcOrd="0" destOrd="0" presId="urn:microsoft.com/office/officeart/2005/8/layout/hierarchy1"/>
    <dgm:cxn modelId="{C5DDBCEC-7A5B-4D62-8A25-274F4B0440F8}" type="presParOf" srcId="{E41C8420-7A28-4D83-BD47-E6FFEBC5B558}" destId="{2A4BE21B-EA08-4DBD-A40E-F784A95FEBF5}" srcOrd="0" destOrd="0" presId="urn:microsoft.com/office/officeart/2005/8/layout/hierarchy1"/>
    <dgm:cxn modelId="{D16E8C1A-6894-4FC0-ACCF-8C1AF3CBA2E2}" type="presParOf" srcId="{2A4BE21B-EA08-4DBD-A40E-F784A95FEBF5}" destId="{B1F133E4-B6D0-4122-813D-25549CB93459}" srcOrd="0" destOrd="0" presId="urn:microsoft.com/office/officeart/2005/8/layout/hierarchy1"/>
    <dgm:cxn modelId="{7DF7500F-F090-475E-9970-F3B5FF565937}" type="presParOf" srcId="{2A4BE21B-EA08-4DBD-A40E-F784A95FEBF5}" destId="{B9C92126-B228-43C7-A8B4-8803ABAF38C4}" srcOrd="1" destOrd="0" presId="urn:microsoft.com/office/officeart/2005/8/layout/hierarchy1"/>
    <dgm:cxn modelId="{2321BC5C-6439-42FC-9477-D9F8EA22D98D}" type="presParOf" srcId="{E41C8420-7A28-4D83-BD47-E6FFEBC5B558}" destId="{D6FC2D0A-8C1C-4599-A085-EEB6AD17157B}" srcOrd="1" destOrd="0" presId="urn:microsoft.com/office/officeart/2005/8/layout/hierarchy1"/>
    <dgm:cxn modelId="{6D29A231-6194-40C1-A33D-8AC990BDDE10}" type="presParOf" srcId="{044FB44C-FAEF-419D-BB19-0A99A6F49B17}" destId="{4082D45E-C4A8-4A12-9549-4AFCAC7F882A}" srcOrd="1" destOrd="0" presId="urn:microsoft.com/office/officeart/2005/8/layout/hierarchy1"/>
    <dgm:cxn modelId="{D565AC9C-0F2D-45C6-8E2B-164A3E0C0F42}" type="presParOf" srcId="{4082D45E-C4A8-4A12-9549-4AFCAC7F882A}" destId="{326EF697-F27E-4C97-A022-32AC85C7F09D}" srcOrd="0" destOrd="0" presId="urn:microsoft.com/office/officeart/2005/8/layout/hierarchy1"/>
    <dgm:cxn modelId="{6BE85593-5C37-4B2D-9B92-1F8F0255C149}" type="presParOf" srcId="{326EF697-F27E-4C97-A022-32AC85C7F09D}" destId="{2B860D17-FF47-4C6C-B41A-C57D3AF1B718}" srcOrd="0" destOrd="0" presId="urn:microsoft.com/office/officeart/2005/8/layout/hierarchy1"/>
    <dgm:cxn modelId="{6FB72D89-C0D1-4710-81E6-21AED9D69F6E}" type="presParOf" srcId="{326EF697-F27E-4C97-A022-32AC85C7F09D}" destId="{4445236D-45EB-4C6D-BE5D-E2F69F40E163}" srcOrd="1" destOrd="0" presId="urn:microsoft.com/office/officeart/2005/8/layout/hierarchy1"/>
    <dgm:cxn modelId="{A1F30F8C-EE01-49D6-B0CD-83CE302A3044}" type="presParOf" srcId="{4082D45E-C4A8-4A12-9549-4AFCAC7F882A}" destId="{86FCAEF5-9BB5-459C-AC46-C7D6D26C57F7}" srcOrd="1" destOrd="0" presId="urn:microsoft.com/office/officeart/2005/8/layout/hierarchy1"/>
    <dgm:cxn modelId="{4AA9DE4C-A584-467E-AC29-16E62A38DCBD}" type="presParOf" srcId="{044FB44C-FAEF-419D-BB19-0A99A6F49B17}" destId="{5A142F6A-49DC-480D-91FA-AD373E10086A}" srcOrd="2" destOrd="0" presId="urn:microsoft.com/office/officeart/2005/8/layout/hierarchy1"/>
    <dgm:cxn modelId="{B9FC45FC-B24C-44BD-A740-9FC138AC2617}" type="presParOf" srcId="{5A142F6A-49DC-480D-91FA-AD373E10086A}" destId="{08106FBA-EECB-4989-8D0A-FBEF2EF26DA7}" srcOrd="0" destOrd="0" presId="urn:microsoft.com/office/officeart/2005/8/layout/hierarchy1"/>
    <dgm:cxn modelId="{9E456D8E-0FE5-4BAB-820D-4E7E95AD6DF6}" type="presParOf" srcId="{08106FBA-EECB-4989-8D0A-FBEF2EF26DA7}" destId="{EECECE94-0DD0-4207-8615-1D0720CFA57C}" srcOrd="0" destOrd="0" presId="urn:microsoft.com/office/officeart/2005/8/layout/hierarchy1"/>
    <dgm:cxn modelId="{4BA18B0F-1450-4335-A60B-F47BF2F1DCEB}" type="presParOf" srcId="{08106FBA-EECB-4989-8D0A-FBEF2EF26DA7}" destId="{E42FE49F-22A0-4AF3-9D50-D377336AA4DF}" srcOrd="1" destOrd="0" presId="urn:microsoft.com/office/officeart/2005/8/layout/hierarchy1"/>
    <dgm:cxn modelId="{8B75B396-C33E-4265-9067-5ABB6478E3E7}" type="presParOf" srcId="{5A142F6A-49DC-480D-91FA-AD373E10086A}" destId="{81E9AE30-5CEF-411B-ADCD-76CAA5406D2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539843-BF34-4E7D-80CB-CB9E141DA1BF}" type="doc">
      <dgm:prSet loTypeId="urn:microsoft.com/office/officeart/2016/7/layout/BasicProcessNew" loCatId="process" qsTypeId="urn:microsoft.com/office/officeart/2005/8/quickstyle/simple1" qsCatId="simple" csTypeId="urn:microsoft.com/office/officeart/2005/8/colors/accent1_3" csCatId="accent1" phldr="1"/>
      <dgm:spPr/>
      <dgm:t>
        <a:bodyPr/>
        <a:lstStyle/>
        <a:p>
          <a:endParaRPr lang="en-US"/>
        </a:p>
      </dgm:t>
    </dgm:pt>
    <dgm:pt modelId="{CCE78139-3521-4DD0-BEFE-C3EE1259908F}">
      <dgm:prSet/>
      <dgm:spPr/>
      <dgm:t>
        <a:bodyPr/>
        <a:lstStyle/>
        <a:p>
          <a:r>
            <a:rPr lang="en-US" dirty="0"/>
            <a:t>Waterfall</a:t>
          </a:r>
        </a:p>
      </dgm:t>
    </dgm:pt>
    <dgm:pt modelId="{8C208FAC-B8C9-42EA-8155-5637CD40CF16}" type="parTrans" cxnId="{9B015907-477E-464C-B52A-5A430129F617}">
      <dgm:prSet/>
      <dgm:spPr/>
      <dgm:t>
        <a:bodyPr/>
        <a:lstStyle/>
        <a:p>
          <a:endParaRPr lang="en-US"/>
        </a:p>
      </dgm:t>
    </dgm:pt>
    <dgm:pt modelId="{F92D41F9-7AB0-4B92-8A4C-A3AEF37CE436}" type="sibTrans" cxnId="{9B015907-477E-464C-B52A-5A430129F617}">
      <dgm:prSet/>
      <dgm:spPr/>
      <dgm:t>
        <a:bodyPr/>
        <a:lstStyle/>
        <a:p>
          <a:endParaRPr lang="en-US"/>
        </a:p>
      </dgm:t>
    </dgm:pt>
    <dgm:pt modelId="{822AE8C8-D119-4EEF-AA4B-7E1440DC4AD0}">
      <dgm:prSet/>
      <dgm:spPr/>
      <dgm:t>
        <a:bodyPr/>
        <a:lstStyle/>
        <a:p>
          <a:r>
            <a:rPr lang="en-US" dirty="0"/>
            <a:t>AGILE</a:t>
          </a:r>
        </a:p>
      </dgm:t>
    </dgm:pt>
    <dgm:pt modelId="{6996AA85-6B77-4E1F-A9FA-4A5A895300CD}" type="parTrans" cxnId="{4435BD07-7BBE-45B4-8036-65AD21CC7F8F}">
      <dgm:prSet/>
      <dgm:spPr/>
      <dgm:t>
        <a:bodyPr/>
        <a:lstStyle/>
        <a:p>
          <a:endParaRPr lang="en-US"/>
        </a:p>
      </dgm:t>
    </dgm:pt>
    <dgm:pt modelId="{51230869-D16D-4C69-8FFA-FFBA676C4C80}" type="sibTrans" cxnId="{4435BD07-7BBE-45B4-8036-65AD21CC7F8F}">
      <dgm:prSet/>
      <dgm:spPr/>
      <dgm:t>
        <a:bodyPr/>
        <a:lstStyle/>
        <a:p>
          <a:endParaRPr lang="en-US"/>
        </a:p>
      </dgm:t>
    </dgm:pt>
    <dgm:pt modelId="{9E12ED0A-2146-4F21-A3A5-94447B0DE5DA}" type="pres">
      <dgm:prSet presAssocID="{E7539843-BF34-4E7D-80CB-CB9E141DA1BF}" presName="Name0" presStyleCnt="0">
        <dgm:presLayoutVars>
          <dgm:dir/>
          <dgm:resizeHandles val="exact"/>
        </dgm:presLayoutVars>
      </dgm:prSet>
      <dgm:spPr/>
    </dgm:pt>
    <dgm:pt modelId="{00F526C8-AD5F-45B3-A010-12080A49E621}" type="pres">
      <dgm:prSet presAssocID="{CCE78139-3521-4DD0-BEFE-C3EE1259908F}" presName="node" presStyleLbl="node1" presStyleIdx="0" presStyleCnt="3" custLinFactY="-2559" custLinFactNeighborX="6106" custLinFactNeighborY="-100000">
        <dgm:presLayoutVars>
          <dgm:bulletEnabled val="1"/>
        </dgm:presLayoutVars>
      </dgm:prSet>
      <dgm:spPr/>
    </dgm:pt>
    <dgm:pt modelId="{8342BA4D-F2F1-4828-A8BE-11DB0F46E62A}" type="pres">
      <dgm:prSet presAssocID="{F92D41F9-7AB0-4B92-8A4C-A3AEF37CE436}" presName="sibTransSpacerBeforeConnector" presStyleCnt="0"/>
      <dgm:spPr/>
    </dgm:pt>
    <dgm:pt modelId="{63F5BCF4-196F-4502-9EC6-034B3D3D6D76}" type="pres">
      <dgm:prSet presAssocID="{F92D41F9-7AB0-4B92-8A4C-A3AEF37CE436}" presName="sibTrans" presStyleLbl="node1" presStyleIdx="1" presStyleCnt="3" custScaleY="287034" custLinFactY="-378249" custLinFactNeighborX="25439" custLinFactNeighborY="-400000"/>
      <dgm:spPr>
        <a:prstGeom prst="chevron">
          <a:avLst/>
        </a:prstGeom>
      </dgm:spPr>
    </dgm:pt>
    <dgm:pt modelId="{88B13E99-AB18-4822-91DA-3D5211D46310}" type="pres">
      <dgm:prSet presAssocID="{F92D41F9-7AB0-4B92-8A4C-A3AEF37CE436}" presName="sibTransSpacerAfterConnector" presStyleCnt="0"/>
      <dgm:spPr/>
    </dgm:pt>
    <dgm:pt modelId="{5D86E1F9-220C-4925-A4ED-4A915F3A94BD}" type="pres">
      <dgm:prSet presAssocID="{822AE8C8-D119-4EEF-AA4B-7E1440DC4AD0}" presName="node" presStyleLbl="node1" presStyleIdx="2" presStyleCnt="3" custLinFactY="-2559" custLinFactNeighborX="6106" custLinFactNeighborY="-100000">
        <dgm:presLayoutVars>
          <dgm:bulletEnabled val="1"/>
        </dgm:presLayoutVars>
      </dgm:prSet>
      <dgm:spPr/>
    </dgm:pt>
  </dgm:ptLst>
  <dgm:cxnLst>
    <dgm:cxn modelId="{9B015907-477E-464C-B52A-5A430129F617}" srcId="{E7539843-BF34-4E7D-80CB-CB9E141DA1BF}" destId="{CCE78139-3521-4DD0-BEFE-C3EE1259908F}" srcOrd="0" destOrd="0" parTransId="{8C208FAC-B8C9-42EA-8155-5637CD40CF16}" sibTransId="{F92D41F9-7AB0-4B92-8A4C-A3AEF37CE436}"/>
    <dgm:cxn modelId="{4435BD07-7BBE-45B4-8036-65AD21CC7F8F}" srcId="{E7539843-BF34-4E7D-80CB-CB9E141DA1BF}" destId="{822AE8C8-D119-4EEF-AA4B-7E1440DC4AD0}" srcOrd="1" destOrd="0" parTransId="{6996AA85-6B77-4E1F-A9FA-4A5A895300CD}" sibTransId="{51230869-D16D-4C69-8FFA-FFBA676C4C80}"/>
    <dgm:cxn modelId="{5A5DF776-76D6-40B1-AD4F-D5FE6DC42DF1}" type="presOf" srcId="{E7539843-BF34-4E7D-80CB-CB9E141DA1BF}" destId="{9E12ED0A-2146-4F21-A3A5-94447B0DE5DA}" srcOrd="0" destOrd="0" presId="urn:microsoft.com/office/officeart/2016/7/layout/BasicProcessNew"/>
    <dgm:cxn modelId="{77060F9C-F804-4131-AC0F-B47DCB70E71B}" type="presOf" srcId="{822AE8C8-D119-4EEF-AA4B-7E1440DC4AD0}" destId="{5D86E1F9-220C-4925-A4ED-4A915F3A94BD}" srcOrd="0" destOrd="0" presId="urn:microsoft.com/office/officeart/2016/7/layout/BasicProcessNew"/>
    <dgm:cxn modelId="{DD17BDC2-BACC-4D42-8865-354EEAB489C5}" type="presOf" srcId="{CCE78139-3521-4DD0-BEFE-C3EE1259908F}" destId="{00F526C8-AD5F-45B3-A010-12080A49E621}" srcOrd="0" destOrd="0" presId="urn:microsoft.com/office/officeart/2016/7/layout/BasicProcessNew"/>
    <dgm:cxn modelId="{C9912BFE-4712-4D90-8C8C-0B21E786AA16}" type="presOf" srcId="{F92D41F9-7AB0-4B92-8A4C-A3AEF37CE436}" destId="{63F5BCF4-196F-4502-9EC6-034B3D3D6D76}" srcOrd="0" destOrd="0" presId="urn:microsoft.com/office/officeart/2016/7/layout/BasicProcessNew"/>
    <dgm:cxn modelId="{64D11923-9A12-4E97-AB3E-1BFFC3F53F84}" type="presParOf" srcId="{9E12ED0A-2146-4F21-A3A5-94447B0DE5DA}" destId="{00F526C8-AD5F-45B3-A010-12080A49E621}" srcOrd="0" destOrd="0" presId="urn:microsoft.com/office/officeart/2016/7/layout/BasicProcessNew"/>
    <dgm:cxn modelId="{472B0F37-6000-4A40-AA33-33B26F7C1AE8}" type="presParOf" srcId="{9E12ED0A-2146-4F21-A3A5-94447B0DE5DA}" destId="{8342BA4D-F2F1-4828-A8BE-11DB0F46E62A}" srcOrd="1" destOrd="0" presId="urn:microsoft.com/office/officeart/2016/7/layout/BasicProcessNew"/>
    <dgm:cxn modelId="{518F8C9E-602C-4846-A092-6926C59F0736}" type="presParOf" srcId="{9E12ED0A-2146-4F21-A3A5-94447B0DE5DA}" destId="{63F5BCF4-196F-4502-9EC6-034B3D3D6D76}" srcOrd="2" destOrd="0" presId="urn:microsoft.com/office/officeart/2016/7/layout/BasicProcessNew"/>
    <dgm:cxn modelId="{4F2FD2DF-39A5-4592-8532-17280AD3E460}" type="presParOf" srcId="{9E12ED0A-2146-4F21-A3A5-94447B0DE5DA}" destId="{88B13E99-AB18-4822-91DA-3D5211D46310}" srcOrd="3" destOrd="0" presId="urn:microsoft.com/office/officeart/2016/7/layout/BasicProcessNew"/>
    <dgm:cxn modelId="{81B0874C-F6DF-43E3-8209-33D0C88284EC}" type="presParOf" srcId="{9E12ED0A-2146-4F21-A3A5-94447B0DE5DA}" destId="{5D86E1F9-220C-4925-A4ED-4A915F3A94BD}" srcOrd="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133E4-B6D0-4122-813D-25549CB93459}">
      <dsp:nvSpPr>
        <dsp:cNvPr id="0" name=""/>
        <dsp:cNvSpPr/>
      </dsp:nvSpPr>
      <dsp:spPr>
        <a:xfrm>
          <a:off x="2314633" y="263533"/>
          <a:ext cx="1911846" cy="1214022"/>
        </a:xfrm>
        <a:prstGeom prst="roundRect">
          <a:avLst>
            <a:gd name="adj" fmla="val 10000"/>
          </a:avLst>
        </a:prstGeom>
        <a:gradFill rotWithShape="0">
          <a:gsLst>
            <a:gs pos="0">
              <a:schemeClr val="accent5">
                <a:shade val="80000"/>
                <a:hueOff val="0"/>
                <a:satOff val="0"/>
                <a:lumOff val="0"/>
                <a:alphaOff val="0"/>
                <a:tint val="65000"/>
                <a:shade val="92000"/>
                <a:satMod val="130000"/>
              </a:schemeClr>
            </a:gs>
            <a:gs pos="45000">
              <a:schemeClr val="accent5">
                <a:shade val="80000"/>
                <a:hueOff val="0"/>
                <a:satOff val="0"/>
                <a:lumOff val="0"/>
                <a:alphaOff val="0"/>
                <a:tint val="60000"/>
                <a:shade val="99000"/>
                <a:satMod val="120000"/>
              </a:schemeClr>
            </a:gs>
            <a:gs pos="100000">
              <a:schemeClr val="accent5">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9C92126-B228-43C7-A8B4-8803ABAF38C4}">
      <dsp:nvSpPr>
        <dsp:cNvPr id="0" name=""/>
        <dsp:cNvSpPr/>
      </dsp:nvSpPr>
      <dsp:spPr>
        <a:xfrm>
          <a:off x="2527061" y="465339"/>
          <a:ext cx="1911846" cy="1214022"/>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Throughput</a:t>
          </a:r>
          <a:r>
            <a:rPr lang="en-US" sz="2500" b="0" i="0" kern="1200" dirty="0"/>
            <a:t> </a:t>
          </a:r>
          <a:endParaRPr lang="en-US" sz="2500" kern="1200" dirty="0"/>
        </a:p>
      </dsp:txBody>
      <dsp:txXfrm>
        <a:off x="2562618" y="500896"/>
        <a:ext cx="1840732" cy="1142908"/>
      </dsp:txXfrm>
    </dsp:sp>
    <dsp:sp modelId="{2B860D17-FF47-4C6C-B41A-C57D3AF1B718}">
      <dsp:nvSpPr>
        <dsp:cNvPr id="0" name=""/>
        <dsp:cNvSpPr/>
      </dsp:nvSpPr>
      <dsp:spPr>
        <a:xfrm>
          <a:off x="2394132" y="3873100"/>
          <a:ext cx="1911846" cy="1214022"/>
        </a:xfrm>
        <a:prstGeom prst="roundRect">
          <a:avLst>
            <a:gd name="adj" fmla="val 10000"/>
          </a:avLst>
        </a:prstGeom>
        <a:gradFill rotWithShape="0">
          <a:gsLst>
            <a:gs pos="0">
              <a:schemeClr val="accent5">
                <a:shade val="80000"/>
                <a:hueOff val="0"/>
                <a:satOff val="0"/>
                <a:lumOff val="0"/>
                <a:alphaOff val="0"/>
                <a:tint val="65000"/>
                <a:shade val="92000"/>
                <a:satMod val="130000"/>
              </a:schemeClr>
            </a:gs>
            <a:gs pos="45000">
              <a:schemeClr val="accent5">
                <a:shade val="80000"/>
                <a:hueOff val="0"/>
                <a:satOff val="0"/>
                <a:lumOff val="0"/>
                <a:alphaOff val="0"/>
                <a:tint val="60000"/>
                <a:shade val="99000"/>
                <a:satMod val="120000"/>
              </a:schemeClr>
            </a:gs>
            <a:gs pos="100000">
              <a:schemeClr val="accent5">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445236D-45EB-4C6D-BE5D-E2F69F40E163}">
      <dsp:nvSpPr>
        <dsp:cNvPr id="0" name=""/>
        <dsp:cNvSpPr/>
      </dsp:nvSpPr>
      <dsp:spPr>
        <a:xfrm>
          <a:off x="2606559" y="4074906"/>
          <a:ext cx="1911846" cy="1214022"/>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Utilization</a:t>
          </a:r>
          <a:endParaRPr lang="en-US" sz="2500" kern="1200"/>
        </a:p>
      </dsp:txBody>
      <dsp:txXfrm>
        <a:off x="2642116" y="4110463"/>
        <a:ext cx="1840732" cy="1142908"/>
      </dsp:txXfrm>
    </dsp:sp>
    <dsp:sp modelId="{EECECE94-0DD0-4207-8615-1D0720CFA57C}">
      <dsp:nvSpPr>
        <dsp:cNvPr id="0" name=""/>
        <dsp:cNvSpPr/>
      </dsp:nvSpPr>
      <dsp:spPr>
        <a:xfrm>
          <a:off x="2338138" y="2048425"/>
          <a:ext cx="1911846" cy="1214022"/>
        </a:xfrm>
        <a:prstGeom prst="roundRect">
          <a:avLst>
            <a:gd name="adj" fmla="val 10000"/>
          </a:avLst>
        </a:prstGeom>
        <a:gradFill rotWithShape="0">
          <a:gsLst>
            <a:gs pos="0">
              <a:schemeClr val="accent5">
                <a:shade val="80000"/>
                <a:hueOff val="0"/>
                <a:satOff val="0"/>
                <a:lumOff val="0"/>
                <a:alphaOff val="0"/>
                <a:tint val="65000"/>
                <a:shade val="92000"/>
                <a:satMod val="130000"/>
              </a:schemeClr>
            </a:gs>
            <a:gs pos="45000">
              <a:schemeClr val="accent5">
                <a:shade val="80000"/>
                <a:hueOff val="0"/>
                <a:satOff val="0"/>
                <a:lumOff val="0"/>
                <a:alphaOff val="0"/>
                <a:tint val="60000"/>
                <a:shade val="99000"/>
                <a:satMod val="120000"/>
              </a:schemeClr>
            </a:gs>
            <a:gs pos="100000">
              <a:schemeClr val="accent5">
                <a:shade val="80000"/>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42FE49F-22A0-4AF3-9D50-D377336AA4DF}">
      <dsp:nvSpPr>
        <dsp:cNvPr id="0" name=""/>
        <dsp:cNvSpPr/>
      </dsp:nvSpPr>
      <dsp:spPr>
        <a:xfrm>
          <a:off x="2550566" y="2250231"/>
          <a:ext cx="1911846" cy="1214022"/>
        </a:xfrm>
        <a:prstGeom prst="roundRect">
          <a:avLst>
            <a:gd name="adj" fmla="val 10000"/>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Cycle Time</a:t>
          </a:r>
          <a:endParaRPr lang="en-US" sz="2500" kern="1200"/>
        </a:p>
      </dsp:txBody>
      <dsp:txXfrm>
        <a:off x="2586123" y="2285788"/>
        <a:ext cx="1840732" cy="1142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526C8-AD5F-45B3-A010-12080A49E621}">
      <dsp:nvSpPr>
        <dsp:cNvPr id="0" name=""/>
        <dsp:cNvSpPr/>
      </dsp:nvSpPr>
      <dsp:spPr>
        <a:xfrm>
          <a:off x="7775" y="0"/>
          <a:ext cx="3090154" cy="1854092"/>
        </a:xfrm>
        <a:prstGeom prst="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578100">
            <a:lnSpc>
              <a:spcPct val="90000"/>
            </a:lnSpc>
            <a:spcBef>
              <a:spcPct val="0"/>
            </a:spcBef>
            <a:spcAft>
              <a:spcPct val="35000"/>
            </a:spcAft>
            <a:buNone/>
          </a:pPr>
          <a:r>
            <a:rPr lang="en-US" sz="5800" kern="1200" dirty="0"/>
            <a:t>Waterfall</a:t>
          </a:r>
        </a:p>
      </dsp:txBody>
      <dsp:txXfrm>
        <a:off x="7775" y="0"/>
        <a:ext cx="3090154" cy="1854092"/>
      </dsp:txXfrm>
    </dsp:sp>
    <dsp:sp modelId="{63F5BCF4-196F-4502-9EC6-034B3D3D6D76}">
      <dsp:nvSpPr>
        <dsp:cNvPr id="0" name=""/>
        <dsp:cNvSpPr/>
      </dsp:nvSpPr>
      <dsp:spPr>
        <a:xfrm>
          <a:off x="3185810" y="585064"/>
          <a:ext cx="463523" cy="697492"/>
        </a:xfrm>
        <a:prstGeom prst="chevron">
          <a:avLst/>
        </a:prstGeom>
        <a:solidFill>
          <a:schemeClr val="accent1">
            <a:shade val="80000"/>
            <a:hueOff val="-333179"/>
            <a:satOff val="-8101"/>
            <a:lumOff val="161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86E1F9-220C-4925-A4ED-4A915F3A94BD}">
      <dsp:nvSpPr>
        <dsp:cNvPr id="0" name=""/>
        <dsp:cNvSpPr/>
      </dsp:nvSpPr>
      <dsp:spPr>
        <a:xfrm>
          <a:off x="3707520" y="0"/>
          <a:ext cx="3090154" cy="1854092"/>
        </a:xfrm>
        <a:prstGeom prst="rect">
          <a:avLst/>
        </a:prstGeom>
        <a:solidFill>
          <a:schemeClr val="accent1">
            <a:shade val="80000"/>
            <a:hueOff val="-666357"/>
            <a:satOff val="-16201"/>
            <a:lumOff val="322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2578100">
            <a:lnSpc>
              <a:spcPct val="90000"/>
            </a:lnSpc>
            <a:spcBef>
              <a:spcPct val="0"/>
            </a:spcBef>
            <a:spcAft>
              <a:spcPct val="35000"/>
            </a:spcAft>
            <a:buNone/>
          </a:pPr>
          <a:r>
            <a:rPr lang="en-US" sz="5800" kern="1200" dirty="0"/>
            <a:t>AGILE</a:t>
          </a:r>
        </a:p>
      </dsp:txBody>
      <dsp:txXfrm>
        <a:off x="3707520" y="0"/>
        <a:ext cx="3090154" cy="18540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46" name="Shape 146"/>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81" name="Shape 18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198" name="Shape 19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10</a:t>
            </a:fld>
            <a:endParaRPr lang="en-US"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26" name="Shape 2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34" name="Shape 2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40" name="Shape 2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6" name="Shape 246"/>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47" name="Shape 247"/>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16</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None/>
            </a:pPr>
            <a:fld id="{00000000-1234-1234-1234-123412341234}" type="slidenum">
              <a:rPr lang="en-US" sz="900" b="0" i="0" u="none" strike="noStrike" cap="none" smtClean="0">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71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88041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61004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None/>
            </a:pPr>
            <a:fld id="{00000000-1234-1234-1234-123412341234}" type="slidenum">
              <a:rPr lang="en-US" sz="900" b="0" i="0" u="none" strike="noStrike" cap="none" smtClean="0">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08380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73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47277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78082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7702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59851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418493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None/>
            </a:pPr>
            <a:fld id="{00000000-1234-1234-1234-123412341234}" type="slidenum">
              <a:rPr lang="en-US" sz="900" smtClean="0">
                <a:solidFill>
                  <a:schemeClr val="accent1"/>
                </a:solidFill>
                <a:latin typeface="Trebuchet MS"/>
                <a:ea typeface="Trebuchet MS"/>
                <a:cs typeface="Trebuchet MS"/>
                <a:sym typeface="Trebuchet MS"/>
              </a:rPr>
              <a:t>‹#›</a:t>
            </a:fld>
            <a:endParaRPr lang="en-US" sz="900">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6860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marR="0" lvl="0" indent="0" algn="r" rtl="0">
              <a:spcBef>
                <a:spcPts val="0"/>
              </a:spcBef>
              <a:buNone/>
            </a:pPr>
            <a:fld id="{00000000-1234-1234-1234-123412341234}" type="slidenum">
              <a:rPr lang="en-US" sz="900" b="0" i="0" u="none" strike="noStrike" cap="none" smtClean="0">
                <a:solidFill>
                  <a:schemeClr val="accent1"/>
                </a:solidFill>
                <a:latin typeface="Trebuchet MS"/>
                <a:ea typeface="Trebuchet MS"/>
                <a:cs typeface="Trebuchet MS"/>
                <a:sym typeface="Trebuchet MS"/>
              </a:rPr>
              <a:t>‹#›</a:t>
            </a:fld>
            <a:endParaRPr lang="en-US" sz="900" b="0" i="0" u="none" strike="noStrike" cap="none">
              <a:solidFill>
                <a:schemeClr val="accent1"/>
              </a:solidFill>
              <a:latin typeface="Trebuchet MS"/>
              <a:ea typeface="Trebuchet MS"/>
              <a:cs typeface="Trebuchet MS"/>
              <a:sym typeface="Trebuchet MS"/>
            </a:endParaRP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75263"/>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Project_M302_Base_Scenario.mo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Project_M302_Scenario_1.mo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Project_M302_Scenario_2.mo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Project_M302_Scenario_3.mo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156" name="Rectangle 89">
            <a:extLst>
              <a:ext uri="{FF2B5EF4-FFF2-40B4-BE49-F238E27FC236}">
                <a16:creationId xmlns:a16="http://schemas.microsoft.com/office/drawing/2014/main" id="{AE220058-3FCE-496E-ADF2-D8A6961F39F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91">
            <a:extLst>
              <a:ext uri="{FF2B5EF4-FFF2-40B4-BE49-F238E27FC236}">
                <a16:creationId xmlns:a16="http://schemas.microsoft.com/office/drawing/2014/main" id="{11BF8809-0DAC-41E5-A212-ACB4A01BE9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Rectangle 93">
            <a:extLst>
              <a:ext uri="{FF2B5EF4-FFF2-40B4-BE49-F238E27FC236}">
                <a16:creationId xmlns:a16="http://schemas.microsoft.com/office/drawing/2014/main" id="{3E9C5090-7D25-41E3-A6D3-CCAEE505E78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9" name="Straight Connector 95">
            <a:extLst>
              <a:ext uri="{FF2B5EF4-FFF2-40B4-BE49-F238E27FC236}">
                <a16:creationId xmlns:a16="http://schemas.microsoft.com/office/drawing/2014/main" id="{E193F809-7E50-4AAD-8E26-878207931CB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generated with very high confidence">
            <a:extLst>
              <a:ext uri="{FF2B5EF4-FFF2-40B4-BE49-F238E27FC236}">
                <a16:creationId xmlns:a16="http://schemas.microsoft.com/office/drawing/2014/main" id="{FC1F6CCF-F1AA-47F7-AF39-AC3996794F95}"/>
              </a:ext>
            </a:extLst>
          </p:cNvPr>
          <p:cNvPicPr>
            <a:picLocks noChangeAspect="1"/>
          </p:cNvPicPr>
          <p:nvPr/>
        </p:nvPicPr>
        <p:blipFill>
          <a:blip r:embed="rId3"/>
          <a:stretch>
            <a:fillRect/>
          </a:stretch>
        </p:blipFill>
        <p:spPr>
          <a:xfrm>
            <a:off x="929818" y="2116244"/>
            <a:ext cx="2449486" cy="2106813"/>
          </a:xfrm>
          <a:prstGeom prst="rect">
            <a:avLst/>
          </a:prstGeom>
        </p:spPr>
      </p:pic>
      <p:sp>
        <p:nvSpPr>
          <p:cNvPr id="148" name="Shape 148"/>
          <p:cNvSpPr txBox="1">
            <a:spLocks noGrp="1"/>
          </p:cNvSpPr>
          <p:nvPr>
            <p:ph type="ctrTitle"/>
          </p:nvPr>
        </p:nvSpPr>
        <p:spPr>
          <a:xfrm>
            <a:off x="3836504" y="758952"/>
            <a:ext cx="7319175" cy="2670035"/>
          </a:xfrm>
          <a:prstGeom prst="rect">
            <a:avLst/>
          </a:prstGeom>
        </p:spPr>
        <p:txBody>
          <a:bodyPr lIns="91425" tIns="45700" rIns="91425" bIns="45700" anchorCtr="0">
            <a:normAutofit/>
          </a:bodyPr>
          <a:lstStyle/>
          <a:p>
            <a:pPr marL="0" marR="0" lvl="0" indent="-342900" rtl="0">
              <a:spcBef>
                <a:spcPts val="0"/>
              </a:spcBef>
              <a:buClr>
                <a:schemeClr val="accent1"/>
              </a:buClr>
              <a:buSzPts val="5400"/>
              <a:buFont typeface="Trebuchet MS"/>
              <a:buNone/>
            </a:pPr>
            <a:r>
              <a:rPr lang="en-US" sz="6200" b="1" i="0" u="none" strike="noStrike" cap="none" dirty="0">
                <a:solidFill>
                  <a:schemeClr val="accent2"/>
                </a:solidFill>
                <a:latin typeface="Trebuchet MS"/>
                <a:ea typeface="Trebuchet MS"/>
                <a:cs typeface="Trebuchet MS"/>
                <a:sym typeface="Trebuchet MS"/>
              </a:rPr>
              <a:t>Agile Vs. Waterfall Software Development</a:t>
            </a:r>
          </a:p>
        </p:txBody>
      </p:sp>
      <p:sp>
        <p:nvSpPr>
          <p:cNvPr id="149" name="Shape 149"/>
          <p:cNvSpPr txBox="1">
            <a:spLocks noGrp="1"/>
          </p:cNvSpPr>
          <p:nvPr>
            <p:ph type="subTitle" idx="1"/>
          </p:nvPr>
        </p:nvSpPr>
        <p:spPr>
          <a:xfrm>
            <a:off x="3836504" y="4455619"/>
            <a:ext cx="7321946" cy="1643423"/>
          </a:xfrm>
          <a:prstGeom prst="rect">
            <a:avLst/>
          </a:prstGeom>
        </p:spPr>
        <p:txBody>
          <a:bodyPr lIns="91425" tIns="45700" rIns="91425" bIns="45700" anchorCtr="0">
            <a:normAutofit/>
          </a:bodyPr>
          <a:lstStyle/>
          <a:p>
            <a:pPr marL="0" marR="0" lvl="0" indent="-101600" rtl="0">
              <a:spcBef>
                <a:spcPts val="0"/>
              </a:spcBef>
              <a:spcAft>
                <a:spcPts val="0"/>
              </a:spcAft>
              <a:buClr>
                <a:schemeClr val="accent1"/>
              </a:buClr>
              <a:buSzPts val="1600"/>
              <a:buFont typeface="Noto Sans Symbols"/>
              <a:buNone/>
            </a:pPr>
            <a:r>
              <a:rPr lang="en-US" sz="1200" i="0" u="none" strike="noStrike"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rPr>
              <a:t>Group M302:</a:t>
            </a:r>
          </a:p>
          <a:p>
            <a:pPr marL="0" marR="0" lvl="0" indent="-101600" rtl="0">
              <a:spcBef>
                <a:spcPts val="1000"/>
              </a:spcBef>
              <a:spcAft>
                <a:spcPts val="0"/>
              </a:spcAft>
              <a:buClr>
                <a:schemeClr val="accent1"/>
              </a:buClr>
              <a:buSzPts val="1600"/>
              <a:buFont typeface="Noto Sans Symbols"/>
              <a:buNone/>
            </a:pPr>
            <a:r>
              <a:rPr lang="en-US" sz="1200" i="0" u="none" strike="noStrike"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rPr>
              <a:t>Amnah Harahsheh|Flor Ardaneh</a:t>
            </a:r>
            <a:r>
              <a:rPr lang="en-US" sz="1200"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rPr>
              <a:t>|</a:t>
            </a:r>
            <a:r>
              <a:rPr lang="en-US" sz="1200" i="0" u="none" strike="noStrike"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rPr>
              <a:t>Sricharan Bonda | </a:t>
            </a:r>
          </a:p>
          <a:p>
            <a:pPr marL="0" marR="0" lvl="0" indent="-101600" rtl="0">
              <a:spcBef>
                <a:spcPts val="1000"/>
              </a:spcBef>
              <a:spcAft>
                <a:spcPts val="0"/>
              </a:spcAft>
              <a:buClr>
                <a:schemeClr val="accent1"/>
              </a:buClr>
              <a:buSzPts val="1600"/>
              <a:buFont typeface="Noto Sans Symbols"/>
              <a:buNone/>
            </a:pPr>
            <a:r>
              <a:rPr lang="en-US" sz="1200" i="0" u="none" strike="noStrike"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rPr>
              <a:t>Nazli Khajehamirlou | Jeremy Romana | Sara Sahebjam-Atabaki</a:t>
            </a:r>
            <a:r>
              <a:rPr lang="en-US" sz="1200"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rPr>
              <a:t> |</a:t>
            </a:r>
            <a:endParaRPr lang="en-US" sz="1200" i="0" u="none" strike="noStrike"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endParaRPr>
          </a:p>
          <a:p>
            <a:pPr marL="0" marR="0" lvl="0" indent="-101600" rtl="0">
              <a:spcBef>
                <a:spcPts val="1000"/>
              </a:spcBef>
              <a:spcAft>
                <a:spcPts val="0"/>
              </a:spcAft>
              <a:buClr>
                <a:schemeClr val="accent1"/>
              </a:buClr>
              <a:buSzPts val="1600"/>
              <a:buFont typeface="Noto Sans Symbols"/>
              <a:buNone/>
            </a:pPr>
            <a:r>
              <a:rPr lang="en-US" sz="1200" i="0" u="none" strike="noStrike" cap="none" dirty="0">
                <a:solidFill>
                  <a:schemeClr val="tx1"/>
                </a:solidFill>
                <a:latin typeface="Trebuchet MS" panose="020B0603020202020204" pitchFamily="34" charset="0"/>
                <a:ea typeface="Tahoma" panose="020B0604030504040204" pitchFamily="34" charset="0"/>
                <a:cs typeface="Tahoma" panose="020B0604030504040204" pitchFamily="34" charset="0"/>
                <a:sym typeface="Trebuchet MS"/>
              </a:rPr>
              <a:t>Hari Hara Sudhan Venkateswaran | David Voqui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097280" y="286603"/>
            <a:ext cx="10058400" cy="1450757"/>
          </a:xfrm>
          <a:prstGeom prst="rect">
            <a:avLst/>
          </a:prstGeom>
        </p:spPr>
        <p:txBody>
          <a:bodyPr lIns="91425" tIns="45700" rIns="91425" bIns="45700" anchorCtr="0">
            <a:normAutofit/>
          </a:bodyPr>
          <a:lstStyle/>
          <a:p>
            <a:pPr marL="0" marR="0" lvl="0" indent="-203200" rtl="0">
              <a:spcBef>
                <a:spcPts val="0"/>
              </a:spcBef>
              <a:buClr>
                <a:schemeClr val="accent1"/>
              </a:buClr>
              <a:buSzPts val="3200"/>
              <a:buFont typeface="Trebuchet MS"/>
              <a:buNone/>
            </a:pPr>
            <a:r>
              <a:rPr lang="en-US" sz="4000" b="1" i="0" u="none" strike="noStrike" cap="none" dirty="0">
                <a:solidFill>
                  <a:schemeClr val="accent2"/>
                </a:solidFill>
                <a:latin typeface="Trebuchet MS"/>
                <a:ea typeface="Trebuchet MS"/>
                <a:cs typeface="Trebuchet MS"/>
                <a:sym typeface="Trebuchet MS"/>
              </a:rPr>
              <a:t>Runtime Parameters</a:t>
            </a:r>
          </a:p>
        </p:txBody>
      </p:sp>
      <p:sp>
        <p:nvSpPr>
          <p:cNvPr id="201" name="Shape 201"/>
          <p:cNvSpPr txBox="1">
            <a:spLocks noGrp="1"/>
          </p:cNvSpPr>
          <p:nvPr>
            <p:ph idx="1"/>
          </p:nvPr>
        </p:nvSpPr>
        <p:spPr>
          <a:xfrm>
            <a:off x="8192530" y="2923706"/>
            <a:ext cx="3531561" cy="1010587"/>
          </a:xfrm>
          <a:prstGeom prst="rect">
            <a:avLst/>
          </a:prstGeom>
        </p:spPr>
        <p:txBody>
          <a:bodyPr lIns="91425" tIns="45700" rIns="91425" bIns="45700" anchorCtr="0">
            <a:normAutofit/>
          </a:bodyPr>
          <a:lstStyle/>
          <a:p>
            <a:pPr marL="0" lvl="0" indent="-101600">
              <a:spcBef>
                <a:spcPts val="0"/>
              </a:spcBef>
              <a:spcAft>
                <a:spcPts val="0"/>
              </a:spcAft>
              <a:buSzPts val="1600"/>
              <a:buNone/>
            </a:pPr>
            <a:r>
              <a:rPr lang="en-US" dirty="0">
                <a:latin typeface="Trebuchet MS"/>
                <a:ea typeface="Trebuchet MS"/>
                <a:cs typeface="Trebuchet MS"/>
                <a:sym typeface="Trebuchet MS"/>
              </a:rPr>
              <a:t>Warmup:3 months</a:t>
            </a:r>
          </a:p>
          <a:p>
            <a:pPr marL="0" lvl="0" indent="-101600">
              <a:spcBef>
                <a:spcPts val="0"/>
              </a:spcBef>
              <a:spcAft>
                <a:spcPts val="0"/>
              </a:spcAft>
              <a:buSzPts val="1600"/>
              <a:buNone/>
            </a:pPr>
            <a:r>
              <a:rPr lang="en-US" dirty="0">
                <a:latin typeface="Trebuchet MS"/>
                <a:ea typeface="Trebuchet MS"/>
                <a:cs typeface="Trebuchet MS"/>
                <a:sym typeface="Trebuchet MS"/>
              </a:rPr>
              <a:t>Runtime:10 years</a:t>
            </a:r>
          </a:p>
          <a:p>
            <a:pPr marL="0" lvl="0" indent="-101600">
              <a:spcBef>
                <a:spcPts val="0"/>
              </a:spcBef>
              <a:spcAft>
                <a:spcPts val="0"/>
              </a:spcAft>
              <a:buSzPts val="1600"/>
              <a:buNone/>
            </a:pPr>
            <a:r>
              <a:rPr lang="en-US" dirty="0">
                <a:latin typeface="Trebuchet MS"/>
                <a:ea typeface="Trebuchet MS"/>
                <a:cs typeface="Trebuchet MS"/>
                <a:sym typeface="Trebuchet MS"/>
              </a:rPr>
              <a:t>No. Replications:15</a:t>
            </a:r>
          </a:p>
          <a:p>
            <a:pPr marL="0" marR="0" lvl="0" indent="-101600" rtl="0">
              <a:spcBef>
                <a:spcPts val="1000"/>
              </a:spcBef>
              <a:spcAft>
                <a:spcPts val="0"/>
              </a:spcAft>
              <a:buClr>
                <a:schemeClr val="accent1"/>
              </a:buClr>
              <a:buSzPts val="1600"/>
              <a:buFont typeface="Noto Sans Symbols"/>
              <a:buNone/>
            </a:pPr>
            <a:endParaRPr lang="en-US" b="0" i="1" u="none" strike="noStrike" cap="none" dirty="0">
              <a:latin typeface="Trebuchet MS"/>
              <a:ea typeface="Trebuchet MS"/>
              <a:cs typeface="Trebuchet MS"/>
              <a:sym typeface="Trebuchet MS"/>
            </a:endParaRPr>
          </a:p>
        </p:txBody>
      </p:sp>
      <p:graphicFrame>
        <p:nvGraphicFramePr>
          <p:cNvPr id="2" name="Table 1">
            <a:extLst>
              <a:ext uri="{FF2B5EF4-FFF2-40B4-BE49-F238E27FC236}">
                <a16:creationId xmlns:a16="http://schemas.microsoft.com/office/drawing/2014/main" id="{A3DD1B43-0416-448D-B5ED-8530F22F29EE}"/>
              </a:ext>
            </a:extLst>
          </p:cNvPr>
          <p:cNvGraphicFramePr>
            <a:graphicFrameLocks noGrp="1"/>
          </p:cNvGraphicFramePr>
          <p:nvPr>
            <p:extLst>
              <p:ext uri="{D42A27DB-BD31-4B8C-83A1-F6EECF244321}">
                <p14:modId xmlns:p14="http://schemas.microsoft.com/office/powerpoint/2010/main" val="2458738932"/>
              </p:ext>
            </p:extLst>
          </p:nvPr>
        </p:nvGraphicFramePr>
        <p:xfrm>
          <a:off x="951471" y="2022605"/>
          <a:ext cx="3048000" cy="360426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416380614"/>
                    </a:ext>
                  </a:extLst>
                </a:gridCol>
                <a:gridCol w="609600">
                  <a:extLst>
                    <a:ext uri="{9D8B030D-6E8A-4147-A177-3AD203B41FA5}">
                      <a16:colId xmlns:a16="http://schemas.microsoft.com/office/drawing/2014/main" val="3615172646"/>
                    </a:ext>
                  </a:extLst>
                </a:gridCol>
                <a:gridCol w="855333">
                  <a:extLst>
                    <a:ext uri="{9D8B030D-6E8A-4147-A177-3AD203B41FA5}">
                      <a16:colId xmlns:a16="http://schemas.microsoft.com/office/drawing/2014/main" val="265022441"/>
                    </a:ext>
                  </a:extLst>
                </a:gridCol>
                <a:gridCol w="363867">
                  <a:extLst>
                    <a:ext uri="{9D8B030D-6E8A-4147-A177-3AD203B41FA5}">
                      <a16:colId xmlns:a16="http://schemas.microsoft.com/office/drawing/2014/main" val="1337839887"/>
                    </a:ext>
                  </a:extLst>
                </a:gridCol>
                <a:gridCol w="609600">
                  <a:extLst>
                    <a:ext uri="{9D8B030D-6E8A-4147-A177-3AD203B41FA5}">
                      <a16:colId xmlns:a16="http://schemas.microsoft.com/office/drawing/2014/main" val="2866938118"/>
                    </a:ext>
                  </a:extLst>
                </a:gridCol>
              </a:tblGrid>
              <a:tr h="190500">
                <a:tc gridSpan="5">
                  <a:txBody>
                    <a:bodyPr/>
                    <a:lstStyle/>
                    <a:p>
                      <a:pPr algn="ctr" fontAlgn="b"/>
                      <a:r>
                        <a:rPr lang="en-US" sz="1100" u="none" strike="noStrike">
                          <a:effectLst/>
                        </a:rPr>
                        <a:t>Agile</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8811502"/>
                  </a:ext>
                </a:extLst>
              </a:tr>
              <a:tr h="556260">
                <a:tc>
                  <a:txBody>
                    <a:bodyPr/>
                    <a:lstStyle/>
                    <a:p>
                      <a:pPr algn="ctr" fontAlgn="b"/>
                      <a:r>
                        <a:rPr lang="en-US" sz="1100" u="none" strike="noStrike">
                          <a:effectLst/>
                        </a:rPr>
                        <a:t>Warmup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Run Time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No. Replications</a:t>
                      </a:r>
                      <a:endParaRPr lang="en-US"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1100" u="none" strike="noStrike">
                          <a:effectLst/>
                        </a:rPr>
                        <a:t>Thruput (days)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3904822019"/>
                  </a:ext>
                </a:extLst>
              </a:tr>
              <a:tr h="190500">
                <a:tc>
                  <a:txBody>
                    <a:bodyPr/>
                    <a:lstStyle/>
                    <a:p>
                      <a:pPr algn="ctr" fontAlgn="b"/>
                      <a:r>
                        <a:rPr lang="en-US" sz="1100" u="none" strike="noStrike">
                          <a:effectLst/>
                        </a:rPr>
                        <a:t>1 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 months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2868602"/>
                  </a:ext>
                </a:extLst>
              </a:tr>
              <a:tr h="190500">
                <a:tc>
                  <a:txBody>
                    <a:bodyPr/>
                    <a:lstStyle/>
                    <a:p>
                      <a:pPr algn="ctr" fontAlgn="b"/>
                      <a:r>
                        <a:rPr lang="en-US" sz="1100" u="none" strike="noStrike">
                          <a:effectLst/>
                        </a:rPr>
                        <a:t>2 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 months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3680106"/>
                  </a:ext>
                </a:extLst>
              </a:tr>
              <a:tr h="190500">
                <a:tc>
                  <a:txBody>
                    <a:bodyPr/>
                    <a:lstStyle/>
                    <a:p>
                      <a:pPr algn="ctr" fontAlgn="b"/>
                      <a:r>
                        <a:rPr lang="en-US" sz="1100" u="none" strike="noStrike">
                          <a:effectLst/>
                        </a:rPr>
                        <a:t>3 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 months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4418683"/>
                  </a:ext>
                </a:extLst>
              </a:tr>
              <a:tr h="190500">
                <a:tc rowSpan="10">
                  <a:txBody>
                    <a:bodyPr/>
                    <a:lstStyle/>
                    <a:p>
                      <a:pPr algn="ctr" fontAlgn="ctr"/>
                      <a:r>
                        <a:rPr lang="en-US" sz="1100" u="none" strike="noStrike">
                          <a:effectLst/>
                        </a:rPr>
                        <a:t>3 month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1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8873581"/>
                  </a:ext>
                </a:extLst>
              </a:tr>
              <a:tr h="190500">
                <a:tc vMerge="1">
                  <a:txBody>
                    <a:bodyPr/>
                    <a:lstStyle/>
                    <a:p>
                      <a:endParaRPr lang="en-US"/>
                    </a:p>
                  </a:txBody>
                  <a:tcPr/>
                </a:tc>
                <a:tc>
                  <a:txBody>
                    <a:bodyPr/>
                    <a:lstStyle/>
                    <a:p>
                      <a:pPr algn="l" fontAlgn="b"/>
                      <a:r>
                        <a:rPr lang="en-US" sz="1100" u="none" strike="noStrike">
                          <a:effectLst/>
                        </a:rPr>
                        <a:t>2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4987010"/>
                  </a:ext>
                </a:extLst>
              </a:tr>
              <a:tr h="190500">
                <a:tc vMerge="1">
                  <a:txBody>
                    <a:bodyPr/>
                    <a:lstStyle/>
                    <a:p>
                      <a:endParaRPr lang="en-US"/>
                    </a:p>
                  </a:txBody>
                  <a:tcPr/>
                </a:tc>
                <a:tc>
                  <a:txBody>
                    <a:bodyPr/>
                    <a:lstStyle/>
                    <a:p>
                      <a:pPr algn="l" fontAlgn="b"/>
                      <a:r>
                        <a:rPr lang="en-US" sz="1100" u="none" strike="noStrike">
                          <a:effectLst/>
                        </a:rPr>
                        <a:t>3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4545245"/>
                  </a:ext>
                </a:extLst>
              </a:tr>
              <a:tr h="190500">
                <a:tc vMerge="1">
                  <a:txBody>
                    <a:bodyPr/>
                    <a:lstStyle/>
                    <a:p>
                      <a:endParaRPr lang="en-US"/>
                    </a:p>
                  </a:txBody>
                  <a:tcPr/>
                </a:tc>
                <a:tc>
                  <a:txBody>
                    <a:bodyPr/>
                    <a:lstStyle/>
                    <a:p>
                      <a:pPr algn="l" fontAlgn="b"/>
                      <a:r>
                        <a:rPr lang="en-US" sz="1100" u="none" strike="noStrike">
                          <a:effectLst/>
                        </a:rPr>
                        <a:t>4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1987830"/>
                  </a:ext>
                </a:extLst>
              </a:tr>
              <a:tr h="190500">
                <a:tc vMerge="1">
                  <a:txBody>
                    <a:bodyPr/>
                    <a:lstStyle/>
                    <a:p>
                      <a:endParaRPr lang="en-US"/>
                    </a:p>
                  </a:txBody>
                  <a:tcPr/>
                </a:tc>
                <a:tc>
                  <a:txBody>
                    <a:bodyPr/>
                    <a:lstStyle/>
                    <a:p>
                      <a:pPr algn="l" fontAlgn="b"/>
                      <a:r>
                        <a:rPr lang="en-US" sz="1100" u="none" strike="noStrike">
                          <a:effectLst/>
                        </a:rPr>
                        <a:t>5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5057369"/>
                  </a:ext>
                </a:extLst>
              </a:tr>
              <a:tr h="190500">
                <a:tc vMerge="1">
                  <a:txBody>
                    <a:bodyPr/>
                    <a:lstStyle/>
                    <a:p>
                      <a:endParaRPr lang="en-US"/>
                    </a:p>
                  </a:txBody>
                  <a:tcPr/>
                </a:tc>
                <a:tc>
                  <a:txBody>
                    <a:bodyPr/>
                    <a:lstStyle/>
                    <a:p>
                      <a:pPr algn="l" fontAlgn="b"/>
                      <a:r>
                        <a:rPr lang="en-US" sz="1100" u="none" strike="noStrike">
                          <a:effectLst/>
                        </a:rPr>
                        <a:t>6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3335015"/>
                  </a:ext>
                </a:extLst>
              </a:tr>
              <a:tr h="190500">
                <a:tc vMerge="1">
                  <a:txBody>
                    <a:bodyPr/>
                    <a:lstStyle/>
                    <a:p>
                      <a:endParaRPr lang="en-US"/>
                    </a:p>
                  </a:txBody>
                  <a:tcPr/>
                </a:tc>
                <a:tc>
                  <a:txBody>
                    <a:bodyPr/>
                    <a:lstStyle/>
                    <a:p>
                      <a:pPr algn="l" fontAlgn="b"/>
                      <a:r>
                        <a:rPr lang="en-US" sz="1100" u="none" strike="noStrike">
                          <a:effectLst/>
                        </a:rPr>
                        <a:t>7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8609292"/>
                  </a:ext>
                </a:extLst>
              </a:tr>
              <a:tr h="190500">
                <a:tc vMerge="1">
                  <a:txBody>
                    <a:bodyPr/>
                    <a:lstStyle/>
                    <a:p>
                      <a:endParaRPr lang="en-US"/>
                    </a:p>
                  </a:txBody>
                  <a:tcPr/>
                </a:tc>
                <a:tc>
                  <a:txBody>
                    <a:bodyPr/>
                    <a:lstStyle/>
                    <a:p>
                      <a:pPr algn="l" fontAlgn="b"/>
                      <a:r>
                        <a:rPr lang="en-US" sz="1100" u="none" strike="noStrike">
                          <a:effectLst/>
                        </a:rPr>
                        <a:t>8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7867072"/>
                  </a:ext>
                </a:extLst>
              </a:tr>
              <a:tr h="190500">
                <a:tc vMerge="1">
                  <a:txBody>
                    <a:bodyPr/>
                    <a:lstStyle/>
                    <a:p>
                      <a:endParaRPr lang="en-US"/>
                    </a:p>
                  </a:txBody>
                  <a:tcPr/>
                </a:tc>
                <a:tc>
                  <a:txBody>
                    <a:bodyPr/>
                    <a:lstStyle/>
                    <a:p>
                      <a:pPr algn="l" fontAlgn="b"/>
                      <a:r>
                        <a:rPr lang="en-US" sz="1100" u="none" strike="noStrike">
                          <a:effectLst/>
                        </a:rPr>
                        <a:t>9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6040754"/>
                  </a:ext>
                </a:extLst>
              </a:tr>
              <a:tr h="190500">
                <a:tc vMerge="1">
                  <a:txBody>
                    <a:bodyPr/>
                    <a:lstStyle/>
                    <a:p>
                      <a:endParaRPr lang="en-US"/>
                    </a:p>
                  </a:txBody>
                  <a:tcPr/>
                </a:tc>
                <a:tc>
                  <a:txBody>
                    <a:bodyPr/>
                    <a:lstStyle/>
                    <a:p>
                      <a:pPr algn="l" fontAlgn="b"/>
                      <a:r>
                        <a:rPr lang="en-US" sz="1100" u="none" strike="noStrike">
                          <a:effectLst/>
                        </a:rPr>
                        <a:t>10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6478841"/>
                  </a:ext>
                </a:extLst>
              </a:tr>
              <a:tr h="190500">
                <a:tc rowSpan="2">
                  <a:txBody>
                    <a:bodyPr/>
                    <a:lstStyle/>
                    <a:p>
                      <a:pPr algn="ctr" fontAlgn="ctr"/>
                      <a:r>
                        <a:rPr lang="en-US" sz="1100" u="none" strike="noStrike">
                          <a:effectLst/>
                        </a:rPr>
                        <a:t>3 month</a:t>
                      </a:r>
                      <a:endParaRPr lang="en-US"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US" sz="1100" u="none" strike="noStrike">
                          <a:effectLst/>
                        </a:rPr>
                        <a:t>10 year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9129162"/>
                  </a:ext>
                </a:extLst>
              </a:tr>
              <a:tr h="190500">
                <a:tc vMerge="1">
                  <a:txBody>
                    <a:bodyPr/>
                    <a:lstStyle/>
                    <a:p>
                      <a:endParaRPr lang="en-US"/>
                    </a:p>
                  </a:txBody>
                  <a:tcPr/>
                </a:tc>
                <a:tc vMerge="1">
                  <a:txBody>
                    <a:bodyPr/>
                    <a:lstStyle/>
                    <a:p>
                      <a:endParaRPr lang="en-US"/>
                    </a:p>
                  </a:txBody>
                  <a:tcPr/>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98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2333851"/>
                  </a:ext>
                </a:extLst>
              </a:tr>
            </a:tbl>
          </a:graphicData>
        </a:graphic>
      </p:graphicFrame>
      <p:graphicFrame>
        <p:nvGraphicFramePr>
          <p:cNvPr id="3" name="Table 2">
            <a:extLst>
              <a:ext uri="{FF2B5EF4-FFF2-40B4-BE49-F238E27FC236}">
                <a16:creationId xmlns:a16="http://schemas.microsoft.com/office/drawing/2014/main" id="{38DA5BAD-F58F-4AB8-A601-C8F55E8254D9}"/>
              </a:ext>
            </a:extLst>
          </p:cNvPr>
          <p:cNvGraphicFramePr>
            <a:graphicFrameLocks noGrp="1"/>
          </p:cNvGraphicFramePr>
          <p:nvPr>
            <p:extLst>
              <p:ext uri="{D42A27DB-BD31-4B8C-83A1-F6EECF244321}">
                <p14:modId xmlns:p14="http://schemas.microsoft.com/office/powerpoint/2010/main" val="681178752"/>
              </p:ext>
            </p:extLst>
          </p:nvPr>
        </p:nvGraphicFramePr>
        <p:xfrm>
          <a:off x="4602480" y="2022605"/>
          <a:ext cx="3048000" cy="360426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450670692"/>
                    </a:ext>
                  </a:extLst>
                </a:gridCol>
                <a:gridCol w="609600">
                  <a:extLst>
                    <a:ext uri="{9D8B030D-6E8A-4147-A177-3AD203B41FA5}">
                      <a16:colId xmlns:a16="http://schemas.microsoft.com/office/drawing/2014/main" val="341387691"/>
                    </a:ext>
                  </a:extLst>
                </a:gridCol>
                <a:gridCol w="890205">
                  <a:extLst>
                    <a:ext uri="{9D8B030D-6E8A-4147-A177-3AD203B41FA5}">
                      <a16:colId xmlns:a16="http://schemas.microsoft.com/office/drawing/2014/main" val="2223499077"/>
                    </a:ext>
                  </a:extLst>
                </a:gridCol>
                <a:gridCol w="328995">
                  <a:extLst>
                    <a:ext uri="{9D8B030D-6E8A-4147-A177-3AD203B41FA5}">
                      <a16:colId xmlns:a16="http://schemas.microsoft.com/office/drawing/2014/main" val="1102908456"/>
                    </a:ext>
                  </a:extLst>
                </a:gridCol>
                <a:gridCol w="609600">
                  <a:extLst>
                    <a:ext uri="{9D8B030D-6E8A-4147-A177-3AD203B41FA5}">
                      <a16:colId xmlns:a16="http://schemas.microsoft.com/office/drawing/2014/main" val="2329278346"/>
                    </a:ext>
                  </a:extLst>
                </a:gridCol>
              </a:tblGrid>
              <a:tr h="190500">
                <a:tc gridSpan="5">
                  <a:txBody>
                    <a:bodyPr/>
                    <a:lstStyle/>
                    <a:p>
                      <a:pPr algn="ctr" fontAlgn="b"/>
                      <a:r>
                        <a:rPr lang="en-US" sz="1100" u="none" strike="noStrike">
                          <a:effectLst/>
                        </a:rPr>
                        <a:t>Waterfall</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9975264"/>
                  </a:ext>
                </a:extLst>
              </a:tr>
              <a:tr h="556260">
                <a:tc>
                  <a:txBody>
                    <a:bodyPr/>
                    <a:lstStyle/>
                    <a:p>
                      <a:pPr algn="ctr" fontAlgn="b"/>
                      <a:r>
                        <a:rPr lang="en-US" sz="1100" u="none" strike="noStrike">
                          <a:effectLst/>
                        </a:rPr>
                        <a:t>Warmup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Run Time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No. Replications</a:t>
                      </a:r>
                      <a:endParaRPr lang="en-US"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1100" u="none" strike="noStrike">
                          <a:effectLst/>
                        </a:rPr>
                        <a:t>Thruput (days)</a:t>
                      </a:r>
                      <a:endParaRPr lang="en-US"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1536724276"/>
                  </a:ext>
                </a:extLst>
              </a:tr>
              <a:tr h="190500">
                <a:tc>
                  <a:txBody>
                    <a:bodyPr/>
                    <a:lstStyle/>
                    <a:p>
                      <a:pPr algn="ctr" fontAlgn="b"/>
                      <a:r>
                        <a:rPr lang="en-US" sz="1100" u="none" strike="noStrike">
                          <a:effectLst/>
                        </a:rPr>
                        <a:t>1 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 months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128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9601095"/>
                  </a:ext>
                </a:extLst>
              </a:tr>
              <a:tr h="190500">
                <a:tc>
                  <a:txBody>
                    <a:bodyPr/>
                    <a:lstStyle/>
                    <a:p>
                      <a:pPr algn="ctr" fontAlgn="b"/>
                      <a:r>
                        <a:rPr lang="en-US" sz="1100" u="none" strike="noStrike">
                          <a:effectLst/>
                        </a:rPr>
                        <a:t>2 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 months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128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2495567"/>
                  </a:ext>
                </a:extLst>
              </a:tr>
              <a:tr h="190500">
                <a:tc>
                  <a:txBody>
                    <a:bodyPr/>
                    <a:lstStyle/>
                    <a:p>
                      <a:pPr algn="ctr" fontAlgn="b"/>
                      <a:r>
                        <a:rPr lang="en-US" sz="1100" u="none" strike="noStrike">
                          <a:effectLst/>
                        </a:rPr>
                        <a:t>3 month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6 months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5724275"/>
                  </a:ext>
                </a:extLst>
              </a:tr>
              <a:tr h="190500">
                <a:tc rowSpan="10">
                  <a:txBody>
                    <a:bodyPr/>
                    <a:lstStyle/>
                    <a:p>
                      <a:pPr algn="ctr" fontAlgn="ctr"/>
                      <a:r>
                        <a:rPr lang="en-US" sz="1100" u="none" strike="noStrike">
                          <a:effectLst/>
                        </a:rPr>
                        <a:t>3 month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US" sz="1100" u="none" strike="noStrike">
                          <a:effectLst/>
                        </a:rPr>
                        <a:t>1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9420893"/>
                  </a:ext>
                </a:extLst>
              </a:tr>
              <a:tr h="190500">
                <a:tc vMerge="1">
                  <a:txBody>
                    <a:bodyPr/>
                    <a:lstStyle/>
                    <a:p>
                      <a:endParaRPr lang="en-US"/>
                    </a:p>
                  </a:txBody>
                  <a:tcPr/>
                </a:tc>
                <a:tc>
                  <a:txBody>
                    <a:bodyPr/>
                    <a:lstStyle/>
                    <a:p>
                      <a:pPr algn="l" fontAlgn="b"/>
                      <a:r>
                        <a:rPr lang="en-US" sz="1100" u="none" strike="noStrike">
                          <a:effectLst/>
                        </a:rPr>
                        <a:t>2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3086839"/>
                  </a:ext>
                </a:extLst>
              </a:tr>
              <a:tr h="190500">
                <a:tc vMerge="1">
                  <a:txBody>
                    <a:bodyPr/>
                    <a:lstStyle/>
                    <a:p>
                      <a:endParaRPr lang="en-US"/>
                    </a:p>
                  </a:txBody>
                  <a:tcPr/>
                </a:tc>
                <a:tc>
                  <a:txBody>
                    <a:bodyPr/>
                    <a:lstStyle/>
                    <a:p>
                      <a:pPr algn="l" fontAlgn="b"/>
                      <a:r>
                        <a:rPr lang="en-US" sz="1100" u="none" strike="noStrike">
                          <a:effectLst/>
                        </a:rPr>
                        <a:t>3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4122353"/>
                  </a:ext>
                </a:extLst>
              </a:tr>
              <a:tr h="190500">
                <a:tc vMerge="1">
                  <a:txBody>
                    <a:bodyPr/>
                    <a:lstStyle/>
                    <a:p>
                      <a:endParaRPr lang="en-US"/>
                    </a:p>
                  </a:txBody>
                  <a:tcPr/>
                </a:tc>
                <a:tc>
                  <a:txBody>
                    <a:bodyPr/>
                    <a:lstStyle/>
                    <a:p>
                      <a:pPr algn="l" fontAlgn="b"/>
                      <a:r>
                        <a:rPr lang="en-US" sz="1100" u="none" strike="noStrike">
                          <a:effectLst/>
                        </a:rPr>
                        <a:t>4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5303020"/>
                  </a:ext>
                </a:extLst>
              </a:tr>
              <a:tr h="190500">
                <a:tc vMerge="1">
                  <a:txBody>
                    <a:bodyPr/>
                    <a:lstStyle/>
                    <a:p>
                      <a:endParaRPr lang="en-US"/>
                    </a:p>
                  </a:txBody>
                  <a:tcPr/>
                </a:tc>
                <a:tc>
                  <a:txBody>
                    <a:bodyPr/>
                    <a:lstStyle/>
                    <a:p>
                      <a:pPr algn="l" fontAlgn="b"/>
                      <a:r>
                        <a:rPr lang="en-US" sz="1100" u="none" strike="noStrike">
                          <a:effectLst/>
                        </a:rPr>
                        <a:t>5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4407389"/>
                  </a:ext>
                </a:extLst>
              </a:tr>
              <a:tr h="190500">
                <a:tc vMerge="1">
                  <a:txBody>
                    <a:bodyPr/>
                    <a:lstStyle/>
                    <a:p>
                      <a:endParaRPr lang="en-US"/>
                    </a:p>
                  </a:txBody>
                  <a:tcPr/>
                </a:tc>
                <a:tc>
                  <a:txBody>
                    <a:bodyPr/>
                    <a:lstStyle/>
                    <a:p>
                      <a:pPr algn="l" fontAlgn="b"/>
                      <a:r>
                        <a:rPr lang="en-US" sz="1100" u="none" strike="noStrike">
                          <a:effectLst/>
                        </a:rPr>
                        <a:t>6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9514530"/>
                  </a:ext>
                </a:extLst>
              </a:tr>
              <a:tr h="190500">
                <a:tc vMerge="1">
                  <a:txBody>
                    <a:bodyPr/>
                    <a:lstStyle/>
                    <a:p>
                      <a:endParaRPr lang="en-US"/>
                    </a:p>
                  </a:txBody>
                  <a:tcPr/>
                </a:tc>
                <a:tc>
                  <a:txBody>
                    <a:bodyPr/>
                    <a:lstStyle/>
                    <a:p>
                      <a:pPr algn="l" fontAlgn="b"/>
                      <a:r>
                        <a:rPr lang="en-US" sz="1100" u="none" strike="noStrike">
                          <a:effectLst/>
                        </a:rPr>
                        <a:t>7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0653836"/>
                  </a:ext>
                </a:extLst>
              </a:tr>
              <a:tr h="190500">
                <a:tc vMerge="1">
                  <a:txBody>
                    <a:bodyPr/>
                    <a:lstStyle/>
                    <a:p>
                      <a:endParaRPr lang="en-US"/>
                    </a:p>
                  </a:txBody>
                  <a:tcPr/>
                </a:tc>
                <a:tc>
                  <a:txBody>
                    <a:bodyPr/>
                    <a:lstStyle/>
                    <a:p>
                      <a:pPr algn="l" fontAlgn="b"/>
                      <a:r>
                        <a:rPr lang="en-US" sz="1100" u="none" strike="noStrike">
                          <a:effectLst/>
                        </a:rPr>
                        <a:t>8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9778394"/>
                  </a:ext>
                </a:extLst>
              </a:tr>
              <a:tr h="190500">
                <a:tc vMerge="1">
                  <a:txBody>
                    <a:bodyPr/>
                    <a:lstStyle/>
                    <a:p>
                      <a:endParaRPr lang="en-US"/>
                    </a:p>
                  </a:txBody>
                  <a:tcPr/>
                </a:tc>
                <a:tc>
                  <a:txBody>
                    <a:bodyPr/>
                    <a:lstStyle/>
                    <a:p>
                      <a:pPr algn="l" fontAlgn="b"/>
                      <a:r>
                        <a:rPr lang="en-US" sz="1100" u="none" strike="noStrike">
                          <a:effectLst/>
                        </a:rPr>
                        <a:t>9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146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0679896"/>
                  </a:ext>
                </a:extLst>
              </a:tr>
              <a:tr h="190500">
                <a:tc vMerge="1">
                  <a:txBody>
                    <a:bodyPr/>
                    <a:lstStyle/>
                    <a:p>
                      <a:endParaRPr lang="en-US"/>
                    </a:p>
                  </a:txBody>
                  <a:tcPr/>
                </a:tc>
                <a:tc>
                  <a:txBody>
                    <a:bodyPr/>
                    <a:lstStyle/>
                    <a:p>
                      <a:pPr algn="l" fontAlgn="b"/>
                      <a:r>
                        <a:rPr lang="en-US" sz="1100" u="none" strike="noStrike">
                          <a:effectLst/>
                        </a:rPr>
                        <a:t>10 year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151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2886099"/>
                  </a:ext>
                </a:extLst>
              </a:tr>
              <a:tr h="190500">
                <a:tc rowSpan="2">
                  <a:txBody>
                    <a:bodyPr/>
                    <a:lstStyle/>
                    <a:p>
                      <a:pPr algn="ctr" fontAlgn="ctr"/>
                      <a:r>
                        <a:rPr lang="en-US" sz="1100" u="none" strike="noStrike">
                          <a:effectLst/>
                        </a:rPr>
                        <a:t>3 month</a:t>
                      </a:r>
                      <a:endParaRPr lang="en-US" sz="1100" b="0" i="0" u="none" strike="noStrike">
                        <a:solidFill>
                          <a:srgbClr val="000000"/>
                        </a:solidFill>
                        <a:effectLst/>
                        <a:latin typeface="Calibri" panose="020F0502020204030204" pitchFamily="34" charset="0"/>
                      </a:endParaRPr>
                    </a:p>
                  </a:txBody>
                  <a:tcPr marL="7620" marR="7620" marT="7620" marB="0" anchor="ctr"/>
                </a:tc>
                <a:tc rowSpan="2">
                  <a:txBody>
                    <a:bodyPr/>
                    <a:lstStyle/>
                    <a:p>
                      <a:pPr algn="ctr" fontAlgn="ctr"/>
                      <a:r>
                        <a:rPr lang="en-US" sz="1100" u="none" strike="noStrike">
                          <a:effectLst/>
                        </a:rPr>
                        <a:t>10 year</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3685098"/>
                  </a:ext>
                </a:extLst>
              </a:tr>
              <a:tr h="190500">
                <a:tc vMerge="1">
                  <a:txBody>
                    <a:bodyPr/>
                    <a:lstStyle/>
                    <a:p>
                      <a:endParaRPr lang="en-US"/>
                    </a:p>
                  </a:txBody>
                  <a:tcPr/>
                </a:tc>
                <a:tc vMerge="1">
                  <a:txBody>
                    <a:bodyPr/>
                    <a:lstStyle/>
                    <a:p>
                      <a:endParaRPr lang="en-US"/>
                    </a:p>
                  </a:txBody>
                  <a:tcPr/>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656513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5C4-318D-456B-BFEB-1385BC2AB8DB}"/>
              </a:ext>
            </a:extLst>
          </p:cNvPr>
          <p:cNvSpPr>
            <a:spLocks noGrp="1"/>
          </p:cNvSpPr>
          <p:nvPr>
            <p:ph type="title"/>
          </p:nvPr>
        </p:nvSpPr>
        <p:spPr>
          <a:xfrm>
            <a:off x="1097280" y="286603"/>
            <a:ext cx="10058400" cy="1450757"/>
          </a:xfrm>
        </p:spPr>
        <p:txBody>
          <a:bodyPr>
            <a:normAutofit/>
          </a:bodyPr>
          <a:lstStyle/>
          <a:p>
            <a:r>
              <a:rPr lang="en-US" sz="4000" b="1" dirty="0">
                <a:solidFill>
                  <a:schemeClr val="accent2"/>
                </a:solidFill>
                <a:latin typeface="Trebuchet MS" panose="020B0603020202020204" pitchFamily="34" charset="0"/>
              </a:rPr>
              <a:t>Verification</a:t>
            </a:r>
          </a:p>
        </p:txBody>
      </p:sp>
      <p:graphicFrame>
        <p:nvGraphicFramePr>
          <p:cNvPr id="11" name="Content Placeholder 10">
            <a:extLst>
              <a:ext uri="{FF2B5EF4-FFF2-40B4-BE49-F238E27FC236}">
                <a16:creationId xmlns:a16="http://schemas.microsoft.com/office/drawing/2014/main" id="{06097332-8C6A-4D08-AF21-D1564E34C208}"/>
              </a:ext>
            </a:extLst>
          </p:cNvPr>
          <p:cNvGraphicFramePr>
            <a:graphicFrameLocks noGrp="1"/>
          </p:cNvGraphicFramePr>
          <p:nvPr>
            <p:ph idx="1"/>
            <p:extLst>
              <p:ext uri="{D42A27DB-BD31-4B8C-83A1-F6EECF244321}">
                <p14:modId xmlns:p14="http://schemas.microsoft.com/office/powerpoint/2010/main" val="2795537732"/>
              </p:ext>
            </p:extLst>
          </p:nvPr>
        </p:nvGraphicFramePr>
        <p:xfrm>
          <a:off x="1097280" y="2715554"/>
          <a:ext cx="5204665" cy="2328165"/>
        </p:xfrm>
        <a:graphic>
          <a:graphicData uri="http://schemas.openxmlformats.org/drawingml/2006/table">
            <a:tbl>
              <a:tblPr>
                <a:tableStyleId>{5C22544A-7EE6-4342-B048-85BDC9FD1C3A}</a:tableStyleId>
              </a:tblPr>
              <a:tblGrid>
                <a:gridCol w="1764107">
                  <a:extLst>
                    <a:ext uri="{9D8B030D-6E8A-4147-A177-3AD203B41FA5}">
                      <a16:colId xmlns:a16="http://schemas.microsoft.com/office/drawing/2014/main" val="2579706361"/>
                    </a:ext>
                  </a:extLst>
                </a:gridCol>
                <a:gridCol w="942319">
                  <a:extLst>
                    <a:ext uri="{9D8B030D-6E8A-4147-A177-3AD203B41FA5}">
                      <a16:colId xmlns:a16="http://schemas.microsoft.com/office/drawing/2014/main" val="4246724495"/>
                    </a:ext>
                  </a:extLst>
                </a:gridCol>
                <a:gridCol w="1040933">
                  <a:extLst>
                    <a:ext uri="{9D8B030D-6E8A-4147-A177-3AD203B41FA5}">
                      <a16:colId xmlns:a16="http://schemas.microsoft.com/office/drawing/2014/main" val="2134248863"/>
                    </a:ext>
                  </a:extLst>
                </a:gridCol>
                <a:gridCol w="1457306">
                  <a:extLst>
                    <a:ext uri="{9D8B030D-6E8A-4147-A177-3AD203B41FA5}">
                      <a16:colId xmlns:a16="http://schemas.microsoft.com/office/drawing/2014/main" val="663239123"/>
                    </a:ext>
                  </a:extLst>
                </a:gridCol>
              </a:tblGrid>
              <a:tr h="258685">
                <a:tc gridSpan="4">
                  <a:txBody>
                    <a:bodyPr/>
                    <a:lstStyle/>
                    <a:p>
                      <a:pPr algn="ctr" fontAlgn="ctr"/>
                      <a:r>
                        <a:rPr lang="en-US" sz="1100" u="none" strike="noStrike">
                          <a:effectLst/>
                        </a:rPr>
                        <a:t>Agile Verification</a:t>
                      </a:r>
                      <a:endParaRPr lang="en-US" sz="11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7759770"/>
                  </a:ext>
                </a:extLst>
              </a:tr>
              <a:tr h="258685">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Mean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Average Cycles</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Total number of days</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34919126"/>
                  </a:ext>
                </a:extLst>
              </a:tr>
              <a:tr h="258685">
                <a:tc>
                  <a:txBody>
                    <a:bodyPr/>
                    <a:lstStyle/>
                    <a:p>
                      <a:pPr algn="ctr" fontAlgn="ctr"/>
                      <a:r>
                        <a:rPr lang="en-US" sz="1100" u="none" strike="noStrike">
                          <a:effectLst/>
                        </a:rPr>
                        <a:t>Portfolio Selection</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31193160"/>
                  </a:ext>
                </a:extLst>
              </a:tr>
              <a:tr h="258685">
                <a:tc>
                  <a:txBody>
                    <a:bodyPr/>
                    <a:lstStyle/>
                    <a:p>
                      <a:pPr algn="ctr" fontAlgn="ctr"/>
                      <a:r>
                        <a:rPr lang="en-US" sz="1100" u="none" strike="noStrike">
                          <a:effectLst/>
                        </a:rPr>
                        <a:t>Project Scoping</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6.00</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0549476"/>
                  </a:ext>
                </a:extLst>
              </a:tr>
              <a:tr h="258685">
                <a:tc>
                  <a:txBody>
                    <a:bodyPr/>
                    <a:lstStyle/>
                    <a:p>
                      <a:pPr algn="ctr" fontAlgn="ctr"/>
                      <a:r>
                        <a:rPr lang="en-US" sz="1100" u="none" strike="noStrike">
                          <a:effectLst/>
                        </a:rPr>
                        <a:t>Analysis and Planning</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4.01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40.09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7745209"/>
                  </a:ext>
                </a:extLst>
              </a:tr>
              <a:tr h="258685">
                <a:tc>
                  <a:txBody>
                    <a:bodyPr/>
                    <a:lstStyle/>
                    <a:p>
                      <a:pPr algn="ctr" fontAlgn="ctr"/>
                      <a:r>
                        <a:rPr lang="en-US" sz="1100" u="none" strike="noStrike">
                          <a:effectLst/>
                        </a:rPr>
                        <a:t>Design,Construct and Test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12.33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4.01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49.44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36826243"/>
                  </a:ext>
                </a:extLst>
              </a:tr>
              <a:tr h="258685">
                <a:tc>
                  <a:txBody>
                    <a:bodyPr/>
                    <a:lstStyle/>
                    <a:p>
                      <a:pPr algn="ctr" fontAlgn="ctr"/>
                      <a:r>
                        <a:rPr lang="en-US" sz="1100" u="none" strike="noStrike">
                          <a:effectLst/>
                        </a:rPr>
                        <a:t>User Acceptance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2784531"/>
                  </a:ext>
                </a:extLst>
              </a:tr>
              <a:tr h="258685">
                <a:tc>
                  <a:txBody>
                    <a:bodyPr/>
                    <a:lstStyle/>
                    <a:p>
                      <a:pPr algn="ctr" fontAlgn="ctr"/>
                      <a:r>
                        <a:rPr lang="en-US" sz="1100" u="none" strike="noStrike">
                          <a:effectLst/>
                        </a:rPr>
                        <a:t>Release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15729951"/>
                  </a:ext>
                </a:extLst>
              </a:tr>
              <a:tr h="258685">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100.70</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2818485"/>
                  </a:ext>
                </a:extLst>
              </a:tr>
            </a:tbl>
          </a:graphicData>
        </a:graphic>
      </p:graphicFrame>
      <p:graphicFrame>
        <p:nvGraphicFramePr>
          <p:cNvPr id="12" name="Table 11">
            <a:extLst>
              <a:ext uri="{FF2B5EF4-FFF2-40B4-BE49-F238E27FC236}">
                <a16:creationId xmlns:a16="http://schemas.microsoft.com/office/drawing/2014/main" id="{89CFF1EB-63B6-4ABC-8FBC-EC1CF3D504B0}"/>
              </a:ext>
            </a:extLst>
          </p:cNvPr>
          <p:cNvGraphicFramePr>
            <a:graphicFrameLocks noGrp="1"/>
          </p:cNvGraphicFramePr>
          <p:nvPr>
            <p:extLst>
              <p:ext uri="{D42A27DB-BD31-4B8C-83A1-F6EECF244321}">
                <p14:modId xmlns:p14="http://schemas.microsoft.com/office/powerpoint/2010/main" val="4172628610"/>
              </p:ext>
            </p:extLst>
          </p:nvPr>
        </p:nvGraphicFramePr>
        <p:xfrm>
          <a:off x="6808572" y="2715554"/>
          <a:ext cx="4942703" cy="2328170"/>
        </p:xfrm>
        <a:graphic>
          <a:graphicData uri="http://schemas.openxmlformats.org/drawingml/2006/table">
            <a:tbl>
              <a:tblPr>
                <a:tableStyleId>{5C22544A-7EE6-4342-B048-85BDC9FD1C3A}</a:tableStyleId>
              </a:tblPr>
              <a:tblGrid>
                <a:gridCol w="1412201">
                  <a:extLst>
                    <a:ext uri="{9D8B030D-6E8A-4147-A177-3AD203B41FA5}">
                      <a16:colId xmlns:a16="http://schemas.microsoft.com/office/drawing/2014/main" val="4090956441"/>
                    </a:ext>
                  </a:extLst>
                </a:gridCol>
                <a:gridCol w="1016357">
                  <a:extLst>
                    <a:ext uri="{9D8B030D-6E8A-4147-A177-3AD203B41FA5}">
                      <a16:colId xmlns:a16="http://schemas.microsoft.com/office/drawing/2014/main" val="981206457"/>
                    </a:ext>
                  </a:extLst>
                </a:gridCol>
                <a:gridCol w="1422899">
                  <a:extLst>
                    <a:ext uri="{9D8B030D-6E8A-4147-A177-3AD203B41FA5}">
                      <a16:colId xmlns:a16="http://schemas.microsoft.com/office/drawing/2014/main" val="1552447441"/>
                    </a:ext>
                  </a:extLst>
                </a:gridCol>
                <a:gridCol w="1091246">
                  <a:extLst>
                    <a:ext uri="{9D8B030D-6E8A-4147-A177-3AD203B41FA5}">
                      <a16:colId xmlns:a16="http://schemas.microsoft.com/office/drawing/2014/main" val="63966844"/>
                    </a:ext>
                  </a:extLst>
                </a:gridCol>
              </a:tblGrid>
              <a:tr h="232817">
                <a:tc gridSpan="4">
                  <a:txBody>
                    <a:bodyPr/>
                    <a:lstStyle/>
                    <a:p>
                      <a:pPr algn="ctr" fontAlgn="b"/>
                      <a:r>
                        <a:rPr lang="en-US" sz="1100" u="none" strike="noStrike" dirty="0">
                          <a:effectLst/>
                        </a:rPr>
                        <a:t>Waterfall Verification</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2561077"/>
                  </a:ext>
                </a:extLst>
              </a:tr>
              <a:tr h="232817">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Mean Values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Number of Cycles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Number of Days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6771290"/>
                  </a:ext>
                </a:extLst>
              </a:tr>
              <a:tr h="232817">
                <a:tc>
                  <a:txBody>
                    <a:bodyPr/>
                    <a:lstStyle/>
                    <a:p>
                      <a:pPr algn="ctr" fontAlgn="b"/>
                      <a:r>
                        <a:rPr lang="en-US" sz="1100" u="none" strike="noStrike" dirty="0">
                          <a:effectLst/>
                        </a:rPr>
                        <a:t>Portfolio Selection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914407"/>
                  </a:ext>
                </a:extLst>
              </a:tr>
              <a:tr h="232817">
                <a:tc>
                  <a:txBody>
                    <a:bodyPr/>
                    <a:lstStyle/>
                    <a:p>
                      <a:pPr algn="ctr" fontAlgn="b"/>
                      <a:r>
                        <a:rPr lang="en-US" sz="1100" u="none" strike="noStrike" dirty="0">
                          <a:effectLst/>
                        </a:rPr>
                        <a:t>Project Scoping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0273006"/>
                  </a:ext>
                </a:extLst>
              </a:tr>
              <a:tr h="232817">
                <a:tc>
                  <a:txBody>
                    <a:bodyPr/>
                    <a:lstStyle/>
                    <a:p>
                      <a:pPr algn="ctr" fontAlgn="b"/>
                      <a:r>
                        <a:rPr lang="en-US" sz="1100" u="none" strike="noStrike" dirty="0">
                          <a:effectLst/>
                        </a:rPr>
                        <a:t>Analysis and Planning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6.00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1.84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11.04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3882935"/>
                  </a:ext>
                </a:extLst>
              </a:tr>
              <a:tr h="232817">
                <a:tc>
                  <a:txBody>
                    <a:bodyPr/>
                    <a:lstStyle/>
                    <a:p>
                      <a:pPr algn="ctr" fontAlgn="b"/>
                      <a:r>
                        <a:rPr lang="en-US" sz="1100" u="none" strike="noStrike" dirty="0">
                          <a:effectLst/>
                        </a:rPr>
                        <a:t>Design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12.67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1.94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24.59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5460239"/>
                  </a:ext>
                </a:extLst>
              </a:tr>
              <a:tr h="232817">
                <a:tc>
                  <a:txBody>
                    <a:bodyPr/>
                    <a:lstStyle/>
                    <a:p>
                      <a:pPr algn="ctr" fontAlgn="b"/>
                      <a:r>
                        <a:rPr lang="en-US" sz="1100" u="none" strike="noStrike" dirty="0">
                          <a:effectLst/>
                        </a:rPr>
                        <a:t>Construct and Test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35.00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38.50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6904604"/>
                  </a:ext>
                </a:extLst>
              </a:tr>
              <a:tr h="232817">
                <a:tc>
                  <a:txBody>
                    <a:bodyPr/>
                    <a:lstStyle/>
                    <a:p>
                      <a:pPr algn="ctr" fontAlgn="b"/>
                      <a:r>
                        <a:rPr lang="en-US" sz="1100" u="none" strike="noStrike">
                          <a:effectLst/>
                        </a:rPr>
                        <a:t>User Acceptance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8.00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1.10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8.80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8297451"/>
                  </a:ext>
                </a:extLst>
              </a:tr>
              <a:tr h="232817">
                <a:tc>
                  <a:txBody>
                    <a:bodyPr/>
                    <a:lstStyle/>
                    <a:p>
                      <a:pPr algn="ctr" fontAlgn="b"/>
                      <a:r>
                        <a:rPr lang="en-US" sz="1100" u="none" strike="noStrike">
                          <a:effectLst/>
                        </a:rPr>
                        <a:t>Release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167571"/>
                  </a:ext>
                </a:extLst>
              </a:tr>
              <a:tr h="232817">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92.60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617339"/>
                  </a:ext>
                </a:extLst>
              </a:tr>
            </a:tbl>
          </a:graphicData>
        </a:graphic>
      </p:graphicFrame>
    </p:spTree>
    <p:extLst>
      <p:ext uri="{BB962C8B-B14F-4D97-AF65-F5344CB8AC3E}">
        <p14:creationId xmlns:p14="http://schemas.microsoft.com/office/powerpoint/2010/main" val="163704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9FC0-4FD5-43A3-8C5F-8D17F49E61E3}"/>
              </a:ext>
            </a:extLst>
          </p:cNvPr>
          <p:cNvSpPr>
            <a:spLocks noGrp="1"/>
          </p:cNvSpPr>
          <p:nvPr>
            <p:ph type="title"/>
          </p:nvPr>
        </p:nvSpPr>
        <p:spPr/>
        <p:txBody>
          <a:bodyPr/>
          <a:lstStyle/>
          <a:p>
            <a:r>
              <a:rPr lang="en-US" b="1" dirty="0">
                <a:solidFill>
                  <a:schemeClr val="accent2"/>
                </a:solidFill>
                <a:latin typeface="Trebuchet MS" panose="020B0603020202020204" pitchFamily="34" charset="0"/>
              </a:rPr>
              <a:t>Base Scenario</a:t>
            </a:r>
            <a:endParaRPr lang="en-US" dirty="0">
              <a:solidFill>
                <a:schemeClr val="accent2"/>
              </a:solidFill>
            </a:endParaRPr>
          </a:p>
        </p:txBody>
      </p:sp>
      <p:graphicFrame>
        <p:nvGraphicFramePr>
          <p:cNvPr id="5" name="Content Placeholder 4">
            <a:extLst>
              <a:ext uri="{FF2B5EF4-FFF2-40B4-BE49-F238E27FC236}">
                <a16:creationId xmlns:a16="http://schemas.microsoft.com/office/drawing/2014/main" id="{51A9B029-40B4-4CCF-BB80-B57D8696EB7A}"/>
              </a:ext>
            </a:extLst>
          </p:cNvPr>
          <p:cNvGraphicFramePr>
            <a:graphicFrameLocks noGrp="1"/>
          </p:cNvGraphicFramePr>
          <p:nvPr>
            <p:ph idx="1"/>
            <p:extLst>
              <p:ext uri="{D42A27DB-BD31-4B8C-83A1-F6EECF244321}">
                <p14:modId xmlns:p14="http://schemas.microsoft.com/office/powerpoint/2010/main" val="765171885"/>
              </p:ext>
            </p:extLst>
          </p:nvPr>
        </p:nvGraphicFramePr>
        <p:xfrm>
          <a:off x="1097280" y="2205424"/>
          <a:ext cx="6870913" cy="3416634"/>
        </p:xfrm>
        <a:graphic>
          <a:graphicData uri="http://schemas.openxmlformats.org/drawingml/2006/table">
            <a:tbl>
              <a:tblPr>
                <a:tableStyleId>{5C22544A-7EE6-4342-B048-85BDC9FD1C3A}</a:tableStyleId>
              </a:tblPr>
              <a:tblGrid>
                <a:gridCol w="1392472">
                  <a:extLst>
                    <a:ext uri="{9D8B030D-6E8A-4147-A177-3AD203B41FA5}">
                      <a16:colId xmlns:a16="http://schemas.microsoft.com/office/drawing/2014/main" val="1534616472"/>
                    </a:ext>
                  </a:extLst>
                </a:gridCol>
                <a:gridCol w="997591">
                  <a:extLst>
                    <a:ext uri="{9D8B030D-6E8A-4147-A177-3AD203B41FA5}">
                      <a16:colId xmlns:a16="http://schemas.microsoft.com/office/drawing/2014/main" val="358027550"/>
                    </a:ext>
                  </a:extLst>
                </a:gridCol>
                <a:gridCol w="910303">
                  <a:extLst>
                    <a:ext uri="{9D8B030D-6E8A-4147-A177-3AD203B41FA5}">
                      <a16:colId xmlns:a16="http://schemas.microsoft.com/office/drawing/2014/main" val="4061008054"/>
                    </a:ext>
                  </a:extLst>
                </a:gridCol>
                <a:gridCol w="1163857">
                  <a:extLst>
                    <a:ext uri="{9D8B030D-6E8A-4147-A177-3AD203B41FA5}">
                      <a16:colId xmlns:a16="http://schemas.microsoft.com/office/drawing/2014/main" val="99021870"/>
                    </a:ext>
                  </a:extLst>
                </a:gridCol>
                <a:gridCol w="798073">
                  <a:extLst>
                    <a:ext uri="{9D8B030D-6E8A-4147-A177-3AD203B41FA5}">
                      <a16:colId xmlns:a16="http://schemas.microsoft.com/office/drawing/2014/main" val="351310045"/>
                    </a:ext>
                  </a:extLst>
                </a:gridCol>
                <a:gridCol w="1608617">
                  <a:extLst>
                    <a:ext uri="{9D8B030D-6E8A-4147-A177-3AD203B41FA5}">
                      <a16:colId xmlns:a16="http://schemas.microsoft.com/office/drawing/2014/main" val="2774597255"/>
                    </a:ext>
                  </a:extLst>
                </a:gridCol>
              </a:tblGrid>
              <a:tr h="624950">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AGILE - Base Scenario</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a:txBody>
                    <a:bodyPr/>
                    <a:lstStyle/>
                    <a:p>
                      <a:pPr algn="ctr" fontAlgn="ctr"/>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WATERFALL - Base Scenario</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1809430951"/>
                  </a:ext>
                </a:extLst>
              </a:tr>
              <a:tr h="306098">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0084923"/>
                  </a:ext>
                </a:extLst>
              </a:tr>
              <a:tr h="306098">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97.28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101.25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89.53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91.10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95090779"/>
                  </a:ext>
                </a:extLst>
              </a:tr>
              <a:tr h="306098">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35.56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37.11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39.68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40.19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1927610"/>
                  </a:ext>
                </a:extLst>
              </a:tr>
              <a:tr h="306098">
                <a:tc>
                  <a:txBody>
                    <a:bodyPr/>
                    <a:lstStyle/>
                    <a:p>
                      <a:pPr algn="ctr" fontAlgn="ctr"/>
                      <a:r>
                        <a:rPr lang="en-US" sz="1100" u="none" strike="noStrike">
                          <a:effectLst/>
                        </a:rPr>
                        <a:t>Agile Resource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99.60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100</a:t>
                      </a:r>
                    </a:p>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BO</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2.94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3.08</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20685625"/>
                  </a:ext>
                </a:extLst>
              </a:tr>
              <a:tr h="30609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PM</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36.76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56.34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99063233"/>
                  </a:ext>
                </a:extLst>
              </a:tr>
              <a:tr h="30609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SME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40.94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58.91</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39398483"/>
                  </a:ext>
                </a:extLst>
              </a:tr>
              <a:tr h="30609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DL</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90.51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94.57</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62772207"/>
                  </a:ext>
                </a:extLst>
              </a:tr>
              <a:tr h="30609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77.45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81.13</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3999082"/>
                  </a:ext>
                </a:extLst>
              </a:tr>
              <a:tr h="30609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QA</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50.61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53.32</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01450644"/>
                  </a:ext>
                </a:extLst>
              </a:tr>
            </a:tbl>
          </a:graphicData>
        </a:graphic>
      </p:graphicFrame>
      <p:pic>
        <p:nvPicPr>
          <p:cNvPr id="4" name="Picture 3" descr="A close up of a sign&#10;&#10;Description generated with high confidence">
            <a:hlinkClick r:id="rId2" action="ppaction://hlinkfile"/>
            <a:extLst>
              <a:ext uri="{FF2B5EF4-FFF2-40B4-BE49-F238E27FC236}">
                <a16:creationId xmlns:a16="http://schemas.microsoft.com/office/drawing/2014/main" id="{83F94F22-FF0E-47F9-9445-92CD7945D466}"/>
              </a:ext>
            </a:extLst>
          </p:cNvPr>
          <p:cNvPicPr>
            <a:picLocks noChangeAspect="1"/>
          </p:cNvPicPr>
          <p:nvPr/>
        </p:nvPicPr>
        <p:blipFill>
          <a:blip r:embed="rId3"/>
          <a:stretch>
            <a:fillRect/>
          </a:stretch>
        </p:blipFill>
        <p:spPr>
          <a:xfrm>
            <a:off x="10502952" y="395499"/>
            <a:ext cx="1232964" cy="1232964"/>
          </a:xfrm>
          <a:prstGeom prst="rect">
            <a:avLst/>
          </a:prstGeom>
        </p:spPr>
      </p:pic>
    </p:spTree>
    <p:extLst>
      <p:ext uri="{BB962C8B-B14F-4D97-AF65-F5344CB8AC3E}">
        <p14:creationId xmlns:p14="http://schemas.microsoft.com/office/powerpoint/2010/main" val="143934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p:nvSpPr>
          <p:cNvPr id="231" name="Shape 231"/>
          <p:cNvSpPr txBox="1"/>
          <p:nvPr/>
        </p:nvSpPr>
        <p:spPr>
          <a:xfrm>
            <a:off x="3775575" y="4878775"/>
            <a:ext cx="3067800" cy="427800"/>
          </a:xfrm>
          <a:prstGeom prst="rect">
            <a:avLst/>
          </a:prstGeom>
          <a:noFill/>
          <a:ln>
            <a:noFill/>
          </a:ln>
        </p:spPr>
        <p:txBody>
          <a:bodyPr wrap="square" lIns="91425" tIns="91425" rIns="91425" bIns="91425" anchor="t" anchorCtr="0">
            <a:noAutofit/>
          </a:bodyPr>
          <a:lstStyle/>
          <a:p>
            <a:pPr marL="0" lvl="0" indent="0">
              <a:spcBef>
                <a:spcPts val="0"/>
              </a:spcBef>
              <a:buNone/>
            </a:pPr>
            <a:endParaRPr/>
          </a:p>
        </p:txBody>
      </p:sp>
      <p:sp>
        <p:nvSpPr>
          <p:cNvPr id="228" name="Shape 228"/>
          <p:cNvSpPr txBox="1">
            <a:spLocks noGrp="1"/>
          </p:cNvSpPr>
          <p:nvPr>
            <p:ph type="title"/>
          </p:nvPr>
        </p:nvSpPr>
        <p:spPr>
          <a:xfrm>
            <a:off x="1097280" y="286603"/>
            <a:ext cx="10058400" cy="1450757"/>
          </a:xfrm>
          <a:prstGeom prst="rect">
            <a:avLst/>
          </a:prstGeom>
        </p:spPr>
        <p:txBody>
          <a:bodyPr lIns="91425" tIns="45700" rIns="91425" bIns="45700" anchorCtr="0">
            <a:normAutofit/>
          </a:bodyPr>
          <a:lstStyle/>
          <a:p>
            <a:pPr lvl="0" indent="-228600">
              <a:spcBef>
                <a:spcPts val="0"/>
              </a:spcBef>
              <a:buClr>
                <a:schemeClr val="accent1"/>
              </a:buClr>
              <a:buSzPts val="3600"/>
            </a:pPr>
            <a:r>
              <a:rPr lang="en-US" sz="4000" b="1" dirty="0">
                <a:solidFill>
                  <a:schemeClr val="accent2"/>
                </a:solidFill>
                <a:latin typeface="Trebuchet MS"/>
                <a:ea typeface="Trebuchet MS"/>
                <a:cs typeface="Trebuchet MS"/>
                <a:sym typeface="Trebuchet MS"/>
              </a:rPr>
              <a:t>Scenario 1 : Major Change in Business Requirement</a:t>
            </a:r>
            <a:endParaRPr lang="en-US" sz="4000" b="1" i="0" u="none" strike="noStrike" cap="none" dirty="0">
              <a:solidFill>
                <a:schemeClr val="accent2"/>
              </a:solidFill>
              <a:latin typeface="Trebuchet MS"/>
              <a:ea typeface="Trebuchet MS"/>
              <a:cs typeface="Trebuchet MS"/>
              <a:sym typeface="Trebuchet MS"/>
            </a:endParaRPr>
          </a:p>
        </p:txBody>
      </p:sp>
      <p:pic>
        <p:nvPicPr>
          <p:cNvPr id="6" name="Picture 5" descr="A close up of a sign&#10;&#10;Description generated with high confidence">
            <a:hlinkClick r:id="rId3" action="ppaction://hlinkfile"/>
            <a:extLst>
              <a:ext uri="{FF2B5EF4-FFF2-40B4-BE49-F238E27FC236}">
                <a16:creationId xmlns:a16="http://schemas.microsoft.com/office/drawing/2014/main" id="{0B16D119-A68F-4FCD-87F0-FBE9CAF31D1B}"/>
              </a:ext>
            </a:extLst>
          </p:cNvPr>
          <p:cNvPicPr>
            <a:picLocks noChangeAspect="1"/>
          </p:cNvPicPr>
          <p:nvPr/>
        </p:nvPicPr>
        <p:blipFill>
          <a:blip r:embed="rId4"/>
          <a:stretch>
            <a:fillRect/>
          </a:stretch>
        </p:blipFill>
        <p:spPr>
          <a:xfrm>
            <a:off x="10502126" y="395499"/>
            <a:ext cx="1232964" cy="1232964"/>
          </a:xfrm>
          <a:prstGeom prst="rect">
            <a:avLst/>
          </a:prstGeom>
        </p:spPr>
      </p:pic>
      <p:graphicFrame>
        <p:nvGraphicFramePr>
          <p:cNvPr id="4" name="Content Placeholder 3">
            <a:extLst>
              <a:ext uri="{FF2B5EF4-FFF2-40B4-BE49-F238E27FC236}">
                <a16:creationId xmlns:a16="http://schemas.microsoft.com/office/drawing/2014/main" id="{4F2183E9-8907-4EC1-96E4-C960B736F6BC}"/>
              </a:ext>
            </a:extLst>
          </p:cNvPr>
          <p:cNvGraphicFramePr>
            <a:graphicFrameLocks noGrp="1"/>
          </p:cNvGraphicFramePr>
          <p:nvPr>
            <p:ph idx="1"/>
            <p:extLst>
              <p:ext uri="{D42A27DB-BD31-4B8C-83A1-F6EECF244321}">
                <p14:modId xmlns:p14="http://schemas.microsoft.com/office/powerpoint/2010/main" val="3226974874"/>
              </p:ext>
            </p:extLst>
          </p:nvPr>
        </p:nvGraphicFramePr>
        <p:xfrm>
          <a:off x="1097280" y="2268488"/>
          <a:ext cx="6971683" cy="3341476"/>
        </p:xfrm>
        <a:graphic>
          <a:graphicData uri="http://schemas.openxmlformats.org/drawingml/2006/table">
            <a:tbl>
              <a:tblPr>
                <a:tableStyleId>{5C22544A-7EE6-4342-B048-85BDC9FD1C3A}</a:tableStyleId>
              </a:tblPr>
              <a:tblGrid>
                <a:gridCol w="1412893">
                  <a:extLst>
                    <a:ext uri="{9D8B030D-6E8A-4147-A177-3AD203B41FA5}">
                      <a16:colId xmlns:a16="http://schemas.microsoft.com/office/drawing/2014/main" val="2742925447"/>
                    </a:ext>
                  </a:extLst>
                </a:gridCol>
                <a:gridCol w="1012222">
                  <a:extLst>
                    <a:ext uri="{9D8B030D-6E8A-4147-A177-3AD203B41FA5}">
                      <a16:colId xmlns:a16="http://schemas.microsoft.com/office/drawing/2014/main" val="1038392458"/>
                    </a:ext>
                  </a:extLst>
                </a:gridCol>
                <a:gridCol w="923653">
                  <a:extLst>
                    <a:ext uri="{9D8B030D-6E8A-4147-A177-3AD203B41FA5}">
                      <a16:colId xmlns:a16="http://schemas.microsoft.com/office/drawing/2014/main" val="1977008021"/>
                    </a:ext>
                  </a:extLst>
                </a:gridCol>
                <a:gridCol w="1180927">
                  <a:extLst>
                    <a:ext uri="{9D8B030D-6E8A-4147-A177-3AD203B41FA5}">
                      <a16:colId xmlns:a16="http://schemas.microsoft.com/office/drawing/2014/main" val="101417674"/>
                    </a:ext>
                  </a:extLst>
                </a:gridCol>
                <a:gridCol w="809778">
                  <a:extLst>
                    <a:ext uri="{9D8B030D-6E8A-4147-A177-3AD203B41FA5}">
                      <a16:colId xmlns:a16="http://schemas.microsoft.com/office/drawing/2014/main" val="1390669254"/>
                    </a:ext>
                  </a:extLst>
                </a:gridCol>
                <a:gridCol w="1632210">
                  <a:extLst>
                    <a:ext uri="{9D8B030D-6E8A-4147-A177-3AD203B41FA5}">
                      <a16:colId xmlns:a16="http://schemas.microsoft.com/office/drawing/2014/main" val="150828683"/>
                    </a:ext>
                  </a:extLst>
                </a:gridCol>
              </a:tblGrid>
              <a:tr h="359002">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AGILE - Scenario 1</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a:txBody>
                    <a:bodyPr/>
                    <a:lstStyle/>
                    <a:p>
                      <a:pPr algn="ctr" fontAlgn="ctr"/>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WATERFALL - Scenario 1</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4071101337"/>
                  </a:ext>
                </a:extLst>
              </a:tr>
              <a:tr h="331386">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90522859"/>
                  </a:ext>
                </a:extLst>
              </a:tr>
              <a:tr h="331386">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96.37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100.20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89.16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99.62</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5953197"/>
                  </a:ext>
                </a:extLst>
              </a:tr>
              <a:tr h="331386">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35.91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37.56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24.50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38.30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53761717"/>
                  </a:ext>
                </a:extLst>
              </a:tr>
              <a:tr h="331386">
                <a:tc>
                  <a:txBody>
                    <a:bodyPr/>
                    <a:lstStyle/>
                    <a:p>
                      <a:pPr algn="ctr" fontAlgn="ctr"/>
                      <a:r>
                        <a:rPr lang="en-US" sz="1100" u="none" strike="noStrike">
                          <a:effectLst/>
                        </a:rPr>
                        <a:t>Agile Resource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99.75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BO</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2.96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3.09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4448959"/>
                  </a:ext>
                </a:extLst>
              </a:tr>
              <a:tr h="331386">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PM</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33.83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57.55</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68185258"/>
                  </a:ext>
                </a:extLst>
              </a:tr>
              <a:tr h="331386">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SME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38.28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60.24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95630150"/>
                  </a:ext>
                </a:extLst>
              </a:tr>
              <a:tr h="331386">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DL</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89.68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94.62</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86253087"/>
                  </a:ext>
                </a:extLst>
              </a:tr>
              <a:tr h="331386">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77.29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86.17</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4735764"/>
                  </a:ext>
                </a:extLst>
              </a:tr>
              <a:tr h="331386">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QA</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51.61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68.40</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7568152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097280" y="286603"/>
            <a:ext cx="10058400" cy="1450757"/>
          </a:xfrm>
          <a:prstGeom prst="rect">
            <a:avLst/>
          </a:prstGeom>
        </p:spPr>
        <p:txBody>
          <a:bodyPr lIns="91425" tIns="45700" rIns="91425" bIns="45700" anchorCtr="0">
            <a:normAutofit/>
          </a:bodyPr>
          <a:lstStyle/>
          <a:p>
            <a:pPr marL="0" marR="0" lvl="0" indent="-228600" rtl="0">
              <a:spcBef>
                <a:spcPts val="0"/>
              </a:spcBef>
              <a:buClr>
                <a:schemeClr val="accent1"/>
              </a:buClr>
              <a:buSzPts val="3600"/>
              <a:buFont typeface="Trebuchet MS"/>
              <a:buNone/>
            </a:pPr>
            <a:r>
              <a:rPr lang="en-US" sz="4000" b="1" dirty="0">
                <a:solidFill>
                  <a:schemeClr val="accent2"/>
                </a:solidFill>
                <a:latin typeface="Trebuchet MS"/>
                <a:ea typeface="Trebuchet MS"/>
                <a:cs typeface="Trebuchet MS"/>
                <a:sym typeface="Trebuchet MS"/>
              </a:rPr>
              <a:t>Scenario</a:t>
            </a:r>
            <a:r>
              <a:rPr lang="en-US" sz="4000" b="1" i="0" u="none" strike="noStrike" cap="none" dirty="0">
                <a:solidFill>
                  <a:schemeClr val="accent2"/>
                </a:solidFill>
                <a:latin typeface="Trebuchet MS"/>
                <a:ea typeface="Trebuchet MS"/>
                <a:cs typeface="Trebuchet MS"/>
                <a:sym typeface="Trebuchet MS"/>
              </a:rPr>
              <a:t> 2: Change in release  date</a:t>
            </a:r>
          </a:p>
        </p:txBody>
      </p:sp>
      <p:pic>
        <p:nvPicPr>
          <p:cNvPr id="5" name="Picture 4" descr="A close up of a sign&#10;&#10;Description generated with high confidence">
            <a:hlinkClick r:id="rId3" action="ppaction://hlinkfile"/>
            <a:extLst>
              <a:ext uri="{FF2B5EF4-FFF2-40B4-BE49-F238E27FC236}">
                <a16:creationId xmlns:a16="http://schemas.microsoft.com/office/drawing/2014/main" id="{FF1223F4-F95C-433F-97BC-2983B47F4150}"/>
              </a:ext>
            </a:extLst>
          </p:cNvPr>
          <p:cNvPicPr>
            <a:picLocks noChangeAspect="1"/>
          </p:cNvPicPr>
          <p:nvPr/>
        </p:nvPicPr>
        <p:blipFill>
          <a:blip r:embed="rId4"/>
          <a:stretch>
            <a:fillRect/>
          </a:stretch>
        </p:blipFill>
        <p:spPr>
          <a:xfrm>
            <a:off x="10505959" y="395499"/>
            <a:ext cx="1232964" cy="1232964"/>
          </a:xfrm>
          <a:prstGeom prst="rect">
            <a:avLst/>
          </a:prstGeom>
        </p:spPr>
      </p:pic>
      <p:graphicFrame>
        <p:nvGraphicFramePr>
          <p:cNvPr id="6" name="Content Placeholder 5">
            <a:extLst>
              <a:ext uri="{FF2B5EF4-FFF2-40B4-BE49-F238E27FC236}">
                <a16:creationId xmlns:a16="http://schemas.microsoft.com/office/drawing/2014/main" id="{7D844FB8-18B4-4AB4-B6EB-8C8A57826CFE}"/>
              </a:ext>
            </a:extLst>
          </p:cNvPr>
          <p:cNvGraphicFramePr>
            <a:graphicFrameLocks noGrp="1"/>
          </p:cNvGraphicFramePr>
          <p:nvPr>
            <p:ph idx="1"/>
            <p:extLst>
              <p:ext uri="{D42A27DB-BD31-4B8C-83A1-F6EECF244321}">
                <p14:modId xmlns:p14="http://schemas.microsoft.com/office/powerpoint/2010/main" val="2715264887"/>
              </p:ext>
            </p:extLst>
          </p:nvPr>
        </p:nvGraphicFramePr>
        <p:xfrm>
          <a:off x="1097279" y="2239412"/>
          <a:ext cx="6882939" cy="3288548"/>
        </p:xfrm>
        <a:graphic>
          <a:graphicData uri="http://schemas.openxmlformats.org/drawingml/2006/table">
            <a:tbl>
              <a:tblPr>
                <a:tableStyleId>{5C22544A-7EE6-4342-B048-85BDC9FD1C3A}</a:tableStyleId>
              </a:tblPr>
              <a:tblGrid>
                <a:gridCol w="1204066">
                  <a:extLst>
                    <a:ext uri="{9D8B030D-6E8A-4147-A177-3AD203B41FA5}">
                      <a16:colId xmlns:a16="http://schemas.microsoft.com/office/drawing/2014/main" val="1439746609"/>
                    </a:ext>
                  </a:extLst>
                </a:gridCol>
                <a:gridCol w="1078268">
                  <a:extLst>
                    <a:ext uri="{9D8B030D-6E8A-4147-A177-3AD203B41FA5}">
                      <a16:colId xmlns:a16="http://schemas.microsoft.com/office/drawing/2014/main" val="4220302425"/>
                    </a:ext>
                  </a:extLst>
                </a:gridCol>
                <a:gridCol w="988411">
                  <a:extLst>
                    <a:ext uri="{9D8B030D-6E8A-4147-A177-3AD203B41FA5}">
                      <a16:colId xmlns:a16="http://schemas.microsoft.com/office/drawing/2014/main" val="228135926"/>
                    </a:ext>
                  </a:extLst>
                </a:gridCol>
                <a:gridCol w="1006383">
                  <a:extLst>
                    <a:ext uri="{9D8B030D-6E8A-4147-A177-3AD203B41FA5}">
                      <a16:colId xmlns:a16="http://schemas.microsoft.com/office/drawing/2014/main" val="1841744174"/>
                    </a:ext>
                  </a:extLst>
                </a:gridCol>
                <a:gridCol w="862613">
                  <a:extLst>
                    <a:ext uri="{9D8B030D-6E8A-4147-A177-3AD203B41FA5}">
                      <a16:colId xmlns:a16="http://schemas.microsoft.com/office/drawing/2014/main" val="1411969039"/>
                    </a:ext>
                  </a:extLst>
                </a:gridCol>
                <a:gridCol w="1743198">
                  <a:extLst>
                    <a:ext uri="{9D8B030D-6E8A-4147-A177-3AD203B41FA5}">
                      <a16:colId xmlns:a16="http://schemas.microsoft.com/office/drawing/2014/main" val="905477157"/>
                    </a:ext>
                  </a:extLst>
                </a:gridCol>
              </a:tblGrid>
              <a:tr h="353315">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AGILE - Scenario 2</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a:txBody>
                    <a:bodyPr/>
                    <a:lstStyle/>
                    <a:p>
                      <a:pPr algn="ctr" fontAlgn="ctr"/>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WATERFALL - Scenario 2</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84429413"/>
                  </a:ext>
                </a:extLst>
              </a:tr>
              <a:tr h="326137">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7749762"/>
                  </a:ext>
                </a:extLst>
              </a:tr>
              <a:tr h="326137">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90.15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90.23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89.35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90.56</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5161293"/>
                  </a:ext>
                </a:extLst>
              </a:tr>
              <a:tr h="326137">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40.67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41.06</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11935045"/>
                  </a:ext>
                </a:extLst>
              </a:tr>
              <a:tr h="326137">
                <a:tc>
                  <a:txBody>
                    <a:bodyPr/>
                    <a:lstStyle/>
                    <a:p>
                      <a:pPr algn="ctr" fontAlgn="ctr"/>
                      <a:r>
                        <a:rPr lang="en-US" sz="1100" u="none" strike="noStrike">
                          <a:effectLst/>
                        </a:rPr>
                        <a:t>Agile Resource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63.92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64.41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BO</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2.93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3.07</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15742985"/>
                  </a:ext>
                </a:extLst>
              </a:tr>
              <a:tr h="326137">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PM</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20.02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20.9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38871202"/>
                  </a:ext>
                </a:extLst>
              </a:tr>
              <a:tr h="326137">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SME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27.21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28.02</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69544121"/>
                  </a:ext>
                </a:extLst>
              </a:tr>
              <a:tr h="326137">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DL</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70.25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73.08</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5714317"/>
                  </a:ext>
                </a:extLst>
              </a:tr>
              <a:tr h="326137">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56.95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60.01</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20656190"/>
                  </a:ext>
                </a:extLst>
              </a:tr>
              <a:tr h="326137">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QA</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30.83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34.76</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3810724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6" name="Picture 5" descr="A close up of a sign&#10;&#10;Description generated with high confidence">
            <a:hlinkClick r:id="rId3" action="ppaction://hlinkfile"/>
            <a:extLst>
              <a:ext uri="{FF2B5EF4-FFF2-40B4-BE49-F238E27FC236}">
                <a16:creationId xmlns:a16="http://schemas.microsoft.com/office/drawing/2014/main" id="{23D3565D-89DF-470B-9EF3-2BD755415247}"/>
              </a:ext>
            </a:extLst>
          </p:cNvPr>
          <p:cNvPicPr>
            <a:picLocks noChangeAspect="1"/>
          </p:cNvPicPr>
          <p:nvPr/>
        </p:nvPicPr>
        <p:blipFill>
          <a:blip r:embed="rId4"/>
          <a:stretch>
            <a:fillRect/>
          </a:stretch>
        </p:blipFill>
        <p:spPr>
          <a:xfrm>
            <a:off x="10504128" y="395499"/>
            <a:ext cx="1232964" cy="1232964"/>
          </a:xfrm>
          <a:prstGeom prst="rect">
            <a:avLst/>
          </a:prstGeom>
        </p:spPr>
      </p:pic>
      <p:graphicFrame>
        <p:nvGraphicFramePr>
          <p:cNvPr id="9" name="Content Placeholder 8">
            <a:extLst>
              <a:ext uri="{FF2B5EF4-FFF2-40B4-BE49-F238E27FC236}">
                <a16:creationId xmlns:a16="http://schemas.microsoft.com/office/drawing/2014/main" id="{666F44CB-6BE3-440A-A2D3-089AAE3230BF}"/>
              </a:ext>
            </a:extLst>
          </p:cNvPr>
          <p:cNvGraphicFramePr>
            <a:graphicFrameLocks noGrp="1"/>
          </p:cNvGraphicFramePr>
          <p:nvPr>
            <p:ph idx="1"/>
            <p:extLst>
              <p:ext uri="{D42A27DB-BD31-4B8C-83A1-F6EECF244321}">
                <p14:modId xmlns:p14="http://schemas.microsoft.com/office/powerpoint/2010/main" val="2766293377"/>
              </p:ext>
            </p:extLst>
          </p:nvPr>
        </p:nvGraphicFramePr>
        <p:xfrm>
          <a:off x="1097280" y="2197851"/>
          <a:ext cx="6093229" cy="3091126"/>
        </p:xfrm>
        <a:graphic>
          <a:graphicData uri="http://schemas.openxmlformats.org/drawingml/2006/table">
            <a:tbl>
              <a:tblPr>
                <a:tableStyleId>{5C22544A-7EE6-4342-B048-85BDC9FD1C3A}</a:tableStyleId>
              </a:tblPr>
              <a:tblGrid>
                <a:gridCol w="1234865">
                  <a:extLst>
                    <a:ext uri="{9D8B030D-6E8A-4147-A177-3AD203B41FA5}">
                      <a16:colId xmlns:a16="http://schemas.microsoft.com/office/drawing/2014/main" val="2111425300"/>
                    </a:ext>
                  </a:extLst>
                </a:gridCol>
                <a:gridCol w="884679">
                  <a:extLst>
                    <a:ext uri="{9D8B030D-6E8A-4147-A177-3AD203B41FA5}">
                      <a16:colId xmlns:a16="http://schemas.microsoft.com/office/drawing/2014/main" val="2802647629"/>
                    </a:ext>
                  </a:extLst>
                </a:gridCol>
                <a:gridCol w="807270">
                  <a:extLst>
                    <a:ext uri="{9D8B030D-6E8A-4147-A177-3AD203B41FA5}">
                      <a16:colId xmlns:a16="http://schemas.microsoft.com/office/drawing/2014/main" val="1116261224"/>
                    </a:ext>
                  </a:extLst>
                </a:gridCol>
                <a:gridCol w="1032126">
                  <a:extLst>
                    <a:ext uri="{9D8B030D-6E8A-4147-A177-3AD203B41FA5}">
                      <a16:colId xmlns:a16="http://schemas.microsoft.com/office/drawing/2014/main" val="797780028"/>
                    </a:ext>
                  </a:extLst>
                </a:gridCol>
                <a:gridCol w="707743">
                  <a:extLst>
                    <a:ext uri="{9D8B030D-6E8A-4147-A177-3AD203B41FA5}">
                      <a16:colId xmlns:a16="http://schemas.microsoft.com/office/drawing/2014/main" val="86611222"/>
                    </a:ext>
                  </a:extLst>
                </a:gridCol>
                <a:gridCol w="1426546">
                  <a:extLst>
                    <a:ext uri="{9D8B030D-6E8A-4147-A177-3AD203B41FA5}">
                      <a16:colId xmlns:a16="http://schemas.microsoft.com/office/drawing/2014/main" val="476776675"/>
                    </a:ext>
                  </a:extLst>
                </a:gridCol>
              </a:tblGrid>
              <a:tr h="332104">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AGILE - Scenario 3</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a:txBody>
                    <a:bodyPr/>
                    <a:lstStyle/>
                    <a:p>
                      <a:pPr algn="ctr" fontAlgn="ctr"/>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ctr"/>
                      <a:r>
                        <a:rPr lang="en-US" sz="1200" u="none" strike="noStrike">
                          <a:effectLst/>
                        </a:rPr>
                        <a:t>WATERFALL - Scenario 3</a:t>
                      </a:r>
                      <a:endParaRPr lang="en-US" sz="12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extLst>
                  <a:ext uri="{0D108BD9-81ED-4DB2-BD59-A6C34878D82A}">
                    <a16:rowId xmlns:a16="http://schemas.microsoft.com/office/drawing/2014/main" val="2861735122"/>
                  </a:ext>
                </a:extLst>
              </a:tr>
              <a:tr h="306558">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 High</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1145493"/>
                  </a:ext>
                </a:extLst>
              </a:tr>
              <a:tr h="306558">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112.40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114.89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US" sz="1100" u="none" strike="noStrike">
                          <a:effectLst/>
                        </a:rPr>
                        <a:t>Cycle Time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89.69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97.13</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7248899"/>
                  </a:ext>
                </a:extLst>
              </a:tr>
              <a:tr h="306558">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31.06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31.88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US" sz="1100" u="none" strike="noStrike">
                          <a:effectLst/>
                        </a:rPr>
                        <a:t>Throughput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24.37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39.50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69370301"/>
                  </a:ext>
                </a:extLst>
              </a:tr>
              <a:tr h="306558">
                <a:tc>
                  <a:txBody>
                    <a:bodyPr/>
                    <a:lstStyle/>
                    <a:p>
                      <a:pPr algn="ctr" fontAlgn="ctr"/>
                      <a:r>
                        <a:rPr lang="en-US" sz="1100" u="none" strike="noStrike">
                          <a:effectLst/>
                        </a:rPr>
                        <a:t>Agile Resource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u="none" strike="noStrike">
                          <a:effectLst/>
                        </a:rPr>
                        <a:t>99.99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100.00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r>
                        <a:rPr lang="en-US" sz="1100" u="none" strike="noStrike">
                          <a:effectLst/>
                        </a:rPr>
                        <a:t>BO</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2.94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3.10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49319412"/>
                  </a:ext>
                </a:extLst>
              </a:tr>
              <a:tr h="30655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PM</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35.04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60.34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7094358"/>
                  </a:ext>
                </a:extLst>
              </a:tr>
              <a:tr h="30655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SME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38.91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62.61</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7963763"/>
                  </a:ext>
                </a:extLst>
              </a:tr>
              <a:tr h="30655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DL</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90.40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95.11</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32146181"/>
                  </a:ext>
                </a:extLst>
              </a:tr>
              <a:tr h="30655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77.64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86.49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62466326"/>
                  </a:ext>
                </a:extLst>
              </a:tr>
              <a:tr h="306558">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QA</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50.61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68.41</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51862627"/>
                  </a:ext>
                </a:extLst>
              </a:tr>
            </a:tbl>
          </a:graphicData>
        </a:graphic>
      </p:graphicFrame>
      <p:sp>
        <p:nvSpPr>
          <p:cNvPr id="8" name="Title 7">
            <a:extLst>
              <a:ext uri="{FF2B5EF4-FFF2-40B4-BE49-F238E27FC236}">
                <a16:creationId xmlns:a16="http://schemas.microsoft.com/office/drawing/2014/main" id="{F406ACDF-6B9B-45A6-9DB2-A1FD5023C281}"/>
              </a:ext>
            </a:extLst>
          </p:cNvPr>
          <p:cNvSpPr>
            <a:spLocks noGrp="1"/>
          </p:cNvSpPr>
          <p:nvPr>
            <p:ph type="title"/>
          </p:nvPr>
        </p:nvSpPr>
        <p:spPr/>
        <p:txBody>
          <a:bodyPr>
            <a:normAutofit/>
          </a:bodyPr>
          <a:lstStyle/>
          <a:p>
            <a:r>
              <a:rPr lang="en-US" sz="4000" b="1" dirty="0">
                <a:solidFill>
                  <a:schemeClr val="accent2"/>
                </a:solidFill>
                <a:latin typeface="Trebuchet MS" panose="020B0603020202020204" pitchFamily="34" charset="0"/>
              </a:rPr>
              <a:t>Scenario 3 : Change in Team    Composition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p:nvPr/>
        </p:nvSpPr>
        <p:spPr>
          <a:xfrm>
            <a:off x="143933" y="4392237"/>
            <a:ext cx="10947399" cy="4379987"/>
          </a:xfrm>
          <a:prstGeom prst="rect">
            <a:avLst/>
          </a:prstGeom>
          <a:noFill/>
          <a:ln>
            <a:noFill/>
          </a:ln>
        </p:spPr>
        <p:txBody>
          <a:bodyPr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None/>
            </a:pPr>
            <a:endParaRPr sz="1800">
              <a:solidFill>
                <a:srgbClr val="3F3F3F"/>
              </a:solidFill>
              <a:latin typeface="Trebuchet MS"/>
              <a:ea typeface="Trebuchet MS"/>
              <a:cs typeface="Trebuchet MS"/>
              <a:sym typeface="Trebuchet MS"/>
            </a:endParaRPr>
          </a:p>
        </p:txBody>
      </p:sp>
      <p:sp>
        <p:nvSpPr>
          <p:cNvPr id="251" name="Shape 251"/>
          <p:cNvSpPr txBox="1">
            <a:spLocks noGrp="1"/>
          </p:cNvSpPr>
          <p:nvPr>
            <p:ph idx="1"/>
          </p:nvPr>
        </p:nvSpPr>
        <p:spPr>
          <a:prstGeom prst="rect">
            <a:avLst/>
          </a:prstGeom>
          <a:noFill/>
          <a:ln>
            <a:noFill/>
          </a:ln>
        </p:spPr>
        <p:txBody>
          <a:bodyPr wrap="square" lIns="91425" tIns="45700" rIns="91425" bIns="45700" anchor="t" anchorCtr="0">
            <a:noAutofit/>
          </a:bodyPr>
          <a:lstStyle/>
          <a:p>
            <a:pPr>
              <a:lnSpc>
                <a:spcPct val="100000"/>
              </a:lnSpc>
            </a:pPr>
            <a:r>
              <a:rPr lang="en-US" sz="1200" b="1" dirty="0">
                <a:latin typeface="Trebuchet MS" panose="020B0603020202020204" pitchFamily="34" charset="0"/>
                <a:cs typeface="Times New Roman" panose="02020603050405020304" pitchFamily="18" charset="0"/>
              </a:rPr>
              <a:t>Base Scenario </a:t>
            </a:r>
          </a:p>
          <a:p>
            <a:pPr>
              <a:lnSpc>
                <a:spcPct val="100000"/>
              </a:lnSpc>
            </a:pPr>
            <a:r>
              <a:rPr lang="en-US" sz="1200" dirty="0">
                <a:latin typeface="Trebuchet MS" panose="020B0603020202020204" pitchFamily="34" charset="0"/>
                <a:cs typeface="Times New Roman" panose="02020603050405020304" pitchFamily="18" charset="0"/>
              </a:rPr>
              <a:t>Waterfall method has a lower cycle time resulting in a higher throughput.</a:t>
            </a:r>
          </a:p>
          <a:p>
            <a:pPr>
              <a:lnSpc>
                <a:spcPct val="100000"/>
              </a:lnSpc>
            </a:pPr>
            <a:r>
              <a:rPr lang="en-US" sz="1200" dirty="0">
                <a:latin typeface="Trebuchet MS" panose="020B0603020202020204" pitchFamily="34" charset="0"/>
                <a:cs typeface="Times New Roman" panose="02020603050405020304" pitchFamily="18" charset="0"/>
              </a:rPr>
              <a:t>Agile method has a higher cycle time resulting in lower throughput and the addition of a higher queue time for subsequent projects.</a:t>
            </a:r>
          </a:p>
          <a:p>
            <a:pPr>
              <a:lnSpc>
                <a:spcPct val="100000"/>
              </a:lnSpc>
            </a:pPr>
            <a:r>
              <a:rPr lang="en-US" sz="1200" b="1" dirty="0">
                <a:latin typeface="Trebuchet MS" panose="020B0603020202020204" pitchFamily="34" charset="0"/>
                <a:cs typeface="Times New Roman" panose="02020603050405020304" pitchFamily="18" charset="0"/>
              </a:rPr>
              <a:t>Scenario 1</a:t>
            </a:r>
            <a:r>
              <a:rPr lang="en-US" sz="1200" dirty="0">
                <a:latin typeface="Trebuchet MS" panose="020B0603020202020204" pitchFamily="34" charset="0"/>
                <a:cs typeface="Times New Roman" panose="02020603050405020304" pitchFamily="18" charset="0"/>
              </a:rPr>
              <a:t> </a:t>
            </a:r>
          </a:p>
          <a:p>
            <a:pPr>
              <a:lnSpc>
                <a:spcPct val="100000"/>
              </a:lnSpc>
            </a:pPr>
            <a:r>
              <a:rPr lang="en-US" sz="1200" dirty="0">
                <a:latin typeface="Trebuchet MS" panose="020B0603020202020204" pitchFamily="34" charset="0"/>
                <a:cs typeface="Times New Roman" panose="02020603050405020304" pitchFamily="18" charset="0"/>
              </a:rPr>
              <a:t>Waterfall method’s cycle time is lower than Agile despite having to go back to project scoping. This is due in part to the number of cycles that the project goes through in Agile. On an average, project on agile goes through 4 cycles while in Waterfall, the average number of cycles is 2.</a:t>
            </a:r>
          </a:p>
          <a:p>
            <a:pPr>
              <a:lnSpc>
                <a:spcPct val="100000"/>
              </a:lnSpc>
            </a:pPr>
            <a:r>
              <a:rPr lang="en-US" sz="1200" b="1" dirty="0">
                <a:latin typeface="Trebuchet MS" panose="020B0603020202020204" pitchFamily="34" charset="0"/>
                <a:cs typeface="Times New Roman" panose="02020603050405020304" pitchFamily="18" charset="0"/>
              </a:rPr>
              <a:t>Scenario 2 </a:t>
            </a:r>
            <a:endParaRPr lang="en-US" sz="1200" dirty="0">
              <a:latin typeface="Trebuchet MS" panose="020B0603020202020204" pitchFamily="34" charset="0"/>
              <a:cs typeface="Times New Roman" panose="02020603050405020304" pitchFamily="18" charset="0"/>
            </a:endParaRPr>
          </a:p>
          <a:p>
            <a:pPr>
              <a:lnSpc>
                <a:spcPct val="100000"/>
              </a:lnSpc>
            </a:pPr>
            <a:r>
              <a:rPr lang="en-US" sz="1200" dirty="0">
                <a:latin typeface="Trebuchet MS" panose="020B0603020202020204" pitchFamily="34" charset="0"/>
                <a:cs typeface="Times New Roman" panose="02020603050405020304" pitchFamily="18" charset="0"/>
              </a:rPr>
              <a:t>The Agile method goes through lower number of cycles in this scenario allowing for a faster cycle time. In Waterfall, since construct and test is the stable cut off point, the reduction in cycle time is not significant. </a:t>
            </a:r>
            <a:r>
              <a:rPr lang="en-US" sz="1200" dirty="0" err="1">
                <a:latin typeface="Trebuchet MS" panose="020B0603020202020204" pitchFamily="34" charset="0"/>
                <a:cs typeface="Times New Roman" panose="02020603050405020304" pitchFamily="18" charset="0"/>
              </a:rPr>
              <a:t>Agile’s</a:t>
            </a:r>
            <a:r>
              <a:rPr lang="en-US" sz="1200" dirty="0">
                <a:latin typeface="Trebuchet MS" panose="020B0603020202020204" pitchFamily="34" charset="0"/>
                <a:cs typeface="Times New Roman" panose="02020603050405020304" pitchFamily="18" charset="0"/>
              </a:rPr>
              <a:t> iterative approach to product development helps deliver the product faster in this scenario.</a:t>
            </a:r>
          </a:p>
          <a:p>
            <a:pPr>
              <a:lnSpc>
                <a:spcPct val="100000"/>
              </a:lnSpc>
            </a:pPr>
            <a:r>
              <a:rPr lang="en-US" sz="1200" b="1" dirty="0">
                <a:latin typeface="Trebuchet MS" panose="020B0603020202020204" pitchFamily="34" charset="0"/>
                <a:cs typeface="Times New Roman" panose="02020603050405020304" pitchFamily="18" charset="0"/>
              </a:rPr>
              <a:t>Scenario</a:t>
            </a:r>
            <a:endParaRPr lang="en-US" sz="1200" dirty="0">
              <a:latin typeface="Trebuchet MS" panose="020B0603020202020204" pitchFamily="34" charset="0"/>
              <a:cs typeface="Times New Roman" panose="02020603050405020304" pitchFamily="18" charset="0"/>
            </a:endParaRPr>
          </a:p>
          <a:p>
            <a:pPr>
              <a:lnSpc>
                <a:spcPct val="100000"/>
              </a:lnSpc>
            </a:pPr>
            <a:r>
              <a:rPr lang="en-US" sz="1200" dirty="0">
                <a:latin typeface="Trebuchet MS" panose="020B0603020202020204" pitchFamily="34" charset="0"/>
                <a:cs typeface="Times New Roman" panose="02020603050405020304" pitchFamily="18" charset="0"/>
              </a:rPr>
              <a:t>Agile is significantly slowed down due to the additional wait time for forming process and the need to go back to project scoping, thereby losing progress in project development. </a:t>
            </a:r>
          </a:p>
          <a:p>
            <a:pPr>
              <a:lnSpc>
                <a:spcPct val="100000"/>
              </a:lnSpc>
            </a:pPr>
            <a:r>
              <a:rPr lang="en-US" sz="1200" dirty="0">
                <a:latin typeface="Trebuchet MS" panose="020B0603020202020204" pitchFamily="34" charset="0"/>
                <a:cs typeface="Times New Roman" panose="02020603050405020304" pitchFamily="18" charset="0"/>
              </a:rPr>
              <a:t>Waterfall is not significantly affected by the loss of a team member and so its cycle time is only slightly longer than the base scenario.</a:t>
            </a:r>
          </a:p>
          <a:p>
            <a:pPr marL="342900" marR="0" lvl="0" indent="-342900" algn="l" rtl="0">
              <a:lnSpc>
                <a:spcPct val="100000"/>
              </a:lnSpc>
              <a:spcBef>
                <a:spcPts val="0"/>
              </a:spcBef>
              <a:spcAft>
                <a:spcPts val="0"/>
              </a:spcAft>
              <a:buClr>
                <a:schemeClr val="accent1"/>
              </a:buClr>
              <a:buSzPts val="1440"/>
              <a:buFont typeface="Noto Sans Symbols"/>
              <a:buNone/>
            </a:pPr>
            <a:endParaRPr sz="1200" b="0" i="0" u="none" strike="noStrike" cap="none" dirty="0">
              <a:solidFill>
                <a:srgbClr val="3F3F3F"/>
              </a:solidFill>
              <a:latin typeface="Trebuchet MS" panose="020B0603020202020204" pitchFamily="34" charset="0"/>
              <a:ea typeface="Trebuchet MS"/>
              <a:cs typeface="Times New Roman" panose="02020603050405020304" pitchFamily="18" charset="0"/>
              <a:sym typeface="Trebuchet MS"/>
            </a:endParaRPr>
          </a:p>
        </p:txBody>
      </p:sp>
      <p:sp>
        <p:nvSpPr>
          <p:cNvPr id="3" name="Title 2">
            <a:extLst>
              <a:ext uri="{FF2B5EF4-FFF2-40B4-BE49-F238E27FC236}">
                <a16:creationId xmlns:a16="http://schemas.microsoft.com/office/drawing/2014/main" id="{38CAE1F9-11D1-48B4-8E2C-19D655C5E6EF}"/>
              </a:ext>
            </a:extLst>
          </p:cNvPr>
          <p:cNvSpPr>
            <a:spLocks noGrp="1"/>
          </p:cNvSpPr>
          <p:nvPr>
            <p:ph type="title"/>
          </p:nvPr>
        </p:nvSpPr>
        <p:spPr/>
        <p:txBody>
          <a:bodyPr>
            <a:normAutofit/>
          </a:bodyPr>
          <a:lstStyle/>
          <a:p>
            <a:r>
              <a:rPr lang="en-US" sz="4000" b="1" dirty="0">
                <a:solidFill>
                  <a:schemeClr val="accent2"/>
                </a:solidFill>
                <a:latin typeface="Trebuchet MS" panose="020B0603020202020204" pitchFamily="34" charset="0"/>
              </a:rPr>
              <a:t>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65B7F-DC47-47F5-9A9B-4102125A9A38}"/>
              </a:ext>
            </a:extLst>
          </p:cNvPr>
          <p:cNvSpPr>
            <a:spLocks noGrp="1"/>
          </p:cNvSpPr>
          <p:nvPr>
            <p:ph type="title"/>
          </p:nvPr>
        </p:nvSpPr>
        <p:spPr>
          <a:xfrm>
            <a:off x="64009" y="516835"/>
            <a:ext cx="3922789" cy="5772840"/>
          </a:xfrm>
        </p:spPr>
        <p:txBody>
          <a:bodyPr anchor="ctr">
            <a:normAutofit/>
          </a:bodyPr>
          <a:lstStyle/>
          <a:p>
            <a:pPr algn="ctr"/>
            <a:r>
              <a:rPr lang="en-US" sz="3600" b="1" dirty="0">
                <a:solidFill>
                  <a:srgbClr val="FFFFFF"/>
                </a:solidFill>
                <a:latin typeface="Trebuchet MS" panose="020B0603020202020204" pitchFamily="34" charset="0"/>
              </a:rPr>
              <a:t>Conclusion</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93793354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3E441AE7-136C-4715-BA78-DE6F25AFFC76}"/>
              </a:ext>
            </a:extLst>
          </p:cNvPr>
          <p:cNvSpPr/>
          <p:nvPr/>
        </p:nvSpPr>
        <p:spPr>
          <a:xfrm>
            <a:off x="4741863" y="2836644"/>
            <a:ext cx="6096000" cy="3330207"/>
          </a:xfrm>
          <a:prstGeom prst="rect">
            <a:avLst/>
          </a:prstGeom>
        </p:spPr>
        <p:txBody>
          <a:bodyPr>
            <a:spAutoFit/>
          </a:bodyPr>
          <a:lstStyle/>
          <a:p>
            <a:pPr marL="285750" indent="-285750" algn="just">
              <a:lnSpc>
                <a:spcPct val="150000"/>
              </a:lnSpc>
              <a:spcBef>
                <a:spcPts val="1200"/>
              </a:spcBef>
              <a:buClr>
                <a:schemeClr val="accent1"/>
              </a:buClr>
              <a:buFont typeface="Wingdings" panose="05000000000000000000" pitchFamily="2" charset="2"/>
              <a:buChar char="Ø"/>
            </a:pPr>
            <a:r>
              <a:rPr lang="en-US" dirty="0">
                <a:latin typeface="Bookman Old Style" panose="02050604050505020204" pitchFamily="18" charset="0"/>
                <a:ea typeface="Calibri" panose="020F0502020204030204" pitchFamily="34" charset="0"/>
                <a:cs typeface="Times New Roman" panose="02020603050405020304" pitchFamily="18" charset="0"/>
              </a:rPr>
              <a:t> Lower Cycle time</a:t>
            </a:r>
          </a:p>
          <a:p>
            <a:pPr marL="285750" indent="-285750" algn="just">
              <a:lnSpc>
                <a:spcPct val="150000"/>
              </a:lnSpc>
              <a:spcBef>
                <a:spcPts val="1200"/>
              </a:spcBef>
              <a:buClr>
                <a:schemeClr val="accent1"/>
              </a:buClr>
              <a:buFont typeface="Wingdings" panose="05000000000000000000" pitchFamily="2" charset="2"/>
              <a:buChar char="Ø"/>
            </a:pPr>
            <a:r>
              <a:rPr lang="en-US" dirty="0">
                <a:latin typeface="Bookman Old Style" panose="02050604050505020204" pitchFamily="18" charset="0"/>
                <a:ea typeface="Calibri" panose="020F0502020204030204" pitchFamily="34" charset="0"/>
                <a:cs typeface="Times New Roman" panose="02020603050405020304" pitchFamily="18" charset="0"/>
              </a:rPr>
              <a:t>Lower impact due to change in team composition in the team. </a:t>
            </a:r>
          </a:p>
          <a:p>
            <a:pPr marL="285750" indent="-285750" algn="just">
              <a:lnSpc>
                <a:spcPct val="150000"/>
              </a:lnSpc>
              <a:spcBef>
                <a:spcPts val="1200"/>
              </a:spcBef>
              <a:buClr>
                <a:schemeClr val="accent1"/>
              </a:buClr>
              <a:buFont typeface="Wingdings" panose="05000000000000000000" pitchFamily="2" charset="2"/>
              <a:buChar char="Ø"/>
            </a:pPr>
            <a:r>
              <a:rPr lang="en-US" dirty="0">
                <a:latin typeface="Bookman Old Style" panose="02050604050505020204" pitchFamily="18" charset="0"/>
                <a:ea typeface="Calibri" panose="020F0502020204030204" pitchFamily="34" charset="0"/>
                <a:cs typeface="Times New Roman" panose="02020603050405020304" pitchFamily="18" charset="0"/>
              </a:rPr>
              <a:t>Major change in the business requirement does not adversely affect the Waterfall method’s cycle time or throughput.</a:t>
            </a:r>
          </a:p>
          <a:p>
            <a:pPr marL="285750" indent="-285750" algn="just">
              <a:lnSpc>
                <a:spcPct val="107000"/>
              </a:lnSpc>
              <a:spcBef>
                <a:spcPts val="1200"/>
              </a:spcBef>
              <a:buClr>
                <a:schemeClr val="accent1"/>
              </a:buClr>
              <a:buFont typeface="Wingdings" panose="05000000000000000000" pitchFamily="2" charset="2"/>
              <a:buChar char="Ø"/>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7391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DCECDC-EEE3-4128-AA5E-82A8C0879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60EDE0-989C-4E16-AF94-F652294D82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F3985C0-E548-44D2-B30E-F3E42DADE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FA45D370-DE16-44E6-A8BA-A08123F9C391}"/>
              </a:ext>
            </a:extLst>
          </p:cNvPr>
          <p:cNvSpPr>
            <a:spLocks noGrp="1"/>
          </p:cNvSpPr>
          <p:nvPr>
            <p:ph type="ctrTitle"/>
          </p:nvPr>
        </p:nvSpPr>
        <p:spPr>
          <a:xfrm>
            <a:off x="1097280" y="758952"/>
            <a:ext cx="10058400" cy="3892168"/>
          </a:xfrm>
        </p:spPr>
        <p:txBody>
          <a:bodyPr>
            <a:normAutofit/>
          </a:bodyPr>
          <a:lstStyle/>
          <a:p>
            <a:r>
              <a:rPr lang="en-US" b="1" dirty="0">
                <a:solidFill>
                  <a:schemeClr val="accent2"/>
                </a:solidFill>
                <a:latin typeface="Trebuchet MS" panose="020B0603020202020204" pitchFamily="34" charset="0"/>
              </a:rPr>
              <a:t>Thank You!</a:t>
            </a:r>
          </a:p>
        </p:txBody>
      </p:sp>
    </p:spTree>
    <p:extLst>
      <p:ext uri="{BB962C8B-B14F-4D97-AF65-F5344CB8AC3E}">
        <p14:creationId xmlns:p14="http://schemas.microsoft.com/office/powerpoint/2010/main" val="397896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FC539C-B783-4B03-9F9E-D13430F3F6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E299956-A9E7-4FC1-A0B1-D590CA9730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947DF4A-614C-4B4C-8B80-E5B9D8E8CF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generated with high confidence">
            <a:extLst>
              <a:ext uri="{FF2B5EF4-FFF2-40B4-BE49-F238E27FC236}">
                <a16:creationId xmlns:a16="http://schemas.microsoft.com/office/drawing/2014/main" id="{8B710444-5A57-44B6-A465-92E33AB10B07}"/>
              </a:ext>
            </a:extLst>
          </p:cNvPr>
          <p:cNvPicPr>
            <a:picLocks noChangeAspect="1"/>
          </p:cNvPicPr>
          <p:nvPr/>
        </p:nvPicPr>
        <p:blipFill>
          <a:blip r:embed="rId2"/>
          <a:stretch>
            <a:fillRect/>
          </a:stretch>
        </p:blipFill>
        <p:spPr>
          <a:xfrm>
            <a:off x="682229" y="640081"/>
            <a:ext cx="6813340" cy="5314406"/>
          </a:xfrm>
          <a:prstGeom prst="rect">
            <a:avLst/>
          </a:prstGeom>
        </p:spPr>
      </p:pic>
      <p:sp>
        <p:nvSpPr>
          <p:cNvPr id="2" name="Title 1">
            <a:extLst>
              <a:ext uri="{FF2B5EF4-FFF2-40B4-BE49-F238E27FC236}">
                <a16:creationId xmlns:a16="http://schemas.microsoft.com/office/drawing/2014/main" id="{3F578D05-53DC-465A-9234-3AAB1BD6E914}"/>
              </a:ext>
            </a:extLst>
          </p:cNvPr>
          <p:cNvSpPr>
            <a:spLocks noGrp="1"/>
          </p:cNvSpPr>
          <p:nvPr>
            <p:ph type="title"/>
          </p:nvPr>
        </p:nvSpPr>
        <p:spPr>
          <a:xfrm>
            <a:off x="7680923" y="980938"/>
            <a:ext cx="4478128" cy="985534"/>
          </a:xfrm>
        </p:spPr>
        <p:txBody>
          <a:bodyPr>
            <a:normAutofit/>
          </a:bodyPr>
          <a:lstStyle/>
          <a:p>
            <a:r>
              <a:rPr lang="en-US" sz="4000" b="1" dirty="0">
                <a:solidFill>
                  <a:schemeClr val="accent2"/>
                </a:solidFill>
                <a:latin typeface="Trebuchet MS"/>
                <a:ea typeface="Trebuchet MS"/>
                <a:cs typeface="Trebuchet MS"/>
                <a:sym typeface="Trebuchet MS"/>
              </a:rPr>
              <a:t>Agile Overview</a:t>
            </a:r>
            <a:endParaRPr lang="en-US" sz="4000" b="1" dirty="0">
              <a:solidFill>
                <a:schemeClr val="accent2"/>
              </a:solidFill>
            </a:endParaRPr>
          </a:p>
        </p:txBody>
      </p:sp>
      <p:sp>
        <p:nvSpPr>
          <p:cNvPr id="3" name="Content Placeholder 2">
            <a:extLst>
              <a:ext uri="{FF2B5EF4-FFF2-40B4-BE49-F238E27FC236}">
                <a16:creationId xmlns:a16="http://schemas.microsoft.com/office/drawing/2014/main" id="{963662AC-9F47-4DFE-B22D-6B1A124B9D95}"/>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Ø"/>
            </a:pPr>
            <a:r>
              <a:rPr lang="en-US" dirty="0">
                <a:latin typeface="Trebuchet MS" panose="020B0603020202020204" pitchFamily="34" charset="0"/>
              </a:rPr>
              <a:t> Cyclical</a:t>
            </a:r>
          </a:p>
          <a:p>
            <a:pPr>
              <a:buFont typeface="Wingdings" panose="05000000000000000000" pitchFamily="2" charset="2"/>
              <a:buChar char="Ø"/>
            </a:pPr>
            <a:r>
              <a:rPr lang="en-US" dirty="0">
                <a:latin typeface="Trebuchet MS" panose="020B0603020202020204" pitchFamily="34" charset="0"/>
              </a:rPr>
              <a:t>Responsive to change</a:t>
            </a:r>
          </a:p>
          <a:p>
            <a:pPr>
              <a:buFont typeface="Wingdings" panose="05000000000000000000" pitchFamily="2" charset="2"/>
              <a:buChar char="Ø"/>
            </a:pPr>
            <a:r>
              <a:rPr lang="en-US" dirty="0">
                <a:latin typeface="Trebuchet MS" panose="020B0603020202020204" pitchFamily="34" charset="0"/>
              </a:rPr>
              <a:t>Customer Focused</a:t>
            </a:r>
          </a:p>
          <a:p>
            <a:pPr>
              <a:buFont typeface="Wingdings" panose="05000000000000000000" pitchFamily="2" charset="2"/>
              <a:buChar char="Ø"/>
            </a:pPr>
            <a:r>
              <a:rPr lang="en-US" dirty="0">
                <a:latin typeface="Trebuchet MS" panose="020B0603020202020204" pitchFamily="34" charset="0"/>
              </a:rPr>
              <a:t>Continuous Improvement</a:t>
            </a:r>
          </a:p>
          <a:p>
            <a:pPr>
              <a:buFont typeface="Wingdings" panose="05000000000000000000" pitchFamily="2" charset="2"/>
              <a:buChar char="Ø"/>
            </a:pPr>
            <a:r>
              <a:rPr lang="en-US" dirty="0">
                <a:latin typeface="Trebuchet MS" panose="020B0603020202020204" pitchFamily="34" charset="0"/>
              </a:rPr>
              <a:t>Product over Process</a:t>
            </a:r>
          </a:p>
          <a:p>
            <a:pPr>
              <a:buFont typeface="Wingdings" panose="05000000000000000000" pitchFamily="2" charset="2"/>
              <a:buChar char="Ø"/>
            </a:pPr>
            <a:r>
              <a:rPr lang="en-US" dirty="0">
                <a:latin typeface="Trebuchet MS" panose="020B0603020202020204" pitchFamily="34" charset="0"/>
              </a:rPr>
              <a:t>Close Knit Team</a:t>
            </a:r>
          </a:p>
        </p:txBody>
      </p:sp>
    </p:spTree>
    <p:extLst>
      <p:ext uri="{BB962C8B-B14F-4D97-AF65-F5344CB8AC3E}">
        <p14:creationId xmlns:p14="http://schemas.microsoft.com/office/powerpoint/2010/main" val="31734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FC539C-B783-4B03-9F9E-D13430F3F64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E299956-A9E7-4FC1-A0B1-D590CA9730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947DF4A-614C-4B4C-8B80-E5B9D8E8CFE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generated with high confidence">
            <a:extLst>
              <a:ext uri="{FF2B5EF4-FFF2-40B4-BE49-F238E27FC236}">
                <a16:creationId xmlns:a16="http://schemas.microsoft.com/office/drawing/2014/main" id="{3F56555E-99F5-4DE7-A0E0-43C3A4FE4432}"/>
              </a:ext>
            </a:extLst>
          </p:cNvPr>
          <p:cNvPicPr>
            <a:picLocks noChangeAspect="1"/>
          </p:cNvPicPr>
          <p:nvPr/>
        </p:nvPicPr>
        <p:blipFill>
          <a:blip r:embed="rId2"/>
          <a:stretch>
            <a:fillRect/>
          </a:stretch>
        </p:blipFill>
        <p:spPr>
          <a:xfrm>
            <a:off x="633999" y="1284804"/>
            <a:ext cx="6909801" cy="4024959"/>
          </a:xfrm>
          <a:prstGeom prst="rect">
            <a:avLst/>
          </a:prstGeom>
        </p:spPr>
      </p:pic>
      <p:sp>
        <p:nvSpPr>
          <p:cNvPr id="2" name="Title 1">
            <a:extLst>
              <a:ext uri="{FF2B5EF4-FFF2-40B4-BE49-F238E27FC236}">
                <a16:creationId xmlns:a16="http://schemas.microsoft.com/office/drawing/2014/main" id="{C7A61AB4-7590-43FE-AF33-5510BAE0A363}"/>
              </a:ext>
            </a:extLst>
          </p:cNvPr>
          <p:cNvSpPr>
            <a:spLocks noGrp="1"/>
          </p:cNvSpPr>
          <p:nvPr>
            <p:ph type="title"/>
          </p:nvPr>
        </p:nvSpPr>
        <p:spPr>
          <a:xfrm>
            <a:off x="7543801" y="634946"/>
            <a:ext cx="4405184" cy="1450757"/>
          </a:xfrm>
        </p:spPr>
        <p:txBody>
          <a:bodyPr>
            <a:normAutofit/>
          </a:bodyPr>
          <a:lstStyle/>
          <a:p>
            <a:r>
              <a:rPr lang="en-US" sz="3600" b="1" dirty="0">
                <a:solidFill>
                  <a:schemeClr val="accent2"/>
                </a:solidFill>
                <a:latin typeface="Trebuchet MS"/>
                <a:ea typeface="Trebuchet MS"/>
                <a:cs typeface="Trebuchet MS"/>
                <a:sym typeface="Trebuchet MS"/>
              </a:rPr>
              <a:t>Waterfall Overview</a:t>
            </a:r>
            <a:endParaRPr lang="en-US" sz="3600" b="1" dirty="0">
              <a:solidFill>
                <a:schemeClr val="accent2"/>
              </a:solidFill>
            </a:endParaRPr>
          </a:p>
        </p:txBody>
      </p:sp>
      <p:sp>
        <p:nvSpPr>
          <p:cNvPr id="3" name="Content Placeholder 2">
            <a:extLst>
              <a:ext uri="{FF2B5EF4-FFF2-40B4-BE49-F238E27FC236}">
                <a16:creationId xmlns:a16="http://schemas.microsoft.com/office/drawing/2014/main" id="{020B2583-E5D6-465F-9C42-5376322CD0EC}"/>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Ø"/>
            </a:pPr>
            <a:r>
              <a:rPr lang="en-US" dirty="0">
                <a:latin typeface="Trebuchet MS" panose="020B0603020202020204" pitchFamily="34" charset="0"/>
              </a:rPr>
              <a:t> Linear – Phase by phase</a:t>
            </a:r>
          </a:p>
          <a:p>
            <a:pPr>
              <a:buFont typeface="Wingdings" panose="05000000000000000000" pitchFamily="2" charset="2"/>
              <a:buChar char="Ø"/>
            </a:pPr>
            <a:r>
              <a:rPr lang="en-US" dirty="0">
                <a:latin typeface="Trebuchet MS" panose="020B0603020202020204" pitchFamily="34" charset="0"/>
              </a:rPr>
              <a:t>Easy to manage</a:t>
            </a:r>
          </a:p>
          <a:p>
            <a:pPr>
              <a:buFont typeface="Wingdings" panose="05000000000000000000" pitchFamily="2" charset="2"/>
              <a:buChar char="Ø"/>
            </a:pPr>
            <a:r>
              <a:rPr lang="en-US" dirty="0">
                <a:latin typeface="Trebuchet MS" panose="020B0603020202020204" pitchFamily="34" charset="0"/>
              </a:rPr>
              <a:t>Rigid Documented Approach</a:t>
            </a:r>
          </a:p>
          <a:p>
            <a:pPr>
              <a:buFont typeface="Wingdings" panose="05000000000000000000" pitchFamily="2" charset="2"/>
              <a:buChar char="Ø"/>
            </a:pPr>
            <a:r>
              <a:rPr lang="en-US" dirty="0">
                <a:latin typeface="Trebuchet MS" panose="020B0603020202020204" pitchFamily="34" charset="0"/>
              </a:rPr>
              <a:t>Fixed Deliverables at each phase</a:t>
            </a:r>
          </a:p>
          <a:p>
            <a:pPr>
              <a:buFont typeface="Wingdings" panose="05000000000000000000" pitchFamily="2" charset="2"/>
              <a:buChar char="Ø"/>
            </a:pPr>
            <a:r>
              <a:rPr lang="en-US" dirty="0">
                <a:latin typeface="Trebuchet MS" panose="020B0603020202020204" pitchFamily="34" charset="0"/>
              </a:rPr>
              <a:t>Lower dependence on individual members</a:t>
            </a:r>
          </a:p>
          <a:p>
            <a:pPr>
              <a:buFont typeface="Wingdings" panose="05000000000000000000" pitchFamily="2" charset="2"/>
              <a:buChar char="Ø"/>
            </a:pPr>
            <a:endParaRPr lang="en-US" dirty="0">
              <a:latin typeface="Trebuchet MS" panose="020B0603020202020204" pitchFamily="34" charset="0"/>
            </a:endParaRPr>
          </a:p>
          <a:p>
            <a:pPr>
              <a:buFont typeface="Wingdings" panose="05000000000000000000" pitchFamily="2" charset="2"/>
              <a:buChar char="Ø"/>
            </a:pPr>
            <a:endParaRPr lang="en-US" dirty="0">
              <a:latin typeface="Trebuchet MS" panose="020B0603020202020204" pitchFamily="34" charset="0"/>
            </a:endParaRPr>
          </a:p>
        </p:txBody>
      </p:sp>
    </p:spTree>
    <p:extLst>
      <p:ext uri="{BB962C8B-B14F-4D97-AF65-F5344CB8AC3E}">
        <p14:creationId xmlns:p14="http://schemas.microsoft.com/office/powerpoint/2010/main" val="76372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A7AE-FA4C-44C6-8228-A7BA91398D4B}"/>
              </a:ext>
            </a:extLst>
          </p:cNvPr>
          <p:cNvSpPr>
            <a:spLocks noGrp="1"/>
          </p:cNvSpPr>
          <p:nvPr>
            <p:ph type="title"/>
          </p:nvPr>
        </p:nvSpPr>
        <p:spPr>
          <a:xfrm>
            <a:off x="1097280" y="286603"/>
            <a:ext cx="10058400" cy="1450757"/>
          </a:xfrm>
        </p:spPr>
        <p:txBody>
          <a:bodyPr>
            <a:normAutofit/>
          </a:bodyPr>
          <a:lstStyle/>
          <a:p>
            <a:r>
              <a:rPr lang="en-US" sz="4000" b="1" dirty="0">
                <a:solidFill>
                  <a:schemeClr val="accent2"/>
                </a:solidFill>
                <a:latin typeface="Trebuchet MS"/>
                <a:ea typeface="Trebuchet MS"/>
                <a:cs typeface="Trebuchet MS"/>
                <a:sym typeface="Trebuchet MS"/>
              </a:rPr>
              <a:t>Objective</a:t>
            </a:r>
            <a:endParaRPr lang="en-US" sz="4000" b="1" dirty="0">
              <a:solidFill>
                <a:schemeClr val="accent2"/>
              </a:solidFill>
            </a:endParaRPr>
          </a:p>
        </p:txBody>
      </p:sp>
      <p:sp>
        <p:nvSpPr>
          <p:cNvPr id="3" name="Content Placeholder 2">
            <a:extLst>
              <a:ext uri="{FF2B5EF4-FFF2-40B4-BE49-F238E27FC236}">
                <a16:creationId xmlns:a16="http://schemas.microsoft.com/office/drawing/2014/main" id="{00C0B1FB-4D9F-4259-BEF2-597E11AD1432}"/>
              </a:ext>
            </a:extLst>
          </p:cNvPr>
          <p:cNvSpPr>
            <a:spLocks noGrp="1"/>
          </p:cNvSpPr>
          <p:nvPr>
            <p:ph idx="1"/>
          </p:nvPr>
        </p:nvSpPr>
        <p:spPr>
          <a:xfrm>
            <a:off x="1097280" y="1835343"/>
            <a:ext cx="10058400" cy="4023360"/>
          </a:xfrm>
        </p:spPr>
        <p:txBody>
          <a:bodyPr/>
          <a:lstStyle/>
          <a:p>
            <a:pPr>
              <a:lnSpc>
                <a:spcPct val="150000"/>
              </a:lnSpc>
              <a:spcBef>
                <a:spcPts val="0"/>
              </a:spcBef>
              <a:spcAft>
                <a:spcPts val="0"/>
              </a:spcAft>
              <a:buSzPts val="1600"/>
              <a:buFont typeface="Wingdings" panose="05000000000000000000" pitchFamily="2" charset="2"/>
              <a:buChar char="Ø"/>
            </a:pPr>
            <a:r>
              <a:rPr lang="en-US" dirty="0">
                <a:solidFill>
                  <a:srgbClr val="3F3F3F"/>
                </a:solidFill>
                <a:latin typeface="Trebuchet MS"/>
                <a:ea typeface="Trebuchet MS"/>
                <a:cs typeface="Trebuchet MS"/>
                <a:sym typeface="Trebuchet MS"/>
              </a:rPr>
              <a:t>Gather Model input data</a:t>
            </a:r>
          </a:p>
          <a:p>
            <a:pPr>
              <a:lnSpc>
                <a:spcPct val="150000"/>
              </a:lnSpc>
              <a:spcBef>
                <a:spcPts val="0"/>
              </a:spcBef>
              <a:spcAft>
                <a:spcPts val="0"/>
              </a:spcAft>
              <a:buSzPts val="1600"/>
              <a:buFont typeface="Wingdings" panose="05000000000000000000" pitchFamily="2" charset="2"/>
              <a:buChar char="Ø"/>
            </a:pPr>
            <a:r>
              <a:rPr lang="en-US" dirty="0">
                <a:solidFill>
                  <a:srgbClr val="3F3F3F"/>
                </a:solidFill>
                <a:latin typeface="Trebuchet MS"/>
                <a:ea typeface="Trebuchet MS"/>
                <a:cs typeface="Trebuchet MS"/>
                <a:sym typeface="Trebuchet MS"/>
              </a:rPr>
              <a:t>Create Process flow chart using the decision points</a:t>
            </a:r>
          </a:p>
          <a:p>
            <a:pPr>
              <a:lnSpc>
                <a:spcPct val="150000"/>
              </a:lnSpc>
              <a:spcBef>
                <a:spcPts val="0"/>
              </a:spcBef>
              <a:spcAft>
                <a:spcPts val="0"/>
              </a:spcAft>
              <a:buSzPts val="1600"/>
              <a:buFont typeface="Wingdings" panose="05000000000000000000" pitchFamily="2" charset="2"/>
              <a:buChar char="Ø"/>
            </a:pPr>
            <a:r>
              <a:rPr lang="en-US" dirty="0">
                <a:solidFill>
                  <a:srgbClr val="3F3F3F"/>
                </a:solidFill>
                <a:latin typeface="Trebuchet MS"/>
                <a:ea typeface="Trebuchet MS"/>
                <a:cs typeface="Trebuchet MS"/>
                <a:sym typeface="Trebuchet MS"/>
              </a:rPr>
              <a:t>Create verification for model</a:t>
            </a:r>
          </a:p>
          <a:p>
            <a:pPr>
              <a:lnSpc>
                <a:spcPct val="150000"/>
              </a:lnSpc>
              <a:spcBef>
                <a:spcPts val="0"/>
              </a:spcBef>
              <a:spcAft>
                <a:spcPts val="0"/>
              </a:spcAft>
              <a:buSzPts val="1600"/>
              <a:buFont typeface="Wingdings" panose="05000000000000000000" pitchFamily="2" charset="2"/>
              <a:buChar char="Ø"/>
            </a:pPr>
            <a:r>
              <a:rPr lang="en-US" dirty="0">
                <a:solidFill>
                  <a:srgbClr val="3F3F3F"/>
                </a:solidFill>
                <a:latin typeface="Trebuchet MS"/>
                <a:ea typeface="Trebuchet MS"/>
                <a:cs typeface="Trebuchet MS"/>
                <a:sym typeface="Trebuchet MS"/>
              </a:rPr>
              <a:t>Create a Simulation model for both agile and waterfall methods</a:t>
            </a:r>
          </a:p>
          <a:p>
            <a:pPr>
              <a:lnSpc>
                <a:spcPct val="150000"/>
              </a:lnSpc>
              <a:spcBef>
                <a:spcPts val="0"/>
              </a:spcBef>
              <a:spcAft>
                <a:spcPts val="0"/>
              </a:spcAft>
              <a:buSzPts val="1600"/>
              <a:buFont typeface="Wingdings" panose="05000000000000000000" pitchFamily="2" charset="2"/>
              <a:buChar char="Ø"/>
            </a:pPr>
            <a:r>
              <a:rPr lang="en-US" dirty="0">
                <a:solidFill>
                  <a:srgbClr val="3F3F3F"/>
                </a:solidFill>
                <a:latin typeface="Trebuchet MS"/>
                <a:ea typeface="Trebuchet MS"/>
                <a:cs typeface="Trebuchet MS"/>
                <a:sym typeface="Trebuchet MS"/>
              </a:rPr>
              <a:t>Test model using verification for correctness</a:t>
            </a:r>
          </a:p>
          <a:p>
            <a:pPr>
              <a:lnSpc>
                <a:spcPct val="150000"/>
              </a:lnSpc>
              <a:spcBef>
                <a:spcPts val="0"/>
              </a:spcBef>
              <a:spcAft>
                <a:spcPts val="0"/>
              </a:spcAft>
              <a:buSzPts val="1600"/>
              <a:buFont typeface="Wingdings" panose="05000000000000000000" pitchFamily="2" charset="2"/>
              <a:buChar char="Ø"/>
            </a:pPr>
            <a:r>
              <a:rPr lang="en-US" dirty="0">
                <a:solidFill>
                  <a:srgbClr val="3F3F3F"/>
                </a:solidFill>
                <a:latin typeface="Trebuchet MS"/>
                <a:ea typeface="Trebuchet MS"/>
                <a:cs typeface="Trebuchet MS"/>
                <a:sym typeface="Trebuchet MS"/>
              </a:rPr>
              <a:t>Create and test three alternate scenarios</a:t>
            </a:r>
          </a:p>
          <a:p>
            <a:pPr>
              <a:lnSpc>
                <a:spcPct val="150000"/>
              </a:lnSpc>
              <a:spcBef>
                <a:spcPts val="0"/>
              </a:spcBef>
              <a:spcAft>
                <a:spcPts val="0"/>
              </a:spcAft>
              <a:buSzPts val="1600"/>
              <a:buFont typeface="Wingdings" panose="05000000000000000000" pitchFamily="2" charset="2"/>
              <a:buChar char="Ø"/>
            </a:pPr>
            <a:r>
              <a:rPr lang="en-US" dirty="0">
                <a:solidFill>
                  <a:srgbClr val="3F3F3F"/>
                </a:solidFill>
                <a:latin typeface="Trebuchet MS"/>
                <a:ea typeface="Trebuchet MS"/>
                <a:cs typeface="Trebuchet MS"/>
                <a:sym typeface="Trebuchet MS"/>
              </a:rPr>
              <a:t>Recommend suitable development process for KMM Software</a:t>
            </a:r>
          </a:p>
          <a:p>
            <a:pPr marL="0" indent="0">
              <a:spcBef>
                <a:spcPts val="0"/>
              </a:spcBef>
              <a:spcAft>
                <a:spcPts val="0"/>
              </a:spcAft>
              <a:buSzPts val="1600"/>
              <a:buNone/>
            </a:pPr>
            <a:endParaRPr lang="en-US" dirty="0">
              <a:solidFill>
                <a:srgbClr val="3F3F3F"/>
              </a:solidFill>
              <a:latin typeface="Trebuchet MS"/>
              <a:ea typeface="Trebuchet MS"/>
              <a:cs typeface="Trebuchet MS"/>
              <a:sym typeface="Trebuchet MS"/>
            </a:endParaRPr>
          </a:p>
        </p:txBody>
      </p:sp>
    </p:spTree>
    <p:extLst>
      <p:ext uri="{BB962C8B-B14F-4D97-AF65-F5344CB8AC3E}">
        <p14:creationId xmlns:p14="http://schemas.microsoft.com/office/powerpoint/2010/main" val="221035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741B58E-3B65-4A01-A276-975AB2CF8A0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AAC67C3-831B-4AB1-A259-DFB839CAFAF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054B3F04-9EAC-45C0-B3CE-0387EEA10A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F8F8E6-BBA9-42CD-A1DD-30B6565D3FBB}"/>
              </a:ext>
            </a:extLst>
          </p:cNvPr>
          <p:cNvSpPr>
            <a:spLocks noGrp="1"/>
          </p:cNvSpPr>
          <p:nvPr>
            <p:ph type="title"/>
          </p:nvPr>
        </p:nvSpPr>
        <p:spPr>
          <a:xfrm>
            <a:off x="492370" y="605896"/>
            <a:ext cx="3084844" cy="2248515"/>
          </a:xfrm>
        </p:spPr>
        <p:txBody>
          <a:bodyPr anchor="ctr">
            <a:normAutofit/>
          </a:bodyPr>
          <a:lstStyle/>
          <a:p>
            <a:r>
              <a:rPr lang="en-US" sz="3600" b="1" dirty="0">
                <a:solidFill>
                  <a:srgbClr val="FFFFFF"/>
                </a:solidFill>
                <a:latin typeface="Trebuchet MS"/>
                <a:ea typeface="Trebuchet MS"/>
                <a:cs typeface="Trebuchet MS"/>
                <a:sym typeface="Trebuchet MS"/>
              </a:rPr>
              <a:t>Model Inputs </a:t>
            </a:r>
            <a:endParaRPr lang="en-US" sz="3600" b="1" dirty="0">
              <a:solidFill>
                <a:srgbClr val="FFFFFF"/>
              </a:solidFill>
            </a:endParaRPr>
          </a:p>
        </p:txBody>
      </p:sp>
      <p:pic>
        <p:nvPicPr>
          <p:cNvPr id="58" name="Shape 185">
            <a:extLst>
              <a:ext uri="{FF2B5EF4-FFF2-40B4-BE49-F238E27FC236}">
                <a16:creationId xmlns:a16="http://schemas.microsoft.com/office/drawing/2014/main" id="{C74E3E33-6680-459A-A925-2D2090543D38}"/>
              </a:ext>
            </a:extLst>
          </p:cNvPr>
          <p:cNvPicPr preferRelativeResize="0"/>
          <p:nvPr/>
        </p:nvPicPr>
        <p:blipFill rotWithShape="1">
          <a:blip r:embed="rId2">
            <a:alphaModFix/>
          </a:blip>
          <a:srcRect/>
          <a:stretch/>
        </p:blipFill>
        <p:spPr>
          <a:xfrm>
            <a:off x="5003033" y="3027484"/>
            <a:ext cx="6142762" cy="3014969"/>
          </a:xfrm>
          <a:prstGeom prst="rect">
            <a:avLst/>
          </a:prstGeom>
          <a:noFill/>
          <a:ln>
            <a:noFill/>
          </a:ln>
        </p:spPr>
      </p:pic>
      <p:pic>
        <p:nvPicPr>
          <p:cNvPr id="60" name="Shape 186">
            <a:extLst>
              <a:ext uri="{FF2B5EF4-FFF2-40B4-BE49-F238E27FC236}">
                <a16:creationId xmlns:a16="http://schemas.microsoft.com/office/drawing/2014/main" id="{6B34E9CD-C445-467E-8278-2860D209CFEC}"/>
              </a:ext>
            </a:extLst>
          </p:cNvPr>
          <p:cNvPicPr preferRelativeResize="0"/>
          <p:nvPr/>
        </p:nvPicPr>
        <p:blipFill rotWithShape="1">
          <a:blip r:embed="rId3">
            <a:alphaModFix/>
          </a:blip>
          <a:srcRect/>
          <a:stretch/>
        </p:blipFill>
        <p:spPr>
          <a:xfrm>
            <a:off x="4978322" y="605896"/>
            <a:ext cx="6142762" cy="2248515"/>
          </a:xfrm>
          <a:prstGeom prst="rect">
            <a:avLst/>
          </a:prstGeom>
          <a:noFill/>
          <a:ln>
            <a:noFill/>
          </a:ln>
        </p:spPr>
      </p:pic>
    </p:spTree>
    <p:extLst>
      <p:ext uri="{BB962C8B-B14F-4D97-AF65-F5344CB8AC3E}">
        <p14:creationId xmlns:p14="http://schemas.microsoft.com/office/powerpoint/2010/main" val="41857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2"/>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Rectangle 195">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87" name="Shape 187"/>
          <p:cNvPicPr preferRelativeResize="0"/>
          <p:nvPr/>
        </p:nvPicPr>
        <p:blipFill rotWithShape="1">
          <a:blip r:embed="rId3">
            <a:extLst/>
          </a:blip>
          <a:srcRect/>
          <a:stretch/>
        </p:blipFill>
        <p:spPr>
          <a:xfrm>
            <a:off x="4746156" y="1200920"/>
            <a:ext cx="6798082" cy="4456159"/>
          </a:xfrm>
          <a:prstGeom prst="rect">
            <a:avLst/>
          </a:prstGeom>
          <a:noFill/>
        </p:spPr>
      </p:pic>
      <p:sp>
        <p:nvSpPr>
          <p:cNvPr id="183" name="Shape 183"/>
          <p:cNvSpPr txBox="1">
            <a:spLocks noGrp="1"/>
          </p:cNvSpPr>
          <p:nvPr>
            <p:ph type="title"/>
          </p:nvPr>
        </p:nvSpPr>
        <p:spPr>
          <a:xfrm>
            <a:off x="492370" y="516836"/>
            <a:ext cx="3084844" cy="1880376"/>
          </a:xfrm>
          <a:prstGeom prst="rect">
            <a:avLst/>
          </a:prstGeom>
        </p:spPr>
        <p:txBody>
          <a:bodyPr lIns="91425" tIns="45700" rIns="91425" bIns="45700" anchorCtr="0">
            <a:normAutofit/>
          </a:bodyPr>
          <a:lstStyle/>
          <a:p>
            <a:pPr marL="0" marR="0" lvl="0" indent="-203200" rtl="0">
              <a:spcBef>
                <a:spcPts val="0"/>
              </a:spcBef>
              <a:buClr>
                <a:schemeClr val="accent1"/>
              </a:buClr>
              <a:buSzPts val="3200"/>
              <a:buFont typeface="Trebuchet MS"/>
              <a:buNone/>
            </a:pPr>
            <a:r>
              <a:rPr lang="en-US" sz="3600" b="1" i="0" u="none" strike="noStrike" cap="none" dirty="0">
                <a:solidFill>
                  <a:srgbClr val="FFFFFF"/>
                </a:solidFill>
                <a:latin typeface="Trebuchet MS"/>
                <a:ea typeface="Trebuchet MS"/>
                <a:cs typeface="Trebuchet MS"/>
                <a:sym typeface="Trebuchet MS"/>
              </a:rPr>
              <a:t>Decision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Shape 177">
            <a:extLst>
              <a:ext uri="{FF2B5EF4-FFF2-40B4-BE49-F238E27FC236}">
                <a16:creationId xmlns:a16="http://schemas.microsoft.com/office/drawing/2014/main" id="{29262AD4-F8B0-4852-A578-CD5C14D0833C}"/>
              </a:ext>
            </a:extLst>
          </p:cNvPr>
          <p:cNvPicPr preferRelativeResize="0">
            <a:picLocks/>
          </p:cNvPicPr>
          <p:nvPr/>
        </p:nvPicPr>
        <p:blipFill rotWithShape="1">
          <a:blip r:embed="rId2">
            <a:extLst/>
          </a:blip>
          <a:srcRect/>
          <a:stretch/>
        </p:blipFill>
        <p:spPr>
          <a:xfrm>
            <a:off x="4513663" y="123568"/>
            <a:ext cx="5208881" cy="6474940"/>
          </a:xfrm>
          <a:prstGeom prst="rect">
            <a:avLst/>
          </a:prstGeom>
          <a:noFill/>
        </p:spPr>
      </p:pic>
      <p:sp>
        <p:nvSpPr>
          <p:cNvPr id="2" name="Title 1">
            <a:extLst>
              <a:ext uri="{FF2B5EF4-FFF2-40B4-BE49-F238E27FC236}">
                <a16:creationId xmlns:a16="http://schemas.microsoft.com/office/drawing/2014/main" id="{361EF492-43E1-4FE5-8625-E66D55D62D5F}"/>
              </a:ext>
            </a:extLst>
          </p:cNvPr>
          <p:cNvSpPr>
            <a:spLocks noGrp="1"/>
          </p:cNvSpPr>
          <p:nvPr>
            <p:ph type="title"/>
          </p:nvPr>
        </p:nvSpPr>
        <p:spPr>
          <a:xfrm>
            <a:off x="492370" y="516835"/>
            <a:ext cx="3084844" cy="2103875"/>
          </a:xfrm>
        </p:spPr>
        <p:txBody>
          <a:bodyPr>
            <a:normAutofit/>
          </a:bodyPr>
          <a:lstStyle/>
          <a:p>
            <a:r>
              <a:rPr lang="en-US" sz="3600" b="1" dirty="0">
                <a:solidFill>
                  <a:srgbClr val="FFFFFF"/>
                </a:solidFill>
                <a:latin typeface="Trebuchet MS" panose="020B0603020202020204" pitchFamily="34" charset="0"/>
              </a:rPr>
              <a:t>Agile Process Flowchart</a:t>
            </a:r>
            <a:endParaRPr lang="en-US" sz="3600" b="1" dirty="0">
              <a:solidFill>
                <a:srgbClr val="FFFFFF"/>
              </a:solidFill>
            </a:endParaRPr>
          </a:p>
        </p:txBody>
      </p:sp>
    </p:spTree>
    <p:extLst>
      <p:ext uri="{BB962C8B-B14F-4D97-AF65-F5344CB8AC3E}">
        <p14:creationId xmlns:p14="http://schemas.microsoft.com/office/powerpoint/2010/main" val="382307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53B8D6B0-55D6-48DC-86D8-FD95D5F118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Shape 171">
            <a:extLst>
              <a:ext uri="{FF2B5EF4-FFF2-40B4-BE49-F238E27FC236}">
                <a16:creationId xmlns:a16="http://schemas.microsoft.com/office/drawing/2014/main" id="{CB9D2839-B515-4001-9980-0ACA99BCBA9A}"/>
              </a:ext>
            </a:extLst>
          </p:cNvPr>
          <p:cNvPicPr preferRelativeResize="0">
            <a:picLocks/>
          </p:cNvPicPr>
          <p:nvPr/>
        </p:nvPicPr>
        <p:blipFill rotWithShape="1">
          <a:blip r:embed="rId2"/>
          <a:stretch/>
        </p:blipFill>
        <p:spPr>
          <a:xfrm>
            <a:off x="4994354" y="259492"/>
            <a:ext cx="6312077" cy="6462584"/>
          </a:xfrm>
          <a:prstGeom prst="rect">
            <a:avLst/>
          </a:prstGeom>
          <a:noFill/>
        </p:spPr>
      </p:pic>
      <p:sp>
        <p:nvSpPr>
          <p:cNvPr id="2" name="Title 1">
            <a:extLst>
              <a:ext uri="{FF2B5EF4-FFF2-40B4-BE49-F238E27FC236}">
                <a16:creationId xmlns:a16="http://schemas.microsoft.com/office/drawing/2014/main" id="{2D2F2CC3-B891-40EA-B5FB-393428127960}"/>
              </a:ext>
            </a:extLst>
          </p:cNvPr>
          <p:cNvSpPr>
            <a:spLocks noGrp="1"/>
          </p:cNvSpPr>
          <p:nvPr>
            <p:ph type="title"/>
          </p:nvPr>
        </p:nvSpPr>
        <p:spPr>
          <a:xfrm>
            <a:off x="439099" y="1196457"/>
            <a:ext cx="3084844" cy="1620884"/>
          </a:xfrm>
        </p:spPr>
        <p:txBody>
          <a:bodyPr>
            <a:noAutofit/>
          </a:bodyPr>
          <a:lstStyle/>
          <a:p>
            <a:r>
              <a:rPr lang="en-US" sz="3600" b="1" dirty="0">
                <a:solidFill>
                  <a:srgbClr val="FFFFFF"/>
                </a:solidFill>
                <a:latin typeface="Trebuchet MS"/>
                <a:ea typeface="Trebuchet MS"/>
                <a:cs typeface="Trebuchet MS"/>
                <a:sym typeface="Trebuchet MS"/>
              </a:rPr>
              <a:t>Waterfall Process Flowchart</a:t>
            </a:r>
            <a:endParaRPr lang="en-US" sz="3600" b="1" dirty="0">
              <a:solidFill>
                <a:srgbClr val="FFFFFF"/>
              </a:solidFill>
            </a:endParaRPr>
          </a:p>
        </p:txBody>
      </p:sp>
    </p:spTree>
    <p:extLst>
      <p:ext uri="{BB962C8B-B14F-4D97-AF65-F5344CB8AC3E}">
        <p14:creationId xmlns:p14="http://schemas.microsoft.com/office/powerpoint/2010/main" val="417485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FB5993E2-C02B-4335-ABA5-D8EC465551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C0B801A2-5622-4BE8-9AD2-C337A2CD00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B7AF614F-5BC3-4086-99F5-B87C5847A07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Shape 193"/>
          <p:cNvSpPr txBox="1">
            <a:spLocks noGrp="1"/>
          </p:cNvSpPr>
          <p:nvPr>
            <p:ph type="title"/>
          </p:nvPr>
        </p:nvSpPr>
        <p:spPr>
          <a:xfrm>
            <a:off x="492370" y="516835"/>
            <a:ext cx="3084844" cy="3437327"/>
          </a:xfrm>
          <a:prstGeom prst="rect">
            <a:avLst/>
          </a:prstGeom>
        </p:spPr>
        <p:txBody>
          <a:bodyPr lIns="91425" tIns="45700" rIns="91425" bIns="45700" anchor="ctr" anchorCtr="0">
            <a:normAutofit/>
          </a:bodyPr>
          <a:lstStyle/>
          <a:p>
            <a:pPr marL="0" marR="0" lvl="0" indent="-203200" rtl="0">
              <a:spcBef>
                <a:spcPts val="0"/>
              </a:spcBef>
              <a:buClr>
                <a:schemeClr val="accent1"/>
              </a:buClr>
              <a:buSzPts val="3200"/>
              <a:buFont typeface="Trebuchet MS"/>
              <a:buNone/>
            </a:pPr>
            <a:r>
              <a:rPr lang="en-US" sz="3600" b="1" i="0" u="none" strike="noStrike" cap="none" dirty="0">
                <a:solidFill>
                  <a:srgbClr val="FFFFFF"/>
                </a:solidFill>
                <a:latin typeface="Trebuchet MS"/>
                <a:ea typeface="Trebuchet MS"/>
                <a:cs typeface="Trebuchet MS"/>
                <a:sym typeface="Trebuchet MS"/>
              </a:rPr>
              <a:t>Performance Metrics</a:t>
            </a:r>
          </a:p>
        </p:txBody>
      </p:sp>
      <p:graphicFrame>
        <p:nvGraphicFramePr>
          <p:cNvPr id="198" name="Shape 194"/>
          <p:cNvGraphicFramePr>
            <a:graphicFrameLocks noGrp="1"/>
          </p:cNvGraphicFramePr>
          <p:nvPr>
            <p:ph idx="1"/>
            <p:extLst>
              <p:ext uri="{D42A27DB-BD31-4B8C-83A1-F6EECF244321}">
                <p14:modId xmlns:p14="http://schemas.microsoft.com/office/powerpoint/2010/main" val="424827183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150</TotalTime>
  <Words>940</Words>
  <Application>Microsoft Office PowerPoint</Application>
  <PresentationFormat>Widescreen</PresentationFormat>
  <Paragraphs>461</Paragraphs>
  <Slides>18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 Light</vt:lpstr>
      <vt:lpstr>Bookman Old Style</vt:lpstr>
      <vt:lpstr>Trebuchet MS</vt:lpstr>
      <vt:lpstr>Wingdings</vt:lpstr>
      <vt:lpstr>Tahoma</vt:lpstr>
      <vt:lpstr>Calibri</vt:lpstr>
      <vt:lpstr>Times New Roman</vt:lpstr>
      <vt:lpstr>Noto Sans Symbols</vt:lpstr>
      <vt:lpstr>Retrospect</vt:lpstr>
      <vt:lpstr>Agile Vs. Waterfall Software Development</vt:lpstr>
      <vt:lpstr>Agile Overview</vt:lpstr>
      <vt:lpstr>Waterfall Overview</vt:lpstr>
      <vt:lpstr>Objective</vt:lpstr>
      <vt:lpstr>Model Inputs </vt:lpstr>
      <vt:lpstr>Decision Points</vt:lpstr>
      <vt:lpstr>Agile Process Flowchart</vt:lpstr>
      <vt:lpstr>Waterfall Process Flowchart</vt:lpstr>
      <vt:lpstr>Performance Metrics</vt:lpstr>
      <vt:lpstr>Runtime Parameters</vt:lpstr>
      <vt:lpstr>Verification</vt:lpstr>
      <vt:lpstr>Base Scenario</vt:lpstr>
      <vt:lpstr>Scenario 1 : Major Change in Business Requirement</vt:lpstr>
      <vt:lpstr>Scenario 2: Change in release  date</vt:lpstr>
      <vt:lpstr>Scenario 3 : Change in Team    Composition</vt:lpstr>
      <vt:lpstr>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 Software Development</dc:title>
  <cp:lastModifiedBy>Hari hara sudhan Venkateswaran</cp:lastModifiedBy>
  <cp:revision>26</cp:revision>
  <dcterms:modified xsi:type="dcterms:W3CDTF">2017-12-11T23:40:24Z</dcterms:modified>
</cp:coreProperties>
</file>