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3"/>
  </p:notesMasterIdLst>
  <p:sldIdLst>
    <p:sldId id="256" r:id="rId2"/>
    <p:sldId id="422" r:id="rId3"/>
    <p:sldId id="384" r:id="rId4"/>
    <p:sldId id="385" r:id="rId5"/>
    <p:sldId id="386" r:id="rId6"/>
    <p:sldId id="387" r:id="rId7"/>
    <p:sldId id="388" r:id="rId8"/>
    <p:sldId id="389" r:id="rId9"/>
    <p:sldId id="390" r:id="rId10"/>
    <p:sldId id="391" r:id="rId11"/>
    <p:sldId id="392" r:id="rId12"/>
    <p:sldId id="393" r:id="rId13"/>
    <p:sldId id="394" r:id="rId14"/>
    <p:sldId id="395" r:id="rId15"/>
    <p:sldId id="396" r:id="rId16"/>
    <p:sldId id="397" r:id="rId17"/>
    <p:sldId id="398" r:id="rId18"/>
    <p:sldId id="399" r:id="rId19"/>
    <p:sldId id="400" r:id="rId20"/>
    <p:sldId id="401" r:id="rId21"/>
    <p:sldId id="402" r:id="rId22"/>
    <p:sldId id="403" r:id="rId23"/>
    <p:sldId id="404" r:id="rId24"/>
    <p:sldId id="405" r:id="rId25"/>
    <p:sldId id="406" r:id="rId26"/>
    <p:sldId id="407" r:id="rId27"/>
    <p:sldId id="408" r:id="rId28"/>
    <p:sldId id="409" r:id="rId29"/>
    <p:sldId id="410" r:id="rId30"/>
    <p:sldId id="411" r:id="rId31"/>
    <p:sldId id="412" r:id="rId32"/>
    <p:sldId id="413" r:id="rId33"/>
    <p:sldId id="414" r:id="rId34"/>
    <p:sldId id="415" r:id="rId35"/>
    <p:sldId id="416" r:id="rId36"/>
    <p:sldId id="417" r:id="rId37"/>
    <p:sldId id="418" r:id="rId38"/>
    <p:sldId id="420" r:id="rId39"/>
    <p:sldId id="423" r:id="rId40"/>
    <p:sldId id="425" r:id="rId41"/>
    <p:sldId id="419" r:id="rId4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503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88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EFE7F2A0-C7D9-4DBD-AE3B-C1A712DCE501}" type="datetimeFigureOut">
              <a:rPr lang="ko-KR" altLang="en-US" smtClean="0"/>
              <a:pPr/>
              <a:t>20-06-04 [Thu]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CFDDCD2E-416C-42CA-95A4-05EC3697B7E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1553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나눔바른고딕" panose="020B0603020101020101" pitchFamily="50" charset="-127"/>
        <a:ea typeface="나눔바른고딕" panose="020B0603020101020101" pitchFamily="50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나눔바른고딕" panose="020B0603020101020101" pitchFamily="50" charset="-127"/>
        <a:ea typeface="나눔바른고딕" panose="020B0603020101020101" pitchFamily="50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나눔바른고딕" panose="020B0603020101020101" pitchFamily="50" charset="-127"/>
        <a:ea typeface="나눔바른고딕" panose="020B0603020101020101" pitchFamily="50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나눔바른고딕" panose="020B0603020101020101" pitchFamily="50" charset="-127"/>
        <a:ea typeface="나눔바른고딕" panose="020B0603020101020101" pitchFamily="50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나눔바른고딕" panose="020B0603020101020101" pitchFamily="50" charset="-127"/>
        <a:ea typeface="나눔바른고딕" panose="020B0603020101020101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07601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59840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03778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20-06-04 [Thu]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7892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20-06-04 [Thu]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3631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20-06-04 [Thu]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52688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inverse">
  <p:cSld name="Blank inverse">
    <p:bg>
      <p:bgPr>
        <a:solidFill>
          <a:srgbClr val="434343"/>
        </a:soli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744167" y="733901"/>
            <a:ext cx="10704264" cy="5390183"/>
          </a:xfrm>
          <a:custGeom>
            <a:avLst/>
            <a:gdLst/>
            <a:ahLst/>
            <a:cxnLst/>
            <a:rect l="l" t="t" r="r" b="b"/>
            <a:pathLst>
              <a:path w="344965" h="183798" extrusionOk="0">
                <a:moveTo>
                  <a:pt x="144041" y="38"/>
                </a:moveTo>
                <a:lnTo>
                  <a:pt x="0" y="0"/>
                </a:lnTo>
                <a:lnTo>
                  <a:pt x="0" y="183798"/>
                </a:lnTo>
                <a:lnTo>
                  <a:pt x="344965" y="183798"/>
                </a:lnTo>
                <a:lnTo>
                  <a:pt x="344965" y="0"/>
                </a:lnTo>
                <a:lnTo>
                  <a:pt x="202146" y="38"/>
                </a:lnTo>
              </a:path>
            </a:pathLst>
          </a:custGeom>
          <a:noFill/>
          <a:ln w="76200" cap="flat" cmpd="sng">
            <a:solidFill>
              <a:srgbClr val="FFFFFF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53" name="Google Shape;53;p11"/>
          <p:cNvSpPr txBox="1">
            <a:spLocks noGrp="1"/>
          </p:cNvSpPr>
          <p:nvPr>
            <p:ph type="sldNum" idx="12"/>
          </p:nvPr>
        </p:nvSpPr>
        <p:spPr>
          <a:xfrm>
            <a:off x="-167" y="6124067"/>
            <a:ext cx="12192000" cy="734000"/>
          </a:xfrm>
          <a:prstGeom prst="rect">
            <a:avLst/>
          </a:prstGeom>
        </p:spPr>
        <p:txBody>
          <a:bodyPr spcFirstLastPara="1" wrap="square" lIns="121897" tIns="121897" rIns="121897" bIns="121897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algn="ctr"/>
            <a:fld id="{00000000-1234-1234-1234-123412341234}" type="slidenum">
              <a:rPr lang="en" smtClean="0"/>
              <a:pPr algn="ctr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52458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20-06-04 [Thu]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5139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20-06-04 [Thu]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5180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20-06-04 [Thu]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7860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20-06-04 [Thu]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19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20-06-04 [Thu]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4460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20-06-04 [Thu]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2946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20-06-04 [Thu]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917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20-06-04 [Thu]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099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E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272C3D53-FEDF-49EC-8F65-FFFC138B637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20-06-04 [Thu]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C958012F-AD90-4D38-8487-7304595DC7D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2962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화면 설계서</a:t>
            </a:r>
            <a:r>
              <a:rPr lang="en-US" altLang="ko-KR" dirty="0" smtClean="0"/>
              <a:t>!!!!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프로젝트</a:t>
            </a:r>
            <a:r>
              <a:rPr lang="en-US" altLang="ko-KR" dirty="0" smtClean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465175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871531" y="626202"/>
            <a:ext cx="7532965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화면구현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FAQ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</a:t>
            </a: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463" y="626202"/>
            <a:ext cx="1128060" cy="751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4" name="표 13"/>
          <p:cNvGraphicFramePr>
            <a:graphicFrameLocks noGrp="1"/>
          </p:cNvGraphicFramePr>
          <p:nvPr>
            <p:extLst/>
          </p:nvPr>
        </p:nvGraphicFramePr>
        <p:xfrm>
          <a:off x="7231980" y="1525895"/>
          <a:ext cx="4603497" cy="3036567"/>
        </p:xfrm>
        <a:graphic>
          <a:graphicData uri="http://schemas.openxmlformats.org/drawingml/2006/table">
            <a:tbl>
              <a:tblPr firstRow="1" bandRow="1"/>
              <a:tblGrid>
                <a:gridCol w="46034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85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핵심 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8000">
                <a:tc>
                  <a:txBody>
                    <a:bodyPr/>
                    <a:lstStyle/>
                    <a:p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latinLnBrk="0">
                        <a:buFont typeface="나눔바른고딕" panose="020B0603020101020101" pitchFamily="50" charset="-127"/>
                        <a:buChar char="-"/>
                      </a:pPr>
                      <a:r>
                        <a:rPr lang="en-US" altLang="ko-KR" sz="1200" b="0" i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Fragment</a:t>
                      </a:r>
                      <a:r>
                        <a:rPr lang="ko-KR" altLang="en-US" sz="1200" b="0" i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를 사용하여 화면 이동</a:t>
                      </a:r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latinLnBrk="0">
                        <a:buFont typeface="나눔바른고딕" panose="020B0603020101020101" pitchFamily="50" charset="-127"/>
                        <a:buChar char="-"/>
                      </a:pPr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latinLnBrk="0">
                        <a:buFont typeface="나눔바른고딕" panose="020B0603020101020101" pitchFamily="50" charset="-127"/>
                        <a:buChar char="-"/>
                      </a:pPr>
                      <a:r>
                        <a:rPr lang="en-US" altLang="ko-KR" sz="1200" b="0" i="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recyclerView</a:t>
                      </a:r>
                      <a:r>
                        <a:rPr lang="ko-KR" altLang="en-US" sz="1200" b="0" i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를 이용하여 반복적인 내용을 호출</a:t>
                      </a:r>
                      <a:endParaRPr lang="ko-KR" altLang="en-US" sz="1200" b="0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>
            <p:extLst/>
          </p:nvPr>
        </p:nvGraphicFramePr>
        <p:xfrm>
          <a:off x="7231980" y="4698538"/>
          <a:ext cx="4603497" cy="1308567"/>
        </p:xfrm>
        <a:graphic>
          <a:graphicData uri="http://schemas.openxmlformats.org/drawingml/2006/table">
            <a:tbl>
              <a:tblPr firstRow="1" bandRow="1"/>
              <a:tblGrid>
                <a:gridCol w="46034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85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비즈니스 </a:t>
                      </a:r>
                      <a:r>
                        <a:rPr lang="ko-KR" altLang="en-US" sz="1200" b="1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로직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00000">
                <a:tc>
                  <a:txBody>
                    <a:bodyPr/>
                    <a:lstStyle/>
                    <a:p>
                      <a:pPr marL="172800" indent="-172800" algn="l" latinLnBrk="0">
                        <a:buFontTx/>
                        <a:buChar char="-"/>
                      </a:pPr>
                      <a:r>
                        <a:rPr lang="en-US" altLang="ko-KR" sz="1200" b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FAQ </a:t>
                      </a:r>
                      <a:r>
                        <a:rPr lang="ko-KR" altLang="en-US" sz="1200" b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버튼을 클릭하여</a:t>
                      </a:r>
                      <a:r>
                        <a:rPr lang="en-US" altLang="ko-KR" sz="1200" b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FAQ</a:t>
                      </a:r>
                      <a:r>
                        <a:rPr lang="ko-KR" altLang="en-US" sz="1200" b="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목록 화면으로 이동</a:t>
                      </a:r>
                      <a:endParaRPr lang="en-US" altLang="ko-KR" sz="1200" b="0" baseline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2800" indent="-172800" algn="l" latinLnBrk="0">
                        <a:buFontTx/>
                        <a:buChar char="-"/>
                      </a:pPr>
                      <a:endParaRPr lang="en-US" altLang="ko-KR" sz="1200" b="0" baseline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2800" indent="-172800" algn="l" latinLnBrk="0">
                        <a:buFontTx/>
                        <a:buChar char="-"/>
                      </a:pPr>
                      <a:r>
                        <a:rPr lang="en-US" altLang="ko-KR" sz="1200" b="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FAQ </a:t>
                      </a:r>
                      <a:r>
                        <a:rPr lang="ko-KR" altLang="en-US" sz="1200" b="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목록을 확인 가능</a:t>
                      </a:r>
                      <a:endParaRPr lang="en-US" altLang="ko-KR" sz="1200" b="0" baseline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5583" y="1377507"/>
            <a:ext cx="2828925" cy="50292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1580" y="2126223"/>
            <a:ext cx="3588619" cy="330174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07969" y="2515768"/>
            <a:ext cx="4276032" cy="81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174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67880" y="331857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844742" y="557711"/>
            <a:ext cx="8789911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실시간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채팅 상담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  <p:graphicFrame>
        <p:nvGraphicFramePr>
          <p:cNvPr id="15" name="표 14"/>
          <p:cNvGraphicFramePr>
            <a:graphicFrameLocks noGrp="1"/>
          </p:cNvGraphicFramePr>
          <p:nvPr>
            <p:extLst/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kern="1200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sw_user_w_chatting</a:t>
                      </a:r>
                      <a:endParaRPr lang="ko-KR" altLang="en-US" sz="1400" kern="1200" dirty="0" smtClean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" name="직사각형 15">
            <a:extLst>
              <a:ext uri="{FF2B5EF4-FFF2-40B4-BE49-F238E27FC236}">
                <a16:creationId xmlns:a16="http://schemas.microsoft.com/office/drawing/2014/main" id="{7C9E9366-B86C-4147-AAEA-0E8C98D7DA95}"/>
              </a:ext>
            </a:extLst>
          </p:cNvPr>
          <p:cNvSpPr/>
          <p:nvPr/>
        </p:nvSpPr>
        <p:spPr>
          <a:xfrm>
            <a:off x="1497106" y="1649506"/>
            <a:ext cx="6831106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896533" y="1828061"/>
            <a:ext cx="2641600" cy="44026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</a:t>
            </a:r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897767" y="2446883"/>
            <a:ext cx="1600200" cy="5205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공지사항</a:t>
            </a:r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687146" y="2446882"/>
            <a:ext cx="1600200" cy="5205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FAQ</a:t>
            </a:r>
            <a:endParaRPr lang="ko-KR" altLang="en-US" b="1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474373" y="2446882"/>
            <a:ext cx="2128694" cy="5205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실시간 채팅 상담</a:t>
            </a:r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1896533" y="2904079"/>
            <a:ext cx="607906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1896533" y="2480750"/>
            <a:ext cx="607906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표 26"/>
          <p:cNvGraphicFramePr>
            <a:graphicFrameLocks noGrp="1"/>
          </p:cNvGraphicFramePr>
          <p:nvPr>
            <p:extLst/>
          </p:nvPr>
        </p:nvGraphicFramePr>
        <p:xfrm>
          <a:off x="1806800" y="2095985"/>
          <a:ext cx="6168800" cy="38737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8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34085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실시간 채팅 상담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E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4085">
                <a:tc gridSpan="4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4085"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질문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홍길동</a:t>
                      </a:r>
                      <a:endParaRPr lang="en-US" altLang="ko-KR" sz="16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l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12:12</a:t>
                      </a:r>
                      <a:endParaRPr lang="ko-KR" altLang="en-US" sz="16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4085">
                <a:tc>
                  <a:txBody>
                    <a:bodyPr/>
                    <a:lstStyle/>
                    <a:p>
                      <a:pPr latinLnBrk="1"/>
                      <a:endParaRPr lang="ko-KR" altLang="en-US" sz="16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질문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홍길동</a:t>
                      </a:r>
                      <a:endParaRPr lang="en-US" altLang="ko-KR" sz="16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12:12</a:t>
                      </a:r>
                      <a:endParaRPr lang="ko-KR" altLang="en-US" sz="16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408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en-US" altLang="ko-KR" sz="16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12:13</a:t>
                      </a:r>
                      <a:endParaRPr lang="ko-KR" altLang="en-US" sz="16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답변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4085"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4085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질문내용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등록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28" name="표 27"/>
          <p:cNvGraphicFramePr>
            <a:graphicFrameLocks noGrp="1"/>
          </p:cNvGraphicFramePr>
          <p:nvPr>
            <p:extLst/>
          </p:nvPr>
        </p:nvGraphicFramePr>
        <p:xfrm>
          <a:off x="9168341" y="2479152"/>
          <a:ext cx="2688299" cy="1710010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실시간 채팅 상담</a:t>
                      </a:r>
                      <a:endParaRPr lang="en-US" altLang="ko-KR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관리자와 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1:1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채팅 상담 기능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채팅 내용 등록</a:t>
                      </a:r>
                      <a:endParaRPr lang="en-US" altLang="ko-KR" sz="1200" b="1" i="0" u="none" strike="noStrike" cap="none" dirty="0" smtClean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1:1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채팅을 위해 상담 및 문의 내용을 입력 후 등록</a:t>
                      </a: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9" name="직사각형 28"/>
          <p:cNvSpPr/>
          <p:nvPr/>
        </p:nvSpPr>
        <p:spPr>
          <a:xfrm>
            <a:off x="7549116" y="2759338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896533" y="5231604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26521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40" y="548681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40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1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50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7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2" y="626202"/>
            <a:ext cx="9863269" cy="646329"/>
          </a:xfrm>
          <a:prstGeom prst="rect">
            <a:avLst/>
          </a:prstGeom>
        </p:spPr>
        <p:txBody>
          <a:bodyPr wrap="square" lIns="91439" tIns="45719" rIns="91439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화면구현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실시간 채팅 상담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2" y="587442"/>
            <a:ext cx="723852" cy="723852"/>
          </a:xfrm>
          <a:prstGeom prst="rect">
            <a:avLst/>
          </a:prstGeom>
        </p:spPr>
      </p:pic>
      <p:graphicFrame>
        <p:nvGraphicFramePr>
          <p:cNvPr id="13" name="표 12"/>
          <p:cNvGraphicFramePr>
            <a:graphicFrameLocks noGrp="1"/>
          </p:cNvGraphicFramePr>
          <p:nvPr>
            <p:extLst/>
          </p:nvPr>
        </p:nvGraphicFramePr>
        <p:xfrm>
          <a:off x="7162800" y="1525895"/>
          <a:ext cx="4672677" cy="2712567"/>
        </p:xfrm>
        <a:graphic>
          <a:graphicData uri="http://schemas.openxmlformats.org/drawingml/2006/table">
            <a:tbl>
              <a:tblPr firstRow="1" bandRow="1"/>
              <a:tblGrid>
                <a:gridCol w="46726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85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핵심 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04000">
                <a:tc>
                  <a:txBody>
                    <a:bodyPr/>
                    <a:lstStyle/>
                    <a:p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latinLnBrk="0">
                        <a:buFont typeface="나눔바른고딕" panose="020B0603020101020101" pitchFamily="50" charset="-127"/>
                        <a:buChar char="-"/>
                      </a:pPr>
                      <a:r>
                        <a:rPr lang="en-US" altLang="ko-KR" sz="1200" b="0" i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Socket</a:t>
                      </a:r>
                      <a:r>
                        <a:rPr lang="ko-KR" altLang="en-US" sz="1200" b="0" i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에 접속하여 메시지 입력 시 본인과 관리자에게만 메시지를 전달한다</a:t>
                      </a:r>
                      <a:endParaRPr lang="ko-KR" altLang="en-US" sz="1200" b="0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7325" y="1476375"/>
            <a:ext cx="5448146" cy="484346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186612" y="2058279"/>
            <a:ext cx="4625977" cy="1494546"/>
          </a:xfrm>
          <a:prstGeom prst="rect">
            <a:avLst/>
          </a:prstGeom>
        </p:spPr>
      </p:pic>
      <p:graphicFrame>
        <p:nvGraphicFramePr>
          <p:cNvPr id="16" name="표 15"/>
          <p:cNvGraphicFramePr>
            <a:graphicFrameLocks noGrp="1"/>
          </p:cNvGraphicFramePr>
          <p:nvPr>
            <p:extLst/>
          </p:nvPr>
        </p:nvGraphicFramePr>
        <p:xfrm>
          <a:off x="7153276" y="4554538"/>
          <a:ext cx="4682202" cy="1236567"/>
        </p:xfrm>
        <a:graphic>
          <a:graphicData uri="http://schemas.openxmlformats.org/drawingml/2006/table">
            <a:tbl>
              <a:tblPr firstRow="1" bandRow="1"/>
              <a:tblGrid>
                <a:gridCol w="46822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85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비즈니스 </a:t>
                      </a:r>
                      <a:r>
                        <a:rPr lang="ko-KR" altLang="en-US" sz="1200" b="1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로직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8000">
                <a:tc>
                  <a:txBody>
                    <a:bodyPr/>
                    <a:lstStyle/>
                    <a:p>
                      <a:pPr marL="172800" indent="-172800" algn="l" latinLnBrk="0">
                        <a:buFontTx/>
                        <a:buChar char="-"/>
                      </a:pPr>
                      <a:r>
                        <a:rPr lang="ko-KR" altLang="en-US" sz="1200" b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첫 채팅 상담 시 관리자의 인사말</a:t>
                      </a:r>
                      <a:r>
                        <a:rPr lang="ko-KR" altLang="en-US" sz="1200" b="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호출</a:t>
                      </a:r>
                      <a:endParaRPr lang="en-US" altLang="ko-KR" sz="1200" b="0" baseline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2800" indent="-172800" algn="l" latinLnBrk="0">
                        <a:buFontTx/>
                        <a:buChar char="-"/>
                      </a:pPr>
                      <a:endParaRPr lang="en-US" altLang="ko-KR" sz="1200" b="0" baseline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2800" indent="-172800" algn="l" latinLnBrk="0">
                        <a:buFontTx/>
                        <a:buChar char="-"/>
                      </a:pPr>
                      <a:r>
                        <a:rPr lang="ko-KR" altLang="en-US" sz="1200" b="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내용을 입력하여 관리자와 실시간 상담 채팅 수행</a:t>
                      </a:r>
                      <a:endParaRPr lang="en-US" altLang="ko-KR" sz="1200" b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5698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ko-KR" altLang="en-US" sz="2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Hj_admin_w_users</a:t>
                      </a:r>
                      <a:endParaRPr lang="ko-KR" altLang="en-US" sz="15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9168341" y="2479152"/>
          <a:ext cx="2688299" cy="2984743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indent="0" algn="l" latinLnBrk="0">
                        <a:lnSpc>
                          <a:spcPts val="1300"/>
                        </a:lnSpc>
                        <a:buFontTx/>
                        <a:buNone/>
                      </a:pPr>
                      <a:r>
                        <a:rPr lang="ko-KR" altLang="en-US" sz="1200" b="1" i="0" u="none" strike="noStrike" cap="none" dirty="0" err="1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네비게이션</a:t>
                      </a:r>
                      <a:r>
                        <a:rPr lang="ko-KR" altLang="en-US" sz="1200" b="1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 바</a:t>
                      </a:r>
                      <a:endParaRPr lang="en-US" altLang="ko-KR" sz="1200" b="1" i="0" u="none" strike="noStrike" cap="none" dirty="0" smtClean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로그인 중인 아이디 확인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프로필 아이콘 클릭하여 로그아웃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관리자 메뉴</a:t>
                      </a:r>
                      <a:endParaRPr lang="en-US" altLang="ko-KR" sz="1200" b="1" i="0" u="none" strike="noStrike" cap="none" dirty="0" smtClean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다른 관리자 메뉴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회원 관리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메이커 관리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프로젝트 관리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스토어 관리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고객센터 관리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,</a:t>
                      </a:r>
                      <a:r>
                        <a:rPr lang="en-US" altLang="ko-KR" sz="1200" b="0" i="0" u="none" strike="noStrike" cap="none" baseline="0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cap="none" baseline="0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관리자 관리</a:t>
                      </a:r>
                      <a:r>
                        <a:rPr lang="en-US" altLang="ko-KR" sz="1200" b="0" i="0" u="none" strike="noStrike" cap="none" baseline="0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)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로 이동 가능한 버튼 제공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회원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상세정보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간단한 회원정보 표시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회원 상태를 변경하여 불량회원에 대한 제재 가능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1309369" y="2065867"/>
            <a:ext cx="1016142" cy="40188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메뉴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309369" y="1512711"/>
            <a:ext cx="7360498" cy="5531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dirty="0" err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네비게이션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바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2494844" y="2269067"/>
            <a:ext cx="6175023" cy="38156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회원목록 테이블</a:t>
            </a:r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2747958" y="2888240"/>
          <a:ext cx="560427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08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08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08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08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2085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회원 번호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이름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err="1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이메일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휴대폰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관심 카테고리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1" name="직사각형 20">
            <a:extLst>
              <a:ext uri="{FF2B5EF4-FFF2-40B4-BE49-F238E27FC236}">
                <a16:creationId xmlns:a16="http://schemas.microsoft.com/office/drawing/2014/main" id="{1ED53048-3D69-48AF-8501-7553FEBB9431}"/>
              </a:ext>
            </a:extLst>
          </p:cNvPr>
          <p:cNvSpPr/>
          <p:nvPr/>
        </p:nvSpPr>
        <p:spPr>
          <a:xfrm>
            <a:off x="1808965" y="522708"/>
            <a:ext cx="8789911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회원 관리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회원목록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596765E6-AB68-45F3-90B5-0EE2B958887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8124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40" y="548681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40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1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50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7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2" y="626202"/>
            <a:ext cx="9863269" cy="646329"/>
          </a:xfrm>
          <a:prstGeom prst="rect">
            <a:avLst/>
          </a:prstGeom>
        </p:spPr>
        <p:txBody>
          <a:bodyPr wrap="square" lIns="91439" tIns="45719" rIns="91439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화면구현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회원 관리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회원목록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2" y="587442"/>
            <a:ext cx="723852" cy="723852"/>
          </a:xfrm>
          <a:prstGeom prst="rect">
            <a:avLst/>
          </a:prstGeom>
        </p:spPr>
      </p:pic>
      <p:graphicFrame>
        <p:nvGraphicFramePr>
          <p:cNvPr id="13" name="표 12"/>
          <p:cNvGraphicFramePr>
            <a:graphicFrameLocks noGrp="1"/>
          </p:cNvGraphicFramePr>
          <p:nvPr>
            <p:extLst/>
          </p:nvPr>
        </p:nvGraphicFramePr>
        <p:xfrm>
          <a:off x="7097109" y="1525895"/>
          <a:ext cx="4733341" cy="3540567"/>
        </p:xfrm>
        <a:graphic>
          <a:graphicData uri="http://schemas.openxmlformats.org/drawingml/2006/table">
            <a:tbl>
              <a:tblPr firstRow="1" bandRow="1"/>
              <a:tblGrid>
                <a:gridCol w="47333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85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핵심 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32000">
                <a:tc>
                  <a:txBody>
                    <a:bodyPr/>
                    <a:lstStyle/>
                    <a:p>
                      <a:endParaRPr lang="ko-KR" altLang="en-US" sz="1200" b="0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/>
          </p:nvPr>
        </p:nvGraphicFramePr>
        <p:xfrm>
          <a:off x="7096779" y="5221330"/>
          <a:ext cx="4734000" cy="1164567"/>
        </p:xfrm>
        <a:graphic>
          <a:graphicData uri="http://schemas.openxmlformats.org/drawingml/2006/table">
            <a:tbl>
              <a:tblPr firstRow="1" bandRow="1"/>
              <a:tblGrid>
                <a:gridCol w="473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85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비즈니스 </a:t>
                      </a:r>
                      <a:r>
                        <a:rPr lang="ko-KR" altLang="en-US" sz="1200" b="1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로직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6000">
                <a:tc>
                  <a:txBody>
                    <a:bodyPr/>
                    <a:lstStyle/>
                    <a:p>
                      <a:pPr marL="172800" indent="-172800" algn="l" latinLnBrk="0">
                        <a:buFontTx/>
                        <a:buChar char="-"/>
                      </a:pPr>
                      <a:r>
                        <a:rPr lang="ko-KR" altLang="en-US" sz="1200" b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회원</a:t>
                      </a:r>
                      <a:r>
                        <a:rPr lang="ko-KR" altLang="en-US" sz="1200" b="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목록을 불러와 제재회원 및 일반서포터회원의 상세정보 확인</a:t>
                      </a:r>
                      <a:endParaRPr lang="en-US" altLang="ko-KR" sz="1200" b="0" baseline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2800" indent="-172800" algn="l" latinLnBrk="0">
                        <a:buFontTx/>
                        <a:buChar char="-"/>
                      </a:pPr>
                      <a:endParaRPr lang="en-US" altLang="ko-KR" sz="1200" b="0" baseline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2800" indent="-172800" algn="l" latinLnBrk="0">
                        <a:buFontTx/>
                        <a:buChar char="-"/>
                      </a:pPr>
                      <a:r>
                        <a:rPr lang="ko-KR" altLang="en-US" sz="1200" b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모든 회원의 정보를 </a:t>
                      </a:r>
                      <a:r>
                        <a:rPr lang="en-US" altLang="ko-KR" sz="1200" b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Excel </a:t>
                      </a:r>
                      <a:r>
                        <a:rPr lang="ko-KR" altLang="en-US" sz="1200" b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파일로 다운로드</a:t>
                      </a:r>
                      <a:endParaRPr lang="en-US" altLang="ko-KR" sz="1200" b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538" y="1782763"/>
            <a:ext cx="6565072" cy="3475038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271726" y="2032167"/>
            <a:ext cx="4121037" cy="402052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271726" y="2390435"/>
            <a:ext cx="4605865" cy="1200245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618215" y="3540035"/>
            <a:ext cx="3930707" cy="1471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597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ko-KR" altLang="en-US" sz="2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dirty="0" err="1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Hj_admin_w_users_detail</a:t>
                      </a:r>
                      <a:endParaRPr lang="ko-KR" altLang="en-US" sz="1500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9168341" y="2479152"/>
          <a:ext cx="2688299" cy="2984743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네비게이션</a:t>
                      </a:r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바</a:t>
                      </a:r>
                      <a:endParaRPr lang="en-US" altLang="ko-KR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 typeface="나눔바른고딕" panose="020B0603020101020101" pitchFamily="50" charset="-127"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로그인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중인 아이디 확인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프로필 아이콘 클릭하여 로그아웃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관리자 메뉴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나눔바른고딕" panose="020B0603020101020101" pitchFamily="50" charset="-127"/>
                        <a:buChar char="-"/>
                        <a:tabLst/>
                        <a:defRPr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다른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관리자 메뉴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회원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메이커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프로젝트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스토어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고객센터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,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cap="none" baseline="0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관리자 관리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)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로 이동 가능한 버튼 제공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회원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상세정보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간단한 회원정보 표시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회원 상태를 변경하여 불량회원에 대한 제재 가능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1309369" y="2065867"/>
            <a:ext cx="1016142" cy="40188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메뉴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309369" y="1512711"/>
            <a:ext cx="7360498" cy="5531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dirty="0" err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네비게이션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바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2494844" y="2269067"/>
            <a:ext cx="6175023" cy="38156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회원 상세정보</a:t>
            </a:r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2994057" y="2829473"/>
          <a:ext cx="5179100" cy="26569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9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89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회원 번호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이름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이메일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휴대폰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관심 카테고리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참여 </a:t>
                      </a:r>
                      <a:r>
                        <a:rPr lang="ko-KR" altLang="en-US" sz="1400" dirty="0" err="1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펀딩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회원 상태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5195710" y="5658031"/>
            <a:ext cx="773290" cy="269081"/>
          </a:xfrm>
          <a:prstGeom prst="rect">
            <a:avLst/>
          </a:prstGeom>
          <a:solidFill>
            <a:srgbClr val="FF9E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수정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E71F5E5-8881-4066-B3FC-7F02A6128FB0}"/>
              </a:ext>
            </a:extLst>
          </p:cNvPr>
          <p:cNvSpPr/>
          <p:nvPr/>
        </p:nvSpPr>
        <p:spPr>
          <a:xfrm>
            <a:off x="1808965" y="522708"/>
            <a:ext cx="8789911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회원 관리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회원 상세정보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9E4C98BD-3207-4F67-AFDF-AE32F77AF85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0647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1" y="626202"/>
            <a:ext cx="8347736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화면구현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회원 관리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회원 상세정보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1" y="587441"/>
            <a:ext cx="723852" cy="723852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2325" y="3013076"/>
            <a:ext cx="4629150" cy="3209925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464" y="1531166"/>
            <a:ext cx="6308398" cy="4694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752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ko-KR" altLang="en-US" sz="2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dirty="0" err="1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Hj_admin_w_makers</a:t>
                      </a:r>
                      <a:endParaRPr lang="ko-KR" altLang="en-US" sz="1500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9168341" y="2479152"/>
          <a:ext cx="2688299" cy="3149843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네비게이션</a:t>
                      </a:r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바</a:t>
                      </a:r>
                      <a:endParaRPr lang="en-US" altLang="ko-KR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 typeface="나눔바른고딕" panose="020B0603020101020101" pitchFamily="50" charset="-127"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로그인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중인 아이디 확인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프로필 아이콘 클릭하여 로그아웃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관리자 메뉴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나눔바른고딕" panose="020B0603020101020101" pitchFamily="50" charset="-127"/>
                        <a:buChar char="-"/>
                        <a:tabLst/>
                        <a:defRPr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다른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관리자 메뉴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회원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메이커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프로젝트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스토어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고객센터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,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cap="none" baseline="0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관리자 관리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)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로 이동 가능한 버튼 제공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메이커 목록 테이블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 typeface="나눔바른고딕" panose="020B0603020101020101" pitchFamily="50" charset="-127"/>
                        <a:buChar char="-"/>
                      </a:pP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메이커 </a:t>
                      </a:r>
                      <a:r>
                        <a:rPr lang="ko-KR" altLang="en-US" sz="1200" b="0" i="0" u="none" strike="noStrike" cap="none" dirty="0" err="1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등록시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 입력한 </a:t>
                      </a:r>
                      <a:r>
                        <a:rPr lang="ko-KR" altLang="en-US" sz="1200" b="0" i="0" u="none" strike="noStrike" cap="none" dirty="0" err="1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메이커명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err="1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이메일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 표시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프로젝트를 생성한 경우 프로젝트 명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카테고리 표시</a:t>
                      </a:r>
                      <a:endParaRPr lang="en-US" altLang="ko-KR" sz="1200" b="0" i="0" u="none" strike="noStrike" cap="none" dirty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클릭 시 상세정보 표시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1309369" y="2065867"/>
            <a:ext cx="1016142" cy="40188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메뉴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309369" y="1512711"/>
            <a:ext cx="7360498" cy="5531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dirty="0" err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네비게이션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바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2494844" y="2269067"/>
            <a:ext cx="6175023" cy="38156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메이커 목록 테이블</a:t>
            </a:r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2553709" y="2901356"/>
          <a:ext cx="594682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93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93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93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893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8936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369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메이커 번호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메이커명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이메일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프로젝트명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카테고리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" name="직사각형 16">
            <a:extLst>
              <a:ext uri="{FF2B5EF4-FFF2-40B4-BE49-F238E27FC236}">
                <a16:creationId xmlns:a16="http://schemas.microsoft.com/office/drawing/2014/main" id="{668AFF83-77F8-4E7C-B73A-84338FCC359A}"/>
              </a:ext>
            </a:extLst>
          </p:cNvPr>
          <p:cNvSpPr/>
          <p:nvPr/>
        </p:nvSpPr>
        <p:spPr>
          <a:xfrm>
            <a:off x="1808965" y="522708"/>
            <a:ext cx="8789911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메이커 관리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메이커 목록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DF251BFE-B1BC-4CCC-B45F-1529CE5110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2333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ko-KR" altLang="en-US" sz="2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dirty="0" err="1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Hj_admin_w_makers_detail</a:t>
                      </a:r>
                      <a:endParaRPr lang="ko-KR" altLang="en-US" sz="1500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9168341" y="2479152"/>
          <a:ext cx="2688299" cy="4059857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네비게이션</a:t>
                      </a:r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바</a:t>
                      </a:r>
                      <a:endParaRPr lang="en-US" altLang="ko-KR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1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로그인 중인 아이디 확인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프로필 아이콘 클릭하여 로그아웃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관리자 메뉴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다른 관리자 메뉴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회원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메이커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프로젝트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스토어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고객센터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,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cap="none" baseline="0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관리자 관리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)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로 이동 가능한 버튼 제공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메이커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상세정보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간단한 회원정보 표시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회원 상태를 변경하여 불량회원에 대한 제재 가능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1309369" y="2065867"/>
            <a:ext cx="1016142" cy="40188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메뉴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309369" y="1512711"/>
            <a:ext cx="7360498" cy="5531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dirty="0" err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네비게이션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바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2494844" y="2269067"/>
            <a:ext cx="6175023" cy="38156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메이커 상세정보</a:t>
            </a:r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2994057" y="2829473"/>
          <a:ext cx="5179100" cy="22773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9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89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메이커 번호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메이커명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이메일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프로젝트명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카테고리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메이커</a:t>
                      </a:r>
                      <a:r>
                        <a:rPr lang="ko-KR" altLang="en-US" sz="1400" baseline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상태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5195710" y="5532704"/>
            <a:ext cx="773290" cy="269081"/>
          </a:xfrm>
          <a:prstGeom prst="rect">
            <a:avLst/>
          </a:prstGeom>
          <a:solidFill>
            <a:srgbClr val="FF9E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수정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8AEEA03-0F56-4549-9E63-FACB280C563C}"/>
              </a:ext>
            </a:extLst>
          </p:cNvPr>
          <p:cNvSpPr/>
          <p:nvPr/>
        </p:nvSpPr>
        <p:spPr>
          <a:xfrm>
            <a:off x="1808965" y="522708"/>
            <a:ext cx="8789911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메이커 관리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메이커 상세정보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320858DB-3CDB-4FB3-A6B8-2204163AEE2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0825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40" y="548681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40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1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50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7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2" y="626202"/>
            <a:ext cx="9863269" cy="646329"/>
          </a:xfrm>
          <a:prstGeom prst="rect">
            <a:avLst/>
          </a:prstGeom>
        </p:spPr>
        <p:txBody>
          <a:bodyPr wrap="square" lIns="91439" tIns="45719" rIns="91439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화면구현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메이커 관리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2" y="587442"/>
            <a:ext cx="723852" cy="723852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52226" y="1350715"/>
            <a:ext cx="6775588" cy="2888474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1438" y="3972006"/>
            <a:ext cx="2989602" cy="2111051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76950" y="3932585"/>
            <a:ext cx="6814100" cy="2547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174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oogle Shape;104;p18"/>
          <p:cNvGrpSpPr/>
          <p:nvPr/>
        </p:nvGrpSpPr>
        <p:grpSpPr>
          <a:xfrm>
            <a:off x="5851089" y="265969"/>
            <a:ext cx="490084" cy="798961"/>
            <a:chOff x="6730350" y="2315900"/>
            <a:chExt cx="257700" cy="420100"/>
          </a:xfrm>
        </p:grpSpPr>
        <p:sp>
          <p:nvSpPr>
            <p:cNvPr id="105" name="Google Shape;105;p18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FFFFFF"/>
                </a:solidFill>
                <a:cs typeface="Arial"/>
                <a:sym typeface="Arial"/>
              </a:endParaRPr>
            </a:p>
          </p:txBody>
        </p:sp>
        <p:sp>
          <p:nvSpPr>
            <p:cNvPr id="106" name="Google Shape;106;p18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FFFFFF"/>
                </a:solidFill>
                <a:cs typeface="Arial"/>
                <a:sym typeface="Arial"/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FFFFFF"/>
                </a:solidFill>
                <a:cs typeface="Arial"/>
                <a:sym typeface="Arial"/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FFFFFF"/>
                </a:solidFill>
                <a:cs typeface="Arial"/>
                <a:sym typeface="Arial"/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FFFFFF"/>
                </a:solidFill>
                <a:cs typeface="Arial"/>
                <a:sym typeface="Arial"/>
              </a:endParaRPr>
            </a:p>
          </p:txBody>
        </p:sp>
      </p:grpSp>
      <p:sp>
        <p:nvSpPr>
          <p:cNvPr id="10" name="Google Shape;102;p18"/>
          <p:cNvSpPr txBox="1">
            <a:spLocks/>
          </p:cNvSpPr>
          <p:nvPr/>
        </p:nvSpPr>
        <p:spPr>
          <a:xfrm>
            <a:off x="1007435" y="1064929"/>
            <a:ext cx="10081120" cy="67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l" latinLnBrk="0"/>
            <a:r>
              <a:rPr lang="en-US" altLang="ko-KR" sz="2667" kern="0" dirty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EXCEL </a:t>
            </a:r>
            <a:r>
              <a:rPr lang="ko-KR" altLang="en-US" sz="2667" kern="0" dirty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파일 생성 및 다운로드 </a:t>
            </a:r>
            <a:r>
              <a:rPr lang="en-US" altLang="ko-KR" sz="2667" kern="0" dirty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</a:t>
            </a:r>
            <a:r>
              <a:rPr lang="en-US" altLang="ko-KR" sz="2000" kern="0" dirty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000" kern="0" dirty="0" err="1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MappingJacksonJsonView</a:t>
            </a:r>
            <a:endParaRPr lang="en-US" altLang="ko-KR" sz="2000" kern="0" dirty="0">
              <a:solidFill>
                <a:srgbClr val="FFFFFF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l" latinLnBrk="0"/>
            <a:endParaRPr lang="en-US" altLang="ko-KR" sz="2000" kern="0" dirty="0">
              <a:solidFill>
                <a:srgbClr val="FFFFFF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l" latinLnBrk="0"/>
            <a:r>
              <a:rPr lang="ko-KR" altLang="en-US" sz="2000" kern="0" dirty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특정 </a:t>
            </a:r>
            <a:r>
              <a:rPr lang="en-US" altLang="ko-KR" sz="2000" kern="0" dirty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list </a:t>
            </a:r>
            <a:r>
              <a:rPr lang="ko-KR" altLang="en-US" sz="2000" kern="0" dirty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데이터를 엑셀형식으로 다운되게 </a:t>
            </a:r>
            <a:r>
              <a:rPr lang="ko-KR" altLang="en-US" sz="2000" kern="0" dirty="0" err="1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서버단에서</a:t>
            </a:r>
            <a:r>
              <a:rPr lang="ko-KR" altLang="en-US" sz="2000" kern="0" dirty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처리하는 것을 의미</a:t>
            </a:r>
            <a:r>
              <a:rPr lang="en-US" altLang="ko-KR" sz="2000" kern="0" dirty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algn="l" latinLnBrk="0"/>
            <a:r>
              <a:rPr lang="en-US" altLang="ko-KR" sz="2000" kern="0" dirty="0" err="1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AbstractExcelView</a:t>
            </a:r>
            <a:r>
              <a:rPr lang="ko-KR" altLang="en-US" sz="2000" kern="0" dirty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상속하는 </a:t>
            </a:r>
            <a:r>
              <a:rPr lang="en-US" altLang="ko-KR" sz="2000" kern="0" dirty="0" err="1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excelViewer</a:t>
            </a:r>
            <a:r>
              <a:rPr lang="ko-KR" altLang="en-US" sz="2000" kern="0" dirty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생성하고</a:t>
            </a:r>
            <a:r>
              <a:rPr lang="en-US" altLang="ko-KR" sz="2000" kern="0" dirty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000" kern="0" dirty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모델 데이터를 </a:t>
            </a:r>
            <a:r>
              <a:rPr lang="en-US" altLang="ko-KR" sz="2000" kern="0" dirty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excel </a:t>
            </a:r>
            <a:r>
              <a:rPr lang="ko-KR" altLang="en-US" sz="2000" kern="0" dirty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파일로 다운로드 할 수 있도록 </a:t>
            </a:r>
            <a:r>
              <a:rPr lang="en-US" altLang="ko-KR" sz="2000" kern="0" dirty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void </a:t>
            </a:r>
            <a:r>
              <a:rPr lang="en-US" altLang="ko-KR" sz="2000" kern="0" dirty="0" err="1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buildExcelDocument</a:t>
            </a:r>
            <a:r>
              <a:rPr lang="en-US" altLang="ko-KR" sz="2000" kern="0" dirty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000" kern="0" dirty="0" err="1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메서드를</a:t>
            </a:r>
            <a:r>
              <a:rPr lang="ko-KR" altLang="en-US" sz="2000" kern="0" dirty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재정의</a:t>
            </a:r>
            <a:r>
              <a:rPr lang="en-US" altLang="ko-KR" sz="2000" kern="0" dirty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(Override).</a:t>
            </a:r>
          </a:p>
          <a:p>
            <a:pPr algn="l" latinLnBrk="0"/>
            <a:endParaRPr lang="en-US" altLang="ko-KR" sz="2000" kern="0" dirty="0">
              <a:solidFill>
                <a:srgbClr val="FFFFFF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l" latinLnBrk="0"/>
            <a:r>
              <a:rPr lang="en-US" altLang="ko-KR" sz="2000" kern="0" dirty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Excel </a:t>
            </a:r>
            <a:r>
              <a:rPr lang="ko-KR" altLang="en-US" sz="2000" kern="0" dirty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다운 버튼을 </a:t>
            </a:r>
            <a:r>
              <a:rPr lang="ko-KR" altLang="en-US" sz="2000" kern="0" dirty="0" err="1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클릭시</a:t>
            </a:r>
            <a:r>
              <a:rPr lang="en-US" altLang="ko-KR" sz="2000" kern="0" dirty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en-US" altLang="ko-KR" sz="2000" kern="0" dirty="0" err="1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excelViewer</a:t>
            </a:r>
            <a:r>
              <a:rPr lang="ko-KR" altLang="en-US" sz="2000" kern="0" dirty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수행하여 모든 회원의 정보를 엑셀 파일로 다운로드</a:t>
            </a:r>
            <a:r>
              <a:rPr lang="en-US" altLang="ko-KR" sz="2000" kern="0" dirty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algn="l" latinLnBrk="0"/>
            <a:endParaRPr lang="en-US" altLang="ko-KR" sz="2000" kern="0" dirty="0">
              <a:solidFill>
                <a:srgbClr val="FFFFFF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l" latinLnBrk="0"/>
            <a:endParaRPr lang="en-US" altLang="ko-KR" sz="2000" kern="0" dirty="0">
              <a:solidFill>
                <a:srgbClr val="FFFFFF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l" latinLnBrk="0"/>
            <a:endParaRPr lang="ko-KR" altLang="en-US" sz="2000" kern="0" dirty="0">
              <a:solidFill>
                <a:srgbClr val="FFFFFF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8587" y="3717032"/>
            <a:ext cx="6146800" cy="12954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5947" y="4535406"/>
            <a:ext cx="5472608" cy="1422671"/>
          </a:xfrm>
          <a:prstGeom prst="rect">
            <a:avLst/>
          </a:prstGeom>
        </p:spPr>
      </p:pic>
      <p:cxnSp>
        <p:nvCxnSpPr>
          <p:cNvPr id="15" name="직선 화살표 연결선 14"/>
          <p:cNvCxnSpPr/>
          <p:nvPr/>
        </p:nvCxnSpPr>
        <p:spPr>
          <a:xfrm flipH="1">
            <a:off x="2447595" y="3959341"/>
            <a:ext cx="3550976" cy="576064"/>
          </a:xfrm>
          <a:prstGeom prst="straightConnector1">
            <a:avLst/>
          </a:prstGeom>
          <a:ln w="57150">
            <a:solidFill>
              <a:srgbClr val="FF9E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>
            <a:off x="2543605" y="4823438"/>
            <a:ext cx="2976331" cy="480053"/>
          </a:xfrm>
          <a:prstGeom prst="straightConnector1">
            <a:avLst/>
          </a:prstGeom>
          <a:ln w="57150">
            <a:solidFill>
              <a:srgbClr val="FF9E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63193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67880" y="331857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sw_admin_w_notice</a:t>
                      </a:r>
                      <a:endParaRPr lang="en-US" altLang="ko-KR" sz="15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직사각형 12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759071" y="1778919"/>
            <a:ext cx="6175023" cy="38156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공지사항 목록</a:t>
            </a:r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/>
          </p:nvPr>
        </p:nvGraphicFramePr>
        <p:xfrm>
          <a:off x="2125960" y="2687665"/>
          <a:ext cx="5808135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942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190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50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72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325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번호</a:t>
                      </a:r>
                      <a:endParaRPr lang="ko-KR" altLang="en-US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중요</a:t>
                      </a:r>
                      <a:endParaRPr lang="ko-KR" altLang="en-US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작성자</a:t>
                      </a:r>
                      <a:endParaRPr lang="ko-KR" altLang="en-US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등록일</a:t>
                      </a:r>
                      <a:endParaRPr lang="ko-KR" altLang="en-US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공지제목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Y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20.05.06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Y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20.05.05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N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20.05.03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N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20.05.02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6" name="직사각형 15"/>
          <p:cNvSpPr/>
          <p:nvPr/>
        </p:nvSpPr>
        <p:spPr>
          <a:xfrm>
            <a:off x="7291455" y="5114035"/>
            <a:ext cx="592666" cy="304800"/>
          </a:xfrm>
          <a:prstGeom prst="rect">
            <a:avLst/>
          </a:prstGeom>
          <a:solidFill>
            <a:srgbClr val="FF9E00"/>
          </a:solidFill>
          <a:ln>
            <a:solidFill>
              <a:srgbClr val="F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등록</a:t>
            </a:r>
            <a:endParaRPr lang="ko-KR" altLang="en-US" sz="1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066510" y="2321992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7414455" y="5476897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/>
          </p:nvPr>
        </p:nvGraphicFramePr>
        <p:xfrm>
          <a:off x="9168341" y="2479152"/>
          <a:ext cx="2688299" cy="1710010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공지사항 목록</a:t>
                      </a:r>
                      <a:endParaRPr lang="en-US" altLang="ko-KR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등록된 공지사항 목록 확인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indent="0" algn="l" latinLnBrk="0">
                        <a:lnSpc>
                          <a:spcPts val="1300"/>
                        </a:lnSpc>
                        <a:buFontTx/>
                        <a:buNone/>
                      </a:pPr>
                      <a:r>
                        <a:rPr lang="ko-KR" altLang="en-US" sz="1200" b="1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공지사항 </a:t>
                      </a:r>
                      <a:r>
                        <a:rPr lang="ko-KR" altLang="en-US" sz="1200" b="1" i="0" u="none" strike="noStrike" cap="none" dirty="0" err="1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등록폼</a:t>
                      </a:r>
                      <a:r>
                        <a:rPr lang="ko-KR" altLang="en-US" sz="1200" b="1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 이동</a:t>
                      </a:r>
                      <a:endParaRPr lang="en-US" altLang="ko-KR" sz="1200" b="1" i="0" u="none" strike="noStrike" cap="none" dirty="0" smtClean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공지사항 </a:t>
                      </a:r>
                      <a:r>
                        <a:rPr lang="ko-KR" altLang="en-US" sz="1200" b="0" i="0" u="none" strike="noStrike" cap="none" dirty="0" err="1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등록폼으로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 이동</a:t>
                      </a: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3" name="직사각형 22">
            <a:extLst>
              <a:ext uri="{FF2B5EF4-FFF2-40B4-BE49-F238E27FC236}">
                <a16:creationId xmlns:a16="http://schemas.microsoft.com/office/drawing/2014/main" id="{7C9E9366-B86C-4147-AAEA-0E8C98D7DA95}"/>
              </a:ext>
            </a:extLst>
          </p:cNvPr>
          <p:cNvSpPr/>
          <p:nvPr/>
        </p:nvSpPr>
        <p:spPr>
          <a:xfrm>
            <a:off x="1497106" y="1649506"/>
            <a:ext cx="6831106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435447" y="4630171"/>
            <a:ext cx="25484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 2 3 &gt;</a:t>
            </a:r>
            <a:endParaRPr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844742" y="557711"/>
            <a:ext cx="8789911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공지사항 목록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394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40" y="548681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40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1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50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7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2" y="626202"/>
            <a:ext cx="9863269" cy="646329"/>
          </a:xfrm>
          <a:prstGeom prst="rect">
            <a:avLst/>
          </a:prstGeom>
        </p:spPr>
        <p:txBody>
          <a:bodyPr wrap="square" lIns="91439" tIns="45719" rIns="91439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화면구현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공지사항 목록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2" y="587442"/>
            <a:ext cx="723852" cy="723852"/>
          </a:xfrm>
          <a:prstGeom prst="rect">
            <a:avLst/>
          </a:prstGeom>
        </p:spPr>
      </p:pic>
      <p:graphicFrame>
        <p:nvGraphicFramePr>
          <p:cNvPr id="13" name="표 12"/>
          <p:cNvGraphicFramePr>
            <a:graphicFrameLocks noGrp="1"/>
          </p:cNvGraphicFramePr>
          <p:nvPr>
            <p:extLst/>
          </p:nvPr>
        </p:nvGraphicFramePr>
        <p:xfrm>
          <a:off x="6756400" y="1525895"/>
          <a:ext cx="5079078" cy="3324567"/>
        </p:xfrm>
        <a:graphic>
          <a:graphicData uri="http://schemas.openxmlformats.org/drawingml/2006/table">
            <a:tbl>
              <a:tblPr firstRow="1" bandRow="1"/>
              <a:tblGrid>
                <a:gridCol w="50790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85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핵심 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16000">
                <a:tc>
                  <a:txBody>
                    <a:bodyPr/>
                    <a:lstStyle/>
                    <a:p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endParaRPr lang="en-US" altLang="ko-KR" sz="18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>
                        <a:buFont typeface="나눔바른고딕" panose="020B0603020101020101" pitchFamily="50" charset="-127"/>
                        <a:buChar char="-"/>
                      </a:pPr>
                      <a:r>
                        <a:rPr lang="ko-KR" altLang="en-US" sz="1200" b="0" i="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페이징</a:t>
                      </a:r>
                      <a:r>
                        <a:rPr lang="ko-KR" altLang="en-US" sz="1200" b="0" i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처리를 위한 </a:t>
                      </a:r>
                      <a:r>
                        <a:rPr lang="en-US" altLang="ko-KR" sz="1200" b="0" i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VO </a:t>
                      </a:r>
                      <a:r>
                        <a:rPr lang="ko-KR" altLang="en-US" sz="1200" b="0" i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및 유의점</a:t>
                      </a:r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4" name="그림 1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63095" y="1741275"/>
            <a:ext cx="6351403" cy="3922925"/>
          </a:xfrm>
          <a:prstGeom prst="rect">
            <a:avLst/>
          </a:prstGeom>
        </p:spPr>
      </p:pic>
      <p:graphicFrame>
        <p:nvGraphicFramePr>
          <p:cNvPr id="18" name="표 17"/>
          <p:cNvGraphicFramePr>
            <a:graphicFrameLocks noGrp="1"/>
          </p:cNvGraphicFramePr>
          <p:nvPr>
            <p:extLst/>
          </p:nvPr>
        </p:nvGraphicFramePr>
        <p:xfrm>
          <a:off x="6769101" y="5166538"/>
          <a:ext cx="5066377" cy="1164567"/>
        </p:xfrm>
        <a:graphic>
          <a:graphicData uri="http://schemas.openxmlformats.org/drawingml/2006/table">
            <a:tbl>
              <a:tblPr firstRow="1" bandRow="1"/>
              <a:tblGrid>
                <a:gridCol w="50663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85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비즈니스 </a:t>
                      </a:r>
                      <a:r>
                        <a:rPr lang="ko-KR" altLang="en-US" sz="1200" b="1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로직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6000">
                <a:tc>
                  <a:txBody>
                    <a:bodyPr/>
                    <a:lstStyle/>
                    <a:p>
                      <a:pPr marL="172800" indent="-172800" algn="l" latinLnBrk="0">
                        <a:buFontTx/>
                        <a:buChar char="-"/>
                      </a:pPr>
                      <a:r>
                        <a:rPr lang="ko-KR" altLang="en-US" sz="1200" b="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새로운 공지사항을 등록하거나 등록된 공지사항의 상세내용을 확인</a:t>
                      </a:r>
                      <a:endParaRPr lang="en-US" altLang="ko-KR" sz="1200" b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0" name="그림 19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932761" y="4011572"/>
            <a:ext cx="4769499" cy="479079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932761" y="3724573"/>
            <a:ext cx="2272964" cy="372617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932761" y="1986682"/>
            <a:ext cx="3867228" cy="1756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987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67880" y="331857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844742" y="557711"/>
            <a:ext cx="8789911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공지사항 등록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1759071" y="1778919"/>
            <a:ext cx="6175023" cy="38156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공지사항 등록</a:t>
            </a:r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C9E9366-B86C-4147-AAEA-0E8C98D7DA95}"/>
              </a:ext>
            </a:extLst>
          </p:cNvPr>
          <p:cNvSpPr/>
          <p:nvPr/>
        </p:nvSpPr>
        <p:spPr>
          <a:xfrm>
            <a:off x="1497106" y="1649506"/>
            <a:ext cx="6831106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095894" y="5122336"/>
            <a:ext cx="592666" cy="304800"/>
          </a:xfrm>
          <a:prstGeom prst="rect">
            <a:avLst/>
          </a:prstGeom>
          <a:solidFill>
            <a:srgbClr val="FF9E00"/>
          </a:solidFill>
          <a:ln>
            <a:solidFill>
              <a:srgbClr val="F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목록</a:t>
            </a:r>
            <a:endParaRPr lang="ko-KR" altLang="en-US" sz="1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/>
          </p:nvPr>
        </p:nvGraphicFramePr>
        <p:xfrm>
          <a:off x="2113442" y="2514599"/>
          <a:ext cx="5400000" cy="2093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13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35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51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공지사항 제목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중요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Y / N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2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내용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공지사항 내용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" name="직사각형 15"/>
          <p:cNvSpPr/>
          <p:nvPr/>
        </p:nvSpPr>
        <p:spPr>
          <a:xfrm>
            <a:off x="6248403" y="5122336"/>
            <a:ext cx="594000" cy="304800"/>
          </a:xfrm>
          <a:prstGeom prst="rect">
            <a:avLst/>
          </a:prstGeom>
          <a:solidFill>
            <a:srgbClr val="FF9E00"/>
          </a:solidFill>
          <a:ln>
            <a:solidFill>
              <a:srgbClr val="F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등록</a:t>
            </a:r>
            <a:endParaRPr lang="ko-KR" altLang="en-US" sz="1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372070" y="4751820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7218894" y="4749970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/>
          </p:nvPr>
        </p:nvGraphicFramePr>
        <p:xfrm>
          <a:off x="9168341" y="2479152"/>
          <a:ext cx="2688299" cy="1710010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공지사항 등록</a:t>
                      </a:r>
                      <a:endParaRPr lang="en-US" altLang="ko-KR" sz="1200" b="1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새로운 공지사항 등록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공지사항 목록</a:t>
                      </a:r>
                      <a:endParaRPr lang="en-US" altLang="ko-KR" sz="1200" b="1" i="0" u="none" strike="noStrike" cap="none" dirty="0" smtClean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공지사항 목록으로 이동</a:t>
                      </a: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>
            <p:extLst/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sw_admin_w_noticeReg</a:t>
                      </a:r>
                      <a:endParaRPr lang="en-US" altLang="ko-KR" sz="1500" kern="1200" dirty="0" smtClean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2487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40" y="548681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40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1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50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7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2" y="626202"/>
            <a:ext cx="9863269" cy="600162"/>
          </a:xfrm>
          <a:prstGeom prst="rect">
            <a:avLst/>
          </a:prstGeom>
        </p:spPr>
        <p:txBody>
          <a:bodyPr wrap="square" lIns="91439" tIns="45719" rIns="91439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화면구현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공지사항 등록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2" y="587442"/>
            <a:ext cx="723852" cy="723852"/>
          </a:xfrm>
          <a:prstGeom prst="rect">
            <a:avLst/>
          </a:prstGeom>
        </p:spPr>
      </p:pic>
      <p:graphicFrame>
        <p:nvGraphicFramePr>
          <p:cNvPr id="13" name="표 12"/>
          <p:cNvGraphicFramePr>
            <a:graphicFrameLocks noGrp="1"/>
          </p:cNvGraphicFramePr>
          <p:nvPr>
            <p:extLst/>
          </p:nvPr>
        </p:nvGraphicFramePr>
        <p:xfrm>
          <a:off x="6743700" y="1525895"/>
          <a:ext cx="5091777" cy="2725047"/>
        </p:xfrm>
        <a:graphic>
          <a:graphicData uri="http://schemas.openxmlformats.org/drawingml/2006/table">
            <a:tbl>
              <a:tblPr firstRow="1" bandRow="1"/>
              <a:tblGrid>
                <a:gridCol w="50917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85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핵심 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37481">
                <a:tc>
                  <a:txBody>
                    <a:bodyPr/>
                    <a:lstStyle/>
                    <a:p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>
                        <a:buFont typeface="나눔바른고딕" panose="020B0603020101020101" pitchFamily="50" charset="-127"/>
                        <a:buChar char="-"/>
                      </a:pPr>
                      <a:r>
                        <a:rPr lang="ko-KR" altLang="en-US" sz="1200" b="0" i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글자수를 체크하여 초과하는 경우 초과된 내용을 지우고 재입력하도록 알림</a:t>
                      </a:r>
                      <a:endParaRPr lang="ko-KR" altLang="en-US" sz="1200" b="0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/>
          </p:nvPr>
        </p:nvGraphicFramePr>
        <p:xfrm>
          <a:off x="6743700" y="4410538"/>
          <a:ext cx="5091777" cy="1380567"/>
        </p:xfrm>
        <a:graphic>
          <a:graphicData uri="http://schemas.openxmlformats.org/drawingml/2006/table">
            <a:tbl>
              <a:tblPr firstRow="1" bandRow="1"/>
              <a:tblGrid>
                <a:gridCol w="50917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85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비즈니스 </a:t>
                      </a:r>
                      <a:r>
                        <a:rPr lang="ko-KR" altLang="en-US" sz="1200" b="1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로직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72000">
                <a:tc>
                  <a:txBody>
                    <a:bodyPr/>
                    <a:lstStyle/>
                    <a:p>
                      <a:pPr marL="172800" indent="-172800" algn="l" latinLnBrk="0">
                        <a:buFontTx/>
                        <a:buChar char="-"/>
                      </a:pPr>
                      <a:r>
                        <a:rPr lang="ko-KR" altLang="en-US" sz="1200" b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새로운 공지사항</a:t>
                      </a:r>
                      <a:r>
                        <a:rPr lang="ko-KR" altLang="en-US" sz="1200" b="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제목</a:t>
                      </a:r>
                      <a:r>
                        <a:rPr lang="en-US" altLang="ko-KR" sz="1200" b="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200" b="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내용</a:t>
                      </a:r>
                      <a:r>
                        <a:rPr lang="en-US" altLang="ko-KR" sz="1200" b="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200" b="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중요여부 를 작성하여 등록</a:t>
                      </a:r>
                      <a:endParaRPr lang="en-US" altLang="ko-KR" sz="1200" b="0" baseline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2800" indent="-172800" algn="l" latinLnBrk="0">
                        <a:buFontTx/>
                        <a:buChar char="-"/>
                      </a:pPr>
                      <a:endParaRPr lang="en-US" altLang="ko-KR" sz="1200" b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2800" indent="-172800" algn="l" latinLnBrk="0">
                        <a:buFontTx/>
                        <a:buChar char="-"/>
                      </a:pPr>
                      <a:r>
                        <a:rPr lang="ko-KR" altLang="en-US" sz="1200" b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r>
                        <a:rPr lang="en-US" altLang="ko-KR" sz="1200" b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200" b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내용 작성시 글자수가 </a:t>
                      </a:r>
                      <a:r>
                        <a:rPr lang="en-US" altLang="ko-KR" sz="1200" b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</a:t>
                      </a:r>
                      <a:r>
                        <a:rPr lang="ko-KR" altLang="en-US" sz="1200" b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이거나 기준을 초과하는 경우 다시 입력하도록 체크 처리</a:t>
                      </a:r>
                      <a:endParaRPr lang="en-US" altLang="ko-KR" sz="1200" b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827" y="1793548"/>
            <a:ext cx="5153940" cy="374928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984999" y="1967730"/>
            <a:ext cx="4584701" cy="2054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171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67880" y="331857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844742" y="557711"/>
            <a:ext cx="8789911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공지사항 상세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1759071" y="1778919"/>
            <a:ext cx="6175023" cy="38156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공지사항 상세</a:t>
            </a:r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C9E9366-B86C-4147-AAEA-0E8C98D7DA95}"/>
              </a:ext>
            </a:extLst>
          </p:cNvPr>
          <p:cNvSpPr/>
          <p:nvPr/>
        </p:nvSpPr>
        <p:spPr>
          <a:xfrm>
            <a:off x="1497106" y="1649506"/>
            <a:ext cx="6831106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/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sw_admin_w_noticeDetail</a:t>
                      </a:r>
                      <a:endParaRPr lang="en-US" altLang="ko-KR" sz="1500" kern="1200" dirty="0" smtClean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>
            <a:off x="7239827" y="5317071"/>
            <a:ext cx="592666" cy="304800"/>
          </a:xfrm>
          <a:prstGeom prst="rect">
            <a:avLst/>
          </a:prstGeom>
          <a:solidFill>
            <a:srgbClr val="FF9E00"/>
          </a:solidFill>
          <a:ln>
            <a:solidFill>
              <a:srgbClr val="F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목록</a:t>
            </a:r>
            <a:endParaRPr lang="ko-KR" altLang="en-US" sz="1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/>
          </p:nvPr>
        </p:nvGraphicFramePr>
        <p:xfrm>
          <a:off x="2257375" y="2370664"/>
          <a:ext cx="5400000" cy="2825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번호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등록일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20.05.02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중요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Y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작성자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공지사항 제목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2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내용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공지사항 내용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7" name="직사각형 16"/>
          <p:cNvSpPr/>
          <p:nvPr/>
        </p:nvSpPr>
        <p:spPr>
          <a:xfrm>
            <a:off x="5740401" y="5317071"/>
            <a:ext cx="594000" cy="304800"/>
          </a:xfrm>
          <a:prstGeom prst="rect">
            <a:avLst/>
          </a:prstGeom>
          <a:solidFill>
            <a:srgbClr val="FF9E00"/>
          </a:solidFill>
          <a:ln>
            <a:solidFill>
              <a:srgbClr val="F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수정</a:t>
            </a:r>
            <a:endParaRPr lang="ko-KR" altLang="en-US" sz="1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/>
          </p:nvPr>
        </p:nvGraphicFramePr>
        <p:xfrm>
          <a:off x="9168341" y="2479152"/>
          <a:ext cx="2688299" cy="2330117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공지사항 수정</a:t>
                      </a:r>
                      <a:endParaRPr lang="en-US" altLang="ko-KR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등록된 공지사항 수정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공지사항 삭제</a:t>
                      </a:r>
                      <a:endParaRPr lang="en-US" altLang="ko-KR" sz="1200" b="1" i="0" u="none" strike="noStrike" cap="none" dirty="0" smtClean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등록된 공지사항을 삭제</a:t>
                      </a: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공지사항 목록</a:t>
                      </a:r>
                      <a:endParaRPr lang="en-US" altLang="ko-KR" sz="1200" b="1" i="0" u="none" strike="noStrike" cap="none" dirty="0" smtClean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공지사항 목록으로 이동</a:t>
                      </a: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2" name="직사각형 21"/>
          <p:cNvSpPr/>
          <p:nvPr/>
        </p:nvSpPr>
        <p:spPr>
          <a:xfrm>
            <a:off x="5864068" y="4946555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7435027" y="4946555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493938" y="5317071"/>
            <a:ext cx="594000" cy="304800"/>
          </a:xfrm>
          <a:prstGeom prst="rect">
            <a:avLst/>
          </a:prstGeom>
          <a:solidFill>
            <a:srgbClr val="FF9E00"/>
          </a:solidFill>
          <a:ln>
            <a:solidFill>
              <a:srgbClr val="F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삭제</a:t>
            </a:r>
            <a:endParaRPr lang="ko-KR" altLang="en-US" sz="1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617605" y="4946555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36966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40" y="548681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40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1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50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7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2" y="626202"/>
            <a:ext cx="9863269" cy="646329"/>
          </a:xfrm>
          <a:prstGeom prst="rect">
            <a:avLst/>
          </a:prstGeom>
        </p:spPr>
        <p:txBody>
          <a:bodyPr wrap="square" lIns="91439" tIns="45719" rIns="91439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화면구현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공지사항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상세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2" y="587442"/>
            <a:ext cx="723852" cy="72385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3758" y="1668397"/>
            <a:ext cx="10296525" cy="390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013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67880" y="331857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844742" y="557711"/>
            <a:ext cx="8789911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FAQ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목록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1759071" y="1778919"/>
            <a:ext cx="6175023" cy="38156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FAQ</a:t>
            </a:r>
            <a:r>
              <a:rPr lang="ko-KR" altLang="en-US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목록</a:t>
            </a:r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C9E9366-B86C-4147-AAEA-0E8C98D7DA95}"/>
              </a:ext>
            </a:extLst>
          </p:cNvPr>
          <p:cNvSpPr/>
          <p:nvPr/>
        </p:nvSpPr>
        <p:spPr>
          <a:xfrm>
            <a:off x="1497106" y="1649506"/>
            <a:ext cx="6831106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/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sw_admin_w_faq</a:t>
                      </a:r>
                      <a:endParaRPr lang="en-US" altLang="ko-KR" sz="1500" kern="1200" dirty="0" smtClean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>
            <p:extLst/>
          </p:nvPr>
        </p:nvGraphicFramePr>
        <p:xfrm>
          <a:off x="2125960" y="2637488"/>
          <a:ext cx="5808134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942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813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25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번호</a:t>
                      </a:r>
                      <a:endParaRPr lang="ko-KR" altLang="en-US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작성자</a:t>
                      </a:r>
                      <a:endParaRPr lang="ko-KR" altLang="en-US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FAQ</a:t>
                      </a:r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6" name="직사각형 15"/>
          <p:cNvSpPr/>
          <p:nvPr/>
        </p:nvSpPr>
        <p:spPr>
          <a:xfrm>
            <a:off x="7291455" y="5114214"/>
            <a:ext cx="592666" cy="304800"/>
          </a:xfrm>
          <a:prstGeom prst="rect">
            <a:avLst/>
          </a:prstGeom>
          <a:solidFill>
            <a:srgbClr val="FF9E00"/>
          </a:solidFill>
          <a:ln>
            <a:solidFill>
              <a:srgbClr val="F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등록</a:t>
            </a:r>
            <a:endParaRPr lang="ko-KR" altLang="en-US" sz="1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/>
          </p:nvPr>
        </p:nvGraphicFramePr>
        <p:xfrm>
          <a:off x="9168341" y="2479152"/>
          <a:ext cx="2688299" cy="1710010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en-US" altLang="ko-KR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FAQ</a:t>
                      </a: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목록</a:t>
                      </a:r>
                      <a:endParaRPr lang="en-US" altLang="ko-KR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등록된 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FAQ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 목록 확인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indent="0" algn="l" latinLnBrk="0">
                        <a:lnSpc>
                          <a:spcPts val="1300"/>
                        </a:lnSpc>
                        <a:buFontTx/>
                        <a:buNone/>
                      </a:pPr>
                      <a:r>
                        <a:rPr lang="en-US" altLang="ko-KR" sz="1200" b="1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FAQ</a:t>
                      </a:r>
                      <a:r>
                        <a:rPr lang="ko-KR" altLang="en-US" sz="1200" b="1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200" b="1" i="0" u="none" strike="noStrike" cap="none" dirty="0" err="1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등록폼</a:t>
                      </a:r>
                      <a:endParaRPr lang="en-US" altLang="ko-KR" sz="1200" b="1" i="0" u="none" strike="noStrike" cap="none" dirty="0" smtClean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FAQ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cap="none" dirty="0" err="1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등록폼으로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 이동</a:t>
                      </a: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1" name="직사각형 20"/>
          <p:cNvSpPr/>
          <p:nvPr/>
        </p:nvSpPr>
        <p:spPr>
          <a:xfrm>
            <a:off x="2066510" y="2271815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7414455" y="4713745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435447" y="4630171"/>
            <a:ext cx="25484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 2 3 &gt;</a:t>
            </a:r>
            <a:endParaRPr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46066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67880" y="331857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844742" y="557711"/>
            <a:ext cx="8789911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FAQ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등록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1759071" y="1778919"/>
            <a:ext cx="6175023" cy="38156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FAQ</a:t>
            </a:r>
            <a:r>
              <a:rPr lang="ko-KR" altLang="en-US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등록</a:t>
            </a:r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C9E9366-B86C-4147-AAEA-0E8C98D7DA95}"/>
              </a:ext>
            </a:extLst>
          </p:cNvPr>
          <p:cNvSpPr/>
          <p:nvPr/>
        </p:nvSpPr>
        <p:spPr>
          <a:xfrm>
            <a:off x="1497106" y="1649506"/>
            <a:ext cx="6831106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/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sw_admin_w_faqReg</a:t>
                      </a:r>
                      <a:endParaRPr lang="en-US" altLang="ko-KR" sz="1500" kern="1200" dirty="0" smtClean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>
            <a:off x="7189027" y="5245225"/>
            <a:ext cx="592666" cy="304800"/>
          </a:xfrm>
          <a:prstGeom prst="rect">
            <a:avLst/>
          </a:prstGeom>
          <a:solidFill>
            <a:srgbClr val="FF9E00"/>
          </a:solidFill>
          <a:ln>
            <a:solidFill>
              <a:srgbClr val="F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목록</a:t>
            </a:r>
            <a:endParaRPr lang="ko-KR" altLang="en-US" sz="1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341536" y="5245225"/>
            <a:ext cx="594000" cy="304800"/>
          </a:xfrm>
          <a:prstGeom prst="rect">
            <a:avLst/>
          </a:prstGeom>
          <a:solidFill>
            <a:srgbClr val="FF9E00"/>
          </a:solidFill>
          <a:ln>
            <a:solidFill>
              <a:srgbClr val="F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등록</a:t>
            </a:r>
            <a:endParaRPr lang="ko-KR" altLang="en-US" sz="1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/>
          </p:nvPr>
        </p:nvGraphicFramePr>
        <p:xfrm>
          <a:off x="2206575" y="2637488"/>
          <a:ext cx="5400000" cy="2093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FAQ</a:t>
                      </a:r>
                      <a:r>
                        <a:rPr lang="ko-KR" altLang="en-US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제목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2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내용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FAQ</a:t>
                      </a:r>
                      <a:r>
                        <a:rPr lang="ko-KR" altLang="en-US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내용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1" name="표 20"/>
          <p:cNvGraphicFramePr>
            <a:graphicFrameLocks noGrp="1"/>
          </p:cNvGraphicFramePr>
          <p:nvPr>
            <p:extLst/>
          </p:nvPr>
        </p:nvGraphicFramePr>
        <p:xfrm>
          <a:off x="9168341" y="2479152"/>
          <a:ext cx="2688299" cy="1710010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en-US" altLang="ko-KR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FAQ</a:t>
                      </a: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등록</a:t>
                      </a:r>
                      <a:endParaRPr lang="en-US" altLang="ko-KR" sz="1200" b="1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새로운 공지사항 등록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en-US" altLang="ko-KR" sz="1200" b="1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FAQ</a:t>
                      </a:r>
                      <a:r>
                        <a:rPr lang="ko-KR" altLang="en-US" sz="1200" b="1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 목록</a:t>
                      </a:r>
                      <a:endParaRPr lang="en-US" altLang="ko-KR" sz="1200" b="1" i="0" u="none" strike="noStrike" cap="none" dirty="0" smtClean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공지사항 목록으로 이동</a:t>
                      </a: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2" name="직사각형 21"/>
          <p:cNvSpPr/>
          <p:nvPr/>
        </p:nvSpPr>
        <p:spPr>
          <a:xfrm>
            <a:off x="6465203" y="4874709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7435028" y="4874709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24544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67880" y="331857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844742" y="557711"/>
            <a:ext cx="8789911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FAQ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상세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  <p:graphicFrame>
        <p:nvGraphicFramePr>
          <p:cNvPr id="15" name="표 14"/>
          <p:cNvGraphicFramePr>
            <a:graphicFrameLocks noGrp="1"/>
          </p:cNvGraphicFramePr>
          <p:nvPr>
            <p:extLst/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sw_admin_w_faqDetail</a:t>
                      </a:r>
                      <a:endParaRPr lang="en-US" altLang="ko-KR" sz="1500" kern="1200" dirty="0" smtClean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>
            <p:extLst/>
          </p:nvPr>
        </p:nvGraphicFramePr>
        <p:xfrm>
          <a:off x="9168341" y="2479152"/>
          <a:ext cx="2688299" cy="2330117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en-US" altLang="ko-KR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FAQ</a:t>
                      </a: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수정</a:t>
                      </a:r>
                      <a:endParaRPr lang="en-US" altLang="ko-KR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등록된 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FAQ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 수정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en-US" altLang="ko-KR" sz="1200" b="1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FAQ</a:t>
                      </a:r>
                      <a:r>
                        <a:rPr lang="ko-KR" altLang="en-US" sz="1200" b="1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 삭제</a:t>
                      </a:r>
                      <a:endParaRPr lang="en-US" altLang="ko-KR" sz="1200" b="1" i="0" u="none" strike="noStrike" cap="none" dirty="0" smtClean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등록된 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FAQ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을 삭제</a:t>
                      </a: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en-US" altLang="ko-KR" sz="1200" b="1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FAQ</a:t>
                      </a:r>
                      <a:r>
                        <a:rPr lang="ko-KR" altLang="en-US" sz="1200" b="1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 목록</a:t>
                      </a:r>
                      <a:endParaRPr lang="en-US" altLang="ko-KR" sz="1200" b="1" i="0" u="none" strike="noStrike" cap="none" dirty="0" smtClean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FAQ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 목록으로 이동</a:t>
                      </a: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1" name="직사각형 20"/>
          <p:cNvSpPr/>
          <p:nvPr/>
        </p:nvSpPr>
        <p:spPr>
          <a:xfrm>
            <a:off x="1759071" y="1778919"/>
            <a:ext cx="6175023" cy="38156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FAQ</a:t>
            </a:r>
            <a:r>
              <a:rPr lang="ko-KR" altLang="en-US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상세</a:t>
            </a:r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C9E9366-B86C-4147-AAEA-0E8C98D7DA95}"/>
              </a:ext>
            </a:extLst>
          </p:cNvPr>
          <p:cNvSpPr/>
          <p:nvPr/>
        </p:nvSpPr>
        <p:spPr>
          <a:xfrm>
            <a:off x="1497106" y="1649506"/>
            <a:ext cx="6831106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/>
          </p:nvPr>
        </p:nvGraphicFramePr>
        <p:xfrm>
          <a:off x="2265842" y="2548465"/>
          <a:ext cx="5400000" cy="2459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번호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등록일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20.05.02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FAQ</a:t>
                      </a:r>
                      <a:r>
                        <a:rPr lang="ko-KR" altLang="en-US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제목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작성자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2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내용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FAQ</a:t>
                      </a:r>
                      <a:r>
                        <a:rPr lang="ko-KR" altLang="en-US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내용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4" name="직사각형 23"/>
          <p:cNvSpPr/>
          <p:nvPr/>
        </p:nvSpPr>
        <p:spPr>
          <a:xfrm>
            <a:off x="7239827" y="5181602"/>
            <a:ext cx="592666" cy="304800"/>
          </a:xfrm>
          <a:prstGeom prst="rect">
            <a:avLst/>
          </a:prstGeom>
          <a:solidFill>
            <a:srgbClr val="FF9E00"/>
          </a:solidFill>
          <a:ln>
            <a:solidFill>
              <a:srgbClr val="F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목록</a:t>
            </a:r>
            <a:endParaRPr lang="ko-KR" altLang="en-US" sz="1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740401" y="5181602"/>
            <a:ext cx="594000" cy="304800"/>
          </a:xfrm>
          <a:prstGeom prst="rect">
            <a:avLst/>
          </a:prstGeom>
          <a:solidFill>
            <a:srgbClr val="FF9E00"/>
          </a:solidFill>
          <a:ln>
            <a:solidFill>
              <a:srgbClr val="F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수정</a:t>
            </a:r>
            <a:endParaRPr lang="ko-KR" altLang="en-US" sz="1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864068" y="4811086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7435027" y="4811086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6493938" y="5181602"/>
            <a:ext cx="594000" cy="304800"/>
          </a:xfrm>
          <a:prstGeom prst="rect">
            <a:avLst/>
          </a:prstGeom>
          <a:solidFill>
            <a:srgbClr val="FF9E00"/>
          </a:solidFill>
          <a:ln>
            <a:solidFill>
              <a:srgbClr val="F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삭제</a:t>
            </a:r>
            <a:endParaRPr lang="ko-KR" altLang="en-US" sz="1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6617605" y="4811086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83092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1" y="626202"/>
            <a:ext cx="7532965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화면구현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FAQ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1" y="587441"/>
            <a:ext cx="723852" cy="723852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949" y="1474236"/>
            <a:ext cx="4766322" cy="2629545"/>
          </a:xfrm>
          <a:prstGeom prst="rect">
            <a:avLst/>
          </a:prstGeom>
          <a:ln>
            <a:noFill/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444090"/>
            <a:ext cx="4635500" cy="3144116"/>
          </a:xfrm>
          <a:prstGeom prst="rect">
            <a:avLst/>
          </a:prstGeom>
          <a:ln>
            <a:noFill/>
          </a:ln>
        </p:spPr>
      </p:pic>
      <p:grpSp>
        <p:nvGrpSpPr>
          <p:cNvPr id="15" name="그룹 14"/>
          <p:cNvGrpSpPr/>
          <p:nvPr/>
        </p:nvGrpSpPr>
        <p:grpSpPr>
          <a:xfrm>
            <a:off x="627342" y="4733734"/>
            <a:ext cx="4635499" cy="1529614"/>
            <a:chOff x="391198" y="4098643"/>
            <a:chExt cx="4635499" cy="1529614"/>
          </a:xfrm>
        </p:grpSpPr>
        <p:pic>
          <p:nvPicPr>
            <p:cNvPr id="13" name="그림 12"/>
            <p:cNvPicPr>
              <a:picLocks noChangeAspect="1"/>
            </p:cNvPicPr>
            <p:nvPr/>
          </p:nvPicPr>
          <p:blipFill rotWithShape="1">
            <a:blip r:embed="rId5"/>
            <a:srcRect b="62225"/>
            <a:stretch/>
          </p:blipFill>
          <p:spPr>
            <a:xfrm>
              <a:off x="391198" y="4098643"/>
              <a:ext cx="4635499" cy="1057558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4" name="그림 13"/>
            <p:cNvPicPr>
              <a:picLocks noChangeAspect="1"/>
            </p:cNvPicPr>
            <p:nvPr/>
          </p:nvPicPr>
          <p:blipFill rotWithShape="1">
            <a:blip r:embed="rId5"/>
            <a:srcRect t="81778"/>
            <a:stretch/>
          </p:blipFill>
          <p:spPr>
            <a:xfrm>
              <a:off x="391198" y="5118100"/>
              <a:ext cx="4635499" cy="510157"/>
            </a:xfrm>
            <a:prstGeom prst="rect">
              <a:avLst/>
            </a:prstGeom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3584016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67880" y="331857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844742" y="557711"/>
            <a:ext cx="8789911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</a:t>
            </a: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공지사항 목록 </a:t>
            </a: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  <p:graphicFrame>
        <p:nvGraphicFramePr>
          <p:cNvPr id="31" name="표 30"/>
          <p:cNvGraphicFramePr>
            <a:graphicFrameLocks noGrp="1"/>
          </p:cNvGraphicFramePr>
          <p:nvPr>
            <p:extLst/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sw_user_w_notice</a:t>
                      </a:r>
                      <a:endParaRPr lang="ko-KR" altLang="en-US" sz="15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2" name="표 31"/>
          <p:cNvGraphicFramePr>
            <a:graphicFrameLocks noGrp="1"/>
          </p:cNvGraphicFramePr>
          <p:nvPr>
            <p:extLst/>
          </p:nvPr>
        </p:nvGraphicFramePr>
        <p:xfrm>
          <a:off x="9168341" y="2479152"/>
          <a:ext cx="2688299" cy="1710010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고객센터 목록</a:t>
                      </a:r>
                      <a:endParaRPr lang="en-US" altLang="ko-KR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공지사항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, FAQ,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실시간 채팅 상담 기능 이동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고객센터 목록</a:t>
                      </a:r>
                      <a:endParaRPr lang="en-US" altLang="ko-KR" sz="1200" b="1" kern="1200" dirty="0" smtClean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kern="1200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등록된 공지사항 목록 및 공지사항 내용 확인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3" name="직사각형 32">
            <a:extLst>
              <a:ext uri="{FF2B5EF4-FFF2-40B4-BE49-F238E27FC236}">
                <a16:creationId xmlns:a16="http://schemas.microsoft.com/office/drawing/2014/main" id="{7C9E9366-B86C-4147-AAEA-0E8C98D7DA95}"/>
              </a:ext>
            </a:extLst>
          </p:cNvPr>
          <p:cNvSpPr/>
          <p:nvPr/>
        </p:nvSpPr>
        <p:spPr>
          <a:xfrm>
            <a:off x="1497106" y="1649506"/>
            <a:ext cx="6831106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896533" y="1828061"/>
            <a:ext cx="2641600" cy="44026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</a:t>
            </a:r>
            <a:endParaRPr lang="ko-KR" altLang="en-US" dirty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1897767" y="2446883"/>
            <a:ext cx="1600200" cy="5205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공지사항</a:t>
            </a:r>
            <a:endParaRPr lang="ko-KR" altLang="en-US" b="1" dirty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687146" y="2446882"/>
            <a:ext cx="1600200" cy="5205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FAQ</a:t>
            </a:r>
            <a:endParaRPr lang="ko-KR" altLang="en-US" dirty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5474373" y="2446882"/>
            <a:ext cx="2128694" cy="5205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실시간 채팅 상담</a:t>
            </a:r>
            <a:endParaRPr lang="ko-KR" altLang="en-US" dirty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38" name="표 37"/>
          <p:cNvGraphicFramePr>
            <a:graphicFrameLocks noGrp="1"/>
          </p:cNvGraphicFramePr>
          <p:nvPr>
            <p:extLst/>
          </p:nvPr>
        </p:nvGraphicFramePr>
        <p:xfrm>
          <a:off x="1896534" y="3166529"/>
          <a:ext cx="6265335" cy="2433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50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548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07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46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번호</a:t>
                      </a:r>
                      <a:endParaRPr lang="ko-KR" altLang="en-US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작성자</a:t>
                      </a:r>
                      <a:endParaRPr lang="ko-KR" altLang="en-US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등록일</a:t>
                      </a:r>
                      <a:endParaRPr lang="ko-KR" altLang="en-US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중요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공지사항 제목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20.05.06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공지사항 내용</a:t>
                      </a:r>
                      <a:endParaRPr lang="en-US" altLang="ko-KR" sz="16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l" latinLnBrk="1"/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중요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20.05.05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20.05.03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20.05.02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44" name="직선 연결선 43"/>
          <p:cNvCxnSpPr/>
          <p:nvPr/>
        </p:nvCxnSpPr>
        <p:spPr>
          <a:xfrm>
            <a:off x="1896533" y="2904079"/>
            <a:ext cx="607906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1896533" y="2480750"/>
            <a:ext cx="607906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7720409" y="2137118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1100" b="1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1723200" y="2826255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1100" b="1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487246" y="5671571"/>
            <a:ext cx="25484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 2 3 &gt;</a:t>
            </a:r>
            <a:endParaRPr lang="ko-KR" altLang="en-US" sz="1600" dirty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99842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67880" y="331857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844742" y="557711"/>
            <a:ext cx="8789911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실시간 채팅 상담 목록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1968797" y="2242543"/>
            <a:ext cx="347421" cy="290113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1467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/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sw_admin_w_chatting</a:t>
                      </a:r>
                      <a:endParaRPr lang="en-US" altLang="ko-KR" sz="1500" kern="1200" dirty="0" smtClean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>
            <p:extLst/>
          </p:nvPr>
        </p:nvGraphicFramePr>
        <p:xfrm>
          <a:off x="9168341" y="2479152"/>
          <a:ext cx="2688299" cy="1089903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실시간 채팅 상담 목록</a:t>
                      </a:r>
                      <a:endParaRPr lang="en-US" altLang="ko-KR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실시간 채팅 상담 목록 및 답변여부 확인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1" name="표 20"/>
          <p:cNvGraphicFramePr>
            <a:graphicFrameLocks noGrp="1"/>
          </p:cNvGraphicFramePr>
          <p:nvPr>
            <p:extLst/>
          </p:nvPr>
        </p:nvGraphicFramePr>
        <p:xfrm>
          <a:off x="1976722" y="2621331"/>
          <a:ext cx="5808134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942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9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12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번호</a:t>
                      </a:r>
                      <a:endParaRPr lang="ko-KR" altLang="en-US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회원명</a:t>
                      </a:r>
                      <a:endParaRPr lang="ko-KR" altLang="en-US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답변</a:t>
                      </a:r>
                      <a:endParaRPr lang="ko-KR" altLang="en-US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@@@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N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@@@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Y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@@@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Y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@@@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Y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4435447" y="4765638"/>
            <a:ext cx="25484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 2 3 &gt;</a:t>
            </a:r>
            <a:endParaRPr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759071" y="1778919"/>
            <a:ext cx="6175023" cy="38156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실시간 채팅 상담 </a:t>
            </a:r>
            <a:r>
              <a:rPr lang="ko-KR" altLang="en-US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목록</a:t>
            </a:r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C9E9366-B86C-4147-AAEA-0E8C98D7DA95}"/>
              </a:ext>
            </a:extLst>
          </p:cNvPr>
          <p:cNvSpPr/>
          <p:nvPr/>
        </p:nvSpPr>
        <p:spPr>
          <a:xfrm>
            <a:off x="1497106" y="1649506"/>
            <a:ext cx="6831106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01593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67880" y="331857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844742" y="557711"/>
            <a:ext cx="8789911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실시간 채팅 상담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1759071" y="1778919"/>
            <a:ext cx="6175023" cy="38156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실시간 채팅 상담 </a:t>
            </a:r>
            <a:r>
              <a:rPr lang="ko-KR" altLang="en-US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목록</a:t>
            </a:r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C9E9366-B86C-4147-AAEA-0E8C98D7DA95}"/>
              </a:ext>
            </a:extLst>
          </p:cNvPr>
          <p:cNvSpPr/>
          <p:nvPr/>
        </p:nvSpPr>
        <p:spPr>
          <a:xfrm>
            <a:off x="1497106" y="1649506"/>
            <a:ext cx="6831106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/>
          </p:nvPr>
        </p:nvGraphicFramePr>
        <p:xfrm>
          <a:off x="1976722" y="2621331"/>
          <a:ext cx="5808134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942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9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12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번호</a:t>
                      </a:r>
                      <a:endParaRPr lang="ko-KR" altLang="en-US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회원명</a:t>
                      </a:r>
                      <a:endParaRPr lang="ko-KR" altLang="en-US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답변</a:t>
                      </a:r>
                      <a:endParaRPr lang="ko-KR" altLang="en-US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@@@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N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@@@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Y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@@@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Y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@@@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Y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4435447" y="4765638"/>
            <a:ext cx="25484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 2 3 &gt;</a:t>
            </a:r>
            <a:endParaRPr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/>
          </p:nvPr>
        </p:nvGraphicFramePr>
        <p:xfrm>
          <a:off x="1806800" y="2095985"/>
          <a:ext cx="6168800" cy="38737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8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34085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실시간 채팅 상담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E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4085">
                <a:tc gridSpan="4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408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홍길동</a:t>
                      </a:r>
                      <a:endParaRPr lang="en-US" altLang="ko-KR" sz="16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12:12</a:t>
                      </a:r>
                      <a:endParaRPr lang="ko-KR" altLang="en-US" sz="16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질문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408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홍길동</a:t>
                      </a:r>
                      <a:endParaRPr lang="en-US" altLang="ko-KR" sz="16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12:13</a:t>
                      </a:r>
                      <a:endParaRPr lang="ko-KR" altLang="en-US" sz="16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질문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4085">
                <a:tc>
                  <a:txBody>
                    <a:bodyPr/>
                    <a:lstStyle/>
                    <a:p>
                      <a:pPr latinLnBrk="1"/>
                      <a:endParaRPr lang="ko-KR" altLang="en-US" sz="16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답변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en-US" altLang="ko-KR" sz="16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12:13</a:t>
                      </a:r>
                      <a:endParaRPr lang="ko-KR" altLang="en-US" sz="16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4085"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4085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답변내용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등록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24" name="표 23"/>
          <p:cNvGraphicFramePr>
            <a:graphicFrameLocks noGrp="1"/>
          </p:cNvGraphicFramePr>
          <p:nvPr>
            <p:extLst/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sw_admin_w_chattingDetail</a:t>
                      </a:r>
                      <a:endParaRPr lang="en-US" altLang="ko-KR" sz="1500" kern="1200" dirty="0" smtClean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7" name="표 26"/>
          <p:cNvGraphicFramePr>
            <a:graphicFrameLocks noGrp="1"/>
          </p:cNvGraphicFramePr>
          <p:nvPr>
            <p:extLst/>
          </p:nvPr>
        </p:nvGraphicFramePr>
        <p:xfrm>
          <a:off x="9168341" y="2479152"/>
          <a:ext cx="2688299" cy="1710010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실시간 채팅 상담</a:t>
                      </a:r>
                      <a:endParaRPr lang="en-US" altLang="ko-KR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회원과 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1:1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채팅 상담 기능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채팅 내용 등록</a:t>
                      </a:r>
                      <a:endParaRPr lang="en-US" altLang="ko-KR" sz="1200" b="1" i="0" u="none" strike="noStrike" cap="none" dirty="0" smtClean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1:1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채팅을 위해 답변 내용을 입력 후 등록</a:t>
                      </a: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8" name="직사각형 27"/>
          <p:cNvSpPr/>
          <p:nvPr/>
        </p:nvSpPr>
        <p:spPr>
          <a:xfrm>
            <a:off x="7574998" y="2725487"/>
            <a:ext cx="347421" cy="290113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1467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950760" y="5167160"/>
            <a:ext cx="347421" cy="290113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1467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6062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1" y="626202"/>
            <a:ext cx="8347736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화면구현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실시간 채팅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상담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1" y="587441"/>
            <a:ext cx="723852" cy="723852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1531" y="1531166"/>
            <a:ext cx="7321380" cy="4754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647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ko-KR" altLang="en-US" sz="2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dirty="0" err="1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Hj_admin_w_administrator</a:t>
                      </a:r>
                      <a:endParaRPr lang="ko-KR" altLang="en-US" sz="1500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9168341" y="2479152"/>
          <a:ext cx="2688299" cy="3477156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네비게이션</a:t>
                      </a:r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바</a:t>
                      </a:r>
                      <a:endParaRPr lang="en-US" altLang="ko-KR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 typeface="맑은 고딕" panose="020B0503020000020004" pitchFamily="50" charset="-127"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로그인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중인 아이디 확인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프로필 아이콘 클릭하여 로그아웃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관리자 메뉴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맑은 고딕" panose="020B0503020000020004" pitchFamily="50" charset="-127"/>
                        <a:buChar char="-"/>
                        <a:tabLst/>
                        <a:defRPr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다른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관리자 메뉴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회원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메이커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프로젝트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스토어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고객센터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,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cap="none" baseline="0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관리자 관리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로 이동 가능한 버튼 제공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관리자목록 테이블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회원가입 시 입력한 데이터 표시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클릭 시 회원</a:t>
                      </a:r>
                      <a:r>
                        <a:rPr lang="ko-KR" altLang="en-US" sz="1200" b="0" i="0" u="none" strike="noStrike" cap="none" baseline="0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 상세 페이지로 이동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.</a:t>
                      </a: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baseline="0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등록버튼 클릭 시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baseline="0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관리자 등록 페이지로 이동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1309369" y="2065867"/>
            <a:ext cx="1016142" cy="40188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메뉴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309369" y="1512711"/>
            <a:ext cx="7360498" cy="5531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dirty="0" err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네비게이션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바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2494844" y="2269067"/>
            <a:ext cx="6175023" cy="38156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 목록 테이블</a:t>
            </a:r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2747958" y="2888240"/>
          <a:ext cx="560427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08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08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08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08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2085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 번호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이름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이메일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휴대폰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권한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7337778" y="5576711"/>
            <a:ext cx="925689" cy="316089"/>
          </a:xfrm>
          <a:prstGeom prst="rect">
            <a:avLst/>
          </a:prstGeom>
          <a:solidFill>
            <a:srgbClr val="FF9E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등록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0C66B01-500A-496D-B64A-E803DDB78CD7}"/>
              </a:ext>
            </a:extLst>
          </p:cNvPr>
          <p:cNvSpPr/>
          <p:nvPr/>
        </p:nvSpPr>
        <p:spPr>
          <a:xfrm>
            <a:off x="1808965" y="522708"/>
            <a:ext cx="8789911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관리자정보 관리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 목록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89CDB495-5A88-4279-A3A8-B0DBABB8CB3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69475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40" y="548681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40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1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50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7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2" y="626202"/>
            <a:ext cx="9863269" cy="646329"/>
          </a:xfrm>
          <a:prstGeom prst="rect">
            <a:avLst/>
          </a:prstGeom>
        </p:spPr>
        <p:txBody>
          <a:bodyPr wrap="square" lIns="91439" tIns="45719" rIns="91439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화면구현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관리자정보 관리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 목록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2" y="587442"/>
            <a:ext cx="723852" cy="723852"/>
          </a:xfrm>
          <a:prstGeom prst="rect">
            <a:avLst/>
          </a:prstGeom>
        </p:spPr>
      </p:pic>
      <p:graphicFrame>
        <p:nvGraphicFramePr>
          <p:cNvPr id="13" name="표 12"/>
          <p:cNvGraphicFramePr>
            <a:graphicFrameLocks noGrp="1"/>
          </p:cNvGraphicFramePr>
          <p:nvPr>
            <p:extLst/>
          </p:nvPr>
        </p:nvGraphicFramePr>
        <p:xfrm>
          <a:off x="7155477" y="1525895"/>
          <a:ext cx="4680000" cy="1992567"/>
        </p:xfrm>
        <a:graphic>
          <a:graphicData uri="http://schemas.openxmlformats.org/drawingml/2006/table">
            <a:tbl>
              <a:tblPr firstRow="1" bandRow="1"/>
              <a:tblGrid>
                <a:gridCol w="46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85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핵심 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84000">
                <a:tc>
                  <a:txBody>
                    <a:bodyPr/>
                    <a:lstStyle/>
                    <a:p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>
                        <a:buFont typeface="나눔바른고딕" panose="020B0603020101020101" pitchFamily="50" charset="-127"/>
                        <a:buChar char="-"/>
                      </a:pPr>
                      <a:r>
                        <a:rPr lang="ko-KR" altLang="en-US" sz="1200" b="0" i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로그인한 관리자 정보를 </a:t>
                      </a:r>
                      <a:r>
                        <a:rPr lang="en-US" altLang="ko-KR" sz="1200" b="0" i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manager</a:t>
                      </a:r>
                      <a:r>
                        <a:rPr lang="en-US" altLang="ko-KR" sz="1200" b="0" i="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session</a:t>
                      </a:r>
                      <a:r>
                        <a:rPr lang="ko-KR" altLang="en-US" sz="1200" b="0" i="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에 담아 사용</a:t>
                      </a:r>
                      <a:endParaRPr lang="en-US" altLang="ko-KR" sz="1200" b="0" i="0" baseline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>
                        <a:buFont typeface="나눔바른고딕" panose="020B0603020101020101" pitchFamily="50" charset="-127"/>
                        <a:buChar char="-"/>
                      </a:pPr>
                      <a:r>
                        <a:rPr lang="en-US" altLang="ko-KR" sz="1200" b="0" i="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c </a:t>
                      </a:r>
                      <a:r>
                        <a:rPr lang="ko-KR" altLang="en-US" sz="1200" b="0" i="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태그를 사용하여 관리자의 권한을 확인하여 활성화</a:t>
                      </a:r>
                      <a:endParaRPr lang="en-US" altLang="ko-KR" sz="1200" b="0" i="0" baseline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46032" y="1996440"/>
            <a:ext cx="6831267" cy="3265530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3656" y="2201545"/>
            <a:ext cx="4438649" cy="705034"/>
          </a:xfrm>
          <a:prstGeom prst="rect">
            <a:avLst/>
          </a:prstGeom>
        </p:spPr>
      </p:pic>
      <p:graphicFrame>
        <p:nvGraphicFramePr>
          <p:cNvPr id="18" name="표 17"/>
          <p:cNvGraphicFramePr>
            <a:graphicFrameLocks noGrp="1"/>
          </p:cNvGraphicFramePr>
          <p:nvPr>
            <p:extLst/>
          </p:nvPr>
        </p:nvGraphicFramePr>
        <p:xfrm>
          <a:off x="7155477" y="3834538"/>
          <a:ext cx="4680000" cy="1956567"/>
        </p:xfrm>
        <a:graphic>
          <a:graphicData uri="http://schemas.openxmlformats.org/drawingml/2006/table">
            <a:tbl>
              <a:tblPr firstRow="1" bandRow="1"/>
              <a:tblGrid>
                <a:gridCol w="46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85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비즈니스 </a:t>
                      </a:r>
                      <a:r>
                        <a:rPr lang="ko-KR" altLang="en-US" sz="1200" b="1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로직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48000">
                <a:tc>
                  <a:txBody>
                    <a:bodyPr/>
                    <a:lstStyle/>
                    <a:p>
                      <a:pPr marL="172800" indent="-172800" algn="l" latinLnBrk="0">
                        <a:buFontTx/>
                        <a:buChar char="-"/>
                      </a:pPr>
                      <a:r>
                        <a:rPr lang="ko-KR" altLang="en-US" sz="1200" b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 목록을</a:t>
                      </a:r>
                      <a:r>
                        <a:rPr lang="ko-KR" altLang="en-US" sz="1200" b="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확인</a:t>
                      </a:r>
                      <a:endParaRPr lang="en-US" altLang="ko-KR" sz="1200" b="0" baseline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2800" indent="-172800" algn="l" latinLnBrk="0">
                        <a:buFontTx/>
                        <a:buChar char="-"/>
                      </a:pPr>
                      <a:endParaRPr lang="en-US" altLang="ko-KR" sz="1200" b="0" baseline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2800" indent="-172800" algn="l" latinLnBrk="0">
                        <a:buFontTx/>
                        <a:buChar char="-"/>
                      </a:pPr>
                      <a:r>
                        <a:rPr lang="ko-KR" altLang="en-US" sz="1200" b="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마스터 관리자는 새로운 관리자를 등록</a:t>
                      </a:r>
                      <a:r>
                        <a:rPr lang="en-US" altLang="ko-KR" sz="1200" b="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200" b="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다른 관리자를 삭제하거나 권한을 수정하는 기능 활성화</a:t>
                      </a:r>
                      <a:endParaRPr lang="en-US" altLang="ko-KR" sz="1200" b="0" baseline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2800" indent="-172800" algn="l" latinLnBrk="0">
                        <a:buFontTx/>
                        <a:buChar char="-"/>
                      </a:pPr>
                      <a:endParaRPr lang="en-US" altLang="ko-KR" sz="1200" b="0" baseline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2800" indent="-172800" algn="l" latinLnBrk="0">
                        <a:buFontTx/>
                        <a:buChar char="-"/>
                      </a:pPr>
                      <a:r>
                        <a:rPr lang="ko-KR" altLang="en-US" sz="1200" b="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로그인한 관리자 본인만이 자신의 비밀번호 수정 가능</a:t>
                      </a:r>
                      <a:endParaRPr lang="en-US" altLang="ko-KR" sz="1200" b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6830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ko-KR" altLang="en-US" sz="2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9168341" y="1433634"/>
          <a:ext cx="2688299" cy="1003615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dirty="0" err="1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Hj_admin_w_administrator_detail</a:t>
                      </a:r>
                      <a:endParaRPr lang="ko-KR" altLang="en-US" sz="1500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9168341" y="2479152"/>
          <a:ext cx="2688299" cy="3146956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네비게이션</a:t>
                      </a:r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바</a:t>
                      </a:r>
                      <a:endParaRPr lang="en-US" altLang="ko-KR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 typeface="맑은 고딕" panose="020B0503020000020004" pitchFamily="50" charset="-127"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로그인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중인 아이디 확인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프로필 아이콘 클릭하여 로그아웃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관리자 메뉴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맑은 고딕" panose="020B0503020000020004" pitchFamily="50" charset="-127"/>
                        <a:buChar char="-"/>
                        <a:tabLst/>
                        <a:defRPr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다른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관리자 메뉴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회원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메이커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프로젝트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스토어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고객센터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,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cap="none" baseline="0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관리자 관리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로 이동 가능한 버튼 제공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관리자 상세정보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간단한 회원정보 표시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회원 상태를 변경하여 불량회원에 대한 제재 가능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1309369" y="2065867"/>
            <a:ext cx="1016142" cy="40188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메뉴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309369" y="1512711"/>
            <a:ext cx="7360498" cy="5531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dirty="0" err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네비게이션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바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2494844" y="2269067"/>
            <a:ext cx="6175023" cy="38156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 상세정보</a:t>
            </a:r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2994057" y="2829473"/>
          <a:ext cx="5179100" cy="18978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9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89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 번호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이름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이메일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휴대폰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권한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5195710" y="5018603"/>
            <a:ext cx="773290" cy="269081"/>
          </a:xfrm>
          <a:prstGeom prst="rect">
            <a:avLst/>
          </a:prstGeom>
          <a:solidFill>
            <a:srgbClr val="FF9E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수정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49DCFFC-B26E-4990-83FF-C4FACAD2A175}"/>
              </a:ext>
            </a:extLst>
          </p:cNvPr>
          <p:cNvSpPr/>
          <p:nvPr/>
        </p:nvSpPr>
        <p:spPr>
          <a:xfrm>
            <a:off x="1808965" y="522708"/>
            <a:ext cx="8789911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관리자정보 관리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 상세정보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8A37C5D8-970E-454E-9B10-176735DCB9C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08828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ko-KR" altLang="en-US" sz="2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9168341" y="1433634"/>
          <a:ext cx="2688299" cy="1003615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dirty="0" err="1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Hj_admin_w_administrator</a:t>
                      </a:r>
                      <a:endParaRPr lang="ko-KR" altLang="en-US" sz="1500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  <a:p>
                      <a:pPr algn="ctr" latinLnBrk="1"/>
                      <a:r>
                        <a:rPr lang="en-US" altLang="ko-KR" sz="15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_register</a:t>
                      </a:r>
                      <a:endParaRPr lang="ko-KR" altLang="en-US" sz="15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9168341" y="2479152"/>
          <a:ext cx="2688299" cy="2822530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네비게이션</a:t>
                      </a:r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바</a:t>
                      </a:r>
                      <a:endParaRPr lang="en-US" altLang="ko-KR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1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로그인 중인 아이디 확인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프로필 아이콘 클릭하여 로그아웃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관리자 메뉴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맑은 고딕" panose="020B0503020000020004" pitchFamily="50" charset="-127"/>
                        <a:buChar char="-"/>
                        <a:tabLst/>
                        <a:defRPr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다른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관리자 메뉴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회원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메이커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프로젝트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스토어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고객센터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,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cap="none" baseline="0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관리자 관리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로 이동 가능한 버튼 제공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관리자 등록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간단한 관리자 정보 입력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cap="none" baseline="0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후 등록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1309369" y="2065867"/>
            <a:ext cx="1016142" cy="40188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메뉴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309369" y="1512711"/>
            <a:ext cx="7360498" cy="5531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dirty="0" err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네비게이션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바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2494844" y="2269067"/>
            <a:ext cx="6175023" cy="38156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 등록</a:t>
            </a:r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2992805" y="2999288"/>
          <a:ext cx="5179100" cy="15182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9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89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이름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이메일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휴대폰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권한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5195710" y="4807639"/>
            <a:ext cx="773290" cy="269081"/>
          </a:xfrm>
          <a:prstGeom prst="rect">
            <a:avLst/>
          </a:prstGeom>
          <a:solidFill>
            <a:srgbClr val="FF9E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등록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2A330DA-E061-4EA2-973E-960C3B3CDB21}"/>
              </a:ext>
            </a:extLst>
          </p:cNvPr>
          <p:cNvSpPr/>
          <p:nvPr/>
        </p:nvSpPr>
        <p:spPr>
          <a:xfrm>
            <a:off x="1808965" y="522708"/>
            <a:ext cx="8789911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관리자정보 관리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 등록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FE2828A6-CFA5-4C35-A9B7-988976C5B4F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47185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40" y="548681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40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1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50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7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2" y="626202"/>
            <a:ext cx="9863269" cy="600162"/>
          </a:xfrm>
          <a:prstGeom prst="rect">
            <a:avLst/>
          </a:prstGeom>
        </p:spPr>
        <p:txBody>
          <a:bodyPr wrap="square" lIns="91439" tIns="45719" rIns="91439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화면구현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관리자정보 관리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상세정보 및 등록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2" y="587442"/>
            <a:ext cx="723852" cy="72385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l="17260" r="28687" b="37536"/>
          <a:stretch/>
        </p:blipFill>
        <p:spPr>
          <a:xfrm>
            <a:off x="430430" y="1771063"/>
            <a:ext cx="5524501" cy="402199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4"/>
          <a:srcRect l="18120" r="28163" b="51967"/>
          <a:stretch/>
        </p:blipFill>
        <p:spPr>
          <a:xfrm>
            <a:off x="6173063" y="1771063"/>
            <a:ext cx="5561738" cy="3101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862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>
            <a:spLocks noGrp="1"/>
          </p:cNvSpPr>
          <p:nvPr>
            <p:ph type="ctrTitle" idx="4294967295"/>
          </p:nvPr>
        </p:nvSpPr>
        <p:spPr>
          <a:xfrm>
            <a:off x="0" y="2948947"/>
            <a:ext cx="12192000" cy="1546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-US" sz="5333" dirty="0" smtClean="0">
                <a:solidFill>
                  <a:srgbClr val="FF9E00"/>
                </a:solidFill>
              </a:rPr>
              <a:t>0. </a:t>
            </a:r>
            <a:r>
              <a:rPr lang="ko-KR" altLang="en-US" sz="5333" dirty="0" smtClean="0">
                <a:solidFill>
                  <a:srgbClr val="FF9E00"/>
                </a:solidFill>
              </a:rPr>
              <a:t>통합테스트</a:t>
            </a:r>
            <a:endParaRPr sz="5333" dirty="0">
              <a:solidFill>
                <a:srgbClr val="FF9E00"/>
              </a:solidFill>
            </a:endParaRPr>
          </a:p>
        </p:txBody>
      </p:sp>
      <p:grpSp>
        <p:nvGrpSpPr>
          <p:cNvPr id="104" name="Google Shape;104;p18"/>
          <p:cNvGrpSpPr/>
          <p:nvPr/>
        </p:nvGrpSpPr>
        <p:grpSpPr>
          <a:xfrm>
            <a:off x="5644650" y="665334"/>
            <a:ext cx="902705" cy="1471639"/>
            <a:chOff x="6730350" y="2315900"/>
            <a:chExt cx="257700" cy="420100"/>
          </a:xfrm>
        </p:grpSpPr>
        <p:sp>
          <p:nvSpPr>
            <p:cNvPr id="105" name="Google Shape;105;p18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rgbClr val="FFFFFF"/>
                </a:solidFill>
              </a:endParaRPr>
            </a:p>
          </p:txBody>
        </p:sp>
        <p:sp>
          <p:nvSpPr>
            <p:cNvPr id="106" name="Google Shape;106;p18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rgbClr val="FFFFFF"/>
                </a:solidFill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rgbClr val="FFFFFF"/>
                </a:solidFill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rgbClr val="FFFFFF"/>
                </a:solidFill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73470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oogle Shape;104;p18"/>
          <p:cNvGrpSpPr/>
          <p:nvPr/>
        </p:nvGrpSpPr>
        <p:grpSpPr>
          <a:xfrm>
            <a:off x="5851089" y="265969"/>
            <a:ext cx="490084" cy="798961"/>
            <a:chOff x="6730350" y="2315900"/>
            <a:chExt cx="257700" cy="420100"/>
          </a:xfrm>
        </p:grpSpPr>
        <p:sp>
          <p:nvSpPr>
            <p:cNvPr id="105" name="Google Shape;105;p18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FFFFFF"/>
                </a:solidFill>
                <a:cs typeface="Arial"/>
                <a:sym typeface="Arial"/>
              </a:endParaRPr>
            </a:p>
          </p:txBody>
        </p:sp>
        <p:sp>
          <p:nvSpPr>
            <p:cNvPr id="106" name="Google Shape;106;p18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FFFFFF"/>
                </a:solidFill>
                <a:cs typeface="Arial"/>
                <a:sym typeface="Arial"/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FFFFFF"/>
                </a:solidFill>
                <a:cs typeface="Arial"/>
                <a:sym typeface="Arial"/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FFFFFF"/>
                </a:solidFill>
                <a:cs typeface="Arial"/>
                <a:sym typeface="Arial"/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FFFFFF"/>
                </a:solidFill>
                <a:cs typeface="Arial"/>
                <a:sym typeface="Arial"/>
              </a:endParaRPr>
            </a:p>
          </p:txBody>
        </p:sp>
      </p:grpSp>
      <p:sp>
        <p:nvSpPr>
          <p:cNvPr id="10" name="Google Shape;102;p18"/>
          <p:cNvSpPr txBox="1">
            <a:spLocks/>
          </p:cNvSpPr>
          <p:nvPr/>
        </p:nvSpPr>
        <p:spPr>
          <a:xfrm>
            <a:off x="1007435" y="1064929"/>
            <a:ext cx="10081120" cy="67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l" latinLnBrk="0"/>
            <a:r>
              <a:rPr lang="ko-KR" altLang="en-US" sz="2667" kern="0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통합테스트 </a:t>
            </a:r>
            <a:r>
              <a:rPr lang="en-US" altLang="ko-KR" sz="2667" kern="0" dirty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</a:t>
            </a:r>
            <a:r>
              <a:rPr lang="en-US" altLang="ko-KR" sz="2000" kern="0" dirty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000" kern="0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크로스 테스트</a:t>
            </a:r>
            <a:endParaRPr lang="en-US" altLang="ko-KR" sz="2000" kern="0" dirty="0">
              <a:solidFill>
                <a:srgbClr val="FFFFFF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l" latinLnBrk="0"/>
            <a:endParaRPr lang="en-US" altLang="ko-KR" sz="2000" kern="0" dirty="0">
              <a:solidFill>
                <a:srgbClr val="FFFFFF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l" latinLnBrk="0"/>
            <a:r>
              <a:rPr lang="ko-KR" altLang="en-US" sz="2000" kern="0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단위테스트를 마치고 전체 기능</a:t>
            </a:r>
            <a:r>
              <a:rPr lang="en-US" altLang="ko-KR" sz="2000" kern="0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000" kern="0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전체 </a:t>
            </a:r>
            <a:r>
              <a:rPr lang="ko-KR" altLang="en-US" sz="2000" kern="0" dirty="0" err="1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웹서비스</a:t>
            </a:r>
            <a:r>
              <a:rPr lang="ko-KR" altLang="en-US" sz="2000" kern="0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특히 모듈 간의 상호작용이 정상적으로 수행되는지를 확인</a:t>
            </a:r>
            <a:r>
              <a:rPr lang="en-US" altLang="ko-KR" sz="2000" kern="0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2000" kern="0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테스트 시나리오를 작성하고</a:t>
            </a:r>
            <a:r>
              <a:rPr lang="en-US" altLang="ko-KR" sz="2000" kern="0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000" kern="0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해당 시나리오를 다른 팀에 제공하여 서로 제작한 </a:t>
            </a:r>
            <a:r>
              <a:rPr lang="ko-KR" altLang="en-US" sz="2000" kern="0" dirty="0" err="1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웹서비스를</a:t>
            </a:r>
            <a:r>
              <a:rPr lang="ko-KR" altLang="en-US" sz="2000" kern="0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000" kern="0" dirty="0" err="1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크로스하여</a:t>
            </a:r>
            <a:r>
              <a:rPr lang="ko-KR" altLang="en-US" sz="2000" kern="0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테스트를 수행 및 의견을 전달</a:t>
            </a:r>
            <a:r>
              <a:rPr lang="en-US" altLang="ko-KR" sz="2000" kern="0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algn="l" latinLnBrk="0"/>
            <a:r>
              <a:rPr lang="ko-KR" altLang="en-US" sz="2000" kern="0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테스트 결과를 프로젝트에 즉각 반영하여 수정</a:t>
            </a:r>
            <a:r>
              <a:rPr lang="en-US" altLang="ko-KR" sz="2000" kern="0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sz="2000" kern="0" dirty="0">
              <a:solidFill>
                <a:srgbClr val="FFFFFF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090888" y="5520267"/>
            <a:ext cx="1877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&lt;</a:t>
            </a:r>
            <a:r>
              <a:rPr lang="ko-KR" altLang="en-US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테스트 시나리오</a:t>
            </a:r>
            <a:r>
              <a:rPr lang="en-US" altLang="ko-KR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&gt;</a:t>
            </a:r>
            <a:endParaRPr lang="ko-KR" altLang="en-US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469042" y="5520267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&lt;</a:t>
            </a:r>
            <a:r>
              <a:rPr lang="ko-KR" altLang="en-US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테스트 결과</a:t>
            </a:r>
            <a:r>
              <a:rPr lang="en-US" altLang="ko-KR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&gt;</a:t>
            </a:r>
            <a:endParaRPr lang="ko-KR" altLang="en-US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1123406" y="3581400"/>
            <a:ext cx="5812401" cy="1850779"/>
            <a:chOff x="1123406" y="3581400"/>
            <a:chExt cx="5812401" cy="1850779"/>
          </a:xfrm>
        </p:grpSpPr>
        <p:grpSp>
          <p:nvGrpSpPr>
            <p:cNvPr id="13" name="그룹 12"/>
            <p:cNvGrpSpPr/>
            <p:nvPr/>
          </p:nvGrpSpPr>
          <p:grpSpPr>
            <a:xfrm>
              <a:off x="1123406" y="4064027"/>
              <a:ext cx="5812401" cy="1368152"/>
              <a:chOff x="1063855" y="4221088"/>
              <a:chExt cx="5812401" cy="1368152"/>
            </a:xfrm>
          </p:grpSpPr>
          <p:pic>
            <p:nvPicPr>
              <p:cNvPr id="14" name="그림 13"/>
              <p:cNvPicPr>
                <a:picLocks noChangeAspect="1"/>
              </p:cNvPicPr>
              <p:nvPr/>
            </p:nvPicPr>
            <p:blipFill rotWithShape="1">
              <a:blip r:embed="rId3"/>
              <a:srcRect r="40677" b="72579"/>
              <a:stretch/>
            </p:blipFill>
            <p:spPr>
              <a:xfrm>
                <a:off x="1063855" y="4221088"/>
                <a:ext cx="4588265" cy="1368152"/>
              </a:xfrm>
              <a:prstGeom prst="rect">
                <a:avLst/>
              </a:prstGeom>
            </p:spPr>
          </p:pic>
          <p:pic>
            <p:nvPicPr>
              <p:cNvPr id="16" name="그림 15"/>
              <p:cNvPicPr>
                <a:picLocks noChangeAspect="1"/>
              </p:cNvPicPr>
              <p:nvPr/>
            </p:nvPicPr>
            <p:blipFill rotWithShape="1">
              <a:blip r:embed="rId3"/>
              <a:srcRect l="83529" b="72579"/>
              <a:stretch/>
            </p:blipFill>
            <p:spPr>
              <a:xfrm>
                <a:off x="5602280" y="4221088"/>
                <a:ext cx="1273976" cy="1368152"/>
              </a:xfrm>
              <a:prstGeom prst="rect">
                <a:avLst/>
              </a:prstGeom>
            </p:spPr>
          </p:pic>
        </p:grpSp>
        <p:pic>
          <p:nvPicPr>
            <p:cNvPr id="8" name="그림 7"/>
            <p:cNvPicPr>
              <a:picLocks noChangeAspect="1"/>
            </p:cNvPicPr>
            <p:nvPr/>
          </p:nvPicPr>
          <p:blipFill rotWithShape="1">
            <a:blip r:embed="rId4"/>
            <a:srcRect l="1627" t="6192" r="57607" b="32761"/>
            <a:stretch/>
          </p:blipFill>
          <p:spPr>
            <a:xfrm>
              <a:off x="1123406" y="3581400"/>
              <a:ext cx="1188161" cy="482627"/>
            </a:xfrm>
            <a:prstGeom prst="rect">
              <a:avLst/>
            </a:prstGeom>
          </p:spPr>
        </p:pic>
      </p:grpSp>
      <p:pic>
        <p:nvPicPr>
          <p:cNvPr id="20" name="그림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64213" y="3470029"/>
            <a:ext cx="4276725" cy="196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361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40" y="548681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40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1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50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7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2" y="626202"/>
            <a:ext cx="9863269" cy="600162"/>
          </a:xfrm>
          <a:prstGeom prst="rect">
            <a:avLst/>
          </a:prstGeom>
        </p:spPr>
        <p:txBody>
          <a:bodyPr wrap="square" lIns="91439" tIns="45719" rIns="91439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화면구현 </a:t>
            </a:r>
            <a:r>
              <a:rPr lang="en-US" altLang="ko-KR" sz="24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공지사항 목록 </a:t>
            </a: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2" y="587442"/>
            <a:ext cx="723852" cy="723852"/>
          </a:xfrm>
          <a:prstGeom prst="rect">
            <a:avLst/>
          </a:prstGeom>
        </p:spPr>
      </p:pic>
      <p:graphicFrame>
        <p:nvGraphicFramePr>
          <p:cNvPr id="13" name="표 12"/>
          <p:cNvGraphicFramePr>
            <a:graphicFrameLocks noGrp="1"/>
          </p:cNvGraphicFramePr>
          <p:nvPr>
            <p:extLst/>
          </p:nvPr>
        </p:nvGraphicFramePr>
        <p:xfrm>
          <a:off x="8496268" y="1525895"/>
          <a:ext cx="3339209" cy="1846048"/>
        </p:xfrm>
        <a:graphic>
          <a:graphicData uri="http://schemas.openxmlformats.org/drawingml/2006/table">
            <a:tbl>
              <a:tblPr firstRow="1" bandRow="1"/>
              <a:tblGrid>
                <a:gridCol w="33392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85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핵심 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37481">
                <a:tc>
                  <a:txBody>
                    <a:bodyPr/>
                    <a:lstStyle/>
                    <a:p>
                      <a:r>
                        <a:rPr lang="en-US" altLang="ko-KR" sz="1200" b="0" i="0" u="none" strike="noStrike" cap="none" dirty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  <a:cs typeface="+mn-cs"/>
                          <a:sym typeface="Arial"/>
                        </a:rPr>
                        <a:t>$(“.</a:t>
                      </a:r>
                      <a:r>
                        <a:rPr lang="en-US" altLang="ko-KR" sz="1200" b="0" i="0" u="none" strike="noStrike" cap="none" dirty="0" err="1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  <a:cs typeface="+mn-cs"/>
                          <a:sym typeface="Arial"/>
                        </a:rPr>
                        <a:t>noticeList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  <a:cs typeface="+mn-cs"/>
                          <a:sym typeface="Arial"/>
                        </a:rPr>
                        <a:t> td”).click(function(){</a:t>
                      </a:r>
                    </a:p>
                    <a:p>
                      <a:r>
                        <a:rPr lang="en-US" altLang="ko-KR" sz="1200" b="0" i="0" u="none" strike="noStrike" cap="none" dirty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  <a:cs typeface="+mn-cs"/>
                          <a:sym typeface="Arial"/>
                        </a:rPr>
                        <a:t>   if($(this</a:t>
                      </a:r>
                    </a:p>
                    <a:p>
                      <a:endParaRPr lang="en-US" altLang="ko-KR" sz="1200" b="0" i="0" u="none" strike="noStrike" cap="none" dirty="0" smtClean="0">
                        <a:solidFill>
                          <a:schemeClr val="tx1"/>
                        </a:solidFill>
                        <a:latin typeface="나눔바른고딕" pitchFamily="50" charset="-127"/>
                        <a:ea typeface="나눔바른고딕" pitchFamily="50" charset="-127"/>
                        <a:cs typeface="+mn-cs"/>
                        <a:sym typeface="Arial"/>
                      </a:endParaRPr>
                    </a:p>
                    <a:p>
                      <a:r>
                        <a:rPr lang="en-US" altLang="ko-KR" sz="1200" b="0" i="0" u="none" strike="noStrike" cap="none" dirty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  <a:cs typeface="+mn-cs"/>
                          <a:sym typeface="Arial"/>
                        </a:rPr>
                        <a:t>};</a:t>
                      </a:r>
                      <a:endParaRPr lang="ko-KR" altLang="en-US" sz="1200" b="0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/>
          </p:nvPr>
        </p:nvGraphicFramePr>
        <p:xfrm>
          <a:off x="8496268" y="3813043"/>
          <a:ext cx="3339209" cy="1978062"/>
        </p:xfrm>
        <a:graphic>
          <a:graphicData uri="http://schemas.openxmlformats.org/drawingml/2006/table">
            <a:tbl>
              <a:tblPr firstRow="1" bandRow="1"/>
              <a:tblGrid>
                <a:gridCol w="33392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85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비즈니스 </a:t>
                      </a:r>
                      <a:r>
                        <a:rPr lang="ko-KR" altLang="en-US" sz="1200" b="1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로직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69495">
                <a:tc>
                  <a:txBody>
                    <a:bodyPr/>
                    <a:lstStyle/>
                    <a:p>
                      <a:pPr marL="172800" indent="-172800" algn="l" latinLnBrk="0">
                        <a:buFontTx/>
                        <a:buChar char="-"/>
                      </a:pPr>
                      <a:r>
                        <a:rPr lang="ko-KR" altLang="en-US" sz="1200" b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공지사항</a:t>
                      </a:r>
                      <a:r>
                        <a:rPr lang="ko-KR" altLang="en-US" sz="1200" b="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목록을 불러오고</a:t>
                      </a:r>
                      <a:r>
                        <a:rPr lang="en-US" altLang="ko-KR" sz="1200" b="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200" b="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해당 공지사항을 클릭 시 내용을 확인</a:t>
                      </a:r>
                      <a:endParaRPr lang="en-US" altLang="ko-KR" sz="1200" b="0" baseline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2800" indent="-172800" algn="l" latinLnBrk="0">
                        <a:buFontTx/>
                        <a:buChar char="-"/>
                      </a:pPr>
                      <a:endParaRPr lang="en-US" altLang="ko-KR" sz="1200" b="0" baseline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2800" indent="-172800" algn="l" latinLnBrk="0">
                        <a:buFontTx/>
                        <a:buChar char="-"/>
                      </a:pPr>
                      <a:r>
                        <a:rPr lang="ko-KR" altLang="en-US" sz="1200" b="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페이지수 및 하단의 페이지를 선택하여 원하는 페이지로 이동</a:t>
                      </a:r>
                      <a:endParaRPr lang="en-US" altLang="ko-KR" sz="1200" b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182" y="1599189"/>
            <a:ext cx="7806085" cy="4547611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36751" y="1996440"/>
            <a:ext cx="3236150" cy="1273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459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1" y="626201"/>
            <a:ext cx="10108802" cy="646329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통합테스트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메이커 스튜디오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918" y="557711"/>
            <a:ext cx="1151805" cy="767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1516184"/>
              </p:ext>
            </p:extLst>
          </p:nvPr>
        </p:nvGraphicFramePr>
        <p:xfrm>
          <a:off x="842102" y="1402352"/>
          <a:ext cx="10706820" cy="4805310"/>
        </p:xfrm>
        <a:graphic>
          <a:graphicData uri="http://schemas.openxmlformats.org/drawingml/2006/table">
            <a:tbl>
              <a:tblPr/>
              <a:tblGrid>
                <a:gridCol w="19538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069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133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32632">
                  <a:extLst>
                    <a:ext uri="{9D8B030D-6E8A-4147-A177-3AD203B41FA5}">
                      <a16:colId xmlns:a16="http://schemas.microsoft.com/office/drawing/2014/main" val="410757781"/>
                    </a:ext>
                  </a:extLst>
                </a:gridCol>
              </a:tblGrid>
              <a:tr h="44476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테스트 항목</a:t>
                      </a:r>
                      <a:endParaRPr lang="en-US" altLang="ko-KR" sz="1400" b="1" i="0" u="none" strike="noStrike" dirty="0">
                        <a:solidFill>
                          <a:schemeClr val="bg1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기대결과</a:t>
                      </a:r>
                      <a:endParaRPr lang="ko-KR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 smtClean="0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테스트 결과</a:t>
                      </a:r>
                      <a:endParaRPr lang="ko-KR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수정 및 결과</a:t>
                      </a:r>
                      <a:endParaRPr lang="ko-KR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41341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나눔바른고딕" panose="020B0603020101020101"/>
                        </a:rPr>
                        <a:t>공지사항 등록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ctr" latinLnBrk="0">
                        <a:buFont typeface="Arial" panose="020B0604020202020204" pitchFamily="34" charset="0"/>
                        <a:buNone/>
                      </a:pPr>
                      <a:r>
                        <a:rPr lang="en-US" altLang="ko-KR" sz="1200" b="1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나눔바른고딕" panose="020B0603020101020101"/>
                        </a:rPr>
                        <a:t>1. </a:t>
                      </a:r>
                      <a:r>
                        <a:rPr lang="ko-KR" altLang="en-US" sz="1200" b="1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나눔바른고딕" panose="020B0603020101020101"/>
                        </a:rPr>
                        <a:t>공지사항 제목 입력</a:t>
                      </a:r>
                      <a:endParaRPr lang="en-US" altLang="ko-KR" sz="1200" b="1" i="0" u="none" strike="noStrike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나눔바른고딕" panose="020B0603020101020101"/>
                      </a:endParaRPr>
                    </a:p>
                    <a:p>
                      <a:pPr marL="0" indent="0" algn="l" fontAlgn="ctr" latinLnBrk="0">
                        <a:buFont typeface="Arial" panose="020B0604020202020204" pitchFamily="34" charset="0"/>
                        <a:buNone/>
                      </a:pPr>
                      <a:r>
                        <a:rPr lang="en-US" altLang="ko-KR" sz="1200" b="1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나눔바른고딕" panose="020B0603020101020101"/>
                        </a:rPr>
                        <a:t>2. </a:t>
                      </a:r>
                      <a:r>
                        <a:rPr lang="ko-KR" altLang="en-US" sz="1200" b="1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나눔바른고딕" panose="020B0603020101020101"/>
                        </a:rPr>
                        <a:t>공지사항 내용 입력</a:t>
                      </a:r>
                      <a:endParaRPr lang="en-US" altLang="ko-KR" sz="1200" b="1" i="0" u="none" strike="noStrike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나눔바른고딕" panose="020B0603020101020101"/>
                      </a:endParaRPr>
                    </a:p>
                    <a:p>
                      <a:pPr marL="0" indent="0" algn="l" fontAlgn="ctr" latinLnBrk="0">
                        <a:buFont typeface="Arial" panose="020B0604020202020204" pitchFamily="34" charset="0"/>
                        <a:buNone/>
                      </a:pPr>
                      <a:r>
                        <a:rPr lang="en-US" altLang="ko-KR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나눔바른고딕" panose="020B0603020101020101"/>
                        </a:rPr>
                        <a:t>3. </a:t>
                      </a:r>
                      <a:r>
                        <a:rPr lang="ko-KR" altLang="en-US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나눔바른고딕" panose="020B0603020101020101"/>
                        </a:rPr>
                        <a:t>공지사항 등록 완료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나눔바른고딕" panose="020B0603020101020101"/>
                      </a:endParaRPr>
                    </a:p>
                  </a:txBody>
                  <a:tcPr marL="9525" marR="9525" marT="9525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ctr" latinLnBrk="0">
                        <a:buFont typeface="Arial" panose="020B0604020202020204" pitchFamily="34" charset="0"/>
                        <a:buNone/>
                      </a:pPr>
                      <a:r>
                        <a:rPr lang="en-US" altLang="ko-KR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나눔바른고딕" panose="020B0603020101020101"/>
                        </a:rPr>
                        <a:t>1. </a:t>
                      </a:r>
                      <a:r>
                        <a:rPr lang="ko-KR" altLang="en-US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나눔바른고딕" panose="020B0603020101020101"/>
                        </a:rPr>
                        <a:t>제목이나 내용중 하나를 입력하지 않았을 때 </a:t>
                      </a:r>
                      <a:r>
                        <a:rPr lang="en-US" altLang="ko-KR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나눔바른고딕" panose="020B0603020101020101"/>
                        </a:rPr>
                        <a:t>500 </a:t>
                      </a:r>
                      <a:r>
                        <a:rPr lang="ko-KR" altLang="en-US" sz="1200" b="1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나눔바른고딕" panose="020B0603020101020101"/>
                        </a:rPr>
                        <a:t>에러페이지</a:t>
                      </a:r>
                      <a:r>
                        <a:rPr lang="ko-KR" altLang="en-US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나눔바른고딕" panose="020B0603020101020101"/>
                        </a:rPr>
                        <a:t> 호출</a:t>
                      </a:r>
                      <a:endParaRPr lang="en-US" altLang="ko-KR" sz="1200" b="1" i="0" u="none" strike="noStrike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나눔바른고딕" panose="020B0603020101020101"/>
                      </a:endParaRPr>
                    </a:p>
                    <a:p>
                      <a:pPr marL="0" indent="0" algn="l" fontAlgn="ctr" latinLnBrk="0">
                        <a:buFont typeface="Arial" panose="020B0604020202020204" pitchFamily="34" charset="0"/>
                        <a:buNone/>
                      </a:pPr>
                      <a:r>
                        <a:rPr lang="en-US" altLang="ko-KR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나눔바른고딕" panose="020B0603020101020101"/>
                        </a:rPr>
                        <a:t>3. </a:t>
                      </a:r>
                      <a:r>
                        <a:rPr lang="ko-KR" altLang="en-US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나눔바른고딕" panose="020B0603020101020101"/>
                        </a:rPr>
                        <a:t>작성자 이름이 </a:t>
                      </a:r>
                      <a:r>
                        <a:rPr lang="en-US" altLang="ko-KR" sz="1200" b="1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나눔바른고딕" panose="020B0603020101020101"/>
                        </a:rPr>
                        <a:t>adm</a:t>
                      </a:r>
                      <a:r>
                        <a:rPr lang="ko-KR" altLang="en-US" sz="1200" b="1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나눔바른고딕" panose="020B0603020101020101"/>
                        </a:rPr>
                        <a:t>김현태로</a:t>
                      </a:r>
                      <a:r>
                        <a:rPr lang="ko-KR" altLang="en-US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나눔바른고딕" panose="020B0603020101020101"/>
                        </a:rPr>
                        <a:t> 고정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나눔바른고딕" panose="020B0603020101020101"/>
                      </a:endParaRPr>
                    </a:p>
                  </a:txBody>
                  <a:tcPr marL="9525" marR="9525" marT="9525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ctr" latinLnBrk="0">
                        <a:buFont typeface="Arial" panose="020B0604020202020204" pitchFamily="34" charset="0"/>
                        <a:buNone/>
                      </a:pPr>
                      <a:r>
                        <a:rPr lang="en-US" altLang="ko-KR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나눔바른고딕" panose="020B0603020101020101"/>
                        </a:rPr>
                        <a:t>1-1. </a:t>
                      </a:r>
                      <a:r>
                        <a:rPr lang="ko-KR" altLang="en-US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나눔바른고딕" panose="020B0603020101020101"/>
                        </a:rPr>
                        <a:t>제목 및 내용의 글자수를 지정하여 초과시 </a:t>
                      </a:r>
                      <a:r>
                        <a:rPr lang="en-US" altLang="ko-KR" sz="1200" b="1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나눔바른고딕" panose="020B0603020101020101"/>
                        </a:rPr>
                        <a:t>maxlength</a:t>
                      </a:r>
                      <a:r>
                        <a:rPr lang="en-US" altLang="ko-KR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나눔바른고딕" panose="020B0603020101020101"/>
                        </a:rPr>
                        <a:t> </a:t>
                      </a:r>
                      <a:r>
                        <a:rPr lang="ko-KR" altLang="en-US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나눔바른고딕" panose="020B0603020101020101"/>
                        </a:rPr>
                        <a:t>까지만 남기도록 수정</a:t>
                      </a:r>
                      <a:endParaRPr lang="en-US" altLang="ko-KR" sz="1200" b="1" i="0" u="none" strike="noStrike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나눔바른고딕" panose="020B0603020101020101"/>
                      </a:endParaRPr>
                    </a:p>
                    <a:p>
                      <a:pPr marL="0" indent="0" algn="l" fontAlgn="ctr" latinLnBrk="0">
                        <a:buFont typeface="Arial" panose="020B0604020202020204" pitchFamily="34" charset="0"/>
                        <a:buNone/>
                      </a:pPr>
                      <a:r>
                        <a:rPr lang="en-US" altLang="ko-KR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나눔바른고딕" panose="020B0603020101020101"/>
                        </a:rPr>
                        <a:t>1-2. </a:t>
                      </a:r>
                      <a:r>
                        <a:rPr lang="ko-KR" altLang="en-US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나눔바른고딕" panose="020B0603020101020101"/>
                        </a:rPr>
                        <a:t>제목 및 내용이 공백일 시 확인하도록 알림</a:t>
                      </a:r>
                      <a:endParaRPr lang="en-US" altLang="ko-KR" sz="1200" b="1" i="0" u="none" strike="noStrike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나눔바른고딕" panose="020B0603020101020101"/>
                      </a:endParaRPr>
                    </a:p>
                    <a:p>
                      <a:pPr marL="0" indent="0" algn="l" fontAlgn="ctr" latinLnBrk="0">
                        <a:buFont typeface="Arial" panose="020B0604020202020204" pitchFamily="34" charset="0"/>
                        <a:buNone/>
                      </a:pPr>
                      <a:r>
                        <a:rPr lang="en-US" altLang="ko-KR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나눔바른고딕" panose="020B0603020101020101"/>
                        </a:rPr>
                        <a:t>3. </a:t>
                      </a:r>
                      <a:r>
                        <a:rPr lang="ko-KR" altLang="en-US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나눔바른고딕" panose="020B0603020101020101"/>
                        </a:rPr>
                        <a:t>로그인한 관리자의 이름으로 작성자 이름</a:t>
                      </a:r>
                      <a:r>
                        <a:rPr lang="ko-KR" altLang="en-US" sz="1200" b="1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나눔바른고딕" panose="020B0603020101020101"/>
                        </a:rPr>
                        <a:t> 수정 처리</a:t>
                      </a:r>
                      <a:endParaRPr lang="en-US" altLang="ko-KR" sz="12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나눔바른고딕" panose="020B0603020101020101"/>
                      </a:endParaRPr>
                    </a:p>
                  </a:txBody>
                  <a:tcPr marL="72000" marR="72000" marT="72000" marB="7200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7863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나눔바른고딕" panose="020B0603020101020101"/>
                        </a:rPr>
                        <a:t>실시간 채팅 상담 내용 클릭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ctr" latinLnBrk="0">
                        <a:buFont typeface="Arial" panose="020B0604020202020204" pitchFamily="34" charset="0"/>
                        <a:buNone/>
                      </a:pPr>
                      <a:r>
                        <a:rPr lang="en-US" altLang="ko-KR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나눔바른고딕" panose="020B0603020101020101"/>
                        </a:rPr>
                        <a:t>1. </a:t>
                      </a:r>
                      <a:r>
                        <a:rPr lang="ko-KR" altLang="en-US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나눔바른고딕" panose="020B0603020101020101"/>
                        </a:rPr>
                        <a:t>해당 </a:t>
                      </a:r>
                      <a:r>
                        <a:rPr lang="ko-KR" alt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나눔바른고딕" panose="020B0603020101020101"/>
                        </a:rPr>
                        <a:t>회원과의 </a:t>
                      </a:r>
                      <a:r>
                        <a:rPr lang="ko-KR" altLang="en-US" sz="12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나눔바른고딕" panose="020B0603020101020101"/>
                        </a:rPr>
                        <a:t>채팅창</a:t>
                      </a:r>
                      <a:r>
                        <a:rPr lang="ko-KR" alt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나눔바른고딕" panose="020B0603020101020101"/>
                        </a:rPr>
                        <a:t> </a:t>
                      </a:r>
                      <a:r>
                        <a:rPr lang="ko-KR" altLang="en-US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나눔바른고딕" panose="020B0603020101020101"/>
                        </a:rPr>
                        <a:t>호출</a:t>
                      </a:r>
                      <a:endParaRPr lang="en-US" altLang="ko-KR" sz="1200" b="1" i="0" u="none" strike="noStrike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나눔바른고딕" panose="020B0603020101020101"/>
                      </a:endParaRPr>
                    </a:p>
                    <a:p>
                      <a:pPr marL="0" indent="0" algn="l" fontAlgn="ctr" latinLnBrk="0">
                        <a:buFont typeface="Arial" panose="020B0604020202020204" pitchFamily="34" charset="0"/>
                        <a:buNone/>
                      </a:pPr>
                      <a:r>
                        <a:rPr lang="en-US" altLang="ko-KR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나눔바른고딕" panose="020B0603020101020101"/>
                        </a:rPr>
                        <a:t>2. </a:t>
                      </a:r>
                      <a:r>
                        <a:rPr lang="ko-KR" altLang="en-US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나눔바른고딕" panose="020B0603020101020101"/>
                        </a:rPr>
                        <a:t>상대방은 회색</a:t>
                      </a:r>
                      <a:r>
                        <a:rPr lang="en-US" altLang="ko-KR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나눔바른고딕" panose="020B0603020101020101"/>
                        </a:rPr>
                        <a:t>, </a:t>
                      </a:r>
                      <a:r>
                        <a:rPr lang="ko-KR" altLang="en-US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나눔바른고딕" panose="020B0603020101020101"/>
                        </a:rPr>
                        <a:t>작성자는 파란색으로 구분</a:t>
                      </a:r>
                      <a:endParaRPr lang="en-US" altLang="ko-KR" sz="1200" b="1" i="0" u="none" strike="noStrike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나눔바른고딕" panose="020B0603020101020101"/>
                      </a:endParaRPr>
                    </a:p>
                    <a:p>
                      <a:pPr marL="0" indent="0" algn="l" fontAlgn="ctr" latinLnBrk="0">
                        <a:buFont typeface="Arial" panose="020B0604020202020204" pitchFamily="34" charset="0"/>
                        <a:buNone/>
                      </a:pPr>
                      <a:r>
                        <a:rPr lang="en-US" altLang="ko-KR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나눔바른고딕" panose="020B0603020101020101"/>
                        </a:rPr>
                        <a:t>3. </a:t>
                      </a:r>
                      <a:r>
                        <a:rPr lang="ko-KR" altLang="en-US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나눔바른고딕" panose="020B0603020101020101"/>
                        </a:rPr>
                        <a:t>대화 내용 입력 시 채팅 상대에게 메시지  전달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나눔바른고딕" panose="020B0603020101020101"/>
                      </a:endParaRPr>
                    </a:p>
                  </a:txBody>
                  <a:tcPr marL="9525" marR="9525" marT="9525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ctr" latinLnBrk="0">
                        <a:buFont typeface="Arial" panose="020B0604020202020204" pitchFamily="34" charset="0"/>
                        <a:buNone/>
                      </a:pPr>
                      <a:r>
                        <a:rPr lang="en-US" altLang="ko-KR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나눔바른고딕" panose="020B0603020101020101"/>
                        </a:rPr>
                        <a:t>2. </a:t>
                      </a:r>
                      <a:r>
                        <a:rPr lang="ko-KR" altLang="en-US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나눔바른고딕" panose="020B0603020101020101"/>
                        </a:rPr>
                        <a:t>관리자 기본 </a:t>
                      </a:r>
                      <a:r>
                        <a:rPr lang="ko-KR" altLang="en-US" sz="1200" b="1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나눔바른고딕" panose="020B0603020101020101"/>
                        </a:rPr>
                        <a:t>멘트가</a:t>
                      </a:r>
                      <a:r>
                        <a:rPr lang="ko-KR" altLang="en-US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나눔바른고딕" panose="020B0603020101020101"/>
                        </a:rPr>
                        <a:t> 상대에게 온 것으로 표시</a:t>
                      </a:r>
                      <a:endParaRPr lang="en-US" altLang="ko-KR" sz="1200" b="1" i="0" u="none" strike="noStrike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나눔바른고딕" panose="020B0603020101020101"/>
                      </a:endParaRPr>
                    </a:p>
                    <a:p>
                      <a:pPr marL="0" indent="0" algn="l" fontAlgn="ctr" latinLnBrk="0">
                        <a:buFont typeface="Arial" panose="020B0604020202020204" pitchFamily="34" charset="0"/>
                        <a:buNone/>
                      </a:pP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나눔바른고딕" panose="020B0603020101020101"/>
                      </a:endParaRPr>
                    </a:p>
                  </a:txBody>
                  <a:tcPr marL="9525" marR="9525" marT="9525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ctr" latinLnBrk="0">
                        <a:buFont typeface="Arial" panose="020B0604020202020204" pitchFamily="34" charset="0"/>
                        <a:buNone/>
                      </a:pPr>
                      <a:r>
                        <a:rPr lang="en-US" altLang="ko-KR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나눔바른고딕" panose="020B0603020101020101"/>
                        </a:rPr>
                        <a:t>2.</a:t>
                      </a:r>
                      <a:r>
                        <a:rPr lang="en-US" altLang="ko-KR" sz="1200" b="1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나눔바른고딕" panose="020B0603020101020101"/>
                        </a:rPr>
                        <a:t> </a:t>
                      </a:r>
                      <a:r>
                        <a:rPr lang="ko-KR" altLang="en-US" sz="1200" b="1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나눔바른고딕" panose="020B0603020101020101"/>
                        </a:rPr>
                        <a:t>다른 관리자가 작성한 내용이 상대방으로 인식</a:t>
                      </a:r>
                      <a:r>
                        <a:rPr lang="en-US" altLang="ko-KR" sz="1200" b="1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나눔바른고딕" panose="020B0603020101020101"/>
                        </a:rPr>
                        <a:t> </a:t>
                      </a:r>
                      <a:r>
                        <a:rPr lang="ko-KR" altLang="en-US" sz="1200" b="1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나눔바른고딕" panose="020B0603020101020101"/>
                        </a:rPr>
                        <a:t>되던 것을 수정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나눔바른고딕" panose="020B0603020101020101"/>
                      </a:endParaRPr>
                    </a:p>
                  </a:txBody>
                  <a:tcPr marL="9525" marR="9525" marT="9525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7291653"/>
                  </a:ext>
                </a:extLst>
              </a:tr>
              <a:tr h="1541341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나눔바른고딕" panose="020B0603020101020101"/>
                        </a:rPr>
                        <a:t>메이커 관리 클릭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ctr" latinLnBrk="0">
                        <a:buFont typeface="Arial" panose="020B0604020202020204" pitchFamily="34" charset="0"/>
                        <a:buNone/>
                      </a:pPr>
                      <a:r>
                        <a:rPr lang="en-US" altLang="ko-KR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나눔바른고딕" panose="020B0603020101020101"/>
                        </a:rPr>
                        <a:t>1. </a:t>
                      </a:r>
                      <a:r>
                        <a:rPr lang="ko-KR" altLang="en-US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나눔바른고딕" panose="020B0603020101020101"/>
                        </a:rPr>
                        <a:t>메이커 제재</a:t>
                      </a:r>
                      <a:r>
                        <a:rPr lang="en-US" altLang="ko-KR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나눔바른고딕" panose="020B0603020101020101"/>
                        </a:rPr>
                        <a:t>, </a:t>
                      </a:r>
                      <a:r>
                        <a:rPr lang="ko-KR" alt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나눔바른고딕" panose="020B0603020101020101"/>
                        </a:rPr>
                        <a:t>제명 및 복귀 </a:t>
                      </a:r>
                      <a:r>
                        <a:rPr lang="ko-KR" altLang="en-US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나눔바른고딕" panose="020B0603020101020101"/>
                        </a:rPr>
                        <a:t>설정</a:t>
                      </a:r>
                      <a:endParaRPr lang="en-US" altLang="ko-KR" sz="1200" b="1" i="0" u="none" strike="noStrike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나눔바른고딕" panose="020B0603020101020101"/>
                      </a:endParaRPr>
                    </a:p>
                    <a:p>
                      <a:pPr marL="0" indent="0" algn="l" fontAlgn="ctr" latinLnBrk="0">
                        <a:buFont typeface="Arial" panose="020B0604020202020204" pitchFamily="34" charset="0"/>
                        <a:buNone/>
                      </a:pPr>
                      <a:r>
                        <a:rPr lang="en-US" altLang="ko-KR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나눔바른고딕" panose="020B0603020101020101"/>
                        </a:rPr>
                        <a:t>2. </a:t>
                      </a:r>
                      <a:r>
                        <a:rPr lang="ko-KR" altLang="en-US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나눔바른고딕" panose="020B0603020101020101"/>
                        </a:rPr>
                        <a:t>닫기 버튼을 통해 메이커 상세정보 창으로 복귀</a:t>
                      </a:r>
                      <a:endParaRPr lang="en-US" altLang="ko-KR" sz="1200" b="1" i="0" u="none" strike="noStrike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나눔바른고딕" panose="020B0603020101020101"/>
                      </a:endParaRPr>
                    </a:p>
                    <a:p>
                      <a:pPr marL="0" indent="0" algn="l" fontAlgn="ctr" latinLnBrk="0">
                        <a:buFont typeface="Arial" panose="020B0604020202020204" pitchFamily="34" charset="0"/>
                        <a:buNone/>
                      </a:pP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나눔바른고딕" panose="020B0603020101020101"/>
                      </a:endParaRPr>
                    </a:p>
                  </a:txBody>
                  <a:tcPr marL="9525" marR="9525" marT="9525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ctr" latinLnBrk="0">
                        <a:buFont typeface="Arial" panose="020B0604020202020204" pitchFamily="34" charset="0"/>
                        <a:buNone/>
                      </a:pPr>
                      <a:r>
                        <a:rPr lang="en-US" altLang="ko-KR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나눔바른고딕" panose="020B0603020101020101"/>
                        </a:rPr>
                        <a:t>1. </a:t>
                      </a:r>
                      <a:r>
                        <a:rPr lang="ko-KR" altLang="en-US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나눔바른고딕" panose="020B0603020101020101"/>
                        </a:rPr>
                        <a:t>메이커 제재</a:t>
                      </a:r>
                      <a:r>
                        <a:rPr lang="en-US" altLang="ko-KR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나눔바른고딕" panose="020B0603020101020101"/>
                        </a:rPr>
                        <a:t>,</a:t>
                      </a:r>
                      <a:r>
                        <a:rPr lang="ko-KR" altLang="en-US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나눔바른고딕" panose="020B0603020101020101"/>
                        </a:rPr>
                        <a:t> </a:t>
                      </a:r>
                      <a:r>
                        <a:rPr lang="ko-KR" alt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나눔바른고딕" panose="020B0603020101020101"/>
                        </a:rPr>
                        <a:t>제명 유무 </a:t>
                      </a:r>
                      <a:r>
                        <a:rPr lang="ko-KR" altLang="en-US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나눔바른고딕" panose="020B0603020101020101"/>
                        </a:rPr>
                        <a:t>표시 필요</a:t>
                      </a:r>
                      <a:endParaRPr lang="en-US" altLang="ko-KR" sz="12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나눔바른고딕" panose="020B0603020101020101"/>
                      </a:endParaRPr>
                    </a:p>
                  </a:txBody>
                  <a:tcPr marL="9525" marR="9525" marT="9525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ctr" latinLnBrk="0">
                        <a:buFont typeface="Arial" panose="020B0604020202020204" pitchFamily="34" charset="0"/>
                        <a:buNone/>
                      </a:pPr>
                      <a:r>
                        <a:rPr lang="en-US" altLang="ko-KR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나눔바른고딕" panose="020B0603020101020101"/>
                        </a:rPr>
                        <a:t>1-1. </a:t>
                      </a:r>
                      <a:r>
                        <a:rPr lang="ko-KR" altLang="en-US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나눔바른고딕" panose="020B0603020101020101"/>
                        </a:rPr>
                        <a:t>메이커 제재</a:t>
                      </a:r>
                      <a:r>
                        <a:rPr lang="en-US" altLang="ko-KR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나눔바른고딕" panose="020B0603020101020101"/>
                        </a:rPr>
                        <a:t>,</a:t>
                      </a:r>
                      <a:r>
                        <a:rPr lang="en-US" altLang="ko-KR" sz="1200" b="1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나눔바른고딕" panose="020B0603020101020101"/>
                        </a:rPr>
                        <a:t> </a:t>
                      </a:r>
                      <a:r>
                        <a:rPr lang="ko-KR" altLang="en-US" sz="1200" b="1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나눔바른고딕" panose="020B0603020101020101"/>
                        </a:rPr>
                        <a:t>제명</a:t>
                      </a:r>
                      <a:r>
                        <a:rPr lang="en-US" altLang="ko-KR" sz="1200" b="1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나눔바른고딕" panose="020B0603020101020101"/>
                        </a:rPr>
                        <a:t>, </a:t>
                      </a:r>
                      <a:r>
                        <a:rPr lang="ko-KR" altLang="en-US" sz="1200" b="1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나눔바른고딕" panose="020B0603020101020101"/>
                        </a:rPr>
                        <a:t>복귀 기능 활성화</a:t>
                      </a:r>
                      <a:endParaRPr lang="en-US" altLang="ko-KR" sz="1200" b="1" i="0" u="none" strike="noStrike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나눔바른고딕" panose="020B0603020101020101"/>
                      </a:endParaRPr>
                    </a:p>
                    <a:p>
                      <a:pPr marL="0" indent="0" algn="l" fontAlgn="ctr" latinLnBrk="0">
                        <a:buFont typeface="Arial" panose="020B0604020202020204" pitchFamily="34" charset="0"/>
                        <a:buNone/>
                      </a:pPr>
                      <a:r>
                        <a:rPr lang="en-US" altLang="ko-KR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나눔바른고딕" panose="020B0603020101020101"/>
                        </a:rPr>
                        <a:t>1-2. </a:t>
                      </a:r>
                      <a:r>
                        <a:rPr lang="ko-KR" altLang="en-US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나눔바른고딕" panose="020B0603020101020101"/>
                        </a:rPr>
                        <a:t>제재</a:t>
                      </a:r>
                      <a:r>
                        <a:rPr lang="en-US" altLang="ko-KR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나눔바른고딕" panose="020B0603020101020101"/>
                        </a:rPr>
                        <a:t>, </a:t>
                      </a:r>
                      <a:r>
                        <a:rPr lang="ko-KR" altLang="en-US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나눔바른고딕" panose="020B0603020101020101"/>
                        </a:rPr>
                        <a:t>제명</a:t>
                      </a:r>
                      <a:r>
                        <a:rPr lang="ko-KR" altLang="en-US" sz="1200" b="1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나눔바른고딕" panose="020B0603020101020101"/>
                        </a:rPr>
                        <a:t> 상태의 메이커 색으로 구분</a:t>
                      </a:r>
                      <a:r>
                        <a:rPr lang="ko-KR" altLang="en-US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나눔바른고딕" panose="020B0603020101020101"/>
                        </a:rPr>
                        <a:t> 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나눔바른고딕" panose="020B0603020101020101"/>
                      </a:endParaRPr>
                    </a:p>
                  </a:txBody>
                  <a:tcPr marL="9525" marR="9525" marT="9525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91434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5025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ko-KR" altLang="en-US" sz="2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2A330DA-E061-4EA2-973E-960C3B3CDB21}"/>
              </a:ext>
            </a:extLst>
          </p:cNvPr>
          <p:cNvSpPr/>
          <p:nvPr/>
        </p:nvSpPr>
        <p:spPr>
          <a:xfrm>
            <a:off x="1808965" y="522708"/>
            <a:ext cx="8789911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관리자정보 관리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 등록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FE2828A6-CFA5-4C35-A9B7-988976C5B4F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177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67880" y="331857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918" y="557711"/>
            <a:ext cx="1151805" cy="767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직사각형 16"/>
          <p:cNvSpPr/>
          <p:nvPr/>
        </p:nvSpPr>
        <p:spPr>
          <a:xfrm>
            <a:off x="1844742" y="557711"/>
            <a:ext cx="8789911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</a:t>
            </a: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공지사항 목록 </a:t>
            </a: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</a:t>
            </a:r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/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sw_user_m_notice</a:t>
                      </a:r>
                      <a:endParaRPr lang="ko-KR" altLang="en-US" sz="15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1" name="표 20"/>
          <p:cNvGraphicFramePr>
            <a:graphicFrameLocks noGrp="1"/>
          </p:cNvGraphicFramePr>
          <p:nvPr>
            <p:extLst/>
          </p:nvPr>
        </p:nvGraphicFramePr>
        <p:xfrm>
          <a:off x="9168341" y="2479152"/>
          <a:ext cx="2688299" cy="1710010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고객센터 목록</a:t>
                      </a:r>
                      <a:endParaRPr lang="en-US" altLang="ko-KR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공지사항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, FAQ,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실시간 채팅 상담 기능 이동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고객센터 목록</a:t>
                      </a:r>
                      <a:endParaRPr lang="en-US" altLang="ko-KR" sz="1200" b="1" kern="1200" dirty="0" smtClean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kern="1200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등록된 공지사항 목록 및 공지사항 내용 확인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2" name="직사각형 21">
            <a:extLst>
              <a:ext uri="{FF2B5EF4-FFF2-40B4-BE49-F238E27FC236}">
                <a16:creationId xmlns:a16="http://schemas.microsoft.com/office/drawing/2014/main" id="{7C9E9366-B86C-4147-AAEA-0E8C98D7DA95}"/>
              </a:ext>
            </a:extLst>
          </p:cNvPr>
          <p:cNvSpPr/>
          <p:nvPr/>
        </p:nvSpPr>
        <p:spPr>
          <a:xfrm>
            <a:off x="1497106" y="1649506"/>
            <a:ext cx="4158627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896533" y="1828061"/>
            <a:ext cx="2641600" cy="44026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</a:t>
            </a:r>
            <a:endParaRPr lang="ko-KR" altLang="en-US" dirty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762302" y="2446883"/>
            <a:ext cx="828796" cy="5205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공지사항</a:t>
            </a:r>
            <a:endParaRPr lang="ko-KR" altLang="en-US" sz="1200" b="1" dirty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246879" y="2446882"/>
            <a:ext cx="482679" cy="5205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FAQ</a:t>
            </a:r>
            <a:endParaRPr lang="ko-KR" altLang="en-US" sz="1200" dirty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4026569" y="2446882"/>
            <a:ext cx="1459827" cy="5205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실시간 채팅 상담</a:t>
            </a:r>
            <a:endParaRPr lang="ko-KR" altLang="en-US" sz="1200" dirty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27" name="표 26"/>
          <p:cNvGraphicFramePr>
            <a:graphicFrameLocks noGrp="1"/>
          </p:cNvGraphicFramePr>
          <p:nvPr>
            <p:extLst/>
          </p:nvPr>
        </p:nvGraphicFramePr>
        <p:xfrm>
          <a:off x="1896534" y="3378200"/>
          <a:ext cx="3522133" cy="215730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4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47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24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번호</a:t>
                      </a:r>
                      <a:endParaRPr lang="ko-KR" altLang="en-US" sz="11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1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작성자</a:t>
                      </a:r>
                      <a:endParaRPr lang="ko-KR" altLang="en-US" sz="11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등록일</a:t>
                      </a:r>
                      <a:endParaRPr lang="ko-KR" altLang="en-US" sz="11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중요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공지사항 제목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20.05.06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l"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    공지사항 내용</a:t>
                      </a:r>
                      <a:endParaRPr lang="en-US" altLang="ko-KR" sz="105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l" latinLnBrk="1"/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중요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20.05.05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20.05.03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20.05.02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28" name="직선 연결선 27"/>
          <p:cNvCxnSpPr/>
          <p:nvPr/>
        </p:nvCxnSpPr>
        <p:spPr>
          <a:xfrm>
            <a:off x="1896533" y="2904079"/>
            <a:ext cx="346286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1896533" y="2480750"/>
            <a:ext cx="343746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5020581" y="2156775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1100" b="1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1723200" y="3037926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1100" b="1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2922034" y="5672665"/>
            <a:ext cx="1308769" cy="1693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1 2 3 &gt;</a:t>
            </a:r>
            <a:endParaRPr lang="ko-KR" altLang="en-US" sz="1050" dirty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19712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871531" y="626202"/>
            <a:ext cx="7532965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화면구현 </a:t>
            </a: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공지사항 목록 </a:t>
            </a: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</a:t>
            </a: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463" y="626202"/>
            <a:ext cx="1128060" cy="751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4" name="표 13"/>
          <p:cNvGraphicFramePr>
            <a:graphicFrameLocks noGrp="1"/>
          </p:cNvGraphicFramePr>
          <p:nvPr>
            <p:extLst/>
          </p:nvPr>
        </p:nvGraphicFramePr>
        <p:xfrm>
          <a:off x="7231980" y="1525895"/>
          <a:ext cx="4603497" cy="3036567"/>
        </p:xfrm>
        <a:graphic>
          <a:graphicData uri="http://schemas.openxmlformats.org/drawingml/2006/table">
            <a:tbl>
              <a:tblPr firstRow="1" bandRow="1"/>
              <a:tblGrid>
                <a:gridCol w="46034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85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핵심 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8000">
                <a:tc>
                  <a:txBody>
                    <a:bodyPr/>
                    <a:lstStyle/>
                    <a:p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latinLnBrk="0">
                        <a:buFont typeface="나눔바른고딕" panose="020B0603020101020101" pitchFamily="50" charset="-127"/>
                        <a:buChar char="-"/>
                      </a:pPr>
                      <a:r>
                        <a:rPr lang="en-US" altLang="ko-KR" sz="1200" b="0" i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DB</a:t>
                      </a:r>
                      <a:r>
                        <a:rPr lang="ko-KR" altLang="en-US" sz="1200" b="0" i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의 정보를 </a:t>
                      </a:r>
                      <a:r>
                        <a:rPr lang="en-US" altLang="ko-KR" sz="1200" b="0" i="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Json</a:t>
                      </a:r>
                      <a:r>
                        <a:rPr lang="en-US" altLang="ko-KR" sz="1200" b="0" i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ko-KR" altLang="en-US" sz="1200" b="0" i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형식으로 가져온다</a:t>
                      </a:r>
                      <a:r>
                        <a:rPr lang="en-US" altLang="ko-KR" sz="1200" b="0" i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.</a:t>
                      </a:r>
                    </a:p>
                    <a:p>
                      <a:pPr marL="171450" indent="-171450" latinLnBrk="0">
                        <a:buFont typeface="나눔바른고딕" panose="020B0603020101020101" pitchFamily="50" charset="-127"/>
                        <a:buChar char="-"/>
                      </a:pPr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latinLnBrk="0">
                        <a:buFont typeface="나눔바른고딕" panose="020B0603020101020101" pitchFamily="50" charset="-127"/>
                        <a:buChar char="-"/>
                      </a:pPr>
                      <a:r>
                        <a:rPr lang="ko-KR" altLang="en-US" sz="1200" b="0" i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가져온 데이터를 </a:t>
                      </a:r>
                      <a:r>
                        <a:rPr lang="en-US" altLang="ko-KR" sz="1200" b="0" i="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Gson</a:t>
                      </a:r>
                      <a:r>
                        <a:rPr lang="en-US" altLang="ko-KR" sz="1200" b="0" i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()</a:t>
                      </a:r>
                      <a:r>
                        <a:rPr lang="ko-KR" altLang="en-US" sz="1200" b="0" i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을</a:t>
                      </a:r>
                      <a:r>
                        <a:rPr lang="en-US" altLang="ko-KR" sz="1200" b="0" i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ko-KR" altLang="en-US" sz="1200" b="0" i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통해 객체에 할당한다</a:t>
                      </a:r>
                      <a:r>
                        <a:rPr lang="en-US" altLang="ko-KR" sz="1200" b="0" i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.</a:t>
                      </a:r>
                      <a:endParaRPr lang="ko-KR" altLang="en-US" sz="1200" b="0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>
            <p:extLst/>
          </p:nvPr>
        </p:nvGraphicFramePr>
        <p:xfrm>
          <a:off x="7231980" y="4698538"/>
          <a:ext cx="4603497" cy="1344567"/>
        </p:xfrm>
        <a:graphic>
          <a:graphicData uri="http://schemas.openxmlformats.org/drawingml/2006/table">
            <a:tbl>
              <a:tblPr firstRow="1" bandRow="1"/>
              <a:tblGrid>
                <a:gridCol w="46034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85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비즈니스 </a:t>
                      </a:r>
                      <a:r>
                        <a:rPr lang="ko-KR" altLang="en-US" sz="1200" b="1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로직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36000">
                <a:tc>
                  <a:txBody>
                    <a:bodyPr/>
                    <a:lstStyle/>
                    <a:p>
                      <a:pPr marL="172800" indent="-172800" algn="l" latinLnBrk="0">
                        <a:buFontTx/>
                        <a:buChar char="-"/>
                      </a:pPr>
                      <a:r>
                        <a:rPr lang="ko-KR" altLang="en-US" sz="1200" b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커뮤니티 버튼을 눌러</a:t>
                      </a:r>
                      <a:r>
                        <a:rPr lang="en-US" altLang="ko-KR" sz="1200" b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200" b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서비스센터 </a:t>
                      </a:r>
                      <a:r>
                        <a:rPr lang="en-US" altLang="ko-KR" sz="1200" b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– </a:t>
                      </a:r>
                      <a:r>
                        <a:rPr lang="ko-KR" altLang="en-US" sz="1200" b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공지사항으로 이동</a:t>
                      </a:r>
                      <a:endParaRPr lang="en-US" altLang="ko-KR" sz="1200" b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2800" indent="-172800" algn="l" latinLnBrk="0">
                        <a:buFontTx/>
                        <a:buChar char="-"/>
                      </a:pPr>
                      <a:endParaRPr lang="en-US" altLang="ko-KR" sz="1200" b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2800" indent="-172800" algn="l" latinLnBrk="0">
                        <a:buFontTx/>
                        <a:buChar char="-"/>
                      </a:pPr>
                      <a:r>
                        <a:rPr lang="ko-KR" altLang="en-US" sz="1200" b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공지사항</a:t>
                      </a:r>
                      <a:r>
                        <a:rPr lang="ko-KR" altLang="en-US" sz="1200" b="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정보를 </a:t>
                      </a:r>
                      <a:r>
                        <a:rPr lang="en-US" altLang="ko-KR" sz="1200" b="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DB</a:t>
                      </a:r>
                      <a:r>
                        <a:rPr lang="ko-KR" altLang="en-US" sz="1200" b="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에서 불러와 목록으로 확인</a:t>
                      </a:r>
                      <a:endParaRPr lang="en-US" altLang="ko-KR" sz="1200" b="0" baseline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5583" y="1377507"/>
            <a:ext cx="2828925" cy="50292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3950" y="1953857"/>
            <a:ext cx="4348070" cy="462893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73950" y="2398776"/>
            <a:ext cx="3583517" cy="1222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297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67880" y="331857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844742" y="557711"/>
            <a:ext cx="8789911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FAQ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목록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sw_user_w_faq</a:t>
                      </a:r>
                      <a:endParaRPr lang="en-US" altLang="ko-KR" sz="15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직사각형 12">
            <a:extLst>
              <a:ext uri="{FF2B5EF4-FFF2-40B4-BE49-F238E27FC236}">
                <a16:creationId xmlns:a16="http://schemas.microsoft.com/office/drawing/2014/main" id="{7C9E9366-B86C-4147-AAEA-0E8C98D7DA95}"/>
              </a:ext>
            </a:extLst>
          </p:cNvPr>
          <p:cNvSpPr/>
          <p:nvPr/>
        </p:nvSpPr>
        <p:spPr>
          <a:xfrm>
            <a:off x="1497106" y="1649506"/>
            <a:ext cx="6831106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896533" y="1828061"/>
            <a:ext cx="2641600" cy="44026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</a:t>
            </a:r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897767" y="2446883"/>
            <a:ext cx="1600200" cy="5205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공지사항</a:t>
            </a:r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687146" y="2446882"/>
            <a:ext cx="1600200" cy="5205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FAQ</a:t>
            </a:r>
            <a:endParaRPr lang="ko-KR" altLang="en-US" b="1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474373" y="2446882"/>
            <a:ext cx="2128694" cy="5205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실시간 채팅 상담</a:t>
            </a:r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/>
          </p:nvPr>
        </p:nvGraphicFramePr>
        <p:xfrm>
          <a:off x="1896534" y="3344322"/>
          <a:ext cx="6265335" cy="23672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50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22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07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번호</a:t>
                      </a:r>
                      <a:endParaRPr lang="ko-KR" altLang="en-US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작성자</a:t>
                      </a:r>
                      <a:endParaRPr lang="ko-KR" altLang="en-US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55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FAQ </a:t>
                      </a:r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5293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FAQ </a:t>
                      </a:r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내용</a:t>
                      </a:r>
                      <a:endParaRPr lang="en-US" altLang="ko-KR" sz="16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l" latinLnBrk="1"/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55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55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55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22" name="직선 연결선 21"/>
          <p:cNvCxnSpPr/>
          <p:nvPr/>
        </p:nvCxnSpPr>
        <p:spPr>
          <a:xfrm>
            <a:off x="1896533" y="2904079"/>
            <a:ext cx="607906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1896533" y="2480750"/>
            <a:ext cx="607906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1723200" y="3017440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25" name="표 24"/>
          <p:cNvGraphicFramePr>
            <a:graphicFrameLocks noGrp="1"/>
          </p:cNvGraphicFramePr>
          <p:nvPr>
            <p:extLst/>
          </p:nvPr>
        </p:nvGraphicFramePr>
        <p:xfrm>
          <a:off x="9168341" y="2479152"/>
          <a:ext cx="2688299" cy="1710010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en-US" altLang="ko-KR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FAQ</a:t>
                      </a: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목록</a:t>
                      </a:r>
                      <a:endParaRPr lang="en-US" altLang="ko-KR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등록된 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FAQ</a:t>
                      </a:r>
                      <a:r>
                        <a:rPr lang="ko-KR" altLang="en-US" sz="1200" b="0" i="0" u="none" strike="noStrike" cap="none" baseline="0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 목록 및 </a:t>
                      </a:r>
                      <a:r>
                        <a:rPr lang="en-US" altLang="ko-KR" sz="1200" b="0" i="0" u="none" strike="noStrike" cap="none" baseline="0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FAQ </a:t>
                      </a:r>
                      <a:r>
                        <a:rPr lang="ko-KR" altLang="en-US" sz="1200" b="0" i="0" u="none" strike="noStrike" cap="none" baseline="0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내용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확인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indent="0" algn="l" latinLnBrk="0">
                        <a:lnSpc>
                          <a:spcPts val="1300"/>
                        </a:lnSpc>
                        <a:buFontTx/>
                        <a:buNone/>
                      </a:pPr>
                      <a:r>
                        <a:rPr lang="en-US" altLang="ko-KR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FAQ </a:t>
                      </a: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검색</a:t>
                      </a:r>
                      <a:endParaRPr lang="en-US" altLang="ko-KR" sz="1200" b="1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en-US" altLang="ko-KR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FAQ </a:t>
                      </a:r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 및 내용 검색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6" name="직사각형 25"/>
          <p:cNvSpPr/>
          <p:nvPr/>
        </p:nvSpPr>
        <p:spPr>
          <a:xfrm>
            <a:off x="5858933" y="2997193"/>
            <a:ext cx="1744134" cy="2709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검색</a:t>
            </a:r>
            <a:endParaRPr lang="ko-KR" altLang="en-US" dirty="0">
              <a:solidFill>
                <a:schemeClr val="bg1">
                  <a:lumMod val="7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7704667" y="2997193"/>
            <a:ext cx="406400" cy="270933"/>
          </a:xfrm>
          <a:prstGeom prst="rect">
            <a:avLst/>
          </a:prstGeom>
          <a:solidFill>
            <a:srgbClr val="FF9E00"/>
          </a:solidFill>
          <a:ln>
            <a:solidFill>
              <a:srgbClr val="F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797166" y="3021958"/>
            <a:ext cx="221402" cy="221402"/>
          </a:xfrm>
          <a:prstGeom prst="rect">
            <a:avLst/>
          </a:prstGeom>
        </p:spPr>
      </p:pic>
      <p:sp>
        <p:nvSpPr>
          <p:cNvPr id="29" name="직사각형 28"/>
          <p:cNvSpPr/>
          <p:nvPr/>
        </p:nvSpPr>
        <p:spPr>
          <a:xfrm>
            <a:off x="5383863" y="2977461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487246" y="5671571"/>
            <a:ext cx="25484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 2 3 &gt;</a:t>
            </a:r>
            <a:endParaRPr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67798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40" y="548681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40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1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50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7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2" y="626202"/>
            <a:ext cx="9863269" cy="600162"/>
          </a:xfrm>
          <a:prstGeom prst="rect">
            <a:avLst/>
          </a:prstGeom>
        </p:spPr>
        <p:txBody>
          <a:bodyPr wrap="square" lIns="91439" tIns="45719" rIns="91439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화면구현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FAQ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목록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2" y="587442"/>
            <a:ext cx="723852" cy="723852"/>
          </a:xfrm>
          <a:prstGeom prst="rect">
            <a:avLst/>
          </a:prstGeom>
        </p:spPr>
      </p:pic>
      <p:graphicFrame>
        <p:nvGraphicFramePr>
          <p:cNvPr id="13" name="표 12"/>
          <p:cNvGraphicFramePr>
            <a:graphicFrameLocks noGrp="1"/>
          </p:cNvGraphicFramePr>
          <p:nvPr>
            <p:extLst/>
          </p:nvPr>
        </p:nvGraphicFramePr>
        <p:xfrm>
          <a:off x="6919438" y="1525895"/>
          <a:ext cx="4916040" cy="3072567"/>
        </p:xfrm>
        <a:graphic>
          <a:graphicData uri="http://schemas.openxmlformats.org/drawingml/2006/table">
            <a:tbl>
              <a:tblPr firstRow="1" bandRow="1"/>
              <a:tblGrid>
                <a:gridCol w="4916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85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핵심 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4000">
                <a:tc>
                  <a:txBody>
                    <a:bodyPr/>
                    <a:lstStyle/>
                    <a:p>
                      <a:pPr marL="171450" indent="-171450">
                        <a:buFont typeface="나눔바른고딕" panose="020B0603020101020101" pitchFamily="50" charset="-127"/>
                        <a:buChar char="-"/>
                      </a:pPr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>
                        <a:buFont typeface="나눔바른고딕" panose="020B0603020101020101" pitchFamily="50" charset="-127"/>
                        <a:buChar char="-"/>
                      </a:pPr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>
                        <a:buFont typeface="나눔바른고딕" panose="020B0603020101020101" pitchFamily="50" charset="-127"/>
                        <a:buChar char="-"/>
                      </a:pPr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>
                        <a:buFont typeface="나눔바른고딕" panose="020B0603020101020101" pitchFamily="50" charset="-127"/>
                        <a:buChar char="-"/>
                      </a:pPr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>
                        <a:buFont typeface="나눔바른고딕" panose="020B0603020101020101" pitchFamily="50" charset="-127"/>
                        <a:buChar char="-"/>
                      </a:pPr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>
                        <a:buFont typeface="나눔바른고딕" panose="020B0603020101020101" pitchFamily="50" charset="-127"/>
                        <a:buChar char="-"/>
                      </a:pPr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>
                        <a:buFont typeface="나눔바른고딕" panose="020B0603020101020101" pitchFamily="50" charset="-127"/>
                        <a:buChar char="-"/>
                      </a:pPr>
                      <a:endParaRPr lang="en-US" altLang="ko-KR" sz="18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>
                        <a:buFont typeface="나눔바른고딕" panose="020B0603020101020101" pitchFamily="50" charset="-127"/>
                        <a:buChar char="-"/>
                      </a:pPr>
                      <a:r>
                        <a:rPr lang="en-US" altLang="ko-KR" sz="1200" b="0" i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Form </a:t>
                      </a:r>
                      <a:r>
                        <a:rPr lang="en-US" altLang="ko-KR" sz="1200" b="0" i="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taglib</a:t>
                      </a:r>
                      <a:r>
                        <a:rPr lang="ko-KR" altLang="en-US" sz="1200" b="0" i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를 사용하여 </a:t>
                      </a:r>
                      <a:r>
                        <a:rPr lang="en-US" altLang="ko-KR" sz="1200" b="0" i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name</a:t>
                      </a:r>
                      <a:r>
                        <a:rPr lang="ko-KR" altLang="en-US" sz="1200" b="0" i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과 </a:t>
                      </a:r>
                      <a:r>
                        <a:rPr lang="en-US" altLang="ko-KR" sz="1200" b="0" i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value</a:t>
                      </a:r>
                      <a:r>
                        <a:rPr lang="ko-KR" altLang="en-US" sz="1200" b="0" i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를 </a:t>
                      </a:r>
                      <a:r>
                        <a:rPr lang="en-US" altLang="ko-KR" sz="1200" b="0" i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path</a:t>
                      </a:r>
                      <a:r>
                        <a:rPr lang="ko-KR" altLang="en-US" sz="1200" b="0" i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로 한번에 작성</a:t>
                      </a:r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>
                        <a:buFont typeface="나눔바른고딕" panose="020B0603020101020101" pitchFamily="50" charset="-127"/>
                        <a:buChar char="-"/>
                      </a:pPr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>
                        <a:buFont typeface="나눔바른고딕" panose="020B0603020101020101" pitchFamily="50" charset="-127"/>
                        <a:buChar char="-"/>
                      </a:pPr>
                      <a:endParaRPr lang="en-US" altLang="ko-KR" sz="20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>
                        <a:buFont typeface="나눔바른고딕" panose="020B0603020101020101" pitchFamily="50" charset="-127"/>
                        <a:buChar char="-"/>
                      </a:pPr>
                      <a:r>
                        <a:rPr lang="en-US" altLang="ko-KR" sz="1200" b="0" i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&lt;pre&gt; </a:t>
                      </a:r>
                      <a:r>
                        <a:rPr lang="ko-KR" altLang="en-US" sz="1200" b="0" i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태그를 이용하여</a:t>
                      </a:r>
                      <a:r>
                        <a:rPr lang="en-US" altLang="ko-KR" sz="1200" b="0" i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200" b="0" i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불러오는 내용에 </a:t>
                      </a:r>
                      <a:r>
                        <a:rPr lang="ko-KR" altLang="en-US" sz="1200" b="0" i="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코드성</a:t>
                      </a:r>
                      <a:r>
                        <a:rPr lang="ko-KR" altLang="en-US" sz="1200" b="0" i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텍스트가 있을 경우 작동되지 않고</a:t>
                      </a:r>
                      <a:r>
                        <a:rPr lang="en-US" altLang="ko-KR" sz="1200" b="0" i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200" b="0" i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텍스트 취급하여 가져온다</a:t>
                      </a:r>
                      <a:endParaRPr lang="ko-KR" altLang="en-US" sz="1200" b="0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/>
          </p:nvPr>
        </p:nvGraphicFramePr>
        <p:xfrm>
          <a:off x="6934200" y="4727443"/>
          <a:ext cx="4901277" cy="1488567"/>
        </p:xfrm>
        <a:graphic>
          <a:graphicData uri="http://schemas.openxmlformats.org/drawingml/2006/table">
            <a:tbl>
              <a:tblPr firstRow="1" bandRow="1"/>
              <a:tblGrid>
                <a:gridCol w="49012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85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비즈니스 </a:t>
                      </a:r>
                      <a:r>
                        <a:rPr lang="ko-KR" altLang="en-US" sz="1200" b="1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로직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marL="172800" indent="-172800" algn="l" latinLnBrk="0">
                        <a:buFontTx/>
                        <a:buChar char="-"/>
                      </a:pPr>
                      <a:r>
                        <a:rPr lang="en-US" altLang="ko-KR" sz="1200" b="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FAQ</a:t>
                      </a:r>
                      <a:r>
                        <a:rPr lang="ko-KR" altLang="en-US" sz="1200" b="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목록을 불러오고</a:t>
                      </a:r>
                      <a:r>
                        <a:rPr lang="en-US" altLang="ko-KR" sz="1200" b="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200" b="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해당 </a:t>
                      </a:r>
                      <a:r>
                        <a:rPr lang="en-US" altLang="ko-KR" sz="1200" b="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FAQ</a:t>
                      </a:r>
                      <a:r>
                        <a:rPr lang="ko-KR" altLang="en-US" sz="1200" b="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을 클릭 시 내용을 확인</a:t>
                      </a:r>
                      <a:endParaRPr lang="en-US" altLang="ko-KR" sz="1200" b="0" baseline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2800" indent="-172800" algn="l" latinLnBrk="0">
                        <a:buFontTx/>
                        <a:buChar char="-"/>
                      </a:pPr>
                      <a:endParaRPr lang="en-US" altLang="ko-KR" sz="1200" b="0" baseline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2800" indent="-172800" algn="l" latinLnBrk="0">
                        <a:buFontTx/>
                        <a:buChar char="-"/>
                      </a:pPr>
                      <a:r>
                        <a:rPr lang="ko-KR" altLang="en-US" sz="1200" b="0" baseline="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검색창에</a:t>
                      </a:r>
                      <a:r>
                        <a:rPr lang="ko-KR" altLang="en-US" sz="1200" b="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키워드를 입력하여</a:t>
                      </a:r>
                      <a:r>
                        <a:rPr lang="en-US" altLang="ko-KR" sz="1200" b="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200" b="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 및 내용에 해당 키워드가 포함된 내용만 추출하여 화면에 호출</a:t>
                      </a:r>
                      <a:endParaRPr lang="en-US" altLang="ko-KR" sz="1200" b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6" name="그림 15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47726" y="1996440"/>
            <a:ext cx="6571711" cy="393446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8003" y="3728743"/>
            <a:ext cx="3090970" cy="297610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94088" y="2015068"/>
            <a:ext cx="4751323" cy="1326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652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67880" y="331857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918" y="557711"/>
            <a:ext cx="1151805" cy="767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직사각형 16"/>
          <p:cNvSpPr/>
          <p:nvPr/>
        </p:nvSpPr>
        <p:spPr>
          <a:xfrm>
            <a:off x="1844742" y="557711"/>
            <a:ext cx="8789911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FAQ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목록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</a:t>
            </a: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/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sw_user_m_faq</a:t>
                      </a:r>
                      <a:endParaRPr lang="en-US" altLang="ko-KR" sz="15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" name="직사각형 13"/>
          <p:cNvSpPr/>
          <p:nvPr/>
        </p:nvSpPr>
        <p:spPr>
          <a:xfrm>
            <a:off x="1896533" y="1828061"/>
            <a:ext cx="2641600" cy="44026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</a:t>
            </a:r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/>
          </p:nvPr>
        </p:nvGraphicFramePr>
        <p:xfrm>
          <a:off x="1896534" y="3403602"/>
          <a:ext cx="3521401" cy="216577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26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75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12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0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번호</a:t>
                      </a:r>
                      <a:endParaRPr lang="ko-KR" altLang="en-US" sz="11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1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작성자</a:t>
                      </a:r>
                      <a:endParaRPr lang="ko-KR" altLang="en-US" sz="11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FAQ </a:t>
                      </a:r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FAQ </a:t>
                      </a:r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내용</a:t>
                      </a:r>
                      <a:endParaRPr lang="en-US" altLang="ko-KR" sz="105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l" latinLnBrk="1"/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0" name="직사각형 19"/>
          <p:cNvSpPr/>
          <p:nvPr/>
        </p:nvSpPr>
        <p:spPr>
          <a:xfrm>
            <a:off x="1723200" y="3020993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C9E9366-B86C-4147-AAEA-0E8C98D7DA95}"/>
              </a:ext>
            </a:extLst>
          </p:cNvPr>
          <p:cNvSpPr/>
          <p:nvPr/>
        </p:nvSpPr>
        <p:spPr>
          <a:xfrm>
            <a:off x="1497106" y="1649506"/>
            <a:ext cx="4158627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762302" y="2446883"/>
            <a:ext cx="828796" cy="5205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공지사항</a:t>
            </a:r>
            <a:endParaRPr lang="ko-KR" altLang="en-US" sz="12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246879" y="2446882"/>
            <a:ext cx="482679" cy="5205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FAQ</a:t>
            </a:r>
            <a:endParaRPr lang="ko-KR" altLang="en-US" sz="1200" b="1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026569" y="2446882"/>
            <a:ext cx="1459827" cy="5205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실시간 채팅 상담</a:t>
            </a:r>
            <a:endParaRPr lang="ko-KR" altLang="en-US" sz="12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1896533" y="2904079"/>
            <a:ext cx="346286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1896533" y="2480750"/>
            <a:ext cx="343746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3191927" y="2997193"/>
            <a:ext cx="1744134" cy="2709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검색</a:t>
            </a:r>
            <a:endParaRPr lang="ko-KR" altLang="en-US" dirty="0">
              <a:solidFill>
                <a:schemeClr val="bg1">
                  <a:lumMod val="7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5037661" y="2997193"/>
            <a:ext cx="406400" cy="270933"/>
          </a:xfrm>
          <a:prstGeom prst="rect">
            <a:avLst/>
          </a:prstGeom>
          <a:solidFill>
            <a:srgbClr val="FF9E00"/>
          </a:solidFill>
          <a:ln>
            <a:solidFill>
              <a:srgbClr val="F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130160" y="3021958"/>
            <a:ext cx="221402" cy="221402"/>
          </a:xfrm>
          <a:prstGeom prst="rect">
            <a:avLst/>
          </a:prstGeom>
        </p:spPr>
      </p:pic>
      <p:sp>
        <p:nvSpPr>
          <p:cNvPr id="30" name="직사각형 29"/>
          <p:cNvSpPr/>
          <p:nvPr/>
        </p:nvSpPr>
        <p:spPr>
          <a:xfrm>
            <a:off x="2716857" y="2977461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/>
          </p:nvPr>
        </p:nvGraphicFramePr>
        <p:xfrm>
          <a:off x="9168341" y="2479152"/>
          <a:ext cx="2688299" cy="1710010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FAQ</a:t>
                      </a: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목록</a:t>
                      </a:r>
                      <a:endParaRPr lang="en-US" altLang="ko-KR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등록된 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FAQ</a:t>
                      </a:r>
                      <a:r>
                        <a:rPr lang="ko-KR" altLang="en-US" sz="1200" b="0" i="0" u="none" strike="noStrike" cap="none" baseline="0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 목록 및 </a:t>
                      </a:r>
                      <a:r>
                        <a:rPr lang="en-US" altLang="ko-KR" sz="1200" b="0" i="0" u="none" strike="noStrike" cap="none" baseline="0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FAQ </a:t>
                      </a:r>
                      <a:r>
                        <a:rPr lang="ko-KR" altLang="en-US" sz="1200" b="0" i="0" u="none" strike="noStrike" cap="none" baseline="0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내용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확인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indent="0" algn="l" latinLnBrk="0">
                        <a:lnSpc>
                          <a:spcPts val="1300"/>
                        </a:lnSpc>
                        <a:buFontTx/>
                        <a:buNone/>
                      </a:pPr>
                      <a:r>
                        <a:rPr lang="en-US" altLang="ko-KR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FAQ </a:t>
                      </a: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검색</a:t>
                      </a:r>
                      <a:endParaRPr lang="en-US" altLang="ko-KR" sz="1200" b="1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en-US" altLang="ko-KR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FAQ </a:t>
                      </a:r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 및 내용 검색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2" name="직사각형 31"/>
          <p:cNvSpPr/>
          <p:nvPr/>
        </p:nvSpPr>
        <p:spPr>
          <a:xfrm>
            <a:off x="2922034" y="5672665"/>
            <a:ext cx="1308769" cy="1693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1 2 3 &gt;</a:t>
            </a:r>
            <a:endParaRPr lang="ko-KR" altLang="en-US" sz="105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598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5310</TotalTime>
  <Words>2128</Words>
  <Application>Microsoft Office PowerPoint</Application>
  <PresentationFormat>와이드스크린</PresentationFormat>
  <Paragraphs>926</Paragraphs>
  <Slides>41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41</vt:i4>
      </vt:variant>
    </vt:vector>
  </HeadingPairs>
  <TitlesOfParts>
    <vt:vector size="46" baseType="lpstr">
      <vt:lpstr>Montserrat</vt:lpstr>
      <vt:lpstr>나눔바른고딕</vt:lpstr>
      <vt:lpstr>맑은 고딕</vt:lpstr>
      <vt:lpstr>Arial</vt:lpstr>
      <vt:lpstr>1_Office 테마</vt:lpstr>
      <vt:lpstr>화면 설계서!!!!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0. 통합테스트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화면 설계서!!!!</dc:title>
  <dc:creator>507-06</dc:creator>
  <cp:lastModifiedBy>Windows 사용자</cp:lastModifiedBy>
  <cp:revision>315</cp:revision>
  <dcterms:created xsi:type="dcterms:W3CDTF">2020-01-16T07:12:04Z</dcterms:created>
  <dcterms:modified xsi:type="dcterms:W3CDTF">2020-06-04T12:11:42Z</dcterms:modified>
</cp:coreProperties>
</file>