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8" r:id="rId13"/>
    <p:sldId id="270" r:id="rId14"/>
    <p:sldId id="267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C29C-BCF8-435E-B9A4-CA27DADF901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3813-0F55-4900-8262-79886D6AE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3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C29C-BCF8-435E-B9A4-CA27DADF901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3813-0F55-4900-8262-79886D6AE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0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C29C-BCF8-435E-B9A4-CA27DADF901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3813-0F55-4900-8262-79886D6AE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9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C29C-BCF8-435E-B9A4-CA27DADF901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3813-0F55-4900-8262-79886D6AE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7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C29C-BCF8-435E-B9A4-CA27DADF901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3813-0F55-4900-8262-79886D6AE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0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C29C-BCF8-435E-B9A4-CA27DADF901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3813-0F55-4900-8262-79886D6AE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6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C29C-BCF8-435E-B9A4-CA27DADF901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3813-0F55-4900-8262-79886D6AE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C29C-BCF8-435E-B9A4-CA27DADF901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3813-0F55-4900-8262-79886D6AE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8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C29C-BCF8-435E-B9A4-CA27DADF901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3813-0F55-4900-8262-79886D6AE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0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C29C-BCF8-435E-B9A4-CA27DADF901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3813-0F55-4900-8262-79886D6AE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8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C29C-BCF8-435E-B9A4-CA27DADF901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3813-0F55-4900-8262-79886D6AE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6C29C-BCF8-435E-B9A4-CA27DADF9019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53813-0F55-4900-8262-79886D6AE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44636" y="1901283"/>
            <a:ext cx="619127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/>
              <a:t>로그인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28497" y="1901285"/>
            <a:ext cx="771522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/>
              <a:t>내 서재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6" name="직사각형 45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54" name="직사각형 53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60" name="직사각형 59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62" name="직사각형 61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0005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47284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solidFill>
                  <a:schemeClr val="tx1"/>
                </a:solidFill>
              </a:rPr>
              <a:t>아이디와 비밀번호를 입력해 사이트에 접속하는 기능</a:t>
            </a:r>
            <a:r>
              <a:rPr lang="en-US" altLang="ko-KR" sz="1801">
                <a:solidFill>
                  <a:schemeClr val="tx1"/>
                </a:solidFill>
              </a:rPr>
              <a:t>, </a:t>
            </a:r>
            <a:r>
              <a:rPr lang="ko-KR" altLang="en-US" sz="1801">
                <a:solidFill>
                  <a:schemeClr val="tx1"/>
                </a:solidFill>
              </a:rPr>
              <a:t>관리자</a:t>
            </a:r>
            <a:r>
              <a:rPr lang="en-US" altLang="ko-KR" sz="1801">
                <a:solidFill>
                  <a:schemeClr val="tx1"/>
                </a:solidFill>
              </a:rPr>
              <a:t>/</a:t>
            </a:r>
            <a:r>
              <a:rPr lang="ko-KR" altLang="en-US" sz="1801">
                <a:solidFill>
                  <a:schemeClr val="tx1"/>
                </a:solidFill>
              </a:rPr>
              <a:t>일반회원을 구분</a:t>
            </a:r>
            <a:endParaRPr lang="ko-KR" altLang="en-US" sz="1801" dirty="0"/>
          </a:p>
        </p:txBody>
      </p:sp>
      <p:sp>
        <p:nvSpPr>
          <p:cNvPr id="38" name="직사각형 37"/>
          <p:cNvSpPr/>
          <p:nvPr/>
        </p:nvSpPr>
        <p:spPr>
          <a:xfrm>
            <a:off x="7706828" y="2939017"/>
            <a:ext cx="928228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83450" y="3138178"/>
            <a:ext cx="309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로그인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91349" y="3351159"/>
            <a:ext cx="2683748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/>
              <a:t>전자도서관 방문을 환영합니다</a:t>
            </a:r>
            <a:r>
              <a:rPr lang="en-US" altLang="ko-KR" sz="1401" dirty="0"/>
              <a:t>.</a:t>
            </a:r>
            <a:endParaRPr lang="ko-KR" altLang="en-US" sz="1401" dirty="0"/>
          </a:p>
        </p:txBody>
      </p:sp>
      <p:sp>
        <p:nvSpPr>
          <p:cNvPr id="44" name="직사각형 43"/>
          <p:cNvSpPr/>
          <p:nvPr/>
        </p:nvSpPr>
        <p:spPr>
          <a:xfrm>
            <a:off x="7248720" y="4262377"/>
            <a:ext cx="1523660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248720" y="4670324"/>
            <a:ext cx="1523660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비밀번호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872732" y="4262378"/>
            <a:ext cx="671172" cy="6825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680250" y="3947981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680250" y="4355927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비밀번호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939979" y="3947981"/>
            <a:ext cx="671172" cy="6825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14525" y="3538289"/>
            <a:ext cx="2683748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/>
              <a:t>전자도서관 방문을 환영합니다</a:t>
            </a:r>
            <a:r>
              <a:rPr lang="en-US" altLang="ko-KR" sz="1401" dirty="0"/>
              <a:t>.</a:t>
            </a:r>
            <a:endParaRPr lang="ko-KR" altLang="en-US" sz="1401" dirty="0"/>
          </a:p>
        </p:txBody>
      </p:sp>
      <p:sp>
        <p:nvSpPr>
          <p:cNvPr id="58" name="TextBox 57"/>
          <p:cNvSpPr txBox="1"/>
          <p:nvPr/>
        </p:nvSpPr>
        <p:spPr>
          <a:xfrm>
            <a:off x="2680251" y="4703169"/>
            <a:ext cx="69762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회원가입</a:t>
            </a:r>
            <a:endParaRPr lang="ko-KR" altLang="en-US" sz="1001" dirty="0"/>
          </a:p>
        </p:txBody>
      </p:sp>
      <p:sp>
        <p:nvSpPr>
          <p:cNvPr id="59" name="TextBox 58"/>
          <p:cNvSpPr txBox="1"/>
          <p:nvPr/>
        </p:nvSpPr>
        <p:spPr>
          <a:xfrm>
            <a:off x="3314103" y="4703168"/>
            <a:ext cx="87075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아이디 찾기</a:t>
            </a:r>
            <a:endParaRPr lang="ko-KR" altLang="en-US" sz="1001" dirty="0"/>
          </a:p>
        </p:txBody>
      </p:sp>
      <p:sp>
        <p:nvSpPr>
          <p:cNvPr id="63" name="TextBox 62"/>
          <p:cNvSpPr txBox="1"/>
          <p:nvPr/>
        </p:nvSpPr>
        <p:spPr>
          <a:xfrm>
            <a:off x="4097839" y="4703168"/>
            <a:ext cx="99899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비밀번호 찾기</a:t>
            </a:r>
            <a:endParaRPr lang="ko-KR" altLang="en-US" sz="1001" dirty="0"/>
          </a:p>
        </p:txBody>
      </p:sp>
      <p:sp>
        <p:nvSpPr>
          <p:cNvPr id="64" name="TextBox 63"/>
          <p:cNvSpPr txBox="1"/>
          <p:nvPr/>
        </p:nvSpPr>
        <p:spPr>
          <a:xfrm>
            <a:off x="7183490" y="5017568"/>
            <a:ext cx="697627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회원가입</a:t>
            </a:r>
            <a:endParaRPr lang="ko-KR" altLang="en-US" sz="1001" dirty="0"/>
          </a:p>
        </p:txBody>
      </p:sp>
      <p:sp>
        <p:nvSpPr>
          <p:cNvPr id="65" name="TextBox 64"/>
          <p:cNvSpPr txBox="1"/>
          <p:nvPr/>
        </p:nvSpPr>
        <p:spPr>
          <a:xfrm>
            <a:off x="7817342" y="5017566"/>
            <a:ext cx="87075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아이디 찾기</a:t>
            </a:r>
            <a:endParaRPr lang="ko-KR" altLang="en-US" sz="1001" dirty="0"/>
          </a:p>
        </p:txBody>
      </p:sp>
      <p:sp>
        <p:nvSpPr>
          <p:cNvPr id="66" name="TextBox 65"/>
          <p:cNvSpPr txBox="1"/>
          <p:nvPr/>
        </p:nvSpPr>
        <p:spPr>
          <a:xfrm>
            <a:off x="8601078" y="5017566"/>
            <a:ext cx="99899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1"/>
              <a:t>비밀번호 찾기</a:t>
            </a:r>
            <a:endParaRPr lang="ko-KR" altLang="en-US" sz="1001" dirty="0"/>
          </a:p>
        </p:txBody>
      </p:sp>
      <p:sp>
        <p:nvSpPr>
          <p:cNvPr id="67" name="TextBox 66"/>
          <p:cNvSpPr txBox="1"/>
          <p:nvPr/>
        </p:nvSpPr>
        <p:spPr>
          <a:xfrm>
            <a:off x="1877649" y="43705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877649" y="39726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아이디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96" y="2685713"/>
            <a:ext cx="835578" cy="835578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31" y="2661934"/>
            <a:ext cx="682799" cy="68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8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6" name="직사각형 25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1" name="직사각형 30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32" name="직사각형 31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36" name="직사각형 35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관리페이지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회원조회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회원삭제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0005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사이트에 가입된 유저의 정보를 삭제하는 기능 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349" y="2463999"/>
            <a:ext cx="276701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 dirty="0">
                <a:solidFill>
                  <a:schemeClr val="tx1"/>
                </a:solidFill>
              </a:rPr>
              <a:t>관리 페이지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55367"/>
              </p:ext>
            </p:extLst>
          </p:nvPr>
        </p:nvGraphicFramePr>
        <p:xfrm>
          <a:off x="7100889" y="3044566"/>
          <a:ext cx="2580173" cy="27713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4341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1354446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851386">
                  <a:extLst>
                    <a:ext uri="{9D8B030D-6E8A-4147-A177-3AD203B41FA5}">
                      <a16:colId xmlns:a16="http://schemas.microsoft.com/office/drawing/2014/main" val="3732261825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닉네임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ilovereading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독서킹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948026" y="1901283"/>
            <a:ext cx="715737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/>
              <a:t>로그아웃</a:t>
            </a:r>
            <a:endParaRPr lang="ko-KR" altLang="en-US" sz="100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8E657EB-07A2-4DE4-AD6E-5D2554C7FFCE}"/>
              </a:ext>
            </a:extLst>
          </p:cNvPr>
          <p:cNvGraphicFramePr>
            <a:graphicFrameLocks noGrp="1"/>
          </p:cNvGraphicFramePr>
          <p:nvPr/>
        </p:nvGraphicFramePr>
        <p:xfrm>
          <a:off x="150063" y="2264593"/>
          <a:ext cx="1460181" cy="104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+mj-ea"/>
                          <a:ea typeface="+mj-ea"/>
                        </a:rPr>
                        <a:t>관리 페이지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/>
                        <a:t>회원 조회</a:t>
                      </a:r>
                      <a:endParaRPr lang="ko-KR" altLang="en-US" sz="1100" b="1" i="1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/>
                        <a:t>도서 조회</a:t>
                      </a:r>
                      <a:endParaRPr lang="ko-KR" altLang="en-US" sz="1100" b="0" i="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FAFD1F-D11D-4870-940A-EB13C7243390}"/>
              </a:ext>
            </a:extLst>
          </p:cNvPr>
          <p:cNvCxnSpPr/>
          <p:nvPr/>
        </p:nvCxnSpPr>
        <p:spPr>
          <a:xfrm>
            <a:off x="1610241" y="2254199"/>
            <a:ext cx="0" cy="44799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5754"/>
              </p:ext>
            </p:extLst>
          </p:nvPr>
        </p:nvGraphicFramePr>
        <p:xfrm>
          <a:off x="1725172" y="2350117"/>
          <a:ext cx="4980518" cy="31089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2246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620174">
                  <a:extLst>
                    <a:ext uri="{9D8B030D-6E8A-4147-A177-3AD203B41FA5}">
                      <a16:colId xmlns:a16="http://schemas.microsoft.com/office/drawing/2014/main" val="2614298261"/>
                    </a:ext>
                  </a:extLst>
                </a:gridCol>
                <a:gridCol w="695870">
                  <a:extLst>
                    <a:ext uri="{9D8B030D-6E8A-4147-A177-3AD203B41FA5}">
                      <a16:colId xmlns:a16="http://schemas.microsoft.com/office/drawing/2014/main" val="1225242182"/>
                    </a:ext>
                  </a:extLst>
                </a:gridCol>
                <a:gridCol w="1503423">
                  <a:extLst>
                    <a:ext uri="{9D8B030D-6E8A-4147-A177-3AD203B41FA5}">
                      <a16:colId xmlns:a16="http://schemas.microsoft.com/office/drawing/2014/main" val="1581282168"/>
                    </a:ext>
                  </a:extLst>
                </a:gridCol>
                <a:gridCol w="488384">
                  <a:extLst>
                    <a:ext uri="{9D8B030D-6E8A-4147-A177-3AD203B41FA5}">
                      <a16:colId xmlns:a16="http://schemas.microsoft.com/office/drawing/2014/main" val="2396533518"/>
                    </a:ext>
                  </a:extLst>
                </a:gridCol>
                <a:gridCol w="488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닉네임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선택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ilovereading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독서킹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김갑환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taekwonkim@naver.com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구독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6407099" y="2853200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직사각형 41"/>
          <p:cNvSpPr/>
          <p:nvPr/>
        </p:nvSpPr>
        <p:spPr>
          <a:xfrm>
            <a:off x="6040713" y="5541320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회원삭제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6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6" name="직사각형 35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0" name="직사각형 39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43" name="직사각형 42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45" name="직사각형 44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47" name="직사각형 46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8" name="TextBox 47"/>
          <p:cNvSpPr txBox="1"/>
          <p:nvPr/>
        </p:nvSpPr>
        <p:spPr>
          <a:xfrm>
            <a:off x="5948026" y="1901283"/>
            <a:ext cx="715737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/>
              <a:t>로그아웃</a:t>
            </a:r>
            <a:endParaRPr lang="ko-KR" altLang="en-US" sz="1001" dirty="0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관리자페이지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도서조회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0005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solidFill>
                  <a:schemeClr val="tx1"/>
                </a:solidFill>
              </a:rPr>
              <a:t>사이트에 등록된 도서 정보를 조회하는 기능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349" y="2463999"/>
            <a:ext cx="276701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 dirty="0">
                <a:solidFill>
                  <a:schemeClr val="tx1"/>
                </a:solidFill>
              </a:rPr>
              <a:t>관리 페이지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43911"/>
              </p:ext>
            </p:extLst>
          </p:nvPr>
        </p:nvGraphicFramePr>
        <p:xfrm>
          <a:off x="1725172" y="2350117"/>
          <a:ext cx="4980517" cy="29401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1387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614298261"/>
                    </a:ext>
                  </a:extLst>
                </a:gridCol>
                <a:gridCol w="523874">
                  <a:extLst>
                    <a:ext uri="{9D8B030D-6E8A-4147-A177-3AD203B41FA5}">
                      <a16:colId xmlns:a16="http://schemas.microsoft.com/office/drawing/2014/main" val="122524218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581282168"/>
                    </a:ext>
                  </a:extLst>
                </a:gridCol>
                <a:gridCol w="541481">
                  <a:extLst>
                    <a:ext uri="{9D8B030D-6E8A-4147-A177-3AD203B41FA5}">
                      <a16:colId xmlns:a16="http://schemas.microsoft.com/office/drawing/2014/main" val="2396533518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저자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aseline="0" dirty="0"/>
                        <a:t>선택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경제학 콘서트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팀 </a:t>
                      </a:r>
                      <a:r>
                        <a:rPr lang="ko-KR" altLang="en-US" sz="1000" dirty="0" err="1"/>
                        <a:t>하포드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권장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버리는 즐거움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야마시타</a:t>
                      </a:r>
                      <a:r>
                        <a:rPr lang="en-US" altLang="ko-KR" sz="1000" dirty="0"/>
                        <a:t>..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021335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권장도서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49809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일반도서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78284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06759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도서추가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11619"/>
              </p:ext>
            </p:extLst>
          </p:nvPr>
        </p:nvGraphicFramePr>
        <p:xfrm>
          <a:off x="7100889" y="3044566"/>
          <a:ext cx="2580173" cy="27713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4341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1354446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851386">
                  <a:extLst>
                    <a:ext uri="{9D8B030D-6E8A-4147-A177-3AD203B41FA5}">
                      <a16:colId xmlns:a16="http://schemas.microsoft.com/office/drawing/2014/main" val="3732261825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제목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저자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1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경제학 콘서트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팀 </a:t>
                      </a:r>
                      <a:r>
                        <a:rPr lang="ko-KR" altLang="en-US" sz="900" dirty="0" err="1"/>
                        <a:t>하포드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버리는 즐거움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야마시타</a:t>
                      </a:r>
                      <a:r>
                        <a:rPr lang="en-US" altLang="ko-KR" sz="900" dirty="0"/>
                        <a:t>..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8986834" y="5941028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도서추가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8E657EB-07A2-4DE4-AD6E-5D2554C7FFCE}"/>
              </a:ext>
            </a:extLst>
          </p:cNvPr>
          <p:cNvGraphicFramePr>
            <a:graphicFrameLocks noGrp="1"/>
          </p:cNvGraphicFramePr>
          <p:nvPr/>
        </p:nvGraphicFramePr>
        <p:xfrm>
          <a:off x="150063" y="2264593"/>
          <a:ext cx="1460181" cy="104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+mj-ea"/>
                          <a:ea typeface="+mj-ea"/>
                        </a:rPr>
                        <a:t>관리 페이지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/>
                        <a:t>회원 조회</a:t>
                      </a:r>
                      <a:endParaRPr lang="ko-KR" altLang="en-US" sz="1100" b="0" i="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/>
                        <a:t>도서 조회</a:t>
                      </a:r>
                      <a:endParaRPr lang="ko-KR" altLang="en-US" sz="1100" b="1" i="1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6FAFD1F-D11D-4870-940A-EB13C7243390}"/>
              </a:ext>
            </a:extLst>
          </p:cNvPr>
          <p:cNvCxnSpPr/>
          <p:nvPr/>
        </p:nvCxnSpPr>
        <p:spPr>
          <a:xfrm>
            <a:off x="1610241" y="2254199"/>
            <a:ext cx="0" cy="44799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407099" y="2834728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직사각형 41"/>
          <p:cNvSpPr/>
          <p:nvPr/>
        </p:nvSpPr>
        <p:spPr>
          <a:xfrm>
            <a:off x="6407099" y="3119650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295390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6" name="직사각형 35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0" name="직사각형 39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43" name="직사각형 42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45" name="직사각형 44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47" name="직사각형 46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8" name="TextBox 47"/>
          <p:cNvSpPr txBox="1"/>
          <p:nvPr/>
        </p:nvSpPr>
        <p:spPr>
          <a:xfrm>
            <a:off x="5948026" y="1901283"/>
            <a:ext cx="715737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/>
              <a:t>로그아웃</a:t>
            </a:r>
            <a:endParaRPr lang="ko-KR" altLang="en-US" sz="1001" dirty="0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관리자페이지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도서조회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도서상세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앱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0005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solidFill>
                  <a:schemeClr val="tx1"/>
                </a:solidFill>
              </a:rPr>
              <a:t>사이트에 등록된 도서 정보를 조회하는 기능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349" y="2463999"/>
            <a:ext cx="276701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 dirty="0">
                <a:solidFill>
                  <a:schemeClr val="tx1"/>
                </a:solidFill>
              </a:rPr>
              <a:t>관리 페이지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407099" y="2834728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3" name="직사각형 22"/>
          <p:cNvSpPr/>
          <p:nvPr/>
        </p:nvSpPr>
        <p:spPr>
          <a:xfrm>
            <a:off x="6407099" y="3119650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6" name="직사각형 25"/>
          <p:cNvSpPr/>
          <p:nvPr/>
        </p:nvSpPr>
        <p:spPr>
          <a:xfrm>
            <a:off x="6021335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권장도서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49809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일반도서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78284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06759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도서추가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18733"/>
              </p:ext>
            </p:extLst>
          </p:nvPr>
        </p:nvGraphicFramePr>
        <p:xfrm>
          <a:off x="7100889" y="3044566"/>
          <a:ext cx="2580173" cy="27713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4341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1354446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851386">
                  <a:extLst>
                    <a:ext uri="{9D8B030D-6E8A-4147-A177-3AD203B41FA5}">
                      <a16:colId xmlns:a16="http://schemas.microsoft.com/office/drawing/2014/main" val="3732261825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제목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저자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1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경제학 콘서트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팀 </a:t>
                      </a:r>
                      <a:r>
                        <a:rPr lang="ko-KR" altLang="en-US" sz="900" dirty="0" err="1"/>
                        <a:t>하포드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2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버리는 즐거움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야마시타</a:t>
                      </a:r>
                      <a:r>
                        <a:rPr lang="en-US" altLang="ko-KR" sz="900" dirty="0"/>
                        <a:t>..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8986834" y="5941028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도서추가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8E657EB-07A2-4DE4-AD6E-5D2554C7FFCE}"/>
              </a:ext>
            </a:extLst>
          </p:cNvPr>
          <p:cNvGraphicFramePr>
            <a:graphicFrameLocks noGrp="1"/>
          </p:cNvGraphicFramePr>
          <p:nvPr/>
        </p:nvGraphicFramePr>
        <p:xfrm>
          <a:off x="150063" y="2264593"/>
          <a:ext cx="1460181" cy="104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+mj-ea"/>
                          <a:ea typeface="+mj-ea"/>
                        </a:rPr>
                        <a:t>관리 페이지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/>
                        <a:t>회원 조회</a:t>
                      </a:r>
                      <a:endParaRPr lang="ko-KR" altLang="en-US" sz="1100" b="0" i="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/>
                        <a:t>도서 조회</a:t>
                      </a:r>
                      <a:endParaRPr lang="ko-KR" altLang="en-US" sz="1100" b="1" i="1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6FAFD1F-D11D-4870-940A-EB13C7243390}"/>
              </a:ext>
            </a:extLst>
          </p:cNvPr>
          <p:cNvCxnSpPr/>
          <p:nvPr/>
        </p:nvCxnSpPr>
        <p:spPr>
          <a:xfrm>
            <a:off x="1610241" y="2254199"/>
            <a:ext cx="0" cy="44799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00889" y="3713192"/>
            <a:ext cx="2580172" cy="1925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69793"/>
              </p:ext>
            </p:extLst>
          </p:nvPr>
        </p:nvGraphicFramePr>
        <p:xfrm>
          <a:off x="7297470" y="3885516"/>
          <a:ext cx="2154768" cy="109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094">
                  <a:extLst>
                    <a:ext uri="{9D8B030D-6E8A-4147-A177-3AD203B41FA5}">
                      <a16:colId xmlns:a16="http://schemas.microsoft.com/office/drawing/2014/main" val="2229940280"/>
                    </a:ext>
                  </a:extLst>
                </a:gridCol>
                <a:gridCol w="1524674">
                  <a:extLst>
                    <a:ext uri="{9D8B030D-6E8A-4147-A177-3AD203B41FA5}">
                      <a16:colId xmlns:a16="http://schemas.microsoft.com/office/drawing/2014/main" val="2023651443"/>
                    </a:ext>
                  </a:extLst>
                </a:gridCol>
              </a:tblGrid>
              <a:tr h="27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제목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경제학 콘서트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998162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저자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팀 </a:t>
                      </a:r>
                      <a:r>
                        <a:rPr lang="ko-KR" altLang="en-US" sz="1000" dirty="0" err="1"/>
                        <a:t>하포드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058504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추천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04097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상태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권장도서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688161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8781066" y="5137213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권장도서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009541" y="5137213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일반도서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238016" y="5137213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53314"/>
              </p:ext>
            </p:extLst>
          </p:nvPr>
        </p:nvGraphicFramePr>
        <p:xfrm>
          <a:off x="1725172" y="2350117"/>
          <a:ext cx="4980517" cy="29401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1387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614298261"/>
                    </a:ext>
                  </a:extLst>
                </a:gridCol>
                <a:gridCol w="523874">
                  <a:extLst>
                    <a:ext uri="{9D8B030D-6E8A-4147-A177-3AD203B41FA5}">
                      <a16:colId xmlns:a16="http://schemas.microsoft.com/office/drawing/2014/main" val="122524218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581282168"/>
                    </a:ext>
                  </a:extLst>
                </a:gridCol>
                <a:gridCol w="541481">
                  <a:extLst>
                    <a:ext uri="{9D8B030D-6E8A-4147-A177-3AD203B41FA5}">
                      <a16:colId xmlns:a16="http://schemas.microsoft.com/office/drawing/2014/main" val="2396533518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저자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aseline="0" dirty="0"/>
                        <a:t>선택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경제학 콘서트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팀 </a:t>
                      </a:r>
                      <a:r>
                        <a:rPr lang="ko-KR" altLang="en-US" sz="1000" dirty="0" err="1"/>
                        <a:t>하포드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권장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버리는 즐거움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야마시타</a:t>
                      </a:r>
                      <a:r>
                        <a:rPr lang="en-US" altLang="ko-KR" sz="1000" dirty="0"/>
                        <a:t>..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25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6" name="직사각형 35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0" name="직사각형 39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43" name="직사각형 42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45" name="직사각형 44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47" name="직사각형 46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8" name="TextBox 47"/>
          <p:cNvSpPr txBox="1"/>
          <p:nvPr/>
        </p:nvSpPr>
        <p:spPr>
          <a:xfrm>
            <a:off x="5948026" y="1901283"/>
            <a:ext cx="715737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/>
              <a:t>로그아웃</a:t>
            </a:r>
            <a:endParaRPr lang="ko-KR" altLang="en-US" sz="1001" dirty="0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관리자페이지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도서조회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도서삭제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0005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사이트에 등록된 도서정보를 삭제하는 기능 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349" y="2463999"/>
            <a:ext cx="276701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 dirty="0">
                <a:solidFill>
                  <a:schemeClr val="tx1"/>
                </a:solidFill>
              </a:rPr>
              <a:t>관리 페이지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407099" y="2834728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6" name="직사각형 25"/>
          <p:cNvSpPr/>
          <p:nvPr/>
        </p:nvSpPr>
        <p:spPr>
          <a:xfrm>
            <a:off x="6021335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권장도서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49809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일반도서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78284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06759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도서추가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87494"/>
              </p:ext>
            </p:extLst>
          </p:nvPr>
        </p:nvGraphicFramePr>
        <p:xfrm>
          <a:off x="7100889" y="3044566"/>
          <a:ext cx="2580173" cy="27713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4341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1354446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851386">
                  <a:extLst>
                    <a:ext uri="{9D8B030D-6E8A-4147-A177-3AD203B41FA5}">
                      <a16:colId xmlns:a16="http://schemas.microsoft.com/office/drawing/2014/main" val="3732261825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제목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저자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1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경제학 콘서트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팀 </a:t>
                      </a:r>
                      <a:r>
                        <a:rPr lang="ko-KR" altLang="en-US" sz="900" dirty="0" err="1"/>
                        <a:t>하포드</a:t>
                      </a:r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8986834" y="5941028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도서추가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8E657EB-07A2-4DE4-AD6E-5D2554C7FFCE}"/>
              </a:ext>
            </a:extLst>
          </p:cNvPr>
          <p:cNvGraphicFramePr>
            <a:graphicFrameLocks noGrp="1"/>
          </p:cNvGraphicFramePr>
          <p:nvPr/>
        </p:nvGraphicFramePr>
        <p:xfrm>
          <a:off x="150063" y="2264593"/>
          <a:ext cx="1460181" cy="104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+mj-ea"/>
                          <a:ea typeface="+mj-ea"/>
                        </a:rPr>
                        <a:t>관리 페이지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/>
                        <a:t>회원 조회</a:t>
                      </a:r>
                      <a:endParaRPr lang="ko-KR" altLang="en-US" sz="1100" b="0" i="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/>
                        <a:t>도서 조회</a:t>
                      </a:r>
                      <a:endParaRPr lang="ko-KR" altLang="en-US" sz="1100" b="1" i="1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6FAFD1F-D11D-4870-940A-EB13C7243390}"/>
              </a:ext>
            </a:extLst>
          </p:cNvPr>
          <p:cNvCxnSpPr/>
          <p:nvPr/>
        </p:nvCxnSpPr>
        <p:spPr>
          <a:xfrm>
            <a:off x="1610241" y="2254199"/>
            <a:ext cx="0" cy="44799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80578"/>
              </p:ext>
            </p:extLst>
          </p:nvPr>
        </p:nvGraphicFramePr>
        <p:xfrm>
          <a:off x="1725172" y="2350117"/>
          <a:ext cx="4980517" cy="29401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1387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614298261"/>
                    </a:ext>
                  </a:extLst>
                </a:gridCol>
                <a:gridCol w="523874">
                  <a:extLst>
                    <a:ext uri="{9D8B030D-6E8A-4147-A177-3AD203B41FA5}">
                      <a16:colId xmlns:a16="http://schemas.microsoft.com/office/drawing/2014/main" val="122524218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581282168"/>
                    </a:ext>
                  </a:extLst>
                </a:gridCol>
                <a:gridCol w="541481">
                  <a:extLst>
                    <a:ext uri="{9D8B030D-6E8A-4147-A177-3AD203B41FA5}">
                      <a16:colId xmlns:a16="http://schemas.microsoft.com/office/drawing/2014/main" val="2396533518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저자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aseline="0" dirty="0"/>
                        <a:t>선택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경제학 콘서트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팀 </a:t>
                      </a:r>
                      <a:r>
                        <a:rPr lang="ko-KR" altLang="en-US" sz="1000" dirty="0" err="1"/>
                        <a:t>하포드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권장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79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6" name="직사각형 35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0" name="직사각형 39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43" name="직사각형 42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45" name="직사각형 44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47" name="직사각형 46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8" name="TextBox 47"/>
          <p:cNvSpPr txBox="1"/>
          <p:nvPr/>
        </p:nvSpPr>
        <p:spPr>
          <a:xfrm>
            <a:off x="5948026" y="1901283"/>
            <a:ext cx="715737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/>
              <a:t>로그아웃</a:t>
            </a:r>
            <a:endParaRPr lang="ko-KR" altLang="en-US" sz="1001" dirty="0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관리자페이지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도서조회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도서추가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0005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사이트에서 검색 가능한 도서정보를 등록하는 기능 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349" y="2463999"/>
            <a:ext cx="276701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 dirty="0">
                <a:solidFill>
                  <a:schemeClr val="tx1"/>
                </a:solidFill>
              </a:rPr>
              <a:t>관리 페이지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7100889" y="3044566"/>
          <a:ext cx="2580173" cy="27713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4341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1354446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851386">
                  <a:extLst>
                    <a:ext uri="{9D8B030D-6E8A-4147-A177-3AD203B41FA5}">
                      <a16:colId xmlns:a16="http://schemas.microsoft.com/office/drawing/2014/main" val="3732261825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제목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저자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경제학 콘서트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팀 </a:t>
                      </a:r>
                      <a:r>
                        <a:rPr lang="ko-KR" altLang="en-US" sz="1100" dirty="0" err="1"/>
                        <a:t>하포드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버리는 즐거움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야마시타</a:t>
                      </a:r>
                      <a:r>
                        <a:rPr lang="en-US" altLang="ko-KR" sz="1100" dirty="0"/>
                        <a:t>..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8986834" y="5763318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도서추가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8E657EB-07A2-4DE4-AD6E-5D2554C7FFCE}"/>
              </a:ext>
            </a:extLst>
          </p:cNvPr>
          <p:cNvGraphicFramePr>
            <a:graphicFrameLocks noGrp="1"/>
          </p:cNvGraphicFramePr>
          <p:nvPr/>
        </p:nvGraphicFramePr>
        <p:xfrm>
          <a:off x="150063" y="2264593"/>
          <a:ext cx="1460181" cy="104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+mj-ea"/>
                          <a:ea typeface="+mj-ea"/>
                        </a:rPr>
                        <a:t>관리 페이지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/>
                        <a:t>회원 조회</a:t>
                      </a:r>
                      <a:endParaRPr lang="ko-KR" altLang="en-US" sz="1100" b="0" i="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/>
                        <a:t>도서 조회</a:t>
                      </a:r>
                      <a:endParaRPr lang="ko-KR" altLang="en-US" sz="1100" b="1" i="1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6FAFD1F-D11D-4870-940A-EB13C7243390}"/>
              </a:ext>
            </a:extLst>
          </p:cNvPr>
          <p:cNvCxnSpPr/>
          <p:nvPr/>
        </p:nvCxnSpPr>
        <p:spPr>
          <a:xfrm>
            <a:off x="1610241" y="2254199"/>
            <a:ext cx="0" cy="44799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0408"/>
              </p:ext>
            </p:extLst>
          </p:nvPr>
        </p:nvGraphicFramePr>
        <p:xfrm>
          <a:off x="1725172" y="2350117"/>
          <a:ext cx="4980517" cy="29401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1387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614298261"/>
                    </a:ext>
                  </a:extLst>
                </a:gridCol>
                <a:gridCol w="523874">
                  <a:extLst>
                    <a:ext uri="{9D8B030D-6E8A-4147-A177-3AD203B41FA5}">
                      <a16:colId xmlns:a16="http://schemas.microsoft.com/office/drawing/2014/main" val="122524218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581282168"/>
                    </a:ext>
                  </a:extLst>
                </a:gridCol>
                <a:gridCol w="541481">
                  <a:extLst>
                    <a:ext uri="{9D8B030D-6E8A-4147-A177-3AD203B41FA5}">
                      <a16:colId xmlns:a16="http://schemas.microsoft.com/office/drawing/2014/main" val="2396533518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저자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aseline="0" dirty="0"/>
                        <a:t>선택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경제학 콘서트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팀 </a:t>
                      </a:r>
                      <a:r>
                        <a:rPr lang="ko-KR" altLang="en-US" sz="1000" dirty="0" err="1"/>
                        <a:t>하포드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권장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버리는 즐거움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야마시타</a:t>
                      </a:r>
                      <a:r>
                        <a:rPr lang="en-US" altLang="ko-KR" sz="1000" dirty="0"/>
                        <a:t>..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7901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6021335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권장도서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249809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일반도서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478284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06759" y="5391884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</a:rPr>
              <a:t>도서추가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07099" y="2834728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9" name="직사각형 58"/>
          <p:cNvSpPr/>
          <p:nvPr/>
        </p:nvSpPr>
        <p:spPr>
          <a:xfrm>
            <a:off x="6407099" y="3119650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6" name="직사각형 55"/>
          <p:cNvSpPr/>
          <p:nvPr/>
        </p:nvSpPr>
        <p:spPr>
          <a:xfrm>
            <a:off x="7100889" y="3114953"/>
            <a:ext cx="2583468" cy="313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7261309" y="3283465"/>
          <a:ext cx="2210512" cy="2419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218">
                  <a:extLst>
                    <a:ext uri="{9D8B030D-6E8A-4147-A177-3AD203B41FA5}">
                      <a16:colId xmlns:a16="http://schemas.microsoft.com/office/drawing/2014/main" val="2229940280"/>
                    </a:ext>
                  </a:extLst>
                </a:gridCol>
                <a:gridCol w="1461294">
                  <a:extLst>
                    <a:ext uri="{9D8B030D-6E8A-4147-A177-3AD203B41FA5}">
                      <a16:colId xmlns:a16="http://schemas.microsoft.com/office/drawing/2014/main" val="2023651443"/>
                    </a:ext>
                  </a:extLst>
                </a:gridCol>
              </a:tblGrid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도서명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9981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저자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0585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출판사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04097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제작일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68816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지원기기</a:t>
                      </a:r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689185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포멧</a:t>
                      </a:r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000208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표지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431721"/>
                  </a:ext>
                </a:extLst>
              </a:tr>
              <a:tr h="597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책 설명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832567"/>
                  </a:ext>
                </a:extLst>
              </a:tr>
            </a:tbl>
          </a:graphicData>
        </a:graphic>
      </p:graphicFrame>
      <p:sp>
        <p:nvSpPr>
          <p:cNvPr id="58" name="모서리가 둥근 직사각형 57"/>
          <p:cNvSpPr/>
          <p:nvPr/>
        </p:nvSpPr>
        <p:spPr>
          <a:xfrm>
            <a:off x="8078599" y="5852002"/>
            <a:ext cx="667201" cy="234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725173" y="2928400"/>
            <a:ext cx="4988759" cy="313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70136"/>
              </p:ext>
            </p:extLst>
          </p:nvPr>
        </p:nvGraphicFramePr>
        <p:xfrm>
          <a:off x="1905216" y="3096912"/>
          <a:ext cx="4597650" cy="2588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246">
                  <a:extLst>
                    <a:ext uri="{9D8B030D-6E8A-4147-A177-3AD203B41FA5}">
                      <a16:colId xmlns:a16="http://schemas.microsoft.com/office/drawing/2014/main" val="2229940280"/>
                    </a:ext>
                  </a:extLst>
                </a:gridCol>
                <a:gridCol w="3855404">
                  <a:extLst>
                    <a:ext uri="{9D8B030D-6E8A-4147-A177-3AD203B41FA5}">
                      <a16:colId xmlns:a16="http://schemas.microsoft.com/office/drawing/2014/main" val="2023651443"/>
                    </a:ext>
                  </a:extLst>
                </a:gridCol>
              </a:tblGrid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도서명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9981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저자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0585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출판사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04097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제작일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688161"/>
                  </a:ext>
                </a:extLst>
              </a:tr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지원기기</a:t>
                      </a:r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689185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포멧</a:t>
                      </a:r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000208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표지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431721"/>
                  </a:ext>
                </a:extLst>
              </a:tr>
              <a:tr h="597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책 설명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832567"/>
                  </a:ext>
                </a:extLst>
              </a:tr>
            </a:tbl>
          </a:graphicData>
        </a:graphic>
      </p:graphicFrame>
      <p:sp>
        <p:nvSpPr>
          <p:cNvPr id="55" name="모서리가 둥근 직사각형 54"/>
          <p:cNvSpPr/>
          <p:nvPr/>
        </p:nvSpPr>
        <p:spPr>
          <a:xfrm>
            <a:off x="3730639" y="5751551"/>
            <a:ext cx="632407" cy="234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86232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0" name="직사각형 29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44636" y="1901283"/>
            <a:ext cx="619127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/>
              <a:t>로그인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28497" y="1901285"/>
            <a:ext cx="771522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/>
              <a:t>내 서재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40" name="직사각형 39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45" name="직사각형 44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54" name="직사각형 53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찾기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0005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solidFill>
                  <a:schemeClr val="tx1"/>
                </a:solidFill>
              </a:rPr>
              <a:t>이름과 이메일을 이용해 사이트에 가입된 아이디를 조회하는 기능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57720" y="4262377"/>
            <a:ext cx="1614660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이름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157720" y="4670324"/>
            <a:ext cx="1614660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example@email.com</a:t>
            </a:r>
            <a:endParaRPr lang="ko-KR" altLang="en-US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872732" y="4262378"/>
            <a:ext cx="671172" cy="6825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717129" y="3987780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이름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717128" y="4395727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example@email.com</a:t>
            </a:r>
            <a:endParaRPr lang="ko-KR" altLang="en-US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76856" y="3987780"/>
            <a:ext cx="671172" cy="6825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14528" y="44103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이메일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914526" y="39877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이름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7706827" y="2939017"/>
            <a:ext cx="141870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>
                <a:solidFill>
                  <a:schemeClr val="tx1"/>
                </a:solidFill>
              </a:rPr>
              <a:t>아이디 찾기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83450" y="3138178"/>
            <a:ext cx="309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아이디 찾기</a:t>
            </a:r>
            <a:endParaRPr lang="ko-KR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6991349" y="3351159"/>
            <a:ext cx="2706190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이름과 가입하신 이메일을 입력</a:t>
            </a:r>
            <a:endParaRPr lang="en-US" altLang="ko-KR" sz="1401"/>
          </a:p>
          <a:p>
            <a:r>
              <a:rPr lang="ko-KR" altLang="en-US" sz="1401"/>
              <a:t>해주세요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36" name="TextBox 35"/>
          <p:cNvSpPr txBox="1"/>
          <p:nvPr/>
        </p:nvSpPr>
        <p:spPr>
          <a:xfrm>
            <a:off x="1914524" y="3538289"/>
            <a:ext cx="3464410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이름과 가입하신 이메일을 입력해주세요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43" y="2654310"/>
            <a:ext cx="842409" cy="842409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10" y="2654312"/>
            <a:ext cx="690421" cy="6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6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0" name="직사각형 29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44636" y="1901283"/>
            <a:ext cx="619127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/>
              <a:t>로그인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28497" y="1901285"/>
            <a:ext cx="771522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/>
              <a:t>내 서재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40" name="직사각형 39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45" name="직사각형 44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54" name="직사각형 53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찾기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0005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solidFill>
                  <a:schemeClr val="tx1"/>
                </a:solidFill>
              </a:rPr>
              <a:t>이름과 이메일을 이용해 사이트에 가입된 아이디를 조회하는 기능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06827" y="2939017"/>
            <a:ext cx="141870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>
                <a:solidFill>
                  <a:schemeClr val="tx1"/>
                </a:solidFill>
              </a:rPr>
              <a:t>아이디 찾기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83450" y="3138178"/>
            <a:ext cx="309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아이디 찾기</a:t>
            </a:r>
            <a:endParaRPr lang="ko-KR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070893" y="3351159"/>
            <a:ext cx="2534668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회원님의 아이디는 </a:t>
            </a:r>
            <a:r>
              <a:rPr lang="en-US" altLang="ko-KR" sz="1401"/>
              <a:t>'@@@@‘</a:t>
            </a:r>
          </a:p>
          <a:p>
            <a:r>
              <a:rPr lang="ko-KR" altLang="en-US" sz="1401"/>
              <a:t>입니다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36" name="TextBox 35"/>
          <p:cNvSpPr txBox="1"/>
          <p:nvPr/>
        </p:nvSpPr>
        <p:spPr>
          <a:xfrm>
            <a:off x="1914527" y="3538289"/>
            <a:ext cx="3113353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회원님의 아이디는 </a:t>
            </a:r>
            <a:r>
              <a:rPr lang="en-US" altLang="ko-KR" sz="1401"/>
              <a:t>'@@@@'</a:t>
            </a:r>
            <a:r>
              <a:rPr lang="ko-KR" altLang="en-US" sz="1401"/>
              <a:t>입니다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38" name="직사각형 37"/>
          <p:cNvSpPr/>
          <p:nvPr/>
        </p:nvSpPr>
        <p:spPr>
          <a:xfrm>
            <a:off x="2912268" y="4101115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008191" y="4101115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43" y="2654310"/>
            <a:ext cx="842409" cy="84240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83" y="2654312"/>
            <a:ext cx="696847" cy="69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6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0" name="직사각형 29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44636" y="1901283"/>
            <a:ext cx="619127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/>
              <a:t>로그인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28497" y="1901285"/>
            <a:ext cx="771522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/>
              <a:t>내 서재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40" name="직사각형 39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45" name="직사각형 44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54" name="직사각형 53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찾기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0005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아이디와 이메일을 이용해 가입된 아이디에 해당하는 비밀번호를 재발급하는 기능 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30780" y="4262377"/>
            <a:ext cx="1641600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130780" y="4670324"/>
            <a:ext cx="1641600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example@email.com</a:t>
            </a:r>
            <a:endParaRPr lang="ko-KR" altLang="en-US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872732" y="4262378"/>
            <a:ext cx="671172" cy="6825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717129" y="3987780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717128" y="4395727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example@email.com</a:t>
            </a:r>
            <a:endParaRPr lang="ko-KR" altLang="en-US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76856" y="3987780"/>
            <a:ext cx="671172" cy="6825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14528" y="44103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이메일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914528" y="39877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아이디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83450" y="3138178"/>
            <a:ext cx="309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비밀번호 찾기</a:t>
            </a:r>
            <a:endParaRPr lang="ko-KR" alt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914525" y="3538289"/>
            <a:ext cx="360387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아이디와 가입하신 이메일을 입력해주세요</a:t>
            </a:r>
            <a:endParaRPr lang="ko-KR" altLang="en-US" sz="140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43" y="2654310"/>
            <a:ext cx="842409" cy="84240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7706829" y="2939017"/>
            <a:ext cx="1663173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>
                <a:solidFill>
                  <a:schemeClr val="tx1"/>
                </a:solidFill>
              </a:rPr>
              <a:t>비밀번호 찾기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91348" y="3351159"/>
            <a:ext cx="2526654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아이디와 가입하신 이메일을 </a:t>
            </a:r>
            <a:endParaRPr lang="en-US" altLang="ko-KR" sz="1401"/>
          </a:p>
          <a:p>
            <a:r>
              <a:rPr lang="ko-KR" altLang="en-US" sz="1401"/>
              <a:t>입력해주세요</a:t>
            </a:r>
            <a:endParaRPr lang="ko-KR" altLang="en-US" sz="1401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10" y="2654312"/>
            <a:ext cx="690421" cy="6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5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0" name="직사각형 29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44636" y="1901283"/>
            <a:ext cx="619127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/>
              <a:t>로그인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28497" y="1901285"/>
            <a:ext cx="771522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 dirty="0"/>
              <a:t>내 서재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40" name="직사각형 39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45" name="직사각형 44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54" name="직사각형 53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비밀번호 찾기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0005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아이디와 이메일을 이용해 가입된 아이디에 해당하는 비밀번호를 재발급하는 기능 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06829" y="2939017"/>
            <a:ext cx="1663173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>
                <a:solidFill>
                  <a:schemeClr val="tx1"/>
                </a:solidFill>
              </a:rPr>
              <a:t>비밀번호 찾기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83450" y="3138178"/>
            <a:ext cx="309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비밀번호 찾기</a:t>
            </a:r>
            <a:endParaRPr lang="ko-KR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070893" y="3351159"/>
            <a:ext cx="2464136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회원님의 이메일로 임시비밀</a:t>
            </a:r>
            <a:endParaRPr lang="en-US" altLang="ko-KR" sz="1401"/>
          </a:p>
          <a:p>
            <a:r>
              <a:rPr lang="ko-KR" altLang="en-US" sz="1401"/>
              <a:t>번호를 발송해드렸습니다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36" name="TextBox 35"/>
          <p:cNvSpPr txBox="1"/>
          <p:nvPr/>
        </p:nvSpPr>
        <p:spPr>
          <a:xfrm>
            <a:off x="1914527" y="3538289"/>
            <a:ext cx="3002745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회원님의 이메일로 임시비밀번호를</a:t>
            </a:r>
            <a:endParaRPr lang="en-US" altLang="ko-KR" sz="1401"/>
          </a:p>
          <a:p>
            <a:r>
              <a:rPr lang="ko-KR" altLang="en-US" sz="1401"/>
              <a:t>발송해드렸습니다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38" name="직사각형 37"/>
          <p:cNvSpPr/>
          <p:nvPr/>
        </p:nvSpPr>
        <p:spPr>
          <a:xfrm>
            <a:off x="2912268" y="4101115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008191" y="4101115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로그인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043" y="2654310"/>
            <a:ext cx="842409" cy="84240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83" y="2654312"/>
            <a:ext cx="696847" cy="69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2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9" name="직사각형 58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6" name="직사각형 65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71" name="직사각형 70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73" name="직사각형 72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76" name="직사각형 75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0005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solidFill>
                  <a:schemeClr val="tx1"/>
                </a:solidFill>
              </a:rPr>
              <a:t>아이디</a:t>
            </a:r>
            <a:r>
              <a:rPr lang="en-US" altLang="ko-KR" sz="1801">
                <a:solidFill>
                  <a:schemeClr val="tx1"/>
                </a:solidFill>
              </a:rPr>
              <a:t>, </a:t>
            </a:r>
            <a:r>
              <a:rPr lang="ko-KR" altLang="en-US" sz="1801">
                <a:solidFill>
                  <a:schemeClr val="tx1"/>
                </a:solidFill>
              </a:rPr>
              <a:t>비밀번호</a:t>
            </a:r>
            <a:r>
              <a:rPr lang="en-US" altLang="ko-KR" sz="1801">
                <a:solidFill>
                  <a:schemeClr val="tx1"/>
                </a:solidFill>
              </a:rPr>
              <a:t>, </a:t>
            </a:r>
            <a:r>
              <a:rPr lang="ko-KR" altLang="en-US" sz="1801">
                <a:solidFill>
                  <a:schemeClr val="tx1"/>
                </a:solidFill>
              </a:rPr>
              <a:t>이름</a:t>
            </a:r>
            <a:r>
              <a:rPr lang="en-US" altLang="ko-KR" sz="1801">
                <a:solidFill>
                  <a:schemeClr val="tx1"/>
                </a:solidFill>
              </a:rPr>
              <a:t>, </a:t>
            </a:r>
            <a:r>
              <a:rPr lang="ko-KR" altLang="en-US" sz="1801">
                <a:solidFill>
                  <a:schemeClr val="tx1"/>
                </a:solidFill>
              </a:rPr>
              <a:t>이메일</a:t>
            </a:r>
            <a:r>
              <a:rPr lang="en-US" altLang="ko-KR" sz="1801">
                <a:solidFill>
                  <a:schemeClr val="tx1"/>
                </a:solidFill>
              </a:rPr>
              <a:t>, </a:t>
            </a:r>
            <a:r>
              <a:rPr lang="ko-KR" altLang="en-US" sz="1801">
                <a:solidFill>
                  <a:schemeClr val="tx1"/>
                </a:solidFill>
              </a:rPr>
              <a:t>휴대폰번호를  입력해서 사이트에 가입하는 기능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81615" y="2704923"/>
            <a:ext cx="116298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91351" y="3155052"/>
            <a:ext cx="2347117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전자도서관의 멤버가 되어 </a:t>
            </a:r>
            <a:endParaRPr lang="en-US" altLang="ko-KR" sz="1401"/>
          </a:p>
          <a:p>
            <a:r>
              <a:rPr lang="ko-KR" altLang="en-US" sz="1401"/>
              <a:t>다양한 혜택을 누려보세요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49" name="직사각형 48"/>
          <p:cNvSpPr/>
          <p:nvPr/>
        </p:nvSpPr>
        <p:spPr>
          <a:xfrm>
            <a:off x="2906890" y="4364318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비밀번호 확인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906890" y="4772264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닉네임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906890" y="6407240"/>
            <a:ext cx="825305" cy="2757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9528" y="3022319"/>
            <a:ext cx="3486852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전자도서관의 멤버가 되어 다양한 혜택을</a:t>
            </a:r>
            <a:endParaRPr lang="en-US" altLang="ko-KR" sz="1401"/>
          </a:p>
          <a:p>
            <a:r>
              <a:rPr lang="ko-KR" altLang="en-US" sz="1401"/>
              <a:t>누려보세요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40" name="직사각형 39"/>
          <p:cNvSpPr/>
          <p:nvPr/>
        </p:nvSpPr>
        <p:spPr>
          <a:xfrm>
            <a:off x="2906891" y="3558667"/>
            <a:ext cx="892267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906890" y="3966613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비밀번호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906890" y="5182471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이름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906890" y="5590416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example@email.com</a:t>
            </a:r>
            <a:endParaRPr lang="ko-KR" altLang="en-US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99530" y="3555147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아이디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799530" y="3965412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799531" y="4360125"/>
            <a:ext cx="12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 확인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9530" y="4771083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닉네임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799530" y="5182471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이름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799530" y="5597905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이메일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2906890" y="5999296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‘-’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를 뺀 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11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자리 숫자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99528" y="6006785"/>
            <a:ext cx="1060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휴대폰 번호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3799155" y="6407240"/>
            <a:ext cx="1196014" cy="275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이전 화면으로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7150894" y="3919497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87674" y="3676270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아이디</a:t>
            </a:r>
            <a:endParaRPr lang="ko-KR" altLang="en-US" sz="1100" dirty="0"/>
          </a:p>
        </p:txBody>
      </p:sp>
      <p:sp>
        <p:nvSpPr>
          <p:cNvPr id="87" name="직사각형 86"/>
          <p:cNvSpPr/>
          <p:nvPr/>
        </p:nvSpPr>
        <p:spPr>
          <a:xfrm>
            <a:off x="7150894" y="4437321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비밀번호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087674" y="4194093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비밀번호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7150894" y="4948784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비밀번호 확인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87672" y="4705557"/>
            <a:ext cx="110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비밀번호 확인</a:t>
            </a:r>
            <a:endParaRPr lang="ko-KR" altLang="en-US" sz="1100" dirty="0"/>
          </a:p>
        </p:txBody>
      </p:sp>
      <p:sp>
        <p:nvSpPr>
          <p:cNvPr id="91" name="직사각형 90"/>
          <p:cNvSpPr/>
          <p:nvPr/>
        </p:nvSpPr>
        <p:spPr>
          <a:xfrm>
            <a:off x="7150894" y="5447312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닉네임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087674" y="5204084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닉네임</a:t>
            </a:r>
            <a:endParaRPr lang="ko-KR" altLang="en-US" sz="1100" dirty="0"/>
          </a:p>
        </p:txBody>
      </p:sp>
      <p:sp>
        <p:nvSpPr>
          <p:cNvPr id="93" name="직사각형 92"/>
          <p:cNvSpPr/>
          <p:nvPr/>
        </p:nvSpPr>
        <p:spPr>
          <a:xfrm>
            <a:off x="7150894" y="5945840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이럼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087674" y="5702612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이름</a:t>
            </a:r>
            <a:endParaRPr lang="ko-KR" altLang="en-US" sz="1100" dirty="0"/>
          </a:p>
        </p:txBody>
      </p:sp>
      <p:sp>
        <p:nvSpPr>
          <p:cNvPr id="97" name="직사각형 96"/>
          <p:cNvSpPr/>
          <p:nvPr/>
        </p:nvSpPr>
        <p:spPr>
          <a:xfrm>
            <a:off x="7150894" y="6454472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bg2">
                    <a:lumMod val="90000"/>
                  </a:schemeClr>
                </a:solidFill>
              </a:rPr>
              <a:t>example@email.com</a:t>
            </a:r>
            <a:endParaRPr lang="ko-KR" altLang="en-US" sz="11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87674" y="6211243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이메일</a:t>
            </a:r>
            <a:endParaRPr lang="ko-KR" altLang="en-US" sz="1100" dirty="0"/>
          </a:p>
        </p:txBody>
      </p:sp>
      <p:sp>
        <p:nvSpPr>
          <p:cNvPr id="101" name="직사각형 100"/>
          <p:cNvSpPr/>
          <p:nvPr/>
        </p:nvSpPr>
        <p:spPr>
          <a:xfrm>
            <a:off x="4102906" y="3558667"/>
            <a:ext cx="892267" cy="27459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7708196" y="3698641"/>
            <a:ext cx="743079" cy="1857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48026" y="1901283"/>
            <a:ext cx="715737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/>
              <a:t>로그아웃</a:t>
            </a:r>
            <a:endParaRPr lang="ko-KR" altLang="en-US" sz="1001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25" y="2467993"/>
            <a:ext cx="697051" cy="69705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683450" y="2631459"/>
            <a:ext cx="309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회원가입</a:t>
            </a:r>
            <a:endParaRPr lang="ko-KR" altLang="en-US" sz="2000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32" y="2184211"/>
            <a:ext cx="842409" cy="8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0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59" name="직사각형 58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6" name="직사각형 65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71" name="직사각형 70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73" name="직사각형 72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76" name="직사각형 75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중복확인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0005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가입하려는 아이디가 사이트에 이미 가입되어있는지 조회하는 기능 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81615" y="2704923"/>
            <a:ext cx="116298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91351" y="3155052"/>
            <a:ext cx="2347117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전자도서관의 멤버가 되어 </a:t>
            </a:r>
            <a:endParaRPr lang="en-US" altLang="ko-KR" sz="1401"/>
          </a:p>
          <a:p>
            <a:r>
              <a:rPr lang="ko-KR" altLang="en-US" sz="1401"/>
              <a:t>다양한 혜택을 누려보세요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49" name="직사각형 48"/>
          <p:cNvSpPr/>
          <p:nvPr/>
        </p:nvSpPr>
        <p:spPr>
          <a:xfrm>
            <a:off x="2906890" y="4364318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비밀번호 확인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906890" y="4772264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닉네임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906890" y="6407240"/>
            <a:ext cx="825305" cy="2757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9528" y="3022319"/>
            <a:ext cx="3486852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/>
              <a:t>전자도서관의 멤버가 되어 다양한 혜택을</a:t>
            </a:r>
            <a:endParaRPr lang="en-US" altLang="ko-KR" sz="1401"/>
          </a:p>
          <a:p>
            <a:r>
              <a:rPr lang="ko-KR" altLang="en-US" sz="1401"/>
              <a:t>누려보세요</a:t>
            </a:r>
            <a:r>
              <a:rPr lang="en-US" altLang="ko-KR" sz="1401"/>
              <a:t>.</a:t>
            </a:r>
            <a:endParaRPr lang="ko-KR" altLang="en-US" sz="1401" dirty="0"/>
          </a:p>
        </p:txBody>
      </p:sp>
      <p:sp>
        <p:nvSpPr>
          <p:cNvPr id="40" name="직사각형 39"/>
          <p:cNvSpPr/>
          <p:nvPr/>
        </p:nvSpPr>
        <p:spPr>
          <a:xfrm>
            <a:off x="2906891" y="3558667"/>
            <a:ext cx="892267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906890" y="3966613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비밀번호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906890" y="5182471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이름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906890" y="5590416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example@email.com</a:t>
            </a:r>
            <a:endParaRPr lang="ko-KR" altLang="en-US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99530" y="3555147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아이디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799530" y="3965412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799531" y="4360125"/>
            <a:ext cx="122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 확인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799530" y="4771083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닉네임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799530" y="5182471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이름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799530" y="5597905"/>
            <a:ext cx="935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이메일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2906890" y="5999296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‘-’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를 뺀 </a:t>
            </a:r>
            <a:r>
              <a:rPr lang="en-US" altLang="ko-KR" sz="1200">
                <a:solidFill>
                  <a:schemeClr val="bg2">
                    <a:lumMod val="90000"/>
                  </a:schemeClr>
                </a:solidFill>
              </a:rPr>
              <a:t>11</a:t>
            </a:r>
            <a:r>
              <a:rPr lang="ko-KR" altLang="en-US" sz="1200">
                <a:solidFill>
                  <a:schemeClr val="bg2">
                    <a:lumMod val="90000"/>
                  </a:schemeClr>
                </a:solidFill>
              </a:rPr>
              <a:t>자리 숫자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99528" y="6006785"/>
            <a:ext cx="1060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휴대폰 번호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3799155" y="6407240"/>
            <a:ext cx="1196014" cy="275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이전 화면으로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7150894" y="3919497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아이디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87674" y="3676270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아이디</a:t>
            </a:r>
            <a:endParaRPr lang="ko-KR" altLang="en-US" sz="1100" dirty="0"/>
          </a:p>
        </p:txBody>
      </p:sp>
      <p:sp>
        <p:nvSpPr>
          <p:cNvPr id="87" name="직사각형 86"/>
          <p:cNvSpPr/>
          <p:nvPr/>
        </p:nvSpPr>
        <p:spPr>
          <a:xfrm>
            <a:off x="7150894" y="4437321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비밀번호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087674" y="4194093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비밀번호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7150894" y="4948784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비밀번호 확인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87672" y="4705557"/>
            <a:ext cx="110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비밀번호 확인</a:t>
            </a:r>
            <a:endParaRPr lang="ko-KR" altLang="en-US" sz="1100" dirty="0"/>
          </a:p>
        </p:txBody>
      </p:sp>
      <p:sp>
        <p:nvSpPr>
          <p:cNvPr id="91" name="직사각형 90"/>
          <p:cNvSpPr/>
          <p:nvPr/>
        </p:nvSpPr>
        <p:spPr>
          <a:xfrm>
            <a:off x="7150894" y="5447312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닉네임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087674" y="5204084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닉네임</a:t>
            </a:r>
            <a:endParaRPr lang="ko-KR" altLang="en-US" sz="1100" dirty="0"/>
          </a:p>
        </p:txBody>
      </p:sp>
      <p:sp>
        <p:nvSpPr>
          <p:cNvPr id="93" name="직사각형 92"/>
          <p:cNvSpPr/>
          <p:nvPr/>
        </p:nvSpPr>
        <p:spPr>
          <a:xfrm>
            <a:off x="7150894" y="5945840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90000"/>
                  </a:schemeClr>
                </a:solidFill>
              </a:rPr>
              <a:t>이럼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087674" y="5702612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이름</a:t>
            </a:r>
            <a:endParaRPr lang="ko-KR" altLang="en-US" sz="1100" dirty="0"/>
          </a:p>
        </p:txBody>
      </p:sp>
      <p:sp>
        <p:nvSpPr>
          <p:cNvPr id="97" name="직사각형 96"/>
          <p:cNvSpPr/>
          <p:nvPr/>
        </p:nvSpPr>
        <p:spPr>
          <a:xfrm>
            <a:off x="7150894" y="6454472"/>
            <a:ext cx="2088281" cy="274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bg2">
                    <a:lumMod val="90000"/>
                  </a:schemeClr>
                </a:solidFill>
              </a:rPr>
              <a:t>example@email.com</a:t>
            </a:r>
            <a:endParaRPr lang="ko-KR" altLang="en-US" sz="11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87674" y="6211243"/>
            <a:ext cx="93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이메일</a:t>
            </a:r>
            <a:endParaRPr lang="ko-KR" altLang="en-US" sz="1100" dirty="0"/>
          </a:p>
        </p:txBody>
      </p:sp>
      <p:sp>
        <p:nvSpPr>
          <p:cNvPr id="101" name="직사각형 100"/>
          <p:cNvSpPr/>
          <p:nvPr/>
        </p:nvSpPr>
        <p:spPr>
          <a:xfrm>
            <a:off x="4102906" y="3558667"/>
            <a:ext cx="892267" cy="27459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7708196" y="3698641"/>
            <a:ext cx="743079" cy="1857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48026" y="1901283"/>
            <a:ext cx="715737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/>
              <a:t>로그아웃</a:t>
            </a:r>
            <a:endParaRPr lang="ko-KR" altLang="en-US" sz="1001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25" y="2467993"/>
            <a:ext cx="697051" cy="69705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683450" y="2631459"/>
            <a:ext cx="3096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회원가입</a:t>
            </a:r>
            <a:endParaRPr lang="ko-KR" altLang="en-US" sz="2000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32" y="2184211"/>
            <a:ext cx="842409" cy="842409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7013266" y="3884375"/>
            <a:ext cx="2580172" cy="1186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920314" y="4763698"/>
            <a:ext cx="687317" cy="234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150893" y="4245875"/>
            <a:ext cx="2320623" cy="40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1"/>
              <a:t>'@@@@'</a:t>
            </a:r>
            <a:r>
              <a:rPr lang="ko-KR" altLang="en-US" sz="1001"/>
              <a:t>는 사용할 수 있는 아이디입니다</a:t>
            </a:r>
            <a:r>
              <a:rPr lang="en-US" altLang="ko-KR" sz="1001"/>
              <a:t>.</a:t>
            </a:r>
            <a:endParaRPr lang="ko-KR" altLang="en-US" sz="1001" dirty="0"/>
          </a:p>
        </p:txBody>
      </p:sp>
      <p:sp>
        <p:nvSpPr>
          <p:cNvPr id="81" name="TextBox 80"/>
          <p:cNvSpPr txBox="1"/>
          <p:nvPr/>
        </p:nvSpPr>
        <p:spPr>
          <a:xfrm>
            <a:off x="7150893" y="3994989"/>
            <a:ext cx="2320623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1"/>
              <a:t>중복확인 결과</a:t>
            </a:r>
            <a:endParaRPr lang="ko-KR" altLang="en-US" sz="1001" dirty="0"/>
          </a:p>
        </p:txBody>
      </p:sp>
      <p:sp>
        <p:nvSpPr>
          <p:cNvPr id="95" name="직사각형 94"/>
          <p:cNvSpPr/>
          <p:nvPr/>
        </p:nvSpPr>
        <p:spPr>
          <a:xfrm>
            <a:off x="2447478" y="3549184"/>
            <a:ext cx="2580172" cy="1186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3354527" y="4428508"/>
            <a:ext cx="687317" cy="234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585104" y="3910685"/>
            <a:ext cx="2320623" cy="40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1"/>
              <a:t>'@@@@'</a:t>
            </a:r>
            <a:r>
              <a:rPr lang="ko-KR" altLang="en-US" sz="1001"/>
              <a:t>는 사용할 수 있는 아이디입니다</a:t>
            </a:r>
            <a:r>
              <a:rPr lang="en-US" altLang="ko-KR" sz="1001"/>
              <a:t>.</a:t>
            </a:r>
            <a:endParaRPr lang="ko-KR" altLang="en-US" sz="1001" dirty="0"/>
          </a:p>
        </p:txBody>
      </p:sp>
      <p:sp>
        <p:nvSpPr>
          <p:cNvPr id="104" name="TextBox 103"/>
          <p:cNvSpPr txBox="1"/>
          <p:nvPr/>
        </p:nvSpPr>
        <p:spPr>
          <a:xfrm>
            <a:off x="2585104" y="3659799"/>
            <a:ext cx="2320623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1"/>
              <a:t>중복확인 결과</a:t>
            </a:r>
            <a:endParaRPr lang="ko-KR" altLang="en-US" sz="1001" dirty="0"/>
          </a:p>
        </p:txBody>
      </p:sp>
    </p:spTree>
    <p:extLst>
      <p:ext uri="{BB962C8B-B14F-4D97-AF65-F5344CB8AC3E}">
        <p14:creationId xmlns:p14="http://schemas.microsoft.com/office/powerpoint/2010/main" val="218935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6" name="직사각형 25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1" name="직사각형 30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32" name="직사각형 31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36" name="직사각형 35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관리페이지</a:t>
            </a:r>
            <a:r>
              <a:rPr lang="en-US" altLang="ko-KR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8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회원조회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0005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사이트에 가입한 유저의 정보를 조회하는 기능 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349" y="2463999"/>
            <a:ext cx="276701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 dirty="0">
                <a:solidFill>
                  <a:schemeClr val="tx1"/>
                </a:solidFill>
              </a:rPr>
              <a:t>관리 페이지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7100889" y="3044566"/>
          <a:ext cx="2580173" cy="27713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4341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1354446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851386">
                  <a:extLst>
                    <a:ext uri="{9D8B030D-6E8A-4147-A177-3AD203B41FA5}">
                      <a16:colId xmlns:a16="http://schemas.microsoft.com/office/drawing/2014/main" val="3732261825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닉네임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ilovereading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독서킹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ghdrlfehd12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길동이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948026" y="1901283"/>
            <a:ext cx="715737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/>
              <a:t>로그아웃</a:t>
            </a:r>
            <a:endParaRPr lang="ko-KR" altLang="en-US" sz="100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8E657EB-07A2-4DE4-AD6E-5D2554C7FFCE}"/>
              </a:ext>
            </a:extLst>
          </p:cNvPr>
          <p:cNvGraphicFramePr>
            <a:graphicFrameLocks noGrp="1"/>
          </p:cNvGraphicFramePr>
          <p:nvPr/>
        </p:nvGraphicFramePr>
        <p:xfrm>
          <a:off x="150063" y="2264593"/>
          <a:ext cx="1460181" cy="104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+mj-ea"/>
                          <a:ea typeface="+mj-ea"/>
                        </a:rPr>
                        <a:t>관리 페이지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/>
                        <a:t>회원 조회</a:t>
                      </a:r>
                      <a:endParaRPr lang="ko-KR" altLang="en-US" sz="1100" b="1" i="1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/>
                        <a:t>도서 조회</a:t>
                      </a:r>
                      <a:endParaRPr lang="ko-KR" altLang="en-US" sz="1100" b="0" i="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FAFD1F-D11D-4870-940A-EB13C7243390}"/>
              </a:ext>
            </a:extLst>
          </p:cNvPr>
          <p:cNvCxnSpPr/>
          <p:nvPr/>
        </p:nvCxnSpPr>
        <p:spPr>
          <a:xfrm>
            <a:off x="1610241" y="2254199"/>
            <a:ext cx="0" cy="44799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02436"/>
              </p:ext>
            </p:extLst>
          </p:nvPr>
        </p:nvGraphicFramePr>
        <p:xfrm>
          <a:off x="1725172" y="2350117"/>
          <a:ext cx="4980518" cy="31089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2246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620174">
                  <a:extLst>
                    <a:ext uri="{9D8B030D-6E8A-4147-A177-3AD203B41FA5}">
                      <a16:colId xmlns:a16="http://schemas.microsoft.com/office/drawing/2014/main" val="2614298261"/>
                    </a:ext>
                  </a:extLst>
                </a:gridCol>
                <a:gridCol w="695870">
                  <a:extLst>
                    <a:ext uri="{9D8B030D-6E8A-4147-A177-3AD203B41FA5}">
                      <a16:colId xmlns:a16="http://schemas.microsoft.com/office/drawing/2014/main" val="1225242182"/>
                    </a:ext>
                  </a:extLst>
                </a:gridCol>
                <a:gridCol w="1503423">
                  <a:extLst>
                    <a:ext uri="{9D8B030D-6E8A-4147-A177-3AD203B41FA5}">
                      <a16:colId xmlns:a16="http://schemas.microsoft.com/office/drawing/2014/main" val="1581282168"/>
                    </a:ext>
                  </a:extLst>
                </a:gridCol>
                <a:gridCol w="488384">
                  <a:extLst>
                    <a:ext uri="{9D8B030D-6E8A-4147-A177-3AD203B41FA5}">
                      <a16:colId xmlns:a16="http://schemas.microsoft.com/office/drawing/2014/main" val="2396533518"/>
                    </a:ext>
                  </a:extLst>
                </a:gridCol>
                <a:gridCol w="488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닉네임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선택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ilovereading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독서킹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김갑환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taekwonkim@naver.com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구독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ghdrlfehd12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길동이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hong12321@naver.com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6407099" y="2853200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직사각형 38"/>
          <p:cNvSpPr/>
          <p:nvPr/>
        </p:nvSpPr>
        <p:spPr>
          <a:xfrm>
            <a:off x="6407099" y="3138122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직사각형 41"/>
          <p:cNvSpPr/>
          <p:nvPr/>
        </p:nvSpPr>
        <p:spPr>
          <a:xfrm>
            <a:off x="6040713" y="5541320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회원삭제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9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34071" y="1798056"/>
            <a:ext cx="6686550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6" name="직사각형 25"/>
          <p:cNvSpPr/>
          <p:nvPr/>
        </p:nvSpPr>
        <p:spPr>
          <a:xfrm>
            <a:off x="134071" y="1805366"/>
            <a:ext cx="6686550" cy="44883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 dirty="0">
                <a:ln w="0"/>
                <a:solidFill>
                  <a:schemeClr val="tx1"/>
                </a:solidFill>
              </a:rPr>
              <a:t>이젠 전자도서관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962012" y="1790699"/>
            <a:ext cx="2771775" cy="494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1" name="직사각형 30"/>
          <p:cNvSpPr/>
          <p:nvPr/>
        </p:nvSpPr>
        <p:spPr>
          <a:xfrm>
            <a:off x="6953771" y="1782464"/>
            <a:ext cx="2780015" cy="49517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/>
          </a:p>
        </p:txBody>
      </p:sp>
      <p:sp>
        <p:nvSpPr>
          <p:cNvPr id="32" name="직사각형 31"/>
          <p:cNvSpPr/>
          <p:nvPr/>
        </p:nvSpPr>
        <p:spPr>
          <a:xfrm>
            <a:off x="6956348" y="1782463"/>
            <a:ext cx="2777439" cy="36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ln w="10160">
                  <a:noFill/>
                  <a:prstDash val="solid"/>
                </a:ln>
                <a:solidFill>
                  <a:schemeClr val="tx1"/>
                </a:solidFill>
                <a:latin typeface="+mj-ea"/>
                <a:ea typeface="+mj-ea"/>
              </a:rPr>
              <a:t>이젠전자도서관</a:t>
            </a:r>
            <a:endParaRPr lang="ko-KR" altLang="en-US" sz="1500" b="1" dirty="0">
              <a:ln w="10160">
                <a:noFill/>
                <a:prstDash val="solid"/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962011" y="2147984"/>
            <a:ext cx="2771775" cy="311974"/>
            <a:chOff x="1637108" y="2821751"/>
            <a:chExt cx="4563664" cy="311974"/>
          </a:xfrm>
        </p:grpSpPr>
        <p:sp>
          <p:nvSpPr>
            <p:cNvPr id="36" name="직사각형 35"/>
            <p:cNvSpPr/>
            <p:nvPr/>
          </p:nvSpPr>
          <p:spPr>
            <a:xfrm>
              <a:off x="1637108" y="2821751"/>
              <a:ext cx="4563664" cy="311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05" y="2851300"/>
              <a:ext cx="395867" cy="252875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962009" y="1790702"/>
            <a:ext cx="356802" cy="3568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1" name="직사각형 20"/>
          <p:cNvSpPr/>
          <p:nvPr/>
        </p:nvSpPr>
        <p:spPr>
          <a:xfrm>
            <a:off x="133351" y="101259"/>
            <a:ext cx="9629774" cy="1556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63" dirty="0"/>
          </a:p>
        </p:txBody>
      </p:sp>
      <p:sp>
        <p:nvSpPr>
          <p:cNvPr id="8" name="직사각형 7"/>
          <p:cNvSpPr/>
          <p:nvPr/>
        </p:nvSpPr>
        <p:spPr>
          <a:xfrm>
            <a:off x="133351" y="101255"/>
            <a:ext cx="3343274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         </a:t>
            </a:r>
            <a:endParaRPr lang="ko-KR" altLang="en-US" sz="1801" dirty="0"/>
          </a:p>
        </p:txBody>
      </p:sp>
      <p:sp>
        <p:nvSpPr>
          <p:cNvPr id="13" name="직사각형 12"/>
          <p:cNvSpPr/>
          <p:nvPr/>
        </p:nvSpPr>
        <p:spPr>
          <a:xfrm>
            <a:off x="133351" y="657225"/>
            <a:ext cx="3343274" cy="100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관리페이지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회원조회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회원상세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앱</a:t>
            </a:r>
            <a:r>
              <a:rPr lang="en-US" altLang="ko-KR" sz="180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sz="1801" dirty="0"/>
          </a:p>
        </p:txBody>
      </p:sp>
      <p:sp>
        <p:nvSpPr>
          <p:cNvPr id="24" name="직사각형 23"/>
          <p:cNvSpPr/>
          <p:nvPr/>
        </p:nvSpPr>
        <p:spPr>
          <a:xfrm>
            <a:off x="133354" y="101253"/>
            <a:ext cx="1781173" cy="555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1" dirty="0"/>
              <a:t>Page Number</a:t>
            </a:r>
            <a:endParaRPr lang="ko-KR" altLang="en-US" sz="1801" dirty="0"/>
          </a:p>
        </p:txBody>
      </p:sp>
      <p:sp>
        <p:nvSpPr>
          <p:cNvPr id="11" name="직사각형 10"/>
          <p:cNvSpPr/>
          <p:nvPr/>
        </p:nvSpPr>
        <p:spPr>
          <a:xfrm>
            <a:off x="1914528" y="101253"/>
            <a:ext cx="1562101" cy="55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0005</a:t>
            </a:r>
            <a:endParaRPr lang="ko-KR" altLang="en-US" sz="1801" dirty="0"/>
          </a:p>
        </p:txBody>
      </p:sp>
      <p:sp>
        <p:nvSpPr>
          <p:cNvPr id="25" name="직사각형 24"/>
          <p:cNvSpPr/>
          <p:nvPr/>
        </p:nvSpPr>
        <p:spPr>
          <a:xfrm>
            <a:off x="3476625" y="101254"/>
            <a:ext cx="6286500" cy="1556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사이트에 가입한 유저의 정보를 조회하는 기능 </a:t>
            </a:r>
            <a:endParaRPr lang="ko-KR" altLang="en-US" sz="180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349" y="2463999"/>
            <a:ext cx="2767010" cy="44283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1" dirty="0">
                <a:solidFill>
                  <a:schemeClr val="tx1"/>
                </a:solidFill>
              </a:rPr>
              <a:t>관리 페이지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7100889" y="3044566"/>
          <a:ext cx="2580173" cy="27713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4341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1354446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851386">
                  <a:extLst>
                    <a:ext uri="{9D8B030D-6E8A-4147-A177-3AD203B41FA5}">
                      <a16:colId xmlns:a16="http://schemas.microsoft.com/office/drawing/2014/main" val="3732261825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닉네임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ilovereading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독서킹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ghdrlfehd12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길동이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948026" y="1901283"/>
            <a:ext cx="715737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1"/>
              <a:t>로그아웃</a:t>
            </a:r>
            <a:endParaRPr lang="ko-KR" altLang="en-US" sz="100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8E657EB-07A2-4DE4-AD6E-5D2554C7FFCE}"/>
              </a:ext>
            </a:extLst>
          </p:cNvPr>
          <p:cNvGraphicFramePr>
            <a:graphicFrameLocks noGrp="1"/>
          </p:cNvGraphicFramePr>
          <p:nvPr/>
        </p:nvGraphicFramePr>
        <p:xfrm>
          <a:off x="150063" y="2264593"/>
          <a:ext cx="1460181" cy="1044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+mj-ea"/>
                          <a:ea typeface="+mj-ea"/>
                        </a:rPr>
                        <a:t>관리 페이지</a:t>
                      </a:r>
                      <a:endParaRPr lang="ko-KR" altLang="en-US" sz="1600" b="1" dirty="0">
                        <a:latin typeface="+mj-ea"/>
                        <a:ea typeface="+mj-ea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1"/>
                        <a:t>회원 조회</a:t>
                      </a:r>
                      <a:endParaRPr lang="ko-KR" altLang="en-US" sz="1100" b="1" i="1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/>
                        <a:t>도서 조회</a:t>
                      </a:r>
                      <a:endParaRPr lang="ko-KR" altLang="en-US" sz="1100" b="0" i="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FAFD1F-D11D-4870-940A-EB13C7243390}"/>
              </a:ext>
            </a:extLst>
          </p:cNvPr>
          <p:cNvCxnSpPr/>
          <p:nvPr/>
        </p:nvCxnSpPr>
        <p:spPr>
          <a:xfrm>
            <a:off x="1610241" y="2254199"/>
            <a:ext cx="0" cy="447997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100889" y="3617680"/>
            <a:ext cx="2580172" cy="2198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7297470" y="3790004"/>
          <a:ext cx="2154768" cy="1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094">
                  <a:extLst>
                    <a:ext uri="{9D8B030D-6E8A-4147-A177-3AD203B41FA5}">
                      <a16:colId xmlns:a16="http://schemas.microsoft.com/office/drawing/2014/main" val="2229940280"/>
                    </a:ext>
                  </a:extLst>
                </a:gridCol>
                <a:gridCol w="1524674">
                  <a:extLst>
                    <a:ext uri="{9D8B030D-6E8A-4147-A177-3AD203B41FA5}">
                      <a16:colId xmlns:a16="http://schemas.microsoft.com/office/drawing/2014/main" val="2023651443"/>
                    </a:ext>
                  </a:extLst>
                </a:gridCol>
              </a:tblGrid>
              <a:tr h="27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아이디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ilovereading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998162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닉네임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독서킹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058504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김갑환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0409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이메일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taekwonkim@naver.com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688161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상태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구독</a:t>
                      </a: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689185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>
          <a:xfrm>
            <a:off x="8460519" y="5392372"/>
            <a:ext cx="687317" cy="234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확인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550275" y="5392372"/>
            <a:ext cx="687317" cy="234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회원삭제</a:t>
            </a:r>
            <a:endParaRPr lang="ko-KR" altLang="en-US" sz="9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10912"/>
              </p:ext>
            </p:extLst>
          </p:nvPr>
        </p:nvGraphicFramePr>
        <p:xfrm>
          <a:off x="1725172" y="2350117"/>
          <a:ext cx="4980518" cy="31089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2246">
                  <a:extLst>
                    <a:ext uri="{9D8B030D-6E8A-4147-A177-3AD203B41FA5}">
                      <a16:colId xmlns:a16="http://schemas.microsoft.com/office/drawing/2014/main" val="2381189521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3446421957"/>
                    </a:ext>
                  </a:extLst>
                </a:gridCol>
                <a:gridCol w="620174">
                  <a:extLst>
                    <a:ext uri="{9D8B030D-6E8A-4147-A177-3AD203B41FA5}">
                      <a16:colId xmlns:a16="http://schemas.microsoft.com/office/drawing/2014/main" val="2614298261"/>
                    </a:ext>
                  </a:extLst>
                </a:gridCol>
                <a:gridCol w="695870">
                  <a:extLst>
                    <a:ext uri="{9D8B030D-6E8A-4147-A177-3AD203B41FA5}">
                      <a16:colId xmlns:a16="http://schemas.microsoft.com/office/drawing/2014/main" val="1225242182"/>
                    </a:ext>
                  </a:extLst>
                </a:gridCol>
                <a:gridCol w="1503423">
                  <a:extLst>
                    <a:ext uri="{9D8B030D-6E8A-4147-A177-3AD203B41FA5}">
                      <a16:colId xmlns:a16="http://schemas.microsoft.com/office/drawing/2014/main" val="1581282168"/>
                    </a:ext>
                  </a:extLst>
                </a:gridCol>
                <a:gridCol w="488384">
                  <a:extLst>
                    <a:ext uri="{9D8B030D-6E8A-4147-A177-3AD203B41FA5}">
                      <a16:colId xmlns:a16="http://schemas.microsoft.com/office/drawing/2014/main" val="2396533518"/>
                    </a:ext>
                  </a:extLst>
                </a:gridCol>
                <a:gridCol w="488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No.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닉네임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선택</a:t>
                      </a:r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00251209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ilovereading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독서킹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김갑환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taekwonkim@naver.com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구독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4236424810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ghdrlfehd12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길동이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hong12321@naver.com</a:t>
                      </a:r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67189204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3821057562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52346120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198128481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56791911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2205888856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1250139223"/>
                  </a:ext>
                </a:extLst>
              </a:tr>
              <a:tr h="2977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val="905209942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040713" y="5541320"/>
            <a:ext cx="671172" cy="2745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회원삭제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07099" y="2853200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8" name="직사각형 47"/>
          <p:cNvSpPr/>
          <p:nvPr/>
        </p:nvSpPr>
        <p:spPr>
          <a:xfrm>
            <a:off x="6407099" y="3138122"/>
            <a:ext cx="128587" cy="14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</p:spTree>
    <p:extLst>
      <p:ext uri="{BB962C8B-B14F-4D97-AF65-F5344CB8AC3E}">
        <p14:creationId xmlns:p14="http://schemas.microsoft.com/office/powerpoint/2010/main" val="241950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909</Words>
  <Application>Microsoft Office PowerPoint</Application>
  <PresentationFormat>A4 용지(210x297mm)</PresentationFormat>
  <Paragraphs>515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507-14</dc:creator>
  <cp:lastModifiedBy>user</cp:lastModifiedBy>
  <cp:revision>34</cp:revision>
  <dcterms:created xsi:type="dcterms:W3CDTF">2020-01-08T04:54:03Z</dcterms:created>
  <dcterms:modified xsi:type="dcterms:W3CDTF">2022-06-13T00:04:47Z</dcterms:modified>
</cp:coreProperties>
</file>