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5"/>
  </p:notesMasterIdLst>
  <p:sldIdLst>
    <p:sldId id="256" r:id="rId2"/>
    <p:sldId id="265" r:id="rId3"/>
    <p:sldId id="258" r:id="rId4"/>
    <p:sldId id="264" r:id="rId5"/>
    <p:sldId id="263" r:id="rId6"/>
    <p:sldId id="310" r:id="rId7"/>
    <p:sldId id="28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1" r:id="rId16"/>
    <p:sldId id="282" r:id="rId17"/>
    <p:sldId id="283" r:id="rId18"/>
    <p:sldId id="284" r:id="rId19"/>
    <p:sldId id="293" r:id="rId20"/>
    <p:sldId id="294" r:id="rId21"/>
    <p:sldId id="295" r:id="rId22"/>
    <p:sldId id="296" r:id="rId23"/>
    <p:sldId id="297" r:id="rId24"/>
    <p:sldId id="314" r:id="rId25"/>
    <p:sldId id="301" r:id="rId26"/>
    <p:sldId id="298" r:id="rId27"/>
    <p:sldId id="299" r:id="rId28"/>
    <p:sldId id="300" r:id="rId29"/>
    <p:sldId id="302" r:id="rId30"/>
    <p:sldId id="303" r:id="rId31"/>
    <p:sldId id="304" r:id="rId32"/>
    <p:sldId id="305" r:id="rId33"/>
    <p:sldId id="306" r:id="rId34"/>
    <p:sldId id="307" r:id="rId35"/>
    <p:sldId id="309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12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 autoAdjust="0"/>
    <p:restoredTop sz="95899" autoAdjust="0"/>
  </p:normalViewPr>
  <p:slideViewPr>
    <p:cSldViewPr snapToGrid="0">
      <p:cViewPr varScale="1">
        <p:scale>
          <a:sx n="85" d="100"/>
          <a:sy n="85" d="100"/>
        </p:scale>
        <p:origin x="1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2B702-3F77-4BD8-8CF7-E9B00C5CB374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9D02-4F48-4415-AD5D-1E0E85816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8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ECD30-1254-4973-87B2-B13AD59C89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ECD30-1254-4973-87B2-B13AD59C89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5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2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8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7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7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1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8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58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B8D5-0C4A-44F2-85DA-0D530057991A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DF95-AE95-4314-8FA6-7E7B7537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7.png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7.png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6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slide" Target="slide29.xml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slide" Target="slide26.xml"/><Relationship Id="rId30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3.png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5.png"/><Relationship Id="rId7" Type="http://schemas.openxmlformats.org/officeDocument/2006/relationships/slide" Target="slide2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6.png"/><Relationship Id="rId7" Type="http://schemas.openxmlformats.org/officeDocument/2006/relationships/slide" Target="slide2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45.png"/><Relationship Id="rId4" Type="http://schemas.openxmlformats.org/officeDocument/2006/relationships/image" Target="../media/image47.png"/><Relationship Id="rId9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51.jpeg"/><Relationship Id="rId7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gif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1.jpeg"/><Relationship Id="rId7" Type="http://schemas.openxmlformats.org/officeDocument/2006/relationships/image" Target="../media/image5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11" Type="http://schemas.openxmlformats.org/officeDocument/2006/relationships/slide" Target="slide7.xml"/><Relationship Id="rId5" Type="http://schemas.openxmlformats.org/officeDocument/2006/relationships/image" Target="../media/image55.png"/><Relationship Id="rId10" Type="http://schemas.openxmlformats.org/officeDocument/2006/relationships/slide" Target="slide29.xml"/><Relationship Id="rId4" Type="http://schemas.openxmlformats.org/officeDocument/2006/relationships/image" Target="../media/image52.gif"/><Relationship Id="rId9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image" Target="../media/image51.jpeg"/><Relationship Id="rId7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8.jpeg"/><Relationship Id="rId4" Type="http://schemas.openxmlformats.org/officeDocument/2006/relationships/image" Target="../media/image59.png"/><Relationship Id="rId9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gif"/><Relationship Id="rId7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image" Target="../media/image6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5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29.xml"/><Relationship Id="rId5" Type="http://schemas.openxmlformats.org/officeDocument/2006/relationships/image" Target="../media/image9.png"/><Relationship Id="rId10" Type="http://schemas.openxmlformats.org/officeDocument/2006/relationships/slide" Target="slide26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4.png"/><Relationship Id="rId7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10" Type="http://schemas.openxmlformats.org/officeDocument/2006/relationships/slide" Target="slide11.xml"/><Relationship Id="rId4" Type="http://schemas.openxmlformats.org/officeDocument/2006/relationships/slide" Target="slide7.xml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9.xml"/><Relationship Id="rId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313ED2E-7F2B-40D0-AB9C-7B9BB5C77F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44"/>
            <a:ext cx="9906000" cy="557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D9807-A7D1-412D-B1A9-0F9BA967D217}"/>
              </a:ext>
            </a:extLst>
          </p:cNvPr>
          <p:cNvSpPr txBox="1"/>
          <p:nvPr/>
        </p:nvSpPr>
        <p:spPr>
          <a:xfrm>
            <a:off x="6459537" y="6198869"/>
            <a:ext cx="36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팀장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전현규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4542-2D63-4F0B-BE7C-4CDA6552DE1B}"/>
              </a:ext>
            </a:extLst>
          </p:cNvPr>
          <p:cNvSpPr txBox="1"/>
          <p:nvPr/>
        </p:nvSpPr>
        <p:spPr>
          <a:xfrm>
            <a:off x="6459537" y="6524785"/>
            <a:ext cx="36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팀원 </a:t>
            </a:r>
            <a:r>
              <a:rPr lang="en-US" altLang="ko-KR" dirty="0">
                <a:latin typeface="Arial Black" panose="020B0A04020102020204" pitchFamily="34" charset="0"/>
              </a:rPr>
              <a:t>: </a:t>
            </a:r>
            <a:r>
              <a:rPr lang="ko-KR" altLang="en-US" dirty="0">
                <a:latin typeface="Arial Black" panose="020B0A04020102020204" pitchFamily="34" charset="0"/>
              </a:rPr>
              <a:t>김형준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최민기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 err="1">
                <a:latin typeface="Arial Black" panose="020B0A04020102020204" pitchFamily="34" charset="0"/>
              </a:rPr>
              <a:t>한송우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31D21-FF24-4E24-978E-52762D8D5033}"/>
              </a:ext>
            </a:extLst>
          </p:cNvPr>
          <p:cNvSpPr txBox="1"/>
          <p:nvPr/>
        </p:nvSpPr>
        <p:spPr>
          <a:xfrm>
            <a:off x="3614569" y="2976104"/>
            <a:ext cx="3674597" cy="3170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60" dirty="0">
                <a:latin typeface="Bahnschrift SemiBold" panose="020B0502040204020203" pitchFamily="34" charset="0"/>
              </a:rPr>
              <a:t> 모두의 전자도서관</a:t>
            </a:r>
            <a:r>
              <a:rPr lang="en-US" altLang="ko-KR" sz="1460" dirty="0">
                <a:latin typeface="Bahnschrift SemiBold" panose="020B0502040204020203" pitchFamily="34" charset="0"/>
              </a:rPr>
              <a:t>(Digital Library For All)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FB05B-CAAD-4D81-8166-C436C0E9A63B}"/>
              </a:ext>
            </a:extLst>
          </p:cNvPr>
          <p:cNvSpPr txBox="1"/>
          <p:nvPr/>
        </p:nvSpPr>
        <p:spPr>
          <a:xfrm>
            <a:off x="2321719" y="2976104"/>
            <a:ext cx="1292850" cy="3174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Project Name </a:t>
            </a:r>
            <a:endParaRPr lang="ko-KR" altLang="en-US" sz="146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833A8-7C1E-45C8-9AF2-93BC227E6DE2}"/>
              </a:ext>
            </a:extLst>
          </p:cNvPr>
          <p:cNvSpPr txBox="1"/>
          <p:nvPr/>
        </p:nvSpPr>
        <p:spPr>
          <a:xfrm>
            <a:off x="5637684" y="6178048"/>
            <a:ext cx="108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</a:t>
            </a:r>
            <a:r>
              <a:rPr lang="ko-KR" altLang="en-US" sz="40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40145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아이디 찾기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결과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n w="0"/>
                <a:solidFill>
                  <a:schemeClr val="tx1"/>
                </a:solidFill>
              </a:rPr>
              <a:t>004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이름과 이메일을 이용해 사이트에 가입된 아이디를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06827" y="2939017"/>
            <a:ext cx="141870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아이디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아이디 찾기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70893" y="3351159"/>
            <a:ext cx="2534668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아이디는 </a:t>
            </a:r>
            <a:r>
              <a:rPr lang="en-US" altLang="ko-KR" sz="1401"/>
              <a:t>'@@@@‘</a:t>
            </a:r>
          </a:p>
          <a:p>
            <a:r>
              <a:rPr lang="ko-KR" altLang="en-US" sz="1401"/>
              <a:t>입니다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7" y="3538289"/>
            <a:ext cx="3113353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아이디는 </a:t>
            </a:r>
            <a:r>
              <a:rPr lang="en-US" altLang="ko-KR" sz="1401"/>
              <a:t>'@@@@'</a:t>
            </a:r>
            <a:r>
              <a:rPr lang="ko-KR" altLang="en-US" sz="1401"/>
              <a:t>입니다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8" name="직사각형 37"/>
          <p:cNvSpPr/>
          <p:nvPr/>
        </p:nvSpPr>
        <p:spPr>
          <a:xfrm>
            <a:off x="2912268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08191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83" y="2654312"/>
            <a:ext cx="696847" cy="6968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31" name="직사각형 30">
            <a:hlinkClick r:id="rId4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hlinkClick r:id="rId5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hlinkClick r:id="rId6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hlinkClick r:id="rId7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hlinkClick r:id="rId6" action="ppaction://hlinksldjump"/>
          </p:cNvPr>
          <p:cNvSpPr/>
          <p:nvPr/>
        </p:nvSpPr>
        <p:spPr>
          <a:xfrm>
            <a:off x="2901722" y="4101115"/>
            <a:ext cx="681718" cy="274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1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비밀번호 찾기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n w="0"/>
                <a:solidFill>
                  <a:schemeClr val="tx1"/>
                </a:solidFill>
              </a:rPr>
              <a:t>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아이디와 이메일을 이용해 가입된 아이디에 해당하는 비밀번호를 재발급하는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30780" y="4262377"/>
            <a:ext cx="164160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130780" y="4670324"/>
            <a:ext cx="164160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872732" y="4262378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717129" y="398778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717128" y="439572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6856" y="3987780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14528" y="4410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14528" y="39877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비밀번호 찾기</a:t>
            </a:r>
            <a:endParaRPr lang="ko-KR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5" y="3538289"/>
            <a:ext cx="360387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아이디와 가입하신 이메일을 입력해주세요</a:t>
            </a:r>
            <a:endParaRPr lang="ko-KR" altLang="en-US" sz="140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706829" y="2939017"/>
            <a:ext cx="1663173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비밀번호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91348" y="3351159"/>
            <a:ext cx="2526654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아이디와 가입하신 이메일을 </a:t>
            </a:r>
            <a:endParaRPr lang="en-US" altLang="ko-KR" sz="1401"/>
          </a:p>
          <a:p>
            <a:r>
              <a:rPr lang="ko-KR" altLang="en-US" sz="1401"/>
              <a:t>입력해주세요</a:t>
            </a:r>
            <a:endParaRPr lang="ko-KR" altLang="en-US" sz="140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10" y="2654312"/>
            <a:ext cx="690421" cy="69042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3" name="직사각형 52">
            <a:hlinkClick r:id="rId4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hlinkClick r:id="rId5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hlinkClick r:id="rId6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hlinkClick r:id="rId7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4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비밀번호 찾기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결과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n w="0"/>
                <a:solidFill>
                  <a:schemeClr val="tx1"/>
                </a:solidFill>
              </a:rPr>
              <a:t>006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아이디와 이메일을 이용해 가입된 아이디에 해당하는 비밀번호를 재발급하는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06829" y="2939017"/>
            <a:ext cx="1663173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비밀번호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비밀번호 찾기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70893" y="3351159"/>
            <a:ext cx="2464136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이메일로 임시비밀</a:t>
            </a:r>
            <a:endParaRPr lang="en-US" altLang="ko-KR" sz="1401"/>
          </a:p>
          <a:p>
            <a:r>
              <a:rPr lang="ko-KR" altLang="en-US" sz="1401"/>
              <a:t>번호를 발송해드렸습니다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7" y="3538289"/>
            <a:ext cx="3002745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이메일로 임시비밀번호를</a:t>
            </a:r>
            <a:endParaRPr lang="en-US" altLang="ko-KR" sz="1401"/>
          </a:p>
          <a:p>
            <a:r>
              <a:rPr lang="ko-KR" altLang="en-US" sz="1401"/>
              <a:t>발송해드렸습니다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8" name="직사각형 37"/>
          <p:cNvSpPr/>
          <p:nvPr/>
        </p:nvSpPr>
        <p:spPr>
          <a:xfrm>
            <a:off x="2912268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08191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83" y="2654312"/>
            <a:ext cx="696847" cy="6968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31" name="직사각형 30">
            <a:hlinkClick r:id="rId4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hlinkClick r:id="rId5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hlinkClick r:id="rId6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hlinkClick r:id="rId7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hlinkClick r:id="rId6" action="ppaction://hlinksldjump"/>
          </p:cNvPr>
          <p:cNvSpPr/>
          <p:nvPr/>
        </p:nvSpPr>
        <p:spPr>
          <a:xfrm>
            <a:off x="2901722" y="4101115"/>
            <a:ext cx="681718" cy="274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9" name="직사각형 58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6" name="직사각형 65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71" name="직사각형 70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73" name="직사각형 72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회원가입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n w="0"/>
                <a:solidFill>
                  <a:schemeClr val="tx1"/>
                </a:solidFill>
              </a:rPr>
              <a:t>007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아이디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비밀번호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이름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이메일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휴대폰번호를  입력해서 사이트에 가입하는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1615" y="2704923"/>
            <a:ext cx="116298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1351" y="3155052"/>
            <a:ext cx="2347117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</a:t>
            </a:r>
            <a:endParaRPr lang="en-US" altLang="ko-KR" sz="1401"/>
          </a:p>
          <a:p>
            <a:r>
              <a:rPr lang="ko-KR" altLang="en-US" sz="1401"/>
              <a:t>다양한 혜택을 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9" name="직사각형 48"/>
          <p:cNvSpPr/>
          <p:nvPr/>
        </p:nvSpPr>
        <p:spPr>
          <a:xfrm>
            <a:off x="2906890" y="4364318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906890" y="477226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906890" y="6407240"/>
            <a:ext cx="825305" cy="2757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28" y="3022319"/>
            <a:ext cx="3486852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다양한 혜택을</a:t>
            </a:r>
            <a:endParaRPr lang="en-US" altLang="ko-KR" sz="1401"/>
          </a:p>
          <a:p>
            <a:r>
              <a:rPr lang="ko-KR" altLang="en-US" sz="1401"/>
              <a:t>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0" name="직사각형 39"/>
          <p:cNvSpPr/>
          <p:nvPr/>
        </p:nvSpPr>
        <p:spPr>
          <a:xfrm>
            <a:off x="2906891" y="3558667"/>
            <a:ext cx="2088278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06890" y="3966613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06890" y="518247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906890" y="559041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99530" y="3555147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9530" y="3965412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799531" y="4360125"/>
            <a:ext cx="12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 확인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9530" y="4771083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닉네임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799530" y="5182471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799530" y="5597905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906890" y="599929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‘-’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를 뺀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11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자리 숫자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99528" y="6006785"/>
            <a:ext cx="106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휴대폰 번호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799155" y="6407240"/>
            <a:ext cx="1196014" cy="27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이전 화면으로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150894" y="391949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7674" y="3676270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7150894" y="443732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87674" y="419409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7150894" y="494878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87672" y="4705557"/>
            <a:ext cx="110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 확인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7150894" y="544731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87674" y="5204084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닉네임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7150894" y="594584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이럼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87674" y="5702612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97" name="직사각형 96"/>
          <p:cNvSpPr/>
          <p:nvPr/>
        </p:nvSpPr>
        <p:spPr>
          <a:xfrm>
            <a:off x="7150894" y="645447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1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7674" y="621124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101" name="직사각형 100"/>
          <p:cNvSpPr/>
          <p:nvPr/>
        </p:nvSpPr>
        <p:spPr>
          <a:xfrm>
            <a:off x="5075085" y="3558667"/>
            <a:ext cx="892267" cy="2745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708196" y="3698641"/>
            <a:ext cx="743079" cy="1857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중복확인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25" y="2467993"/>
            <a:ext cx="697051" cy="69705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683450" y="2631459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회원가입</a:t>
            </a:r>
            <a:endParaRPr lang="ko-KR" altLang="en-US" sz="2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2" y="2184211"/>
            <a:ext cx="842409" cy="84240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80" name="모서리가 둥근 직사각형 83">
            <a:extLst>
              <a:ext uri="{FF2B5EF4-FFF2-40B4-BE49-F238E27FC236}">
                <a16:creationId xmlns:a16="http://schemas.microsoft.com/office/drawing/2014/main" id="{C1CEA0CA-5698-4570-836D-EAFBBE14413E}"/>
              </a:ext>
            </a:extLst>
          </p:cNvPr>
          <p:cNvSpPr/>
          <p:nvPr/>
        </p:nvSpPr>
        <p:spPr>
          <a:xfrm>
            <a:off x="5075085" y="6005715"/>
            <a:ext cx="1116000" cy="2518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휴대폰 인증</a:t>
            </a:r>
          </a:p>
        </p:txBody>
      </p:sp>
      <p:sp>
        <p:nvSpPr>
          <p:cNvPr id="81" name="직사각형 80">
            <a:hlinkClick r:id="rId5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6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hlinkClick r:id="rId7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5" action="ppaction://hlinksldjump"/>
          </p:cNvPr>
          <p:cNvSpPr/>
          <p:nvPr/>
        </p:nvSpPr>
        <p:spPr>
          <a:xfrm>
            <a:off x="4931262" y="1949727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hlinkClick r:id="rId6" action="ppaction://hlinksldjump"/>
          </p:cNvPr>
          <p:cNvSpPr/>
          <p:nvPr/>
        </p:nvSpPr>
        <p:spPr>
          <a:xfrm>
            <a:off x="5620452" y="1973294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hlinkClick r:id="rId7" action="ppaction://hlinksldjump"/>
          </p:cNvPr>
          <p:cNvSpPr/>
          <p:nvPr/>
        </p:nvSpPr>
        <p:spPr>
          <a:xfrm>
            <a:off x="6198173" y="1970558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8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2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2906891" y="3558667"/>
            <a:ext cx="2088278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9" name="직사각형 58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6" name="직사각형 65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71" name="직사각형 70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73" name="직사각형 72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회원가입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중복확인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n w="0"/>
                <a:solidFill>
                  <a:schemeClr val="tx1"/>
                </a:solidFill>
              </a:rPr>
              <a:t>008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가입하려는 아이디가 사이트에 이미 가입되어있는지 조회하는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1615" y="2704923"/>
            <a:ext cx="116298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1351" y="3155052"/>
            <a:ext cx="2347117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</a:t>
            </a:r>
            <a:endParaRPr lang="en-US" altLang="ko-KR" sz="1401"/>
          </a:p>
          <a:p>
            <a:r>
              <a:rPr lang="ko-KR" altLang="en-US" sz="1401"/>
              <a:t>다양한 혜택을 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9" name="직사각형 48"/>
          <p:cNvSpPr/>
          <p:nvPr/>
        </p:nvSpPr>
        <p:spPr>
          <a:xfrm>
            <a:off x="2906890" y="4364318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906890" y="477226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906890" y="6407240"/>
            <a:ext cx="825305" cy="2757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28" y="3022319"/>
            <a:ext cx="3486852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다양한 혜택을</a:t>
            </a:r>
            <a:endParaRPr lang="en-US" altLang="ko-KR" sz="1401"/>
          </a:p>
          <a:p>
            <a:r>
              <a:rPr lang="ko-KR" altLang="en-US" sz="1401"/>
              <a:t>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1" name="직사각형 40"/>
          <p:cNvSpPr/>
          <p:nvPr/>
        </p:nvSpPr>
        <p:spPr>
          <a:xfrm>
            <a:off x="2906890" y="3966613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06890" y="518247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906890" y="559041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9530" y="3965412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799531" y="4360125"/>
            <a:ext cx="12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 확인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9530" y="4771083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닉네임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799530" y="5182471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799530" y="5597905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906890" y="599929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‘-’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를 뺀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11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자리 숫자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99528" y="6006785"/>
            <a:ext cx="106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휴대폰 번호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799155" y="6407240"/>
            <a:ext cx="1196014" cy="27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이전 화면으로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150894" y="391949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7674" y="3676270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7150894" y="443732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87674" y="419409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7150894" y="494878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87672" y="4705557"/>
            <a:ext cx="110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 확인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7150894" y="544731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87674" y="5204084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닉네임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7150894" y="594584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이럼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87674" y="5702612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97" name="직사각형 96"/>
          <p:cNvSpPr/>
          <p:nvPr/>
        </p:nvSpPr>
        <p:spPr>
          <a:xfrm>
            <a:off x="7150894" y="645447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1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7674" y="621124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7708196" y="3698641"/>
            <a:ext cx="743079" cy="1857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중복확인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25" y="2467993"/>
            <a:ext cx="697051" cy="69705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683450" y="2631459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회원가입</a:t>
            </a:r>
            <a:endParaRPr lang="ko-KR" altLang="en-US" sz="2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2" y="2184211"/>
            <a:ext cx="842409" cy="842409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7013266" y="3884375"/>
            <a:ext cx="2580172" cy="1186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920314" y="4763698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150893" y="4245875"/>
            <a:ext cx="2320623" cy="40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1"/>
              <a:t>'@@@@'</a:t>
            </a:r>
            <a:r>
              <a:rPr lang="ko-KR" altLang="en-US" sz="1001"/>
              <a:t>는 사용할 수 있는 아이디입니다</a:t>
            </a:r>
            <a:r>
              <a:rPr lang="en-US" altLang="ko-KR" sz="1001"/>
              <a:t>.</a:t>
            </a:r>
            <a:endParaRPr lang="ko-KR" altLang="en-US" sz="1001" dirty="0"/>
          </a:p>
        </p:txBody>
      </p:sp>
      <p:sp>
        <p:nvSpPr>
          <p:cNvPr id="81" name="TextBox 80"/>
          <p:cNvSpPr txBox="1"/>
          <p:nvPr/>
        </p:nvSpPr>
        <p:spPr>
          <a:xfrm>
            <a:off x="7150893" y="3994989"/>
            <a:ext cx="232062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1"/>
              <a:t>중복확인 결과</a:t>
            </a:r>
            <a:endParaRPr lang="ko-KR" altLang="en-US" sz="1001" dirty="0"/>
          </a:p>
        </p:txBody>
      </p:sp>
      <p:sp>
        <p:nvSpPr>
          <p:cNvPr id="95" name="직사각형 94"/>
          <p:cNvSpPr/>
          <p:nvPr/>
        </p:nvSpPr>
        <p:spPr>
          <a:xfrm>
            <a:off x="2447478" y="3549184"/>
            <a:ext cx="2580172" cy="1186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354527" y="4428508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85104" y="3910685"/>
            <a:ext cx="2320623" cy="40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1"/>
              <a:t>'@@@@'</a:t>
            </a:r>
            <a:r>
              <a:rPr lang="ko-KR" altLang="en-US" sz="1001"/>
              <a:t>는 사용할 수 있는 아이디입니다</a:t>
            </a:r>
            <a:r>
              <a:rPr lang="en-US" altLang="ko-KR" sz="1001"/>
              <a:t>.</a:t>
            </a:r>
            <a:endParaRPr lang="ko-KR" altLang="en-US" sz="1001" dirty="0"/>
          </a:p>
        </p:txBody>
      </p:sp>
      <p:sp>
        <p:nvSpPr>
          <p:cNvPr id="104" name="TextBox 103"/>
          <p:cNvSpPr txBox="1"/>
          <p:nvPr/>
        </p:nvSpPr>
        <p:spPr>
          <a:xfrm>
            <a:off x="2585104" y="3659799"/>
            <a:ext cx="232062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1"/>
              <a:t>중복확인 결과</a:t>
            </a:r>
            <a:endParaRPr lang="ko-KR" altLang="en-US" sz="1001" dirty="0"/>
          </a:p>
        </p:txBody>
      </p:sp>
      <p:sp>
        <p:nvSpPr>
          <p:cNvPr id="84" name="TextBox 83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99530" y="3555147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106" name="직사각형 105"/>
          <p:cNvSpPr/>
          <p:nvPr/>
        </p:nvSpPr>
        <p:spPr>
          <a:xfrm>
            <a:off x="5075085" y="3558667"/>
            <a:ext cx="892267" cy="2745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7" name="모서리가 둥근 직사각형 83">
            <a:extLst>
              <a:ext uri="{FF2B5EF4-FFF2-40B4-BE49-F238E27FC236}">
                <a16:creationId xmlns:a16="http://schemas.microsoft.com/office/drawing/2014/main" id="{C1CEA0CA-5698-4570-836D-EAFBBE14413E}"/>
              </a:ext>
            </a:extLst>
          </p:cNvPr>
          <p:cNvSpPr/>
          <p:nvPr/>
        </p:nvSpPr>
        <p:spPr>
          <a:xfrm>
            <a:off x="5075085" y="6005715"/>
            <a:ext cx="1116000" cy="2518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휴대폰 인증</a:t>
            </a:r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hlinkClick r:id="rId6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7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hlinkClick r:id="rId8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0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814833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추천도서 </a:t>
            </a:r>
            <a:r>
              <a:rPr lang="ko-KR" altLang="en-US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009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월별 베스트 셀러</a:t>
            </a:r>
            <a:r>
              <a:rPr lang="en-US" altLang="ko-KR" sz="1600" dirty="0"/>
              <a:t>, </a:t>
            </a:r>
            <a:r>
              <a:rPr lang="ko-KR" altLang="en-US" sz="1600" dirty="0"/>
              <a:t>실시간 도서 검색 순위</a:t>
            </a:r>
            <a:r>
              <a:rPr lang="en-US" altLang="ko-KR" sz="1600" dirty="0"/>
              <a:t>, </a:t>
            </a:r>
            <a:r>
              <a:rPr lang="ko-KR" altLang="en-US" sz="1600" dirty="0"/>
              <a:t>내가 자주 검색 </a:t>
            </a:r>
            <a:endParaRPr lang="en-US" altLang="ko-KR" sz="1600" dirty="0"/>
          </a:p>
          <a:p>
            <a:pPr algn="ctr"/>
            <a:r>
              <a:rPr lang="ko-KR" altLang="en-US" sz="1600" dirty="0"/>
              <a:t>또는 독서한 도서와 비슷한 유형의 </a:t>
            </a:r>
            <a:r>
              <a:rPr lang="ko-KR" altLang="en-US" sz="1600"/>
              <a:t>추천 도서를 보여주는 페이지</a:t>
            </a:r>
            <a:endParaRPr lang="en-US" altLang="ko-KR" sz="1600"/>
          </a:p>
          <a:p>
            <a:pPr algn="ctr"/>
            <a:r>
              <a:rPr lang="ko-KR" altLang="en-US" sz="1600"/>
              <a:t>베스트셀러 </a:t>
            </a:r>
            <a:r>
              <a:rPr lang="en-US" altLang="ko-KR" sz="1600"/>
              <a:t>: </a:t>
            </a:r>
            <a:r>
              <a:rPr lang="ko-KR" altLang="en-US" sz="1600"/>
              <a:t>관리자가 추천한 도서를 사이트 메인에 출력 </a:t>
            </a:r>
            <a:endParaRPr lang="en-US" altLang="ko-KR" sz="1600"/>
          </a:p>
          <a:p>
            <a:pPr algn="ctr"/>
            <a:r>
              <a:rPr lang="ko-KR" altLang="en-US" sz="1600"/>
              <a:t>인기도서 </a:t>
            </a:r>
            <a:r>
              <a:rPr lang="en-US" altLang="ko-KR" sz="1600"/>
              <a:t>: </a:t>
            </a:r>
            <a:r>
              <a:rPr lang="ko-KR" altLang="en-US" sz="1600"/>
              <a:t>유저들의 추천수가 높은 도서를 사이트 메인에 출력 </a:t>
            </a:r>
            <a:endParaRPr lang="en-US" altLang="ko-KR" sz="1600"/>
          </a:p>
          <a:p>
            <a:pPr algn="ctr"/>
            <a:r>
              <a:rPr lang="ko-KR" altLang="en-US" sz="1600"/>
              <a:t>추천도서 </a:t>
            </a:r>
            <a:r>
              <a:rPr lang="en-US" altLang="ko-KR" sz="1600"/>
              <a:t>: </a:t>
            </a:r>
            <a:r>
              <a:rPr lang="ko-KR" altLang="en-US" sz="1600"/>
              <a:t>내가 대여한 도서의 장르를 토대로 유사한 장르의 도서를 사이트 메인에 출력하는 기능 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0C7BCD3-651E-4359-B50F-CAC984C3BB3A}"/>
              </a:ext>
            </a:extLst>
          </p:cNvPr>
          <p:cNvCxnSpPr/>
          <p:nvPr/>
        </p:nvCxnSpPr>
        <p:spPr>
          <a:xfrm flipH="1" flipV="1">
            <a:off x="302417" y="2580365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27B6203-8BC2-40E1-B57D-6EC43CE39C38}"/>
              </a:ext>
            </a:extLst>
          </p:cNvPr>
          <p:cNvCxnSpPr/>
          <p:nvPr/>
        </p:nvCxnSpPr>
        <p:spPr>
          <a:xfrm flipH="1" flipV="1">
            <a:off x="358379" y="4028629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FC909DA-758B-42FE-9283-3E6ADE2C9221}"/>
              </a:ext>
            </a:extLst>
          </p:cNvPr>
          <p:cNvCxnSpPr/>
          <p:nvPr/>
        </p:nvCxnSpPr>
        <p:spPr>
          <a:xfrm flipH="1" flipV="1">
            <a:off x="358379" y="5574423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0B1415B-17B8-40F3-97E5-0DC8BA307C53}"/>
              </a:ext>
            </a:extLst>
          </p:cNvPr>
          <p:cNvSpPr txBox="1"/>
          <p:nvPr/>
        </p:nvSpPr>
        <p:spPr>
          <a:xfrm>
            <a:off x="302417" y="3739146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실시간 도서 순위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1BE1F03-F5DA-480E-A0D0-11BEC56270D7}"/>
              </a:ext>
            </a:extLst>
          </p:cNvPr>
          <p:cNvSpPr txBox="1"/>
          <p:nvPr/>
        </p:nvSpPr>
        <p:spPr>
          <a:xfrm>
            <a:off x="302417" y="5268076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나의 추천 도서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7E5F12B-A26D-40B8-8BCA-15139CD00A3A}"/>
              </a:ext>
            </a:extLst>
          </p:cNvPr>
          <p:cNvCxnSpPr/>
          <p:nvPr/>
        </p:nvCxnSpPr>
        <p:spPr>
          <a:xfrm flipH="1" flipV="1">
            <a:off x="358379" y="3721890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3C345E5-5C87-4E8F-A7A1-6CCA1AA32336}"/>
              </a:ext>
            </a:extLst>
          </p:cNvPr>
          <p:cNvCxnSpPr/>
          <p:nvPr/>
        </p:nvCxnSpPr>
        <p:spPr>
          <a:xfrm flipH="1" flipV="1">
            <a:off x="350046" y="5225739"/>
            <a:ext cx="6236492" cy="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D1DCC430-7597-421F-AFB2-457707871C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9" y="2616482"/>
            <a:ext cx="712972" cy="1067114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3210FD5-E9FC-4F8B-A002-9B4A919281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81" y="2628857"/>
            <a:ext cx="684250" cy="103710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AE8A6FFD-74FF-4612-A076-1C6926EAF0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7" y="4040263"/>
            <a:ext cx="741444" cy="1105792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ED254E8C-E285-4A06-B5EE-D93408554CF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1" y="4043941"/>
            <a:ext cx="703346" cy="1089694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2C6838E1-51FB-4C01-A5AE-460DE596B06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0" y="5583529"/>
            <a:ext cx="751072" cy="1150645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2EECCD7-CB11-4C93-BBAE-53FAC168F02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3" y="5618264"/>
            <a:ext cx="705234" cy="110149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838010B7-4CCD-4D87-97FC-24082B755D7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56" y="2660493"/>
            <a:ext cx="663377" cy="100546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E2B29FF3-C6AF-40D4-9B61-1C0152440EC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95" y="2670801"/>
            <a:ext cx="554069" cy="996745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9B6F06E8-C512-47E1-85FC-1D93CE10365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26" y="2698778"/>
            <a:ext cx="538431" cy="96718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8AB3DE91-F510-4C51-B353-948250FA03D6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8" y="4046626"/>
            <a:ext cx="672254" cy="1076463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F16C5A3E-9BD4-4623-8A53-E4E60FE6A27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89" y="4046626"/>
            <a:ext cx="608725" cy="1071259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FFA5EEC-70FD-4E9A-BA35-5908F97954D6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31" y="4057174"/>
            <a:ext cx="560134" cy="1076463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A0A0A864-6527-435E-874C-37A7A2EF3A1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08" y="5632731"/>
            <a:ext cx="668190" cy="1065493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3ED2FDA2-D66D-4FA3-81A7-2E5E02CC1916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31" y="5624338"/>
            <a:ext cx="668190" cy="1073886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5AAD22B0-8006-4359-B05C-F250522BB99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21" y="5593230"/>
            <a:ext cx="579379" cy="1052409"/>
          </a:xfrm>
          <a:prstGeom prst="rect">
            <a:avLst/>
          </a:prstGeom>
        </p:spPr>
      </p:pic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803C30E-A9F7-4965-AF0D-944939085473}"/>
              </a:ext>
            </a:extLst>
          </p:cNvPr>
          <p:cNvCxnSpPr>
            <a:cxnSpLocks/>
          </p:cNvCxnSpPr>
          <p:nvPr/>
        </p:nvCxnSpPr>
        <p:spPr>
          <a:xfrm flipH="1">
            <a:off x="7087976" y="2603867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1FCFC1E-FBDA-4817-B429-2CC7EBE3D2AC}"/>
              </a:ext>
            </a:extLst>
          </p:cNvPr>
          <p:cNvSpPr txBox="1"/>
          <p:nvPr/>
        </p:nvSpPr>
        <p:spPr>
          <a:xfrm>
            <a:off x="6978503" y="2648482"/>
            <a:ext cx="180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AE78D6"/>
                </a:solidFill>
              </a:rPr>
              <a:t>1</a:t>
            </a:r>
            <a:r>
              <a:rPr lang="ko-KR" altLang="en-US" sz="800" dirty="0">
                <a:solidFill>
                  <a:srgbClr val="AE78D6"/>
                </a:solidFill>
              </a:rPr>
              <a:t>월 베스트 셀러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AA47337-C816-42A7-92B5-199C6052AF9B}"/>
              </a:ext>
            </a:extLst>
          </p:cNvPr>
          <p:cNvSpPr txBox="1"/>
          <p:nvPr/>
        </p:nvSpPr>
        <p:spPr>
          <a:xfrm>
            <a:off x="6962741" y="3938983"/>
            <a:ext cx="180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AE78D6"/>
                </a:solidFill>
              </a:rPr>
              <a:t>실시간 도서 순위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6E2F3F-9FA0-403D-94A5-102CCC3FA775}"/>
              </a:ext>
            </a:extLst>
          </p:cNvPr>
          <p:cNvSpPr txBox="1"/>
          <p:nvPr/>
        </p:nvSpPr>
        <p:spPr>
          <a:xfrm>
            <a:off x="6988967" y="5315126"/>
            <a:ext cx="180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AE78D6"/>
                </a:solidFill>
              </a:rPr>
              <a:t>나의 추천 도서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6E0E96D-6719-4073-BEDE-D90B0F23D1CB}"/>
              </a:ext>
            </a:extLst>
          </p:cNvPr>
          <p:cNvCxnSpPr>
            <a:cxnSpLocks/>
          </p:cNvCxnSpPr>
          <p:nvPr/>
        </p:nvCxnSpPr>
        <p:spPr>
          <a:xfrm flipH="1">
            <a:off x="7115141" y="3907700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7D4EF5B-EA1F-43B6-AD54-0EDDE05A3915}"/>
              </a:ext>
            </a:extLst>
          </p:cNvPr>
          <p:cNvCxnSpPr>
            <a:cxnSpLocks/>
          </p:cNvCxnSpPr>
          <p:nvPr/>
        </p:nvCxnSpPr>
        <p:spPr>
          <a:xfrm flipH="1">
            <a:off x="7115141" y="4154427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0186057-2B14-4AEA-AD76-0876D8DD3545}"/>
              </a:ext>
            </a:extLst>
          </p:cNvPr>
          <p:cNvCxnSpPr>
            <a:cxnSpLocks/>
          </p:cNvCxnSpPr>
          <p:nvPr/>
        </p:nvCxnSpPr>
        <p:spPr>
          <a:xfrm flipH="1">
            <a:off x="7087976" y="5547348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9EA8220-24FD-403F-8828-F511159E211B}"/>
              </a:ext>
            </a:extLst>
          </p:cNvPr>
          <p:cNvCxnSpPr>
            <a:cxnSpLocks/>
          </p:cNvCxnSpPr>
          <p:nvPr/>
        </p:nvCxnSpPr>
        <p:spPr>
          <a:xfrm flipH="1">
            <a:off x="7087976" y="5324496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123">
            <a:extLst>
              <a:ext uri="{FF2B5EF4-FFF2-40B4-BE49-F238E27FC236}">
                <a16:creationId xmlns:a16="http://schemas.microsoft.com/office/drawing/2014/main" id="{16146C51-5DD4-436A-80DF-1DDE8E517061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20" y="2799516"/>
            <a:ext cx="709856" cy="10442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454AB5D2-DC7D-4D24-890B-F2BD313BA463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21" y="2818972"/>
            <a:ext cx="709856" cy="103884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6D176B1B-6153-4047-ADFC-AF1693577EEC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70" y="2821727"/>
            <a:ext cx="654080" cy="1028791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93FF0DB5-1070-41BB-B83F-0C30426B956D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75" y="4207794"/>
            <a:ext cx="642723" cy="1036131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C6FBC800-A12C-4A8B-8B42-0DBAC9331F89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658" y="4259876"/>
            <a:ext cx="640438" cy="992231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F55578B6-2114-4057-A965-AD5A0CF55E13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872" y="4259329"/>
            <a:ext cx="621821" cy="995705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D610F582-DB20-459A-953E-9823F90CBF4B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81" y="5685168"/>
            <a:ext cx="664916" cy="852547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E5F8B092-D931-40E7-9DC1-25EA1106B6E5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6" y="5682908"/>
            <a:ext cx="629940" cy="830094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A4AA84BC-A668-4A96-9FE2-0C81D4A42456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81" y="5692085"/>
            <a:ext cx="635261" cy="86075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4DF4F5D-74AE-4C94-BAD7-38A9F22A9594}"/>
              </a:ext>
            </a:extLst>
          </p:cNvPr>
          <p:cNvSpPr txBox="1"/>
          <p:nvPr/>
        </p:nvSpPr>
        <p:spPr>
          <a:xfrm>
            <a:off x="261729" y="2285827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월 베스트 셀러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60" name="직사각형 59">
            <a:hlinkClick r:id="rId27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hlinkClick r:id="rId28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hlinkClick r:id="rId29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hlinkClick r:id="rId30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5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869884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 검색결과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010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저자명으로 도서를 검색해서 결과를 출력하는 기능</a:t>
            </a:r>
            <a:endParaRPr lang="en-US" altLang="ko-KR"/>
          </a:p>
          <a:p>
            <a:pPr algn="ctr"/>
            <a:r>
              <a:rPr lang="ko-KR" altLang="en-US"/>
              <a:t>심의등급 기능과 연계되어 미성년자에게는 성인도서가 출력되지 않음 </a:t>
            </a:r>
            <a:endParaRPr lang="en-US" altLang="ko-KR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13129B-42E6-4140-923D-677883C06BF1}"/>
              </a:ext>
            </a:extLst>
          </p:cNvPr>
          <p:cNvSpPr/>
          <p:nvPr/>
        </p:nvSpPr>
        <p:spPr>
          <a:xfrm>
            <a:off x="273843" y="2821751"/>
            <a:ext cx="1363266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5AABF9-127D-40AE-9F76-5EE1F8615180}"/>
              </a:ext>
            </a:extLst>
          </p:cNvPr>
          <p:cNvSpPr txBox="1"/>
          <p:nvPr/>
        </p:nvSpPr>
        <p:spPr>
          <a:xfrm>
            <a:off x="1637110" y="2825949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r>
              <a:rPr lang="ko-KR" altLang="en-US" sz="1400" dirty="0"/>
              <a:t>가지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6897A8-DDBE-48D0-A189-4C48000E156C}"/>
              </a:ext>
            </a:extLst>
          </p:cNvPr>
          <p:cNvSpPr/>
          <p:nvPr/>
        </p:nvSpPr>
        <p:spPr>
          <a:xfrm>
            <a:off x="1637111" y="2821751"/>
            <a:ext cx="4563663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5D811E-0384-42FD-BBF0-7CF80B777D82}"/>
              </a:ext>
            </a:extLst>
          </p:cNvPr>
          <p:cNvSpPr txBox="1"/>
          <p:nvPr/>
        </p:nvSpPr>
        <p:spPr>
          <a:xfrm>
            <a:off x="1637109" y="2821752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12</a:t>
            </a:r>
            <a:r>
              <a:rPr lang="ko-KR" altLang="en-US" sz="1400"/>
              <a:t>가지</a:t>
            </a:r>
            <a:endParaRPr lang="ko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FBD7077-A515-4C17-B4F8-D9D1946F7A49}"/>
              </a:ext>
            </a:extLst>
          </p:cNvPr>
          <p:cNvSpPr/>
          <p:nvPr/>
        </p:nvSpPr>
        <p:spPr>
          <a:xfrm>
            <a:off x="6200772" y="2821751"/>
            <a:ext cx="309564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5100364D-5767-4827-A0FE-0557F697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62" y="2859401"/>
            <a:ext cx="252875" cy="252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FABBF4-45C6-4B77-BFCB-7CAD5B2247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5" y="3585663"/>
            <a:ext cx="4932726" cy="3148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3D747-201F-47C7-A4E8-4F1EE5956A3F}"/>
              </a:ext>
            </a:extLst>
          </p:cNvPr>
          <p:cNvSpPr txBox="1"/>
          <p:nvPr/>
        </p:nvSpPr>
        <p:spPr>
          <a:xfrm>
            <a:off x="955477" y="3184071"/>
            <a:ext cx="35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‘12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가지</a:t>
            </a:r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'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에 대한 </a:t>
            </a:r>
            <a:r>
              <a:rPr lang="ko-KR" altLang="en-US" sz="1200" dirty="0">
                <a:solidFill>
                  <a:srgbClr val="7030A0">
                    <a:alpha val="48000"/>
                  </a:srgbClr>
                </a:solidFill>
              </a:rPr>
              <a:t>검색결과 입니다</a:t>
            </a:r>
            <a:r>
              <a:rPr lang="en-US" altLang="ko-KR" sz="1200" dirty="0">
                <a:solidFill>
                  <a:srgbClr val="7030A0">
                    <a:alpha val="48000"/>
                  </a:srgbClr>
                </a:solidFill>
              </a:rPr>
              <a:t>.</a:t>
            </a:r>
            <a:endParaRPr lang="ko-KR" altLang="en-US" sz="1200" dirty="0">
              <a:solidFill>
                <a:srgbClr val="7030A0">
                  <a:alpha val="48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58C8F-BA5D-4278-8A34-1D6062EB3A9E}"/>
              </a:ext>
            </a:extLst>
          </p:cNvPr>
          <p:cNvSpPr txBox="1"/>
          <p:nvPr/>
        </p:nvSpPr>
        <p:spPr>
          <a:xfrm>
            <a:off x="6985687" y="2202372"/>
            <a:ext cx="2091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12</a:t>
            </a:r>
            <a:r>
              <a:rPr lang="ko-KR" altLang="en-US" sz="1000"/>
              <a:t>가지</a:t>
            </a:r>
            <a:endParaRPr lang="ko-KR" alt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F09BAD-2738-4781-8AAC-64609B1A9EC1}"/>
              </a:ext>
            </a:extLst>
          </p:cNvPr>
          <p:cNvSpPr txBox="1"/>
          <p:nvPr/>
        </p:nvSpPr>
        <p:spPr>
          <a:xfrm>
            <a:off x="6985687" y="2502981"/>
            <a:ext cx="253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'12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가지</a:t>
            </a:r>
            <a:r>
              <a:rPr lang="en-US" altLang="ko-KR" sz="1200">
                <a:solidFill>
                  <a:srgbClr val="7030A0">
                    <a:alpha val="48000"/>
                  </a:srgbClr>
                </a:solidFill>
              </a:rPr>
              <a:t>'</a:t>
            </a:r>
            <a:r>
              <a:rPr lang="ko-KR" altLang="en-US" sz="1200">
                <a:solidFill>
                  <a:srgbClr val="7030A0">
                    <a:alpha val="48000"/>
                  </a:srgbClr>
                </a:solidFill>
              </a:rPr>
              <a:t>에 대한 </a:t>
            </a:r>
            <a:r>
              <a:rPr lang="ko-KR" altLang="en-US" sz="1200" dirty="0">
                <a:solidFill>
                  <a:srgbClr val="7030A0">
                    <a:alpha val="48000"/>
                  </a:srgbClr>
                </a:solidFill>
              </a:rPr>
              <a:t>검색결과 입니다</a:t>
            </a:r>
            <a:r>
              <a:rPr lang="en-US" altLang="ko-KR" sz="1200" dirty="0">
                <a:solidFill>
                  <a:srgbClr val="7030A0">
                    <a:alpha val="48000"/>
                  </a:srgbClr>
                </a:solidFill>
              </a:rPr>
              <a:t>.</a:t>
            </a:r>
            <a:endParaRPr lang="ko-KR" altLang="en-US" sz="1200" dirty="0">
              <a:solidFill>
                <a:srgbClr val="7030A0">
                  <a:alpha val="48000"/>
                </a:srgb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57AFE1-E46E-4516-B838-9B7128C9A1C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14" y="2859401"/>
            <a:ext cx="2060152" cy="378446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31" name="직사각형 30">
            <a:hlinkClick r:id="rId5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hlinkClick r:id="rId6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hlinkClick r:id="rId7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hlinkClick r:id="rId8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09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 상세보기 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011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도서에 대한 상세 정보가 표시되는 페이지</a:t>
            </a:r>
            <a:endParaRPr lang="en-US" altLang="ko-KR" sz="1400"/>
          </a:p>
          <a:p>
            <a:pPr algn="ctr"/>
            <a:r>
              <a:rPr lang="ko-KR" altLang="en-US" sz="1400"/>
              <a:t>책 바로 읽기</a:t>
            </a:r>
            <a:r>
              <a:rPr lang="en-US" altLang="ko-KR" sz="1400"/>
              <a:t>, </a:t>
            </a:r>
            <a:r>
              <a:rPr lang="ko-KR" altLang="en-US" sz="1400"/>
              <a:t>책 서재로 이동시키기</a:t>
            </a:r>
            <a:r>
              <a:rPr lang="en-US" altLang="ko-KR" sz="1400"/>
              <a:t>, </a:t>
            </a:r>
            <a:r>
              <a:rPr lang="ko-KR" altLang="en-US" sz="1400"/>
              <a:t>심의등급이 표시</a:t>
            </a:r>
            <a:endParaRPr lang="en-US" altLang="ko-KR" sz="1400"/>
          </a:p>
          <a:p>
            <a:pPr algn="ctr"/>
            <a:r>
              <a:rPr lang="ko-KR" altLang="en-US" sz="1400"/>
              <a:t>도서대여 </a:t>
            </a:r>
            <a:r>
              <a:rPr lang="en-US" altLang="ko-KR" sz="1400"/>
              <a:t>: </a:t>
            </a:r>
            <a:r>
              <a:rPr lang="ko-KR" altLang="en-US" sz="1400"/>
              <a:t>사이트의 도서를 마일리지</a:t>
            </a:r>
            <a:r>
              <a:rPr lang="en-US" altLang="ko-KR" sz="1400"/>
              <a:t>/</a:t>
            </a:r>
            <a:r>
              <a:rPr lang="ko-KR" altLang="en-US" sz="1400"/>
              <a:t>정기권을 이용</a:t>
            </a:r>
            <a:r>
              <a:rPr lang="en-US" altLang="ko-KR" sz="1400"/>
              <a:t>,</a:t>
            </a:r>
            <a:r>
              <a:rPr lang="ko-KR" altLang="en-US" sz="1400"/>
              <a:t> 내 서재로 이동하는 기능 </a:t>
            </a:r>
            <a:endParaRPr lang="en-US" altLang="ko-KR" sz="1400"/>
          </a:p>
          <a:p>
            <a:pPr algn="ctr"/>
            <a:r>
              <a:rPr lang="ko-KR" altLang="en-US" sz="1400"/>
              <a:t>도서읽기 </a:t>
            </a:r>
            <a:r>
              <a:rPr lang="en-US" altLang="ko-KR" sz="1400"/>
              <a:t>: </a:t>
            </a:r>
            <a:r>
              <a:rPr lang="ko-KR" altLang="en-US" sz="1400"/>
              <a:t>대여한 도서의 내용을 뷰어를 이용해 읽을 수 있는 기능</a:t>
            </a:r>
            <a:r>
              <a:rPr lang="en-US" altLang="ko-KR" sz="1400"/>
              <a:t>, </a:t>
            </a:r>
            <a:r>
              <a:rPr lang="ko-KR" altLang="en-US" sz="1400"/>
              <a:t>정기권이 없으면 읽을 수 있는 페이지가 제한됨 </a:t>
            </a:r>
            <a:endParaRPr lang="en-US" altLang="ko-KR" sz="1400"/>
          </a:p>
          <a:p>
            <a:pPr algn="ctr"/>
            <a:r>
              <a:rPr lang="ko-KR" altLang="en-US" sz="1400"/>
              <a:t>심의등급 </a:t>
            </a:r>
            <a:r>
              <a:rPr lang="en-US" altLang="ko-KR" sz="1400"/>
              <a:t>: </a:t>
            </a:r>
            <a:r>
              <a:rPr lang="ko-KR" altLang="en-US" sz="1400"/>
              <a:t>도서의 심의등급을 표시하는 기능 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1" y="1782461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8EE8F0F-DE6E-44D3-B570-4FCF234CFFB2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3864037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438569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C7BEB4-6A8B-48C8-B088-AA4D0711DE06}"/>
              </a:ext>
            </a:extLst>
          </p:cNvPr>
          <p:cNvSpPr txBox="1"/>
          <p:nvPr/>
        </p:nvSpPr>
        <p:spPr>
          <a:xfrm>
            <a:off x="293050" y="4598210"/>
            <a:ext cx="623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800" dirty="0"/>
            </a:br>
            <a:br>
              <a:rPr lang="ko-KR" altLang="en-US" sz="800" dirty="0"/>
            </a:br>
            <a:r>
              <a:rPr lang="ko-KR" altLang="en-US" sz="800" b="1" dirty="0"/>
              <a:t>잠자리 정리하는 아주 작은 습관 하나가 나를 책을 읽게 만들고 사색하게 만들었다</a:t>
            </a:r>
            <a:r>
              <a:rPr lang="en-US" altLang="ko-KR" sz="800" b="1" dirty="0"/>
              <a:t>.</a:t>
            </a:r>
            <a:br>
              <a:rPr lang="ko-KR" altLang="en-US" sz="800" dirty="0"/>
            </a:br>
            <a:r>
              <a:rPr lang="ko-KR" altLang="en-US" sz="800" dirty="0"/>
              <a:t>회사에서 의미 없는 잡담 시간이 줄고</a:t>
            </a:r>
            <a:br>
              <a:rPr lang="ko-KR" altLang="en-US" sz="800" dirty="0"/>
            </a:br>
            <a:r>
              <a:rPr lang="ko-KR" altLang="en-US" sz="800" dirty="0"/>
              <a:t>인생의 의미에 대해 심각한 사유를 하기 시작했다</a:t>
            </a:r>
            <a:r>
              <a:rPr lang="en-US" altLang="ko-KR" sz="800" dirty="0"/>
              <a:t>.</a:t>
            </a:r>
            <a:br>
              <a:rPr lang="ko-KR" altLang="en-US" sz="800" dirty="0"/>
            </a:br>
            <a:br>
              <a:rPr lang="ko-KR" altLang="en-US" sz="800" dirty="0"/>
            </a:b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B51032-1A76-4387-86AD-8591DF2A59EF}"/>
              </a:ext>
            </a:extLst>
          </p:cNvPr>
          <p:cNvCxnSpPr>
            <a:cxnSpLocks/>
          </p:cNvCxnSpPr>
          <p:nvPr/>
        </p:nvCxnSpPr>
        <p:spPr>
          <a:xfrm flipH="1" flipV="1">
            <a:off x="345502" y="6685064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CF04FE4A-8A88-4602-ABA6-134AB1B288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14" y="2610528"/>
            <a:ext cx="779561" cy="11049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08E66EC-017C-4B0B-AB7E-106A10F17A61}"/>
              </a:ext>
            </a:extLst>
          </p:cNvPr>
          <p:cNvSpPr txBox="1"/>
          <p:nvPr/>
        </p:nvSpPr>
        <p:spPr>
          <a:xfrm>
            <a:off x="7882667" y="2638274"/>
            <a:ext cx="1989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r>
              <a:rPr lang="ko-KR" altLang="en-US" sz="1200" dirty="0"/>
              <a:t>가지 인생의 법칙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ko-KR" altLang="en-US" sz="800" dirty="0"/>
              <a:t>저자        조던 </a:t>
            </a:r>
            <a:r>
              <a:rPr lang="en-US" altLang="ko-KR" sz="800" dirty="0"/>
              <a:t>B </a:t>
            </a:r>
            <a:r>
              <a:rPr lang="ko-KR" altLang="en-US" sz="800" dirty="0"/>
              <a:t>피터슨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옮긴이    강 주헌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출판사    </a:t>
            </a:r>
            <a:r>
              <a:rPr lang="ko-KR" altLang="en-US" sz="800" dirty="0" err="1"/>
              <a:t>메이븐</a:t>
            </a:r>
            <a:r>
              <a:rPr lang="ko-KR" altLang="en-US" sz="800" dirty="0"/>
              <a:t> </a:t>
            </a:r>
            <a:r>
              <a:rPr lang="en-US" altLang="ko-KR" sz="1000" dirty="0"/>
              <a:t>2018-10-30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D2060DD-8D10-4740-84FA-7BCD4EFFB79C}"/>
              </a:ext>
            </a:extLst>
          </p:cNvPr>
          <p:cNvCxnSpPr>
            <a:cxnSpLocks/>
          </p:cNvCxnSpPr>
          <p:nvPr/>
        </p:nvCxnSpPr>
        <p:spPr>
          <a:xfrm flipH="1">
            <a:off x="7058219" y="3762332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DBCEAA-6218-466A-8CD2-25177893BC45}"/>
              </a:ext>
            </a:extLst>
          </p:cNvPr>
          <p:cNvCxnSpPr>
            <a:cxnSpLocks/>
          </p:cNvCxnSpPr>
          <p:nvPr/>
        </p:nvCxnSpPr>
        <p:spPr>
          <a:xfrm flipH="1">
            <a:off x="7127144" y="4996688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66BD22B-5C0F-408F-B972-2D6A0AFCB805}"/>
              </a:ext>
            </a:extLst>
          </p:cNvPr>
          <p:cNvSpPr/>
          <p:nvPr/>
        </p:nvSpPr>
        <p:spPr>
          <a:xfrm>
            <a:off x="7131708" y="5844442"/>
            <a:ext cx="432891" cy="23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댓글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1EF75DB-0327-4584-B3EF-0444414CCDC0}"/>
              </a:ext>
            </a:extLst>
          </p:cNvPr>
          <p:cNvCxnSpPr>
            <a:cxnSpLocks/>
          </p:cNvCxnSpPr>
          <p:nvPr/>
        </p:nvCxnSpPr>
        <p:spPr>
          <a:xfrm flipH="1">
            <a:off x="7159042" y="5792360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124ED7-D61D-4A95-8097-B84F53589CF8}"/>
              </a:ext>
            </a:extLst>
          </p:cNvPr>
          <p:cNvSpPr txBox="1"/>
          <p:nvPr/>
        </p:nvSpPr>
        <p:spPr>
          <a:xfrm>
            <a:off x="7058220" y="5131123"/>
            <a:ext cx="2630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900" dirty="0"/>
            </a:br>
            <a:r>
              <a:rPr lang="en-US" altLang="ko-KR" sz="900" dirty="0"/>
              <a:t>"</a:t>
            </a:r>
            <a:r>
              <a:rPr lang="ko-KR" altLang="en-US" sz="900" dirty="0"/>
              <a:t>도대체 방치는 게 왜</a:t>
            </a:r>
            <a:r>
              <a:rPr lang="en-US" altLang="ko-KR" sz="900" dirty="0"/>
              <a:t>? </a:t>
            </a:r>
            <a:r>
              <a:rPr lang="ko-KR" altLang="en-US" sz="900" dirty="0"/>
              <a:t>무엇 때문에</a:t>
            </a:r>
            <a:r>
              <a:rPr lang="en-US" altLang="ko-KR" sz="900" dirty="0"/>
              <a:t>?</a:t>
            </a:r>
            <a:r>
              <a:rPr lang="ko-KR" altLang="en-US" sz="900" dirty="0"/>
              <a:t>＂ 나는 약 </a:t>
            </a:r>
            <a:r>
              <a:rPr lang="en-US" altLang="ko-KR" sz="900" dirty="0"/>
              <a:t>2</a:t>
            </a:r>
            <a:r>
              <a:rPr lang="ko-KR" altLang="en-US" sz="900" dirty="0"/>
              <a:t>주 전에 유튜브를 보다가 어떤 분이 하는 말을 실천에 옮기기 시작했다</a:t>
            </a:r>
            <a:r>
              <a:rPr lang="en-US" altLang="ko-KR" sz="900" dirty="0"/>
              <a:t>.</a:t>
            </a:r>
            <a:br>
              <a:rPr lang="ko-KR" altLang="en-US" sz="900" dirty="0"/>
            </a:br>
            <a:endParaRPr lang="ko-KR" altLang="en-US" sz="900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801F1CE-A389-41A3-800E-B49A6700FD1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65" y="3838473"/>
            <a:ext cx="631346" cy="35427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9FD6EE-CC59-4306-99FF-B403A30398D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90" y="3979735"/>
            <a:ext cx="631346" cy="3542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358379" y="3951567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소개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1310463" y="3953544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후기</a:t>
            </a:r>
          </a:p>
        </p:txBody>
      </p:sp>
      <p:sp>
        <p:nvSpPr>
          <p:cNvPr id="67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4283563" y="2332320"/>
            <a:ext cx="2421138" cy="397234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69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4283563" y="2837520"/>
            <a:ext cx="2421138" cy="397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70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4283563" y="3336000"/>
            <a:ext cx="2421138" cy="39723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미성년자 대여 불가</a:t>
            </a:r>
            <a:endParaRPr lang="en-US" altLang="ko-KR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544427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345503" y="5515419"/>
            <a:ext cx="657225" cy="249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댓글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230170" y="4429521"/>
            <a:ext cx="657225" cy="249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후기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5048D0B-80D4-4A76-95B9-D77E6803647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3" y="2309765"/>
            <a:ext cx="864143" cy="122485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3995221-3DCF-4157-AA64-4240DF6087D9}"/>
              </a:ext>
            </a:extLst>
          </p:cNvPr>
          <p:cNvSpPr txBox="1"/>
          <p:nvPr/>
        </p:nvSpPr>
        <p:spPr>
          <a:xfrm>
            <a:off x="1107130" y="2654228"/>
            <a:ext cx="19895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</a:t>
            </a:r>
            <a:r>
              <a:rPr lang="ko-KR" altLang="en-US" sz="1600" dirty="0"/>
              <a:t>가지 인생의 법칙</a:t>
            </a:r>
            <a:endParaRPr lang="en-US" altLang="ko-KR" sz="1600" dirty="0"/>
          </a:p>
          <a:p>
            <a:endParaRPr lang="en-US" altLang="ko-KR" sz="1000" dirty="0"/>
          </a:p>
          <a:p>
            <a:r>
              <a:rPr lang="ko-KR" altLang="en-US" sz="900" dirty="0"/>
              <a:t>저자        조던 </a:t>
            </a:r>
            <a:r>
              <a:rPr lang="en-US" altLang="ko-KR" sz="900" dirty="0"/>
              <a:t>B </a:t>
            </a:r>
            <a:r>
              <a:rPr lang="ko-KR" altLang="en-US" sz="900" dirty="0"/>
              <a:t>피터슨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옮긴이    강 주헌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출판사    </a:t>
            </a:r>
            <a:r>
              <a:rPr lang="ko-KR" altLang="en-US" sz="900" dirty="0" err="1"/>
              <a:t>메이븐</a:t>
            </a:r>
            <a:r>
              <a:rPr lang="ko-KR" altLang="en-US" sz="900" dirty="0"/>
              <a:t> </a:t>
            </a:r>
            <a:r>
              <a:rPr lang="en-US" altLang="ko-KR" sz="900" dirty="0"/>
              <a:t>2018-10-30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AD5F5-E9B2-4575-8B93-A41618DC76FA}"/>
              </a:ext>
            </a:extLst>
          </p:cNvPr>
          <p:cNvSpPr txBox="1"/>
          <p:nvPr/>
        </p:nvSpPr>
        <p:spPr>
          <a:xfrm>
            <a:off x="1152427" y="2374145"/>
            <a:ext cx="1989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AE78D6"/>
                </a:solidFill>
              </a:rPr>
              <a:t>지금 서점 베스트셀러</a:t>
            </a:r>
            <a:r>
              <a:rPr lang="en-US" altLang="ko-KR" sz="1200" dirty="0">
                <a:solidFill>
                  <a:srgbClr val="AE78D6"/>
                </a:solidFill>
              </a:rPr>
              <a:t>!!</a:t>
            </a:r>
            <a:endParaRPr lang="ko-KR" altLang="en-US" sz="1200" dirty="0">
              <a:solidFill>
                <a:srgbClr val="AE78D6"/>
              </a:solidFill>
            </a:endParaRPr>
          </a:p>
        </p:txBody>
      </p:sp>
      <p:sp>
        <p:nvSpPr>
          <p:cNvPr id="77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7102733" y="3804159"/>
            <a:ext cx="1349416" cy="350176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78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7102734" y="4198822"/>
            <a:ext cx="1367823" cy="3452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79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7102735" y="4606815"/>
            <a:ext cx="1367823" cy="34236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미성년자 대여 불가</a:t>
            </a:r>
            <a:endParaRPr lang="en-US" altLang="ko-KR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470557" y="4725998"/>
            <a:ext cx="58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책 소개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877434" y="4615839"/>
            <a:ext cx="61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800" dirty="0"/>
              <a:t>후기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7058219" y="5062720"/>
            <a:ext cx="454779" cy="162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1" name="직사각형 50">
            <a:hlinkClick r:id="rId6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hlinkClick r:id="rId7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hlinkClick r:id="rId8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hlinkClick r:id="rId9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69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 상세보기 페이지</a:t>
            </a:r>
            <a:r>
              <a:rPr lang="en-US" altLang="ko-KR">
                <a:solidFill>
                  <a:schemeClr val="tx1"/>
                </a:solidFill>
              </a:rPr>
              <a:t>_</a:t>
            </a:r>
            <a:r>
              <a:rPr lang="ko-KR" altLang="en-US">
                <a:solidFill>
                  <a:schemeClr val="tx1"/>
                </a:solidFill>
              </a:rPr>
              <a:t>후기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012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후기읽기 </a:t>
            </a:r>
            <a:r>
              <a:rPr lang="en-US" altLang="ko-KR" sz="1600"/>
              <a:t>: </a:t>
            </a:r>
            <a:r>
              <a:rPr lang="ko-KR" altLang="en-US" sz="1600"/>
              <a:t>검색한 도서에 대해 다른 유저가 작성한 후기를 읽을 수 있는 기능 </a:t>
            </a:r>
            <a:endParaRPr lang="en-US" altLang="ko-KR" sz="1600"/>
          </a:p>
          <a:p>
            <a:pPr algn="ctr"/>
            <a:r>
              <a:rPr lang="ko-KR" altLang="en-US" sz="1600"/>
              <a:t>후기댓글 </a:t>
            </a:r>
            <a:r>
              <a:rPr lang="en-US" altLang="ko-KR" sz="1600"/>
              <a:t>: </a:t>
            </a:r>
            <a:r>
              <a:rPr lang="ko-KR" altLang="en-US" sz="1600"/>
              <a:t>검색한 도서에 다른 유저가 작성한 후기에 댓글을 달 수 있는 기능 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1" y="1782461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8EE8F0F-DE6E-44D3-B570-4FCF234CFFB2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3864037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438569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C7BEB4-6A8B-48C8-B088-AA4D0711DE06}"/>
              </a:ext>
            </a:extLst>
          </p:cNvPr>
          <p:cNvSpPr txBox="1"/>
          <p:nvPr/>
        </p:nvSpPr>
        <p:spPr>
          <a:xfrm>
            <a:off x="293050" y="4598210"/>
            <a:ext cx="623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800" dirty="0"/>
            </a:br>
            <a:br>
              <a:rPr lang="ko-KR" altLang="en-US" sz="800" dirty="0"/>
            </a:br>
            <a:r>
              <a:rPr lang="ko-KR" altLang="en-US" sz="800" b="1" dirty="0"/>
              <a:t>잠자리 정리하는 아주 작은 습관 하나가 나를 책을 읽게 만들고 사색하게 만들었다</a:t>
            </a:r>
            <a:r>
              <a:rPr lang="en-US" altLang="ko-KR" sz="800" b="1" dirty="0"/>
              <a:t>.</a:t>
            </a:r>
            <a:br>
              <a:rPr lang="ko-KR" altLang="en-US" sz="800" dirty="0"/>
            </a:br>
            <a:r>
              <a:rPr lang="ko-KR" altLang="en-US" sz="800" dirty="0"/>
              <a:t>회사에서 의미 없는 잡담 시간이 줄고</a:t>
            </a:r>
            <a:br>
              <a:rPr lang="ko-KR" altLang="en-US" sz="800" dirty="0"/>
            </a:br>
            <a:r>
              <a:rPr lang="ko-KR" altLang="en-US" sz="800" dirty="0"/>
              <a:t>인생의 의미에 대해 심각한 사유를 하기 시작했다</a:t>
            </a:r>
            <a:r>
              <a:rPr lang="en-US" altLang="ko-KR" sz="800" dirty="0"/>
              <a:t>.</a:t>
            </a:r>
            <a:br>
              <a:rPr lang="ko-KR" altLang="en-US" sz="800" dirty="0"/>
            </a:br>
            <a:br>
              <a:rPr lang="ko-KR" altLang="en-US" sz="800" dirty="0"/>
            </a:b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7B51032-1A76-4387-86AD-8591DF2A59EF}"/>
              </a:ext>
            </a:extLst>
          </p:cNvPr>
          <p:cNvCxnSpPr>
            <a:cxnSpLocks/>
          </p:cNvCxnSpPr>
          <p:nvPr/>
        </p:nvCxnSpPr>
        <p:spPr>
          <a:xfrm flipH="1" flipV="1">
            <a:off x="345502" y="6685064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999FD6EE-CC59-4306-99FF-B403A30398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90" y="3979735"/>
            <a:ext cx="631346" cy="3542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358379" y="3951567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 소개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1310463" y="3953544"/>
            <a:ext cx="10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후기</a:t>
            </a:r>
          </a:p>
        </p:txBody>
      </p:sp>
      <p:sp>
        <p:nvSpPr>
          <p:cNvPr id="67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4283563" y="2332320"/>
            <a:ext cx="2421138" cy="397234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69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4283563" y="2837520"/>
            <a:ext cx="2421138" cy="3972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70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4283563" y="3336000"/>
            <a:ext cx="2421138" cy="39723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미성년자 대여 불가</a:t>
            </a:r>
            <a:endParaRPr lang="en-US" altLang="ko-KR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5444279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5815652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8E9CCA-D561-4F68-9774-493EF5AE7B5F}"/>
              </a:ext>
            </a:extLst>
          </p:cNvPr>
          <p:cNvSpPr txBox="1"/>
          <p:nvPr/>
        </p:nvSpPr>
        <p:spPr>
          <a:xfrm>
            <a:off x="293051" y="5818101"/>
            <a:ext cx="86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ezen01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A0C2A3-4E30-4350-8E67-F30BF1459AA9}"/>
              </a:ext>
            </a:extLst>
          </p:cNvPr>
          <p:cNvSpPr txBox="1"/>
          <p:nvPr/>
        </p:nvSpPr>
        <p:spPr>
          <a:xfrm>
            <a:off x="293051" y="6127114"/>
            <a:ext cx="5146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작성자에게 따뜻한 댓글을 남겨주세요</a:t>
            </a:r>
            <a:r>
              <a:rPr lang="en-US" altLang="ko-KR" sz="800" dirty="0">
                <a:solidFill>
                  <a:schemeClr val="tx1">
                    <a:alpha val="21000"/>
                  </a:schemeClr>
                </a:solidFill>
              </a:rPr>
              <a:t>. </a:t>
            </a:r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비속어</a:t>
            </a:r>
            <a:r>
              <a:rPr lang="en-US" altLang="ko-KR" sz="800" dirty="0">
                <a:solidFill>
                  <a:schemeClr val="tx1">
                    <a:alpha val="21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음란 댓글</a:t>
            </a:r>
            <a:r>
              <a:rPr lang="en-US" altLang="ko-KR" sz="800" dirty="0">
                <a:solidFill>
                  <a:schemeClr val="tx1">
                    <a:alpha val="21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alpha val="21000"/>
                  </a:schemeClr>
                </a:solidFill>
              </a:rPr>
              <a:t>내용과 관련 없는 댓글 등은 삭제될 수 있습니다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D141C25-F231-4412-8295-4BC10B17888F}"/>
              </a:ext>
            </a:extLst>
          </p:cNvPr>
          <p:cNvCxnSpPr>
            <a:cxnSpLocks/>
          </p:cNvCxnSpPr>
          <p:nvPr/>
        </p:nvCxnSpPr>
        <p:spPr>
          <a:xfrm flipH="1" flipV="1">
            <a:off x="358379" y="6374132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6081585" y="6102412"/>
            <a:ext cx="513287" cy="249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345503" y="5515419"/>
            <a:ext cx="657225" cy="2496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댓글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345503" y="6432240"/>
            <a:ext cx="813855" cy="208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댓글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230170" y="4429521"/>
            <a:ext cx="657225" cy="249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후기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5048D0B-80D4-4A76-95B9-D77E6803647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3" y="2309765"/>
            <a:ext cx="864143" cy="122485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995221-3DCF-4157-AA64-4240DF6087D9}"/>
              </a:ext>
            </a:extLst>
          </p:cNvPr>
          <p:cNvSpPr txBox="1"/>
          <p:nvPr/>
        </p:nvSpPr>
        <p:spPr>
          <a:xfrm>
            <a:off x="1107130" y="2654228"/>
            <a:ext cx="198953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</a:t>
            </a:r>
            <a:r>
              <a:rPr lang="ko-KR" altLang="en-US" sz="1600" dirty="0"/>
              <a:t>가지 인생의 법칙</a:t>
            </a:r>
            <a:endParaRPr lang="en-US" altLang="ko-KR" sz="1600" dirty="0"/>
          </a:p>
          <a:p>
            <a:endParaRPr lang="en-US" altLang="ko-KR" sz="1000" dirty="0"/>
          </a:p>
          <a:p>
            <a:r>
              <a:rPr lang="ko-KR" altLang="en-US" sz="900" dirty="0"/>
              <a:t>저자        조던 </a:t>
            </a:r>
            <a:r>
              <a:rPr lang="en-US" altLang="ko-KR" sz="900" dirty="0"/>
              <a:t>B </a:t>
            </a:r>
            <a:r>
              <a:rPr lang="ko-KR" altLang="en-US" sz="900" dirty="0"/>
              <a:t>피터슨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옮긴이    강 주헌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출판사    </a:t>
            </a:r>
            <a:r>
              <a:rPr lang="ko-KR" altLang="en-US" sz="900" dirty="0" err="1"/>
              <a:t>메이븐</a:t>
            </a:r>
            <a:r>
              <a:rPr lang="ko-KR" altLang="en-US" sz="900" dirty="0"/>
              <a:t> </a:t>
            </a:r>
            <a:r>
              <a:rPr lang="en-US" altLang="ko-KR" sz="900" dirty="0"/>
              <a:t>2018-10-30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BAD5F5-E9B2-4575-8B93-A41618DC76FA}"/>
              </a:ext>
            </a:extLst>
          </p:cNvPr>
          <p:cNvSpPr txBox="1"/>
          <p:nvPr/>
        </p:nvSpPr>
        <p:spPr>
          <a:xfrm>
            <a:off x="1152427" y="2374145"/>
            <a:ext cx="1989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AE78D6"/>
                </a:solidFill>
              </a:rPr>
              <a:t>지금 서점 베스트셀러</a:t>
            </a:r>
            <a:r>
              <a:rPr lang="en-US" altLang="ko-KR" sz="1200" dirty="0">
                <a:solidFill>
                  <a:srgbClr val="AE78D6"/>
                </a:solidFill>
              </a:rPr>
              <a:t>!!</a:t>
            </a:r>
            <a:endParaRPr lang="ko-KR" altLang="en-US" sz="1200" dirty="0">
              <a:solidFill>
                <a:srgbClr val="AE78D6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104" name="직사각형 103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CF04FE4A-8A88-4602-ABA6-134AB1B288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14" y="2610528"/>
            <a:ext cx="779561" cy="110496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08E66EC-017C-4B0B-AB7E-106A10F17A61}"/>
              </a:ext>
            </a:extLst>
          </p:cNvPr>
          <p:cNvSpPr txBox="1"/>
          <p:nvPr/>
        </p:nvSpPr>
        <p:spPr>
          <a:xfrm>
            <a:off x="7882667" y="2638274"/>
            <a:ext cx="1989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r>
              <a:rPr lang="ko-KR" altLang="en-US" sz="1200" dirty="0"/>
              <a:t>가지 인생의 법칙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ko-KR" altLang="en-US" sz="800" dirty="0"/>
              <a:t>저자        조던 </a:t>
            </a:r>
            <a:r>
              <a:rPr lang="en-US" altLang="ko-KR" sz="800" dirty="0"/>
              <a:t>B </a:t>
            </a:r>
            <a:r>
              <a:rPr lang="ko-KR" altLang="en-US" sz="800" dirty="0"/>
              <a:t>피터슨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옮긴이    강 주헌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출판사    </a:t>
            </a:r>
            <a:r>
              <a:rPr lang="ko-KR" altLang="en-US" sz="800" dirty="0" err="1"/>
              <a:t>메이븐</a:t>
            </a:r>
            <a:r>
              <a:rPr lang="ko-KR" altLang="en-US" sz="800" dirty="0"/>
              <a:t> </a:t>
            </a:r>
            <a:r>
              <a:rPr lang="en-US" altLang="ko-KR" sz="1000" dirty="0"/>
              <a:t>2018-10-30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D2060DD-8D10-4740-84FA-7BCD4EFFB79C}"/>
              </a:ext>
            </a:extLst>
          </p:cNvPr>
          <p:cNvCxnSpPr>
            <a:cxnSpLocks/>
          </p:cNvCxnSpPr>
          <p:nvPr/>
        </p:nvCxnSpPr>
        <p:spPr>
          <a:xfrm flipH="1">
            <a:off x="7058219" y="3762332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ADBCEAA-6218-466A-8CD2-25177893BC45}"/>
              </a:ext>
            </a:extLst>
          </p:cNvPr>
          <p:cNvCxnSpPr>
            <a:cxnSpLocks/>
          </p:cNvCxnSpPr>
          <p:nvPr/>
        </p:nvCxnSpPr>
        <p:spPr>
          <a:xfrm flipH="1">
            <a:off x="7127144" y="4996688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1EF75DB-0327-4584-B3EF-0444414CCDC0}"/>
              </a:ext>
            </a:extLst>
          </p:cNvPr>
          <p:cNvCxnSpPr>
            <a:cxnSpLocks/>
          </p:cNvCxnSpPr>
          <p:nvPr/>
        </p:nvCxnSpPr>
        <p:spPr>
          <a:xfrm flipH="1">
            <a:off x="7159042" y="5792360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D124ED7-D61D-4A95-8097-B84F53589CF8}"/>
              </a:ext>
            </a:extLst>
          </p:cNvPr>
          <p:cNvSpPr txBox="1"/>
          <p:nvPr/>
        </p:nvSpPr>
        <p:spPr>
          <a:xfrm>
            <a:off x="7058220" y="5131123"/>
            <a:ext cx="26304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ko-KR" altLang="en-US" sz="900" dirty="0"/>
            </a:br>
            <a:r>
              <a:rPr lang="en-US" altLang="ko-KR" sz="900" dirty="0"/>
              <a:t>"</a:t>
            </a:r>
            <a:r>
              <a:rPr lang="ko-KR" altLang="en-US" sz="900" dirty="0"/>
              <a:t>도대체 방치는 게 왜</a:t>
            </a:r>
            <a:r>
              <a:rPr lang="en-US" altLang="ko-KR" sz="900" dirty="0"/>
              <a:t>? </a:t>
            </a:r>
            <a:r>
              <a:rPr lang="ko-KR" altLang="en-US" sz="900" dirty="0"/>
              <a:t>무엇 때문에</a:t>
            </a:r>
            <a:r>
              <a:rPr lang="en-US" altLang="ko-KR" sz="900" dirty="0"/>
              <a:t>?</a:t>
            </a:r>
            <a:r>
              <a:rPr lang="ko-KR" altLang="en-US" sz="900" dirty="0"/>
              <a:t>＂ 나는 약 </a:t>
            </a:r>
            <a:r>
              <a:rPr lang="en-US" altLang="ko-KR" sz="900" dirty="0"/>
              <a:t>2</a:t>
            </a:r>
            <a:r>
              <a:rPr lang="ko-KR" altLang="en-US" sz="900" dirty="0"/>
              <a:t>주 전에 유튜브를 보다가 어떤 분이 하는 말을 실천에 옮기기 시작했다</a:t>
            </a:r>
            <a:r>
              <a:rPr lang="en-US" altLang="ko-KR" sz="900" dirty="0"/>
              <a:t>.</a:t>
            </a:r>
            <a:br>
              <a:rPr lang="ko-KR" altLang="en-US" sz="900" dirty="0"/>
            </a:br>
            <a:endParaRPr lang="ko-KR" altLang="en-US" sz="9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0801F1CE-A389-41A3-800E-B49A6700FD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65" y="3838473"/>
            <a:ext cx="631346" cy="354270"/>
          </a:xfrm>
          <a:prstGeom prst="rect">
            <a:avLst/>
          </a:prstGeom>
        </p:spPr>
      </p:pic>
      <p:sp>
        <p:nvSpPr>
          <p:cNvPr id="114" name="사각형: 둥근 모서리 26">
            <a:extLst>
              <a:ext uri="{FF2B5EF4-FFF2-40B4-BE49-F238E27FC236}">
                <a16:creationId xmlns:a16="http://schemas.microsoft.com/office/drawing/2014/main" id="{68B63420-BD18-437F-BC68-AE386B442F80}"/>
              </a:ext>
            </a:extLst>
          </p:cNvPr>
          <p:cNvSpPr/>
          <p:nvPr/>
        </p:nvSpPr>
        <p:spPr>
          <a:xfrm>
            <a:off x="7102733" y="3804159"/>
            <a:ext cx="1349416" cy="350176"/>
          </a:xfrm>
          <a:prstGeom prst="roundRect">
            <a:avLst/>
          </a:prstGeom>
          <a:solidFill>
            <a:srgbClr val="F2F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 읽기</a:t>
            </a:r>
          </a:p>
        </p:txBody>
      </p:sp>
      <p:sp>
        <p:nvSpPr>
          <p:cNvPr id="115" name="사각형: 둥근 모서리 27">
            <a:extLst>
              <a:ext uri="{FF2B5EF4-FFF2-40B4-BE49-F238E27FC236}">
                <a16:creationId xmlns:a16="http://schemas.microsoft.com/office/drawing/2014/main" id="{3D63DF68-4DB2-44D1-BDF6-8A2F08D9EC89}"/>
              </a:ext>
            </a:extLst>
          </p:cNvPr>
          <p:cNvSpPr/>
          <p:nvPr/>
        </p:nvSpPr>
        <p:spPr>
          <a:xfrm>
            <a:off x="7102734" y="4198822"/>
            <a:ext cx="1367823" cy="3452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 서재로 책 이동</a:t>
            </a:r>
          </a:p>
        </p:txBody>
      </p:sp>
      <p:sp>
        <p:nvSpPr>
          <p:cNvPr id="116" name="사각형: 둥근 모서리 28">
            <a:extLst>
              <a:ext uri="{FF2B5EF4-FFF2-40B4-BE49-F238E27FC236}">
                <a16:creationId xmlns:a16="http://schemas.microsoft.com/office/drawing/2014/main" id="{3EB2B4EF-07BC-4A62-9870-973A0FCD782E}"/>
              </a:ext>
            </a:extLst>
          </p:cNvPr>
          <p:cNvSpPr/>
          <p:nvPr/>
        </p:nvSpPr>
        <p:spPr>
          <a:xfrm>
            <a:off x="7102735" y="4606815"/>
            <a:ext cx="1367823" cy="342364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미성년자 대여 불가</a:t>
            </a:r>
            <a:endParaRPr lang="en-US" altLang="ko-KR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470557" y="4725998"/>
            <a:ext cx="58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책 소개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6A28B1-4767-4DDF-A2E9-41092EE53639}"/>
              </a:ext>
            </a:extLst>
          </p:cNvPr>
          <p:cNvSpPr txBox="1"/>
          <p:nvPr/>
        </p:nvSpPr>
        <p:spPr>
          <a:xfrm>
            <a:off x="8877434" y="4615839"/>
            <a:ext cx="61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800" dirty="0"/>
              <a:t>후기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7058219" y="5062720"/>
            <a:ext cx="454779" cy="162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28E9CCA-D561-4F68-9774-493EF5AE7B5F}"/>
              </a:ext>
            </a:extLst>
          </p:cNvPr>
          <p:cNvSpPr txBox="1"/>
          <p:nvPr/>
        </p:nvSpPr>
        <p:spPr>
          <a:xfrm>
            <a:off x="7031489" y="5773388"/>
            <a:ext cx="866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ezen01</a:t>
            </a:r>
            <a:endParaRPr lang="ko-KR" altLang="en-US" sz="120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ADBCEAA-6218-466A-8CD2-25177893BC45}"/>
              </a:ext>
            </a:extLst>
          </p:cNvPr>
          <p:cNvCxnSpPr>
            <a:cxnSpLocks/>
          </p:cNvCxnSpPr>
          <p:nvPr/>
        </p:nvCxnSpPr>
        <p:spPr>
          <a:xfrm flipH="1">
            <a:off x="7159042" y="6374132"/>
            <a:ext cx="2466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9215215" y="6161602"/>
            <a:ext cx="427694" cy="190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EB10FFA-3318-4606-826B-0E4F7FE4257E}"/>
              </a:ext>
            </a:extLst>
          </p:cNvPr>
          <p:cNvSpPr/>
          <p:nvPr/>
        </p:nvSpPr>
        <p:spPr>
          <a:xfrm>
            <a:off x="7130072" y="6459950"/>
            <a:ext cx="785547" cy="208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댓글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62" name="직사각형 61">
            <a:hlinkClick r:id="rId6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hlinkClick r:id="rId7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hlinkClick r:id="rId8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hlinkClick r:id="rId9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8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</a:rPr>
              <a:t>안내화면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</a:rPr>
              <a:t>013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독서화면에서 첫 실행 시 페이지이동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책갈피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도서추천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후기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단어검색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구절저장 기능에 대한 </a:t>
            </a:r>
            <a:r>
              <a:rPr lang="ko-KR" altLang="en-US" sz="1600">
                <a:solidFill>
                  <a:schemeClr val="tx1"/>
                </a:solidFill>
              </a:rPr>
              <a:t>안내화면 제공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페이지이동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자신이 읽고 있는 도서의 앞뒤 페이지를 이동하고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특정 페이지로 이동할 수 있는 기능 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단어검색 </a:t>
            </a:r>
            <a:r>
              <a:rPr lang="en-US" altLang="ko-KR" sz="1600">
                <a:solidFill>
                  <a:schemeClr val="tx1"/>
                </a:solidFill>
              </a:rPr>
              <a:t>:</a:t>
            </a:r>
            <a:r>
              <a:rPr lang="ko-KR" altLang="en-US" sz="1600">
                <a:solidFill>
                  <a:schemeClr val="tx1"/>
                </a:solidFill>
              </a:rPr>
              <a:t> 자신이 읽고 있는 도서를 사전 기능을 통해 검색하는 기능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얽둑배기요 왼손잡이인 드팀전의 허 생원은 기어코 동업의 조 선달에게 나꾸어 보았다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“그만 거둘까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잘 생각했네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봉평장에서</a:t>
            </a:r>
            <a:r>
              <a:rPr lang="ko-KR" altLang="en-US" sz="1400" dirty="0">
                <a:solidFill>
                  <a:schemeClr val="tx1"/>
                </a:solidFill>
              </a:rPr>
              <a:t> 한번이나 </a:t>
            </a:r>
            <a:r>
              <a:rPr lang="ko-KR" altLang="en-US" sz="1400" dirty="0" err="1">
                <a:solidFill>
                  <a:schemeClr val="tx1"/>
                </a:solidFill>
              </a:rPr>
              <a:t>흐붓하게</a:t>
            </a:r>
            <a:r>
              <a:rPr lang="ko-KR" altLang="en-US" sz="1400" dirty="0">
                <a:solidFill>
                  <a:schemeClr val="tx1"/>
                </a:solidFill>
              </a:rPr>
              <a:t> 사본 일 있을까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대화 </a:t>
            </a:r>
            <a:r>
              <a:rPr lang="ko-KR" altLang="en-US" sz="1400" dirty="0" err="1">
                <a:solidFill>
                  <a:schemeClr val="tx1"/>
                </a:solidFill>
              </a:rPr>
              <a:t>장에서가</a:t>
            </a:r>
            <a:r>
              <a:rPr lang="ko-KR" altLang="en-US" sz="1400" dirty="0">
                <a:solidFill>
                  <a:schemeClr val="tx1"/>
                </a:solidFill>
              </a:rPr>
              <a:t> 한몫 </a:t>
            </a:r>
            <a:r>
              <a:rPr lang="ko-KR" altLang="en-US" sz="1400" dirty="0" err="1">
                <a:solidFill>
                  <a:schemeClr val="tx1"/>
                </a:solidFill>
              </a:rPr>
              <a:t>벌어야겠네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오늘 밤은 밤을 새서 걸어야 될걸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달이 </a:t>
            </a:r>
            <a:r>
              <a:rPr lang="ko-KR" altLang="en-US" sz="1400" dirty="0" err="1">
                <a:solidFill>
                  <a:schemeClr val="tx1"/>
                </a:solidFill>
              </a:rPr>
              <a:t>뜨렷다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절렁절렁 소리를 내며 조 선달이 그날 번 돈을 따지는 것을 보고 허 생원은 말뚝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395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6991347" y="1802433"/>
            <a:ext cx="2771777" cy="4925825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938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후기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1946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9093" y="265924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책갈피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787" y="26592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구절저장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설명선 1(강조선) 3"/>
          <p:cNvSpPr/>
          <p:nvPr/>
        </p:nvSpPr>
        <p:spPr>
          <a:xfrm rot="16200000">
            <a:off x="441457" y="1951725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5733"/>
              <a:gd name="adj4" fmla="val -1168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설명선 1(강조선) 43"/>
          <p:cNvSpPr/>
          <p:nvPr/>
        </p:nvSpPr>
        <p:spPr>
          <a:xfrm rot="16200000">
            <a:off x="6406072" y="2083694"/>
            <a:ext cx="232941" cy="173281"/>
          </a:xfrm>
          <a:prstGeom prst="accentCallout1">
            <a:avLst>
              <a:gd name="adj1" fmla="val 52247"/>
              <a:gd name="adj2" fmla="val -26571"/>
              <a:gd name="adj3" fmla="val -83520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설명선 1(강조선) 46"/>
          <p:cNvSpPr/>
          <p:nvPr/>
        </p:nvSpPr>
        <p:spPr>
          <a:xfrm rot="16200000">
            <a:off x="6130557" y="2062279"/>
            <a:ext cx="232941" cy="216109"/>
          </a:xfrm>
          <a:prstGeom prst="accentCallout1">
            <a:avLst>
              <a:gd name="adj1" fmla="val 52247"/>
              <a:gd name="adj2" fmla="val -26571"/>
              <a:gd name="adj3" fmla="val -320374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설명선 1(강조선) 48"/>
          <p:cNvSpPr/>
          <p:nvPr/>
        </p:nvSpPr>
        <p:spPr>
          <a:xfrm rot="16200000">
            <a:off x="5831967" y="2028338"/>
            <a:ext cx="232941" cy="283991"/>
          </a:xfrm>
          <a:prstGeom prst="accentCallout1">
            <a:avLst>
              <a:gd name="adj1" fmla="val 52247"/>
              <a:gd name="adj2" fmla="val -26571"/>
              <a:gd name="adj3" fmla="val -373576"/>
              <a:gd name="adj4" fmla="val -1522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95574" y="56874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페이지 이동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20720" y="404299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다음 페이지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8328" y="40623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이전 페이지</a:t>
            </a:r>
          </a:p>
        </p:txBody>
      </p:sp>
      <p:sp>
        <p:nvSpPr>
          <p:cNvPr id="5" name="사각형 설명선 4"/>
          <p:cNvSpPr/>
          <p:nvPr/>
        </p:nvSpPr>
        <p:spPr>
          <a:xfrm>
            <a:off x="1966461" y="3095521"/>
            <a:ext cx="1656184" cy="576064"/>
          </a:xfrm>
          <a:prstGeom prst="wedgeRectCallout">
            <a:avLst>
              <a:gd name="adj1" fmla="val -17728"/>
              <a:gd name="adj2" fmla="val -734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휘장</a:t>
            </a:r>
            <a:r>
              <a:rPr lang="en-US" altLang="ko-KR" sz="1000" b="1" dirty="0">
                <a:solidFill>
                  <a:schemeClr val="tx1"/>
                </a:solidFill>
              </a:rPr>
              <a:t>1 (</a:t>
            </a:r>
            <a:r>
              <a:rPr lang="ko-KR" altLang="en-US" sz="1000" b="1" dirty="0">
                <a:solidFill>
                  <a:schemeClr val="tx1"/>
                </a:solidFill>
              </a:rPr>
              <a:t>揮帳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명사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피륙을 여러 폭으로 이어서 빙 둘러치는 장막</a:t>
            </a:r>
            <a:r>
              <a:rPr lang="en-US" altLang="ko-KR" sz="800" dirty="0">
                <a:solidFill>
                  <a:schemeClr val="tx1"/>
                </a:solidFill>
              </a:rPr>
              <a:t>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44246" y="37297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단어검색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27006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735873" y="568273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페이지 이동</a:t>
            </a:r>
          </a:p>
        </p:txBody>
      </p:sp>
      <p:sp>
        <p:nvSpPr>
          <p:cNvPr id="82" name="설명선 1(강조선) 81"/>
          <p:cNvSpPr/>
          <p:nvPr/>
        </p:nvSpPr>
        <p:spPr>
          <a:xfrm rot="5400000">
            <a:off x="8260765" y="6393178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3554"/>
              <a:gd name="adj4" fmla="val -1781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494813" y="4167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다음 페이지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69224" y="41834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이전 페이지</a:t>
            </a:r>
          </a:p>
        </p:txBody>
      </p:sp>
      <p:sp>
        <p:nvSpPr>
          <p:cNvPr id="85" name="설명선 1(강조선) 84"/>
          <p:cNvSpPr/>
          <p:nvPr/>
        </p:nvSpPr>
        <p:spPr>
          <a:xfrm rot="5400000">
            <a:off x="3360154" y="6393178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3554"/>
              <a:gd name="adj4" fmla="val -1781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 설명선 85"/>
          <p:cNvSpPr/>
          <p:nvPr/>
        </p:nvSpPr>
        <p:spPr>
          <a:xfrm>
            <a:off x="7809983" y="3320965"/>
            <a:ext cx="1656184" cy="576064"/>
          </a:xfrm>
          <a:prstGeom prst="wedgeRectCallout">
            <a:avLst>
              <a:gd name="adj1" fmla="val -6801"/>
              <a:gd name="adj2" fmla="val -770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휘장</a:t>
            </a:r>
            <a:r>
              <a:rPr lang="en-US" altLang="ko-KR" sz="1000" b="1" dirty="0">
                <a:solidFill>
                  <a:schemeClr val="tx1"/>
                </a:solidFill>
              </a:rPr>
              <a:t>1 (</a:t>
            </a:r>
            <a:r>
              <a:rPr lang="ko-KR" altLang="en-US" sz="1000" b="1" dirty="0">
                <a:solidFill>
                  <a:schemeClr val="tx1"/>
                </a:solidFill>
              </a:rPr>
              <a:t>揮帳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명사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피륙을 여러 폭으로 이어서 빙 둘러치는 장막</a:t>
            </a:r>
            <a:r>
              <a:rPr lang="en-US" altLang="ko-KR" sz="800" dirty="0">
                <a:solidFill>
                  <a:schemeClr val="tx1"/>
                </a:solidFill>
              </a:rPr>
              <a:t>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56451" y="38709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단어검색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288704" y="2720340"/>
            <a:ext cx="401156" cy="22098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313610" y="2942994"/>
            <a:ext cx="441770" cy="22098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hlinkClick r:id="rId6" action="ppaction://hlinksldjump"/>
          </p:cNvPr>
          <p:cNvSpPr/>
          <p:nvPr/>
        </p:nvSpPr>
        <p:spPr>
          <a:xfrm>
            <a:off x="200471" y="1804573"/>
            <a:ext cx="335238" cy="2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09044"/>
            <a:ext cx="9906859" cy="55905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699247"/>
            <a:ext cx="9906000" cy="559397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495163"/>
            <a:ext cx="8543925" cy="1325563"/>
          </a:xfrm>
        </p:spPr>
        <p:txBody>
          <a:bodyPr/>
          <a:lstStyle/>
          <a:p>
            <a:r>
              <a:rPr lang="en-US" altLang="ko-KR" dirty="0"/>
              <a:t>				</a:t>
            </a: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6692" y="1825625"/>
            <a:ext cx="5438271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요구사항 정의서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흐름도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화면설계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9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</a:rPr>
              <a:t>안내화면</a:t>
            </a:r>
            <a:r>
              <a:rPr lang="en-US" altLang="ko-KR">
                <a:ln w="0"/>
                <a:solidFill>
                  <a:schemeClr val="tx1"/>
                </a:solidFill>
              </a:rPr>
              <a:t>2(</a:t>
            </a:r>
            <a:r>
              <a:rPr lang="ko-KR" altLang="en-US">
                <a:ln w="0"/>
                <a:solidFill>
                  <a:schemeClr val="tx1"/>
                </a:solidFill>
              </a:rPr>
              <a:t>앱</a:t>
            </a:r>
            <a:r>
              <a:rPr lang="en-US" altLang="ko-KR">
                <a:ln w="0"/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</a:rPr>
              <a:t>014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구절저장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자신이 읽고 있는 도서의 구절을 저장하는 기능 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책갈피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자신이 읽고 있는 도서 페이지를 저장하는 기능도도서추천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자신이 대여했던 도서에 한해서 추천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공유할 수 있는 기능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얽둑배기요 왼손잡이인 드팀전의 허 생원은 기어코 동업의 조 선달에게 나꾸어 보았다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“그만 거둘까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잘 생각했네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봉평장에서</a:t>
            </a:r>
            <a:r>
              <a:rPr lang="ko-KR" altLang="en-US" sz="1400" dirty="0">
                <a:solidFill>
                  <a:schemeClr val="tx1"/>
                </a:solidFill>
              </a:rPr>
              <a:t> 한번이나 </a:t>
            </a:r>
            <a:r>
              <a:rPr lang="ko-KR" altLang="en-US" sz="1400" dirty="0" err="1">
                <a:solidFill>
                  <a:schemeClr val="tx1"/>
                </a:solidFill>
              </a:rPr>
              <a:t>흐붓하게</a:t>
            </a:r>
            <a:r>
              <a:rPr lang="ko-KR" altLang="en-US" sz="1400" dirty="0">
                <a:solidFill>
                  <a:schemeClr val="tx1"/>
                </a:solidFill>
              </a:rPr>
              <a:t> 사본 일 있을까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대화 </a:t>
            </a:r>
            <a:r>
              <a:rPr lang="ko-KR" altLang="en-US" sz="1400" dirty="0" err="1">
                <a:solidFill>
                  <a:schemeClr val="tx1"/>
                </a:solidFill>
              </a:rPr>
              <a:t>장에서가</a:t>
            </a:r>
            <a:r>
              <a:rPr lang="ko-KR" altLang="en-US" sz="1400" dirty="0">
                <a:solidFill>
                  <a:schemeClr val="tx1"/>
                </a:solidFill>
              </a:rPr>
              <a:t> 한몫 </a:t>
            </a:r>
            <a:r>
              <a:rPr lang="ko-KR" altLang="en-US" sz="1400" dirty="0" err="1">
                <a:solidFill>
                  <a:schemeClr val="tx1"/>
                </a:solidFill>
              </a:rPr>
              <a:t>벌어야겠네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오늘 밤은 밤을 새서 걸어야 될걸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달이 </a:t>
            </a:r>
            <a:r>
              <a:rPr lang="ko-KR" altLang="en-US" sz="1400" dirty="0" err="1">
                <a:solidFill>
                  <a:schemeClr val="tx1"/>
                </a:solidFill>
              </a:rPr>
              <a:t>뜨렷다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절렁절렁 소리를 내며 조 선달이 그날 번 돈을 따지는 것을 보고 허 생원은 말뚝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6991350" y="5589240"/>
            <a:ext cx="2771775" cy="1144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메밀꽃 필 무렵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구절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91347" y="1802433"/>
            <a:ext cx="2771777" cy="4925825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6381328"/>
            <a:ext cx="260585" cy="2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0218" y="6410447"/>
            <a:ext cx="204750" cy="20475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8740872" y="6365075"/>
            <a:ext cx="431414" cy="31219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9116659" y="6382256"/>
            <a:ext cx="272285" cy="270236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938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후기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19469" y="26592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9093" y="265924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책갈피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787" y="26592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구절저장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설명선 1(강조선) 3"/>
          <p:cNvSpPr/>
          <p:nvPr/>
        </p:nvSpPr>
        <p:spPr>
          <a:xfrm rot="16200000">
            <a:off x="441457" y="1951725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5733"/>
              <a:gd name="adj4" fmla="val -1168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설명선 1(강조선) 43"/>
          <p:cNvSpPr/>
          <p:nvPr/>
        </p:nvSpPr>
        <p:spPr>
          <a:xfrm rot="16200000">
            <a:off x="6406072" y="2083694"/>
            <a:ext cx="232941" cy="173281"/>
          </a:xfrm>
          <a:prstGeom prst="accentCallout1">
            <a:avLst>
              <a:gd name="adj1" fmla="val 52247"/>
              <a:gd name="adj2" fmla="val -26571"/>
              <a:gd name="adj3" fmla="val -83520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설명선 1(강조선) 46"/>
          <p:cNvSpPr/>
          <p:nvPr/>
        </p:nvSpPr>
        <p:spPr>
          <a:xfrm rot="16200000">
            <a:off x="6130557" y="2062279"/>
            <a:ext cx="232941" cy="216109"/>
          </a:xfrm>
          <a:prstGeom prst="accentCallout1">
            <a:avLst>
              <a:gd name="adj1" fmla="val 52247"/>
              <a:gd name="adj2" fmla="val -26571"/>
              <a:gd name="adj3" fmla="val -320374"/>
              <a:gd name="adj4" fmla="val -15773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설명선 1(강조선) 48"/>
          <p:cNvSpPr/>
          <p:nvPr/>
        </p:nvSpPr>
        <p:spPr>
          <a:xfrm rot="16200000">
            <a:off x="5831967" y="2028338"/>
            <a:ext cx="232941" cy="283991"/>
          </a:xfrm>
          <a:prstGeom prst="accentCallout1">
            <a:avLst>
              <a:gd name="adj1" fmla="val 52247"/>
              <a:gd name="adj2" fmla="val -26571"/>
              <a:gd name="adj3" fmla="val -373576"/>
              <a:gd name="adj4" fmla="val -1522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695574" y="56874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페이지 이동</a:t>
            </a:r>
          </a:p>
        </p:txBody>
      </p:sp>
      <p:sp>
        <p:nvSpPr>
          <p:cNvPr id="52" name="설명선 1(강조선) 51"/>
          <p:cNvSpPr/>
          <p:nvPr/>
        </p:nvSpPr>
        <p:spPr>
          <a:xfrm rot="5400000">
            <a:off x="3370679" y="6393178"/>
            <a:ext cx="232941" cy="437220"/>
          </a:xfrm>
          <a:prstGeom prst="accentCallout1">
            <a:avLst>
              <a:gd name="adj1" fmla="val 52247"/>
              <a:gd name="adj2" fmla="val -26571"/>
              <a:gd name="adj3" fmla="val 53554"/>
              <a:gd name="adj4" fmla="val -17817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20720" y="404299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다음 페이지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8328" y="406238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이전 페이지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17296" y="50377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후기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43805" y="50377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추천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740872" y="50377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책갈피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95363" y="503777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홈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04335" y="44127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구절저장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설명선 1(강조선) 61"/>
          <p:cNvSpPr/>
          <p:nvPr/>
        </p:nvSpPr>
        <p:spPr>
          <a:xfrm rot="16200000">
            <a:off x="7138765" y="6401045"/>
            <a:ext cx="232941" cy="283991"/>
          </a:xfrm>
          <a:prstGeom prst="accentCallout1">
            <a:avLst>
              <a:gd name="adj1" fmla="val 27651"/>
              <a:gd name="adj2" fmla="val 132901"/>
              <a:gd name="adj3" fmla="val 26666"/>
              <a:gd name="adj4" fmla="val 5319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설명선 1(강조선) 62"/>
          <p:cNvSpPr/>
          <p:nvPr/>
        </p:nvSpPr>
        <p:spPr>
          <a:xfrm rot="16200000">
            <a:off x="7234064" y="6005721"/>
            <a:ext cx="232941" cy="330572"/>
          </a:xfrm>
          <a:prstGeom prst="accentCallout1">
            <a:avLst>
              <a:gd name="adj1" fmla="val 78363"/>
              <a:gd name="adj2" fmla="val 132901"/>
              <a:gd name="adj3" fmla="val 75073"/>
              <a:gd name="adj4" fmla="val 65298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설명선 1(강조선) 72"/>
          <p:cNvSpPr/>
          <p:nvPr/>
        </p:nvSpPr>
        <p:spPr>
          <a:xfrm rot="16200000">
            <a:off x="8824330" y="6412864"/>
            <a:ext cx="232941" cy="260350"/>
          </a:xfrm>
          <a:prstGeom prst="accentCallout1">
            <a:avLst>
              <a:gd name="adj1" fmla="val 56919"/>
              <a:gd name="adj2" fmla="val 132901"/>
              <a:gd name="adj3" fmla="val -326993"/>
              <a:gd name="adj4" fmla="val 54694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설명선 1(강조선) 73"/>
          <p:cNvSpPr/>
          <p:nvPr/>
        </p:nvSpPr>
        <p:spPr>
          <a:xfrm rot="16200000">
            <a:off x="9125037" y="6430997"/>
            <a:ext cx="232941" cy="224086"/>
          </a:xfrm>
          <a:prstGeom prst="accentCallout1">
            <a:avLst>
              <a:gd name="adj1" fmla="val 46070"/>
              <a:gd name="adj2" fmla="val 132901"/>
              <a:gd name="adj3" fmla="val -287878"/>
              <a:gd name="adj4" fmla="val 54421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설명선 1(강조선) 74"/>
          <p:cNvSpPr/>
          <p:nvPr/>
        </p:nvSpPr>
        <p:spPr>
          <a:xfrm rot="16200000">
            <a:off x="9382198" y="6465908"/>
            <a:ext cx="232941" cy="154263"/>
          </a:xfrm>
          <a:prstGeom prst="accentCallout1">
            <a:avLst>
              <a:gd name="adj1" fmla="val 52349"/>
              <a:gd name="adj2" fmla="val 131538"/>
              <a:gd name="adj3" fmla="val -148279"/>
              <a:gd name="adj4" fmla="val 53876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 설명선 75"/>
          <p:cNvSpPr/>
          <p:nvPr/>
        </p:nvSpPr>
        <p:spPr>
          <a:xfrm>
            <a:off x="1966461" y="3095521"/>
            <a:ext cx="1656184" cy="576064"/>
          </a:xfrm>
          <a:prstGeom prst="wedgeRectCallout">
            <a:avLst>
              <a:gd name="adj1" fmla="val -17728"/>
              <a:gd name="adj2" fmla="val -734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휘장</a:t>
            </a:r>
            <a:r>
              <a:rPr lang="en-US" altLang="ko-KR" sz="1000" b="1" dirty="0">
                <a:solidFill>
                  <a:schemeClr val="tx1"/>
                </a:solidFill>
              </a:rPr>
              <a:t>1 (</a:t>
            </a:r>
            <a:r>
              <a:rPr lang="ko-KR" altLang="en-US" sz="1000" b="1" dirty="0">
                <a:solidFill>
                  <a:schemeClr val="tx1"/>
                </a:solidFill>
              </a:rPr>
              <a:t>揮帳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명사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피륙을 여러 폭으로 이어서 빙 둘러치는 장막</a:t>
            </a:r>
            <a:r>
              <a:rPr lang="en-US" altLang="ko-KR" sz="800" dirty="0">
                <a:solidFill>
                  <a:schemeClr val="tx1"/>
                </a:solidFill>
              </a:rPr>
              <a:t>….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44246" y="37297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</a:rPr>
              <a:t>단어검색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88704" y="2720340"/>
            <a:ext cx="401156" cy="22098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hlinkClick r:id="rId6" action="ppaction://hlinksldjump"/>
          </p:cNvPr>
          <p:cNvSpPr/>
          <p:nvPr/>
        </p:nvSpPr>
        <p:spPr>
          <a:xfrm>
            <a:off x="200471" y="1813809"/>
            <a:ext cx="335238" cy="2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hlinkClick r:id="rId6" action="ppaction://hlinksldjump"/>
          </p:cNvPr>
          <p:cNvSpPr/>
          <p:nvPr/>
        </p:nvSpPr>
        <p:spPr>
          <a:xfrm>
            <a:off x="200471" y="1804573"/>
            <a:ext cx="335238" cy="2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8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</a:rPr>
              <a:t>도서읽기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</a:rPr>
              <a:t>015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안내페이지를 클릭하여 사라지게 만든 </a:t>
            </a:r>
            <a:r>
              <a:rPr lang="ko-KR" altLang="en-US">
                <a:solidFill>
                  <a:schemeClr val="tx1"/>
                </a:solidFill>
              </a:rPr>
              <a:t>후 도서를 읽는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얽둑배기요 왼손잡이인 드팀전의 허 생원은 기어코 동업의 조 선달에게 나꾸어 보았다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“그만 거둘까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잘 생각했네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봉평장에서</a:t>
            </a:r>
            <a:r>
              <a:rPr lang="ko-KR" altLang="en-US" sz="1400" dirty="0">
                <a:solidFill>
                  <a:schemeClr val="tx1"/>
                </a:solidFill>
              </a:rPr>
              <a:t> 한번이나 </a:t>
            </a:r>
            <a:r>
              <a:rPr lang="ko-KR" altLang="en-US" sz="1400" dirty="0" err="1">
                <a:solidFill>
                  <a:schemeClr val="tx1"/>
                </a:solidFill>
              </a:rPr>
              <a:t>흐붓하게</a:t>
            </a:r>
            <a:r>
              <a:rPr lang="ko-KR" altLang="en-US" sz="1400" dirty="0">
                <a:solidFill>
                  <a:schemeClr val="tx1"/>
                </a:solidFill>
              </a:rPr>
              <a:t> 사본 일 있을까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대화 </a:t>
            </a:r>
            <a:r>
              <a:rPr lang="ko-KR" altLang="en-US" sz="1400" dirty="0" err="1">
                <a:solidFill>
                  <a:schemeClr val="tx1"/>
                </a:solidFill>
              </a:rPr>
              <a:t>장에서가</a:t>
            </a:r>
            <a:r>
              <a:rPr lang="ko-KR" altLang="en-US" sz="1400" dirty="0">
                <a:solidFill>
                  <a:schemeClr val="tx1"/>
                </a:solidFill>
              </a:rPr>
              <a:t> 한몫 </a:t>
            </a:r>
            <a:r>
              <a:rPr lang="ko-KR" altLang="en-US" sz="1400" dirty="0" err="1">
                <a:solidFill>
                  <a:schemeClr val="tx1"/>
                </a:solidFill>
              </a:rPr>
              <a:t>벌어야겠네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오늘 밤은 밤을 새서 걸어야 될걸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달이 </a:t>
            </a:r>
            <a:r>
              <a:rPr lang="ko-KR" altLang="en-US" sz="1400" dirty="0" err="1">
                <a:solidFill>
                  <a:schemeClr val="tx1"/>
                </a:solidFill>
              </a:rPr>
              <a:t>뜨렷다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절렁절렁 소리를 내며 조 선달이 그날 번 돈을 따지는 것을 보고 허 생원은 말뚝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27008" y="64192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1/30</a:t>
            </a:r>
            <a:endParaRPr lang="ko-KR" altLang="en-US" sz="1200" dirty="0"/>
          </a:p>
        </p:txBody>
      </p:sp>
      <p:sp>
        <p:nvSpPr>
          <p:cNvPr id="26" name="직사각형 25">
            <a:hlinkClick r:id="rId5" action="ppaction://hlinksldjump"/>
          </p:cNvPr>
          <p:cNvSpPr/>
          <p:nvPr/>
        </p:nvSpPr>
        <p:spPr>
          <a:xfrm>
            <a:off x="200471" y="1804573"/>
            <a:ext cx="335238" cy="2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독</a:t>
            </a:r>
            <a:r>
              <a:rPr lang="ko-KR" altLang="en-US">
                <a:ln w="0"/>
                <a:solidFill>
                  <a:schemeClr val="tx1"/>
                </a:solidFill>
              </a:rPr>
              <a:t>독서</a:t>
            </a:r>
            <a:r>
              <a:rPr lang="en-US" altLang="ko-KR">
                <a:ln w="0"/>
                <a:solidFill>
                  <a:schemeClr val="tx1"/>
                </a:solidFill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</a:rPr>
              <a:t>도서읽기</a:t>
            </a:r>
            <a:r>
              <a:rPr lang="en-US" altLang="ko-KR">
                <a:ln w="0"/>
                <a:solidFill>
                  <a:schemeClr val="tx1"/>
                </a:solidFill>
              </a:rPr>
              <a:t>_</a:t>
            </a:r>
            <a:r>
              <a:rPr lang="ko-KR" altLang="en-US">
                <a:ln w="0"/>
                <a:solidFill>
                  <a:schemeClr val="tx1"/>
                </a:solidFill>
              </a:rPr>
              <a:t>체험종료</a:t>
            </a:r>
            <a:r>
              <a:rPr lang="ko-KR" altLang="en-US"/>
              <a:t>서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</a:rPr>
              <a:t>016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비회원이 일정 페이지 이상을 읽으려고 할때 출력되는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허 생원은 젖은 옷을 웬만큼 짜서 입었다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이가 덜덜 갈리고 가슴이 떨리며 몹시도 추웠으나 마음은 알 수 없이 둥실둥실 가벼웠다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주막까지 부지런히들 가세나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뜰에 불을 피우고 훗훗이 쉬어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나귀에겐</a:t>
            </a:r>
            <a:r>
              <a:rPr lang="ko-KR" altLang="en-US" sz="1400" dirty="0">
                <a:solidFill>
                  <a:schemeClr val="tx1"/>
                </a:solidFill>
              </a:rPr>
              <a:t> 더운 물을 끓여주고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</a:t>
            </a:r>
            <a:r>
              <a:rPr lang="ko-KR" altLang="en-US" sz="1400" dirty="0" err="1">
                <a:solidFill>
                  <a:schemeClr val="tx1"/>
                </a:solidFill>
              </a:rPr>
              <a:t>대화장</a:t>
            </a:r>
            <a:r>
              <a:rPr lang="ko-KR" altLang="en-US" sz="1400" dirty="0">
                <a:solidFill>
                  <a:schemeClr val="tx1"/>
                </a:solidFill>
              </a:rPr>
              <a:t> 보고는 제천이다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생원도 제천으로</a:t>
            </a:r>
            <a:r>
              <a:rPr lang="en-US" altLang="ko-KR" sz="1400" dirty="0">
                <a:solidFill>
                  <a:schemeClr val="tx1"/>
                </a:solidFill>
              </a:rPr>
              <a:t>…?”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오래간만에 가보고 싶어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동행하려나</a:t>
            </a:r>
            <a:r>
              <a:rPr lang="ko-KR" altLang="en-US" sz="1400" dirty="0">
                <a:solidFill>
                  <a:schemeClr val="tx1"/>
                </a:solidFill>
              </a:rPr>
              <a:t> 동이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나귀가 걷기 시작하였을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동이의 채찍은 왼손에 있었다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오랫동안 </a:t>
            </a:r>
            <a:r>
              <a:rPr lang="ko-KR" altLang="en-US" sz="1400" dirty="0" err="1">
                <a:solidFill>
                  <a:schemeClr val="tx1"/>
                </a:solidFill>
              </a:rPr>
              <a:t>아둑시니같이</a:t>
            </a:r>
            <a:r>
              <a:rPr lang="ko-KR" altLang="en-US" sz="1400" dirty="0">
                <a:solidFill>
                  <a:schemeClr val="tx1"/>
                </a:solidFill>
              </a:rPr>
              <a:t> 눈이 어둡던 허 생원도 요번만은 동이의 왼손잡이가 눈에 띄지 않을 수 없었다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걸음도 </a:t>
            </a:r>
            <a:r>
              <a:rPr lang="ko-KR" altLang="en-US" sz="1400" dirty="0" err="1">
                <a:solidFill>
                  <a:schemeClr val="tx1"/>
                </a:solidFill>
              </a:rPr>
              <a:t>해깝고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방울소리가</a:t>
            </a:r>
            <a:r>
              <a:rPr lang="ko-KR" altLang="en-US" sz="1400" dirty="0">
                <a:solidFill>
                  <a:schemeClr val="tx1"/>
                </a:solidFill>
              </a:rPr>
              <a:t> 밤 벌판에 한층 청청하게 울렸다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달이 어지간히 기울어졌다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30/30</a:t>
            </a:r>
            <a:endParaRPr lang="ko-KR" altLang="en-US" sz="1200" dirty="0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76211" y="3068960"/>
            <a:ext cx="5000826" cy="3545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>
                <a:solidFill>
                  <a:schemeClr val="tx1"/>
                </a:solidFill>
              </a:rPr>
              <a:t>체험 페이지는 여기까지입니다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더 읽으시려면 로그인하여 정기권을 통해 대여해주시기 바랍니다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latinLnBrk="0"/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>
                <a:solidFill>
                  <a:schemeClr val="tx1"/>
                </a:solidFill>
              </a:rPr>
              <a:t>                                                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6955" y="465313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336955" y="506108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96684" y="4653136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6956" y="5408324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47" name="TextBox 46"/>
          <p:cNvSpPr txBox="1"/>
          <p:nvPr/>
        </p:nvSpPr>
        <p:spPr>
          <a:xfrm>
            <a:off x="2970808" y="5408323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48" name="TextBox 47"/>
          <p:cNvSpPr txBox="1"/>
          <p:nvPr/>
        </p:nvSpPr>
        <p:spPr>
          <a:xfrm>
            <a:off x="3754544" y="5408323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  <p:sp>
        <p:nvSpPr>
          <p:cNvPr id="49" name="TextBox 48"/>
          <p:cNvSpPr txBox="1"/>
          <p:nvPr/>
        </p:nvSpPr>
        <p:spPr>
          <a:xfrm>
            <a:off x="1534354" y="50756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534354" y="46778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여름장이란 애시당초에 글러서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해는 아직 중천에 있건만 장판은 벌써 쓸쓸하고 더운 햇발이 벌여놓은 전 휘장 밑으로 등줄기를 훅훅 볶는다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마을 사람들은 거지 반 돌아간 뒤요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팔리지 못한 나무꾼 패가 길거리에 궁싯거리고들 있으나 석유병이나 받고 고깃마리나 사면 족할 이 축들을 바라고 언제까지든지 버티고 있을 법은 없다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춥춥스럽게 날아드는 파리 떼도 장난꾼 각다귀들도 귀치않다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얽둑배기요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91347" y="1802433"/>
            <a:ext cx="2771777" cy="4925825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144111" y="1971207"/>
            <a:ext cx="2453399" cy="44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>
                <a:solidFill>
                  <a:schemeClr val="tx1"/>
                </a:solidFill>
              </a:rPr>
              <a:t>체험 페이지는 여기까지입니다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더 읽으시려면 로그인하여 정기권을 통해 대여해주시기 바랍니다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algn="ctr" latinLnBrk="0"/>
            <a:endParaRPr lang="en-US" altLang="ko-KR" sz="1100">
              <a:solidFill>
                <a:schemeClr val="tx1"/>
              </a:solidFill>
            </a:endParaRPr>
          </a:p>
          <a:p>
            <a:pPr latinLnBrk="0"/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>
                <a:solidFill>
                  <a:schemeClr val="tx1"/>
                </a:solidFill>
              </a:rPr>
              <a:t>                                                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214363" y="4149080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214363" y="4557027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838375" y="4149081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49133" y="4904271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88" name="TextBox 87"/>
          <p:cNvSpPr txBox="1"/>
          <p:nvPr/>
        </p:nvSpPr>
        <p:spPr>
          <a:xfrm>
            <a:off x="7782985" y="4904269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89" name="TextBox 88"/>
          <p:cNvSpPr txBox="1"/>
          <p:nvPr/>
        </p:nvSpPr>
        <p:spPr>
          <a:xfrm>
            <a:off x="8566721" y="4904269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  <p:sp>
        <p:nvSpPr>
          <p:cNvPr id="46" name="직사각형 45">
            <a:hlinkClick r:id="rId5" action="ppaction://hlinksldjump"/>
          </p:cNvPr>
          <p:cNvSpPr/>
          <p:nvPr/>
        </p:nvSpPr>
        <p:spPr>
          <a:xfrm>
            <a:off x="200471" y="1804573"/>
            <a:ext cx="335238" cy="2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351" y="101255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4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</a:rPr>
              <a:t>독서 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: </a:t>
            </a:r>
            <a:r>
              <a:rPr lang="ko-KR" altLang="en-US" dirty="0">
                <a:ln w="0"/>
                <a:solidFill>
                  <a:schemeClr val="tx1"/>
                </a:solidFill>
              </a:rPr>
              <a:t>후기작성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33351" y="101253"/>
            <a:ext cx="1781173" cy="555970"/>
          </a:xfrm>
          <a:prstGeom prst="rect">
            <a:avLst/>
          </a:prstGeom>
          <a:ln>
            <a:solidFill>
              <a:srgbClr val="385D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4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</a:rPr>
              <a:t>017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양식에 맞는 후기를 작성해서 </a:t>
            </a:r>
            <a:r>
              <a:rPr lang="ko-KR" altLang="en-US">
                <a:solidFill>
                  <a:schemeClr val="tx1"/>
                </a:solidFill>
              </a:rPr>
              <a:t>저장하는 기능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후기작성 </a:t>
            </a:r>
            <a:r>
              <a:rPr lang="en-US" altLang="ko-KR">
                <a:solidFill>
                  <a:schemeClr val="tx1"/>
                </a:solidFill>
              </a:rPr>
              <a:t>: 140</a:t>
            </a:r>
            <a:r>
              <a:rPr lang="ko-KR" altLang="en-US">
                <a:solidFill>
                  <a:schemeClr val="tx1"/>
                </a:solidFill>
              </a:rPr>
              <a:t>자 이내의 짧은 후기를 작성하는 기능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3351" y="1790699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3351" y="1795461"/>
            <a:ext cx="6686550" cy="221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9088" y="1790699"/>
            <a:ext cx="740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로그아웃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29064" y="1790699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2541984" y="2344108"/>
            <a:ext cx="1869282" cy="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0471" y="2492897"/>
            <a:ext cx="6552729" cy="388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허 생원은 젖은 옷을 웬만큼 짜서 입었다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이가 덜덜 갈리고 가슴이 떨리며 몹시도 추웠으나 마음은 알 수 없이 둥실둥실 가벼웠다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주막까지 부지런히들 가세나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뜰에 불을 피우고 훗훗이 쉬어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나귀에겐</a:t>
            </a:r>
            <a:r>
              <a:rPr lang="ko-KR" altLang="en-US" sz="1400" dirty="0">
                <a:solidFill>
                  <a:schemeClr val="tx1"/>
                </a:solidFill>
              </a:rPr>
              <a:t> 더운 물을 끓여주고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내일 </a:t>
            </a:r>
            <a:r>
              <a:rPr lang="ko-KR" altLang="en-US" sz="1400" dirty="0" err="1">
                <a:solidFill>
                  <a:schemeClr val="tx1"/>
                </a:solidFill>
              </a:rPr>
              <a:t>대화장</a:t>
            </a:r>
            <a:r>
              <a:rPr lang="ko-KR" altLang="en-US" sz="1400" dirty="0">
                <a:solidFill>
                  <a:schemeClr val="tx1"/>
                </a:solidFill>
              </a:rPr>
              <a:t> 보고는 제천이다</a:t>
            </a:r>
            <a:r>
              <a:rPr lang="en-US" altLang="ko-KR" sz="1400" dirty="0">
                <a:solidFill>
                  <a:schemeClr val="tx1"/>
                </a:solidFill>
              </a:rPr>
              <a:t>.”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생원도 제천으로</a:t>
            </a:r>
            <a:r>
              <a:rPr lang="en-US" altLang="ko-KR" sz="1400" dirty="0">
                <a:solidFill>
                  <a:schemeClr val="tx1"/>
                </a:solidFill>
              </a:rPr>
              <a:t>…?”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오래간만에 가보고 싶어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동행하려나</a:t>
            </a:r>
            <a:r>
              <a:rPr lang="ko-KR" altLang="en-US" sz="1400" dirty="0">
                <a:solidFill>
                  <a:schemeClr val="tx1"/>
                </a:solidFill>
              </a:rPr>
              <a:t> 동이</a:t>
            </a:r>
            <a:r>
              <a:rPr lang="en-US" altLang="ko-KR" sz="1400" dirty="0">
                <a:solidFill>
                  <a:schemeClr val="tx1"/>
                </a:solidFill>
              </a:rPr>
              <a:t>?”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나귀가 걷기 시작하였을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동이의 채찍은 왼손에 있었다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오랫동안 </a:t>
            </a:r>
            <a:r>
              <a:rPr lang="ko-KR" altLang="en-US" sz="1400" dirty="0" err="1">
                <a:solidFill>
                  <a:schemeClr val="tx1"/>
                </a:solidFill>
              </a:rPr>
              <a:t>아둑시니같이</a:t>
            </a:r>
            <a:r>
              <a:rPr lang="ko-KR" altLang="en-US" sz="1400" dirty="0">
                <a:solidFill>
                  <a:schemeClr val="tx1"/>
                </a:solidFill>
              </a:rPr>
              <a:t> 눈이 어둡던 허 생원도 요번만은 동이의 왼손잡이가 눈에 띄지 않을 수 없었다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걸음도 </a:t>
            </a:r>
            <a:r>
              <a:rPr lang="ko-KR" altLang="en-US" sz="1400" dirty="0" err="1">
                <a:solidFill>
                  <a:schemeClr val="tx1"/>
                </a:solidFill>
              </a:rPr>
              <a:t>해깝고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방울소리가</a:t>
            </a:r>
            <a:r>
              <a:rPr lang="ko-KR" altLang="en-US" sz="1400" dirty="0">
                <a:solidFill>
                  <a:schemeClr val="tx1"/>
                </a:solidFill>
              </a:rPr>
              <a:t> 밤 벌판에 한층 청청하게 울렸다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en-US" altLang="ko-KR" sz="14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달이 어지간히 기울어졌다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541984" y="2021664"/>
            <a:ext cx="1869282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메밀꽃 필 무렵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385049" y="2012132"/>
            <a:ext cx="1434850" cy="331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4434" y="2082056"/>
            <a:ext cx="204750" cy="20475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26606" y="641925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30/30</a:t>
            </a:r>
            <a:endParaRPr lang="ko-KR" altLang="en-US" sz="1200" dirty="0"/>
          </a:p>
        </p:txBody>
      </p:sp>
      <p:pic>
        <p:nvPicPr>
          <p:cNvPr id="59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6" y="1802433"/>
            <a:ext cx="197251" cy="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1" t="1" b="37593"/>
          <a:stretch/>
        </p:blipFill>
        <p:spPr>
          <a:xfrm>
            <a:off x="5745088" y="2036684"/>
            <a:ext cx="431414" cy="31219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EF6A89-55EB-45D3-8A08-0E86E7D4F5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5" b="36730"/>
          <a:stretch/>
        </p:blipFill>
        <p:spPr>
          <a:xfrm>
            <a:off x="6120875" y="2053865"/>
            <a:ext cx="272285" cy="27023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67726" y="2021664"/>
            <a:ext cx="5123449" cy="32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구절 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91350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후기작성</a:t>
            </a:r>
          </a:p>
          <a:p>
            <a:pPr latinLnBrk="0"/>
            <a:endParaRPr lang="ko-KR" altLang="en-US" sz="5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140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자 이내</a:t>
            </a:r>
          </a:p>
          <a:p>
            <a:pPr latinLnBrk="0"/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            등록</a:t>
            </a: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후기보기</a:t>
            </a:r>
          </a:p>
          <a:p>
            <a:pPr latinLnBrk="0"/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200" dirty="0">
                <a:solidFill>
                  <a:schemeClr val="tx1"/>
                </a:solidFill>
              </a:rPr>
              <a:t>유재석  감동이었다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이런 명작</a:t>
            </a:r>
            <a:r>
              <a:rPr lang="en-US" altLang="ko-KR" sz="1200" dirty="0">
                <a:solidFill>
                  <a:schemeClr val="tx1"/>
                </a:solidFill>
              </a:rPr>
              <a:t>..</a:t>
            </a:r>
          </a:p>
          <a:p>
            <a:pPr latinLnBrk="0"/>
            <a:r>
              <a:rPr lang="ko-KR" altLang="en-US" sz="1200" dirty="0">
                <a:solidFill>
                  <a:schemeClr val="tx1"/>
                </a:solidFill>
              </a:rPr>
              <a:t>강호동  학창시절 국어시간에 배</a:t>
            </a:r>
            <a:r>
              <a:rPr lang="en-US" altLang="ko-KR" sz="1200" dirty="0">
                <a:solidFill>
                  <a:schemeClr val="tx1"/>
                </a:solidFill>
              </a:rPr>
              <a:t>..</a:t>
            </a:r>
          </a:p>
          <a:p>
            <a:pPr latinLnBrk="0"/>
            <a:r>
              <a:rPr lang="ko-KR" altLang="en-US" sz="1200" dirty="0" err="1">
                <a:solidFill>
                  <a:schemeClr val="tx1"/>
                </a:solidFill>
              </a:rPr>
              <a:t>도우너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r>
              <a:rPr lang="ko-KR" altLang="en-US" sz="1200" dirty="0" err="1">
                <a:solidFill>
                  <a:schemeClr val="tx1"/>
                </a:solidFill>
              </a:rPr>
              <a:t>한컴자판연습</a:t>
            </a:r>
            <a:r>
              <a:rPr lang="ko-KR" altLang="en-US" sz="1200" dirty="0">
                <a:solidFill>
                  <a:schemeClr val="tx1"/>
                </a:solidFill>
              </a:rPr>
              <a:t> 아는 사람 손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latinLnBrk="0"/>
            <a:endParaRPr lang="en-US" altLang="ko-KR" sz="16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200" dirty="0" err="1">
                <a:solidFill>
                  <a:schemeClr val="tx1"/>
                </a:solidFill>
              </a:rPr>
              <a:t>더보기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7238984" y="2996952"/>
            <a:ext cx="2276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관련 이미지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6381328"/>
            <a:ext cx="260585" cy="2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33350" y="2023875"/>
            <a:ext cx="6686549" cy="471029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76213" y="3429000"/>
            <a:ext cx="500082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dirty="0">
                <a:solidFill>
                  <a:schemeClr val="tx1"/>
                </a:solidFill>
              </a:rPr>
              <a:t>후기작성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</a:rPr>
              <a:t>140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</a:rPr>
              <a:t>자 이내</a:t>
            </a: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                                          등록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dirty="0">
                <a:solidFill>
                  <a:schemeClr val="tx1"/>
                </a:solidFill>
              </a:rPr>
              <a:t>후기보기</a:t>
            </a:r>
          </a:p>
          <a:p>
            <a:pPr latinLnBrk="0"/>
            <a:endParaRPr lang="ko-KR" altLang="en-US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홍길동       이효석의 대표작이자 한국 현대 소설에서 빼놓을 수 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</a:t>
            </a:r>
            <a:r>
              <a:rPr lang="ko-KR" altLang="en-US" sz="1100" dirty="0" err="1">
                <a:solidFill>
                  <a:schemeClr val="tx1"/>
                </a:solidFill>
              </a:rPr>
              <a:t>둘리</a:t>
            </a:r>
            <a:r>
              <a:rPr lang="ko-KR" altLang="en-US" sz="1100" dirty="0">
                <a:solidFill>
                  <a:schemeClr val="tx1"/>
                </a:solidFill>
              </a:rPr>
              <a:t>          </a:t>
            </a:r>
            <a:r>
              <a:rPr lang="en-US" altLang="ko-KR" sz="1100" dirty="0">
                <a:solidFill>
                  <a:schemeClr val="tx1"/>
                </a:solidFill>
              </a:rPr>
              <a:t>'</a:t>
            </a:r>
            <a:r>
              <a:rPr lang="ko-KR" altLang="en-US" sz="1100" dirty="0">
                <a:solidFill>
                  <a:schemeClr val="tx1"/>
                </a:solidFill>
              </a:rPr>
              <a:t>여름장이란 </a:t>
            </a:r>
            <a:r>
              <a:rPr lang="ko-KR" altLang="en-US" sz="1100" dirty="0" err="1">
                <a:solidFill>
                  <a:schemeClr val="tx1"/>
                </a:solidFill>
              </a:rPr>
              <a:t>애시당초</a:t>
            </a:r>
            <a:r>
              <a:rPr lang="ko-KR" altLang="en-US" sz="1100" dirty="0">
                <a:solidFill>
                  <a:schemeClr val="tx1"/>
                </a:solidFill>
              </a:rPr>
              <a:t> 글러서</a:t>
            </a:r>
            <a:r>
              <a:rPr lang="en-US" altLang="ko-KR" sz="1100" dirty="0">
                <a:solidFill>
                  <a:schemeClr val="tx1"/>
                </a:solidFill>
              </a:rPr>
              <a:t>...'</a:t>
            </a:r>
            <a:r>
              <a:rPr lang="ko-KR" altLang="en-US" sz="1100" dirty="0">
                <a:solidFill>
                  <a:schemeClr val="tx1"/>
                </a:solidFill>
              </a:rPr>
              <a:t>로 시작하는 메밀꽃</a:t>
            </a:r>
            <a:r>
              <a:rPr lang="en-US" altLang="ko-KR" sz="1100" dirty="0">
                <a:solidFill>
                  <a:schemeClr val="tx1"/>
                </a:solidFill>
              </a:rPr>
              <a:t>…</a:t>
            </a:r>
          </a:p>
          <a:p>
            <a:pPr latinLnBrk="0"/>
            <a:r>
              <a:rPr lang="en-US" altLang="ko-KR" sz="1100" dirty="0">
                <a:solidFill>
                  <a:schemeClr val="tx1"/>
                </a:solidFill>
              </a:rPr>
              <a:t>     </a:t>
            </a:r>
            <a:r>
              <a:rPr lang="ko-KR" altLang="en-US" sz="1100" dirty="0" err="1">
                <a:solidFill>
                  <a:schemeClr val="tx1"/>
                </a:solidFill>
              </a:rPr>
              <a:t>도우너</a:t>
            </a:r>
            <a:r>
              <a:rPr lang="ko-KR" altLang="en-US" sz="1100" dirty="0">
                <a:solidFill>
                  <a:schemeClr val="tx1"/>
                </a:solidFill>
              </a:rPr>
              <a:t>       </a:t>
            </a:r>
            <a:r>
              <a:rPr lang="ko-KR" altLang="en-US" sz="1100" dirty="0" err="1">
                <a:solidFill>
                  <a:schemeClr val="tx1"/>
                </a:solidFill>
              </a:rPr>
              <a:t>한컴자판연습</a:t>
            </a:r>
            <a:r>
              <a:rPr lang="ko-KR" altLang="en-US" sz="1100" dirty="0">
                <a:solidFill>
                  <a:schemeClr val="tx1"/>
                </a:solidFill>
              </a:rPr>
              <a:t> 아는 사람 손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</a:p>
          <a:p>
            <a:pPr latinLnBrk="0"/>
            <a:endParaRPr lang="en-US" altLang="ko-KR" sz="1100" dirty="0">
              <a:solidFill>
                <a:schemeClr val="tx1"/>
              </a:solidFill>
            </a:endParaRPr>
          </a:p>
          <a:p>
            <a:pPr latinLnBrk="0"/>
            <a:r>
              <a:rPr lang="ko-KR" altLang="en-US" sz="1100" dirty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ko-KR" altLang="en-US" sz="1100" dirty="0" err="1">
                <a:solidFill>
                  <a:schemeClr val="tx1"/>
                </a:solidFill>
              </a:rPr>
              <a:t>더보기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1200119" y="4365104"/>
            <a:ext cx="4457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hlinkClick r:id="rId5" action="ppaction://hlinksldjump"/>
          </p:cNvPr>
          <p:cNvSpPr/>
          <p:nvPr/>
        </p:nvSpPr>
        <p:spPr>
          <a:xfrm>
            <a:off x="200471" y="1804573"/>
            <a:ext cx="335238" cy="2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hlinkClick r:id="rId5" action="ppaction://hlinksldjump"/>
          </p:cNvPr>
          <p:cNvSpPr/>
          <p:nvPr/>
        </p:nvSpPr>
        <p:spPr>
          <a:xfrm>
            <a:off x="220326" y="1790717"/>
            <a:ext cx="304762" cy="207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28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solidFill>
                  <a:schemeClr val="tx1"/>
                </a:solidFill>
              </a:rPr>
              <a:t>토크북</a:t>
            </a:r>
            <a:r>
              <a:rPr lang="ko-KR" altLang="en-US" sz="1801" dirty="0">
                <a:solidFill>
                  <a:schemeClr val="tx1"/>
                </a:solidFill>
              </a:rPr>
              <a:t> 리스트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solidFill>
                  <a:schemeClr val="tx1"/>
                </a:solidFill>
              </a:rPr>
              <a:t>018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다른 사람들과 읽은 책에 대해 실시간으로 의견을 나눌 수 있는 채팅 기능</a:t>
            </a:r>
            <a:endParaRPr lang="en-US" altLang="ko-KR" sz="1801">
              <a:solidFill>
                <a:schemeClr val="tx1"/>
              </a:solidFill>
            </a:endParaRPr>
          </a:p>
          <a:p>
            <a:pPr algn="ctr"/>
            <a:r>
              <a:rPr lang="ko-KR" altLang="en-US" sz="1801">
                <a:solidFill>
                  <a:schemeClr val="tx1"/>
                </a:solidFill>
              </a:rPr>
              <a:t>채팅방 생성 </a:t>
            </a:r>
            <a:r>
              <a:rPr lang="en-US" altLang="ko-KR" sz="1801">
                <a:solidFill>
                  <a:schemeClr val="tx1"/>
                </a:solidFill>
              </a:rPr>
              <a:t>: </a:t>
            </a:r>
            <a:r>
              <a:rPr lang="ko-KR" altLang="en-US" sz="1801">
                <a:solidFill>
                  <a:schemeClr val="tx1"/>
                </a:solidFill>
              </a:rPr>
              <a:t>토크북 채팅방을 생성하는 기능</a:t>
            </a:r>
            <a:endParaRPr lang="en-US" altLang="ko-KR" sz="1801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7562" y="2486840"/>
          <a:ext cx="6318908" cy="3348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7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토크북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모멸감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행복한 이기주의자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살아야하는</a:t>
                      </a:r>
                      <a:r>
                        <a:rPr lang="ko-KR" altLang="en-US" sz="1200" dirty="0"/>
                        <a:t> 이유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콰이어트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군주론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중용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081994" y="2573338"/>
          <a:ext cx="2586931" cy="338330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토크북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모멸감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행복한 이기주의자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살아야하는</a:t>
                      </a:r>
                      <a:r>
                        <a:rPr lang="ko-KR" altLang="en-US" sz="1000" dirty="0"/>
                        <a:t> 이유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콰이어트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군주론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중용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167823" y="310852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67823" y="338323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67823" y="3657946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67823" y="3932655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67823" y="4207364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67823" y="448207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26471" y="6235701"/>
            <a:ext cx="1044318" cy="38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1" b="1" dirty="0" err="1"/>
              <a:t>북만들기</a:t>
            </a:r>
            <a:endParaRPr lang="ko-KR" altLang="en-US" sz="1401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98590" y="6374385"/>
            <a:ext cx="1044318" cy="243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북만들기</a:t>
            </a:r>
            <a:endParaRPr lang="ko-KR" altLang="en-US" sz="12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24064" y="302818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224064" y="3427719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24064" y="372839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24064" y="4070270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24064" y="4296811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24064" y="454806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24064" y="478284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7" name="직사각형 56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hlinkClick r:id="rId5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hlinkClick r:id="rId6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67823" y="283948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67169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solidFill>
                  <a:schemeClr val="tx1"/>
                </a:solidFill>
              </a:rPr>
              <a:t>토크북</a:t>
            </a:r>
            <a:r>
              <a:rPr lang="ko-KR" altLang="en-US" sz="1801" dirty="0">
                <a:solidFill>
                  <a:schemeClr val="tx1"/>
                </a:solidFill>
              </a:rPr>
              <a:t> 리스트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chemeClr val="tx1"/>
                </a:solidFill>
              </a:rPr>
              <a:t>019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다른 사람들과 읽은 책에 대해 실시간으로 의견을 나눌 수 있는 채팅 기능</a:t>
            </a:r>
            <a:endParaRPr lang="en-US" altLang="ko-KR" sz="1801">
              <a:solidFill>
                <a:schemeClr val="tx1"/>
              </a:solidFill>
            </a:endParaRPr>
          </a:p>
          <a:p>
            <a:pPr algn="ctr"/>
            <a:r>
              <a:rPr lang="ko-KR" altLang="en-US" sz="1801">
                <a:solidFill>
                  <a:schemeClr val="tx1"/>
                </a:solidFill>
              </a:rPr>
              <a:t>채팅방 생성 </a:t>
            </a:r>
            <a:r>
              <a:rPr lang="en-US" altLang="ko-KR" sz="1801">
                <a:solidFill>
                  <a:schemeClr val="tx1"/>
                </a:solidFill>
              </a:rPr>
              <a:t>: </a:t>
            </a:r>
            <a:r>
              <a:rPr lang="ko-KR" altLang="en-US" sz="1801">
                <a:solidFill>
                  <a:schemeClr val="tx1"/>
                </a:solidFill>
              </a:rPr>
              <a:t>토크북 채팅방을 생성하는 기능</a:t>
            </a:r>
            <a:endParaRPr lang="en-US" altLang="ko-KR" sz="1801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5144"/>
              </p:ext>
            </p:extLst>
          </p:nvPr>
        </p:nvGraphicFramePr>
        <p:xfrm>
          <a:off x="347562" y="2486840"/>
          <a:ext cx="6318908" cy="3348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7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토크북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모멸감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행복한 이기주의자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살아야하는</a:t>
                      </a:r>
                      <a:r>
                        <a:rPr lang="ko-KR" altLang="en-US" sz="1200" dirty="0"/>
                        <a:t> 이유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콰이어트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군주론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중용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72344"/>
              </p:ext>
            </p:extLst>
          </p:nvPr>
        </p:nvGraphicFramePr>
        <p:xfrm>
          <a:off x="7081994" y="2573338"/>
          <a:ext cx="2586931" cy="338330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토크북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모멸감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행복한 이기주의자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살아야하는</a:t>
                      </a:r>
                      <a:r>
                        <a:rPr lang="ko-KR" altLang="en-US" sz="1000" dirty="0"/>
                        <a:t> 이유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콰이어트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군주론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중용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167823" y="310852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67823" y="338323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67823" y="3657946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67823" y="3932655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67823" y="4207364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67823" y="448207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67823" y="475678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26471" y="6235701"/>
            <a:ext cx="1044318" cy="38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1" b="1" dirty="0" err="1"/>
              <a:t>북만들기</a:t>
            </a:r>
            <a:endParaRPr lang="ko-KR" altLang="en-US" sz="1401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98590" y="6374385"/>
            <a:ext cx="1044318" cy="243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북만들기</a:t>
            </a:r>
            <a:endParaRPr lang="ko-KR" altLang="en-US" sz="12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24064" y="302818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224064" y="3427719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24064" y="372839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24064" y="4070270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24064" y="4296811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24064" y="454806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24064" y="478284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112655" y="4743846"/>
            <a:ext cx="3601278" cy="1316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315854" y="5331461"/>
          <a:ext cx="3187011" cy="264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011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</a:tblGrid>
              <a:tr h="26409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</a:tbl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4583645" y="5751551"/>
            <a:ext cx="753920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생성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608066" y="4896826"/>
            <a:ext cx="2602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새로운 채팅방 이름을 입력해주세요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7" name="직사각형 56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hlinkClick r:id="rId5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hlinkClick r:id="rId6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167823" y="283948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214905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solidFill>
                  <a:schemeClr val="tx1"/>
                </a:solidFill>
              </a:rPr>
              <a:t>토크북</a:t>
            </a:r>
            <a:r>
              <a:rPr lang="ko-KR" altLang="en-US" sz="1801" dirty="0">
                <a:solidFill>
                  <a:schemeClr val="tx1"/>
                </a:solidFill>
              </a:rPr>
              <a:t> 리스트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chemeClr val="tx1"/>
                </a:solidFill>
              </a:rPr>
              <a:t>020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다른 사람들과 읽은 책에 대해 실시간으로 의견을 나눌 수 있는 채팅 기능</a:t>
            </a:r>
            <a:endParaRPr lang="en-US" altLang="ko-KR" sz="1801">
              <a:solidFill>
                <a:schemeClr val="tx1"/>
              </a:solidFill>
            </a:endParaRPr>
          </a:p>
          <a:p>
            <a:pPr algn="ctr"/>
            <a:r>
              <a:rPr lang="ko-KR" altLang="en-US" sz="1801">
                <a:solidFill>
                  <a:schemeClr val="tx1"/>
                </a:solidFill>
              </a:rPr>
              <a:t>채팅방 입장 </a:t>
            </a:r>
            <a:r>
              <a:rPr lang="en-US" altLang="ko-KR" sz="1801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토크북 채팅방에 입장하는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40841"/>
              </p:ext>
            </p:extLst>
          </p:nvPr>
        </p:nvGraphicFramePr>
        <p:xfrm>
          <a:off x="347562" y="2486840"/>
          <a:ext cx="6318908" cy="36271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7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토크북</a:t>
                      </a:r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메밀꽃 필 무렵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모멸감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행복한 이기주의자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살아야하는</a:t>
                      </a:r>
                      <a:r>
                        <a:rPr lang="ko-KR" altLang="en-US" sz="1200" dirty="0"/>
                        <a:t> 이유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콰이어트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군주론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중용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94914"/>
              </p:ext>
            </p:extLst>
          </p:nvPr>
        </p:nvGraphicFramePr>
        <p:xfrm>
          <a:off x="7081994" y="2573338"/>
          <a:ext cx="2586931" cy="362714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7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토크북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인원수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입장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메밀꽃 필 무렵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모멸감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행복한 이기주의자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살아야하는</a:t>
                      </a:r>
                      <a:r>
                        <a:rPr lang="ko-KR" altLang="en-US" sz="1000" dirty="0"/>
                        <a:t> 이유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콰이어트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군주론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중용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1/100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67823" y="2833818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167823" y="310852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167823" y="3383237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167823" y="3657946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67823" y="3932655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67823" y="4207364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67823" y="448207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67823" y="475678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26471" y="6235701"/>
            <a:ext cx="1044318" cy="384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1" b="1" dirty="0" err="1"/>
              <a:t>북만들기</a:t>
            </a:r>
            <a:endParaRPr lang="ko-KR" altLang="en-US" sz="1401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98590" y="6374385"/>
            <a:ext cx="1044318" cy="243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북만들기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9243114" y="2858533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43114" y="3266308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9243114" y="3665844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243114" y="396652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243114" y="4308395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43114" y="4534936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9243114" y="4786192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243114" y="5020968"/>
            <a:ext cx="399794" cy="14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1" name="직사각형 50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hlinkClick r:id="rId5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hlinkClick r:id="rId6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1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solidFill>
                  <a:schemeClr val="tx1"/>
                </a:solidFill>
              </a:rPr>
              <a:t>토크북</a:t>
            </a:r>
            <a:r>
              <a:rPr lang="ko-KR" altLang="en-US" sz="1801" dirty="0">
                <a:solidFill>
                  <a:schemeClr val="tx1"/>
                </a:solidFill>
              </a:rPr>
              <a:t> 토론화면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chemeClr val="tx1"/>
                </a:solidFill>
              </a:rPr>
              <a:t>021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채팅 </a:t>
            </a:r>
            <a:r>
              <a:rPr lang="en-US" altLang="ko-KR" sz="1801">
                <a:solidFill>
                  <a:schemeClr val="tx1"/>
                </a:solidFill>
              </a:rPr>
              <a:t>: </a:t>
            </a:r>
            <a:r>
              <a:rPr lang="ko-KR" altLang="en-US" sz="1801">
                <a:solidFill>
                  <a:schemeClr val="tx1"/>
                </a:solidFill>
              </a:rPr>
              <a:t>토크북 채팅방에서 다른 사람들과 도서에 대한 의견을 나눌 수 있는 기능</a:t>
            </a:r>
            <a:endParaRPr lang="en-US" altLang="ko-KR" sz="1801">
              <a:solidFill>
                <a:schemeClr val="tx1"/>
              </a:solidFill>
            </a:endParaRPr>
          </a:p>
          <a:p>
            <a:pPr algn="ctr"/>
            <a:r>
              <a:rPr lang="ko-KR" altLang="en-US" sz="1801">
                <a:solidFill>
                  <a:schemeClr val="tx1"/>
                </a:solidFill>
              </a:rPr>
              <a:t>채팅방 퇴장 </a:t>
            </a:r>
            <a:r>
              <a:rPr lang="en-US" altLang="ko-KR" sz="1801">
                <a:solidFill>
                  <a:schemeClr val="tx1"/>
                </a:solidFill>
              </a:rPr>
              <a:t>: </a:t>
            </a:r>
            <a:r>
              <a:rPr lang="ko-KR" altLang="en-US" sz="1801">
                <a:solidFill>
                  <a:schemeClr val="tx1"/>
                </a:solidFill>
              </a:rPr>
              <a:t>토크북 채팅방에서 퇴장하는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7562" y="2486840"/>
          <a:ext cx="6318910" cy="39733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참여인원</a:t>
                      </a:r>
                    </a:p>
                  </a:txBody>
                  <a:tcPr marT="45721" marB="45721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74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홍길동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 err="1"/>
                        <a:t>김남산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i="1" dirty="0"/>
                        <a:t>이젠</a:t>
                      </a:r>
                      <a:endParaRPr lang="en-US" altLang="ko-KR" sz="1200" b="1" i="1" dirty="0"/>
                    </a:p>
                    <a:p>
                      <a:pPr algn="l" latinLnBrk="1"/>
                      <a:r>
                        <a:rPr lang="ko-KR" altLang="en-US" sz="1200" dirty="0" err="1"/>
                        <a:t>삼둥이네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안중선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김형준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전현규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최민기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한송우</a:t>
                      </a:r>
                      <a:endParaRPr lang="en-US" altLang="ko-KR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  <a:r>
                        <a:rPr lang="en-US" altLang="ko-KR" sz="1200" dirty="0"/>
                        <a:t>9/100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086601" y="6263887"/>
          <a:ext cx="2598522" cy="2790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인원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74355" y="2496065"/>
            <a:ext cx="73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나가기</a:t>
            </a:r>
            <a:endParaRPr lang="en-US" altLang="ko-KR" sz="1801" b="1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6991352" y="2466217"/>
          <a:ext cx="2771775" cy="2790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386018" y="2973861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홍길동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43898" y="2973858"/>
            <a:ext cx="4333103" cy="145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이 책에서 저자는 유럽의 자본주의</a:t>
            </a:r>
            <a:r>
              <a:rPr lang="en-US" altLang="ko-KR" sz="1200" dirty="0"/>
              <a:t>, </a:t>
            </a:r>
            <a:r>
              <a:rPr lang="ko-KR" altLang="en-US" sz="1200" dirty="0"/>
              <a:t>특히 독일 자본주의 기업의 성공과 프로테스탄티즘 사이에는 통계학적인 상호관련이 있음을 주장하였다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그에 따르면 자본주의 정신은 종교개혁 이후 생겨난 프로테스탄트 정신</a:t>
            </a:r>
            <a:r>
              <a:rPr lang="en-US" altLang="ko-KR" sz="1200" dirty="0"/>
              <a:t>, </a:t>
            </a:r>
            <a:r>
              <a:rPr lang="ko-KR" altLang="en-US" sz="1200" dirty="0"/>
              <a:t>그 중에서도 칼뱅주의를 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01498" y="4660710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86018" y="4660709"/>
            <a:ext cx="4333103" cy="1241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908195" y="3494688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217633" y="3771969"/>
            <a:ext cx="2366064" cy="228108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217633" y="2773064"/>
            <a:ext cx="2366064" cy="46752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35" name="직사각형 34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hlinkClick r:id="rId5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hlinkClick r:id="rId6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6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4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err="1">
                <a:solidFill>
                  <a:schemeClr val="tx1"/>
                </a:solidFill>
              </a:rPr>
              <a:t>토크북</a:t>
            </a:r>
            <a:r>
              <a:rPr lang="ko-KR" altLang="en-US" sz="1801">
                <a:solidFill>
                  <a:schemeClr val="tx1"/>
                </a:solidFill>
              </a:rPr>
              <a:t> 토론화면</a:t>
            </a:r>
            <a:r>
              <a:rPr lang="en-US" altLang="ko-KR" sz="1801">
                <a:solidFill>
                  <a:schemeClr val="tx1"/>
                </a:solidFill>
              </a:rPr>
              <a:t>_</a:t>
            </a:r>
            <a:r>
              <a:rPr lang="ko-KR" altLang="en-US" sz="1801">
                <a:solidFill>
                  <a:schemeClr val="tx1"/>
                </a:solidFill>
              </a:rPr>
              <a:t>상세화면</a:t>
            </a:r>
            <a:r>
              <a:rPr lang="en-US" altLang="ko-KR" sz="1801">
                <a:solidFill>
                  <a:schemeClr val="tx1"/>
                </a:solidFill>
              </a:rPr>
              <a:t>(</a:t>
            </a:r>
            <a:r>
              <a:rPr lang="ko-KR" altLang="en-US" sz="1801">
                <a:solidFill>
                  <a:schemeClr val="tx1"/>
                </a:solidFill>
              </a:rPr>
              <a:t>앱</a:t>
            </a:r>
            <a:r>
              <a:rPr lang="en-US" altLang="ko-KR" sz="1801">
                <a:solidFill>
                  <a:schemeClr val="tx1"/>
                </a:solidFill>
              </a:rPr>
              <a:t>)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chemeClr val="tx1"/>
                </a:solidFill>
              </a:rPr>
              <a:t>022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채팅 </a:t>
            </a:r>
            <a:r>
              <a:rPr lang="en-US" altLang="ko-KR" sz="1801">
                <a:solidFill>
                  <a:schemeClr val="tx1"/>
                </a:solidFill>
              </a:rPr>
              <a:t>: </a:t>
            </a:r>
            <a:r>
              <a:rPr lang="ko-KR" altLang="en-US" sz="1801">
                <a:solidFill>
                  <a:schemeClr val="tx1"/>
                </a:solidFill>
              </a:rPr>
              <a:t>토크북 채팅방에서 다른 사람들과 도서에 대한 의견을 나눌 수 있는 기능</a:t>
            </a:r>
            <a:endParaRPr lang="en-US" altLang="ko-KR" sz="1801">
              <a:solidFill>
                <a:schemeClr val="tx1"/>
              </a:solidFill>
            </a:endParaRPr>
          </a:p>
          <a:p>
            <a:pPr algn="ctr"/>
            <a:r>
              <a:rPr lang="ko-KR" altLang="en-US" sz="1801">
                <a:solidFill>
                  <a:schemeClr val="tx1"/>
                </a:solidFill>
              </a:rPr>
              <a:t>채팅방 퇴장 </a:t>
            </a:r>
            <a:r>
              <a:rPr lang="en-US" altLang="ko-KR" sz="1801">
                <a:solidFill>
                  <a:schemeClr val="tx1"/>
                </a:solidFill>
              </a:rPr>
              <a:t>: </a:t>
            </a:r>
            <a:r>
              <a:rPr lang="ko-KR" altLang="en-US" sz="1801">
                <a:solidFill>
                  <a:schemeClr val="tx1"/>
                </a:solidFill>
              </a:rPr>
              <a:t>토크북 채팅방에서 퇴장하는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3414" y="1805365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sz="1801" dirty="0">
              <a:ln w="0"/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4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86" name="직사각형 85"/>
          <p:cNvSpPr/>
          <p:nvPr/>
        </p:nvSpPr>
        <p:spPr>
          <a:xfrm>
            <a:off x="6983113" y="1782463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90" y="1782462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2" y="2147984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47562" y="2486840"/>
          <a:ext cx="6318910" cy="397333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14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참여인원</a:t>
                      </a:r>
                    </a:p>
                  </a:txBody>
                  <a:tcPr marT="45721" marB="45721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74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홍길동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 err="1"/>
                        <a:t>김남산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i="1" dirty="0"/>
                        <a:t>이젠</a:t>
                      </a:r>
                      <a:endParaRPr lang="en-US" altLang="ko-KR" sz="1200" b="1" i="1" dirty="0"/>
                    </a:p>
                    <a:p>
                      <a:pPr algn="l" latinLnBrk="1"/>
                      <a:r>
                        <a:rPr lang="ko-KR" altLang="en-US" sz="1200" dirty="0" err="1"/>
                        <a:t>삼둥이네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안중선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김형준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전현규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최민기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한송우</a:t>
                      </a:r>
                      <a:endParaRPr lang="en-US" altLang="ko-KR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T="45721" marB="45721"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</a:t>
                      </a:r>
                      <a:r>
                        <a:rPr lang="en-US" altLang="ko-KR" sz="1200" dirty="0"/>
                        <a:t>9/100</a:t>
                      </a:r>
                      <a:endParaRPr lang="ko-KR" alt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086601" y="6263887"/>
          <a:ext cx="2598522" cy="2790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인원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74355" y="2496065"/>
            <a:ext cx="73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나가기</a:t>
            </a:r>
            <a:endParaRPr lang="en-US" altLang="ko-KR" sz="1801" b="1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6991352" y="2466217"/>
          <a:ext cx="2771775" cy="2790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프로테스탄트 윤리와 자본주의 정신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386018" y="2973861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홍길동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43898" y="2973858"/>
            <a:ext cx="4333103" cy="145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이 책에서 저자는 유럽의 자본주의</a:t>
            </a:r>
            <a:r>
              <a:rPr lang="en-US" altLang="ko-KR" sz="1200" dirty="0"/>
              <a:t>, </a:t>
            </a:r>
            <a:r>
              <a:rPr lang="ko-KR" altLang="en-US" sz="1200" dirty="0"/>
              <a:t>특히 독일 자본주의 기업의 성공과 프로테스탄티즘 사이에는 통계학적인 상호관련이 있음을 주장하였다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그에 따르면 자본주의 정신은 종교개혁 이후 생겨난 프로테스탄트 정신</a:t>
            </a:r>
            <a:r>
              <a:rPr lang="en-US" altLang="ko-KR" sz="1200" dirty="0"/>
              <a:t>, </a:t>
            </a:r>
            <a:r>
              <a:rPr lang="ko-KR" altLang="en-US" sz="1200" dirty="0"/>
              <a:t>그 중에서도 칼뱅주의를 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801498" y="4660710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86018" y="4660709"/>
            <a:ext cx="4333103" cy="1241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908195" y="3494688"/>
            <a:ext cx="675503" cy="271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이젠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217633" y="3771969"/>
            <a:ext cx="2366064" cy="228108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예정설은 </a:t>
            </a:r>
            <a:r>
              <a:rPr lang="en-US" altLang="ko-KR" sz="1200" dirty="0"/>
              <a:t>J.</a:t>
            </a:r>
            <a:r>
              <a:rPr lang="ko-KR" altLang="en-US" sz="1200" dirty="0"/>
              <a:t>칼뱅이 체계를 세운 것인데</a:t>
            </a:r>
            <a:r>
              <a:rPr lang="en-US" altLang="ko-KR" sz="1200" dirty="0"/>
              <a:t>, </a:t>
            </a:r>
            <a:r>
              <a:rPr lang="ko-KR" altLang="en-US" sz="1200" dirty="0"/>
              <a:t>칼뱅의 제자들은 예정설로 인해 생기는 심리적 불안감을 없애기 위하여 세속적인 소명에 대한 끊임없는 노력과 그를 통해 얻어지는 이윤을 절약하는 금욕주의적 윤리를 강조하였다</a:t>
            </a:r>
            <a:r>
              <a:rPr lang="en-US" altLang="ko-KR" sz="1200" dirty="0"/>
              <a:t>. </a:t>
            </a:r>
            <a:r>
              <a:rPr lang="ko-KR" altLang="en-US" sz="1200" dirty="0"/>
              <a:t>이러한 믿음과 실천의 결과로서 자본이 빠르게 축적될 수 있었다는 것이다</a:t>
            </a:r>
            <a:r>
              <a:rPr lang="en-US" altLang="ko-KR" sz="1200" dirty="0"/>
              <a:t>. </a:t>
            </a:r>
            <a:endParaRPr lang="ko-KR" altLang="en-US" sz="12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217633" y="2773064"/>
            <a:ext cx="2366064" cy="467527"/>
          </a:xfrm>
          <a:prstGeom prst="roundRect">
            <a:avLst>
              <a:gd name="adj" fmla="val 3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비롯한 청교도신학의 예정설과 소명의식의 심리적인 결과였다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6991349" y="2459958"/>
          <a:ext cx="1518698" cy="42815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18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참여인원</a:t>
                      </a:r>
                    </a:p>
                  </a:txBody>
                  <a:tcPr marT="45721" marB="457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0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홍길동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 err="1"/>
                        <a:t>김남산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i="1" dirty="0"/>
                        <a:t>이젠</a:t>
                      </a:r>
                      <a:endParaRPr lang="en-US" altLang="ko-KR" sz="1200" b="1" i="1" dirty="0"/>
                    </a:p>
                    <a:p>
                      <a:pPr algn="l" latinLnBrk="1"/>
                      <a:r>
                        <a:rPr lang="ko-KR" altLang="en-US" sz="1200" dirty="0" err="1"/>
                        <a:t>삼둥이네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안중선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김형준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전현규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최민기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한송우</a:t>
                      </a:r>
                    </a:p>
                  </a:txBody>
                  <a:tcPr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인원수 </a:t>
                      </a:r>
                      <a:r>
                        <a:rPr lang="en-US" altLang="ko-KR" sz="1200" dirty="0"/>
                        <a:t>9/100</a:t>
                      </a:r>
                      <a:endParaRPr lang="ko-KR" altLang="en-US" sz="1200" dirty="0"/>
                    </a:p>
                  </a:txBody>
                  <a:tcPr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나가기</a:t>
                      </a:r>
                    </a:p>
                  </a:txBody>
                  <a:tcPr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39" name="직사각형 38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hlinkClick r:id="rId5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hlinkClick r:id="rId6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9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 서재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내 서재를 클릭하면 바로 보이는 내 서재의 메인 화면</a:t>
            </a:r>
            <a:endParaRPr lang="en-US" altLang="ko-KR" dirty="0">
              <a:solidFill>
                <a:schemeClr val="tx1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이용권 정보와 대여중인 도서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책갈피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저장구절을 </a:t>
            </a:r>
            <a:endParaRPr lang="en-US" altLang="ko-KR" dirty="0">
              <a:solidFill>
                <a:schemeClr val="tx1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한번에 확인할 수 있다 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83111" y="2147504"/>
            <a:ext cx="2780013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EF642-DFD2-48D4-91E3-39DE50E1D6F1}"/>
              </a:ext>
            </a:extLst>
          </p:cNvPr>
          <p:cNvGrpSpPr/>
          <p:nvPr/>
        </p:nvGrpSpPr>
        <p:grpSpPr>
          <a:xfrm>
            <a:off x="383382" y="2303490"/>
            <a:ext cx="6236493" cy="311974"/>
            <a:chOff x="273843" y="2821751"/>
            <a:chExt cx="6236493" cy="3119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1A92B4-B0FF-4D90-AE8B-77BAA746A0E8}"/>
                </a:ext>
              </a:extLst>
            </p:cNvPr>
            <p:cNvSpPr/>
            <p:nvPr/>
          </p:nvSpPr>
          <p:spPr>
            <a:xfrm>
              <a:off x="273843" y="2821751"/>
              <a:ext cx="1363266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2FC7F-980F-46F0-A2F4-A4CF1924AA96}"/>
                </a:ext>
              </a:extLst>
            </p:cNvPr>
            <p:cNvSpPr/>
            <p:nvPr/>
          </p:nvSpPr>
          <p:spPr>
            <a:xfrm>
              <a:off x="1637109" y="2821751"/>
              <a:ext cx="4563663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A9351-D904-4451-959F-0A87F5CBF62C}"/>
                </a:ext>
              </a:extLst>
            </p:cNvPr>
            <p:cNvSpPr/>
            <p:nvPr/>
          </p:nvSpPr>
          <p:spPr>
            <a:xfrm>
              <a:off x="6200772" y="2821751"/>
              <a:ext cx="3095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26A737-FED0-46D1-846E-ABD58A22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2746" y="2851161"/>
              <a:ext cx="252875" cy="25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A185EE-323B-4235-AC99-C1AB6433B164}"/>
              </a:ext>
            </a:extLst>
          </p:cNvPr>
          <p:cNvSpPr/>
          <p:nvPr/>
        </p:nvSpPr>
        <p:spPr>
          <a:xfrm>
            <a:off x="274931" y="2701423"/>
            <a:ext cx="6457950" cy="396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F03836F-8827-4239-B675-D6E543289563}"/>
              </a:ext>
            </a:extLst>
          </p:cNvPr>
          <p:cNvGraphicFramePr>
            <a:graphicFrameLocks noGrp="1"/>
          </p:cNvGraphicFramePr>
          <p:nvPr/>
        </p:nvGraphicFramePr>
        <p:xfrm>
          <a:off x="279219" y="2710301"/>
          <a:ext cx="1460181" cy="2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 서재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660D397-2375-4DDF-9C3E-D583D09766A4}"/>
              </a:ext>
            </a:extLst>
          </p:cNvPr>
          <p:cNvCxnSpPr/>
          <p:nvPr/>
        </p:nvCxnSpPr>
        <p:spPr>
          <a:xfrm>
            <a:off x="1739400" y="2701423"/>
            <a:ext cx="0" cy="39560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0BAD15-9E47-4BC8-A2C1-E88383F66F69}"/>
              </a:ext>
            </a:extLst>
          </p:cNvPr>
          <p:cNvSpPr/>
          <p:nvPr/>
        </p:nvSpPr>
        <p:spPr>
          <a:xfrm>
            <a:off x="1902611" y="3362025"/>
            <a:ext cx="4685301" cy="133165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37043-D29C-4E33-874E-B640EFDA76E9}"/>
              </a:ext>
            </a:extLst>
          </p:cNvPr>
          <p:cNvSpPr txBox="1"/>
          <p:nvPr/>
        </p:nvSpPr>
        <p:spPr>
          <a:xfrm>
            <a:off x="1840975" y="2832221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ezen507 </a:t>
            </a:r>
            <a:r>
              <a:rPr lang="ko-KR" altLang="en-US" sz="1600" b="1" dirty="0">
                <a:latin typeface="+mj-ea"/>
                <a:ea typeface="+mj-ea"/>
              </a:rPr>
              <a:t>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EB8E4D-B827-4728-A454-353E1BA9ABA3}"/>
              </a:ext>
            </a:extLst>
          </p:cNvPr>
          <p:cNvSpPr txBox="1"/>
          <p:nvPr/>
        </p:nvSpPr>
        <p:spPr>
          <a:xfrm>
            <a:off x="1902609" y="3382150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이용중인 이용권 정보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685B74A-C10C-439D-B3C9-243C6B921E45}"/>
              </a:ext>
            </a:extLst>
          </p:cNvPr>
          <p:cNvCxnSpPr>
            <a:cxnSpLocks/>
          </p:cNvCxnSpPr>
          <p:nvPr/>
        </p:nvCxnSpPr>
        <p:spPr>
          <a:xfrm>
            <a:off x="4493836" y="3362025"/>
            <a:ext cx="0" cy="133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9DEBC5-2FB7-47B7-AD4B-C90B2527C9B1}"/>
              </a:ext>
            </a:extLst>
          </p:cNvPr>
          <p:cNvSpPr txBox="1"/>
          <p:nvPr/>
        </p:nvSpPr>
        <p:spPr>
          <a:xfrm>
            <a:off x="1902609" y="4885678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대여 중인 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2B50A86-2D5C-4F38-8657-7AEF95D3AD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09" y="5210916"/>
            <a:ext cx="847091" cy="125352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21F5CE7-9FDD-4CC0-A5D4-6BA332A82F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08" y="5237852"/>
            <a:ext cx="847091" cy="122658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8C02C2E-FD80-43BB-91D6-A48068E9C1F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03" y="5237850"/>
            <a:ext cx="825160" cy="122658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3019E78-F877-499E-B47D-019BAC31833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07" y="5237852"/>
            <a:ext cx="820488" cy="1226588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434FFB2-B419-49F5-9F72-E007391D0A8D}"/>
              </a:ext>
            </a:extLst>
          </p:cNvPr>
          <p:cNvGrpSpPr/>
          <p:nvPr/>
        </p:nvGrpSpPr>
        <p:grpSpPr>
          <a:xfrm>
            <a:off x="2300353" y="3760874"/>
            <a:ext cx="1795741" cy="831076"/>
            <a:chOff x="1680884" y="2916195"/>
            <a:chExt cx="2432777" cy="103078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7E705AC-402B-4E5E-9249-5D5AC31FA068}"/>
                </a:ext>
              </a:extLst>
            </p:cNvPr>
            <p:cNvSpPr/>
            <p:nvPr/>
          </p:nvSpPr>
          <p:spPr>
            <a:xfrm>
              <a:off x="1914524" y="2916195"/>
              <a:ext cx="1973735" cy="10307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 Days</a:t>
              </a:r>
              <a:endParaRPr lang="ko-KR" altLang="en-US" dirty="0"/>
            </a:p>
          </p:txBody>
        </p:sp>
        <p:sp>
          <p:nvSpPr>
            <p:cNvPr id="41" name="현 40">
              <a:extLst>
                <a:ext uri="{FF2B5EF4-FFF2-40B4-BE49-F238E27FC236}">
                  <a16:creationId xmlns:a16="http://schemas.microsoft.com/office/drawing/2014/main" id="{230D7EAE-2215-4435-B155-B49FC11E28F2}"/>
                </a:ext>
              </a:extLst>
            </p:cNvPr>
            <p:cNvSpPr/>
            <p:nvPr/>
          </p:nvSpPr>
          <p:spPr>
            <a:xfrm rot="1515716">
              <a:off x="3646383" y="3218403"/>
              <a:ext cx="467278" cy="433395"/>
            </a:xfrm>
            <a:prstGeom prst="chord">
              <a:avLst>
                <a:gd name="adj1" fmla="val 3635597"/>
                <a:gd name="adj2" fmla="val 1487474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현 41">
              <a:extLst>
                <a:ext uri="{FF2B5EF4-FFF2-40B4-BE49-F238E27FC236}">
                  <a16:creationId xmlns:a16="http://schemas.microsoft.com/office/drawing/2014/main" id="{41E4D5AE-9D7B-4B9A-83B5-BBD6D19DB8E8}"/>
                </a:ext>
              </a:extLst>
            </p:cNvPr>
            <p:cNvSpPr/>
            <p:nvPr/>
          </p:nvSpPr>
          <p:spPr>
            <a:xfrm rot="12316148">
              <a:off x="1680884" y="3195472"/>
              <a:ext cx="467279" cy="433395"/>
            </a:xfrm>
            <a:prstGeom prst="chord">
              <a:avLst>
                <a:gd name="adj1" fmla="val 3762492"/>
                <a:gd name="adj2" fmla="val 14750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A908912A-E036-44BD-98C7-CC6A3D11A4B0}"/>
              </a:ext>
            </a:extLst>
          </p:cNvPr>
          <p:cNvGraphicFramePr>
            <a:graphicFrameLocks noGrp="1"/>
          </p:cNvGraphicFramePr>
          <p:nvPr/>
        </p:nvGraphicFramePr>
        <p:xfrm>
          <a:off x="7152033" y="3169977"/>
          <a:ext cx="2446638" cy="18542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4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44CB33AE-EB13-41A9-A47E-71DDFEEE2ADD}"/>
              </a:ext>
            </a:extLst>
          </p:cNvPr>
          <p:cNvSpPr/>
          <p:nvPr/>
        </p:nvSpPr>
        <p:spPr>
          <a:xfrm>
            <a:off x="6985047" y="2459337"/>
            <a:ext cx="2777439" cy="3650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내 서재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 err="1">
                <a:ln w="10160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이젠전자도서관</a:t>
            </a:r>
            <a:endParaRPr kumimoji="0" lang="ko-KR" altLang="en-US" sz="1500" b="1" i="0" u="none" strike="noStrike" kern="0" cap="none" spc="0" normalizeH="0" baseline="0" noProof="0" dirty="0">
              <a:ln w="10160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91351" y="1781495"/>
            <a:ext cx="385761" cy="366009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3413" y="1793173"/>
            <a:ext cx="6686550" cy="44883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이젠 전자도서관</a:t>
            </a:r>
            <a:endParaRPr kumimoji="0" lang="ko-KR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2" name="직사각형 51">
            <a:hlinkClick r:id="rId7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hlinkClick r:id="rId8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hlinkClick r:id="rId9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434FFB2-B419-49F5-9F72-E007391D0A8D}"/>
              </a:ext>
            </a:extLst>
          </p:cNvPr>
          <p:cNvGrpSpPr/>
          <p:nvPr/>
        </p:nvGrpSpPr>
        <p:grpSpPr>
          <a:xfrm>
            <a:off x="7433879" y="5245002"/>
            <a:ext cx="1795741" cy="831076"/>
            <a:chOff x="1680884" y="2916195"/>
            <a:chExt cx="2432777" cy="103078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7E705AC-402B-4E5E-9249-5D5AC31FA068}"/>
                </a:ext>
              </a:extLst>
            </p:cNvPr>
            <p:cNvSpPr/>
            <p:nvPr/>
          </p:nvSpPr>
          <p:spPr>
            <a:xfrm>
              <a:off x="1914524" y="2916195"/>
              <a:ext cx="1973735" cy="10307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 Days</a:t>
              </a:r>
              <a:endParaRPr lang="ko-KR" altLang="en-US" dirty="0"/>
            </a:p>
          </p:txBody>
        </p:sp>
        <p:sp>
          <p:nvSpPr>
            <p:cNvPr id="58" name="현 57">
              <a:extLst>
                <a:ext uri="{FF2B5EF4-FFF2-40B4-BE49-F238E27FC236}">
                  <a16:creationId xmlns:a16="http://schemas.microsoft.com/office/drawing/2014/main" id="{230D7EAE-2215-4435-B155-B49FC11E28F2}"/>
                </a:ext>
              </a:extLst>
            </p:cNvPr>
            <p:cNvSpPr/>
            <p:nvPr/>
          </p:nvSpPr>
          <p:spPr>
            <a:xfrm rot="1515716">
              <a:off x="3646383" y="3218403"/>
              <a:ext cx="467278" cy="433395"/>
            </a:xfrm>
            <a:prstGeom prst="chord">
              <a:avLst>
                <a:gd name="adj1" fmla="val 3635597"/>
                <a:gd name="adj2" fmla="val 1487474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현 58">
              <a:extLst>
                <a:ext uri="{FF2B5EF4-FFF2-40B4-BE49-F238E27FC236}">
                  <a16:creationId xmlns:a16="http://schemas.microsoft.com/office/drawing/2014/main" id="{41E4D5AE-9D7B-4B9A-83B5-BBD6D19DB8E8}"/>
                </a:ext>
              </a:extLst>
            </p:cNvPr>
            <p:cNvSpPr/>
            <p:nvPr/>
          </p:nvSpPr>
          <p:spPr>
            <a:xfrm rot="12316148">
              <a:off x="1680884" y="3195472"/>
              <a:ext cx="467279" cy="433395"/>
            </a:xfrm>
            <a:prstGeom prst="chord">
              <a:avLst>
                <a:gd name="adj1" fmla="val 3762492"/>
                <a:gd name="adj2" fmla="val 14750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03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09044"/>
            <a:ext cx="9906859" cy="55905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99247"/>
            <a:ext cx="9906000" cy="559397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독서는 모두의 마음을 풍족하게 해주는 마음의 양식입니다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시대는 때를 거쳐 점점 소형화</a:t>
            </a:r>
            <a:r>
              <a:rPr lang="en-US" altLang="ko-KR" dirty="0"/>
              <a:t>, </a:t>
            </a:r>
            <a:r>
              <a:rPr lang="ko-KR" altLang="en-US" dirty="0"/>
              <a:t>전자화가 되어가고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저희는 기존의 독서 방식에서 탈피해 시대에 맞춘 독서를 할 필요가 있다고 판단했습니다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판단에서 다른 사람들과 의견을 주고 받을 수 있는 전자 도서관은 어떤가 생각해보게 되었고 이를 바탕으로 프로젝트를 진행하게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81038" y="665526"/>
            <a:ext cx="8543925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911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ko-KR" altLang="en-US" dirty="0">
                <a:solidFill>
                  <a:prstClr val="black"/>
                </a:solidFill>
              </a:rPr>
              <a:t>이용권 구매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ko-KR" altLang="en-US" dirty="0">
                <a:solidFill>
                  <a:schemeClr val="tx1"/>
                </a:solidFill>
              </a:rPr>
              <a:t>사이트에서 사용할 수 있는 이용권을 구매할 수 </a:t>
            </a:r>
            <a:r>
              <a:rPr lang="ko-KR" altLang="en-US">
                <a:solidFill>
                  <a:schemeClr val="tx1"/>
                </a:solidFill>
              </a:rPr>
              <a:t>있는 페이지</a:t>
            </a:r>
            <a:endParaRPr lang="en-US" altLang="ko-KR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>
                <a:solidFill>
                  <a:schemeClr val="tx1"/>
                </a:solidFill>
              </a:rPr>
              <a:t>정기권 구매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도서의 대여가 가능하고 읽기에 제한이 없는 정기권을 구매하는 기능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83111" y="2147504"/>
            <a:ext cx="2780013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EF642-DFD2-48D4-91E3-39DE50E1D6F1}"/>
              </a:ext>
            </a:extLst>
          </p:cNvPr>
          <p:cNvGrpSpPr/>
          <p:nvPr/>
        </p:nvGrpSpPr>
        <p:grpSpPr>
          <a:xfrm>
            <a:off x="383382" y="2303490"/>
            <a:ext cx="6236493" cy="311974"/>
            <a:chOff x="273843" y="2821751"/>
            <a:chExt cx="6236493" cy="3119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1A92B4-B0FF-4D90-AE8B-77BAA746A0E8}"/>
                </a:ext>
              </a:extLst>
            </p:cNvPr>
            <p:cNvSpPr/>
            <p:nvPr/>
          </p:nvSpPr>
          <p:spPr>
            <a:xfrm>
              <a:off x="273843" y="2821751"/>
              <a:ext cx="1363266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2FC7F-980F-46F0-A2F4-A4CF1924AA96}"/>
                </a:ext>
              </a:extLst>
            </p:cNvPr>
            <p:cNvSpPr/>
            <p:nvPr/>
          </p:nvSpPr>
          <p:spPr>
            <a:xfrm>
              <a:off x="1637109" y="2821751"/>
              <a:ext cx="4563663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A9351-D904-4451-959F-0A87F5CBF62C}"/>
                </a:ext>
              </a:extLst>
            </p:cNvPr>
            <p:cNvSpPr/>
            <p:nvPr/>
          </p:nvSpPr>
          <p:spPr>
            <a:xfrm>
              <a:off x="6200772" y="2821751"/>
              <a:ext cx="3095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26A737-FED0-46D1-846E-ABD58A22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2746" y="2851161"/>
              <a:ext cx="252875" cy="25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D3AFC5-AF6D-4094-A1C9-95DD0C4EC44B}"/>
              </a:ext>
            </a:extLst>
          </p:cNvPr>
          <p:cNvSpPr/>
          <p:nvPr/>
        </p:nvSpPr>
        <p:spPr>
          <a:xfrm>
            <a:off x="274284" y="2698877"/>
            <a:ext cx="6457950" cy="396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278572" y="2707755"/>
          <a:ext cx="1460181" cy="2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 서재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738753" y="2698877"/>
            <a:ext cx="0" cy="39560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13AAF65-841B-4E31-8837-B7CC16C48B65}"/>
              </a:ext>
            </a:extLst>
          </p:cNvPr>
          <p:cNvGrpSpPr/>
          <p:nvPr/>
        </p:nvGrpSpPr>
        <p:grpSpPr>
          <a:xfrm>
            <a:off x="1814812" y="3383948"/>
            <a:ext cx="1795741" cy="831076"/>
            <a:chOff x="1680884" y="2916195"/>
            <a:chExt cx="2432777" cy="103078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938A1B-2E07-4C26-9954-9EB4BC36E1CA}"/>
                </a:ext>
              </a:extLst>
            </p:cNvPr>
            <p:cNvSpPr/>
            <p:nvPr/>
          </p:nvSpPr>
          <p:spPr>
            <a:xfrm>
              <a:off x="1914524" y="2916195"/>
              <a:ext cx="1973735" cy="10307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Monthly</a:t>
              </a:r>
              <a:endParaRPr lang="ko-KR" altLang="en-US" dirty="0"/>
            </a:p>
          </p:txBody>
        </p:sp>
        <p:sp>
          <p:nvSpPr>
            <p:cNvPr id="32" name="현 31">
              <a:extLst>
                <a:ext uri="{FF2B5EF4-FFF2-40B4-BE49-F238E27FC236}">
                  <a16:creationId xmlns:a16="http://schemas.microsoft.com/office/drawing/2014/main" id="{CF677FF4-F0E9-4BD5-B1A7-AF16084A6E75}"/>
                </a:ext>
              </a:extLst>
            </p:cNvPr>
            <p:cNvSpPr/>
            <p:nvPr/>
          </p:nvSpPr>
          <p:spPr>
            <a:xfrm rot="1515716">
              <a:off x="3646383" y="3218403"/>
              <a:ext cx="467278" cy="433395"/>
            </a:xfrm>
            <a:prstGeom prst="chord">
              <a:avLst>
                <a:gd name="adj1" fmla="val 3635597"/>
                <a:gd name="adj2" fmla="val 1487474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3" name="현 32">
              <a:extLst>
                <a:ext uri="{FF2B5EF4-FFF2-40B4-BE49-F238E27FC236}">
                  <a16:creationId xmlns:a16="http://schemas.microsoft.com/office/drawing/2014/main" id="{9FB7495A-E5CD-4DDE-8855-9E15FE589017}"/>
                </a:ext>
              </a:extLst>
            </p:cNvPr>
            <p:cNvSpPr/>
            <p:nvPr/>
          </p:nvSpPr>
          <p:spPr>
            <a:xfrm rot="12316148">
              <a:off x="1680884" y="3195472"/>
              <a:ext cx="467279" cy="433395"/>
            </a:xfrm>
            <a:prstGeom prst="chord">
              <a:avLst>
                <a:gd name="adj1" fmla="val 3762492"/>
                <a:gd name="adj2" fmla="val 14750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087B9A-9D31-495A-BBB3-9339D7AA32C6}"/>
              </a:ext>
            </a:extLst>
          </p:cNvPr>
          <p:cNvGrpSpPr/>
          <p:nvPr/>
        </p:nvGrpSpPr>
        <p:grpSpPr>
          <a:xfrm>
            <a:off x="1822097" y="4488204"/>
            <a:ext cx="1795741" cy="831076"/>
            <a:chOff x="1680884" y="2916195"/>
            <a:chExt cx="2432777" cy="103078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9DD841D-F00E-4F57-BE99-18CE0FEA7077}"/>
                </a:ext>
              </a:extLst>
            </p:cNvPr>
            <p:cNvSpPr/>
            <p:nvPr/>
          </p:nvSpPr>
          <p:spPr>
            <a:xfrm>
              <a:off x="1914524" y="2916195"/>
              <a:ext cx="1973735" cy="10307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 Days</a:t>
              </a:r>
              <a:endParaRPr lang="ko-KR" altLang="en-US" dirty="0"/>
            </a:p>
          </p:txBody>
        </p:sp>
        <p:sp>
          <p:nvSpPr>
            <p:cNvPr id="36" name="현 35">
              <a:extLst>
                <a:ext uri="{FF2B5EF4-FFF2-40B4-BE49-F238E27FC236}">
                  <a16:creationId xmlns:a16="http://schemas.microsoft.com/office/drawing/2014/main" id="{3EFA79F3-7824-43AA-B432-D9188602B7B6}"/>
                </a:ext>
              </a:extLst>
            </p:cNvPr>
            <p:cNvSpPr/>
            <p:nvPr/>
          </p:nvSpPr>
          <p:spPr>
            <a:xfrm rot="1515716">
              <a:off x="3646383" y="3218403"/>
              <a:ext cx="467278" cy="433395"/>
            </a:xfrm>
            <a:prstGeom prst="chord">
              <a:avLst>
                <a:gd name="adj1" fmla="val 3635597"/>
                <a:gd name="adj2" fmla="val 1487474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현 36">
              <a:extLst>
                <a:ext uri="{FF2B5EF4-FFF2-40B4-BE49-F238E27FC236}">
                  <a16:creationId xmlns:a16="http://schemas.microsoft.com/office/drawing/2014/main" id="{76F463D6-F004-49E1-A3A8-4C86BA34A6E7}"/>
                </a:ext>
              </a:extLst>
            </p:cNvPr>
            <p:cNvSpPr/>
            <p:nvPr/>
          </p:nvSpPr>
          <p:spPr>
            <a:xfrm rot="12316148">
              <a:off x="1680884" y="3195472"/>
              <a:ext cx="467279" cy="433395"/>
            </a:xfrm>
            <a:prstGeom prst="chord">
              <a:avLst>
                <a:gd name="adj1" fmla="val 3762492"/>
                <a:gd name="adj2" fmla="val 14750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5816E4-2B81-470F-8E36-28088CB9F5FC}"/>
              </a:ext>
            </a:extLst>
          </p:cNvPr>
          <p:cNvGrpSpPr/>
          <p:nvPr/>
        </p:nvGrpSpPr>
        <p:grpSpPr>
          <a:xfrm>
            <a:off x="1825137" y="5596505"/>
            <a:ext cx="1795741" cy="831076"/>
            <a:chOff x="1680884" y="2916195"/>
            <a:chExt cx="2432777" cy="103078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50CB3F2-3076-458F-9150-8A95F1D52BCF}"/>
                </a:ext>
              </a:extLst>
            </p:cNvPr>
            <p:cNvSpPr/>
            <p:nvPr/>
          </p:nvSpPr>
          <p:spPr>
            <a:xfrm>
              <a:off x="1914524" y="2916195"/>
              <a:ext cx="1973735" cy="103078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90 Days</a:t>
              </a:r>
              <a:endParaRPr lang="ko-KR" altLang="en-US" dirty="0"/>
            </a:p>
          </p:txBody>
        </p:sp>
        <p:sp>
          <p:nvSpPr>
            <p:cNvPr id="40" name="현 39">
              <a:extLst>
                <a:ext uri="{FF2B5EF4-FFF2-40B4-BE49-F238E27FC236}">
                  <a16:creationId xmlns:a16="http://schemas.microsoft.com/office/drawing/2014/main" id="{60D42FC3-AE1E-4A6D-9777-801F702A337D}"/>
                </a:ext>
              </a:extLst>
            </p:cNvPr>
            <p:cNvSpPr/>
            <p:nvPr/>
          </p:nvSpPr>
          <p:spPr>
            <a:xfrm rot="1515716">
              <a:off x="3646383" y="3218403"/>
              <a:ext cx="467278" cy="433395"/>
            </a:xfrm>
            <a:prstGeom prst="chord">
              <a:avLst>
                <a:gd name="adj1" fmla="val 3635597"/>
                <a:gd name="adj2" fmla="val 1487474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현 40">
              <a:extLst>
                <a:ext uri="{FF2B5EF4-FFF2-40B4-BE49-F238E27FC236}">
                  <a16:creationId xmlns:a16="http://schemas.microsoft.com/office/drawing/2014/main" id="{73924AD0-93ED-466B-AE29-2FBDFF83FE8A}"/>
                </a:ext>
              </a:extLst>
            </p:cNvPr>
            <p:cNvSpPr/>
            <p:nvPr/>
          </p:nvSpPr>
          <p:spPr>
            <a:xfrm rot="12316148">
              <a:off x="1680884" y="3195472"/>
              <a:ext cx="467279" cy="433395"/>
            </a:xfrm>
            <a:prstGeom prst="chord">
              <a:avLst>
                <a:gd name="adj1" fmla="val 3762492"/>
                <a:gd name="adj2" fmla="val 14750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209EE23-A28D-4C54-8E10-B5DB42E87735}"/>
              </a:ext>
            </a:extLst>
          </p:cNvPr>
          <p:cNvSpPr txBox="1"/>
          <p:nvPr/>
        </p:nvSpPr>
        <p:spPr>
          <a:xfrm>
            <a:off x="1840328" y="282967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이용권 구매하기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B89476-4FEB-4312-BC4C-C0A783CFE23C}"/>
              </a:ext>
            </a:extLst>
          </p:cNvPr>
          <p:cNvSpPr/>
          <p:nvPr/>
        </p:nvSpPr>
        <p:spPr>
          <a:xfrm>
            <a:off x="3531667" y="3371845"/>
            <a:ext cx="1554588" cy="83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매월 정기결제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053912-44E2-4844-9A4E-4719A7BA26B4}"/>
              </a:ext>
            </a:extLst>
          </p:cNvPr>
          <p:cNvSpPr/>
          <p:nvPr/>
        </p:nvSpPr>
        <p:spPr>
          <a:xfrm>
            <a:off x="3533421" y="4470442"/>
            <a:ext cx="1776605" cy="83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일 이용권 구매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CE9F34-A03E-42C8-AF5F-55D93342E244}"/>
              </a:ext>
            </a:extLst>
          </p:cNvPr>
          <p:cNvSpPr/>
          <p:nvPr/>
        </p:nvSpPr>
        <p:spPr>
          <a:xfrm>
            <a:off x="3533421" y="5579656"/>
            <a:ext cx="1776604" cy="83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+mn-ea"/>
              </a:rPr>
              <a:t>90</a:t>
            </a:r>
            <a:r>
              <a:rPr lang="ko-KR" altLang="en-US" sz="1500" b="1" dirty="0">
                <a:solidFill>
                  <a:schemeClr val="tx1"/>
                </a:solidFill>
                <a:latin typeface="+mn-ea"/>
              </a:rPr>
              <a:t>일 이용권 구매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4DDA3FB-331F-468B-AEEA-A79A6703691D}"/>
              </a:ext>
            </a:extLst>
          </p:cNvPr>
          <p:cNvSpPr/>
          <p:nvPr/>
        </p:nvSpPr>
        <p:spPr>
          <a:xfrm>
            <a:off x="5370079" y="3646332"/>
            <a:ext cx="1119267" cy="3119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월 </a:t>
            </a:r>
            <a:r>
              <a:rPr lang="en-US" altLang="ko-KR" sz="1400" dirty="0">
                <a:latin typeface="+mn-ea"/>
              </a:rPr>
              <a:t>5,500</a:t>
            </a:r>
            <a:r>
              <a:rPr lang="ko-KR" altLang="en-US" sz="1400" dirty="0">
                <a:latin typeface="+mn-ea"/>
              </a:rPr>
              <a:t>원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0350CBB-A3CE-46F3-AEF0-3B093CFE3E7E}"/>
              </a:ext>
            </a:extLst>
          </p:cNvPr>
          <p:cNvSpPr/>
          <p:nvPr/>
        </p:nvSpPr>
        <p:spPr>
          <a:xfrm>
            <a:off x="5370079" y="4729992"/>
            <a:ext cx="1119267" cy="3119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6,500</a:t>
            </a:r>
            <a:r>
              <a:rPr lang="ko-KR" altLang="en-US" sz="1400" dirty="0">
                <a:latin typeface="+mn-ea"/>
              </a:rPr>
              <a:t>원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4006A6F-A3CA-4CD0-9F29-0A3E241C4A13}"/>
              </a:ext>
            </a:extLst>
          </p:cNvPr>
          <p:cNvSpPr/>
          <p:nvPr/>
        </p:nvSpPr>
        <p:spPr>
          <a:xfrm>
            <a:off x="5370079" y="5860035"/>
            <a:ext cx="1119267" cy="3119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18,500</a:t>
            </a:r>
            <a:r>
              <a:rPr lang="ko-KR" altLang="en-US" sz="1400" dirty="0">
                <a:latin typeface="+mn-ea"/>
              </a:rPr>
              <a:t>원</a:t>
            </a:r>
          </a:p>
        </p:txBody>
      </p:sp>
      <p:sp>
        <p:nvSpPr>
          <p:cNvPr id="49" name="모서리가 둥근 직사각형 35">
            <a:extLst>
              <a:ext uri="{FF2B5EF4-FFF2-40B4-BE49-F238E27FC236}">
                <a16:creationId xmlns:a16="http://schemas.microsoft.com/office/drawing/2014/main" id="{372ADEFE-6CB8-4CBC-88FB-973D05E43FC2}"/>
              </a:ext>
            </a:extLst>
          </p:cNvPr>
          <p:cNvSpPr/>
          <p:nvPr/>
        </p:nvSpPr>
        <p:spPr>
          <a:xfrm>
            <a:off x="7198048" y="3341573"/>
            <a:ext cx="2366902" cy="3713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매월 정기결제</a:t>
            </a:r>
            <a:r>
              <a:rPr lang="en-US" altLang="ko-KR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  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월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5,500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원 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0" name="모서리가 둥근 직사각형 36">
            <a:extLst>
              <a:ext uri="{FF2B5EF4-FFF2-40B4-BE49-F238E27FC236}">
                <a16:creationId xmlns:a16="http://schemas.microsoft.com/office/drawing/2014/main" id="{5D88CDAA-E1AF-4693-A3D2-5986CC10B52F}"/>
              </a:ext>
            </a:extLst>
          </p:cNvPr>
          <p:cNvSpPr/>
          <p:nvPr/>
        </p:nvSpPr>
        <p:spPr>
          <a:xfrm>
            <a:off x="7198048" y="3912583"/>
            <a:ext cx="2366902" cy="3713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30</a:t>
            </a:r>
            <a:r>
              <a:rPr lang="ko-KR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일 이용권 구매    </a:t>
            </a:r>
            <a:r>
              <a:rPr lang="en-US" altLang="ko-KR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6,500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원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1" name="모서리가 둥근 직사각형 37">
            <a:extLst>
              <a:ext uri="{FF2B5EF4-FFF2-40B4-BE49-F238E27FC236}">
                <a16:creationId xmlns:a16="http://schemas.microsoft.com/office/drawing/2014/main" id="{4A1DDE01-9ABD-4D99-A4E6-704AB2439A8F}"/>
              </a:ext>
            </a:extLst>
          </p:cNvPr>
          <p:cNvSpPr/>
          <p:nvPr/>
        </p:nvSpPr>
        <p:spPr>
          <a:xfrm>
            <a:off x="7198048" y="4483592"/>
            <a:ext cx="2366902" cy="3713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90</a:t>
            </a:r>
            <a:r>
              <a:rPr lang="ko-KR" alt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일 이용권 구매  </a:t>
            </a:r>
            <a:r>
              <a:rPr lang="en-US" altLang="ko-KR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18,500</a:t>
            </a:r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원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351FE5-2B5D-4D11-80C9-C35CB14680FD}"/>
              </a:ext>
            </a:extLst>
          </p:cNvPr>
          <p:cNvSpPr/>
          <p:nvPr/>
        </p:nvSpPr>
        <p:spPr>
          <a:xfrm>
            <a:off x="6985047" y="2459337"/>
            <a:ext cx="2777439" cy="3650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이용권구매하기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 err="1">
                <a:ln w="10160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이젠전자도서관</a:t>
            </a:r>
            <a:endParaRPr kumimoji="0" lang="ko-KR" altLang="en-US" sz="1500" b="1" i="0" u="none" strike="noStrike" kern="0" cap="none" spc="0" normalizeH="0" baseline="0" noProof="0" dirty="0">
              <a:ln w="10160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91351" y="1781495"/>
            <a:ext cx="385761" cy="366009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3413" y="1793173"/>
            <a:ext cx="6686550" cy="44883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이젠 전자도서관</a:t>
            </a:r>
            <a:endParaRPr kumimoji="0" lang="ko-KR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61" name="직사각형 60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hlinkClick r:id="rId5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5165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대여중인 도서목록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ko-KR" altLang="en-US" sz="1600" dirty="0">
                <a:solidFill>
                  <a:schemeClr val="tx1"/>
                </a:solidFill>
              </a:rPr>
              <a:t>대여한 도서들을 확인 할 수 </a:t>
            </a:r>
            <a:r>
              <a:rPr lang="ko-KR" altLang="en-US" sz="1600">
                <a:solidFill>
                  <a:schemeClr val="tx1"/>
                </a:solidFill>
              </a:rPr>
              <a:t>있는 페이지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 sz="1600">
                <a:solidFill>
                  <a:schemeClr val="tx1"/>
                </a:solidFill>
              </a:rPr>
              <a:t>바로보기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대여한 도서의 내용을 뷰어를 이용해 읽을 수 있는 기능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 sz="1600">
                <a:solidFill>
                  <a:schemeClr val="tx1"/>
                </a:solidFill>
              </a:rPr>
              <a:t>대여도서조회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자신이 대여한 도서리스트를 조회할 수 있는 기능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 sz="1600">
                <a:solidFill>
                  <a:schemeClr val="tx1"/>
                </a:solidFill>
              </a:rPr>
              <a:t>대여도서삭제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자신이 대여한 도서리스트에서 도서를 삭제하는 기능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83111" y="2147504"/>
            <a:ext cx="2780013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EF642-DFD2-48D4-91E3-39DE50E1D6F1}"/>
              </a:ext>
            </a:extLst>
          </p:cNvPr>
          <p:cNvGrpSpPr/>
          <p:nvPr/>
        </p:nvGrpSpPr>
        <p:grpSpPr>
          <a:xfrm>
            <a:off x="383382" y="2303490"/>
            <a:ext cx="6236493" cy="311974"/>
            <a:chOff x="273843" y="2821751"/>
            <a:chExt cx="6236493" cy="3119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1A92B4-B0FF-4D90-AE8B-77BAA746A0E8}"/>
                </a:ext>
              </a:extLst>
            </p:cNvPr>
            <p:cNvSpPr/>
            <p:nvPr/>
          </p:nvSpPr>
          <p:spPr>
            <a:xfrm>
              <a:off x="273843" y="2821751"/>
              <a:ext cx="1363266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2FC7F-980F-46F0-A2F4-A4CF1924AA96}"/>
                </a:ext>
              </a:extLst>
            </p:cNvPr>
            <p:cNvSpPr/>
            <p:nvPr/>
          </p:nvSpPr>
          <p:spPr>
            <a:xfrm>
              <a:off x="1637109" y="2821751"/>
              <a:ext cx="4563663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A9351-D904-4451-959F-0A87F5CBF62C}"/>
                </a:ext>
              </a:extLst>
            </p:cNvPr>
            <p:cNvSpPr/>
            <p:nvPr/>
          </p:nvSpPr>
          <p:spPr>
            <a:xfrm>
              <a:off x="6200772" y="2821751"/>
              <a:ext cx="3095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26A737-FED0-46D1-846E-ABD58A22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2746" y="2851161"/>
              <a:ext cx="252875" cy="25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960AFD-BCA3-4F3A-A9B8-770747086055}"/>
              </a:ext>
            </a:extLst>
          </p:cNvPr>
          <p:cNvSpPr/>
          <p:nvPr/>
        </p:nvSpPr>
        <p:spPr>
          <a:xfrm>
            <a:off x="283809" y="2701423"/>
            <a:ext cx="6457950" cy="396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2E0EA1C-2806-46B1-92E7-41EB5D5482BB}"/>
              </a:ext>
            </a:extLst>
          </p:cNvPr>
          <p:cNvCxnSpPr/>
          <p:nvPr/>
        </p:nvCxnSpPr>
        <p:spPr>
          <a:xfrm>
            <a:off x="1748278" y="2701423"/>
            <a:ext cx="0" cy="39560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23DF22F-5EAB-47F6-B6FE-432E3244C4A8}"/>
              </a:ext>
            </a:extLst>
          </p:cNvPr>
          <p:cNvGraphicFramePr>
            <a:graphicFrameLocks noGrp="1"/>
          </p:cNvGraphicFramePr>
          <p:nvPr/>
        </p:nvGraphicFramePr>
        <p:xfrm>
          <a:off x="288097" y="2710301"/>
          <a:ext cx="1460181" cy="2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 서재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B052F5A-FD05-4729-8540-22DB109BBFF5}"/>
              </a:ext>
            </a:extLst>
          </p:cNvPr>
          <p:cNvSpPr txBox="1"/>
          <p:nvPr/>
        </p:nvSpPr>
        <p:spPr>
          <a:xfrm>
            <a:off x="1849853" y="283222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대여중인 도서목록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F97960-0ECC-4DB0-888F-280B9976FBC9}"/>
              </a:ext>
            </a:extLst>
          </p:cNvPr>
          <p:cNvGrpSpPr/>
          <p:nvPr/>
        </p:nvGrpSpPr>
        <p:grpSpPr>
          <a:xfrm>
            <a:off x="2013157" y="3348170"/>
            <a:ext cx="4461346" cy="1253524"/>
            <a:chOff x="1986523" y="3330414"/>
            <a:chExt cx="4461346" cy="125352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0AF997F-624D-4B8F-98B9-1EE603A32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523" y="3330414"/>
              <a:ext cx="847091" cy="1253524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FF0DD2-98ED-40BD-AF28-5829E3DA6421}"/>
                </a:ext>
              </a:extLst>
            </p:cNvPr>
            <p:cNvSpPr/>
            <p:nvPr/>
          </p:nvSpPr>
          <p:spPr>
            <a:xfrm>
              <a:off x="2833614" y="3420122"/>
              <a:ext cx="2688828" cy="1071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300" b="1" dirty="0"/>
                <a:t>돈의 감각</a:t>
              </a:r>
              <a:endParaRPr lang="en-US" altLang="ko-KR" sz="13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dirty="0" err="1"/>
                <a:t>이명로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상승미소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지음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100" dirty="0"/>
                <a:t> </a:t>
              </a:r>
              <a:endParaRPr lang="ko-KR" altLang="en-US" sz="1100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8EF5C94-B050-4726-851D-2F231C84BC95}"/>
                </a:ext>
              </a:extLst>
            </p:cNvPr>
            <p:cNvGrpSpPr/>
            <p:nvPr/>
          </p:nvGrpSpPr>
          <p:grpSpPr>
            <a:xfrm>
              <a:off x="5594336" y="3653015"/>
              <a:ext cx="853533" cy="623948"/>
              <a:chOff x="5591061" y="3801189"/>
              <a:chExt cx="853533" cy="62394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F7D3EC9-5CB1-4D52-B54F-DC1B3651E915}"/>
                  </a:ext>
                </a:extLst>
              </p:cNvPr>
              <p:cNvSpPr/>
              <p:nvPr/>
            </p:nvSpPr>
            <p:spPr>
              <a:xfrm>
                <a:off x="5591061" y="3801189"/>
                <a:ext cx="853533" cy="31197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바로보기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9104E3D-0B9F-4D84-A34C-6DD07A691646}"/>
                  </a:ext>
                </a:extLst>
              </p:cNvPr>
              <p:cNvSpPr/>
              <p:nvPr/>
            </p:nvSpPr>
            <p:spPr>
              <a:xfrm>
                <a:off x="5591061" y="4113163"/>
                <a:ext cx="853533" cy="31197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도서삭제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256E402-22F3-48D1-BB0D-8A9DF1A89E88}"/>
              </a:ext>
            </a:extLst>
          </p:cNvPr>
          <p:cNvGrpSpPr/>
          <p:nvPr/>
        </p:nvGrpSpPr>
        <p:grpSpPr>
          <a:xfrm>
            <a:off x="2017118" y="4794659"/>
            <a:ext cx="4457385" cy="1226588"/>
            <a:chOff x="1990484" y="4776903"/>
            <a:chExt cx="4457385" cy="122658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5B401D8-1209-4999-907A-1EA10A265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484" y="4776903"/>
              <a:ext cx="847091" cy="1226588"/>
            </a:xfrm>
            <a:prstGeom prst="rect">
              <a:avLst/>
            </a:prstGeom>
          </p:spPr>
        </p:pic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A0EC3EA-5BED-485A-A7CF-AB6A32A8BDD8}"/>
                </a:ext>
              </a:extLst>
            </p:cNvPr>
            <p:cNvGrpSpPr/>
            <p:nvPr/>
          </p:nvGrpSpPr>
          <p:grpSpPr>
            <a:xfrm>
              <a:off x="2833614" y="4839675"/>
              <a:ext cx="3614255" cy="1071979"/>
              <a:chOff x="2833614" y="3420122"/>
              <a:chExt cx="3614255" cy="107197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94A43EA-3210-4F99-8C41-2771435E1F34}"/>
                  </a:ext>
                </a:extLst>
              </p:cNvPr>
              <p:cNvSpPr/>
              <p:nvPr/>
            </p:nvSpPr>
            <p:spPr>
              <a:xfrm>
                <a:off x="2833614" y="3420122"/>
                <a:ext cx="2688828" cy="10719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300" b="1" dirty="0"/>
                  <a:t>보다</a:t>
                </a:r>
                <a:endParaRPr lang="en-US" altLang="ko-KR" sz="1300" b="1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/>
                  <a:t>김영하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지음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/>
                  <a:t> </a:t>
                </a:r>
                <a:endParaRPr lang="ko-KR" altLang="en-US" sz="1100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23D7A89-ED99-4399-B33F-02BECF19B952}"/>
                  </a:ext>
                </a:extLst>
              </p:cNvPr>
              <p:cNvGrpSpPr/>
              <p:nvPr/>
            </p:nvGrpSpPr>
            <p:grpSpPr>
              <a:xfrm>
                <a:off x="5594336" y="3653015"/>
                <a:ext cx="853533" cy="623948"/>
                <a:chOff x="5591061" y="3801189"/>
                <a:chExt cx="853533" cy="623948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60CF0BE4-B619-409F-8B30-6C872E08DCA1}"/>
                    </a:ext>
                  </a:extLst>
                </p:cNvPr>
                <p:cNvSpPr/>
                <p:nvPr/>
              </p:nvSpPr>
              <p:spPr>
                <a:xfrm>
                  <a:off x="5591061" y="3801189"/>
                  <a:ext cx="853533" cy="31197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/>
                    <a:t>바로보기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7B95EC7-B469-4B51-97A8-3537AEE10A55}"/>
                    </a:ext>
                  </a:extLst>
                </p:cNvPr>
                <p:cNvSpPr/>
                <p:nvPr/>
              </p:nvSpPr>
              <p:spPr>
                <a:xfrm>
                  <a:off x="5591061" y="4113163"/>
                  <a:ext cx="853533" cy="31197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/>
                    <a:t>도서삭제</a:t>
                  </a:r>
                </a:p>
              </p:txBody>
            </p:sp>
          </p:grpSp>
        </p:grp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4900EFEB-1A37-4AA4-8877-CC0675D0A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56"/>
          <a:stretch/>
        </p:blipFill>
        <p:spPr>
          <a:xfrm>
            <a:off x="2014587" y="6214212"/>
            <a:ext cx="4474852" cy="451994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9FFEA7-D01B-4D0C-898A-B1AE66AD60E4}"/>
              </a:ext>
            </a:extLst>
          </p:cNvPr>
          <p:cNvSpPr/>
          <p:nvPr/>
        </p:nvSpPr>
        <p:spPr>
          <a:xfrm>
            <a:off x="6985047" y="2459337"/>
            <a:ext cx="2777439" cy="3650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대여중인 도서목록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0052206-7316-46FF-8FB1-62B34D3B4347}"/>
              </a:ext>
            </a:extLst>
          </p:cNvPr>
          <p:cNvSpPr/>
          <p:nvPr/>
        </p:nvSpPr>
        <p:spPr>
          <a:xfrm>
            <a:off x="7174647" y="2930001"/>
            <a:ext cx="2397035" cy="3709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444E997-A4CB-423A-AFC8-11D0E029785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10" y="3088111"/>
            <a:ext cx="626400" cy="1005089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23492634-A760-4751-B0A1-8AF94D9A9B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57" y="3107200"/>
            <a:ext cx="624517" cy="980537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D634E99E-B66C-4E46-9807-8099E9A9F96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91" y="3088111"/>
            <a:ext cx="624517" cy="1012329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772CCF4-3042-4B3B-BEC6-DC754800577E}"/>
              </a:ext>
            </a:extLst>
          </p:cNvPr>
          <p:cNvCxnSpPr/>
          <p:nvPr/>
        </p:nvCxnSpPr>
        <p:spPr>
          <a:xfrm>
            <a:off x="7174647" y="4087737"/>
            <a:ext cx="2397035" cy="1270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655B7D-419B-43CC-B06D-CEDC73E4D49A}"/>
              </a:ext>
            </a:extLst>
          </p:cNvPr>
          <p:cNvCxnSpPr/>
          <p:nvPr/>
        </p:nvCxnSpPr>
        <p:spPr>
          <a:xfrm>
            <a:off x="7174647" y="6375346"/>
            <a:ext cx="2397035" cy="1270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C921C84-3A6F-4BBB-8B83-CFF03CD61A3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60" y="4228767"/>
            <a:ext cx="624517" cy="1006599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93845DF-73EC-485F-9E46-DE2769D143BE}"/>
              </a:ext>
            </a:extLst>
          </p:cNvPr>
          <p:cNvCxnSpPr/>
          <p:nvPr/>
        </p:nvCxnSpPr>
        <p:spPr>
          <a:xfrm>
            <a:off x="7174647" y="5231542"/>
            <a:ext cx="2397035" cy="1270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 err="1">
                <a:ln w="10160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이젠전자도서관</a:t>
            </a:r>
            <a:endParaRPr kumimoji="0" lang="ko-KR" altLang="en-US" sz="1500" b="1" i="0" u="none" strike="noStrike" kern="0" cap="none" spc="0" normalizeH="0" baseline="0" noProof="0" dirty="0">
              <a:ln w="10160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91351" y="1781495"/>
            <a:ext cx="385761" cy="366009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3413" y="1793173"/>
            <a:ext cx="6686550" cy="44883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이젠 전자도서관</a:t>
            </a:r>
            <a:endParaRPr kumimoji="0" lang="ko-KR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9" name="직사각형 58">
            <a:hlinkClick r:id="rId9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hlinkClick r:id="rId10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9" action="ppaction://hlinksldjump"/>
          </p:cNvPr>
          <p:cNvSpPr/>
          <p:nvPr/>
        </p:nvSpPr>
        <p:spPr>
          <a:xfrm>
            <a:off x="4977416" y="195675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hlinkClick r:id="rId10" action="ppaction://hlinksldjump"/>
          </p:cNvPr>
          <p:cNvSpPr/>
          <p:nvPr/>
        </p:nvSpPr>
        <p:spPr>
          <a:xfrm>
            <a:off x="5666606" y="198032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hlinkClick r:id="rId11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9971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책갈피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ko-KR" altLang="en-US" sz="1600" noProof="0" dirty="0">
                <a:solidFill>
                  <a:schemeClr val="tx1"/>
                </a:solidFill>
              </a:rPr>
              <a:t>독서 중에 저장한 책갈피 목록을 확인할 수 있는 페이지</a:t>
            </a:r>
            <a:endParaRPr lang="en-US" altLang="ko-KR" sz="1600" noProof="0" dirty="0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 sz="1600">
                <a:solidFill>
                  <a:schemeClr val="tx1"/>
                </a:solidFill>
              </a:rPr>
              <a:t>책갈피 조회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내가 저장한 도서의 페이지를 조회하는 기능</a:t>
            </a:r>
            <a:endParaRPr kumimoji="0" lang="en-US" altLang="ko-KR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algn="ctr" defTabSz="457200" latinLnBrk="0">
              <a:defRPr/>
            </a:pPr>
            <a:r>
              <a:rPr kumimoji="0" lang="ko-KR" altLang="en-US" sz="1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보기 </a:t>
            </a:r>
            <a:r>
              <a:rPr kumimoji="0" lang="en-US" altLang="ko-KR" sz="1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내가 저장한 페이지부터 도서를 읽을 수 있는 기능</a:t>
            </a:r>
            <a:endParaRPr lang="en-US" altLang="ko-KR" sz="1600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algn="ctr" defTabSz="457200" latinLnBrk="0">
              <a:defRPr/>
            </a:pPr>
            <a:r>
              <a:rPr kumimoji="0" lang="ko-KR" altLang="en-US" sz="1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책갈피 삭제 </a:t>
            </a:r>
            <a:r>
              <a:rPr kumimoji="0" lang="en-US" altLang="ko-KR" sz="1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내가 저장한 도서의 페이지를 삭제하는 기능</a:t>
            </a:r>
            <a:endParaRPr kumimoji="0" lang="en-US" altLang="ko-KR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83111" y="2147504"/>
            <a:ext cx="2780013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EF642-DFD2-48D4-91E3-39DE50E1D6F1}"/>
              </a:ext>
            </a:extLst>
          </p:cNvPr>
          <p:cNvGrpSpPr/>
          <p:nvPr/>
        </p:nvGrpSpPr>
        <p:grpSpPr>
          <a:xfrm>
            <a:off x="383382" y="2303490"/>
            <a:ext cx="6236493" cy="311974"/>
            <a:chOff x="273843" y="2821751"/>
            <a:chExt cx="6236493" cy="3119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1A92B4-B0FF-4D90-AE8B-77BAA746A0E8}"/>
                </a:ext>
              </a:extLst>
            </p:cNvPr>
            <p:cNvSpPr/>
            <p:nvPr/>
          </p:nvSpPr>
          <p:spPr>
            <a:xfrm>
              <a:off x="273843" y="2821751"/>
              <a:ext cx="1363266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2FC7F-980F-46F0-A2F4-A4CF1924AA96}"/>
                </a:ext>
              </a:extLst>
            </p:cNvPr>
            <p:cNvSpPr/>
            <p:nvPr/>
          </p:nvSpPr>
          <p:spPr>
            <a:xfrm>
              <a:off x="1637109" y="2821751"/>
              <a:ext cx="4563663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A9351-D904-4451-959F-0A87F5CBF62C}"/>
                </a:ext>
              </a:extLst>
            </p:cNvPr>
            <p:cNvSpPr/>
            <p:nvPr/>
          </p:nvSpPr>
          <p:spPr>
            <a:xfrm>
              <a:off x="6200772" y="2821751"/>
              <a:ext cx="3095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26A737-FED0-46D1-846E-ABD58A22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2746" y="2851161"/>
              <a:ext cx="252875" cy="25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7D949-0E25-43D6-8D16-6787DF1F948C}"/>
              </a:ext>
            </a:extLst>
          </p:cNvPr>
          <p:cNvSpPr/>
          <p:nvPr/>
        </p:nvSpPr>
        <p:spPr>
          <a:xfrm>
            <a:off x="283809" y="2701423"/>
            <a:ext cx="6457950" cy="396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16B54A5-F473-4FE5-99C8-825895A2B939}"/>
              </a:ext>
            </a:extLst>
          </p:cNvPr>
          <p:cNvGraphicFramePr>
            <a:graphicFrameLocks noGrp="1"/>
          </p:cNvGraphicFramePr>
          <p:nvPr/>
        </p:nvGraphicFramePr>
        <p:xfrm>
          <a:off x="288097" y="2710301"/>
          <a:ext cx="1460181" cy="2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 서재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9C472DC-92B8-4713-8529-E97627A6EAD0}"/>
              </a:ext>
            </a:extLst>
          </p:cNvPr>
          <p:cNvSpPr txBox="1"/>
          <p:nvPr/>
        </p:nvSpPr>
        <p:spPr>
          <a:xfrm>
            <a:off x="1849853" y="28322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책갈피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C07534-70EA-473F-93AC-471C27814DD8}"/>
              </a:ext>
            </a:extLst>
          </p:cNvPr>
          <p:cNvGrpSpPr/>
          <p:nvPr/>
        </p:nvGrpSpPr>
        <p:grpSpPr>
          <a:xfrm>
            <a:off x="2004279" y="3348170"/>
            <a:ext cx="4461346" cy="1253524"/>
            <a:chOff x="1986523" y="3330414"/>
            <a:chExt cx="4461346" cy="1253524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E9A051E-A8A2-42B7-A153-04A1EBCD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523" y="3330414"/>
              <a:ext cx="847091" cy="1253524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8820BAF-1BA6-4F9B-B401-DC48B0B1FDA0}"/>
                </a:ext>
              </a:extLst>
            </p:cNvPr>
            <p:cNvSpPr/>
            <p:nvPr/>
          </p:nvSpPr>
          <p:spPr>
            <a:xfrm>
              <a:off x="2833614" y="3420122"/>
              <a:ext cx="2688828" cy="1071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300" b="1" dirty="0"/>
                <a:t>돈의 감각</a:t>
              </a:r>
              <a:endParaRPr lang="en-US" altLang="ko-KR" sz="13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dirty="0" err="1"/>
                <a:t>이명로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상승미소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지음</a:t>
              </a:r>
              <a:endParaRPr lang="en-US" altLang="ko-KR" sz="1100" dirty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/>
                <a:t>P.65</a:t>
              </a:r>
              <a:endParaRPr lang="ko-KR" altLang="en-US" sz="1100" b="1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59BB9A8-1B8C-4B07-9D55-6F8995C806A4}"/>
                </a:ext>
              </a:extLst>
            </p:cNvPr>
            <p:cNvGrpSpPr/>
            <p:nvPr/>
          </p:nvGrpSpPr>
          <p:grpSpPr>
            <a:xfrm>
              <a:off x="5594336" y="3653015"/>
              <a:ext cx="853533" cy="623948"/>
              <a:chOff x="5591061" y="3801189"/>
              <a:chExt cx="853533" cy="62394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D7323B7-8F5D-45B1-94A7-07B97272893D}"/>
                  </a:ext>
                </a:extLst>
              </p:cNvPr>
              <p:cNvSpPr/>
              <p:nvPr/>
            </p:nvSpPr>
            <p:spPr>
              <a:xfrm>
                <a:off x="5591061" y="3801189"/>
                <a:ext cx="853533" cy="31197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보기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A725977-4BEF-40A6-A539-CEC4CCF94DDD}"/>
                  </a:ext>
                </a:extLst>
              </p:cNvPr>
              <p:cNvSpPr/>
              <p:nvPr/>
            </p:nvSpPr>
            <p:spPr>
              <a:xfrm>
                <a:off x="5591061" y="4113163"/>
                <a:ext cx="853533" cy="31197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삭제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6ECC34D-434C-4464-A857-5F9CF2155517}"/>
              </a:ext>
            </a:extLst>
          </p:cNvPr>
          <p:cNvGrpSpPr/>
          <p:nvPr/>
        </p:nvGrpSpPr>
        <p:grpSpPr>
          <a:xfrm>
            <a:off x="2000623" y="4741430"/>
            <a:ext cx="4461346" cy="1253524"/>
            <a:chOff x="1986523" y="3330414"/>
            <a:chExt cx="4461346" cy="1253524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E3D095E-CD0E-4865-B5F0-399ACE832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523" y="3330414"/>
              <a:ext cx="847091" cy="1253524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6ACB9A3-71F3-48CB-9534-66D8D2FEEE83}"/>
                </a:ext>
              </a:extLst>
            </p:cNvPr>
            <p:cNvSpPr/>
            <p:nvPr/>
          </p:nvSpPr>
          <p:spPr>
            <a:xfrm>
              <a:off x="2833614" y="3420122"/>
              <a:ext cx="2688828" cy="1071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300" b="1" dirty="0"/>
                <a:t>돈의 감각</a:t>
              </a:r>
              <a:endParaRPr lang="en-US" altLang="ko-KR" sz="13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dirty="0" err="1"/>
                <a:t>이명로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상승미소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지음</a:t>
              </a:r>
              <a:endParaRPr lang="en-US" altLang="ko-KR" sz="1100" dirty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/>
                <a:t>P.147</a:t>
              </a:r>
              <a:endParaRPr lang="ko-KR" altLang="en-US" sz="1100" b="1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A7AF2DB-3F75-4580-A06C-8B5C6318A282}"/>
                </a:ext>
              </a:extLst>
            </p:cNvPr>
            <p:cNvGrpSpPr/>
            <p:nvPr/>
          </p:nvGrpSpPr>
          <p:grpSpPr>
            <a:xfrm>
              <a:off x="5594336" y="3653015"/>
              <a:ext cx="853533" cy="623948"/>
              <a:chOff x="5591061" y="3801189"/>
              <a:chExt cx="853533" cy="623948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2DDB7EA-9579-4414-8E46-58517F00000A}"/>
                  </a:ext>
                </a:extLst>
              </p:cNvPr>
              <p:cNvSpPr/>
              <p:nvPr/>
            </p:nvSpPr>
            <p:spPr>
              <a:xfrm>
                <a:off x="5591061" y="3801189"/>
                <a:ext cx="853533" cy="31197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보기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383B962-7B52-417B-8A11-56ACD4B6851A}"/>
                  </a:ext>
                </a:extLst>
              </p:cNvPr>
              <p:cNvSpPr/>
              <p:nvPr/>
            </p:nvSpPr>
            <p:spPr>
              <a:xfrm>
                <a:off x="5591061" y="4113163"/>
                <a:ext cx="853533" cy="31197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삭제</a:t>
                </a: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40A28BF-631E-46FD-BB43-301A70E0C1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821"/>
          <a:stretch/>
        </p:blipFill>
        <p:spPr>
          <a:xfrm>
            <a:off x="2000623" y="6224399"/>
            <a:ext cx="4474852" cy="441808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6A74AB-CF64-41CC-ADBE-A2FEAC689E81}"/>
              </a:ext>
            </a:extLst>
          </p:cNvPr>
          <p:cNvSpPr/>
          <p:nvPr/>
        </p:nvSpPr>
        <p:spPr>
          <a:xfrm>
            <a:off x="6985047" y="2459337"/>
            <a:ext cx="2777439" cy="3650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책갈피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8393D2-3B81-46B1-A665-DEF9EE743C78}"/>
              </a:ext>
            </a:extLst>
          </p:cNvPr>
          <p:cNvSpPr txBox="1"/>
          <p:nvPr/>
        </p:nvSpPr>
        <p:spPr>
          <a:xfrm>
            <a:off x="7819894" y="2960872"/>
            <a:ext cx="115929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돈의 감각</a:t>
            </a:r>
            <a:endParaRPr lang="en-US" altLang="ko-KR" sz="1300" b="1" dirty="0"/>
          </a:p>
          <a:p>
            <a:r>
              <a:rPr lang="ko-KR" altLang="en-US" sz="1000" dirty="0" err="1"/>
              <a:t>이명로</a:t>
            </a:r>
            <a:r>
              <a:rPr lang="en-US" altLang="ko-KR" sz="1000" dirty="0"/>
              <a:t>(</a:t>
            </a:r>
            <a:r>
              <a:rPr lang="ko-KR" altLang="en-US" sz="1000" dirty="0"/>
              <a:t>상승미소</a:t>
            </a:r>
            <a:r>
              <a:rPr lang="en-US" altLang="ko-KR" sz="1000" dirty="0"/>
              <a:t>)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800" kern="0" dirty="0">
              <a:solidFill>
                <a:srgbClr val="000000"/>
              </a:solidFill>
            </a:endParaRPr>
          </a:p>
          <a:p>
            <a:r>
              <a:rPr lang="en-US" altLang="ko-KR" sz="1000" b="1" kern="0" dirty="0">
                <a:solidFill>
                  <a:srgbClr val="000000"/>
                </a:solidFill>
              </a:rPr>
              <a:t>P.65</a:t>
            </a:r>
            <a:endParaRPr lang="en-US" altLang="ko-KR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C8CE5C-6833-4C09-92C9-0A8BC518A5C0}"/>
              </a:ext>
            </a:extLst>
          </p:cNvPr>
          <p:cNvSpPr txBox="1"/>
          <p:nvPr/>
        </p:nvSpPr>
        <p:spPr>
          <a:xfrm>
            <a:off x="7817180" y="5376355"/>
            <a:ext cx="1816523" cy="1186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b="1" dirty="0"/>
              <a:t>의사에게 ‘운동하세요’</a:t>
            </a:r>
            <a:endParaRPr lang="en-US" altLang="ko-KR" sz="1300" b="1" dirty="0"/>
          </a:p>
          <a:p>
            <a:pPr>
              <a:lnSpc>
                <a:spcPct val="120000"/>
              </a:lnSpc>
            </a:pPr>
            <a:r>
              <a:rPr lang="ko-KR" altLang="en-US" sz="1300" b="1" dirty="0"/>
              <a:t>라는 말을 들었을 때 </a:t>
            </a:r>
            <a:endParaRPr lang="en-US" altLang="ko-KR" sz="1300" b="1" dirty="0"/>
          </a:p>
          <a:p>
            <a:pPr>
              <a:lnSpc>
                <a:spcPct val="120000"/>
              </a:lnSpc>
            </a:pPr>
            <a:r>
              <a:rPr lang="ko-KR" altLang="en-US" sz="1300" b="1" dirty="0"/>
              <a:t>제일 처음 읽는 책 </a:t>
            </a:r>
            <a:endParaRPr lang="en-US" altLang="ko-KR" sz="1300" b="1" dirty="0"/>
          </a:p>
          <a:p>
            <a:pPr>
              <a:lnSpc>
                <a:spcPct val="120000"/>
              </a:lnSpc>
            </a:pPr>
            <a:r>
              <a:rPr lang="ko-KR" altLang="en-US" sz="1000" kern="0" dirty="0" err="1">
                <a:solidFill>
                  <a:srgbClr val="000000"/>
                </a:solidFill>
              </a:rPr>
              <a:t>나카노</a:t>
            </a:r>
            <a:r>
              <a:rPr lang="ko-KR" altLang="en-US" sz="1000" kern="0" dirty="0">
                <a:solidFill>
                  <a:srgbClr val="000000"/>
                </a:solidFill>
              </a:rPr>
              <a:t> 제임스 </a:t>
            </a:r>
            <a:r>
              <a:rPr lang="ko-KR" altLang="en-US" sz="1000" kern="0" dirty="0" err="1">
                <a:solidFill>
                  <a:srgbClr val="000000"/>
                </a:solidFill>
              </a:rPr>
              <a:t>슈이치</a:t>
            </a:r>
            <a:endParaRPr lang="en-US" altLang="ko-KR" sz="800" kern="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b="1" kern="0" dirty="0">
                <a:solidFill>
                  <a:srgbClr val="000000"/>
                </a:solidFill>
              </a:rPr>
              <a:t>P.43</a:t>
            </a:r>
            <a:endParaRPr lang="en-US" altLang="ko-KR" sz="11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6A91274-4992-4EED-A51A-9BBB82311C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41" y="5466456"/>
            <a:ext cx="624517" cy="100659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A5ABB2B-AB2F-445D-BF39-C94F3D86A9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41" y="2977656"/>
            <a:ext cx="626400" cy="100508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3C04892-4E69-46FE-857A-F4305BE5247D}"/>
              </a:ext>
            </a:extLst>
          </p:cNvPr>
          <p:cNvSpPr txBox="1"/>
          <p:nvPr/>
        </p:nvSpPr>
        <p:spPr>
          <a:xfrm>
            <a:off x="7819894" y="4203347"/>
            <a:ext cx="115929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돈의 감각</a:t>
            </a:r>
            <a:endParaRPr lang="en-US" altLang="ko-KR" sz="1300" b="1" dirty="0"/>
          </a:p>
          <a:p>
            <a:r>
              <a:rPr lang="ko-KR" altLang="en-US" sz="1000" dirty="0" err="1"/>
              <a:t>이명로</a:t>
            </a:r>
            <a:r>
              <a:rPr lang="en-US" altLang="ko-KR" sz="1000" dirty="0"/>
              <a:t>(</a:t>
            </a:r>
            <a:r>
              <a:rPr lang="ko-KR" altLang="en-US" sz="1000" dirty="0"/>
              <a:t>상승미소</a:t>
            </a:r>
            <a:r>
              <a:rPr lang="en-US" altLang="ko-KR" sz="1000" dirty="0"/>
              <a:t>)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800" kern="0" dirty="0">
              <a:solidFill>
                <a:srgbClr val="000000"/>
              </a:solidFill>
            </a:endParaRPr>
          </a:p>
          <a:p>
            <a:r>
              <a:rPr lang="en-US" altLang="ko-KR" sz="1000" b="1" kern="0" dirty="0">
                <a:solidFill>
                  <a:srgbClr val="000000"/>
                </a:solidFill>
              </a:rPr>
              <a:t>P.147</a:t>
            </a:r>
            <a:endParaRPr lang="en-US" altLang="ko-KR" sz="1100" b="1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3466EBA-37F9-4599-A185-161D54CF67D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41" y="4222056"/>
            <a:ext cx="626400" cy="1005089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B52FE92-8B00-402D-9CFF-E545A5737301}"/>
              </a:ext>
            </a:extLst>
          </p:cNvPr>
          <p:cNvCxnSpPr/>
          <p:nvPr/>
        </p:nvCxnSpPr>
        <p:spPr>
          <a:xfrm>
            <a:off x="1748278" y="2701423"/>
            <a:ext cx="0" cy="39560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 err="1">
                <a:ln w="10160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이젠전자도서관</a:t>
            </a:r>
            <a:endParaRPr kumimoji="0" lang="ko-KR" altLang="en-US" sz="1500" b="1" i="0" u="none" strike="noStrike" kern="0" cap="none" spc="0" normalizeH="0" baseline="0" noProof="0" dirty="0">
              <a:ln w="10160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91351" y="1781495"/>
            <a:ext cx="385761" cy="366009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3413" y="1793173"/>
            <a:ext cx="6686550" cy="44883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이젠 전자도서관</a:t>
            </a:r>
            <a:endParaRPr kumimoji="0" lang="ko-KR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64" name="직사각형 63">
            <a:hlinkClick r:id="rId7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8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hlinkClick r:id="rId9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2128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내가 저장한 구절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ko-KR" altLang="en-US" dirty="0">
                <a:solidFill>
                  <a:schemeClr val="tx1"/>
                </a:solidFill>
              </a:rPr>
              <a:t>독서 중에 저장한 구절을 확인할 수 </a:t>
            </a:r>
            <a:r>
              <a:rPr lang="ko-KR" altLang="en-US">
                <a:solidFill>
                  <a:schemeClr val="tx1"/>
                </a:solidFill>
              </a:rPr>
              <a:t>있는 페이지</a:t>
            </a:r>
            <a:endParaRPr lang="en-US" altLang="ko-KR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>
                <a:solidFill>
                  <a:schemeClr val="tx1"/>
                </a:solidFill>
              </a:rPr>
              <a:t>저장구절 조회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내가 저장한 도서의 구절을 조회하는 기능 </a:t>
            </a:r>
            <a:endParaRPr lang="en-US" altLang="ko-KR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>
                <a:solidFill>
                  <a:schemeClr val="tx1"/>
                </a:solidFill>
              </a:rPr>
              <a:t>저장구절 삭제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내가 저장한 도서의 구절을 삭제하는 기능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83111" y="2147504"/>
            <a:ext cx="2780013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EF642-DFD2-48D4-91E3-39DE50E1D6F1}"/>
              </a:ext>
            </a:extLst>
          </p:cNvPr>
          <p:cNvGrpSpPr/>
          <p:nvPr/>
        </p:nvGrpSpPr>
        <p:grpSpPr>
          <a:xfrm>
            <a:off x="383382" y="2303490"/>
            <a:ext cx="6236493" cy="311974"/>
            <a:chOff x="273843" y="2821751"/>
            <a:chExt cx="6236493" cy="3119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1A92B4-B0FF-4D90-AE8B-77BAA746A0E8}"/>
                </a:ext>
              </a:extLst>
            </p:cNvPr>
            <p:cNvSpPr/>
            <p:nvPr/>
          </p:nvSpPr>
          <p:spPr>
            <a:xfrm>
              <a:off x="273843" y="2821751"/>
              <a:ext cx="1363266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2FC7F-980F-46F0-A2F4-A4CF1924AA96}"/>
                </a:ext>
              </a:extLst>
            </p:cNvPr>
            <p:cNvSpPr/>
            <p:nvPr/>
          </p:nvSpPr>
          <p:spPr>
            <a:xfrm>
              <a:off x="1637109" y="2821751"/>
              <a:ext cx="4563663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A9351-D904-4451-959F-0A87F5CBF62C}"/>
                </a:ext>
              </a:extLst>
            </p:cNvPr>
            <p:cNvSpPr/>
            <p:nvPr/>
          </p:nvSpPr>
          <p:spPr>
            <a:xfrm>
              <a:off x="6200772" y="2821751"/>
              <a:ext cx="3095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26A737-FED0-46D1-846E-ABD58A22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2746" y="2851161"/>
              <a:ext cx="252875" cy="252875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39E21D-EF08-40FA-B91A-94D8BCCAD2FE}"/>
              </a:ext>
            </a:extLst>
          </p:cNvPr>
          <p:cNvSpPr/>
          <p:nvPr/>
        </p:nvSpPr>
        <p:spPr>
          <a:xfrm>
            <a:off x="283809" y="2701423"/>
            <a:ext cx="6457950" cy="396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67C1CD-0EFB-4805-A4D0-6440DDC1E4C8}"/>
              </a:ext>
            </a:extLst>
          </p:cNvPr>
          <p:cNvCxnSpPr/>
          <p:nvPr/>
        </p:nvCxnSpPr>
        <p:spPr>
          <a:xfrm>
            <a:off x="1748278" y="2701423"/>
            <a:ext cx="0" cy="39560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E763340-EE35-4677-B1B7-B176356C7F22}"/>
              </a:ext>
            </a:extLst>
          </p:cNvPr>
          <p:cNvGraphicFramePr>
            <a:graphicFrameLocks noGrp="1"/>
          </p:cNvGraphicFramePr>
          <p:nvPr/>
        </p:nvGraphicFramePr>
        <p:xfrm>
          <a:off x="288097" y="2710301"/>
          <a:ext cx="1460181" cy="2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 서재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C9124C4-59EA-4FEE-8A15-9567A1CCEE1C}"/>
              </a:ext>
            </a:extLst>
          </p:cNvPr>
          <p:cNvSpPr txBox="1"/>
          <p:nvPr/>
        </p:nvSpPr>
        <p:spPr>
          <a:xfrm>
            <a:off x="1849853" y="283222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내가 저장한 구절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097471B-9371-450B-B229-2058131CFAF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58" y="3430515"/>
            <a:ext cx="846227" cy="117117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4FF995-F0C2-4BA1-9FA1-F8E55513EDE0}"/>
              </a:ext>
            </a:extLst>
          </p:cNvPr>
          <p:cNvSpPr/>
          <p:nvPr/>
        </p:nvSpPr>
        <p:spPr>
          <a:xfrm>
            <a:off x="2860248" y="3437878"/>
            <a:ext cx="2688828" cy="107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1300" b="1" dirty="0"/>
              <a:t>영어 면접 </a:t>
            </a:r>
            <a:r>
              <a:rPr lang="en-US" altLang="ko-KR" sz="1300" b="1" dirty="0"/>
              <a:t>10</a:t>
            </a:r>
            <a:r>
              <a:rPr lang="ko-KR" altLang="en-US" sz="1300" b="1" dirty="0"/>
              <a:t>분전</a:t>
            </a:r>
            <a:endParaRPr lang="en-US" altLang="ko-KR" sz="1300" b="1" dirty="0"/>
          </a:p>
          <a:p>
            <a:r>
              <a:rPr lang="en-US" altLang="ko-KR" sz="1100" dirty="0"/>
              <a:t>I am a very adaptable person who loves to meet new people and experience new environments. I can adjust myself well to new circumstances.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92344B-0724-4485-B60E-F0F353BEA31E}"/>
              </a:ext>
            </a:extLst>
          </p:cNvPr>
          <p:cNvSpPr/>
          <p:nvPr/>
        </p:nvSpPr>
        <p:spPr>
          <a:xfrm>
            <a:off x="5616812" y="3858458"/>
            <a:ext cx="853533" cy="311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CC386A-73AB-464A-9A75-59CB568D7E17}"/>
              </a:ext>
            </a:extLst>
          </p:cNvPr>
          <p:cNvSpPr/>
          <p:nvPr/>
        </p:nvSpPr>
        <p:spPr>
          <a:xfrm>
            <a:off x="6985047" y="2459337"/>
            <a:ext cx="2777439" cy="3650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내가 저장한 구절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B02244-69E3-4223-A6F7-7A6FC456F7EF}"/>
              </a:ext>
            </a:extLst>
          </p:cNvPr>
          <p:cNvSpPr txBox="1"/>
          <p:nvPr/>
        </p:nvSpPr>
        <p:spPr>
          <a:xfrm>
            <a:off x="7751686" y="3035940"/>
            <a:ext cx="1869423" cy="1032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영어 면접 </a:t>
            </a:r>
            <a:r>
              <a:rPr lang="en-US" altLang="ko-KR" sz="1300" b="1" dirty="0"/>
              <a:t>10</a:t>
            </a:r>
            <a:r>
              <a:rPr lang="ko-KR" altLang="en-US" sz="1300" b="1" dirty="0"/>
              <a:t>분 전</a:t>
            </a:r>
            <a:endParaRPr lang="en-US" altLang="ko-KR" sz="1300" b="1" dirty="0"/>
          </a:p>
          <a:p>
            <a:endParaRPr lang="en-US" altLang="ko-KR" sz="400" b="1" dirty="0"/>
          </a:p>
          <a:p>
            <a:r>
              <a:rPr lang="en-US" altLang="ko-KR" sz="1050" dirty="0"/>
              <a:t>I am a very adaptable person </a:t>
            </a:r>
          </a:p>
          <a:p>
            <a:r>
              <a:rPr lang="en-US" altLang="ko-KR" sz="1050" dirty="0"/>
              <a:t>who loves to meet new people</a:t>
            </a:r>
          </a:p>
          <a:p>
            <a:r>
              <a:rPr lang="en-US" altLang="ko-KR" sz="1050" dirty="0"/>
              <a:t>and experience new </a:t>
            </a:r>
          </a:p>
          <a:p>
            <a:r>
              <a:rPr lang="en-US" altLang="ko-KR" sz="1050" dirty="0"/>
              <a:t>environments. I can adjust ….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B694058-5F65-4743-B676-D3E8A29182D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38" y="3058448"/>
            <a:ext cx="624344" cy="94050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 err="1">
                <a:ln w="10160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이젠전자도서관</a:t>
            </a:r>
            <a:endParaRPr kumimoji="0" lang="ko-KR" altLang="en-US" sz="1500" b="1" i="0" u="none" strike="noStrike" kern="0" cap="none" spc="0" normalizeH="0" baseline="0" noProof="0" dirty="0">
              <a:ln w="10160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91351" y="1781495"/>
            <a:ext cx="385761" cy="366009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3413" y="1793173"/>
            <a:ext cx="6686550" cy="44883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이젠 전자도서관</a:t>
            </a:r>
            <a:endParaRPr kumimoji="0" lang="ko-KR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5" name="직사각형 54">
            <a:hlinkClick r:id="rId5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hlinkClick r:id="rId6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hlinkClick r:id="rId7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4542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내 정보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ko-KR" altLang="en-US" dirty="0">
                <a:solidFill>
                  <a:schemeClr val="tx1"/>
                </a:solidFill>
              </a:rPr>
              <a:t>회원가입 시 기입한 나의 정보를 확인할 수 있는 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 dirty="0">
                <a:solidFill>
                  <a:schemeClr val="tx1"/>
                </a:solidFill>
              </a:rPr>
              <a:t>비밀번호변경과 마케팅 수신방법을 변경할 </a:t>
            </a:r>
            <a:r>
              <a:rPr lang="ko-KR" altLang="en-US">
                <a:solidFill>
                  <a:schemeClr val="tx1"/>
                </a:solidFill>
              </a:rPr>
              <a:t>수 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 defTabSz="457200" latinLnBrk="0"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내 정보 조회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회원가입시 입력했던 정보들을 조회하는 기능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83111" y="2147504"/>
            <a:ext cx="2780013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EF642-DFD2-48D4-91E3-39DE50E1D6F1}"/>
              </a:ext>
            </a:extLst>
          </p:cNvPr>
          <p:cNvGrpSpPr/>
          <p:nvPr/>
        </p:nvGrpSpPr>
        <p:grpSpPr>
          <a:xfrm>
            <a:off x="383382" y="2303490"/>
            <a:ext cx="6236493" cy="311974"/>
            <a:chOff x="273843" y="2821751"/>
            <a:chExt cx="6236493" cy="3119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1A92B4-B0FF-4D90-AE8B-77BAA746A0E8}"/>
                </a:ext>
              </a:extLst>
            </p:cNvPr>
            <p:cNvSpPr/>
            <p:nvPr/>
          </p:nvSpPr>
          <p:spPr>
            <a:xfrm>
              <a:off x="273843" y="2821751"/>
              <a:ext cx="1363266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2FC7F-980F-46F0-A2F4-A4CF1924AA96}"/>
                </a:ext>
              </a:extLst>
            </p:cNvPr>
            <p:cNvSpPr/>
            <p:nvPr/>
          </p:nvSpPr>
          <p:spPr>
            <a:xfrm>
              <a:off x="1637109" y="2821751"/>
              <a:ext cx="4563663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A9351-D904-4451-959F-0A87F5CBF62C}"/>
                </a:ext>
              </a:extLst>
            </p:cNvPr>
            <p:cNvSpPr/>
            <p:nvPr/>
          </p:nvSpPr>
          <p:spPr>
            <a:xfrm>
              <a:off x="6200772" y="2821751"/>
              <a:ext cx="3095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26A737-FED0-46D1-846E-ABD58A22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2746" y="2851161"/>
              <a:ext cx="252875" cy="25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9BE2EE-4C48-46C1-857C-07A96CD715F7}"/>
              </a:ext>
            </a:extLst>
          </p:cNvPr>
          <p:cNvSpPr/>
          <p:nvPr/>
        </p:nvSpPr>
        <p:spPr>
          <a:xfrm>
            <a:off x="283809" y="2701423"/>
            <a:ext cx="6457950" cy="396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C18BF28-9A40-48E6-8F02-2880A562F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53105"/>
              </p:ext>
            </p:extLst>
          </p:nvPr>
        </p:nvGraphicFramePr>
        <p:xfrm>
          <a:off x="1864891" y="3273172"/>
          <a:ext cx="4756613" cy="2880000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96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김이젠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생년월일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1993.01.07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비밀번호</a:t>
                      </a:r>
                      <a:endParaRPr lang="en-US" altLang="ko-KR" sz="1100" dirty="0"/>
                    </a:p>
                    <a:p>
                      <a:pPr algn="r" latinLnBrk="1"/>
                      <a:r>
                        <a:rPr lang="ko-KR" altLang="en-US" sz="1100" dirty="0"/>
                        <a:t>변경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/>
                        <a:t>이메일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ezen507@gmail.com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휴대폰번호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010-1234-5678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마케팅 </a:t>
                      </a:r>
                      <a:endParaRPr lang="en-US" altLang="ko-KR" sz="1100" dirty="0"/>
                    </a:p>
                    <a:p>
                      <a:pPr algn="r" latinLnBrk="1"/>
                      <a:r>
                        <a:rPr lang="ko-KR" altLang="en-US" sz="1100" dirty="0"/>
                        <a:t>수신여부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64D4B1C-DBC4-405F-B7AC-788B30A5EBD2}"/>
              </a:ext>
            </a:extLst>
          </p:cNvPr>
          <p:cNvSpPr txBox="1"/>
          <p:nvPr/>
        </p:nvSpPr>
        <p:spPr>
          <a:xfrm>
            <a:off x="1849853" y="283222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내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756BB9-845C-4CD4-86E1-E6C2CF3E5E11}"/>
              </a:ext>
            </a:extLst>
          </p:cNvPr>
          <p:cNvSpPr txBox="1"/>
          <p:nvPr/>
        </p:nvSpPr>
        <p:spPr>
          <a:xfrm>
            <a:off x="2915278" y="5671460"/>
            <a:ext cx="155725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▣ </a:t>
            </a:r>
            <a:r>
              <a:rPr lang="en-US" altLang="ko-KR" sz="1100" dirty="0"/>
              <a:t>SMS     </a:t>
            </a:r>
            <a:r>
              <a:rPr lang="ko-KR" altLang="en-US" sz="1100" dirty="0"/>
              <a:t>▣ </a:t>
            </a:r>
            <a:r>
              <a:rPr lang="en-US" altLang="ko-KR" sz="1100" dirty="0"/>
              <a:t>E-Mail</a:t>
            </a:r>
            <a:endParaRPr lang="ko-KR" altLang="en-US" sz="1100" dirty="0"/>
          </a:p>
        </p:txBody>
      </p:sp>
      <p:sp>
        <p:nvSpPr>
          <p:cNvPr id="32" name="모서리가 둥근 직사각형 84">
            <a:extLst>
              <a:ext uri="{FF2B5EF4-FFF2-40B4-BE49-F238E27FC236}">
                <a16:creationId xmlns:a16="http://schemas.microsoft.com/office/drawing/2014/main" id="{35A1D43D-82E2-46FF-AA88-327CAAFE76FC}"/>
              </a:ext>
            </a:extLst>
          </p:cNvPr>
          <p:cNvSpPr/>
          <p:nvPr/>
        </p:nvSpPr>
        <p:spPr>
          <a:xfrm>
            <a:off x="2915278" y="4488053"/>
            <a:ext cx="1116000" cy="2518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비밀번호 변경</a:t>
            </a:r>
            <a:endParaRPr lang="ko-KR" altLang="en-US" sz="11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7A2F35C-13E6-42C6-8658-0475C392D554}"/>
              </a:ext>
            </a:extLst>
          </p:cNvPr>
          <p:cNvGraphicFramePr>
            <a:graphicFrameLocks noGrp="1"/>
          </p:cNvGraphicFramePr>
          <p:nvPr/>
        </p:nvGraphicFramePr>
        <p:xfrm>
          <a:off x="288097" y="2710301"/>
          <a:ext cx="1460181" cy="2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 서재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B89386-59A0-46D7-B8BA-0678321EE297}"/>
              </a:ext>
            </a:extLst>
          </p:cNvPr>
          <p:cNvCxnSpPr/>
          <p:nvPr/>
        </p:nvCxnSpPr>
        <p:spPr>
          <a:xfrm>
            <a:off x="1748278" y="2701423"/>
            <a:ext cx="0" cy="39560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645006-3AF0-4D81-8509-0362786C9FC9}"/>
              </a:ext>
            </a:extLst>
          </p:cNvPr>
          <p:cNvSpPr/>
          <p:nvPr/>
        </p:nvSpPr>
        <p:spPr>
          <a:xfrm>
            <a:off x="6985047" y="2459337"/>
            <a:ext cx="2777439" cy="3650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내 정보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E7EA066-6545-4D7C-BB36-0619F04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06926"/>
              </p:ext>
            </p:extLst>
          </p:nvPr>
        </p:nvGraphicFramePr>
        <p:xfrm>
          <a:off x="7173938" y="2966273"/>
          <a:ext cx="2410185" cy="3132000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7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김이젠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생년월일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1993.01.07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비밀번호</a:t>
                      </a:r>
                      <a:endParaRPr lang="en-US" altLang="ko-KR" sz="1100" dirty="0"/>
                    </a:p>
                    <a:p>
                      <a:pPr algn="r" latinLnBrk="1"/>
                      <a:r>
                        <a:rPr lang="ko-KR" altLang="en-US" sz="1100" dirty="0"/>
                        <a:t>변경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/>
                        <a:t>이메일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ezen507@gmail.com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휴대폰 번호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010-1234-5678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마케팅 수신여부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모서리가 둥근 직사각형 64">
            <a:extLst>
              <a:ext uri="{FF2B5EF4-FFF2-40B4-BE49-F238E27FC236}">
                <a16:creationId xmlns:a16="http://schemas.microsoft.com/office/drawing/2014/main" id="{379EED53-B145-422B-B83E-30B2FE0D9F02}"/>
              </a:ext>
            </a:extLst>
          </p:cNvPr>
          <p:cNvSpPr/>
          <p:nvPr/>
        </p:nvSpPr>
        <p:spPr>
          <a:xfrm>
            <a:off x="8043851" y="4155769"/>
            <a:ext cx="1219200" cy="29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6E08B5-5936-4E0C-B997-D09B9629377D}"/>
              </a:ext>
            </a:extLst>
          </p:cNvPr>
          <p:cNvSpPr txBox="1"/>
          <p:nvPr/>
        </p:nvSpPr>
        <p:spPr>
          <a:xfrm>
            <a:off x="7939983" y="5450090"/>
            <a:ext cx="7216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▣ </a:t>
            </a:r>
            <a:r>
              <a:rPr lang="en-US" altLang="ko-KR" sz="1100" dirty="0"/>
              <a:t>SMS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▣ </a:t>
            </a:r>
            <a:r>
              <a:rPr lang="en-US" altLang="ko-KR" sz="1100" dirty="0"/>
              <a:t>E-Mail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 err="1">
                <a:ln w="10160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이젠전자도서관</a:t>
            </a:r>
            <a:endParaRPr kumimoji="0" lang="ko-KR" altLang="en-US" sz="1500" b="1" i="0" u="none" strike="noStrike" kern="0" cap="none" spc="0" normalizeH="0" baseline="0" noProof="0" dirty="0">
              <a:ln w="10160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51" y="1781495"/>
            <a:ext cx="385761" cy="366009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413" y="1793173"/>
            <a:ext cx="6686550" cy="44883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이젠 전자도서관</a:t>
            </a:r>
            <a:endParaRPr kumimoji="0" lang="ko-KR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47" name="직사각형 46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hlinkClick r:id="rId5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015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 latinLnBrk="0">
              <a:defRPr/>
            </a:pPr>
            <a:r>
              <a:rPr lang="ko-KR" altLang="en-US">
                <a:solidFill>
                  <a:prstClr val="black"/>
                </a:solidFill>
              </a:rPr>
              <a:t>내 정보 </a:t>
            </a:r>
            <a:r>
              <a:rPr lang="en-US" altLang="ko-KR">
                <a:solidFill>
                  <a:prstClr val="black"/>
                </a:solidFill>
              </a:rPr>
              <a:t>: </a:t>
            </a:r>
            <a:r>
              <a:rPr lang="ko-KR" altLang="en-US">
                <a:solidFill>
                  <a:prstClr val="black"/>
                </a:solidFill>
              </a:rPr>
              <a:t>비밀번호 변경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029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r>
              <a:rPr lang="ko-KR" altLang="en-US" sz="1600">
                <a:solidFill>
                  <a:schemeClr val="tx1"/>
                </a:solidFill>
              </a:rPr>
              <a:t>비밀번호 변경을 클릭하면 변경을 위한 창이 뜬다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pPr algn="ctr" defTabSz="457200" latinLnBrk="0">
              <a:defRPr/>
            </a:pPr>
            <a:r>
              <a:rPr lang="ko-KR" altLang="en-US" sz="1600">
                <a:solidFill>
                  <a:schemeClr val="tx1"/>
                </a:solidFill>
              </a:rPr>
              <a:t>현재 비밀번호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변경할 비밀번호를 입력하여 비밀번호 변경 가능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 defTabSz="457200" latinLnBrk="0">
              <a:defRPr/>
            </a:pPr>
            <a:r>
              <a:rPr lang="ko-KR" altLang="en-US" sz="1600">
                <a:solidFill>
                  <a:schemeClr val="tx1"/>
                </a:solidFill>
              </a:rPr>
              <a:t>비밀번호 변경 </a:t>
            </a:r>
            <a:r>
              <a:rPr lang="en-US" altLang="ko-KR" sz="1600">
                <a:solidFill>
                  <a:schemeClr val="tx1"/>
                </a:solidFill>
              </a:rPr>
              <a:t>: </a:t>
            </a:r>
            <a:r>
              <a:rPr lang="ko-KR" altLang="en-US" sz="1600">
                <a:solidFill>
                  <a:schemeClr val="tx1"/>
                </a:solidFill>
              </a:rPr>
              <a:t>현재비밀번호를 조회하고 일치할 시에 비밀번호를 바꾸는 기능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83111" y="2147504"/>
            <a:ext cx="2780013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AEF642-DFD2-48D4-91E3-39DE50E1D6F1}"/>
              </a:ext>
            </a:extLst>
          </p:cNvPr>
          <p:cNvGrpSpPr/>
          <p:nvPr/>
        </p:nvGrpSpPr>
        <p:grpSpPr>
          <a:xfrm>
            <a:off x="383382" y="2303490"/>
            <a:ext cx="6236493" cy="311974"/>
            <a:chOff x="273843" y="2821751"/>
            <a:chExt cx="6236493" cy="31197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1A92B4-B0FF-4D90-AE8B-77BAA746A0E8}"/>
                </a:ext>
              </a:extLst>
            </p:cNvPr>
            <p:cNvSpPr/>
            <p:nvPr/>
          </p:nvSpPr>
          <p:spPr>
            <a:xfrm>
              <a:off x="273843" y="2821751"/>
              <a:ext cx="1363266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32FC7F-980F-46F0-A2F4-A4CF1924AA96}"/>
                </a:ext>
              </a:extLst>
            </p:cNvPr>
            <p:cNvSpPr/>
            <p:nvPr/>
          </p:nvSpPr>
          <p:spPr>
            <a:xfrm>
              <a:off x="1637109" y="2821751"/>
              <a:ext cx="4563663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4A9351-D904-4451-959F-0A87F5CBF62C}"/>
                </a:ext>
              </a:extLst>
            </p:cNvPr>
            <p:cNvSpPr/>
            <p:nvPr/>
          </p:nvSpPr>
          <p:spPr>
            <a:xfrm>
              <a:off x="6200772" y="2821751"/>
              <a:ext cx="3095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126A737-FED0-46D1-846E-ABD58A22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2746" y="2851161"/>
              <a:ext cx="252875" cy="25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9BE2EE-4C48-46C1-857C-07A96CD715F7}"/>
              </a:ext>
            </a:extLst>
          </p:cNvPr>
          <p:cNvSpPr/>
          <p:nvPr/>
        </p:nvSpPr>
        <p:spPr>
          <a:xfrm>
            <a:off x="283809" y="2701423"/>
            <a:ext cx="6457950" cy="3964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C18BF28-9A40-48E6-8F02-2880A562FE4D}"/>
              </a:ext>
            </a:extLst>
          </p:cNvPr>
          <p:cNvGraphicFramePr>
            <a:graphicFrameLocks noGrp="1"/>
          </p:cNvGraphicFramePr>
          <p:nvPr/>
        </p:nvGraphicFramePr>
        <p:xfrm>
          <a:off x="1864891" y="3273172"/>
          <a:ext cx="4756613" cy="2880000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962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김이젠</a:t>
                      </a:r>
                      <a:endParaRPr lang="ko-KR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생년월일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1993.01.07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비밀번호</a:t>
                      </a:r>
                      <a:endParaRPr lang="en-US" altLang="ko-KR" sz="1100" dirty="0"/>
                    </a:p>
                    <a:p>
                      <a:pPr algn="r" latinLnBrk="1"/>
                      <a:r>
                        <a:rPr lang="ko-KR" altLang="en-US" sz="1100" dirty="0"/>
                        <a:t>변경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/>
                        <a:t>이메일</a:t>
                      </a:r>
                      <a:endParaRPr lang="ko-KR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ezen507@gmail.com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휴대폰번호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010-1234-5678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마케팅 </a:t>
                      </a:r>
                      <a:endParaRPr lang="en-US" altLang="ko-KR" sz="1100" dirty="0"/>
                    </a:p>
                    <a:p>
                      <a:pPr algn="r" latinLnBrk="1"/>
                      <a:r>
                        <a:rPr lang="ko-KR" altLang="en-US" sz="1100" dirty="0"/>
                        <a:t>수신여부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64D4B1C-DBC4-405F-B7AC-788B30A5EBD2}"/>
              </a:ext>
            </a:extLst>
          </p:cNvPr>
          <p:cNvSpPr txBox="1"/>
          <p:nvPr/>
        </p:nvSpPr>
        <p:spPr>
          <a:xfrm>
            <a:off x="1849853" y="283222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내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756BB9-845C-4CD4-86E1-E6C2CF3E5E11}"/>
              </a:ext>
            </a:extLst>
          </p:cNvPr>
          <p:cNvSpPr txBox="1"/>
          <p:nvPr/>
        </p:nvSpPr>
        <p:spPr>
          <a:xfrm>
            <a:off x="2915278" y="5671460"/>
            <a:ext cx="155725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▣ </a:t>
            </a:r>
            <a:r>
              <a:rPr lang="en-US" altLang="ko-KR" sz="1100" dirty="0"/>
              <a:t>SMS     </a:t>
            </a:r>
            <a:r>
              <a:rPr lang="ko-KR" altLang="en-US" sz="1100" dirty="0"/>
              <a:t>▣ </a:t>
            </a:r>
            <a:r>
              <a:rPr lang="en-US" altLang="ko-KR" sz="1100" dirty="0"/>
              <a:t>E-Mail</a:t>
            </a:r>
            <a:endParaRPr lang="ko-KR" altLang="en-US" sz="1100" dirty="0"/>
          </a:p>
        </p:txBody>
      </p:sp>
      <p:sp>
        <p:nvSpPr>
          <p:cNvPr id="32" name="모서리가 둥근 직사각형 84">
            <a:extLst>
              <a:ext uri="{FF2B5EF4-FFF2-40B4-BE49-F238E27FC236}">
                <a16:creationId xmlns:a16="http://schemas.microsoft.com/office/drawing/2014/main" id="{35A1D43D-82E2-46FF-AA88-327CAAFE76FC}"/>
              </a:ext>
            </a:extLst>
          </p:cNvPr>
          <p:cNvSpPr/>
          <p:nvPr/>
        </p:nvSpPr>
        <p:spPr>
          <a:xfrm>
            <a:off x="2915278" y="4488053"/>
            <a:ext cx="1116000" cy="2518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비밀번호 변경</a:t>
            </a:r>
            <a:endParaRPr lang="ko-KR" altLang="en-US" sz="11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7A2F35C-13E6-42C6-8658-0475C392D554}"/>
              </a:ext>
            </a:extLst>
          </p:cNvPr>
          <p:cNvGraphicFramePr>
            <a:graphicFrameLocks noGrp="1"/>
          </p:cNvGraphicFramePr>
          <p:nvPr/>
        </p:nvGraphicFramePr>
        <p:xfrm>
          <a:off x="288097" y="2710301"/>
          <a:ext cx="1460181" cy="2016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ea"/>
                          <a:ea typeface="+mj-ea"/>
                        </a:rPr>
                        <a:t>내 서재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이용권 구매하기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대여중인 도서목록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책갈피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내가 저장한 구절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 dirty="0"/>
                        <a:t>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B89386-59A0-46D7-B8BA-0678321EE297}"/>
              </a:ext>
            </a:extLst>
          </p:cNvPr>
          <p:cNvCxnSpPr/>
          <p:nvPr/>
        </p:nvCxnSpPr>
        <p:spPr>
          <a:xfrm>
            <a:off x="1748278" y="2701423"/>
            <a:ext cx="0" cy="39560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645006-3AF0-4D81-8509-0362786C9FC9}"/>
              </a:ext>
            </a:extLst>
          </p:cNvPr>
          <p:cNvSpPr/>
          <p:nvPr/>
        </p:nvSpPr>
        <p:spPr>
          <a:xfrm>
            <a:off x="6985047" y="2459337"/>
            <a:ext cx="2777439" cy="36504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내 정보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E7EA066-6545-4D7C-BB36-0619F040A5B7}"/>
              </a:ext>
            </a:extLst>
          </p:cNvPr>
          <p:cNvGraphicFramePr>
            <a:graphicFrameLocks noGrp="1"/>
          </p:cNvGraphicFramePr>
          <p:nvPr/>
        </p:nvGraphicFramePr>
        <p:xfrm>
          <a:off x="7173938" y="2966273"/>
          <a:ext cx="2410185" cy="3132000"/>
        </p:xfrm>
        <a:graphic>
          <a:graphicData uri="http://schemas.openxmlformats.org/drawingml/2006/table">
            <a:tbl>
              <a:tblPr bandCol="1">
                <a:tableStyleId>{69CF1AB2-1976-4502-BF36-3FF5EA218861}</a:tableStyleId>
              </a:tblPr>
              <a:tblGrid>
                <a:gridCol w="7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김이젠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생년월일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1993.01.07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비밀번호</a:t>
                      </a:r>
                      <a:endParaRPr lang="en-US" altLang="ko-KR" sz="1100" dirty="0"/>
                    </a:p>
                    <a:p>
                      <a:pPr algn="r" latinLnBrk="1"/>
                      <a:r>
                        <a:rPr lang="ko-KR" altLang="en-US" sz="1100" dirty="0"/>
                        <a:t>변경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err="1"/>
                        <a:t>이메일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ezen507@gmail.com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휴대폰 번호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010-1234-5678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/>
                        <a:t>마케팅 수신여부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모서리가 둥근 직사각형 64">
            <a:extLst>
              <a:ext uri="{FF2B5EF4-FFF2-40B4-BE49-F238E27FC236}">
                <a16:creationId xmlns:a16="http://schemas.microsoft.com/office/drawing/2014/main" id="{379EED53-B145-422B-B83E-30B2FE0D9F02}"/>
              </a:ext>
            </a:extLst>
          </p:cNvPr>
          <p:cNvSpPr/>
          <p:nvPr/>
        </p:nvSpPr>
        <p:spPr>
          <a:xfrm>
            <a:off x="8043851" y="4155769"/>
            <a:ext cx="1219200" cy="29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6E08B5-5936-4E0C-B997-D09B9629377D}"/>
              </a:ext>
            </a:extLst>
          </p:cNvPr>
          <p:cNvSpPr txBox="1"/>
          <p:nvPr/>
        </p:nvSpPr>
        <p:spPr>
          <a:xfrm>
            <a:off x="7939983" y="5450090"/>
            <a:ext cx="7216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▣ </a:t>
            </a:r>
            <a:r>
              <a:rPr lang="en-US" altLang="ko-KR" sz="1100" dirty="0"/>
              <a:t>SMS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▣ </a:t>
            </a:r>
            <a:r>
              <a:rPr lang="en-US" altLang="ko-KR" sz="1100" dirty="0"/>
              <a:t>E-Mail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rgbClr val="5B9BD5"/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 err="1">
                <a:ln w="10160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이젠전자도서관</a:t>
            </a:r>
            <a:endParaRPr kumimoji="0" lang="ko-KR" altLang="en-US" sz="1500" b="1" i="0" u="none" strike="noStrike" kern="0" cap="none" spc="0" normalizeH="0" baseline="0" noProof="0" dirty="0">
              <a:ln w="10160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51" y="1781495"/>
            <a:ext cx="385761" cy="366009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413" y="1793173"/>
            <a:ext cx="6686550" cy="448835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이젠 전자도서관</a:t>
            </a:r>
            <a:endParaRPr kumimoji="0" lang="ko-KR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64">
            <a:extLst>
              <a:ext uri="{FF2B5EF4-FFF2-40B4-BE49-F238E27FC236}">
                <a16:creationId xmlns:a16="http://schemas.microsoft.com/office/drawing/2014/main" id="{379EED53-B145-422B-B83E-30B2FE0D9F02}"/>
              </a:ext>
            </a:extLst>
          </p:cNvPr>
          <p:cNvSpPr/>
          <p:nvPr/>
        </p:nvSpPr>
        <p:spPr>
          <a:xfrm>
            <a:off x="8043851" y="4155769"/>
            <a:ext cx="1219200" cy="29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비밀번호 변경</a:t>
            </a:r>
          </a:p>
        </p:txBody>
      </p:sp>
      <p:sp>
        <p:nvSpPr>
          <p:cNvPr id="43" name="모서리가 둥근 직사각형 65">
            <a:extLst>
              <a:ext uri="{FF2B5EF4-FFF2-40B4-BE49-F238E27FC236}">
                <a16:creationId xmlns:a16="http://schemas.microsoft.com/office/drawing/2014/main" id="{61BDB9A8-644B-4F4A-B6C6-1CE38CFF25B2}"/>
              </a:ext>
            </a:extLst>
          </p:cNvPr>
          <p:cNvSpPr/>
          <p:nvPr/>
        </p:nvSpPr>
        <p:spPr>
          <a:xfrm>
            <a:off x="8043851" y="5520508"/>
            <a:ext cx="1219200" cy="29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휴대폰 인증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2F9CCE-FDC1-449D-925E-BC2F8AAD368A}"/>
              </a:ext>
            </a:extLst>
          </p:cNvPr>
          <p:cNvSpPr/>
          <p:nvPr/>
        </p:nvSpPr>
        <p:spPr>
          <a:xfrm>
            <a:off x="6990711" y="2832221"/>
            <a:ext cx="2771775" cy="33504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A679FB-4955-4055-8420-D2BE0A41EECB}"/>
              </a:ext>
            </a:extLst>
          </p:cNvPr>
          <p:cNvGrpSpPr/>
          <p:nvPr/>
        </p:nvGrpSpPr>
        <p:grpSpPr>
          <a:xfrm>
            <a:off x="7770476" y="5761473"/>
            <a:ext cx="1205282" cy="292608"/>
            <a:chOff x="3476625" y="5138730"/>
            <a:chExt cx="1205282" cy="292608"/>
          </a:xfrm>
        </p:grpSpPr>
        <p:sp>
          <p:nvSpPr>
            <p:cNvPr id="48" name="모서리가 둥근 직사각형 64">
              <a:extLst>
                <a:ext uri="{FF2B5EF4-FFF2-40B4-BE49-F238E27FC236}">
                  <a16:creationId xmlns:a16="http://schemas.microsoft.com/office/drawing/2014/main" id="{44B2EEC2-7E1A-48F7-AE1D-1EA3C6DB6BDD}"/>
                </a:ext>
              </a:extLst>
            </p:cNvPr>
            <p:cNvSpPr/>
            <p:nvPr/>
          </p:nvSpPr>
          <p:spPr>
            <a:xfrm>
              <a:off x="3476625" y="5138730"/>
              <a:ext cx="551854" cy="2926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49" name="모서리가 둥근 직사각형 64">
              <a:extLst>
                <a:ext uri="{FF2B5EF4-FFF2-40B4-BE49-F238E27FC236}">
                  <a16:creationId xmlns:a16="http://schemas.microsoft.com/office/drawing/2014/main" id="{6DEC0CAA-5487-4F07-B66F-92954ABED0DE}"/>
                </a:ext>
              </a:extLst>
            </p:cNvPr>
            <p:cNvSpPr/>
            <p:nvPr/>
          </p:nvSpPr>
          <p:spPr>
            <a:xfrm>
              <a:off x="4130053" y="5138730"/>
              <a:ext cx="551854" cy="2926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변경</a:t>
              </a:r>
            </a:p>
          </p:txBody>
        </p:sp>
      </p:grpSp>
      <p:graphicFrame>
        <p:nvGraphicFramePr>
          <p:cNvPr id="50" name="표 9">
            <a:extLst>
              <a:ext uri="{FF2B5EF4-FFF2-40B4-BE49-F238E27FC236}">
                <a16:creationId xmlns:a16="http://schemas.microsoft.com/office/drawing/2014/main" id="{07BC62E5-AFFC-439F-8306-B306CEEBFA8C}"/>
              </a:ext>
            </a:extLst>
          </p:cNvPr>
          <p:cNvGraphicFramePr>
            <a:graphicFrameLocks noGrp="1"/>
          </p:cNvGraphicFramePr>
          <p:nvPr/>
        </p:nvGraphicFramePr>
        <p:xfrm>
          <a:off x="7280384" y="3331295"/>
          <a:ext cx="2241594" cy="226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594">
                  <a:extLst>
                    <a:ext uri="{9D8B030D-6E8A-4147-A177-3AD203B41FA5}">
                      <a16:colId xmlns:a16="http://schemas.microsoft.com/office/drawing/2014/main" val="53639202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8835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536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변경할 비밀번호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2841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3679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변경할 비밀번호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93985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495792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73EB98-D70A-4011-9E3B-039DF951146E}"/>
              </a:ext>
            </a:extLst>
          </p:cNvPr>
          <p:cNvSpPr/>
          <p:nvPr/>
        </p:nvSpPr>
        <p:spPr>
          <a:xfrm>
            <a:off x="7486781" y="3744192"/>
            <a:ext cx="18288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6DB4756-AA37-46D3-A0B8-A53E7FC39AC1}"/>
              </a:ext>
            </a:extLst>
          </p:cNvPr>
          <p:cNvSpPr/>
          <p:nvPr/>
        </p:nvSpPr>
        <p:spPr>
          <a:xfrm>
            <a:off x="7486781" y="4505280"/>
            <a:ext cx="18288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4BD943-9333-4479-B4E3-9D1BA94B9E4A}"/>
              </a:ext>
            </a:extLst>
          </p:cNvPr>
          <p:cNvSpPr/>
          <p:nvPr/>
        </p:nvSpPr>
        <p:spPr>
          <a:xfrm>
            <a:off x="7486781" y="5259941"/>
            <a:ext cx="18288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95326-651E-4A4C-B293-27F2DC7BFE73}"/>
              </a:ext>
            </a:extLst>
          </p:cNvPr>
          <p:cNvSpPr txBox="1"/>
          <p:nvPr/>
        </p:nvSpPr>
        <p:spPr>
          <a:xfrm>
            <a:off x="7050305" y="289458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atin typeface="+mj-ea"/>
                <a:ea typeface="+mj-ea"/>
              </a:rPr>
              <a:t>비밀번호 변경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5" name="모서리가 둥근 직사각형 84">
            <a:extLst>
              <a:ext uri="{FF2B5EF4-FFF2-40B4-BE49-F238E27FC236}">
                <a16:creationId xmlns:a16="http://schemas.microsoft.com/office/drawing/2014/main" id="{35A1D43D-82E2-46FF-AA88-327CAAFE76FC}"/>
              </a:ext>
            </a:extLst>
          </p:cNvPr>
          <p:cNvSpPr/>
          <p:nvPr/>
        </p:nvSpPr>
        <p:spPr>
          <a:xfrm>
            <a:off x="2915278" y="4488053"/>
            <a:ext cx="1116000" cy="2518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비밀번호 변경</a:t>
            </a:r>
            <a:endParaRPr lang="ko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2E104B-1D1D-4870-8AB6-6EC9F6037533}"/>
              </a:ext>
            </a:extLst>
          </p:cNvPr>
          <p:cNvSpPr/>
          <p:nvPr/>
        </p:nvSpPr>
        <p:spPr>
          <a:xfrm>
            <a:off x="1864890" y="3429000"/>
            <a:ext cx="4754985" cy="2101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C087011-E7C1-41E5-A75B-9AF14F98005A}"/>
              </a:ext>
            </a:extLst>
          </p:cNvPr>
          <p:cNvGrpSpPr/>
          <p:nvPr/>
        </p:nvGrpSpPr>
        <p:grpSpPr>
          <a:xfrm>
            <a:off x="3658312" y="5131050"/>
            <a:ext cx="1205282" cy="292608"/>
            <a:chOff x="3476625" y="5138730"/>
            <a:chExt cx="1205282" cy="292608"/>
          </a:xfrm>
        </p:grpSpPr>
        <p:sp>
          <p:nvSpPr>
            <p:cNvPr id="58" name="모서리가 둥근 직사각형 64">
              <a:extLst>
                <a:ext uri="{FF2B5EF4-FFF2-40B4-BE49-F238E27FC236}">
                  <a16:creationId xmlns:a16="http://schemas.microsoft.com/office/drawing/2014/main" id="{B448D98E-47E1-4653-9070-5CB0B74D9130}"/>
                </a:ext>
              </a:extLst>
            </p:cNvPr>
            <p:cNvSpPr/>
            <p:nvPr/>
          </p:nvSpPr>
          <p:spPr>
            <a:xfrm>
              <a:off x="3476625" y="5138730"/>
              <a:ext cx="551854" cy="2926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취소</a:t>
              </a:r>
            </a:p>
          </p:txBody>
        </p:sp>
        <p:sp>
          <p:nvSpPr>
            <p:cNvPr id="59" name="모서리가 둥근 직사각형 64">
              <a:extLst>
                <a:ext uri="{FF2B5EF4-FFF2-40B4-BE49-F238E27FC236}">
                  <a16:creationId xmlns:a16="http://schemas.microsoft.com/office/drawing/2014/main" id="{B7B71B73-6113-483E-89C0-BC4267F4C084}"/>
                </a:ext>
              </a:extLst>
            </p:cNvPr>
            <p:cNvSpPr/>
            <p:nvPr/>
          </p:nvSpPr>
          <p:spPr>
            <a:xfrm>
              <a:off x="4130053" y="5138730"/>
              <a:ext cx="551854" cy="2926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변경</a:t>
              </a:r>
            </a:p>
          </p:txBody>
        </p:sp>
      </p:grpSp>
      <p:graphicFrame>
        <p:nvGraphicFramePr>
          <p:cNvPr id="60" name="표 4">
            <a:extLst>
              <a:ext uri="{FF2B5EF4-FFF2-40B4-BE49-F238E27FC236}">
                <a16:creationId xmlns:a16="http://schemas.microsoft.com/office/drawing/2014/main" id="{E6BBCD90-7266-4D4E-A6D0-BDEC851F9D10}"/>
              </a:ext>
            </a:extLst>
          </p:cNvPr>
          <p:cNvGraphicFramePr>
            <a:graphicFrameLocks noGrp="1"/>
          </p:cNvGraphicFramePr>
          <p:nvPr/>
        </p:nvGraphicFramePr>
        <p:xfrm>
          <a:off x="2186885" y="3742524"/>
          <a:ext cx="4137644" cy="11880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648268">
                  <a:extLst>
                    <a:ext uri="{9D8B030D-6E8A-4147-A177-3AD203B41FA5}">
                      <a16:colId xmlns:a16="http://schemas.microsoft.com/office/drawing/2014/main" val="3647130444"/>
                    </a:ext>
                  </a:extLst>
                </a:gridCol>
                <a:gridCol w="2489376">
                  <a:extLst>
                    <a:ext uri="{9D8B030D-6E8A-4147-A177-3AD203B41FA5}">
                      <a16:colId xmlns:a16="http://schemas.microsoft.com/office/drawing/2014/main" val="310061776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현재 비밀번호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611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변경할 비밀번호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7726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/>
                        <a:t>변경할 비밀번호 확인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93210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BC0DA199-7576-49D8-AE8C-752BDD78CE2D}"/>
              </a:ext>
            </a:extLst>
          </p:cNvPr>
          <p:cNvSpPr/>
          <p:nvPr/>
        </p:nvSpPr>
        <p:spPr>
          <a:xfrm>
            <a:off x="3906175" y="3797941"/>
            <a:ext cx="18288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3F7D7D4-4E93-45F0-84BA-E618C4265046}"/>
              </a:ext>
            </a:extLst>
          </p:cNvPr>
          <p:cNvSpPr/>
          <p:nvPr/>
        </p:nvSpPr>
        <p:spPr>
          <a:xfrm>
            <a:off x="3906175" y="4182778"/>
            <a:ext cx="18288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6AEE64-87D9-44AF-A218-F4748EB2B6EE}"/>
              </a:ext>
            </a:extLst>
          </p:cNvPr>
          <p:cNvSpPr/>
          <p:nvPr/>
        </p:nvSpPr>
        <p:spPr>
          <a:xfrm>
            <a:off x="3906175" y="4583919"/>
            <a:ext cx="18288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67" name="직사각형 66">
            <a:hlinkClick r:id="rId3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hlinkClick r:id="rId4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hlinkClick r:id="rId5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515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2" name="직사각형 31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36" name="직사각형 35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ln w="0"/>
                <a:solidFill>
                  <a:schemeClr val="tx1"/>
                </a:solidFill>
              </a:rPr>
              <a:t>관리페이지</a:t>
            </a:r>
            <a:r>
              <a:rPr lang="en-US" altLang="ko-KR" sz="1801" dirty="0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 dirty="0" err="1">
                <a:ln w="0"/>
                <a:solidFill>
                  <a:schemeClr val="tx1"/>
                </a:solidFill>
              </a:rPr>
              <a:t>회원조회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</a:rPr>
              <a:t>030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가입한 유저의 정보를 조회하는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ilovereading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독서킹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ghdrlfehd12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길동이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회원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도서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725172" y="2350117"/>
          <a:ext cx="4980518" cy="3108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246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620174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695870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1503423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ghdrlfehd12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길동이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hong12321@naver.com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407099" y="285320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407099" y="3138122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/>
          <p:cNvSpPr/>
          <p:nvPr/>
        </p:nvSpPr>
        <p:spPr>
          <a:xfrm>
            <a:off x="6040713" y="5541320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회원삭제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hlinkClick r:id="rId3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4232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2" name="직사각형 31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36" name="직사각형 35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관리페이지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회원조회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회원상세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(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앱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)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</a:rPr>
              <a:t>031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가입한 유저의 정보를 조회하는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ilovereading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독서킹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ghdrlfehd12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길동이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회원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도서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100889" y="3617680"/>
            <a:ext cx="2580172" cy="2198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297470" y="3790004"/>
          <a:ext cx="2154768" cy="1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094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152467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89185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8460519" y="5392372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50275" y="5392372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회원삭제</a:t>
            </a:r>
            <a:endParaRPr lang="ko-KR" altLang="en-US" sz="9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725172" y="2350117"/>
          <a:ext cx="4980518" cy="3108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246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620174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695870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1503423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ghdrlfehd12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길동이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hong12321@naver.com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040713" y="5541320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회원삭제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07099" y="285320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8" name="직사각형 47"/>
          <p:cNvSpPr/>
          <p:nvPr/>
        </p:nvSpPr>
        <p:spPr>
          <a:xfrm>
            <a:off x="6407099" y="3138122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1" name="직사각형 40">
            <a:hlinkClick r:id="rId3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7773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2" name="직사각형 31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36" name="직사각형 35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ln w="0"/>
                <a:solidFill>
                  <a:schemeClr val="tx1"/>
                </a:solidFill>
              </a:rPr>
              <a:t>관리페이지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회원조회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회원삭제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</a:rPr>
              <a:t>032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가입된 유저의 정보를 삭제하는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ilovereading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독서킹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회원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도서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725172" y="2350117"/>
          <a:ext cx="4980518" cy="3108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246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620174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695870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1503423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407099" y="285320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/>
          <p:cNvSpPr/>
          <p:nvPr/>
        </p:nvSpPr>
        <p:spPr>
          <a:xfrm>
            <a:off x="6040713" y="5541320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회원삭제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hlinkClick r:id="rId3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1744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도서조회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chemeClr val="tx1"/>
                </a:solidFill>
              </a:rPr>
              <a:t>033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사이트에 등록된 도서 정보를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야마시타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팀 </a:t>
                      </a:r>
                      <a:r>
                        <a:rPr lang="ko-KR" altLang="en-US" sz="900" dirty="0" err="1"/>
                        <a:t>하포드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야마시타</a:t>
                      </a:r>
                      <a:r>
                        <a:rPr lang="en-US" altLang="ko-KR" sz="900" dirty="0"/>
                        <a:t>..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94102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/>
          <p:cNvSpPr/>
          <p:nvPr/>
        </p:nvSpPr>
        <p:spPr>
          <a:xfrm>
            <a:off x="6407099" y="311965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9" name="직사각형 48">
            <a:hlinkClick r:id="rId3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105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4764"/>
          </a:xfrm>
        </p:spPr>
        <p:txBody>
          <a:bodyPr/>
          <a:lstStyle/>
          <a:p>
            <a:r>
              <a:rPr lang="ko-KR" altLang="en-US"/>
              <a:t>요구사항정의서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906000" cy="51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7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chemeClr val="tx1"/>
                </a:solidFill>
              </a:rPr>
              <a:t>        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도서조회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도서상세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(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앱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)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solidFill>
                  <a:schemeClr val="tx1"/>
                </a:solidFill>
              </a:rPr>
              <a:t>Page Number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</a:rPr>
              <a:t>034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사이트에 등록된 도서 정보를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3" name="직사각형 22"/>
          <p:cNvSpPr/>
          <p:nvPr/>
        </p:nvSpPr>
        <p:spPr>
          <a:xfrm>
            <a:off x="6407099" y="311965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팀 </a:t>
                      </a:r>
                      <a:r>
                        <a:rPr lang="ko-KR" altLang="en-US" sz="900" dirty="0" err="1"/>
                        <a:t>하포드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야마시타</a:t>
                      </a:r>
                      <a:r>
                        <a:rPr lang="en-US" altLang="ko-KR" sz="900" dirty="0"/>
                        <a:t>..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94102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00889" y="3713192"/>
            <a:ext cx="2580172" cy="1925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7297470" y="3885516"/>
          <a:ext cx="2154768" cy="109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094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152467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경제학 콘서트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저자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권장도서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8781066" y="5137213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009541" y="5137213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238016" y="5137213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야마시타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9" name="직사각형 38">
            <a:hlinkClick r:id="rId3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47896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도서조회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도서삭제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</a:rPr>
              <a:t>035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등록된 도서정보를 삭제하는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팀 </a:t>
                      </a:r>
                      <a:r>
                        <a:rPr lang="ko-KR" altLang="en-US" sz="900" dirty="0" err="1"/>
                        <a:t>하포드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94102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9" name="직사각형 38">
            <a:hlinkClick r:id="rId3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967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도서조회</a:t>
            </a:r>
            <a:r>
              <a:rPr lang="en-US" altLang="ko-KR" sz="1801">
                <a:ln w="0"/>
                <a:solidFill>
                  <a:schemeClr val="tx1"/>
                </a:solidFill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</a:rPr>
              <a:t>도서추가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</a:rPr>
              <a:t>036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사이트에서 검색 가능한 도서정보를 등록하는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팀 </a:t>
                      </a:r>
                      <a:r>
                        <a:rPr lang="ko-KR" altLang="en-US" sz="1100" dirty="0" err="1"/>
                        <a:t>하포드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야마시타</a:t>
                      </a:r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76331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야마시타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9" name="직사각형 58"/>
          <p:cNvSpPr/>
          <p:nvPr/>
        </p:nvSpPr>
        <p:spPr>
          <a:xfrm>
            <a:off x="6407099" y="311965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6" name="직사각형 55"/>
          <p:cNvSpPr/>
          <p:nvPr/>
        </p:nvSpPr>
        <p:spPr>
          <a:xfrm>
            <a:off x="7100889" y="3114953"/>
            <a:ext cx="2583468" cy="313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261309" y="3283465"/>
          <a:ext cx="2210512" cy="2419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218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146129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도서명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출판사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제작일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지원기기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89185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포멧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00208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표지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31721"/>
                  </a:ext>
                </a:extLst>
              </a:tr>
              <a:tr h="597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책 설명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32567"/>
                  </a:ext>
                </a:extLst>
              </a:tr>
            </a:tbl>
          </a:graphicData>
        </a:graphic>
      </p:graphicFrame>
      <p:sp>
        <p:nvSpPr>
          <p:cNvPr id="58" name="모서리가 둥근 직사각형 57"/>
          <p:cNvSpPr/>
          <p:nvPr/>
        </p:nvSpPr>
        <p:spPr>
          <a:xfrm>
            <a:off x="8078599" y="5852002"/>
            <a:ext cx="667201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725173" y="2928400"/>
            <a:ext cx="4988759" cy="313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905216" y="3096912"/>
          <a:ext cx="4597650" cy="2588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246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385540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도서명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출판사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제작일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지원기기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89185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포멧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00208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표지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31721"/>
                  </a:ext>
                </a:extLst>
              </a:tr>
              <a:tr h="597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책 설명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32567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3730639" y="5751551"/>
            <a:ext cx="63240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41" name="직사각형 40">
            <a:hlinkClick r:id="rId3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200774" y="1956151"/>
            <a:ext cx="74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로그아웃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2286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D4761-A942-4C05-A610-FF338B56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8"/>
            <a:ext cx="9906000" cy="44473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A2468D-0462-49A9-819D-31592D54C3C6}"/>
              </a:ext>
            </a:extLst>
          </p:cNvPr>
          <p:cNvSpPr/>
          <p:nvPr/>
        </p:nvSpPr>
        <p:spPr>
          <a:xfrm>
            <a:off x="166132" y="906601"/>
            <a:ext cx="1669574" cy="300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BB5A0-50EC-4A33-A59F-C7AB311D3751}"/>
              </a:ext>
            </a:extLst>
          </p:cNvPr>
          <p:cNvSpPr txBox="1"/>
          <p:nvPr/>
        </p:nvSpPr>
        <p:spPr>
          <a:xfrm>
            <a:off x="3952082" y="1056643"/>
            <a:ext cx="22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Bodoni MT Black" panose="02070A03080606020203" pitchFamily="18" charset="0"/>
              </a:rPr>
              <a:t>발표 마치겠습니다</a:t>
            </a:r>
            <a:r>
              <a:rPr lang="en-US" altLang="ko-KR" dirty="0">
                <a:latin typeface="Bodoni MT Black" panose="02070A03080606020203" pitchFamily="18" charset="0"/>
              </a:rPr>
              <a:t>.</a:t>
            </a:r>
            <a:endParaRPr lang="ko-KR" altLang="en-US" dirty="0">
              <a:latin typeface="Bodoni MT Black" panose="02070A030806060202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E4BC0-254B-4493-9328-290F597DFAD7}"/>
              </a:ext>
            </a:extLst>
          </p:cNvPr>
          <p:cNvSpPr txBox="1"/>
          <p:nvPr/>
        </p:nvSpPr>
        <p:spPr>
          <a:xfrm>
            <a:off x="0" y="5172869"/>
            <a:ext cx="8032930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50"/>
              <a:t>담당파트</a:t>
            </a:r>
            <a:endParaRPr lang="en-US" altLang="ko-KR" sz="1950"/>
          </a:p>
          <a:p>
            <a:r>
              <a:rPr lang="ko-KR" altLang="en-US" sz="1950"/>
              <a:t>전현규 </a:t>
            </a:r>
            <a:r>
              <a:rPr lang="en-US" altLang="ko-KR" sz="1950"/>
              <a:t>: </a:t>
            </a:r>
            <a:r>
              <a:rPr lang="ko-KR" altLang="en-US" sz="1950"/>
              <a:t>요구사항 정의서 </a:t>
            </a:r>
            <a:r>
              <a:rPr lang="en-US" altLang="ko-KR" sz="1950"/>
              <a:t>/ </a:t>
            </a:r>
            <a:r>
              <a:rPr lang="ko-KR" altLang="en-US" sz="1950"/>
              <a:t>사이트 관리</a:t>
            </a:r>
            <a:r>
              <a:rPr lang="en-US" altLang="ko-KR" sz="1950"/>
              <a:t>, </a:t>
            </a:r>
            <a:r>
              <a:rPr lang="ko-KR" altLang="en-US" sz="1950"/>
              <a:t>회원 관리 페이지</a:t>
            </a:r>
            <a:r>
              <a:rPr lang="en-US" altLang="ko-KR" sz="1950"/>
              <a:t> </a:t>
            </a:r>
          </a:p>
          <a:p>
            <a:r>
              <a:rPr lang="ko-KR" altLang="en-US" sz="1950"/>
              <a:t>한송우 </a:t>
            </a:r>
            <a:r>
              <a:rPr lang="en-US" altLang="ko-KR" sz="1950"/>
              <a:t>: </a:t>
            </a:r>
            <a:r>
              <a:rPr lang="ko-KR" altLang="en-US" sz="1950"/>
              <a:t>흐름도 개정</a:t>
            </a:r>
            <a:r>
              <a:rPr lang="en-US" altLang="ko-KR" sz="1950"/>
              <a:t> /  </a:t>
            </a:r>
            <a:r>
              <a:rPr lang="ko-KR" altLang="en-US" sz="1950"/>
              <a:t>독서</a:t>
            </a:r>
            <a:r>
              <a:rPr lang="en-US" altLang="ko-KR" sz="1950"/>
              <a:t>, </a:t>
            </a:r>
            <a:r>
              <a:rPr lang="ko-KR" altLang="en-US" sz="1950"/>
              <a:t>토크북 페이지</a:t>
            </a:r>
            <a:endParaRPr lang="en-US" altLang="ko-KR" sz="1950"/>
          </a:p>
          <a:p>
            <a:r>
              <a:rPr lang="ko-KR" altLang="en-US" sz="1950"/>
              <a:t>최민기 </a:t>
            </a:r>
            <a:r>
              <a:rPr lang="en-US" altLang="ko-KR" sz="1950"/>
              <a:t>: </a:t>
            </a:r>
            <a:r>
              <a:rPr lang="ko-KR" altLang="en-US" sz="1950"/>
              <a:t>흐름도 초안 </a:t>
            </a:r>
            <a:r>
              <a:rPr lang="en-US" altLang="ko-KR" sz="1950"/>
              <a:t>/ </a:t>
            </a:r>
            <a:r>
              <a:rPr lang="ko-KR" altLang="en-US" sz="1950"/>
              <a:t>내 서재 페이지</a:t>
            </a:r>
            <a:endParaRPr lang="en-US" altLang="ko-KR" sz="1950"/>
          </a:p>
          <a:p>
            <a:r>
              <a:rPr lang="ko-KR" altLang="en-US" sz="1950"/>
              <a:t>김형준 </a:t>
            </a:r>
            <a:r>
              <a:rPr lang="en-US" altLang="ko-KR" sz="1950"/>
              <a:t>: PPT</a:t>
            </a:r>
            <a:r>
              <a:rPr lang="ko-KR" altLang="en-US" sz="1950"/>
              <a:t>초안 </a:t>
            </a:r>
            <a:r>
              <a:rPr lang="en-US" altLang="ko-KR" sz="1950"/>
              <a:t>/ </a:t>
            </a:r>
            <a:r>
              <a:rPr lang="ko-KR" altLang="en-US" sz="1950"/>
              <a:t>도서검색 및 대여 페이지</a:t>
            </a:r>
            <a:endParaRPr lang="ko-KR" altLang="en-US" sz="19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466CC-1340-4025-A394-EB44909FE7F0}"/>
              </a:ext>
            </a:extLst>
          </p:cNvPr>
          <p:cNvSpPr txBox="1"/>
          <p:nvPr/>
        </p:nvSpPr>
        <p:spPr>
          <a:xfrm>
            <a:off x="4746408" y="5172869"/>
            <a:ext cx="328652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50" dirty="0"/>
          </a:p>
        </p:txBody>
      </p:sp>
    </p:spTree>
    <p:extLst>
      <p:ext uri="{BB962C8B-B14F-4D97-AF65-F5344CB8AC3E}">
        <p14:creationId xmlns:p14="http://schemas.microsoft.com/office/powerpoint/2010/main" val="213250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4764"/>
          </a:xfrm>
        </p:spPr>
        <p:txBody>
          <a:bodyPr/>
          <a:lstStyle/>
          <a:p>
            <a:r>
              <a:rPr lang="ko-KR" altLang="en-US"/>
              <a:t>요구사항정의서</a:t>
            </a:r>
            <a:r>
              <a:rPr lang="en-US" altLang="ko-KR"/>
              <a:t>(2/2)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9906000" cy="51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1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4764"/>
          </a:xfrm>
        </p:spPr>
        <p:txBody>
          <a:bodyPr/>
          <a:lstStyle/>
          <a:p>
            <a:r>
              <a:rPr lang="ko-KR" altLang="en-US"/>
              <a:t>흐름도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21" y="1270828"/>
            <a:ext cx="9011957" cy="4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63413" y="1798055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3351" y="101257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6"/>
            <a:ext cx="3343274" cy="1000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</a:t>
            </a:r>
            <a:r>
              <a:rPr lang="ko-KR" altLang="en-US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353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Number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14526" y="101253"/>
            <a:ext cx="1562101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001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2223"/>
            <a:ext cx="6286500" cy="1556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사이트에 첫 접속시 볼 수 있는 페이지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63413" y="1805365"/>
            <a:ext cx="6686550" cy="44883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</a:rPr>
              <a:t>이젠 전자도서관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99135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983112" y="1782462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87" name="직사각형 86"/>
          <p:cNvSpPr/>
          <p:nvPr/>
        </p:nvSpPr>
        <p:spPr>
          <a:xfrm>
            <a:off x="6985688" y="1782461"/>
            <a:ext cx="2777439" cy="36504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91351" y="2147983"/>
            <a:ext cx="2771775" cy="311974"/>
            <a:chOff x="1637108" y="2821751"/>
            <a:chExt cx="4563664" cy="311974"/>
          </a:xfrm>
        </p:grpSpPr>
        <p:sp>
          <p:nvSpPr>
            <p:cNvPr id="89" name="직사각형 88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92" name="직사각형 91"/>
          <p:cNvSpPr/>
          <p:nvPr/>
        </p:nvSpPr>
        <p:spPr>
          <a:xfrm>
            <a:off x="6991351" y="1790701"/>
            <a:ext cx="356803" cy="3568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1709ED-E7BE-48D1-9AE4-1B9D403B88B9}"/>
              </a:ext>
            </a:extLst>
          </p:cNvPr>
          <p:cNvSpPr/>
          <p:nvPr/>
        </p:nvSpPr>
        <p:spPr>
          <a:xfrm>
            <a:off x="273843" y="2821751"/>
            <a:ext cx="1363266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18110-833A-4936-BC7A-05D7144D2173}"/>
              </a:ext>
            </a:extLst>
          </p:cNvPr>
          <p:cNvSpPr txBox="1"/>
          <p:nvPr/>
        </p:nvSpPr>
        <p:spPr>
          <a:xfrm>
            <a:off x="1586533" y="2817192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r>
              <a:rPr lang="ko-KR" altLang="en-US" sz="1400" dirty="0"/>
              <a:t>가지 인생의 법칙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69768-B6DD-4A37-945F-F9F929EF8DAB}"/>
              </a:ext>
            </a:extLst>
          </p:cNvPr>
          <p:cNvSpPr/>
          <p:nvPr/>
        </p:nvSpPr>
        <p:spPr>
          <a:xfrm>
            <a:off x="1637111" y="2821751"/>
            <a:ext cx="4563663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78EE9-99DC-4582-B7CB-7B66D8FE6FA6}"/>
              </a:ext>
            </a:extLst>
          </p:cNvPr>
          <p:cNvSpPr txBox="1"/>
          <p:nvPr/>
        </p:nvSpPr>
        <p:spPr>
          <a:xfrm>
            <a:off x="1637110" y="2825949"/>
            <a:ext cx="31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12</a:t>
            </a:r>
            <a:r>
              <a:rPr lang="ko-KR" altLang="en-US" sz="1400"/>
              <a:t>가지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B06796-987F-49E6-92E3-1B880AA8C45B}"/>
              </a:ext>
            </a:extLst>
          </p:cNvPr>
          <p:cNvSpPr/>
          <p:nvPr/>
        </p:nvSpPr>
        <p:spPr>
          <a:xfrm>
            <a:off x="6200772" y="2821751"/>
            <a:ext cx="309564" cy="311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19D4531-369A-4FB2-9540-AC64BB2F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62" y="2859401"/>
            <a:ext cx="252875" cy="2528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68AAB9-9F2C-4812-9A17-2112A07FE4A8}"/>
              </a:ext>
            </a:extLst>
          </p:cNvPr>
          <p:cNvSpPr/>
          <p:nvPr/>
        </p:nvSpPr>
        <p:spPr>
          <a:xfrm>
            <a:off x="247650" y="3746230"/>
            <a:ext cx="6457950" cy="2933700"/>
          </a:xfrm>
          <a:prstGeom prst="rect">
            <a:avLst/>
          </a:prstGeom>
          <a:solidFill>
            <a:srgbClr val="FFFD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448A5-648D-4D3D-90C8-AC0752FDAD09}"/>
              </a:ext>
            </a:extLst>
          </p:cNvPr>
          <p:cNvSpPr txBox="1"/>
          <p:nvPr/>
        </p:nvSpPr>
        <p:spPr>
          <a:xfrm>
            <a:off x="732234" y="3852090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월 베스트 셀러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137CD-E5D8-4C04-B77C-E01C93C22BE4}"/>
              </a:ext>
            </a:extLst>
          </p:cNvPr>
          <p:cNvSpPr txBox="1"/>
          <p:nvPr/>
        </p:nvSpPr>
        <p:spPr>
          <a:xfrm>
            <a:off x="2787528" y="3838991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실시간 도서 순위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E811B-085C-456B-A758-897C4804DA73}"/>
              </a:ext>
            </a:extLst>
          </p:cNvPr>
          <p:cNvSpPr txBox="1"/>
          <p:nvPr/>
        </p:nvSpPr>
        <p:spPr>
          <a:xfrm>
            <a:off x="4981574" y="3852089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나의 추천 도서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06F18A5-79C6-4470-8F21-12CD60B783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6" y="4107364"/>
            <a:ext cx="815731" cy="10252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1E35E0C-9F11-4D22-8380-2A029B6EA4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4" y="5213080"/>
            <a:ext cx="847795" cy="10252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B60FBF-0D9A-4E9E-9E36-35E7734F7C6D}"/>
              </a:ext>
            </a:extLst>
          </p:cNvPr>
          <p:cNvSpPr txBox="1"/>
          <p:nvPr/>
        </p:nvSpPr>
        <p:spPr>
          <a:xfrm>
            <a:off x="1245348" y="4146682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트렌드코리아</a:t>
            </a:r>
            <a:r>
              <a:rPr lang="en-US" altLang="ko-KR" sz="1000" dirty="0"/>
              <a:t>2019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BBD1F5-412F-496A-B313-7E094AA622AC}"/>
              </a:ext>
            </a:extLst>
          </p:cNvPr>
          <p:cNvSpPr txBox="1"/>
          <p:nvPr/>
        </p:nvSpPr>
        <p:spPr>
          <a:xfrm>
            <a:off x="1197173" y="4680143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2019</a:t>
            </a:r>
            <a:r>
              <a:rPr lang="ko-KR" altLang="en-US" sz="800" dirty="0" err="1"/>
              <a:t>코라아</a:t>
            </a:r>
            <a:r>
              <a:rPr lang="ko-KR" altLang="en-US" sz="800" dirty="0"/>
              <a:t> 트렌드는 무엇인가 전문가들이 직접 말한다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45732E-9603-4352-9C00-8F70B58A7B5F}"/>
              </a:ext>
            </a:extLst>
          </p:cNvPr>
          <p:cNvSpPr txBox="1"/>
          <p:nvPr/>
        </p:nvSpPr>
        <p:spPr>
          <a:xfrm>
            <a:off x="1169842" y="5206913"/>
            <a:ext cx="1177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90</a:t>
            </a:r>
            <a:r>
              <a:rPr lang="ko-KR" altLang="en-US" sz="1000" dirty="0"/>
              <a:t>년대생이 온다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9B26DD-BE00-4E7F-8EE7-FF8539B0FE55}"/>
              </a:ext>
            </a:extLst>
          </p:cNvPr>
          <p:cNvSpPr txBox="1"/>
          <p:nvPr/>
        </p:nvSpPr>
        <p:spPr>
          <a:xfrm>
            <a:off x="1179960" y="5695189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90</a:t>
            </a:r>
            <a:r>
              <a:rPr lang="ko-KR" altLang="en-US" sz="800" dirty="0"/>
              <a:t>년대생들이 몰려온다</a:t>
            </a:r>
            <a:r>
              <a:rPr lang="en-US" altLang="ko-KR" sz="800" dirty="0"/>
              <a:t>. </a:t>
            </a:r>
            <a:r>
              <a:rPr lang="ko-KR" altLang="en-US" sz="800" dirty="0"/>
              <a:t>긴장해라 </a:t>
            </a:r>
            <a:r>
              <a:rPr lang="en-US" altLang="ko-KR" sz="800" dirty="0"/>
              <a:t>x</a:t>
            </a:r>
            <a:r>
              <a:rPr lang="ko-KR" altLang="en-US" sz="800" dirty="0"/>
              <a:t>새대들아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1E42F7-D91C-4C35-A013-63DB4E2070C2}"/>
              </a:ext>
            </a:extLst>
          </p:cNvPr>
          <p:cNvCxnSpPr/>
          <p:nvPr/>
        </p:nvCxnSpPr>
        <p:spPr>
          <a:xfrm>
            <a:off x="2446729" y="3852090"/>
            <a:ext cx="20249" cy="23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45BAF1-4617-4980-9AF6-FAFC9AAF8202}"/>
              </a:ext>
            </a:extLst>
          </p:cNvPr>
          <p:cNvCxnSpPr/>
          <p:nvPr/>
        </p:nvCxnSpPr>
        <p:spPr>
          <a:xfrm>
            <a:off x="4572001" y="3852090"/>
            <a:ext cx="9522" cy="233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27E748FF-F763-4949-A3D5-2C5F59AFB95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97" y="4100276"/>
            <a:ext cx="810148" cy="101491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FD8728A-AA90-432D-A60E-49DCC3E7294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3" y="5201560"/>
            <a:ext cx="786681" cy="102072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715A707-8730-4514-8C10-F709DAD86C49}"/>
              </a:ext>
            </a:extLst>
          </p:cNvPr>
          <p:cNvSpPr txBox="1"/>
          <p:nvPr/>
        </p:nvSpPr>
        <p:spPr>
          <a:xfrm>
            <a:off x="3342629" y="4146684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펙트폴니스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E355D-009C-46D6-9E02-E3DF36F05E37}"/>
              </a:ext>
            </a:extLst>
          </p:cNvPr>
          <p:cNvSpPr txBox="1"/>
          <p:nvPr/>
        </p:nvSpPr>
        <p:spPr>
          <a:xfrm>
            <a:off x="3327462" y="4590938"/>
            <a:ext cx="112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무슨 책인지 궁금하면 한번 클릭해봐</a:t>
            </a:r>
            <a:r>
              <a:rPr lang="en-US" altLang="ko-KR" sz="800" dirty="0"/>
              <a:t>!</a:t>
            </a:r>
          </a:p>
          <a:p>
            <a:r>
              <a:rPr lang="ko-KR" altLang="en-US" sz="800" dirty="0"/>
              <a:t>실시간 </a:t>
            </a:r>
            <a:r>
              <a:rPr lang="en-US" altLang="ko-KR" sz="800" dirty="0"/>
              <a:t>1</a:t>
            </a:r>
            <a:r>
              <a:rPr lang="ko-KR" altLang="en-US" sz="800" dirty="0"/>
              <a:t>위도서야</a:t>
            </a:r>
            <a:endParaRPr lang="en-US" altLang="ko-KR" sz="800" dirty="0"/>
          </a:p>
          <a:p>
            <a:r>
              <a:rPr lang="ko-KR" altLang="en-US" sz="800" dirty="0"/>
              <a:t>너만 안 </a:t>
            </a:r>
            <a:r>
              <a:rPr lang="ko-KR" altLang="en-US" sz="800" dirty="0" err="1"/>
              <a:t>눌러봤어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D03E14-81C1-4641-AC50-A487A8F101A0}"/>
              </a:ext>
            </a:extLst>
          </p:cNvPr>
          <p:cNvSpPr txBox="1"/>
          <p:nvPr/>
        </p:nvSpPr>
        <p:spPr>
          <a:xfrm>
            <a:off x="3388569" y="5213082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방구석 미술관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34AAF4-DB23-4924-AFED-69E5A5D0848C}"/>
              </a:ext>
            </a:extLst>
          </p:cNvPr>
          <p:cNvSpPr txBox="1"/>
          <p:nvPr/>
        </p:nvSpPr>
        <p:spPr>
          <a:xfrm>
            <a:off x="3327462" y="5674724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방구석에서 보는 미술관</a:t>
            </a:r>
            <a:r>
              <a:rPr lang="en-US" altLang="ko-KR" sz="800" dirty="0"/>
              <a:t>. </a:t>
            </a:r>
            <a:r>
              <a:rPr lang="ko-KR" altLang="en-US" sz="800" dirty="0"/>
              <a:t>재밌게 즐겨보자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6CF4DE1-ED9C-44A9-9416-EDC68356926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16" y="4106719"/>
            <a:ext cx="644754" cy="103111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C5D6FCE-B738-4F5F-9B33-2B9A57C5344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04" y="5133736"/>
            <a:ext cx="665427" cy="10885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3F4BD71-862F-4499-B5A0-4322FDC34068}"/>
              </a:ext>
            </a:extLst>
          </p:cNvPr>
          <p:cNvSpPr txBox="1"/>
          <p:nvPr/>
        </p:nvSpPr>
        <p:spPr>
          <a:xfrm>
            <a:off x="5416051" y="4136655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</a:t>
            </a:r>
            <a:r>
              <a:rPr lang="ko-KR" altLang="en-US" sz="1000" dirty="0"/>
              <a:t>가지 인생의 법칙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BDD5BC-81FF-48D4-BE57-C6B89A01A710}"/>
              </a:ext>
            </a:extLst>
          </p:cNvPr>
          <p:cNvSpPr txBox="1"/>
          <p:nvPr/>
        </p:nvSpPr>
        <p:spPr>
          <a:xfrm>
            <a:off x="5347084" y="4680141"/>
            <a:ext cx="112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사람이 살아가는데 </a:t>
            </a:r>
            <a:r>
              <a:rPr lang="en-US" altLang="ko-KR" sz="800" dirty="0"/>
              <a:t>12</a:t>
            </a:r>
            <a:r>
              <a:rPr lang="ko-KR" altLang="en-US" sz="800" dirty="0"/>
              <a:t>가지 법칙이나 </a:t>
            </a:r>
            <a:r>
              <a:rPr lang="ko-KR" altLang="en-US" sz="800" dirty="0" err="1"/>
              <a:t>있데</a:t>
            </a:r>
            <a:r>
              <a:rPr lang="en-US" altLang="ko-KR" sz="800" dirty="0"/>
              <a:t>~ </a:t>
            </a:r>
            <a:r>
              <a:rPr lang="ko-KR" altLang="en-US" sz="800" dirty="0"/>
              <a:t>궁금하면 눌러봐</a:t>
            </a:r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79EC00-6063-4453-962F-358CB91E36C3}"/>
              </a:ext>
            </a:extLst>
          </p:cNvPr>
          <p:cNvSpPr txBox="1"/>
          <p:nvPr/>
        </p:nvSpPr>
        <p:spPr>
          <a:xfrm>
            <a:off x="5441698" y="5201560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여행의 이유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4E54E1-AD0B-4EC9-BD37-69B35B9FAB5F}"/>
              </a:ext>
            </a:extLst>
          </p:cNvPr>
          <p:cNvSpPr txBox="1"/>
          <p:nvPr/>
        </p:nvSpPr>
        <p:spPr>
          <a:xfrm>
            <a:off x="5385847" y="5606438"/>
            <a:ext cx="112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우리가 여행을 하는 이유는 무엇일까</a:t>
            </a:r>
            <a:r>
              <a:rPr lang="en-US" altLang="ko-KR" sz="800" dirty="0"/>
              <a:t>?</a:t>
            </a:r>
          </a:p>
          <a:p>
            <a:r>
              <a:rPr lang="ko-KR" altLang="en-US" sz="800" dirty="0"/>
              <a:t>여행을 하며 새로운 나를 발견한다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9D8608-FF62-43D5-AEA6-9BDE754B6F38}"/>
              </a:ext>
            </a:extLst>
          </p:cNvPr>
          <p:cNvCxnSpPr/>
          <p:nvPr/>
        </p:nvCxnSpPr>
        <p:spPr>
          <a:xfrm flipH="1" flipV="1">
            <a:off x="367904" y="6349871"/>
            <a:ext cx="6236492" cy="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2C77EFB-90D7-451B-BACC-E506B00D1003}"/>
              </a:ext>
            </a:extLst>
          </p:cNvPr>
          <p:cNvSpPr txBox="1"/>
          <p:nvPr/>
        </p:nvSpPr>
        <p:spPr>
          <a:xfrm>
            <a:off x="2500557" y="6363449"/>
            <a:ext cx="1524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     </a:t>
            </a:r>
            <a:r>
              <a:rPr lang="ko-KR" altLang="en-US" sz="1200" dirty="0" err="1"/>
              <a:t>더보기</a:t>
            </a:r>
            <a:r>
              <a:rPr lang="ko-KR" altLang="en-US" sz="1200" dirty="0"/>
              <a:t>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483F5136-99F7-44EE-ACA4-1A3360A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00" y="6365985"/>
            <a:ext cx="252875" cy="25287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16231CD-6324-40F0-91A0-7916630B6A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69" y="2762385"/>
            <a:ext cx="815731" cy="102520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3074495-D91F-4534-992A-DCEC364260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68" y="4070105"/>
            <a:ext cx="810148" cy="101491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B9FA802-848D-4ADB-9AC0-9FBE0F9D8CF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68" y="5367528"/>
            <a:ext cx="774336" cy="103111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6F99B44-2828-4DA9-94F7-F13CE0B85C89}"/>
              </a:ext>
            </a:extLst>
          </p:cNvPr>
          <p:cNvSpPr txBox="1"/>
          <p:nvPr/>
        </p:nvSpPr>
        <p:spPr>
          <a:xfrm>
            <a:off x="8024069" y="4081795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실시간 도서 순위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776B9B-23D7-4E8E-87E1-817F4F11B353}"/>
              </a:ext>
            </a:extLst>
          </p:cNvPr>
          <p:cNvSpPr txBox="1"/>
          <p:nvPr/>
        </p:nvSpPr>
        <p:spPr>
          <a:xfrm>
            <a:off x="8094762" y="2859401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월 베스트 셀러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13E34F-9DDB-473A-BB76-8DFE9AB1A42F}"/>
              </a:ext>
            </a:extLst>
          </p:cNvPr>
          <p:cNvSpPr txBox="1"/>
          <p:nvPr/>
        </p:nvSpPr>
        <p:spPr>
          <a:xfrm>
            <a:off x="7979547" y="5379752"/>
            <a:ext cx="180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나의 추천 도서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E8F6EB-F24B-4599-BC5F-64E437DB62B0}"/>
              </a:ext>
            </a:extLst>
          </p:cNvPr>
          <p:cNvSpPr txBox="1"/>
          <p:nvPr/>
        </p:nvSpPr>
        <p:spPr>
          <a:xfrm>
            <a:off x="8095346" y="3514328"/>
            <a:ext cx="112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2019</a:t>
            </a:r>
            <a:r>
              <a:rPr lang="ko-KR" altLang="en-US" sz="800" dirty="0" err="1"/>
              <a:t>코라아</a:t>
            </a:r>
            <a:r>
              <a:rPr lang="ko-KR" altLang="en-US" sz="800" dirty="0"/>
              <a:t> 트렌드는 무엇인가 전문가들이 직접 말한다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3C1127-8835-43C7-9123-37A65EA76623}"/>
              </a:ext>
            </a:extLst>
          </p:cNvPr>
          <p:cNvSpPr txBox="1"/>
          <p:nvPr/>
        </p:nvSpPr>
        <p:spPr>
          <a:xfrm>
            <a:off x="8089119" y="4611404"/>
            <a:ext cx="1124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무슨 책인지 궁금하면 한번 클릭해봐</a:t>
            </a:r>
            <a:r>
              <a:rPr lang="en-US" altLang="ko-KR" sz="800" dirty="0"/>
              <a:t>!</a:t>
            </a:r>
          </a:p>
          <a:p>
            <a:r>
              <a:rPr lang="ko-KR" altLang="en-US" sz="800" dirty="0"/>
              <a:t>실시간 </a:t>
            </a:r>
            <a:r>
              <a:rPr lang="en-US" altLang="ko-KR" sz="800" dirty="0"/>
              <a:t>1</a:t>
            </a:r>
            <a:r>
              <a:rPr lang="ko-KR" altLang="en-US" sz="800" dirty="0"/>
              <a:t>위도서야</a:t>
            </a:r>
            <a:endParaRPr lang="en-US" altLang="ko-KR" sz="800" dirty="0"/>
          </a:p>
          <a:p>
            <a:r>
              <a:rPr lang="ko-KR" altLang="en-US" sz="800" dirty="0"/>
              <a:t>너만 안 </a:t>
            </a:r>
            <a:r>
              <a:rPr lang="ko-KR" altLang="en-US" sz="800" dirty="0" err="1"/>
              <a:t>눌러봤어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2DE577-32E4-4BB9-B1C7-7F157D921122}"/>
              </a:ext>
            </a:extLst>
          </p:cNvPr>
          <p:cNvSpPr txBox="1"/>
          <p:nvPr/>
        </p:nvSpPr>
        <p:spPr>
          <a:xfrm>
            <a:off x="8024070" y="5606437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12</a:t>
            </a:r>
            <a:r>
              <a:rPr lang="ko-KR" altLang="en-US" sz="1000" dirty="0"/>
              <a:t>가지 인생의 법칙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F2E890-8A10-4121-B5BA-E4C905037540}"/>
              </a:ext>
            </a:extLst>
          </p:cNvPr>
          <p:cNvSpPr txBox="1"/>
          <p:nvPr/>
        </p:nvSpPr>
        <p:spPr>
          <a:xfrm>
            <a:off x="8152937" y="4300573"/>
            <a:ext cx="106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펙트폴니스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E4F513-FD88-4ECD-B8D4-80C9C8DE6829}"/>
              </a:ext>
            </a:extLst>
          </p:cNvPr>
          <p:cNvSpPr txBox="1"/>
          <p:nvPr/>
        </p:nvSpPr>
        <p:spPr>
          <a:xfrm>
            <a:off x="8105621" y="3061315"/>
            <a:ext cx="1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트렌드코리아</a:t>
            </a:r>
            <a:r>
              <a:rPr lang="en-US" altLang="ko-KR" sz="1000" dirty="0"/>
              <a:t>2019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04A5DC-7490-45AC-91C4-2B07D3DB3DCE}"/>
              </a:ext>
            </a:extLst>
          </p:cNvPr>
          <p:cNvSpPr txBox="1"/>
          <p:nvPr/>
        </p:nvSpPr>
        <p:spPr>
          <a:xfrm>
            <a:off x="7989215" y="5980630"/>
            <a:ext cx="112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사람이 살아가는데 </a:t>
            </a:r>
            <a:r>
              <a:rPr lang="en-US" altLang="ko-KR" sz="800" dirty="0"/>
              <a:t>12</a:t>
            </a:r>
            <a:r>
              <a:rPr lang="ko-KR" altLang="en-US" sz="800" dirty="0"/>
              <a:t>가지 법칙이나 </a:t>
            </a:r>
            <a:r>
              <a:rPr lang="ko-KR" altLang="en-US" sz="800" dirty="0" err="1"/>
              <a:t>있데</a:t>
            </a:r>
            <a:r>
              <a:rPr lang="en-US" altLang="ko-KR" sz="800" dirty="0"/>
              <a:t>~ </a:t>
            </a:r>
            <a:r>
              <a:rPr lang="ko-KR" altLang="en-US" sz="800" dirty="0"/>
              <a:t>궁금하면 눌러봐</a:t>
            </a:r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2" name="직사각형 1">
            <a:hlinkClick r:id="rId10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11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12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13" action="ppaction://hlinksldjump"/>
          </p:cNvPr>
          <p:cNvSpPr/>
          <p:nvPr/>
        </p:nvSpPr>
        <p:spPr>
          <a:xfrm>
            <a:off x="2744238" y="6370942"/>
            <a:ext cx="1290445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14" action="ppaction://hlinksldjump"/>
          </p:cNvPr>
          <p:cNvSpPr/>
          <p:nvPr/>
        </p:nvSpPr>
        <p:spPr>
          <a:xfrm>
            <a:off x="6209014" y="2833257"/>
            <a:ext cx="296126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0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6" name="직사각형 45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54" name="직사각형 53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60" name="직사각형 59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로그인 화면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n w="0"/>
                <a:solidFill>
                  <a:schemeClr val="tx1"/>
                </a:solidFill>
              </a:rPr>
              <a:t>002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47284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solidFill>
                  <a:schemeClr val="tx1"/>
                </a:solidFill>
              </a:rPr>
              <a:t>로그인 </a:t>
            </a:r>
            <a:r>
              <a:rPr lang="en-US" altLang="ko-KR" sz="1801" dirty="0">
                <a:solidFill>
                  <a:schemeClr val="tx1"/>
                </a:solidFill>
              </a:rPr>
              <a:t>: </a:t>
            </a:r>
            <a:r>
              <a:rPr lang="ko-KR" altLang="en-US" sz="1801" dirty="0">
                <a:solidFill>
                  <a:schemeClr val="tx1"/>
                </a:solidFill>
              </a:rPr>
              <a:t>아이디와 비밀번호를 입력해 사이트에 접속하는 기능</a:t>
            </a:r>
            <a:r>
              <a:rPr lang="en-US" altLang="ko-KR" sz="1801" dirty="0">
                <a:solidFill>
                  <a:schemeClr val="tx1"/>
                </a:solidFill>
              </a:rPr>
              <a:t>, </a:t>
            </a:r>
            <a:r>
              <a:rPr lang="ko-KR" altLang="en-US" sz="1801" dirty="0">
                <a:solidFill>
                  <a:schemeClr val="tx1"/>
                </a:solidFill>
              </a:rPr>
              <a:t>관리자</a:t>
            </a:r>
            <a:r>
              <a:rPr lang="en-US" altLang="ko-KR" sz="1801" dirty="0">
                <a:solidFill>
                  <a:schemeClr val="tx1"/>
                </a:solidFill>
              </a:rPr>
              <a:t>/</a:t>
            </a:r>
            <a:r>
              <a:rPr lang="ko-KR" altLang="en-US" sz="1801" dirty="0" err="1">
                <a:solidFill>
                  <a:schemeClr val="tx1"/>
                </a:solidFill>
              </a:rPr>
              <a:t>일반회원을</a:t>
            </a:r>
            <a:r>
              <a:rPr lang="ko-KR" altLang="en-US" sz="1801" dirty="0">
                <a:solidFill>
                  <a:schemeClr val="tx1"/>
                </a:solidFill>
              </a:rPr>
              <a:t> 구분</a:t>
            </a:r>
            <a:endParaRPr lang="ko-KR" altLang="en-US" sz="1801" dirty="0"/>
          </a:p>
        </p:txBody>
      </p:sp>
      <p:sp>
        <p:nvSpPr>
          <p:cNvPr id="38" name="직사각형 37"/>
          <p:cNvSpPr/>
          <p:nvPr/>
        </p:nvSpPr>
        <p:spPr>
          <a:xfrm>
            <a:off x="7706828" y="2939017"/>
            <a:ext cx="928228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1349" y="3351159"/>
            <a:ext cx="268374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전자도서관 방문을 환영합니다</a:t>
            </a:r>
            <a:r>
              <a:rPr lang="en-US" altLang="ko-KR" sz="1401" dirty="0"/>
              <a:t>.</a:t>
            </a:r>
            <a:endParaRPr lang="ko-KR" altLang="en-US" sz="1401" dirty="0"/>
          </a:p>
        </p:txBody>
      </p:sp>
      <p:sp>
        <p:nvSpPr>
          <p:cNvPr id="44" name="직사각형 43"/>
          <p:cNvSpPr/>
          <p:nvPr/>
        </p:nvSpPr>
        <p:spPr>
          <a:xfrm>
            <a:off x="7248720" y="4262377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248720" y="4670324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872732" y="4262378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80250" y="394798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80250" y="435592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939979" y="3947981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14525" y="3538289"/>
            <a:ext cx="268374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전자도서관 방문을 환영합니다</a:t>
            </a:r>
            <a:r>
              <a:rPr lang="en-US" altLang="ko-KR" sz="1401" dirty="0"/>
              <a:t>.</a:t>
            </a:r>
            <a:endParaRPr lang="ko-KR" altLang="en-US" sz="1401" dirty="0"/>
          </a:p>
        </p:txBody>
      </p:sp>
      <p:sp>
        <p:nvSpPr>
          <p:cNvPr id="58" name="TextBox 57"/>
          <p:cNvSpPr txBox="1"/>
          <p:nvPr/>
        </p:nvSpPr>
        <p:spPr>
          <a:xfrm>
            <a:off x="2680251" y="4703169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59" name="TextBox 58"/>
          <p:cNvSpPr txBox="1"/>
          <p:nvPr/>
        </p:nvSpPr>
        <p:spPr>
          <a:xfrm>
            <a:off x="3314103" y="4703168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63" name="TextBox 62"/>
          <p:cNvSpPr txBox="1"/>
          <p:nvPr/>
        </p:nvSpPr>
        <p:spPr>
          <a:xfrm>
            <a:off x="4097839" y="4703168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  <p:sp>
        <p:nvSpPr>
          <p:cNvPr id="64" name="TextBox 63"/>
          <p:cNvSpPr txBox="1"/>
          <p:nvPr/>
        </p:nvSpPr>
        <p:spPr>
          <a:xfrm>
            <a:off x="7183490" y="5017568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65" name="TextBox 64"/>
          <p:cNvSpPr txBox="1"/>
          <p:nvPr/>
        </p:nvSpPr>
        <p:spPr>
          <a:xfrm>
            <a:off x="7817342" y="5017566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66" name="TextBox 65"/>
          <p:cNvSpPr txBox="1"/>
          <p:nvPr/>
        </p:nvSpPr>
        <p:spPr>
          <a:xfrm>
            <a:off x="8601078" y="5017566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  <p:sp>
        <p:nvSpPr>
          <p:cNvPr id="67" name="TextBox 66"/>
          <p:cNvSpPr txBox="1"/>
          <p:nvPr/>
        </p:nvSpPr>
        <p:spPr>
          <a:xfrm>
            <a:off x="1877649" y="43705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877649" y="39726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96" y="2685713"/>
            <a:ext cx="835578" cy="8355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31" y="2661934"/>
            <a:ext cx="682799" cy="68279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70" name="직사각형 69">
            <a:hlinkClick r:id="rId4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hlinkClick r:id="rId5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hlinkClick r:id="rId6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hlinkClick r:id="rId7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8" action="ppaction://hlinksldjump"/>
          </p:cNvPr>
          <p:cNvSpPr/>
          <p:nvPr/>
        </p:nvSpPr>
        <p:spPr>
          <a:xfrm>
            <a:off x="2712437" y="4729752"/>
            <a:ext cx="634306" cy="21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hlinkClick r:id="rId9" action="ppaction://hlinksldjump"/>
          </p:cNvPr>
          <p:cNvSpPr/>
          <p:nvPr/>
        </p:nvSpPr>
        <p:spPr>
          <a:xfrm>
            <a:off x="3363181" y="4729752"/>
            <a:ext cx="767298" cy="21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10" action="ppaction://hlinksldjump"/>
          </p:cNvPr>
          <p:cNvSpPr/>
          <p:nvPr/>
        </p:nvSpPr>
        <p:spPr>
          <a:xfrm>
            <a:off x="4144268" y="4718757"/>
            <a:ext cx="837305" cy="226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</a:rPr>
              <a:t>아이디 찾기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>
                <a:ln w="0"/>
                <a:solidFill>
                  <a:schemeClr val="tx1"/>
                </a:solidFill>
              </a:rPr>
              <a:t>003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이름과 이메일을 이용해 사이트에 가입된 아이디를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57720" y="4262377"/>
            <a:ext cx="1614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157720" y="4670324"/>
            <a:ext cx="1614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872732" y="4262378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717129" y="398778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717128" y="439572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6856" y="3987780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14528" y="4410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14526" y="39877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706827" y="2939017"/>
            <a:ext cx="141870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아이디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아이디 찾기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991349" y="3351159"/>
            <a:ext cx="2706190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이름과 가입하신 이메일을 입력</a:t>
            </a:r>
            <a:endParaRPr lang="en-US" altLang="ko-KR" sz="1401"/>
          </a:p>
          <a:p>
            <a:r>
              <a:rPr lang="ko-KR" altLang="en-US" sz="1401"/>
              <a:t>해주세요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4" y="3538289"/>
            <a:ext cx="346441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이름과 가입하신 이메일을 입력해주세요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10" y="2654312"/>
            <a:ext cx="690421" cy="69042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00774" y="1956151"/>
            <a:ext cx="619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3563" y="1956152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내 서재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81574" y="1954325"/>
            <a:ext cx="77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토크북</a:t>
            </a:r>
            <a:endParaRPr lang="ko-KR" altLang="en-US" sz="1000" dirty="0"/>
          </a:p>
        </p:txBody>
      </p:sp>
      <p:sp>
        <p:nvSpPr>
          <p:cNvPr id="52" name="직사각형 51">
            <a:hlinkClick r:id="rId4" action="ppaction://hlinksldjump"/>
          </p:cNvPr>
          <p:cNvSpPr/>
          <p:nvPr/>
        </p:nvSpPr>
        <p:spPr>
          <a:xfrm>
            <a:off x="4981574" y="1954325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hlinkClick r:id="rId5" action="ppaction://hlinksldjump"/>
          </p:cNvPr>
          <p:cNvSpPr/>
          <p:nvPr/>
        </p:nvSpPr>
        <p:spPr>
          <a:xfrm>
            <a:off x="5670764" y="1977892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hlinkClick r:id="rId6" action="ppaction://hlinksldjump"/>
          </p:cNvPr>
          <p:cNvSpPr/>
          <p:nvPr/>
        </p:nvSpPr>
        <p:spPr>
          <a:xfrm>
            <a:off x="6248485" y="1975156"/>
            <a:ext cx="569481" cy="193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hlinkClick r:id="rId7" action="ppaction://hlinksldjump"/>
          </p:cNvPr>
          <p:cNvSpPr/>
          <p:nvPr/>
        </p:nvSpPr>
        <p:spPr>
          <a:xfrm>
            <a:off x="2643030" y="1877998"/>
            <a:ext cx="1768238" cy="26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3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</TotalTime>
  <Words>4365</Words>
  <Application>Microsoft Office PowerPoint</Application>
  <PresentationFormat>A4 용지(210x297mm)</PresentationFormat>
  <Paragraphs>1569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맑은 고딕</vt:lpstr>
      <vt:lpstr>Arial</vt:lpstr>
      <vt:lpstr>Arial Black</vt:lpstr>
      <vt:lpstr>Bahnschrift SemiBold</vt:lpstr>
      <vt:lpstr>Bodoni MT Black</vt:lpstr>
      <vt:lpstr>Calibri</vt:lpstr>
      <vt:lpstr>Calibri Light</vt:lpstr>
      <vt:lpstr>Office 테마</vt:lpstr>
      <vt:lpstr>PowerPoint 프레젠테이션</vt:lpstr>
      <vt:lpstr>    목차</vt:lpstr>
      <vt:lpstr>PowerPoint 프레젠테이션</vt:lpstr>
      <vt:lpstr>요구사항정의서(1/2)</vt:lpstr>
      <vt:lpstr>요구사항정의서(2/2)</vt:lpstr>
      <vt:lpstr>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user</cp:lastModifiedBy>
  <cp:revision>144</cp:revision>
  <dcterms:created xsi:type="dcterms:W3CDTF">2020-01-02T14:31:28Z</dcterms:created>
  <dcterms:modified xsi:type="dcterms:W3CDTF">2022-06-13T00:04:27Z</dcterms:modified>
</cp:coreProperties>
</file>