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64"/>
  </p:notesMasterIdLst>
  <p:sldIdLst>
    <p:sldId id="291" r:id="rId2"/>
    <p:sldId id="258" r:id="rId3"/>
    <p:sldId id="263" r:id="rId4"/>
    <p:sldId id="308" r:id="rId5"/>
    <p:sldId id="305" r:id="rId6"/>
    <p:sldId id="306" r:id="rId7"/>
    <p:sldId id="307" r:id="rId8"/>
    <p:sldId id="264" r:id="rId9"/>
    <p:sldId id="275" r:id="rId10"/>
    <p:sldId id="331" r:id="rId11"/>
    <p:sldId id="279" r:id="rId12"/>
    <p:sldId id="280" r:id="rId13"/>
    <p:sldId id="276" r:id="rId14"/>
    <p:sldId id="277" r:id="rId15"/>
    <p:sldId id="278" r:id="rId16"/>
    <p:sldId id="334" r:id="rId17"/>
    <p:sldId id="285" r:id="rId18"/>
    <p:sldId id="286" r:id="rId19"/>
    <p:sldId id="268" r:id="rId20"/>
    <p:sldId id="281" r:id="rId21"/>
    <p:sldId id="289" r:id="rId22"/>
    <p:sldId id="287" r:id="rId23"/>
    <p:sldId id="288" r:id="rId24"/>
    <p:sldId id="328" r:id="rId25"/>
    <p:sldId id="329" r:id="rId26"/>
    <p:sldId id="333" r:id="rId27"/>
    <p:sldId id="283" r:id="rId28"/>
    <p:sldId id="284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09" r:id="rId40"/>
    <p:sldId id="310" r:id="rId41"/>
    <p:sldId id="311" r:id="rId42"/>
    <p:sldId id="349" r:id="rId43"/>
    <p:sldId id="312" r:id="rId44"/>
    <p:sldId id="313" r:id="rId45"/>
    <p:sldId id="314" r:id="rId46"/>
    <p:sldId id="315" r:id="rId47"/>
    <p:sldId id="316" r:id="rId48"/>
    <p:sldId id="317" r:id="rId49"/>
    <p:sldId id="350" r:id="rId50"/>
    <p:sldId id="336" r:id="rId51"/>
    <p:sldId id="351" r:id="rId52"/>
    <p:sldId id="338" r:id="rId53"/>
    <p:sldId id="339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0" r:id="rId6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ED"/>
    <a:srgbClr val="DEE3E6"/>
    <a:srgbClr val="FDFDFD"/>
    <a:srgbClr val="CF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7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CEF5-C880-4B4F-833D-D157699D5CE3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6FFDB-E7AF-4402-BC59-E4A0E672C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9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8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9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2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0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7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06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46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4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4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2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84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1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47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3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15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03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05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79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30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2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41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622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37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46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265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39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82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95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8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05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07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97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9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40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28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45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885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186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2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31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67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66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78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11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02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209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4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C772-3146-45A2-8E37-F10D7EF88B18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9208-6F98-45FE-9A1C-E2EE4F2E3FEB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6383-2244-4CFA-B0C6-58C7EB24DE9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88" y="44624"/>
            <a:ext cx="1080000" cy="1080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90364" y="0"/>
            <a:ext cx="2191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59539" y="506611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59539" y="4270375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59539" y="2388493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59539" y="6152256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9596438" y="0"/>
            <a:ext cx="2191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665613" y="506611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665613" y="4270375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665613" y="2388493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665613" y="6152256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CFA4-C3A6-4451-9767-168DF25589B9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00614" y="584624"/>
            <a:ext cx="222885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/>
              <a:t>/@@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9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15C9-1B3A-4613-86E3-778A712BAC8D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5523-05AE-4886-B766-49B7449F89F6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3E6D-833A-49A3-8278-629CB7096999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0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DDBB-D4C1-4337-B897-316DB47D5910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88" y="44624"/>
            <a:ext cx="1080000" cy="1080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C53A-F7E2-4C21-BB6F-9145C649FDD5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0614" y="584624"/>
            <a:ext cx="222885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/>
              <a:t>/@@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90364" y="0"/>
            <a:ext cx="2191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59539" y="506611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59539" y="4270375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59539" y="2388493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59539" y="6152256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9596438" y="0"/>
            <a:ext cx="2191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9665613" y="506611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9665613" y="4270375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665613" y="2388493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665613" y="6152256"/>
            <a:ext cx="80848" cy="521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2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216-B56F-498D-8E0F-10050747CC1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65CC-48A9-450F-BB46-0E81BF34E1B9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813F-3183-422D-BEE2-B229BC5EC537}" type="datetime1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1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398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영화의 모든 것 </a:t>
            </a:r>
            <a:r>
              <a:rPr lang="ko-KR" altLang="en-US" sz="36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이젠</a:t>
            </a:r>
            <a:r>
              <a:rPr lang="en-US" altLang="ko-KR" sz="36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(EZEN) </a:t>
            </a:r>
            <a:r>
              <a:rPr lang="ko-KR" altLang="en-US" sz="36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영화관</a:t>
            </a:r>
            <a:endParaRPr lang="en-US" altLang="ko-KR" sz="36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movie life EZEN Movie Theaters</a:t>
            </a:r>
            <a:endParaRPr lang="ko-KR" altLang="en-US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1112" y="537321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2020. 01. 30</a:t>
            </a:r>
          </a:p>
          <a:p>
            <a:pPr algn="r"/>
            <a:r>
              <a:rPr lang="ko-KR" altLang="en-US" dirty="0"/>
              <a:t>김현중</a:t>
            </a:r>
            <a:r>
              <a:rPr lang="en-US" altLang="ko-KR" dirty="0"/>
              <a:t>, </a:t>
            </a:r>
            <a:r>
              <a:rPr lang="ko-KR" altLang="en-US" dirty="0"/>
              <a:t>전현규</a:t>
            </a:r>
            <a:r>
              <a:rPr lang="en-US" altLang="ko-KR" dirty="0"/>
              <a:t>, </a:t>
            </a:r>
            <a:r>
              <a:rPr lang="ko-KR" altLang="en-US" dirty="0"/>
              <a:t>최민기</a:t>
            </a:r>
            <a:r>
              <a:rPr lang="en-US" altLang="ko-KR" dirty="0"/>
              <a:t>, </a:t>
            </a:r>
            <a:r>
              <a:rPr lang="ko-KR" altLang="en-US" dirty="0"/>
              <a:t>한송우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43922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5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0316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81611"/>
              </p:ext>
            </p:extLst>
          </p:nvPr>
        </p:nvGraphicFramePr>
        <p:xfrm>
          <a:off x="1928664" y="3573015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4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    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7345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      </a:t>
                      </a:r>
                      <a:r>
                        <a:rPr lang="ko-KR" altLang="en-US" dirty="0"/>
                        <a:t>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 메뉴를 클릭하면 예매할 영화를 선택하기 위한 창이 뜬다</a:t>
            </a:r>
            <a:r>
              <a:rPr lang="en-US" altLang="ko-KR" sz="1400" dirty="0"/>
              <a:t>. </a:t>
            </a:r>
            <a:r>
              <a:rPr lang="ko-KR" altLang="en-US" sz="1400" dirty="0"/>
              <a:t>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날짜 및 시간 리스트에서 원하는 항목을 선택한 후 </a:t>
            </a:r>
            <a:r>
              <a:rPr lang="en-US" altLang="ko-KR" sz="1400" dirty="0"/>
              <a:t>‘</a:t>
            </a:r>
            <a:r>
              <a:rPr lang="ko-KR" altLang="en-US" sz="1400" dirty="0"/>
              <a:t>다음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버튼을 눌러 </a:t>
            </a:r>
            <a:r>
              <a:rPr lang="ko-KR" altLang="en-US" sz="1400" dirty="0" err="1"/>
              <a:t>좌석선택</a:t>
            </a:r>
            <a:r>
              <a:rPr lang="ko-KR" altLang="en-US" sz="1400" dirty="0"/>
              <a:t> 항목으로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3050" y="2661151"/>
            <a:ext cx="3312368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2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0316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20562"/>
              </p:ext>
            </p:extLst>
          </p:nvPr>
        </p:nvGraphicFramePr>
        <p:xfrm>
          <a:off x="1928664" y="3573015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4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    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85785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 메뉴를 클릭하면 예매할 영화를 선택하기 위한 창이 뜬다</a:t>
            </a:r>
            <a:r>
              <a:rPr lang="en-US" altLang="ko-KR" sz="1400" dirty="0"/>
              <a:t>. </a:t>
            </a:r>
            <a:r>
              <a:rPr lang="ko-KR" altLang="en-US" sz="1400" dirty="0"/>
              <a:t>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날짜 및 시간 리스트에서 원하는 항목을 선택한 후 </a:t>
            </a:r>
            <a:r>
              <a:rPr lang="en-US" altLang="ko-KR" sz="1400" dirty="0"/>
              <a:t>‘</a:t>
            </a:r>
            <a:r>
              <a:rPr lang="ko-KR" altLang="en-US" sz="1400" dirty="0"/>
              <a:t>다음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버튼을 눌러 </a:t>
            </a:r>
            <a:r>
              <a:rPr lang="ko-KR" altLang="en-US" sz="1400" dirty="0" err="1"/>
              <a:t>좌석선택</a:t>
            </a:r>
            <a:r>
              <a:rPr lang="ko-KR" altLang="en-US" sz="1400" dirty="0"/>
              <a:t> 항목으로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3050" y="2661151"/>
            <a:ext cx="3312368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4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0316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20562"/>
              </p:ext>
            </p:extLst>
          </p:nvPr>
        </p:nvGraphicFramePr>
        <p:xfrm>
          <a:off x="1928664" y="3573015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4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    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28618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 메뉴를 클릭하면 예매할 영화를 선택하기 위한 창이 뜬다</a:t>
            </a:r>
            <a:r>
              <a:rPr lang="en-US" altLang="ko-KR" sz="1400" dirty="0"/>
              <a:t>. </a:t>
            </a:r>
            <a:r>
              <a:rPr lang="ko-KR" altLang="en-US" sz="1400" dirty="0"/>
              <a:t>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날짜 및 시간 리스트에서 원하는 항목을 선택한 후 </a:t>
            </a:r>
            <a:r>
              <a:rPr lang="en-US" altLang="ko-KR" sz="1400" dirty="0"/>
              <a:t>‘</a:t>
            </a:r>
            <a:r>
              <a:rPr lang="ko-KR" altLang="en-US" sz="1400" dirty="0"/>
              <a:t>다음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버튼을 눌러 </a:t>
            </a:r>
            <a:r>
              <a:rPr lang="ko-KR" altLang="en-US" sz="1400" dirty="0" err="1"/>
              <a:t>좌석선택</a:t>
            </a:r>
            <a:r>
              <a:rPr lang="ko-KR" altLang="en-US" sz="1400" dirty="0"/>
              <a:t> 항목으로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3050" y="2661151"/>
            <a:ext cx="3312368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08594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73584"/>
              </p:ext>
            </p:extLst>
          </p:nvPr>
        </p:nvGraphicFramePr>
        <p:xfrm>
          <a:off x="1928664" y="3573017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상영시간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이전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59822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좌석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예매할 영화의 상영시간을 선택한 후 좌석이 나오는 화면에서 </a:t>
            </a:r>
            <a:r>
              <a:rPr lang="ko-KR" altLang="en-US" sz="1400" dirty="0" err="1"/>
              <a:t>빈좌석을</a:t>
            </a:r>
            <a:r>
              <a:rPr lang="ko-KR" altLang="en-US" sz="1400" dirty="0"/>
              <a:t> 선택한 후 </a:t>
            </a:r>
            <a:r>
              <a:rPr lang="en-US" altLang="ko-KR" sz="1400" dirty="0"/>
              <a:t>‘</a:t>
            </a:r>
            <a:r>
              <a:rPr lang="ko-KR" altLang="en-US" sz="1400" dirty="0"/>
              <a:t>다음</a:t>
            </a:r>
            <a:r>
              <a:rPr lang="en-US" altLang="ko-KR" sz="1400" dirty="0"/>
              <a:t>‘ </a:t>
            </a:r>
            <a:r>
              <a:rPr lang="ko-KR" altLang="en-US" sz="1400" dirty="0"/>
              <a:t>버튼을 누를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비회원의 경우 </a:t>
            </a:r>
            <a:r>
              <a:rPr lang="en-US" altLang="ko-KR" sz="1400" dirty="0"/>
              <a:t>‘</a:t>
            </a:r>
            <a:r>
              <a:rPr lang="ko-KR" altLang="en-US" sz="1400" dirty="0"/>
              <a:t>로그인</a:t>
            </a:r>
            <a:r>
              <a:rPr lang="en-US" altLang="ko-KR" sz="1400" dirty="0"/>
              <a:t>’</a:t>
            </a:r>
            <a:r>
              <a:rPr lang="ko-KR" altLang="en-US" sz="1400" dirty="0"/>
              <a:t>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1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6762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65477"/>
              </p:ext>
            </p:extLst>
          </p:nvPr>
        </p:nvGraphicFramePr>
        <p:xfrm>
          <a:off x="1928664" y="3573016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0481">
                <a:tc>
                  <a:txBody>
                    <a:bodyPr/>
                    <a:lstStyle/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이전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9133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좌석까지 선택이 끝나면 결제 화면에서 결제를 진행한다</a:t>
            </a:r>
            <a:r>
              <a:rPr lang="en-US" altLang="ko-KR" sz="1400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6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5155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0680"/>
              </p:ext>
            </p:extLst>
          </p:nvPr>
        </p:nvGraphicFramePr>
        <p:xfrm>
          <a:off x="1928664" y="3573015"/>
          <a:ext cx="4325828" cy="2718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8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결제 완료 및 예매완료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36707"/>
              </p:ext>
            </p:extLst>
          </p:nvPr>
        </p:nvGraphicFramePr>
        <p:xfrm>
          <a:off x="6910318" y="3501007"/>
          <a:ext cx="2147138" cy="290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결제 완료 및 예매완료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결제 완료 및 예매 완료 화면이 나오며</a:t>
            </a:r>
            <a:r>
              <a:rPr lang="en-US" altLang="ko-KR" sz="1400" dirty="0"/>
              <a:t>, </a:t>
            </a:r>
            <a:r>
              <a:rPr lang="ko-KR" altLang="en-US" sz="1400" dirty="0"/>
              <a:t>다시 한번 예매한 영화의 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상영시간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예매번호</a:t>
            </a:r>
            <a:r>
              <a:rPr lang="en-US" altLang="ko-KR" sz="1400" dirty="0"/>
              <a:t>, </a:t>
            </a:r>
            <a:r>
              <a:rPr lang="ko-KR" altLang="en-US" sz="1400" dirty="0"/>
              <a:t>좌석 등의 정보를 보여준다</a:t>
            </a:r>
            <a:r>
              <a:rPr lang="en-US" altLang="ko-KR" sz="1400" dirty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7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63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상영작</a:t>
            </a:r>
            <a:r>
              <a:rPr lang="ko-KR" altLang="en-US" dirty="0"/>
              <a:t> </a:t>
            </a:r>
            <a:r>
              <a:rPr lang="en-US" altLang="ko-KR" dirty="0"/>
              <a:t>TOP5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638" y="50844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상영 </a:t>
            </a:r>
            <a:r>
              <a:rPr lang="ko-KR" altLang="en-US" dirty="0" err="1"/>
              <a:t>예정작</a:t>
            </a:r>
            <a:r>
              <a:rPr lang="ko-KR" altLang="en-US" dirty="0"/>
              <a:t> </a:t>
            </a:r>
            <a:r>
              <a:rPr lang="en-US" altLang="ko-KR" dirty="0"/>
              <a:t>TOP5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60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2560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73462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73462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54364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54364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16168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16168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35266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35266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2560" y="547995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2560" y="634164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73462" y="547995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3462" y="634164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54364" y="547995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54364" y="634164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316168" y="547995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316168" y="634164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235266" y="547995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235266" y="634164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78241" y="3552111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778241" y="5207511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6998189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998189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079091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079091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98189" y="54724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98189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079091" y="542922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79091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87007" y="3573017"/>
            <a:ext cx="216965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현재 </a:t>
            </a:r>
            <a:r>
              <a:rPr lang="ko-KR" altLang="en-US" sz="1100" b="1" dirty="0" err="1">
                <a:solidFill>
                  <a:schemeClr val="tx1"/>
                </a:solidFill>
              </a:rPr>
              <a:t>상영작</a:t>
            </a:r>
            <a:r>
              <a:rPr lang="ko-KR" altLang="en-US" sz="1100" b="1" dirty="0">
                <a:solidFill>
                  <a:schemeClr val="tx1"/>
                </a:solidFill>
              </a:rPr>
              <a:t>  </a:t>
            </a:r>
            <a:r>
              <a:rPr lang="en-US" altLang="ko-KR" sz="1100" dirty="0">
                <a:solidFill>
                  <a:schemeClr val="tx1"/>
                </a:solidFill>
              </a:rPr>
              <a:t>/  </a:t>
            </a:r>
            <a:r>
              <a:rPr lang="ko-KR" altLang="en-US" sz="1100" dirty="0">
                <a:solidFill>
                  <a:schemeClr val="tx1"/>
                </a:solidFill>
              </a:rPr>
              <a:t>상영 </a:t>
            </a:r>
            <a:r>
              <a:rPr lang="ko-KR" altLang="en-US" sz="1100" dirty="0" err="1">
                <a:solidFill>
                  <a:schemeClr val="tx1"/>
                </a:solidFill>
              </a:rPr>
              <a:t>예정작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6535" y="1717196"/>
            <a:ext cx="844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영화 메뉴를 선택하면 </a:t>
            </a:r>
            <a:r>
              <a:rPr lang="ko-KR" altLang="en-US" sz="1400" dirty="0" err="1"/>
              <a:t>예매율이</a:t>
            </a:r>
            <a:r>
              <a:rPr lang="ko-KR" altLang="en-US" sz="1400" dirty="0"/>
              <a:t> 높은 현재상영작과 </a:t>
            </a:r>
            <a:r>
              <a:rPr lang="ko-KR" altLang="en-US" sz="1400" dirty="0" err="1"/>
              <a:t>개봉일이</a:t>
            </a:r>
            <a:r>
              <a:rPr lang="ko-KR" altLang="en-US" sz="1400" dirty="0"/>
              <a:t> 가까운 상영 </a:t>
            </a:r>
            <a:r>
              <a:rPr lang="ko-KR" altLang="en-US" sz="1400" dirty="0" err="1"/>
              <a:t>예정작을</a:t>
            </a:r>
            <a:r>
              <a:rPr lang="ko-KR" altLang="en-US" sz="1400" dirty="0"/>
              <a:t> 보여준다</a:t>
            </a:r>
            <a:r>
              <a:rPr lang="en-US" altLang="ko-KR" sz="1400" dirty="0"/>
              <a:t>. ‘</a:t>
            </a:r>
            <a:r>
              <a:rPr lang="ko-KR" altLang="en-US" sz="1400" dirty="0" err="1"/>
              <a:t>더보기</a:t>
            </a:r>
            <a:r>
              <a:rPr lang="en-US" altLang="ko-KR" sz="1400" dirty="0"/>
              <a:t>‘ </a:t>
            </a:r>
            <a:r>
              <a:rPr lang="ko-KR" altLang="en-US" sz="1400" dirty="0"/>
              <a:t>버튼을 통해서 상영중인 모든 영화 리스트와 상영 예정인 모든 영화 리스트를 보여주는 페이지로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63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상영작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60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2560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73462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73462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54364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54364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16168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16168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35266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35266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98189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998189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079091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079091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98189" y="54724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98189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079091" y="542922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79091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87007" y="3573017"/>
            <a:ext cx="216965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현재 </a:t>
            </a:r>
            <a:r>
              <a:rPr lang="ko-KR" altLang="en-US" sz="1100" b="1" dirty="0" err="1">
                <a:solidFill>
                  <a:schemeClr val="tx1"/>
                </a:solidFill>
              </a:rPr>
              <a:t>상영작</a:t>
            </a:r>
            <a:r>
              <a:rPr lang="ko-KR" altLang="en-US" sz="1100" b="1" dirty="0">
                <a:solidFill>
                  <a:schemeClr val="tx1"/>
                </a:solidFill>
              </a:rPr>
              <a:t>  </a:t>
            </a:r>
            <a:r>
              <a:rPr lang="en-US" altLang="ko-KR" sz="1100" dirty="0">
                <a:solidFill>
                  <a:schemeClr val="tx1"/>
                </a:solidFill>
              </a:rPr>
              <a:t>/  </a:t>
            </a:r>
            <a:r>
              <a:rPr lang="ko-KR" altLang="en-US" sz="1100" dirty="0">
                <a:solidFill>
                  <a:schemeClr val="tx1"/>
                </a:solidFill>
              </a:rPr>
              <a:t>상영 </a:t>
            </a:r>
            <a:r>
              <a:rPr lang="ko-KR" altLang="en-US" sz="1100" dirty="0" err="1">
                <a:solidFill>
                  <a:schemeClr val="tx1"/>
                </a:solidFill>
              </a:rPr>
              <a:t>예정작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2560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2560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073462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073462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154364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154364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316168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16168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235266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35266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ko-KR" altLang="en-US" dirty="0" err="1"/>
              <a:t>상영작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6535" y="1717196"/>
            <a:ext cx="844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현재 </a:t>
            </a:r>
            <a:r>
              <a:rPr lang="ko-KR" altLang="en-US" sz="1400" dirty="0" err="1"/>
              <a:t>상영작</a:t>
            </a:r>
            <a:r>
              <a:rPr lang="ko-KR" altLang="en-US" sz="1400" dirty="0"/>
              <a:t> 리스트에는 </a:t>
            </a:r>
            <a:r>
              <a:rPr lang="ko-KR" altLang="en-US" sz="1400" dirty="0" err="1"/>
              <a:t>예매율이</a:t>
            </a:r>
            <a:r>
              <a:rPr lang="ko-KR" altLang="en-US" sz="1400" dirty="0"/>
              <a:t> 높은 영화 순서로 정렬되어 있어 해당 영화를 클릭하여 자세한 영화정보 페이지로 이동이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리스트는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, </a:t>
            </a:r>
            <a:r>
              <a:rPr lang="ko-KR" altLang="en-US" sz="1400" dirty="0"/>
              <a:t>평점</a:t>
            </a:r>
            <a:r>
              <a:rPr lang="en-US" altLang="ko-KR" sz="1400" dirty="0"/>
              <a:t>, </a:t>
            </a:r>
            <a:r>
              <a:rPr lang="ko-KR" altLang="en-US" sz="1400" dirty="0"/>
              <a:t>관람평</a:t>
            </a:r>
            <a:r>
              <a:rPr lang="en-US" altLang="ko-KR" sz="1400" dirty="0"/>
              <a:t>, </a:t>
            </a:r>
            <a:r>
              <a:rPr lang="ko-KR" altLang="en-US" sz="1400" dirty="0"/>
              <a:t>보고싶어요 순서로 정렬할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63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상영 </a:t>
            </a:r>
            <a:r>
              <a:rPr lang="ko-KR" altLang="en-US" dirty="0" err="1"/>
              <a:t>예정작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60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2560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73462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73462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54364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54364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16168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16168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35266" y="38338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35266" y="4695552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98189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998189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079091" y="4086298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079091" y="4947989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998189" y="5472461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998189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079091" y="5429225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079091" y="6290916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87007" y="3573017"/>
            <a:ext cx="216965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</a:t>
            </a:r>
            <a:r>
              <a:rPr lang="ko-KR" altLang="en-US" sz="1100" dirty="0" err="1">
                <a:solidFill>
                  <a:schemeClr val="tx1"/>
                </a:solidFill>
              </a:rPr>
              <a:t>상영작</a:t>
            </a:r>
            <a:r>
              <a:rPr lang="ko-KR" altLang="en-US" sz="1100" dirty="0">
                <a:solidFill>
                  <a:schemeClr val="tx1"/>
                </a:solidFill>
              </a:rPr>
              <a:t>  </a:t>
            </a:r>
            <a:r>
              <a:rPr lang="en-US" altLang="ko-KR" sz="1100" dirty="0">
                <a:solidFill>
                  <a:schemeClr val="tx1"/>
                </a:solidFill>
              </a:rPr>
              <a:t>/  </a:t>
            </a:r>
            <a:r>
              <a:rPr lang="ko-KR" altLang="en-US" sz="1100" b="1" dirty="0">
                <a:solidFill>
                  <a:schemeClr val="tx1"/>
                </a:solidFill>
              </a:rPr>
              <a:t>상영 </a:t>
            </a:r>
            <a:r>
              <a:rPr lang="ko-KR" altLang="en-US" sz="1100" b="1" dirty="0" err="1">
                <a:solidFill>
                  <a:schemeClr val="tx1"/>
                </a:solidFill>
              </a:rPr>
              <a:t>예정작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2560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2560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영화정보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073462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073462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154364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154364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316168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16168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235266" y="5162004"/>
            <a:ext cx="864096" cy="861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35266" y="6023695"/>
            <a:ext cx="864096" cy="28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상영 </a:t>
            </a:r>
            <a:r>
              <a:rPr lang="ko-KR" altLang="en-US" dirty="0" err="1"/>
              <a:t>예정작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6535" y="1717196"/>
            <a:ext cx="844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상영 </a:t>
            </a:r>
            <a:r>
              <a:rPr lang="ko-KR" altLang="en-US" sz="1400" dirty="0" err="1"/>
              <a:t>예정작</a:t>
            </a:r>
            <a:r>
              <a:rPr lang="ko-KR" altLang="en-US" sz="1400" dirty="0"/>
              <a:t> 리스트에는 </a:t>
            </a:r>
            <a:r>
              <a:rPr lang="ko-KR" altLang="en-US" sz="1400" dirty="0" err="1"/>
              <a:t>상영일이</a:t>
            </a:r>
            <a:r>
              <a:rPr lang="ko-KR" altLang="en-US" sz="1400" dirty="0"/>
              <a:t> 가까운 영화 순서로 정렬되어 있어 해당 영화를 클릭하여 자세한 영화정보 페이지로 이동이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리스트는</a:t>
            </a:r>
            <a:r>
              <a:rPr lang="en-US" altLang="ko-KR" sz="1400" dirty="0"/>
              <a:t> </a:t>
            </a:r>
            <a:r>
              <a:rPr lang="ko-KR" altLang="en-US" sz="1400" dirty="0" err="1"/>
              <a:t>개봉일순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, </a:t>
            </a:r>
            <a:r>
              <a:rPr lang="ko-KR" altLang="en-US" sz="1400" dirty="0"/>
              <a:t>보고싶어요 순서로 정렬할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9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65368" y="3707740"/>
            <a:ext cx="12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87805" y="3712669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53" name="타원 52"/>
          <p:cNvSpPr/>
          <p:nvPr/>
        </p:nvSpPr>
        <p:spPr>
          <a:xfrm>
            <a:off x="7999324" y="3723380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87805" y="5012741"/>
            <a:ext cx="2169651" cy="936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99324" y="4168017"/>
            <a:ext cx="10581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887007" y="607557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감상평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92559" y="5499926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92559" y="5908962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 및 리스트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92559" y="6317997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등록 및 리스트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영화정보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모든 영화들은 각각의 영화정보 페이지를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포스터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심의등급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 </a:t>
            </a:r>
            <a:r>
              <a:rPr lang="ko-KR" altLang="en-US" sz="1400" dirty="0"/>
              <a:t>등등의 상세한 정보를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평점</a:t>
            </a:r>
            <a:r>
              <a:rPr lang="en-US" altLang="ko-KR" sz="1400" dirty="0"/>
              <a:t>,</a:t>
            </a:r>
            <a:r>
              <a:rPr lang="ko-KR" altLang="en-US" sz="1400" dirty="0"/>
              <a:t> 관람평 및 </a:t>
            </a:r>
            <a:r>
              <a:rPr lang="ko-KR" altLang="en-US" sz="1400" dirty="0" err="1"/>
              <a:t>감상평은</a:t>
            </a:r>
            <a:r>
              <a:rPr lang="ko-KR" altLang="en-US" sz="1400" dirty="0"/>
              <a:t> 회원만 등록이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8584" y="2132856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arabicPeriod"/>
            </a:pPr>
            <a:r>
              <a:rPr lang="ko-KR" altLang="en-US" sz="3200" dirty="0"/>
              <a:t>개요</a:t>
            </a:r>
            <a:endParaRPr lang="en-US" altLang="ko-KR" sz="3200" dirty="0"/>
          </a:p>
          <a:p>
            <a:pPr marL="857250" indent="-857250">
              <a:buFont typeface="+mj-lt"/>
              <a:buAutoNum type="arabicPeriod"/>
            </a:pPr>
            <a:endParaRPr lang="en-US" altLang="ko-KR" sz="3200" dirty="0"/>
          </a:p>
          <a:p>
            <a:pPr marL="857250" indent="-857250">
              <a:buFont typeface="+mj-lt"/>
              <a:buAutoNum type="arabicPeriod"/>
            </a:pPr>
            <a:r>
              <a:rPr lang="ko-KR" altLang="en-US" sz="3200" dirty="0"/>
              <a:t>요구사항 정의서</a:t>
            </a:r>
            <a:endParaRPr lang="en-US" altLang="ko-KR" sz="3200" dirty="0"/>
          </a:p>
          <a:p>
            <a:pPr marL="857250" indent="-857250">
              <a:buFont typeface="+mj-lt"/>
              <a:buAutoNum type="arabicPeriod"/>
            </a:pPr>
            <a:endParaRPr lang="en-US" altLang="ko-KR" sz="3200" dirty="0"/>
          </a:p>
          <a:p>
            <a:pPr marL="857250" indent="-857250">
              <a:buFont typeface="+mj-lt"/>
              <a:buAutoNum type="arabicPeriod"/>
            </a:pPr>
            <a:r>
              <a:rPr lang="ko-KR" altLang="en-US" sz="3200" dirty="0"/>
              <a:t>기능처리 </a:t>
            </a:r>
            <a:r>
              <a:rPr lang="en-US" altLang="ko-KR" sz="3200" dirty="0"/>
              <a:t>Flow</a:t>
            </a:r>
          </a:p>
          <a:p>
            <a:pPr marL="857250" indent="-857250">
              <a:buFont typeface="+mj-lt"/>
              <a:buAutoNum type="arabicPeriod"/>
            </a:pPr>
            <a:endParaRPr lang="en-US" altLang="ko-KR" sz="3200" dirty="0"/>
          </a:p>
          <a:p>
            <a:pPr marL="857250" indent="-857250">
              <a:buFont typeface="+mj-lt"/>
              <a:buAutoNum type="arabicPeriod"/>
            </a:pPr>
            <a:r>
              <a:rPr lang="ko-KR" altLang="en-US" sz="3200" dirty="0"/>
              <a:t>화면설계서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88" y="446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221088"/>
            <a:ext cx="2160241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2559" y="5499926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92559" y="5908962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 및 리스트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2559" y="6317997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등록 및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감상평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모든 영화들은 각각의 영화정보 페이지를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포스터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심의등급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 </a:t>
            </a:r>
            <a:r>
              <a:rPr lang="ko-KR" altLang="en-US" sz="1400" dirty="0"/>
              <a:t>등등의 상세한 정보를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평점</a:t>
            </a:r>
            <a:r>
              <a:rPr lang="en-US" altLang="ko-KR" sz="1400" dirty="0"/>
              <a:t>,</a:t>
            </a:r>
            <a:r>
              <a:rPr lang="ko-KR" altLang="en-US" sz="1400" dirty="0"/>
              <a:t> 관람평 및 </a:t>
            </a:r>
            <a:r>
              <a:rPr lang="ko-KR" altLang="en-US" sz="1400" dirty="0" err="1"/>
              <a:t>감상평은</a:t>
            </a:r>
            <a:r>
              <a:rPr lang="ko-KR" altLang="en-US" sz="1400" dirty="0"/>
              <a:t> 회원만 등록이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영화정보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221088"/>
            <a:ext cx="2160241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2559" y="5499926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92559" y="5908962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 및 리스트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2559" y="6317997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등록 및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감상평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모든 영화들은 각각의 영화정보 페이지를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포스터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심의등급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 </a:t>
            </a:r>
            <a:r>
              <a:rPr lang="ko-KR" altLang="en-US" sz="1400" dirty="0"/>
              <a:t>등등의 상세한 정보를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평점</a:t>
            </a:r>
            <a:r>
              <a:rPr lang="en-US" altLang="ko-KR" sz="1400" dirty="0"/>
              <a:t>,</a:t>
            </a:r>
            <a:r>
              <a:rPr lang="ko-KR" altLang="en-US" sz="1400" dirty="0"/>
              <a:t> 관람평 및 </a:t>
            </a:r>
            <a:r>
              <a:rPr lang="ko-KR" altLang="en-US" sz="1400" dirty="0" err="1"/>
              <a:t>감상평은</a:t>
            </a:r>
            <a:r>
              <a:rPr lang="ko-KR" altLang="en-US" sz="1400" dirty="0"/>
              <a:t> 회원만 등록이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영화정보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9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221088"/>
            <a:ext cx="2160241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2559" y="5499926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92559" y="5908962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 및 리스트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2559" y="6317997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등록 및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감상평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모든 영화들은 각각의 영화정보 페이지를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포스터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심의등급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 </a:t>
            </a:r>
            <a:r>
              <a:rPr lang="ko-KR" altLang="en-US" sz="1400" dirty="0"/>
              <a:t>등등의 상세한 정보를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평점</a:t>
            </a:r>
            <a:r>
              <a:rPr lang="en-US" altLang="ko-KR" sz="1400" dirty="0"/>
              <a:t>,</a:t>
            </a:r>
            <a:r>
              <a:rPr lang="ko-KR" altLang="en-US" sz="1400" dirty="0"/>
              <a:t> 관람평 및 </a:t>
            </a:r>
            <a:r>
              <a:rPr lang="ko-KR" altLang="en-US" sz="1400" dirty="0" err="1"/>
              <a:t>감상평은</a:t>
            </a:r>
            <a:r>
              <a:rPr lang="ko-KR" altLang="en-US" sz="1400" dirty="0"/>
              <a:t> 회원만 등록이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영화정보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3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시놉시스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221088"/>
            <a:ext cx="2160241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동록 및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2559" y="5499926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스틸컷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동영상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92559" y="5908962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관람평 등록 및 리스트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92559" y="6317997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감상평</a:t>
            </a:r>
            <a:r>
              <a:rPr lang="ko-KR" altLang="en-US" dirty="0">
                <a:solidFill>
                  <a:schemeClr val="tx1"/>
                </a:solidFill>
              </a:rPr>
              <a:t> 등록 및 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감상평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모든 영화들은 각각의 영화정보 페이지를 가지며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포스터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심의등급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예매율</a:t>
            </a:r>
            <a:r>
              <a:rPr lang="en-US" altLang="ko-KR" sz="1400" dirty="0"/>
              <a:t> </a:t>
            </a:r>
            <a:r>
              <a:rPr lang="ko-KR" altLang="en-US" sz="1400" dirty="0"/>
              <a:t>등등의 상세한 정보를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평점</a:t>
            </a:r>
            <a:r>
              <a:rPr lang="en-US" altLang="ko-KR" sz="1400" dirty="0"/>
              <a:t>,</a:t>
            </a:r>
            <a:r>
              <a:rPr lang="ko-KR" altLang="en-US" sz="1400" dirty="0"/>
              <a:t> 관람평 및 </a:t>
            </a:r>
            <a:r>
              <a:rPr lang="ko-KR" altLang="en-US" sz="1400" dirty="0" err="1"/>
              <a:t>감상평은</a:t>
            </a:r>
            <a:r>
              <a:rPr lang="ko-KR" altLang="en-US" sz="1400" dirty="0"/>
              <a:t> 회원만 등록이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</a:t>
            </a:r>
            <a:r>
              <a:rPr lang="en-US" altLang="ko-KR" dirty="0"/>
              <a:t>– </a:t>
            </a:r>
            <a:r>
              <a:rPr lang="ko-KR" altLang="en-US" dirty="0"/>
              <a:t>영화정보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720" y="35912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92559" y="3596211"/>
            <a:ext cx="1014419" cy="120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10" name="타원 9"/>
          <p:cNvSpPr/>
          <p:nvPr/>
        </p:nvSpPr>
        <p:spPr>
          <a:xfrm>
            <a:off x="2166677" y="3606922"/>
            <a:ext cx="338052" cy="33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심의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6696" y="4077072"/>
            <a:ext cx="244827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평점 </a:t>
            </a:r>
            <a:r>
              <a:rPr lang="ko-KR" altLang="en-US" sz="1000" dirty="0" err="1">
                <a:solidFill>
                  <a:schemeClr val="tx1"/>
                </a:solidFill>
              </a:rPr>
              <a:t>예매율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장르 개봉일 상영시간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출연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36976" y="4077072"/>
            <a:ext cx="15175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보고싶어요</a:t>
            </a:r>
            <a:r>
              <a:rPr lang="ko-KR" altLang="en-US" sz="1000" dirty="0">
                <a:solidFill>
                  <a:schemeClr val="tx1"/>
                </a:solidFill>
              </a:rPr>
              <a:t>    예매하기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5090890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감상평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509120"/>
            <a:ext cx="2160241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감상평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5773" y="5803431"/>
            <a:ext cx="5261933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감상평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시놉시스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</a:rPr>
              <a:t>스틸컷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평점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>
                <a:solidFill>
                  <a:schemeClr val="tx1"/>
                </a:solidFill>
              </a:rPr>
              <a:t>감상평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감상평 리스트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영화 상세정보 페이지에서 감상평 리스트를 조회하거나 작성할 수 있다</a:t>
            </a:r>
            <a:r>
              <a:rPr lang="en-US" altLang="ko-KR" sz="1400"/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80737" y="4144091"/>
            <a:ext cx="876719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감상평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78736" y="5461265"/>
            <a:ext cx="876719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감상평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6921"/>
          <a:stretch/>
        </p:blipFill>
        <p:spPr>
          <a:xfrm>
            <a:off x="776536" y="2780928"/>
            <a:ext cx="5688632" cy="576064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97215" y="4176905"/>
            <a:ext cx="2160241" cy="2110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작성할 감상평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87007" y="3573016"/>
            <a:ext cx="2169651" cy="49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100">
                <a:solidFill>
                  <a:schemeClr val="tx1"/>
                </a:solidFill>
              </a:rPr>
              <a:t>작성할 감상평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감상평 작성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감상평 작성</a:t>
            </a:r>
            <a:r>
              <a:rPr lang="en-US" altLang="ko-KR" sz="1400"/>
              <a:t>’</a:t>
            </a:r>
            <a:r>
              <a:rPr lang="ko-KR" altLang="en-US" sz="1400"/>
              <a:t>을 누르면 새 창을 통해서 제목과 내용을 입력하고 감상평을 작성하거나 작성도중 취소할 수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</p:txBody>
      </p:sp>
      <p:sp>
        <p:nvSpPr>
          <p:cNvPr id="31" name="직사각형 30"/>
          <p:cNvSpPr/>
          <p:nvPr/>
        </p:nvSpPr>
        <p:spPr>
          <a:xfrm>
            <a:off x="8618298" y="6389068"/>
            <a:ext cx="438360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48546" y="6389068"/>
            <a:ext cx="438360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33438" y="2789312"/>
            <a:ext cx="5559722" cy="3808040"/>
            <a:chOff x="833438" y="2789312"/>
            <a:chExt cx="5559722" cy="380804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833438" y="2789312"/>
              <a:ext cx="5559722" cy="380804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552" y="2863209"/>
              <a:ext cx="5328592" cy="493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/>
              <a:r>
                <a:rPr lang="ko-KR" altLang="en-US" sz="1100">
                  <a:solidFill>
                    <a:schemeClr val="tx1"/>
                  </a:solidFill>
                </a:rPr>
                <a:t>작성할 감상평 제목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20552" y="3465004"/>
              <a:ext cx="5328592" cy="2700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/>
              <a:r>
                <a:rPr lang="ko-KR" altLang="en-US">
                  <a:solidFill>
                    <a:schemeClr val="tx1"/>
                  </a:solidFill>
                </a:rPr>
                <a:t>작성할 감상평 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810784" y="6287241"/>
              <a:ext cx="438360" cy="2694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000">
                  <a:solidFill>
                    <a:schemeClr val="tx1"/>
                  </a:solidFill>
                </a:rPr>
                <a:t>취소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241032" y="6287241"/>
              <a:ext cx="438360" cy="2694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000">
                  <a:solidFill>
                    <a:schemeClr val="tx1"/>
                  </a:solidFill>
                </a:rPr>
                <a:t>작성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6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69" y="2780928"/>
            <a:ext cx="52736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92559" y="4066799"/>
            <a:ext cx="5261933" cy="33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ko-KR" altLang="en-US" sz="1600">
                <a:solidFill>
                  <a:schemeClr val="tx1"/>
                </a:solidFill>
              </a:rPr>
              <a:t>감상평 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97215" y="4066799"/>
            <a:ext cx="2160241" cy="1306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감상평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2559" y="4509120"/>
            <a:ext cx="5261933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감상평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87007" y="3573017"/>
            <a:ext cx="216965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b="1">
                <a:solidFill>
                  <a:schemeClr val="tx1"/>
                </a:solidFill>
              </a:rPr>
              <a:t>감상평 제목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감상평 조회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/>
              <a:t>감상평 리스트에 있는 감상평중 하나를 누르면 감상평의 내용을 볼 수 있다</a:t>
            </a:r>
            <a:r>
              <a:rPr lang="en-US" altLang="ko-KR" sz="1400"/>
              <a:t>. </a:t>
            </a:r>
            <a:r>
              <a:rPr lang="ko-KR" altLang="en-US" sz="1400"/>
              <a:t>이 페이지에서 감상평을 수정하거나 삭제하는 것이 가능하며</a:t>
            </a:r>
            <a:r>
              <a:rPr lang="en-US" altLang="ko-KR" sz="1400"/>
              <a:t>(</a:t>
            </a:r>
            <a:r>
              <a:rPr lang="ko-KR" altLang="en-US" sz="1400"/>
              <a:t>인증 필요</a:t>
            </a:r>
            <a:r>
              <a:rPr lang="en-US" altLang="ko-KR" sz="1400"/>
              <a:t>) </a:t>
            </a:r>
            <a:r>
              <a:rPr lang="ko-KR" altLang="en-US" sz="1400"/>
              <a:t>목록으로 되돌아가거나 해당 감상평에 댓글을 다는게 가능하다</a:t>
            </a:r>
            <a:r>
              <a:rPr lang="en-US" altLang="ko-KR" sz="140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69024" y="5877273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4124" y="5877272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01061" y="5417289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47088" y="5417288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2559" y="6237312"/>
            <a:ext cx="526193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92960" y="5877273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1464" y="5417289"/>
            <a:ext cx="510368" cy="269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87007" y="5805264"/>
            <a:ext cx="2170449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/>
              <a:t>배너 및 게시판 고정 목록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1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2559" y="3596210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모든 영화관 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2559" y="4077072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영화관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2559" y="4554726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97215" y="3573017"/>
            <a:ext cx="2160241" cy="282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영화관 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2559" y="5032380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상영시간표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92559" y="5510034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요금안내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92559" y="5987687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대중교통 주차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영화관 메뉴를 선택하면</a:t>
            </a:r>
            <a:r>
              <a:rPr lang="en-US" altLang="ko-KR" sz="1400" dirty="0"/>
              <a:t> </a:t>
            </a:r>
            <a:r>
              <a:rPr lang="ko-KR" altLang="en-US" sz="1400" dirty="0"/>
              <a:t>모든 영화관 위치를 보여주는 리스트와 영화관 위치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 </a:t>
            </a:r>
            <a:r>
              <a:rPr lang="ko-KR" altLang="en-US" sz="1400" dirty="0"/>
              <a:t>등 해당 영화관과 관련된 정보를 보여준다</a:t>
            </a:r>
            <a:r>
              <a:rPr lang="en-US" altLang="ko-KR" sz="1400" dirty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4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2559" y="3596210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모든 영화관 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2559" y="4077072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영화관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2559" y="4554726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97215" y="3573017"/>
            <a:ext cx="216024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영화관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7215" y="4176685"/>
            <a:ext cx="216024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2559" y="5032380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상영시간표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92559" y="5510034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요금안내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92559" y="5987687"/>
            <a:ext cx="5261933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대중교통 주차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97215" y="4780353"/>
            <a:ext cx="216024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상영시간표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97215" y="5384021"/>
            <a:ext cx="216024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요금안내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97215" y="5987687"/>
            <a:ext cx="2160241" cy="41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대중교통 주차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영화관 메뉴를 선택하면</a:t>
            </a:r>
            <a:r>
              <a:rPr lang="en-US" altLang="ko-KR" sz="1400" dirty="0"/>
              <a:t> </a:t>
            </a:r>
            <a:r>
              <a:rPr lang="ko-KR" altLang="en-US" sz="1400" dirty="0"/>
              <a:t>모든 영화관 위치를 보여주는 리스트와 영화관 위치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</a:t>
            </a:r>
            <a:r>
              <a:rPr lang="en-US" altLang="ko-KR" sz="1400" dirty="0"/>
              <a:t> </a:t>
            </a:r>
            <a:r>
              <a:rPr lang="ko-KR" altLang="en-US" sz="1400" dirty="0"/>
              <a:t>등 해당 영화관과 관련된 정보를 보여준다</a:t>
            </a:r>
            <a:r>
              <a:rPr lang="en-US" altLang="ko-KR" sz="1400" dirty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9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 이벤트 메뉴를 클릭하면 전체 이벤트가 </a:t>
            </a:r>
            <a:r>
              <a:rPr lang="en-US" altLang="ko-KR" sz="1400" dirty="0"/>
              <a:t>‘</a:t>
            </a:r>
            <a:r>
              <a:rPr lang="ko-KR" altLang="en-US" sz="1400" dirty="0"/>
              <a:t>이벤트 목록</a:t>
            </a:r>
            <a:r>
              <a:rPr lang="en-US" altLang="ko-KR" sz="1400" dirty="0"/>
              <a:t>’</a:t>
            </a:r>
            <a:r>
              <a:rPr lang="ko-KR" altLang="en-US" sz="1400" dirty="0"/>
              <a:t>에 뜨게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ko-KR" altLang="en-US" sz="1400" dirty="0" err="1"/>
              <a:t>분류별</a:t>
            </a:r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할인</a:t>
            </a:r>
            <a:r>
              <a:rPr lang="en-US" altLang="ko-KR" sz="1400" dirty="0"/>
              <a:t>, </a:t>
            </a:r>
            <a:r>
              <a:rPr lang="ko-KR" altLang="en-US" sz="1400" dirty="0"/>
              <a:t>극장</a:t>
            </a:r>
            <a:r>
              <a:rPr lang="en-US" altLang="ko-KR" sz="1400" dirty="0"/>
              <a:t>, </a:t>
            </a:r>
            <a:r>
              <a:rPr lang="ko-KR" altLang="en-US" sz="1400" dirty="0"/>
              <a:t>멤버십</a:t>
            </a:r>
            <a:r>
              <a:rPr lang="en-US" altLang="ko-KR" sz="1400" dirty="0"/>
              <a:t>)</a:t>
            </a:r>
            <a:r>
              <a:rPr lang="ko-KR" altLang="en-US" sz="1400" dirty="0"/>
              <a:t>로 클릭하면 해당하는 분류의 이벤트만 </a:t>
            </a:r>
            <a:r>
              <a:rPr lang="en-US" altLang="ko-KR" sz="1400" dirty="0"/>
              <a:t>‘</a:t>
            </a:r>
            <a:r>
              <a:rPr lang="ko-KR" altLang="en-US" sz="1400" dirty="0"/>
              <a:t>이벤트 목록</a:t>
            </a:r>
            <a:r>
              <a:rPr lang="en-US" altLang="ko-KR" sz="1400" dirty="0"/>
              <a:t>’</a:t>
            </a:r>
            <a:r>
              <a:rPr lang="ko-KR" altLang="en-US" sz="1400" dirty="0"/>
              <a:t>에 뜬다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76536" y="3473624"/>
            <a:ext cx="5688632" cy="571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</a:t>
            </a:r>
            <a:r>
              <a:rPr lang="en-US" altLang="ko-KR" sz="1400">
                <a:solidFill>
                  <a:schemeClr val="tx1"/>
                </a:solidFill>
              </a:rPr>
              <a:t>/ </a:t>
            </a:r>
            <a:r>
              <a:rPr lang="ko-KR" altLang="en-US" sz="1400">
                <a:solidFill>
                  <a:schemeClr val="tx1"/>
                </a:solidFill>
              </a:rPr>
              <a:t>영화 </a:t>
            </a:r>
            <a:r>
              <a:rPr lang="en-US" altLang="ko-KR" sz="1400">
                <a:solidFill>
                  <a:schemeClr val="tx1"/>
                </a:solidFill>
              </a:rPr>
              <a:t>/ </a:t>
            </a:r>
            <a:r>
              <a:rPr lang="ko-KR" altLang="en-US" sz="1400">
                <a:solidFill>
                  <a:schemeClr val="tx1"/>
                </a:solidFill>
              </a:rPr>
              <a:t>할인 </a:t>
            </a:r>
            <a:r>
              <a:rPr lang="en-US" altLang="ko-KR" sz="1400">
                <a:solidFill>
                  <a:schemeClr val="tx1"/>
                </a:solidFill>
              </a:rPr>
              <a:t>/ </a:t>
            </a:r>
            <a:r>
              <a:rPr lang="ko-KR" altLang="en-US" sz="1400">
                <a:solidFill>
                  <a:schemeClr val="tx1"/>
                </a:solidFill>
              </a:rPr>
              <a:t>극장</a:t>
            </a:r>
            <a:r>
              <a:rPr lang="en-US" altLang="ko-KR" sz="1400">
                <a:solidFill>
                  <a:schemeClr val="tx1"/>
                </a:solidFill>
              </a:rPr>
              <a:t> / </a:t>
            </a:r>
            <a:r>
              <a:rPr lang="ko-KR" altLang="en-US" sz="1400">
                <a:solidFill>
                  <a:schemeClr val="tx1"/>
                </a:solidFill>
              </a:rPr>
              <a:t>멤버십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전체 </a:t>
            </a:r>
            <a:r>
              <a:rPr lang="en-US" altLang="ko-KR" sz="1050">
                <a:solidFill>
                  <a:schemeClr val="tx1"/>
                </a:solidFill>
              </a:rPr>
              <a:t>/ </a:t>
            </a:r>
            <a:r>
              <a:rPr lang="ko-KR" altLang="en-US" sz="1050">
                <a:solidFill>
                  <a:schemeClr val="tx1"/>
                </a:solidFill>
              </a:rPr>
              <a:t>영화 </a:t>
            </a:r>
            <a:r>
              <a:rPr lang="en-US" altLang="ko-KR" sz="1050">
                <a:solidFill>
                  <a:schemeClr val="tx1"/>
                </a:solidFill>
              </a:rPr>
              <a:t>/ </a:t>
            </a:r>
            <a:r>
              <a:rPr lang="ko-KR" altLang="en-US" sz="1050">
                <a:solidFill>
                  <a:schemeClr val="tx1"/>
                </a:solidFill>
              </a:rPr>
              <a:t>할인 </a:t>
            </a:r>
            <a:r>
              <a:rPr lang="en-US" altLang="ko-KR" sz="1050">
                <a:solidFill>
                  <a:schemeClr val="tx1"/>
                </a:solidFill>
              </a:rPr>
              <a:t>/ </a:t>
            </a:r>
            <a:r>
              <a:rPr lang="ko-KR" altLang="en-US" sz="1050">
                <a:solidFill>
                  <a:schemeClr val="tx1"/>
                </a:solidFill>
              </a:rPr>
              <a:t>극장</a:t>
            </a:r>
            <a:r>
              <a:rPr lang="en-US" altLang="ko-KR" sz="1050">
                <a:solidFill>
                  <a:schemeClr val="tx1"/>
                </a:solidFill>
              </a:rPr>
              <a:t> / </a:t>
            </a:r>
            <a:r>
              <a:rPr lang="ko-KR" altLang="en-US" sz="1050">
                <a:solidFill>
                  <a:schemeClr val="tx1"/>
                </a:solidFill>
              </a:rPr>
              <a:t>멤버십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6536" y="4149081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536" y="5034099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0752" y="4149081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0752" y="5034099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61450" y="4149081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61450" y="5034099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536" y="5352294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6536" y="6237312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20752" y="5352294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20752" y="6237312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61450" y="5352294"/>
            <a:ext cx="18002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61450" y="6237312"/>
            <a:ext cx="1800200" cy="23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53200" y="3825044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61312" y="3825044"/>
            <a:ext cx="14340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대략적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53200" y="4717075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61312" y="4717075"/>
            <a:ext cx="14340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대략적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53200" y="5605672"/>
            <a:ext cx="93610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이벤트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61312" y="5605672"/>
            <a:ext cx="14340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이벤트 제목</a:t>
            </a:r>
            <a:r>
              <a:rPr lang="en-US" altLang="ko-KR" sz="1100">
                <a:solidFill>
                  <a:schemeClr val="tx1"/>
                </a:solidFill>
              </a:rPr>
              <a:t>, </a:t>
            </a:r>
            <a:r>
              <a:rPr lang="ko-KR" altLang="en-US" sz="1100">
                <a:solidFill>
                  <a:schemeClr val="tx1"/>
                </a:solidFill>
              </a:rPr>
              <a:t>대략적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55" y="1494601"/>
            <a:ext cx="8526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한국 영화산업은 그간 비약적인 성장을 거듭하며 일반 국민의 여가생활에 밀접한 영향을 미치는 분야로</a:t>
            </a:r>
            <a:r>
              <a:rPr lang="en-US" altLang="ko-KR" sz="2000" dirty="0"/>
              <a:t> </a:t>
            </a:r>
            <a:r>
              <a:rPr lang="ko-KR" altLang="en-US" sz="2000" dirty="0"/>
              <a:t>성장</a:t>
            </a:r>
            <a:endParaRPr lang="en-US" altLang="ko-KR" sz="2000" dirty="0"/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000" dirty="0"/>
              <a:t>2018</a:t>
            </a:r>
            <a:r>
              <a:rPr lang="ko-KR" altLang="en-US" sz="2000" dirty="0"/>
              <a:t>년 문화향수실태조사 보고서에 따르면 한국인이 가장 많이 참여하는 문화예술행사에 영화관람이 </a:t>
            </a:r>
            <a:r>
              <a:rPr lang="en-US" altLang="ko-KR" sz="2000" b="1" dirty="0"/>
              <a:t>73.3%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위를 차지</a:t>
            </a:r>
            <a:endParaRPr lang="en-US" altLang="ko-KR" sz="2000" b="1" dirty="0"/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편리한 </a:t>
            </a:r>
            <a:r>
              <a:rPr lang="ko-KR" altLang="en-US" sz="2000" b="1" dirty="0"/>
              <a:t>예매시스템</a:t>
            </a:r>
            <a:r>
              <a:rPr lang="ko-KR" altLang="en-US" sz="2000" dirty="0"/>
              <a:t>과 관람객의 </a:t>
            </a:r>
            <a:r>
              <a:rPr lang="ko-KR" altLang="en-US" sz="2000" b="1" dirty="0"/>
              <a:t>관람 후기</a:t>
            </a:r>
            <a:r>
              <a:rPr lang="ko-KR" altLang="en-US" sz="2000" dirty="0"/>
              <a:t> 및 다양한 </a:t>
            </a:r>
            <a:r>
              <a:rPr lang="ko-KR" altLang="en-US" sz="2000" b="1" dirty="0"/>
              <a:t>이벤트</a:t>
            </a:r>
            <a:r>
              <a:rPr lang="ko-KR" altLang="en-US" sz="2000" dirty="0"/>
              <a:t>를</a:t>
            </a:r>
            <a:r>
              <a:rPr lang="en-US" altLang="ko-KR" sz="2000" dirty="0"/>
              <a:t>  </a:t>
            </a:r>
            <a:r>
              <a:rPr lang="ko-KR" altLang="en-US" sz="2000" dirty="0"/>
              <a:t> 보여줄 수 있는 영화관 사이트를 구성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3433593"/>
            <a:ext cx="4740408" cy="289601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2144688" y="4390618"/>
            <a:ext cx="3024336" cy="274367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4768" y="6433760"/>
            <a:ext cx="3191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: 2018 </a:t>
            </a:r>
            <a:r>
              <a:rPr lang="ko-KR" altLang="en-US" sz="1050" dirty="0"/>
              <a:t>문화향수실태조사</a:t>
            </a:r>
            <a:r>
              <a:rPr lang="en-US" altLang="ko-KR" sz="1050" dirty="0"/>
              <a:t>, </a:t>
            </a:r>
            <a:r>
              <a:rPr lang="ko-KR" altLang="en-US" sz="1050" dirty="0"/>
              <a:t>문화체육관광부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4643241"/>
            <a:ext cx="1621584" cy="16215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11" y="3842137"/>
            <a:ext cx="1276947" cy="12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43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사이트 상단의 </a:t>
            </a:r>
            <a:r>
              <a:rPr lang="ko-KR" altLang="en-US" sz="1400" dirty="0" err="1"/>
              <a:t>마이페이지를</a:t>
            </a:r>
            <a:r>
              <a:rPr lang="ko-KR" altLang="en-US" sz="1400" dirty="0"/>
              <a:t> 클릭하면 들어올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처음 들어왔을 때는 내 기본적인 정보</a:t>
            </a:r>
            <a:r>
              <a:rPr lang="en-US" altLang="ko-KR" sz="1400" dirty="0"/>
              <a:t>(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등급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마일리지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보유쿠폰갯수</a:t>
            </a:r>
            <a:r>
              <a:rPr lang="en-US" altLang="ko-KR" sz="1400" dirty="0"/>
              <a:t>)</a:t>
            </a:r>
            <a:r>
              <a:rPr lang="ko-KR" altLang="en-US" sz="1400" dirty="0"/>
              <a:t>를 알려주는 화면이 출력된다</a:t>
            </a:r>
            <a:endParaRPr lang="en-US" altLang="ko-KR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>
                <a:solidFill>
                  <a:schemeClr val="tx1"/>
                </a:solidFill>
              </a:rPr>
              <a:t>내 기본 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이름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아이디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닉네임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등급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마일리지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보유쿠폰갯수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>
                <a:solidFill>
                  <a:schemeClr val="tx1"/>
                </a:solidFill>
              </a:rPr>
              <a:t>내 기본 정보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이름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아이디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닉네임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  <a:r>
              <a:rPr lang="ko-KR" altLang="en-US" sz="1400">
                <a:solidFill>
                  <a:schemeClr val="tx1"/>
                </a:solidFill>
              </a:rPr>
              <a:t>등급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마일리지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보유쿠폰갯수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8885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</a:t>
            </a:r>
            <a:r>
              <a:rPr lang="en-US" altLang="ko-KR"/>
              <a:t> – </a:t>
            </a:r>
            <a:r>
              <a:rPr lang="ko-KR" altLang="en-US"/>
              <a:t>내 쿠폰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내 쿠폰</a:t>
            </a:r>
            <a:r>
              <a:rPr lang="en-US" altLang="ko-KR" sz="1400"/>
              <a:t>’</a:t>
            </a:r>
            <a:r>
              <a:rPr lang="ko-KR" altLang="en-US" sz="1400"/>
              <a:t>을 클릭하면 쿠폰에 대한 정보를 조회할 수 있다</a:t>
            </a:r>
            <a:r>
              <a:rPr lang="en-US" altLang="ko-KR" sz="1400"/>
              <a:t>.</a:t>
            </a:r>
          </a:p>
          <a:p>
            <a:pPr latinLnBrk="0"/>
            <a:r>
              <a:rPr lang="en-US" altLang="ko-KR" sz="1400"/>
              <a:t>(</a:t>
            </a:r>
            <a:r>
              <a:rPr lang="ko-KR" altLang="en-US" sz="1400"/>
              <a:t>전체 보유 쿠폰</a:t>
            </a:r>
            <a:r>
              <a:rPr lang="en-US" altLang="ko-KR" sz="1400"/>
              <a:t>, </a:t>
            </a:r>
            <a:r>
              <a:rPr lang="ko-KR" altLang="en-US" sz="1400"/>
              <a:t>사용가능 쿠폰</a:t>
            </a:r>
            <a:r>
              <a:rPr lang="en-US" altLang="ko-KR" sz="1400"/>
              <a:t>, </a:t>
            </a:r>
            <a:r>
              <a:rPr lang="ko-KR" altLang="en-US" sz="1400"/>
              <a:t>사용한 쿠폰</a:t>
            </a:r>
            <a:r>
              <a:rPr lang="en-US" altLang="ko-KR" sz="1400"/>
              <a:t>, </a:t>
            </a:r>
            <a:r>
              <a:rPr lang="ko-KR" altLang="en-US" sz="1400"/>
              <a:t>사용내역</a:t>
            </a:r>
            <a:r>
              <a:rPr lang="en-US" altLang="ko-KR" sz="140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>
                <a:solidFill>
                  <a:schemeClr val="tx1"/>
                </a:solidFill>
              </a:rPr>
              <a:t>쿠폰 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보유한 전체 쿠폰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사용가능한 쿠폰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사용한 쿠폰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사용내역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>
                <a:solidFill>
                  <a:schemeClr val="tx1"/>
                </a:solidFill>
              </a:rPr>
              <a:t>쿠폰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보유한 전체 쿠폰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사용가능한</a:t>
            </a:r>
            <a:r>
              <a:rPr lang="ko-KR" altLang="en-US" sz="1400" dirty="0">
                <a:solidFill>
                  <a:schemeClr val="tx1"/>
                </a:solidFill>
              </a:rPr>
              <a:t> 쿠폰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사용한 쿠폰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사용내역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30386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9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- </a:t>
            </a:r>
            <a:r>
              <a:rPr lang="ko-KR" altLang="en-US"/>
              <a:t>마일리지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/>
              <a:t>‘</a:t>
            </a:r>
            <a:r>
              <a:rPr lang="ko-KR" altLang="en-US" sz="1400" dirty="0" err="1"/>
              <a:t>마일리지</a:t>
            </a:r>
            <a:r>
              <a:rPr lang="en-US" altLang="ko-KR" sz="1400" dirty="0"/>
              <a:t>’</a:t>
            </a:r>
            <a:r>
              <a:rPr lang="ko-KR" altLang="en-US" sz="1400" dirty="0"/>
              <a:t>를 클릭하면 </a:t>
            </a:r>
            <a:r>
              <a:rPr lang="ko-KR" altLang="en-US" sz="1400" dirty="0" err="1"/>
              <a:t>마일리지에</a:t>
            </a:r>
            <a:r>
              <a:rPr lang="ko-KR" altLang="en-US" sz="1400" dirty="0"/>
              <a:t> 대한 정보를 조회할 수 있다</a:t>
            </a:r>
            <a:r>
              <a:rPr lang="en-US" altLang="ko-KR" sz="1400" dirty="0"/>
              <a:t>.</a:t>
            </a:r>
          </a:p>
          <a:p>
            <a:pPr latinLnBrk="0"/>
            <a:r>
              <a:rPr lang="ko-KR" altLang="en-US" sz="1400" dirty="0"/>
              <a:t>총 보유 </a:t>
            </a:r>
            <a:r>
              <a:rPr lang="ko-KR" altLang="en-US" sz="1400" dirty="0" err="1"/>
              <a:t>마일리지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마일리지</a:t>
            </a:r>
            <a:r>
              <a:rPr lang="ko-KR" altLang="en-US" sz="1400" dirty="0"/>
              <a:t> 적립 내역</a:t>
            </a:r>
            <a:r>
              <a:rPr lang="en-US" altLang="ko-KR" sz="1400" dirty="0"/>
              <a:t>, </a:t>
            </a:r>
            <a:r>
              <a:rPr lang="ko-KR" altLang="en-US" sz="1400" dirty="0"/>
              <a:t>사용 내역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마일리지에</a:t>
            </a:r>
            <a:r>
              <a:rPr lang="ko-KR" altLang="en-US" sz="1400" dirty="0"/>
              <a:t> 대한 설명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>
                <a:solidFill>
                  <a:schemeClr val="tx1"/>
                </a:solidFill>
              </a:rPr>
              <a:t>마일리지 정보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총 보유 마일리지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마일리지 적립 내역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사용 내역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마일리지에 대한 설명</a:t>
            </a:r>
            <a:r>
              <a:rPr lang="en-US" altLang="ko-KR" sz="120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>
                <a:solidFill>
                  <a:schemeClr val="tx1"/>
                </a:solidFill>
              </a:rPr>
              <a:t>마일리지 정보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총 보유 마일리지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마일리지 적립 내역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사용 내역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마일리지에 대한 설명</a:t>
            </a:r>
            <a:r>
              <a:rPr lang="en-US" altLang="ko-KR" sz="140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09948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78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- </a:t>
            </a:r>
            <a:r>
              <a:rPr lang="ko-KR" altLang="en-US"/>
              <a:t>예매내역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pPr latinLnBrk="0"/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예매내역</a:t>
            </a:r>
            <a:r>
              <a:rPr lang="en-US" altLang="ko-KR" sz="1400"/>
              <a:t>’</a:t>
            </a:r>
            <a:r>
              <a:rPr lang="ko-KR" altLang="en-US" sz="1400"/>
              <a:t>을 클릭하면 내가 했던 예매에 대한 정보를 볼 수 있다</a:t>
            </a:r>
            <a:r>
              <a:rPr lang="en-US" altLang="ko-KR" sz="1400"/>
              <a:t>.</a:t>
            </a:r>
          </a:p>
          <a:p>
            <a:pPr latinLnBrk="0"/>
            <a:r>
              <a:rPr lang="en-US" altLang="ko-KR" sz="1400"/>
              <a:t>(</a:t>
            </a:r>
            <a:r>
              <a:rPr lang="ko-KR" altLang="en-US" sz="1400"/>
              <a:t>전체 예매 영화</a:t>
            </a:r>
            <a:r>
              <a:rPr lang="en-US" altLang="ko-KR" sz="1400"/>
              <a:t>, </a:t>
            </a:r>
            <a:r>
              <a:rPr lang="ko-KR" altLang="en-US" sz="1400"/>
              <a:t>예매 비용</a:t>
            </a:r>
            <a:r>
              <a:rPr lang="en-US" altLang="ko-KR" sz="1400"/>
              <a:t>, </a:t>
            </a:r>
            <a:r>
              <a:rPr lang="ko-KR" altLang="en-US" sz="1400"/>
              <a:t>예매 날짜</a:t>
            </a:r>
            <a:r>
              <a:rPr lang="en-US" altLang="ko-KR" sz="1400"/>
              <a:t>, </a:t>
            </a:r>
            <a:r>
              <a:rPr lang="ko-KR" altLang="en-US" sz="1400"/>
              <a:t>시청 날짜</a:t>
            </a:r>
            <a:r>
              <a:rPr lang="en-US" altLang="ko-KR" sz="140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예매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전체 예매 영화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예매 비용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예매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시청 날짜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>
                <a:solidFill>
                  <a:schemeClr val="tx1"/>
                </a:solidFill>
              </a:rPr>
              <a:t>예매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전체 예매 영화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예매 비용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400" dirty="0">
                <a:solidFill>
                  <a:schemeClr val="tx1"/>
                </a:solidFill>
              </a:rPr>
              <a:t>예매 날짜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시청 날짜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1908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/>
                        <a:t>예매내역</a:t>
                      </a:r>
                      <a:endParaRPr lang="en-US" altLang="ko-KR" sz="1400" b="1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찜한 영화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찜한 영화</a:t>
            </a:r>
            <a:r>
              <a:rPr lang="en-US" altLang="ko-KR" sz="1400"/>
              <a:t>’</a:t>
            </a:r>
            <a:r>
              <a:rPr lang="ko-KR" altLang="en-US" sz="1400"/>
              <a:t>를 클릭하면 내가 찜해둔 영화에 대한 정보를 보거나 수정할 수 있다</a:t>
            </a:r>
            <a:r>
              <a:rPr lang="en-US" altLang="ko-KR" sz="1400"/>
              <a:t>.</a:t>
            </a:r>
          </a:p>
          <a:p>
            <a:pPr latinLnBrk="0"/>
            <a:r>
              <a:rPr lang="en-US" altLang="ko-KR" sz="1400"/>
              <a:t>(</a:t>
            </a:r>
            <a:r>
              <a:rPr lang="ko-KR" altLang="en-US" sz="1400"/>
              <a:t>찜했던 영화의 리스트</a:t>
            </a:r>
            <a:r>
              <a:rPr lang="en-US" altLang="ko-KR" sz="1400"/>
              <a:t>, </a:t>
            </a:r>
            <a:r>
              <a:rPr lang="ko-KR" altLang="en-US" sz="1400"/>
              <a:t>간략한 정보</a:t>
            </a:r>
            <a:r>
              <a:rPr lang="en-US" altLang="ko-KR" sz="1400"/>
              <a:t>, </a:t>
            </a:r>
            <a:r>
              <a:rPr lang="ko-KR" altLang="en-US" sz="1400"/>
              <a:t>예매하러 가기</a:t>
            </a:r>
            <a:r>
              <a:rPr lang="en-US" altLang="ko-KR" sz="1400"/>
              <a:t>, </a:t>
            </a:r>
            <a:r>
              <a:rPr lang="ko-KR" altLang="en-US" sz="1400"/>
              <a:t>리스트 제거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 err="1">
                <a:solidFill>
                  <a:schemeClr val="tx1"/>
                </a:solidFill>
              </a:rPr>
              <a:t>찜한</a:t>
            </a:r>
            <a:r>
              <a:rPr lang="ko-KR" altLang="en-US" sz="1200" dirty="0">
                <a:solidFill>
                  <a:schemeClr val="tx1"/>
                </a:solidFill>
              </a:rPr>
              <a:t> 영화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찜했던</a:t>
            </a:r>
            <a:r>
              <a:rPr lang="ko-KR" altLang="en-US" sz="1200" dirty="0">
                <a:solidFill>
                  <a:schemeClr val="tx1"/>
                </a:solidFill>
              </a:rPr>
              <a:t> 영화의 리스트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간략한 정보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예매하러 가기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리스트 제거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 err="1">
                <a:solidFill>
                  <a:schemeClr val="tx1"/>
                </a:solidFill>
              </a:rPr>
              <a:t>찜한</a:t>
            </a:r>
            <a:r>
              <a:rPr lang="ko-KR" altLang="en-US" sz="1400" dirty="0">
                <a:solidFill>
                  <a:schemeClr val="tx1"/>
                </a:solidFill>
              </a:rPr>
              <a:t> 영화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찜했던</a:t>
            </a:r>
            <a:r>
              <a:rPr lang="ko-KR" altLang="en-US" sz="1400" dirty="0">
                <a:solidFill>
                  <a:schemeClr val="tx1"/>
                </a:solidFill>
              </a:rPr>
              <a:t> 영화의 리스트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간략한 정보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400" dirty="0">
                <a:solidFill>
                  <a:schemeClr val="tx1"/>
                </a:solidFill>
              </a:rPr>
              <a:t>예매하러 가기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리스트 제거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07160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43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나의 감상평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나의 감상평</a:t>
            </a:r>
            <a:r>
              <a:rPr lang="en-US" altLang="ko-KR" sz="1400"/>
              <a:t>’</a:t>
            </a:r>
            <a:r>
              <a:rPr lang="ko-KR" altLang="en-US" sz="1400"/>
              <a:t>을 클릭하면 내가 작성한 감상평 정보를 볼 수 있다</a:t>
            </a:r>
            <a:r>
              <a:rPr lang="en-US" altLang="ko-KR" sz="1400"/>
              <a:t>.</a:t>
            </a:r>
          </a:p>
          <a:p>
            <a:pPr latinLnBrk="0"/>
            <a:r>
              <a:rPr lang="en-US" altLang="ko-KR" sz="1400"/>
              <a:t>(</a:t>
            </a:r>
            <a:r>
              <a:rPr lang="ko-KR" altLang="en-US" sz="1400"/>
              <a:t>내가 작성한 감상평</a:t>
            </a:r>
            <a:r>
              <a:rPr lang="en-US" altLang="ko-KR" sz="1400"/>
              <a:t> </a:t>
            </a:r>
            <a:r>
              <a:rPr lang="ko-KR" altLang="en-US" sz="1400"/>
              <a:t>리스트</a:t>
            </a:r>
            <a:r>
              <a:rPr lang="en-US" altLang="ko-KR" sz="1400"/>
              <a:t>, </a:t>
            </a:r>
            <a:r>
              <a:rPr lang="ko-KR" altLang="en-US" sz="1400"/>
              <a:t>감상평 조회</a:t>
            </a:r>
            <a:r>
              <a:rPr lang="en-US" altLang="ko-KR" sz="1400"/>
              <a:t>, </a:t>
            </a:r>
            <a:r>
              <a:rPr lang="ko-KR" altLang="en-US" sz="1400"/>
              <a:t>감상평 삭제</a:t>
            </a:r>
            <a:r>
              <a:rPr lang="en-US" altLang="ko-KR" sz="1400"/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나의 </a:t>
            </a:r>
            <a:r>
              <a:rPr lang="ko-KR" altLang="en-US" sz="1200" dirty="0" err="1">
                <a:solidFill>
                  <a:schemeClr val="tx1"/>
                </a:solidFill>
              </a:rPr>
              <a:t>감상평</a:t>
            </a:r>
            <a:r>
              <a:rPr lang="ko-KR" altLang="en-US" sz="1200" dirty="0">
                <a:solidFill>
                  <a:schemeClr val="tx1"/>
                </a:solidFill>
              </a:rPr>
              <a:t>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내가 작성한 </a:t>
            </a:r>
            <a:r>
              <a:rPr lang="ko-KR" altLang="en-US" sz="1200" dirty="0" err="1">
                <a:solidFill>
                  <a:schemeClr val="tx1"/>
                </a:solidFill>
              </a:rPr>
              <a:t>감상평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리스트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200" dirty="0" err="1">
                <a:solidFill>
                  <a:schemeClr val="tx1"/>
                </a:solidFill>
              </a:rPr>
              <a:t>감상평</a:t>
            </a:r>
            <a:r>
              <a:rPr lang="ko-KR" altLang="en-US" sz="1200" dirty="0">
                <a:solidFill>
                  <a:schemeClr val="tx1"/>
                </a:solidFill>
              </a:rPr>
              <a:t> 조회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감상평</a:t>
            </a:r>
            <a:r>
              <a:rPr lang="ko-KR" altLang="en-US" sz="1200" dirty="0">
                <a:solidFill>
                  <a:schemeClr val="tx1"/>
                </a:solidFill>
              </a:rPr>
              <a:t> 삭제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감상평</a:t>
            </a:r>
            <a:r>
              <a:rPr lang="ko-KR" altLang="en-US" sz="1400" dirty="0">
                <a:solidFill>
                  <a:schemeClr val="tx1"/>
                </a:solidFill>
              </a:rPr>
              <a:t>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내가 작성한 </a:t>
            </a:r>
            <a:r>
              <a:rPr lang="ko-KR" altLang="en-US" sz="1400" dirty="0" err="1">
                <a:solidFill>
                  <a:schemeClr val="tx1"/>
                </a:solidFill>
              </a:rPr>
              <a:t>감상평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리스트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400" dirty="0" err="1">
                <a:solidFill>
                  <a:schemeClr val="tx1"/>
                </a:solidFill>
              </a:rPr>
              <a:t>감상평</a:t>
            </a:r>
            <a:r>
              <a:rPr lang="ko-KR" altLang="en-US" sz="1400" dirty="0">
                <a:solidFill>
                  <a:schemeClr val="tx1"/>
                </a:solidFill>
              </a:rPr>
              <a:t> 조회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감상평</a:t>
            </a:r>
            <a:r>
              <a:rPr lang="ko-KR" altLang="en-US" sz="1400" dirty="0">
                <a:solidFill>
                  <a:schemeClr val="tx1"/>
                </a:solidFill>
              </a:rPr>
              <a:t> 삭제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15977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0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나의 문의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‘</a:t>
            </a:r>
            <a:r>
              <a:rPr lang="ko-KR" altLang="en-US" sz="1400"/>
              <a:t>나의 문의</a:t>
            </a:r>
            <a:r>
              <a:rPr lang="en-US" altLang="ko-KR" sz="1400"/>
              <a:t>’</a:t>
            </a:r>
            <a:r>
              <a:rPr lang="ko-KR" altLang="en-US" sz="1400"/>
              <a:t>를 클릭하면 사이트에 </a:t>
            </a:r>
            <a:r>
              <a:rPr lang="en-US" altLang="ko-KR" sz="1400"/>
              <a:t>1:1</a:t>
            </a:r>
            <a:r>
              <a:rPr lang="ko-KR" altLang="en-US" sz="1400"/>
              <a:t>문의했던 내역과 그에 대한 답변을 조회할 수 있다</a:t>
            </a:r>
            <a:r>
              <a:rPr lang="en-US" altLang="ko-KR" sz="140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내 문의 내역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문의내역 리스트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문의내역 내용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답변 내용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내 문의 내역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문의내역 리스트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문의내역 내용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답변 내용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3050" y="2661151"/>
            <a:ext cx="3312368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1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개인정보 변경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개인정보 변경</a:t>
            </a:r>
            <a:r>
              <a:rPr lang="en-US" altLang="ko-KR" sz="1400"/>
              <a:t>’</a:t>
            </a:r>
            <a:r>
              <a:rPr lang="ko-KR" altLang="en-US" sz="1400"/>
              <a:t>을 클릭하면 사이트에 가입했던 정보 중 일부를 변경할 수 있다</a:t>
            </a:r>
            <a:r>
              <a:rPr lang="en-US" altLang="ko-KR" sz="1400"/>
              <a:t>.</a:t>
            </a:r>
          </a:p>
          <a:p>
            <a:pPr latinLnBrk="0"/>
            <a:r>
              <a:rPr lang="ko-KR" altLang="en-US" sz="1400"/>
              <a:t>변경 불가능한 정보 </a:t>
            </a:r>
            <a:r>
              <a:rPr lang="en-US" altLang="ko-KR" sz="1400"/>
              <a:t>: </a:t>
            </a:r>
            <a:r>
              <a:rPr lang="ko-KR" altLang="en-US" sz="1400"/>
              <a:t>가입 후에는 변경이 불가능한 정보 </a:t>
            </a:r>
            <a:r>
              <a:rPr lang="en-US" altLang="ko-KR" sz="1400"/>
              <a:t>/</a:t>
            </a:r>
            <a:r>
              <a:rPr lang="ko-KR" altLang="en-US" sz="1400"/>
              <a:t> 예</a:t>
            </a:r>
            <a:r>
              <a:rPr lang="en-US" altLang="ko-KR" sz="1400"/>
              <a:t>) </a:t>
            </a:r>
            <a:r>
              <a:rPr lang="ko-KR" altLang="en-US" sz="1400"/>
              <a:t>아이디</a:t>
            </a:r>
            <a:endParaRPr lang="en-US" altLang="ko-KR" sz="1400"/>
          </a:p>
          <a:p>
            <a:pPr latinLnBrk="0"/>
            <a:r>
              <a:rPr lang="ko-KR" altLang="en-US" sz="1400"/>
              <a:t>제한적 변경 가능한 정보 </a:t>
            </a:r>
            <a:r>
              <a:rPr lang="en-US" altLang="ko-KR" sz="1400"/>
              <a:t>: </a:t>
            </a:r>
            <a:r>
              <a:rPr lang="ko-KR" altLang="en-US" sz="1400"/>
              <a:t>특정 절차를 거쳐서 변경이 가능한 정보 </a:t>
            </a:r>
            <a:r>
              <a:rPr lang="en-US" altLang="ko-KR" sz="1400"/>
              <a:t>/</a:t>
            </a:r>
            <a:r>
              <a:rPr lang="ko-KR" altLang="en-US" sz="1400"/>
              <a:t> 예</a:t>
            </a:r>
            <a:r>
              <a:rPr lang="en-US" altLang="ko-KR" sz="1400"/>
              <a:t>) </a:t>
            </a:r>
            <a:r>
              <a:rPr lang="ko-KR" altLang="en-US" sz="1400"/>
              <a:t>비밀번호</a:t>
            </a:r>
            <a:endParaRPr lang="en-US" altLang="ko-KR" sz="1400"/>
          </a:p>
          <a:p>
            <a:pPr latinLnBrk="0"/>
            <a:r>
              <a:rPr lang="ko-KR" altLang="en-US" sz="1400"/>
              <a:t>변경 가능한 정보 </a:t>
            </a:r>
            <a:r>
              <a:rPr lang="en-US" altLang="ko-KR" sz="1400"/>
              <a:t>: </a:t>
            </a:r>
            <a:r>
              <a:rPr lang="ko-KR" altLang="en-US" sz="1400"/>
              <a:t>가입 후에도 자유롭게 변경이 가능한 정보 </a:t>
            </a:r>
            <a:r>
              <a:rPr lang="en-US" altLang="ko-KR" sz="1400"/>
              <a:t>/ </a:t>
            </a:r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en-US" sz="1400"/>
              <a:t>주소</a:t>
            </a:r>
            <a:r>
              <a:rPr lang="en-US" altLang="ko-KR" sz="1400"/>
              <a:t>, </a:t>
            </a:r>
            <a:r>
              <a:rPr lang="ko-KR" altLang="en-US" sz="1400"/>
              <a:t>닉네임</a:t>
            </a:r>
            <a:endParaRPr lang="en-US" altLang="ko-KR" sz="1400"/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내 기본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등급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latinLnBrk="0"/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보유쿠폰갯수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>
                <a:solidFill>
                  <a:schemeClr val="tx1"/>
                </a:solidFill>
              </a:rPr>
              <a:t>회원가입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변경 불가능한 정보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제한적 변경 가능한 정보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변경 가능한 정보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44290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회원탈퇴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/>
              <a:t>‘</a:t>
            </a:r>
            <a:r>
              <a:rPr lang="ko-KR" altLang="en-US" sz="1400"/>
              <a:t>회원탈퇴</a:t>
            </a:r>
            <a:r>
              <a:rPr lang="en-US" altLang="ko-KR" sz="1400"/>
              <a:t>’</a:t>
            </a:r>
            <a:r>
              <a:rPr lang="ko-KR" altLang="en-US" sz="1400"/>
              <a:t>를 누르면 처음으로 비밀번호를 입력</a:t>
            </a:r>
            <a:r>
              <a:rPr lang="en-US" altLang="ko-KR" sz="1400"/>
              <a:t>, </a:t>
            </a:r>
            <a:r>
              <a:rPr lang="ko-KR" altLang="en-US" sz="1400"/>
              <a:t>회원탈퇴 동의 여부 확인</a:t>
            </a:r>
            <a:r>
              <a:rPr lang="en-US" altLang="ko-KR" sz="1400"/>
              <a:t> </a:t>
            </a:r>
            <a:r>
              <a:rPr lang="ko-KR" altLang="en-US" sz="1400"/>
              <a:t>후에 한번 더 비밀번호 인증을 하는 절차를 거쳐 탈퇴가 가능하다</a:t>
            </a:r>
            <a:r>
              <a:rPr lang="en-US" altLang="ko-KR" sz="140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3200" y="3759160"/>
            <a:ext cx="2442128" cy="2908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>
                <a:solidFill>
                  <a:schemeClr val="tx1"/>
                </a:solidFill>
              </a:rPr>
              <a:t>회원탈퇴 페이지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회원탈퇴 동의여부</a:t>
            </a:r>
            <a:r>
              <a:rPr lang="en-US" altLang="ko-KR" sz="1200">
                <a:solidFill>
                  <a:schemeClr val="tx1"/>
                </a:solidFill>
              </a:rPr>
              <a:t>, 2</a:t>
            </a:r>
            <a:r>
              <a:rPr lang="ko-KR" altLang="en-US" sz="1200">
                <a:solidFill>
                  <a:schemeClr val="tx1"/>
                </a:solidFill>
              </a:rPr>
              <a:t>단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비밀번호 인증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53200" y="3473624"/>
            <a:ext cx="2442128" cy="285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50">
                <a:solidFill>
                  <a:schemeClr val="tx1"/>
                </a:solidFill>
              </a:rPr>
              <a:t>마이페이지 메뉴</a:t>
            </a:r>
            <a:r>
              <a:rPr lang="en-US" altLang="ko-KR" sz="1050">
                <a:solidFill>
                  <a:schemeClr val="tx1"/>
                </a:solidFill>
              </a:rPr>
              <a:t>(</a:t>
            </a:r>
            <a:r>
              <a:rPr lang="ko-KR" altLang="en-US" sz="1050">
                <a:solidFill>
                  <a:schemeClr val="tx1"/>
                </a:solidFill>
              </a:rPr>
              <a:t>내 쿠폰 </a:t>
            </a:r>
            <a:r>
              <a:rPr lang="en-US" altLang="ko-KR" sz="1050">
                <a:solidFill>
                  <a:schemeClr val="tx1"/>
                </a:solidFill>
              </a:rPr>
              <a:t>etc..)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2720" y="3473624"/>
            <a:ext cx="3888432" cy="3193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>
                <a:solidFill>
                  <a:schemeClr val="tx1"/>
                </a:solidFill>
              </a:rPr>
              <a:t>회원탈퇴 페이지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 latinLnBrk="0"/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회원탈퇴 동의여부</a:t>
            </a:r>
            <a:r>
              <a:rPr lang="en-US" altLang="ko-KR" sz="1400">
                <a:solidFill>
                  <a:schemeClr val="tx1"/>
                </a:solidFill>
              </a:rPr>
              <a:t>, 2</a:t>
            </a:r>
            <a:r>
              <a:rPr lang="ko-KR" altLang="en-US" sz="1400">
                <a:solidFill>
                  <a:schemeClr val="tx1"/>
                </a:solidFill>
              </a:rPr>
              <a:t>단 비밀번호 인증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64"/>
              </p:ext>
            </p:extLst>
          </p:nvPr>
        </p:nvGraphicFramePr>
        <p:xfrm>
          <a:off x="776536" y="3456581"/>
          <a:ext cx="1584176" cy="316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내 쿠폰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마일리지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/>
                        <a:t>예매내역</a:t>
                      </a:r>
                      <a:endParaRPr lang="en-US" altLang="ko-KR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찜한영화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marR="0" indent="-176213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나의감상평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나의문의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+mn-lt"/>
                        </a:rPr>
                        <a:t>개인정보변경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176213" indent="-1762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lt"/>
                        </a:rPr>
                        <a:t>회원탈퇴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04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60835" y="3896348"/>
            <a:ext cx="4896544" cy="2701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상품리스트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160835" y="3501008"/>
            <a:ext cx="1734134" cy="251324"/>
            <a:chOff x="1172580" y="4181748"/>
            <a:chExt cx="1734134" cy="251324"/>
          </a:xfrm>
        </p:grpSpPr>
        <p:sp>
          <p:nvSpPr>
            <p:cNvPr id="52" name="직사각형 51"/>
            <p:cNvSpPr/>
            <p:nvPr/>
          </p:nvSpPr>
          <p:spPr>
            <a:xfrm>
              <a:off x="1172580" y="4181748"/>
              <a:ext cx="867067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관람권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39647" y="4181748"/>
              <a:ext cx="867067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스낵음료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891528-8246-4DEE-9C31-FFEC97F2E950}"/>
              </a:ext>
            </a:extLst>
          </p:cNvPr>
          <p:cNvGrpSpPr/>
          <p:nvPr/>
        </p:nvGrpSpPr>
        <p:grpSpPr>
          <a:xfrm>
            <a:off x="6833015" y="3424536"/>
            <a:ext cx="2283139" cy="3244824"/>
            <a:chOff x="6833015" y="3424536"/>
            <a:chExt cx="2283139" cy="32448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A5A9B6-AE57-4E91-8D38-6ABAACD7E1D9}"/>
                </a:ext>
              </a:extLst>
            </p:cNvPr>
            <p:cNvSpPr/>
            <p:nvPr/>
          </p:nvSpPr>
          <p:spPr>
            <a:xfrm>
              <a:off x="6833015" y="4027984"/>
              <a:ext cx="2277637" cy="26413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상품리스트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118776-DE02-4A61-9EEE-5225AC343BC3}"/>
                </a:ext>
              </a:extLst>
            </p:cNvPr>
            <p:cNvSpPr/>
            <p:nvPr/>
          </p:nvSpPr>
          <p:spPr>
            <a:xfrm>
              <a:off x="7973052" y="3424536"/>
              <a:ext cx="11376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장바구니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AB9984D-9CC5-44C2-A789-D9F693A6F874}"/>
                </a:ext>
              </a:extLst>
            </p:cNvPr>
            <p:cNvGrpSpPr/>
            <p:nvPr/>
          </p:nvGrpSpPr>
          <p:grpSpPr>
            <a:xfrm>
              <a:off x="6838516" y="3726260"/>
              <a:ext cx="2277638" cy="251324"/>
              <a:chOff x="1158563" y="4181748"/>
              <a:chExt cx="2277638" cy="251324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8105431-CDFE-4FD6-9A87-29EEEB6E3A8F}"/>
                  </a:ext>
                </a:extLst>
              </p:cNvPr>
              <p:cNvSpPr/>
              <p:nvPr/>
            </p:nvSpPr>
            <p:spPr>
              <a:xfrm>
                <a:off x="1158563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관람권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AF2F42E-610A-4A8F-B86E-74B33620F24A}"/>
                  </a:ext>
                </a:extLst>
              </p:cNvPr>
              <p:cNvSpPr/>
              <p:nvPr/>
            </p:nvSpPr>
            <p:spPr>
              <a:xfrm>
                <a:off x="2298601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스낵음료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5DE1B1-29EB-4EB9-B70F-BC9B584D4D57}"/>
              </a:ext>
            </a:extLst>
          </p:cNvPr>
          <p:cNvSpPr/>
          <p:nvPr/>
        </p:nvSpPr>
        <p:spPr>
          <a:xfrm>
            <a:off x="4919779" y="3497859"/>
            <a:ext cx="1137600" cy="251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67CDD-AA86-4370-B314-AFADE97DBC29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A2219-F5BE-44CA-B348-0D35D9FFA8ED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>
                <a:latin typeface="+mn-ea"/>
              </a:rPr>
              <a:t>구매 가능한 </a:t>
            </a:r>
            <a:r>
              <a:rPr lang="en-US" altLang="ko-KR" sz="1400" dirty="0">
                <a:latin typeface="+mn-ea"/>
              </a:rPr>
              <a:t>2D, 3D, 4DX </a:t>
            </a:r>
            <a:r>
              <a:rPr lang="ko-KR" altLang="en-US" sz="1400" dirty="0">
                <a:latin typeface="+mn-ea"/>
              </a:rPr>
              <a:t>영화의 관람권과 미리 구매 가능한 팝콘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음료 등 영화를 관람하면서 먹을 수 있는 스낵 리스트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42000"/>
              </p:ext>
            </p:extLst>
          </p:nvPr>
        </p:nvGraphicFramePr>
        <p:xfrm>
          <a:off x="681038" y="1484784"/>
          <a:ext cx="8543924" cy="5296618"/>
        </p:xfrm>
        <a:graphic>
          <a:graphicData uri="http://schemas.openxmlformats.org/drawingml/2006/table">
            <a:tbl>
              <a:tblPr/>
              <a:tblGrid>
                <a:gridCol w="558237">
                  <a:extLst>
                    <a:ext uri="{9D8B030D-6E8A-4147-A177-3AD203B41FA5}">
                      <a16:colId xmlns:a16="http://schemas.microsoft.com/office/drawing/2014/main" val="1309921715"/>
                    </a:ext>
                  </a:extLst>
                </a:gridCol>
                <a:gridCol w="746732">
                  <a:extLst>
                    <a:ext uri="{9D8B030D-6E8A-4147-A177-3AD203B41FA5}">
                      <a16:colId xmlns:a16="http://schemas.microsoft.com/office/drawing/2014/main" val="1717917885"/>
                    </a:ext>
                  </a:extLst>
                </a:gridCol>
                <a:gridCol w="558237">
                  <a:extLst>
                    <a:ext uri="{9D8B030D-6E8A-4147-A177-3AD203B41FA5}">
                      <a16:colId xmlns:a16="http://schemas.microsoft.com/office/drawing/2014/main" val="2709166838"/>
                    </a:ext>
                  </a:extLst>
                </a:gridCol>
                <a:gridCol w="1355718">
                  <a:extLst>
                    <a:ext uri="{9D8B030D-6E8A-4147-A177-3AD203B41FA5}">
                      <a16:colId xmlns:a16="http://schemas.microsoft.com/office/drawing/2014/main" val="3320163399"/>
                    </a:ext>
                  </a:extLst>
                </a:gridCol>
                <a:gridCol w="3717334">
                  <a:extLst>
                    <a:ext uri="{9D8B030D-6E8A-4147-A177-3AD203B41FA5}">
                      <a16:colId xmlns:a16="http://schemas.microsoft.com/office/drawing/2014/main" val="630158630"/>
                    </a:ext>
                  </a:extLst>
                </a:gridCol>
                <a:gridCol w="694187">
                  <a:extLst>
                    <a:ext uri="{9D8B030D-6E8A-4147-A177-3AD203B41FA5}">
                      <a16:colId xmlns:a16="http://schemas.microsoft.com/office/drawing/2014/main" val="2448288964"/>
                    </a:ext>
                  </a:extLst>
                </a:gridCol>
                <a:gridCol w="457941">
                  <a:extLst>
                    <a:ext uri="{9D8B030D-6E8A-4147-A177-3AD203B41FA5}">
                      <a16:colId xmlns:a16="http://schemas.microsoft.com/office/drawing/2014/main" val="1779610068"/>
                    </a:ext>
                  </a:extLst>
                </a:gridCol>
                <a:gridCol w="455538">
                  <a:extLst>
                    <a:ext uri="{9D8B030D-6E8A-4147-A177-3AD203B41FA5}">
                      <a16:colId xmlns:a16="http://schemas.microsoft.com/office/drawing/2014/main" val="2093133159"/>
                    </a:ext>
                  </a:extLst>
                </a:gridCol>
              </a:tblGrid>
              <a:tr h="384826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영화예매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20-01-10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07837"/>
                  </a:ext>
                </a:extLst>
              </a:tr>
              <a:tr h="195792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80667"/>
                  </a:ext>
                </a:extLst>
              </a:tr>
              <a:tr h="252000">
                <a:tc rowSpan="6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예매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예매할 영화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좌석을 선택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46908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페이지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예매할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영화표를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16926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완료 및 예매 완료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완료와 함께 영화가 예매 되었음을 안내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5122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상영시간표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극장별 상영시간표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영화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정보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상영시간표와 연결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45893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영화별 상영시간표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극장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제공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414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 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 확인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페이지로 이동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14831"/>
                  </a:ext>
                </a:extLst>
              </a:tr>
              <a:tr h="324000">
                <a:tc rowSpan="9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홈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예매율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TOP5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상영작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상영중인 영화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개봉일 가까운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TOP5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35783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현재상영작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상영중인 모든 영화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관람평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많은순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보고싶어요 순으로 정렬 가능한 영화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0825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관람객 평점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점만점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관람평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상영중인 영화의 관람객 평점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만점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관람평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17617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 및 관람평 등록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영화를 관람한 회원이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만점의 평점과 관람평을 작성한다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1859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추천순으로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정렬 가능한 영화의 관람평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9238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상영예정작인 모든 영화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개봉일순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예매율순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보고싶어요 순으로 정렬 가능한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27736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상세정보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상영중인 영화와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상영예정작의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포스터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심의등급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예매율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영화정보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시놉시스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스틸컷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예고편 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95775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보고싶어요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보고싶어하는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영화로 등록하여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마이페이지에서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 가능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31634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예매하기 페이지로 이동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선택창에 영화정보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선입력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91203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홈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영화관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분류하여 가나다 순으로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9102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정보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상세정보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영화관의 위치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상영시간표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 및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주차안내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요금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이벤트의 정보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2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76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E57848-5507-498D-AE99-197F8953FD1D}"/>
              </a:ext>
            </a:extLst>
          </p:cNvPr>
          <p:cNvGrpSpPr/>
          <p:nvPr/>
        </p:nvGrpSpPr>
        <p:grpSpPr>
          <a:xfrm>
            <a:off x="1160835" y="3501008"/>
            <a:ext cx="4896545" cy="3096344"/>
            <a:chOff x="1160834" y="3501008"/>
            <a:chExt cx="489654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1160835" y="5085184"/>
              <a:ext cx="4896544" cy="1512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60834" y="3501008"/>
              <a:ext cx="244827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3482" y="3501008"/>
              <a:ext cx="234389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D9902B-25E7-49A1-9201-05FD6C1C0A04}"/>
                </a:ext>
              </a:extLst>
            </p:cNvPr>
            <p:cNvSpPr/>
            <p:nvPr/>
          </p:nvSpPr>
          <p:spPr>
            <a:xfrm>
              <a:off x="4179050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ED3B9D-4A34-4757-BB3E-C05642DC05F4}"/>
                </a:ext>
              </a:extLst>
            </p:cNvPr>
            <p:cNvSpPr/>
            <p:nvPr/>
          </p:nvSpPr>
          <p:spPr>
            <a:xfrm>
              <a:off x="5178998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7E6221-DA35-4EB4-9C30-4172B6250AA4}"/>
                </a:ext>
              </a:extLst>
            </p:cNvPr>
            <p:cNvSpPr/>
            <p:nvPr/>
          </p:nvSpPr>
          <p:spPr>
            <a:xfrm>
              <a:off x="3713482" y="4341586"/>
              <a:ext cx="234389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B9A0513-805C-4EAD-BEDF-C8EAC4D6E612}"/>
                </a:ext>
              </a:extLst>
            </p:cNvPr>
            <p:cNvGrpSpPr/>
            <p:nvPr/>
          </p:nvGrpSpPr>
          <p:grpSpPr>
            <a:xfrm>
              <a:off x="3713482" y="4665622"/>
              <a:ext cx="348576" cy="272827"/>
              <a:chOff x="3713482" y="4665622"/>
              <a:chExt cx="348576" cy="2728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71D3B48-6F87-4872-A6EF-123BA13AC808}"/>
                  </a:ext>
                </a:extLst>
              </p:cNvPr>
              <p:cNvSpPr/>
              <p:nvPr/>
            </p:nvSpPr>
            <p:spPr>
              <a:xfrm>
                <a:off x="3713482" y="4665622"/>
                <a:ext cx="348576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490E735-112E-4C98-8FC3-2D5C3BF29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739" t="10903" r="19631" b="14211"/>
              <a:stretch/>
            </p:blipFill>
            <p:spPr>
              <a:xfrm>
                <a:off x="3757695" y="4696498"/>
                <a:ext cx="225997" cy="211074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08C93C-0D5A-4131-B641-109255774794}"/>
              </a:ext>
            </a:extLst>
          </p:cNvPr>
          <p:cNvGrpSpPr/>
          <p:nvPr/>
        </p:nvGrpSpPr>
        <p:grpSpPr>
          <a:xfrm>
            <a:off x="6819704" y="3465004"/>
            <a:ext cx="2304258" cy="3168352"/>
            <a:chOff x="6825206" y="3429000"/>
            <a:chExt cx="2304258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3ABDE9-41CD-4325-9BBB-9CF1593712BC}"/>
                </a:ext>
              </a:extLst>
            </p:cNvPr>
            <p:cNvSpPr/>
            <p:nvPr/>
          </p:nvSpPr>
          <p:spPr>
            <a:xfrm>
              <a:off x="6825208" y="6324525"/>
              <a:ext cx="230425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CBD08C-407C-463F-9235-1048FD8AFA48}"/>
                </a:ext>
              </a:extLst>
            </p:cNvPr>
            <p:cNvSpPr/>
            <p:nvPr/>
          </p:nvSpPr>
          <p:spPr>
            <a:xfrm>
              <a:off x="6825206" y="3429000"/>
              <a:ext cx="2304258" cy="1267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0E5F22-2195-4DD2-A81C-63CD2E6503C4}"/>
                </a:ext>
              </a:extLst>
            </p:cNvPr>
            <p:cNvSpPr/>
            <p:nvPr/>
          </p:nvSpPr>
          <p:spPr>
            <a:xfrm>
              <a:off x="6825206" y="4727685"/>
              <a:ext cx="2304258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612A1E-631C-49FF-87CA-99229961CE84}"/>
                </a:ext>
              </a:extLst>
            </p:cNvPr>
            <p:cNvSpPr/>
            <p:nvPr/>
          </p:nvSpPr>
          <p:spPr>
            <a:xfrm>
              <a:off x="6825206" y="5561743"/>
              <a:ext cx="2304257" cy="720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286626-5590-4646-A38B-F677E62C6157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상품 상세페이지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F2CF5-8BA8-4BFD-8B22-7902FA1A32C8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>
                <a:latin typeface="+mn-ea"/>
              </a:rPr>
              <a:t>상품의 이미지와 상품명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가격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사용방법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유효기간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사용가능한 영화관을 조회할 수 있고 구매 수량을 선택하여 장바구니에 넣고 쇼핑을 즐기거나 다른 사람에게 선물 또는 내가 구매할 수 있다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7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E57848-5507-498D-AE99-197F8953FD1D}"/>
              </a:ext>
            </a:extLst>
          </p:cNvPr>
          <p:cNvGrpSpPr/>
          <p:nvPr/>
        </p:nvGrpSpPr>
        <p:grpSpPr>
          <a:xfrm>
            <a:off x="1160835" y="3501008"/>
            <a:ext cx="4896545" cy="3096344"/>
            <a:chOff x="1160834" y="3501008"/>
            <a:chExt cx="489654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1160835" y="5085184"/>
              <a:ext cx="4896544" cy="1512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60834" y="3501008"/>
              <a:ext cx="2448272" cy="14401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13482" y="3501008"/>
              <a:ext cx="2343896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D9902B-25E7-49A1-9201-05FD6C1C0A04}"/>
                </a:ext>
              </a:extLst>
            </p:cNvPr>
            <p:cNvSpPr/>
            <p:nvPr/>
          </p:nvSpPr>
          <p:spPr>
            <a:xfrm>
              <a:off x="4179050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ED3B9D-4A34-4757-BB3E-C05642DC05F4}"/>
                </a:ext>
              </a:extLst>
            </p:cNvPr>
            <p:cNvSpPr/>
            <p:nvPr/>
          </p:nvSpPr>
          <p:spPr>
            <a:xfrm>
              <a:off x="5178998" y="4668341"/>
              <a:ext cx="878380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7E6221-DA35-4EB4-9C30-4172B6250AA4}"/>
                </a:ext>
              </a:extLst>
            </p:cNvPr>
            <p:cNvSpPr/>
            <p:nvPr/>
          </p:nvSpPr>
          <p:spPr>
            <a:xfrm>
              <a:off x="3713482" y="4341586"/>
              <a:ext cx="234389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B9A0513-805C-4EAD-BEDF-C8EAC4D6E612}"/>
                </a:ext>
              </a:extLst>
            </p:cNvPr>
            <p:cNvGrpSpPr/>
            <p:nvPr/>
          </p:nvGrpSpPr>
          <p:grpSpPr>
            <a:xfrm>
              <a:off x="3713482" y="4665622"/>
              <a:ext cx="348576" cy="272827"/>
              <a:chOff x="3713482" y="4665622"/>
              <a:chExt cx="348576" cy="2728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71D3B48-6F87-4872-A6EF-123BA13AC808}"/>
                  </a:ext>
                </a:extLst>
              </p:cNvPr>
              <p:cNvSpPr/>
              <p:nvPr/>
            </p:nvSpPr>
            <p:spPr>
              <a:xfrm>
                <a:off x="3713482" y="4665622"/>
                <a:ext cx="348576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490E735-112E-4C98-8FC3-2D5C3BF29B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739" t="10903" r="19631" b="14211"/>
              <a:stretch/>
            </p:blipFill>
            <p:spPr>
              <a:xfrm>
                <a:off x="3757695" y="4696498"/>
                <a:ext cx="225997" cy="211074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08C93C-0D5A-4131-B641-109255774794}"/>
              </a:ext>
            </a:extLst>
          </p:cNvPr>
          <p:cNvGrpSpPr/>
          <p:nvPr/>
        </p:nvGrpSpPr>
        <p:grpSpPr>
          <a:xfrm>
            <a:off x="6819704" y="3465004"/>
            <a:ext cx="2304258" cy="3168352"/>
            <a:chOff x="6825206" y="3429000"/>
            <a:chExt cx="2304258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3ABDE9-41CD-4325-9BBB-9CF1593712BC}"/>
                </a:ext>
              </a:extLst>
            </p:cNvPr>
            <p:cNvSpPr/>
            <p:nvPr/>
          </p:nvSpPr>
          <p:spPr>
            <a:xfrm>
              <a:off x="6825208" y="6324525"/>
              <a:ext cx="2304256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CBD08C-407C-463F-9235-1048FD8AFA48}"/>
                </a:ext>
              </a:extLst>
            </p:cNvPr>
            <p:cNvSpPr/>
            <p:nvPr/>
          </p:nvSpPr>
          <p:spPr>
            <a:xfrm>
              <a:off x="6825206" y="3429000"/>
              <a:ext cx="2304258" cy="1267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상품 이미지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0E5F22-2195-4DD2-A81C-63CD2E6503C4}"/>
                </a:ext>
              </a:extLst>
            </p:cNvPr>
            <p:cNvSpPr/>
            <p:nvPr/>
          </p:nvSpPr>
          <p:spPr>
            <a:xfrm>
              <a:off x="6825206" y="4727685"/>
              <a:ext cx="2304258" cy="7920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상품명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가격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사용가능영화관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유효기간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1612A1E-631C-49FF-87CA-99229961CE84}"/>
                </a:ext>
              </a:extLst>
            </p:cNvPr>
            <p:cNvSpPr/>
            <p:nvPr/>
          </p:nvSpPr>
          <p:spPr>
            <a:xfrm>
              <a:off x="6825206" y="5561743"/>
              <a:ext cx="2304257" cy="720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이용 안내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762B46-6C8B-43C6-8453-115FE43C341D}"/>
              </a:ext>
            </a:extLst>
          </p:cNvPr>
          <p:cNvSpPr/>
          <p:nvPr/>
        </p:nvSpPr>
        <p:spPr>
          <a:xfrm>
            <a:off x="6724040" y="2632049"/>
            <a:ext cx="2500923" cy="411735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DB61E4-A4E4-4B88-8737-E569B442C3DD}"/>
              </a:ext>
            </a:extLst>
          </p:cNvPr>
          <p:cNvGrpSpPr/>
          <p:nvPr/>
        </p:nvGrpSpPr>
        <p:grpSpPr>
          <a:xfrm>
            <a:off x="6769202" y="5957787"/>
            <a:ext cx="2405259" cy="692319"/>
            <a:chOff x="6817093" y="6073418"/>
            <a:chExt cx="2306869" cy="5723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095406-C656-4225-A3CB-6B99284161A9}"/>
                </a:ext>
              </a:extLst>
            </p:cNvPr>
            <p:cNvSpPr/>
            <p:nvPr/>
          </p:nvSpPr>
          <p:spPr>
            <a:xfrm>
              <a:off x="7124066" y="6346245"/>
              <a:ext cx="999948" cy="292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선물하기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E3928D-0759-44AA-B2AA-E8EC3F7E20D5}"/>
                </a:ext>
              </a:extLst>
            </p:cNvPr>
            <p:cNvSpPr/>
            <p:nvPr/>
          </p:nvSpPr>
          <p:spPr>
            <a:xfrm>
              <a:off x="8124014" y="6348101"/>
              <a:ext cx="999948" cy="2908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구매하기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1B9FA7A-7A20-46A6-B171-2B38BB0BE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39" t="10903" r="19631" b="14211"/>
            <a:stretch/>
          </p:blipFill>
          <p:spPr>
            <a:xfrm>
              <a:off x="6818009" y="6346878"/>
              <a:ext cx="306057" cy="297025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011BC31-A6B9-4E9E-9687-B6F07CB54CDA}"/>
                </a:ext>
              </a:extLst>
            </p:cNvPr>
            <p:cNvSpPr/>
            <p:nvPr/>
          </p:nvSpPr>
          <p:spPr>
            <a:xfrm>
              <a:off x="6817093" y="6354915"/>
              <a:ext cx="306973" cy="29086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574D1A-585B-4DCF-B278-B748DD6CEAA9}"/>
                </a:ext>
              </a:extLst>
            </p:cNvPr>
            <p:cNvSpPr/>
            <p:nvPr/>
          </p:nvSpPr>
          <p:spPr>
            <a:xfrm>
              <a:off x="6817093" y="6073418"/>
              <a:ext cx="999948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구매수량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4BE858-9F87-480C-BE46-36E557F44DD7}"/>
                </a:ext>
              </a:extLst>
            </p:cNvPr>
            <p:cNvSpPr/>
            <p:nvPr/>
          </p:nvSpPr>
          <p:spPr>
            <a:xfrm>
              <a:off x="7817041" y="6073418"/>
              <a:ext cx="1304308" cy="2728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구매가격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45DF72-5161-44A0-9DF7-742E4A6ECE7B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상품 상세페이지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B8AE7-3944-4893-B9CC-FD792C66CA14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>
                <a:latin typeface="+mn-ea"/>
              </a:rPr>
              <a:t>어플리케이션의 화면에서는 구매하기를 누르면 구매수량과 장바구니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선물하기 버튼도 추가로 발생하여 원하는 구매방법을 선택할 수 있다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3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60835" y="3501008"/>
            <a:ext cx="4896544" cy="3079127"/>
            <a:chOff x="1160835" y="3501008"/>
            <a:chExt cx="4896544" cy="3079127"/>
          </a:xfrm>
        </p:grpSpPr>
        <p:sp>
          <p:nvSpPr>
            <p:cNvPr id="5" name="직사각형 4"/>
            <p:cNvSpPr/>
            <p:nvPr/>
          </p:nvSpPr>
          <p:spPr>
            <a:xfrm>
              <a:off x="1160835" y="5621210"/>
              <a:ext cx="489654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결제정보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60836" y="3501008"/>
              <a:ext cx="4896543" cy="9361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구매할 상품 리스트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수량 구매금액 확인 변경가능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69943" y="6307308"/>
              <a:ext cx="1878328" cy="272827"/>
              <a:chOff x="2728916" y="6307308"/>
              <a:chExt cx="1878328" cy="272827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DD9902B-25E7-49A1-9201-05FD6C1C0A04}"/>
                  </a:ext>
                </a:extLst>
              </p:cNvPr>
              <p:cNvSpPr/>
              <p:nvPr/>
            </p:nvSpPr>
            <p:spPr>
              <a:xfrm>
                <a:off x="2728916" y="6307308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선물하기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BED3B9D-4A34-4757-BB3E-C05642DC05F4}"/>
                  </a:ext>
                </a:extLst>
              </p:cNvPr>
              <p:cNvSpPr/>
              <p:nvPr/>
            </p:nvSpPr>
            <p:spPr>
              <a:xfrm>
                <a:off x="3728864" y="6307308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구매하기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7E6221-DA35-4EB4-9C30-4172B6250AA4}"/>
                </a:ext>
              </a:extLst>
            </p:cNvPr>
            <p:cNvSpPr/>
            <p:nvPr/>
          </p:nvSpPr>
          <p:spPr>
            <a:xfrm>
              <a:off x="1160836" y="4504635"/>
              <a:ext cx="4896543" cy="1049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구매자 정보입력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쿠폰 전송 받을 번호 포함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286626-5590-4646-A38B-F677E62C6157}"/>
              </a:ext>
            </a:extLst>
          </p:cNvPr>
          <p:cNvSpPr txBox="1"/>
          <p:nvPr/>
        </p:nvSpPr>
        <p:spPr>
          <a:xfrm>
            <a:off x="776536" y="13407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스토어</a:t>
            </a:r>
            <a:r>
              <a:rPr lang="en-US" altLang="ko-KR" dirty="0">
                <a:latin typeface="+mj-ea"/>
                <a:ea typeface="+mj-ea"/>
              </a:rPr>
              <a:t> – </a:t>
            </a:r>
            <a:r>
              <a:rPr lang="ko-KR" altLang="en-US" dirty="0">
                <a:latin typeface="+mj-ea"/>
                <a:ea typeface="+mj-ea"/>
              </a:rPr>
              <a:t>관람권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스낵음료 공통 결제페이지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F2CF5-8BA8-4BFD-8B22-7902FA1A32C8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>
                <a:latin typeface="+mn-ea"/>
              </a:rPr>
              <a:t>구매할 상품의 수량과 정보를 확인하고 결제 정보를 입력하여 결제할 수 있다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05899" y="3464552"/>
            <a:ext cx="2331869" cy="3181367"/>
            <a:chOff x="6807783" y="3464552"/>
            <a:chExt cx="2331869" cy="3181367"/>
          </a:xfrm>
        </p:grpSpPr>
        <p:sp>
          <p:nvSpPr>
            <p:cNvPr id="30" name="직사각형 29"/>
            <p:cNvSpPr/>
            <p:nvPr/>
          </p:nvSpPr>
          <p:spPr>
            <a:xfrm>
              <a:off x="6807783" y="3464552"/>
              <a:ext cx="2328099" cy="10275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구매할 상품 리스트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수량 구매금액 확인 변경가능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17E6221-DA35-4EB4-9C30-4172B6250AA4}"/>
                </a:ext>
              </a:extLst>
            </p:cNvPr>
            <p:cNvSpPr/>
            <p:nvPr/>
          </p:nvSpPr>
          <p:spPr>
            <a:xfrm>
              <a:off x="6807783" y="4577136"/>
              <a:ext cx="2324634" cy="1049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구매자 정보입력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쿠폰 전송 받을 번호 포함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15018" y="5712005"/>
              <a:ext cx="2324634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결제정보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032669" y="6373092"/>
              <a:ext cx="1878328" cy="272827"/>
              <a:chOff x="7070110" y="6322336"/>
              <a:chExt cx="1878328" cy="27282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DD9902B-25E7-49A1-9201-05FD6C1C0A04}"/>
                  </a:ext>
                </a:extLst>
              </p:cNvPr>
              <p:cNvSpPr/>
              <p:nvPr/>
            </p:nvSpPr>
            <p:spPr>
              <a:xfrm>
                <a:off x="7070110" y="6322336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선물하기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BED3B9D-4A34-4757-BB3E-C05642DC05F4}"/>
                  </a:ext>
                </a:extLst>
              </p:cNvPr>
              <p:cNvSpPr/>
              <p:nvPr/>
            </p:nvSpPr>
            <p:spPr>
              <a:xfrm>
                <a:off x="8070058" y="6322336"/>
                <a:ext cx="878380" cy="2728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구매하기</a:t>
                </a: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9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160835" y="4181748"/>
            <a:ext cx="4896544" cy="2487612"/>
            <a:chOff x="1172580" y="4181748"/>
            <a:chExt cx="4896544" cy="2487612"/>
          </a:xfrm>
        </p:grpSpPr>
        <p:sp>
          <p:nvSpPr>
            <p:cNvPr id="5" name="직사각형 4"/>
            <p:cNvSpPr/>
            <p:nvPr/>
          </p:nvSpPr>
          <p:spPr>
            <a:xfrm>
              <a:off x="1172580" y="4433072"/>
              <a:ext cx="4896544" cy="22362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공지내역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172580" y="4181748"/>
              <a:ext cx="1734134" cy="251324"/>
              <a:chOff x="1172580" y="4181748"/>
              <a:chExt cx="1734134" cy="25132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172580" y="4181748"/>
                <a:ext cx="867067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 공지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39647" y="4181748"/>
                <a:ext cx="867067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 공지</a:t>
                </a: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6833014" y="3424536"/>
            <a:ext cx="2277638" cy="3244824"/>
            <a:chOff x="1158563" y="4181748"/>
            <a:chExt cx="2277638" cy="3244824"/>
          </a:xfrm>
        </p:grpSpPr>
        <p:sp>
          <p:nvSpPr>
            <p:cNvPr id="57" name="직사각형 56"/>
            <p:cNvSpPr/>
            <p:nvPr/>
          </p:nvSpPr>
          <p:spPr>
            <a:xfrm>
              <a:off x="1158564" y="4433071"/>
              <a:ext cx="2277637" cy="29935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공지내역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158563" y="4181748"/>
              <a:ext cx="2277638" cy="251324"/>
              <a:chOff x="1158563" y="4181748"/>
              <a:chExt cx="2277638" cy="25132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158563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 공지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298601" y="4181748"/>
                <a:ext cx="11376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 공지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A78BD7-A53B-4D8E-8515-4373001F6284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8EC79-782C-45FB-8993-D77DEB718919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전산 시스템 점검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서비스 변경 등 전체적인 공지사항과 영화관 별 공지사항을 확인할 수 있다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11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60835" y="4181747"/>
            <a:ext cx="4896544" cy="2487613"/>
            <a:chOff x="1172580" y="4181747"/>
            <a:chExt cx="4896544" cy="2487613"/>
          </a:xfrm>
        </p:grpSpPr>
        <p:sp>
          <p:nvSpPr>
            <p:cNvPr id="5" name="직사각형 4"/>
            <p:cNvSpPr/>
            <p:nvPr/>
          </p:nvSpPr>
          <p:spPr>
            <a:xfrm>
              <a:off x="1172580" y="4433072"/>
              <a:ext cx="4896544" cy="22362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FAQ</a:t>
              </a:r>
              <a:r>
                <a:rPr lang="ko-KR" altLang="en-US" dirty="0"/>
                <a:t>리스트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72580" y="4181747"/>
              <a:ext cx="4896544" cy="251325"/>
              <a:chOff x="1172580" y="4181747"/>
              <a:chExt cx="4774848" cy="25132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72580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전체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854936" y="4181748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537292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예매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218004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영화관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900360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관람권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581072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스토어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263428" y="4181747"/>
                <a:ext cx="684000" cy="251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홈페이지</a:t>
                </a: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6841540" y="3675859"/>
            <a:ext cx="2277637" cy="2993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r>
              <a:rPr lang="ko-KR" altLang="en-US" dirty="0"/>
              <a:t>리스트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C3B9D-5013-41AF-A618-E80AF5E0B301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자주 묻는 질문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3E80B8-552F-405D-A4EE-4012902F0A71}"/>
              </a:ext>
            </a:extLst>
          </p:cNvPr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>
                <a:latin typeface="+mn-ea"/>
              </a:rPr>
              <a:t>회원서비스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예매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영화관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관람권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스토어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홈페이지 이용 관련하여 자주 물어보는 </a:t>
            </a:r>
            <a:r>
              <a:rPr lang="en-US" altLang="ko-KR" sz="1400" dirty="0">
                <a:latin typeface="+mn-ea"/>
              </a:rPr>
              <a:t>FAQ</a:t>
            </a:r>
            <a:r>
              <a:rPr lang="ko-KR" altLang="en-US" sz="1400" dirty="0">
                <a:latin typeface="+mn-ea"/>
              </a:rPr>
              <a:t>를 통해 문제를 해결할 수 있다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69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42832" y="4126880"/>
            <a:ext cx="4932551" cy="2368017"/>
            <a:chOff x="1154132" y="4126880"/>
            <a:chExt cx="4932551" cy="2368017"/>
          </a:xfrm>
        </p:grpSpPr>
        <p:sp>
          <p:nvSpPr>
            <p:cNvPr id="30" name="직사각형 29"/>
            <p:cNvSpPr/>
            <p:nvPr/>
          </p:nvSpPr>
          <p:spPr>
            <a:xfrm>
              <a:off x="11541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회원 정보 확인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541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유형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541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종류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기타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4132" y="501218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4134" y="5306710"/>
              <a:ext cx="4932549" cy="11881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38" name="직사각형 37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824858" y="3453835"/>
            <a:ext cx="2293950" cy="3215524"/>
            <a:chOff x="1154132" y="4126880"/>
            <a:chExt cx="4932551" cy="3215524"/>
          </a:xfrm>
        </p:grpSpPr>
        <p:sp>
          <p:nvSpPr>
            <p:cNvPr id="44" name="직사각형 43"/>
            <p:cNvSpPr/>
            <p:nvPr/>
          </p:nvSpPr>
          <p:spPr>
            <a:xfrm>
              <a:off x="11541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회원 정보 확인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41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유형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541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문의 종류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기타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154132" y="501218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54134" y="5306709"/>
              <a:ext cx="4932549" cy="2035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F79C3C7-7E29-45DF-887E-79008CD55E4F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- 1:1</a:t>
            </a:r>
            <a:r>
              <a:rPr lang="ko-KR" altLang="en-US" dirty="0">
                <a:latin typeface="+mj-ea"/>
                <a:ea typeface="+mj-ea"/>
              </a:rPr>
              <a:t> 문의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A428E5-531B-4C62-9988-1D6158A8FD82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영화관 관련 문의나 칭찬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불만사항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건의사항 등을 작성한다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5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43876" y="4164831"/>
            <a:ext cx="4932549" cy="2438958"/>
            <a:chOff x="1172579" y="4164831"/>
            <a:chExt cx="4932549" cy="2438958"/>
          </a:xfrm>
        </p:grpSpPr>
        <p:sp>
          <p:nvSpPr>
            <p:cNvPr id="30" name="직사각형 29"/>
            <p:cNvSpPr/>
            <p:nvPr/>
          </p:nvSpPr>
          <p:spPr>
            <a:xfrm>
              <a:off x="1172579" y="4164831"/>
              <a:ext cx="241102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영화관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77999" y="4509591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관람희망일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시간 선택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92859" y="4509591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 인원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72580" y="5880101"/>
              <a:ext cx="4932548" cy="7236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신청자 정보 입력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 / 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92859" y="4164831"/>
              <a:ext cx="241226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관람할 영화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72579" y="4852728"/>
              <a:ext cx="4932549" cy="93593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01833" y="3495809"/>
            <a:ext cx="2340000" cy="3136906"/>
            <a:chOff x="6800638" y="3723080"/>
            <a:chExt cx="2340000" cy="3136906"/>
          </a:xfrm>
        </p:grpSpPr>
        <p:sp>
          <p:nvSpPr>
            <p:cNvPr id="29" name="직사각형 28"/>
            <p:cNvSpPr/>
            <p:nvPr/>
          </p:nvSpPr>
          <p:spPr>
            <a:xfrm>
              <a:off x="6800638" y="3723080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0638" y="4030543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관람할 영화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800638" y="4338006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관람희망일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시간 선택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0638" y="4641301"/>
              <a:ext cx="2340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관람인원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00638" y="4948423"/>
              <a:ext cx="2340000" cy="10792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00638" y="6083443"/>
              <a:ext cx="2340000" cy="7765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신청자 정보 입력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 / 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EEF564-C5D8-4F76-8134-876198C73073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대관문의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B4AF38-24C8-428C-BAA8-3233B9ADD075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영화관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관람희망일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희망인원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내용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신청자 정보 작성하여 대관을 신청한다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46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211108" y="4433072"/>
            <a:ext cx="4896544" cy="223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분실물 리스트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06219" y="4109740"/>
            <a:ext cx="701433" cy="251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접수하기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833015" y="3439419"/>
            <a:ext cx="2277637" cy="3229941"/>
            <a:chOff x="6841540" y="3439419"/>
            <a:chExt cx="2277637" cy="3229941"/>
          </a:xfrm>
        </p:grpSpPr>
        <p:sp>
          <p:nvSpPr>
            <p:cNvPr id="67" name="직사각형 66"/>
            <p:cNvSpPr/>
            <p:nvPr/>
          </p:nvSpPr>
          <p:spPr>
            <a:xfrm>
              <a:off x="6841540" y="3773171"/>
              <a:ext cx="2277637" cy="2896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분실물 리스트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17744" y="3439419"/>
              <a:ext cx="701433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접수하기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C542DC-BAD5-4C3C-BAD9-6E77AF4E0DAA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고객센터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분실물 문의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94BB2-34C7-45DC-8906-769DED536957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접수된 습득한 분실물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잃어버린 분실물에 대한 게시물들을 볼 수 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58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72580" y="3501008"/>
            <a:ext cx="828093" cy="18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고객센터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41440" y="3773171"/>
            <a:ext cx="4335335" cy="251324"/>
            <a:chOff x="1506052" y="3710129"/>
            <a:chExt cx="4195445" cy="459432"/>
          </a:xfrm>
        </p:grpSpPr>
        <p:sp>
          <p:nvSpPr>
            <p:cNvPr id="45" name="직사각형 44"/>
            <p:cNvSpPr/>
            <p:nvPr/>
          </p:nvSpPr>
          <p:spPr>
            <a:xfrm>
              <a:off x="1506052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공지사항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45141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자주 묻는 질문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84230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1:1 </a:t>
              </a:r>
              <a:r>
                <a:rPr lang="ko-KR" altLang="en-US" sz="800" dirty="0">
                  <a:solidFill>
                    <a:schemeClr val="tx1"/>
                  </a:solidFill>
                </a:rPr>
                <a:t>문의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23319" y="3710129"/>
              <a:ext cx="839089" cy="459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단체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대관문의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62408" y="3710129"/>
              <a:ext cx="839089" cy="459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분실물 문의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42832" y="4126880"/>
            <a:ext cx="4932549" cy="2562137"/>
            <a:chOff x="1142832" y="4126880"/>
            <a:chExt cx="4932549" cy="2562137"/>
          </a:xfrm>
        </p:grpSpPr>
        <p:sp>
          <p:nvSpPr>
            <p:cNvPr id="38" name="직사각형 37"/>
            <p:cNvSpPr/>
            <p:nvPr/>
          </p:nvSpPr>
          <p:spPr>
            <a:xfrm>
              <a:off x="1142832" y="4126880"/>
              <a:ext cx="493228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작성자 정보 입력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42832" y="4423123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42832" y="4717652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및 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42832" y="5609596"/>
              <a:ext cx="4932549" cy="1079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42832" y="5010467"/>
              <a:ext cx="2409074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57692" y="5010467"/>
              <a:ext cx="2412000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색상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42832" y="5310031"/>
              <a:ext cx="4932549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제목입력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211A0D-0BAF-4059-A136-9CAB2E82E459}"/>
              </a:ext>
            </a:extLst>
          </p:cNvPr>
          <p:cNvGrpSpPr/>
          <p:nvPr/>
        </p:nvGrpSpPr>
        <p:grpSpPr>
          <a:xfrm>
            <a:off x="6807642" y="3463215"/>
            <a:ext cx="2328382" cy="3171930"/>
            <a:chOff x="6807641" y="3425422"/>
            <a:chExt cx="2328382" cy="3171930"/>
          </a:xfrm>
        </p:grpSpPr>
        <p:sp>
          <p:nvSpPr>
            <p:cNvPr id="52" name="직사각형 51"/>
            <p:cNvSpPr/>
            <p:nvPr/>
          </p:nvSpPr>
          <p:spPr>
            <a:xfrm>
              <a:off x="6807642" y="3425422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작성자 정보 입력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</a:rPr>
                <a:t>연락처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이메일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C086D3E-39D7-4B00-85D7-047CF0B016C0}"/>
                </a:ext>
              </a:extLst>
            </p:cNvPr>
            <p:cNvSpPr/>
            <p:nvPr/>
          </p:nvSpPr>
          <p:spPr>
            <a:xfrm>
              <a:off x="6807642" y="3724986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/ 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습득장소 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영화관 선택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80C6B2-72C1-444F-ACA7-F6574D126DEB}"/>
                </a:ext>
              </a:extLst>
            </p:cNvPr>
            <p:cNvSpPr/>
            <p:nvPr/>
          </p:nvSpPr>
          <p:spPr>
            <a:xfrm>
              <a:off x="6807642" y="4019515"/>
              <a:ext cx="2328381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습득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및 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영화시간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3FB5992-7CBA-489E-BE04-D2559F32C103}"/>
                </a:ext>
              </a:extLst>
            </p:cNvPr>
            <p:cNvSpPr/>
            <p:nvPr/>
          </p:nvSpPr>
          <p:spPr>
            <a:xfrm>
              <a:off x="6807641" y="4314044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41D642D-5E52-4C1D-A401-F847CDD40CB0}"/>
                </a:ext>
              </a:extLst>
            </p:cNvPr>
            <p:cNvSpPr/>
            <p:nvPr/>
          </p:nvSpPr>
          <p:spPr>
            <a:xfrm>
              <a:off x="6807641" y="4604949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분실물 종류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1E3994B-13B2-4767-A9DA-1280A175920B}"/>
                </a:ext>
              </a:extLst>
            </p:cNvPr>
            <p:cNvSpPr/>
            <p:nvPr/>
          </p:nvSpPr>
          <p:spPr>
            <a:xfrm>
              <a:off x="6807641" y="4896768"/>
              <a:ext cx="2328382" cy="251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제목입력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EBA8365-8853-4197-9074-15340B4E4607}"/>
                </a:ext>
              </a:extLst>
            </p:cNvPr>
            <p:cNvSpPr/>
            <p:nvPr/>
          </p:nvSpPr>
          <p:spPr>
            <a:xfrm>
              <a:off x="6807641" y="5196333"/>
              <a:ext cx="2328382" cy="14010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내용입력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분실물 문의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접수하기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작성자 정보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습득장소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분실시간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분실물의 정보를 입력하여 분실물 신고를 할 수 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38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88584" y="4311229"/>
            <a:ext cx="324036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   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88406" y="4809789"/>
            <a:ext cx="324036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175281" y="4333029"/>
            <a:ext cx="864096" cy="828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L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470916" y="5517232"/>
            <a:ext cx="4343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208584" y="5938289"/>
            <a:ext cx="1152128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110272" y="5935923"/>
            <a:ext cx="123588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5031265" y="5935923"/>
            <a:ext cx="11521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8702" y="2636912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5157"/>
            <a:ext cx="391661" cy="37791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897216" y="3864676"/>
            <a:ext cx="2016224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97216" y="4329100"/>
            <a:ext cx="2016224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58010" y="4793525"/>
            <a:ext cx="2055430" cy="29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858010" y="5508875"/>
            <a:ext cx="2127438" cy="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29264" y="5673386"/>
            <a:ext cx="123588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29264" y="5991353"/>
            <a:ext cx="123588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329263" y="6305694"/>
            <a:ext cx="123588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로그인 페이지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가입한 아이디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비밀번호 입력 후 로그인</a:t>
            </a:r>
          </a:p>
        </p:txBody>
      </p:sp>
    </p:spTree>
    <p:extLst>
      <p:ext uri="{BB962C8B-B14F-4D97-AF65-F5344CB8AC3E}">
        <p14:creationId xmlns:p14="http://schemas.microsoft.com/office/powerpoint/2010/main" val="50637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08521"/>
              </p:ext>
            </p:extLst>
          </p:nvPr>
        </p:nvGraphicFramePr>
        <p:xfrm>
          <a:off x="681038" y="1484784"/>
          <a:ext cx="8546400" cy="5151600"/>
        </p:xfrm>
        <a:graphic>
          <a:graphicData uri="http://schemas.openxmlformats.org/drawingml/2006/table">
            <a:tbl>
              <a:tblPr/>
              <a:tblGrid>
                <a:gridCol w="558000">
                  <a:extLst>
                    <a:ext uri="{9D8B030D-6E8A-4147-A177-3AD203B41FA5}">
                      <a16:colId xmlns:a16="http://schemas.microsoft.com/office/drawing/2014/main" val="2019805217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4167120132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511714644"/>
                    </a:ext>
                  </a:extLst>
                </a:gridCol>
                <a:gridCol w="1357200">
                  <a:extLst>
                    <a:ext uri="{9D8B030D-6E8A-4147-A177-3AD203B41FA5}">
                      <a16:colId xmlns:a16="http://schemas.microsoft.com/office/drawing/2014/main" val="440887748"/>
                    </a:ext>
                  </a:extLst>
                </a:gridCol>
                <a:gridCol w="3718800">
                  <a:extLst>
                    <a:ext uri="{9D8B030D-6E8A-4147-A177-3AD203B41FA5}">
                      <a16:colId xmlns:a16="http://schemas.microsoft.com/office/drawing/2014/main" val="1321246414"/>
                    </a:ext>
                  </a:extLst>
                </a:gridCol>
                <a:gridCol w="694800">
                  <a:extLst>
                    <a:ext uri="{9D8B030D-6E8A-4147-A177-3AD203B41FA5}">
                      <a16:colId xmlns:a16="http://schemas.microsoft.com/office/drawing/2014/main" val="728539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64645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8289710"/>
                    </a:ext>
                  </a:extLst>
                </a:gridCol>
              </a:tblGrid>
              <a:tr h="3852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영화예매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20-01-10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329917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5255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홈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이벤트 전체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진행하고 있는 영화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이벤트 전체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115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분류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각 이벤트 분류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진행하고 있는 영화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극장별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관련의 이벤트를 조회하는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51993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마이영화</a:t>
                      </a:r>
                      <a:b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쿠폰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보유한 쿠폰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기프트샵에서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구매한 쿠폰 리스트를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714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마일리지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보유한 마일리지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영화예매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기프트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구매 등으로 발생한 마일리지를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8315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변경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가입 정보 변경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가입된 정보 중 변경 가능한 정보를 수정하는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2739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가입된 내 정보를 사이트에서 삭제하는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2313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문의한 내용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문의사항에 올린 글을 조회하는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14272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 영화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보고싶어요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영화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등록한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보기싶어요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영화를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0237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 내역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예매한 영화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예매했던 영화들의 리스트를 조회하는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87872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감상평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등록한 감상평 조회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등록한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조회할 수 있는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039550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등록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쓰기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게시판에 글을 작성하는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7796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삭제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삭제하기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등록한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390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수정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수정하기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등록한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삭제하는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4215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추천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추천하기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추천하는 기능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별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093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 댓글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감상평에 댓글달기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감상평에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달수 있는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75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60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4811" y="3861047"/>
            <a:ext cx="5328592" cy="2617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04729" y="4772332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4729" y="5206643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3897" y="5206643"/>
            <a:ext cx="1053199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받기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9" y="5697708"/>
            <a:ext cx="2160240" cy="251572"/>
          </a:xfrm>
          <a:prstGeom prst="rect">
            <a:avLst/>
          </a:prstGeom>
          <a:solidFill>
            <a:schemeClr val="lt1">
              <a:alpha val="49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>
                    <a:alpha val="34000"/>
                  </a:schemeClr>
                </a:solidFill>
              </a:rPr>
              <a:t>인증번호 입력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2844" y="4348194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 찾기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4609" y="47978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481" y="52298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휴대전화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63897" y="5697708"/>
            <a:ext cx="1053199" cy="251572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06910" y="3796016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 찾기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26890" y="43065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12229" y="485207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휴대전화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617296" y="4306522"/>
            <a:ext cx="1512168" cy="24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17296" y="4833053"/>
            <a:ext cx="1512168" cy="24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45231" y="5280002"/>
            <a:ext cx="1053199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받기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921134" y="5790967"/>
            <a:ext cx="2160240" cy="251572"/>
          </a:xfrm>
          <a:prstGeom prst="rect">
            <a:avLst/>
          </a:prstGeom>
          <a:solidFill>
            <a:schemeClr val="lt1">
              <a:alpha val="49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>
                    <a:alpha val="34000"/>
                  </a:schemeClr>
                </a:solidFill>
              </a:rPr>
              <a:t>인증번호 입력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474654" y="6260408"/>
            <a:ext cx="1053199" cy="251572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아이디 찾기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가입한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휴대전화입력 후 인증완료 되면 아이디 표시</a:t>
            </a:r>
          </a:p>
        </p:txBody>
      </p:sp>
    </p:spTree>
    <p:extLst>
      <p:ext uri="{BB962C8B-B14F-4D97-AF65-F5344CB8AC3E}">
        <p14:creationId xmlns:p14="http://schemas.microsoft.com/office/powerpoint/2010/main" val="2904629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4811" y="3861048"/>
            <a:ext cx="5328592" cy="2617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06910" y="3796016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찾기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6890" y="430652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12229" y="485207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휴대전화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17296" y="4306522"/>
            <a:ext cx="1512168" cy="24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17296" y="4833053"/>
            <a:ext cx="1512168" cy="241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45231" y="5280002"/>
            <a:ext cx="1053199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받기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21134" y="5790967"/>
            <a:ext cx="2160240" cy="251572"/>
          </a:xfrm>
          <a:prstGeom prst="rect">
            <a:avLst/>
          </a:prstGeom>
          <a:solidFill>
            <a:schemeClr val="lt1">
              <a:alpha val="49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>
                    <a:alpha val="34000"/>
                  </a:schemeClr>
                </a:solidFill>
              </a:rPr>
              <a:t>인증번호 입력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74654" y="6260408"/>
            <a:ext cx="1053199" cy="251572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비밀번호 찾기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가입한 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휴대전화입력 후 인증완료 되면 아이디 표시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4729" y="4772332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504729" y="5206643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63897" y="5206643"/>
            <a:ext cx="1053199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받기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04729" y="5697708"/>
            <a:ext cx="2160240" cy="251572"/>
          </a:xfrm>
          <a:prstGeom prst="rect">
            <a:avLst/>
          </a:prstGeom>
          <a:solidFill>
            <a:schemeClr val="lt1">
              <a:alpha val="49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>
                    <a:alpha val="34000"/>
                  </a:schemeClr>
                </a:solidFill>
              </a:rPr>
              <a:t>인증번호 입력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63897" y="5697708"/>
            <a:ext cx="1053199" cy="251572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2844" y="4348194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찾기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24609" y="47978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481" y="522989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휴대전화</a:t>
            </a:r>
          </a:p>
        </p:txBody>
      </p:sp>
    </p:spTree>
    <p:extLst>
      <p:ext uri="{BB962C8B-B14F-4D97-AF65-F5344CB8AC3E}">
        <p14:creationId xmlns:p14="http://schemas.microsoft.com/office/powerpoint/2010/main" val="1756232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536" y="34544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이용약관 동의서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6536" y="3958466"/>
            <a:ext cx="403244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36" y="5189858"/>
            <a:ext cx="403244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6536" y="4949881"/>
            <a:ext cx="191765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76536" y="6181273"/>
            <a:ext cx="191765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1316" y="4934492"/>
            <a:ext cx="37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이용에 대한 안내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301" y="6165884"/>
            <a:ext cx="3744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시네마 이용약관 동의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95292" y="6444248"/>
            <a:ext cx="701324" cy="225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78143" y="6444248"/>
            <a:ext cx="682568" cy="225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18702" y="336567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이용약관 동의서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66450" y="3764387"/>
            <a:ext cx="241076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66450" y="4995779"/>
            <a:ext cx="241076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66450" y="4765215"/>
            <a:ext cx="191765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58215" y="4757386"/>
            <a:ext cx="259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개인정보 수집 및 이용에 대한 안내</a:t>
            </a:r>
          </a:p>
        </p:txBody>
      </p:sp>
      <p:sp>
        <p:nvSpPr>
          <p:cNvPr id="27" name="타원 26"/>
          <p:cNvSpPr/>
          <p:nvPr/>
        </p:nvSpPr>
        <p:spPr>
          <a:xfrm>
            <a:off x="6767803" y="5982223"/>
            <a:ext cx="191765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58215" y="5978015"/>
            <a:ext cx="2567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시네마 이용약관 동의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62332" y="6462016"/>
            <a:ext cx="701324" cy="225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95861" y="6462016"/>
            <a:ext cx="682568" cy="225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회원가입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개인정보 동의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약관동의 후 양식 작성 페이지로 넘어간다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363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6534" y="3429000"/>
            <a:ext cx="1296145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8914" y="4293096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0048" y="5805264"/>
            <a:ext cx="3185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입력하세요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8914" y="4797152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6816" y="4941168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6816" y="4437112"/>
            <a:ext cx="5966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</a:rPr>
              <a:t>(4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85158" y="5445224"/>
            <a:ext cx="190087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6536" y="5301208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6536" y="5799517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96272" y="5445224"/>
            <a:ext cx="116217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인증번호받기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5129" y="6146058"/>
            <a:ext cx="4947957" cy="523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776535" y="4077652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A4737-B378-4DBD-9804-2291BD91712E}"/>
              </a:ext>
            </a:extLst>
          </p:cNvPr>
          <p:cNvSpPr txBox="1"/>
          <p:nvPr/>
        </p:nvSpPr>
        <p:spPr>
          <a:xfrm>
            <a:off x="776535" y="4581708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1A3E-5D51-4925-BF9F-D3DD7C7CB3DA}"/>
              </a:ext>
            </a:extLst>
          </p:cNvPr>
          <p:cNvSpPr txBox="1"/>
          <p:nvPr/>
        </p:nvSpPr>
        <p:spPr>
          <a:xfrm>
            <a:off x="776535" y="5085764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재확인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3916B-C041-46DE-A387-3DD0787EA57F}"/>
              </a:ext>
            </a:extLst>
          </p:cNvPr>
          <p:cNvSpPr txBox="1"/>
          <p:nvPr/>
        </p:nvSpPr>
        <p:spPr>
          <a:xfrm>
            <a:off x="776534" y="5589820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B3C53-CF41-4818-A339-D4F5F657A5C2}"/>
              </a:ext>
            </a:extLst>
          </p:cNvPr>
          <p:cNvSpPr txBox="1"/>
          <p:nvPr/>
        </p:nvSpPr>
        <p:spPr>
          <a:xfrm>
            <a:off x="3224808" y="4221668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71043-25E6-419B-8AE3-BCB220AEEFB6}"/>
              </a:ext>
            </a:extLst>
          </p:cNvPr>
          <p:cNvSpPr txBox="1"/>
          <p:nvPr/>
        </p:nvSpPr>
        <p:spPr>
          <a:xfrm>
            <a:off x="3296816" y="4725724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성별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328CE-5857-44A5-AAFE-0F1BD3B2F053}"/>
              </a:ext>
            </a:extLst>
          </p:cNvPr>
          <p:cNvSpPr txBox="1"/>
          <p:nvPr/>
        </p:nvSpPr>
        <p:spPr>
          <a:xfrm>
            <a:off x="3218084" y="5229780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휴대전화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C1B950-FB28-4E67-B047-A0521267CFFD}"/>
              </a:ext>
            </a:extLst>
          </p:cNvPr>
          <p:cNvSpPr/>
          <p:nvPr/>
        </p:nvSpPr>
        <p:spPr>
          <a:xfrm>
            <a:off x="3996300" y="4437112"/>
            <a:ext cx="5966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5F73A9-56D1-46B2-8231-43B1EC552224}"/>
              </a:ext>
            </a:extLst>
          </p:cNvPr>
          <p:cNvSpPr/>
          <p:nvPr/>
        </p:nvSpPr>
        <p:spPr>
          <a:xfrm>
            <a:off x="4664968" y="4437112"/>
            <a:ext cx="59666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40654" y="2661151"/>
            <a:ext cx="2262393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799121" y="3414093"/>
            <a:ext cx="818175" cy="230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80183" y="4024880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80183" y="4886579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80183" y="4454201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25544" y="6309320"/>
            <a:ext cx="2059904" cy="304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780183" y="5517232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955496" y="4463773"/>
            <a:ext cx="381879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59552" y="4456928"/>
            <a:ext cx="237864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19592" y="4463773"/>
            <a:ext cx="237864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55496" y="4010280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55496" y="4888792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71831" y="5519075"/>
            <a:ext cx="1123934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인증번호받기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93860" y="5844896"/>
            <a:ext cx="1046287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971831" y="5844896"/>
            <a:ext cx="1107599" cy="24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6691519" y="3845534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  <a:endParaRPr lang="ko-KR" altLang="en-US" sz="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6691519" y="4268010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비밀번호</a:t>
            </a:r>
            <a:endParaRPr lang="ko-KR" altLang="en-US" sz="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6681143" y="4689848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7853777" y="4272757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7891297" y="4509700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년</a:t>
            </a:r>
            <a:r>
              <a:rPr lang="en-US" altLang="ko-KR" sz="800" dirty="0"/>
              <a:t>(4</a:t>
            </a:r>
            <a:r>
              <a:rPr lang="ko-KR" altLang="en-US" sz="800" dirty="0"/>
              <a:t>자</a:t>
            </a:r>
            <a:r>
              <a:rPr lang="en-US" altLang="ko-KR" sz="800" dirty="0"/>
              <a:t>)</a:t>
            </a:r>
            <a:endParaRPr lang="ko-KR" altLang="en-US" sz="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8409383" y="4484186"/>
            <a:ext cx="288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월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8791397" y="4479814"/>
            <a:ext cx="288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6697442" y="5301788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휴대전화</a:t>
            </a:r>
            <a:endParaRPr lang="ko-KR" altLang="en-US" sz="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7852875" y="3803193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2A4EB7-49B7-4B9B-BF2D-F5E705A1F889}"/>
              </a:ext>
            </a:extLst>
          </p:cNvPr>
          <p:cNvSpPr txBox="1"/>
          <p:nvPr/>
        </p:nvSpPr>
        <p:spPr>
          <a:xfrm>
            <a:off x="7912558" y="4713620"/>
            <a:ext cx="129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성별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회원가입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양식 작성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양식에 맞게 작성 후 휴대전화 인증이 완료되면 가입이 완료된다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10042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780928"/>
            <a:ext cx="6624736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7098" y="6153891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05328" y="6153891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2780928"/>
            <a:ext cx="6624736" cy="47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1394" y="288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2116" y="2884294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0465" y="2884294"/>
            <a:ext cx="87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개봉일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7376" y="2884294"/>
            <a:ext cx="6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4484" y="2884294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04728" y="3253626"/>
            <a:ext cx="6621855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35730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4728" y="3861048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4149080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04728" y="4437112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04728" y="4725144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4728" y="53732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9368" y="3284984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54349" y="3609769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6736" y="33179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76824" y="3289161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닥터 </a:t>
            </a:r>
            <a:r>
              <a:rPr lang="ko-KR" altLang="en-US" sz="1200" dirty="0" err="1"/>
              <a:t>두리틀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3097" y="328411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2020.01.08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5619" y="326205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관람가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6736" y="36005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51481" y="361706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백두산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3096" y="3611588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2020.01.01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855618" y="3579213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15</a:t>
            </a:r>
            <a:r>
              <a:rPr lang="ko-KR" altLang="en-US" sz="1200" dirty="0"/>
              <a:t>세 관람가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영화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영화페이지에 있는 영화정보들을 추가</a:t>
            </a:r>
            <a:r>
              <a:rPr lang="en-US" altLang="ko-KR" sz="1400" dirty="0"/>
              <a:t>/</a:t>
            </a:r>
            <a:r>
              <a:rPr lang="ko-KR" altLang="en-US" sz="1400" dirty="0"/>
              <a:t>삭제 관리하는 페이지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76748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7098" y="6153891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추가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905328" y="6153891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삭제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4728" y="2965594"/>
            <a:ext cx="6624736" cy="3055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4727" y="2965594"/>
            <a:ext cx="6624000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4728" y="32942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4728" y="361366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4728" y="39016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04728" y="4189730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04728" y="4477762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04728" y="4765794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50944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4728" y="538250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57018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800872" y="2965594"/>
            <a:ext cx="0" cy="3055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4727" y="296559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영화 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04726" y="330008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04725" y="3606355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등급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2690" y="3880382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감독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765" y="416011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73925" y="4479488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개봉일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479550" y="4771600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 정보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91342" y="5714296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정보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77211" y="5106481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상영 시간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4727" y="5382116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영상 정보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영화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영화추가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영화에 대한 정보를 입력하여 추가해준다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5219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4728" y="2780928"/>
            <a:ext cx="6624736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82915" y="6164073"/>
            <a:ext cx="1559849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이벤트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93036" y="6153891"/>
            <a:ext cx="16364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2780928"/>
            <a:ext cx="6624736" cy="47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1394" y="288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2115" y="2884294"/>
            <a:ext cx="1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이벤트명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0465" y="2884294"/>
            <a:ext cx="87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7376" y="2884294"/>
            <a:ext cx="6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04484" y="2884294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04728" y="3253626"/>
            <a:ext cx="6621855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35730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4728" y="3861048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4149080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04728" y="4437112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04728" y="4725144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4728" y="53732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9368" y="3284984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54349" y="3609769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6736" y="33179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76824" y="3289161"/>
            <a:ext cx="155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닥터 </a:t>
            </a:r>
            <a:r>
              <a:rPr lang="ko-KR" altLang="en-US" sz="1200" dirty="0" err="1"/>
              <a:t>두리틀</a:t>
            </a:r>
            <a:r>
              <a:rPr lang="en-US" altLang="ko-KR" sz="1200" dirty="0"/>
              <a:t>(</a:t>
            </a:r>
            <a:r>
              <a:rPr lang="ko-KR" altLang="en-US" sz="1200" dirty="0"/>
              <a:t>시사회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3097" y="328411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2020.01.08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5619" y="326205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전체 관람가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6736" y="36005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51481" y="361706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백두산</a:t>
            </a:r>
            <a:r>
              <a:rPr lang="en-US" altLang="ko-KR" sz="1200" dirty="0"/>
              <a:t>(</a:t>
            </a:r>
            <a:r>
              <a:rPr lang="ko-KR" altLang="en-US" sz="1200" dirty="0"/>
              <a:t>시사회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3096" y="3611588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2020.01.01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855618" y="3579213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</a:t>
            </a:r>
            <a:r>
              <a:rPr lang="ko-KR" altLang="en-US" sz="1200" dirty="0"/>
              <a:t>세 관람가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이벤트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이벤트를 추가</a:t>
            </a:r>
            <a:r>
              <a:rPr lang="en-US" altLang="ko-KR" sz="1400" dirty="0"/>
              <a:t>/</a:t>
            </a:r>
            <a:r>
              <a:rPr lang="ko-KR" altLang="en-US" sz="1400" dirty="0"/>
              <a:t>삭제 관리하는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583541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4728" y="2965594"/>
            <a:ext cx="6624736" cy="3055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4727" y="2965594"/>
            <a:ext cx="6624000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04728" y="32942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4728" y="361366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4728" y="39016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4728" y="4189730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4728" y="4477762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04728" y="4765794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04728" y="50944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4728" y="538250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4728" y="57018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00872" y="2965594"/>
            <a:ext cx="0" cy="3055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4727" y="296559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이름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4726" y="330008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725" y="3606355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장소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2690" y="3880382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1342" y="5714296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정보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7213" y="5443775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영상정보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20652" y="418232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날짜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2690" y="4464108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등급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5671" y="478321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시간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480499" y="5092414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신청 방법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782915" y="6164073"/>
            <a:ext cx="1559849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이벤트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93036" y="6153891"/>
            <a:ext cx="163642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 삭제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이벤트추가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이벤트에 대한 정보를 입력하여 추가해준다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1520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780928"/>
            <a:ext cx="6624736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7098" y="6153891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05328" y="6153891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2780928"/>
            <a:ext cx="6624736" cy="47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1394" y="288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2115" y="2884294"/>
            <a:ext cx="1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50465" y="2884294"/>
            <a:ext cx="87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7376" y="2884294"/>
            <a:ext cx="6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9701" y="2884294"/>
            <a:ext cx="11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사용기간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4729" y="3253626"/>
            <a:ext cx="6624735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35730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4728" y="3861048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4149080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04728" y="4437112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04728" y="4725144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4728" y="53732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9368" y="3284984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54349" y="3609769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6736" y="33179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72573" y="3281209"/>
            <a:ext cx="155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Ezen</a:t>
            </a:r>
            <a:r>
              <a:rPr lang="en-US" altLang="ko-KR" sz="1200" dirty="0"/>
              <a:t> combo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3097" y="328411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8000</a:t>
            </a:r>
            <a:r>
              <a:rPr lang="ko-KR" altLang="en-US" sz="1200" dirty="0"/>
              <a:t>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5619" y="326205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30</a:t>
            </a:r>
            <a:r>
              <a:rPr lang="ko-KR" altLang="en-US" sz="1200" dirty="0"/>
              <a:t>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6736" y="36005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51481" y="361706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Ezen</a:t>
            </a:r>
            <a:r>
              <a:rPr lang="en-US" altLang="ko-KR" sz="1200" dirty="0"/>
              <a:t> set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3096" y="3611588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12000</a:t>
            </a:r>
            <a:r>
              <a:rPr lang="ko-KR" altLang="en-US" sz="1200" dirty="0"/>
              <a:t>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34711" y="3579213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90</a:t>
            </a:r>
            <a:r>
              <a:rPr lang="ko-KR" altLang="en-US" sz="1200" dirty="0"/>
              <a:t>일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스토어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스토어 상품을 추가</a:t>
            </a:r>
            <a:r>
              <a:rPr lang="en-US" altLang="ko-KR" sz="1400" dirty="0"/>
              <a:t>/</a:t>
            </a:r>
            <a:r>
              <a:rPr lang="ko-KR" altLang="en-US" sz="1400" dirty="0"/>
              <a:t>삭제 관리하는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1325276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965594"/>
            <a:ext cx="6624736" cy="3055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4727" y="2965594"/>
            <a:ext cx="6624000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04728" y="32942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4728" y="361366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4728" y="39016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4728" y="4189730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4728" y="4477762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04728" y="4765794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04728" y="538250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4728" y="57018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00872" y="2965594"/>
            <a:ext cx="0" cy="3055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4727" y="296559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이름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4726" y="330008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725" y="3606355"/>
            <a:ext cx="129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사용가능한곳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2690" y="3880382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유효기간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0652" y="418232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 정보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2690" y="4464108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사용방법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5671" y="478321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47098" y="6153891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05328" y="6153891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스토어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상품추가 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상품에 대한 정보를 입력하여 추가해준다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124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3578"/>
              </p:ext>
            </p:extLst>
          </p:nvPr>
        </p:nvGraphicFramePr>
        <p:xfrm>
          <a:off x="681038" y="1484784"/>
          <a:ext cx="8546400" cy="4971600"/>
        </p:xfrm>
        <a:graphic>
          <a:graphicData uri="http://schemas.openxmlformats.org/drawingml/2006/table">
            <a:tbl>
              <a:tblPr/>
              <a:tblGrid>
                <a:gridCol w="558000">
                  <a:extLst>
                    <a:ext uri="{9D8B030D-6E8A-4147-A177-3AD203B41FA5}">
                      <a16:colId xmlns:a16="http://schemas.microsoft.com/office/drawing/2014/main" val="3025497261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3363333140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803761876"/>
                    </a:ext>
                  </a:extLst>
                </a:gridCol>
                <a:gridCol w="1357200">
                  <a:extLst>
                    <a:ext uri="{9D8B030D-6E8A-4147-A177-3AD203B41FA5}">
                      <a16:colId xmlns:a16="http://schemas.microsoft.com/office/drawing/2014/main" val="1374669804"/>
                    </a:ext>
                  </a:extLst>
                </a:gridCol>
                <a:gridCol w="3718800">
                  <a:extLst>
                    <a:ext uri="{9D8B030D-6E8A-4147-A177-3AD203B41FA5}">
                      <a16:colId xmlns:a16="http://schemas.microsoft.com/office/drawing/2014/main" val="730795964"/>
                    </a:ext>
                  </a:extLst>
                </a:gridCol>
                <a:gridCol w="694800">
                  <a:extLst>
                    <a:ext uri="{9D8B030D-6E8A-4147-A177-3AD203B41FA5}">
                      <a16:colId xmlns:a16="http://schemas.microsoft.com/office/drawing/2014/main" val="12777721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674669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10512108"/>
                    </a:ext>
                  </a:extLst>
                </a:gridCol>
              </a:tblGrid>
              <a:tr h="3852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영화예매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20-01-10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64194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88885"/>
                  </a:ext>
                </a:extLst>
              </a:tr>
              <a:tr h="288000">
                <a:tc rowSpan="6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관람권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관람권 구매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가능한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2D, 3D, 4DX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영화의 관람권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4484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스낵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매점의 스낵과 음료 구매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 구매 가능한 팝콘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등 영화를 관람하면서 먹을 수 있는 스낵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43476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스토어 공통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구매할 상품 장바구니에 담기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구매할 관람권 또는 스낵음료를 장바구니에 담기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186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선물하기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관람권 또는 스낵음료를 다른 사람에게 선물하기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994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관람권 또는 스낵음료를 구매하기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815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페이지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결제하기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정보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선물하기는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선물받는사람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후 결제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31210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공지사항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 시스템 점검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변경 등 전체적인 공지사항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15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공지사항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별 공지사항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552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96545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회원서비스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예매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관람권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이용 관련 각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6375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 관련 문의나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칭잔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불만사항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건의사항 등을 작성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718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대관 및 단체관람 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관람희망일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희망인원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신청자 정보 작성하여 대관신청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19964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분실물문의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접수된 분실물 전체리스트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습득한 분실물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잃어버린 분실물 내역을 볼 수 있는 리스트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0960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분실물 접수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분실장소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분실시간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분실물 상세정보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정보를 작성하여 접수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03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02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780928"/>
            <a:ext cx="6624736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8984" y="6163803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65168" y="6163803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2780928"/>
            <a:ext cx="6624736" cy="47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1394" y="288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2115" y="2884294"/>
            <a:ext cx="116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문의명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8353" y="2884294"/>
            <a:ext cx="11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문의날짜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7376" y="2884294"/>
            <a:ext cx="6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9701" y="2884294"/>
            <a:ext cx="11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11394" y="3253626"/>
            <a:ext cx="6618070" cy="319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35730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4728" y="3861048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4149080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04728" y="4437112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04728" y="4725144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4728" y="53732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9368" y="3284984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54349" y="3609769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6736" y="33179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572573" y="3284110"/>
            <a:ext cx="155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영화 </a:t>
            </a:r>
            <a:r>
              <a:rPr lang="ko-KR" altLang="en-US" sz="1200" dirty="0" err="1"/>
              <a:t>시작전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3097" y="328411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0114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13191" y="3271236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ezen01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76736" y="36005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51481" y="361706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분실물 문</a:t>
            </a:r>
            <a:r>
              <a:rPr lang="en-US" altLang="ko-KR" sz="1200" dirty="0"/>
              <a:t>….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3096" y="3611588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0112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26057" y="3579213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ezen02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7942281" y="6157279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고객센터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고객센터에 올라오는 문의를 답변하고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내용을 추가</a:t>
            </a:r>
            <a:r>
              <a:rPr lang="en-US" altLang="ko-KR" sz="1400" dirty="0"/>
              <a:t>/</a:t>
            </a:r>
            <a:r>
              <a:rPr lang="ko-KR" altLang="en-US" sz="1400" dirty="0"/>
              <a:t>삭제 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4038614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965594"/>
            <a:ext cx="6624736" cy="3055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4727" y="2965594"/>
            <a:ext cx="6624000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04728" y="32942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4728" y="361366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4728" y="39016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04728" y="4189730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4728" y="4477762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04728" y="4765794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04728" y="5094476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4728" y="538250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4728" y="5701898"/>
            <a:ext cx="6624736" cy="319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00872" y="2965594"/>
            <a:ext cx="0" cy="3055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4727" y="296559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4726" y="330008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카테고리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4725" y="3606355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12690" y="3880382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정보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0652" y="4182323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영상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08984" y="6163803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65168" y="6163803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42281" y="6157279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고객센터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공지사항 또는 </a:t>
            </a:r>
            <a:r>
              <a:rPr lang="en-US" altLang="ko-KR" sz="1400" dirty="0"/>
              <a:t>FAQ</a:t>
            </a:r>
            <a:r>
              <a:rPr lang="ko-KR" altLang="en-US" sz="1400" dirty="0"/>
              <a:t>를 추가 할 때</a:t>
            </a:r>
            <a:r>
              <a:rPr lang="en-US" altLang="ko-KR" sz="1400" dirty="0"/>
              <a:t>,  </a:t>
            </a:r>
            <a:r>
              <a:rPr lang="ko-KR" altLang="en-US" sz="1400" dirty="0"/>
              <a:t>정보를 입력하여 추가해준다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3887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1037" y="2636912"/>
            <a:ext cx="8543925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037" y="2636912"/>
            <a:ext cx="16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관리자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04704" y="3068960"/>
            <a:ext cx="1476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704" y="3068960"/>
            <a:ext cx="1476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200" dirty="0"/>
              <a:t>영화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스토어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고객센터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회원관리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04728" y="2780928"/>
            <a:ext cx="6624736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7098" y="6153891"/>
            <a:ext cx="128988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등급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05328" y="6153891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상태 변경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1394" y="288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0464" y="2901146"/>
            <a:ext cx="10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4872" y="2901146"/>
            <a:ext cx="87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37376" y="2884294"/>
            <a:ext cx="65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0798" y="2884294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01598" y="3253626"/>
            <a:ext cx="662786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4728" y="35730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04728" y="3861048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4728" y="4149080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04728" y="4437112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04728" y="4725144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04728" y="5373216"/>
            <a:ext cx="6624736" cy="319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39368" y="3284984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54349" y="3609769"/>
            <a:ext cx="230056" cy="206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76736" y="33179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48070" y="329008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0332" y="3285855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홍길동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88369" y="330618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VIP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76736" y="360053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51481" y="3617060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ezen02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7139" y="3612274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김길동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2797" y="3598555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일반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04704" y="639633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7317" y="2888368"/>
            <a:ext cx="6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57860" y="3279502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활성화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69924" y="3588393"/>
            <a:ext cx="12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A44E2-8721-425E-90CD-9AB779DAAE8E}"/>
              </a:ext>
            </a:extLst>
          </p:cNvPr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관리자 페이지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회원관리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67998-2635-4166-86AE-CECC497C27EF}"/>
              </a:ext>
            </a:extLst>
          </p:cNvPr>
          <p:cNvSpPr txBox="1"/>
          <p:nvPr/>
        </p:nvSpPr>
        <p:spPr>
          <a:xfrm>
            <a:off x="776535" y="1717196"/>
            <a:ext cx="844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회원의 </a:t>
            </a:r>
            <a:r>
              <a:rPr lang="ko-KR" altLang="en-US" sz="1400" dirty="0" err="1"/>
              <a:t>멤버쉽</a:t>
            </a:r>
            <a:r>
              <a:rPr lang="ko-KR" altLang="en-US" sz="1400" dirty="0"/>
              <a:t> 등급을 변경하고 계정 상태를 변경할 수 있는 페이지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5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61759"/>
              </p:ext>
            </p:extLst>
          </p:nvPr>
        </p:nvGraphicFramePr>
        <p:xfrm>
          <a:off x="681038" y="1484784"/>
          <a:ext cx="8544799" cy="4323600"/>
        </p:xfrm>
        <a:graphic>
          <a:graphicData uri="http://schemas.openxmlformats.org/drawingml/2006/table">
            <a:tbl>
              <a:tblPr/>
              <a:tblGrid>
                <a:gridCol w="558000">
                  <a:extLst>
                    <a:ext uri="{9D8B030D-6E8A-4147-A177-3AD203B41FA5}">
                      <a16:colId xmlns:a16="http://schemas.microsoft.com/office/drawing/2014/main" val="216006242"/>
                    </a:ext>
                  </a:extLst>
                </a:gridCol>
                <a:gridCol w="745200">
                  <a:extLst>
                    <a:ext uri="{9D8B030D-6E8A-4147-A177-3AD203B41FA5}">
                      <a16:colId xmlns:a16="http://schemas.microsoft.com/office/drawing/2014/main" val="328475940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2856742858"/>
                    </a:ext>
                  </a:extLst>
                </a:gridCol>
                <a:gridCol w="1357200">
                  <a:extLst>
                    <a:ext uri="{9D8B030D-6E8A-4147-A177-3AD203B41FA5}">
                      <a16:colId xmlns:a16="http://schemas.microsoft.com/office/drawing/2014/main" val="1651416730"/>
                    </a:ext>
                  </a:extLst>
                </a:gridCol>
                <a:gridCol w="3718800">
                  <a:extLst>
                    <a:ext uri="{9D8B030D-6E8A-4147-A177-3AD203B41FA5}">
                      <a16:colId xmlns:a16="http://schemas.microsoft.com/office/drawing/2014/main" val="2686690881"/>
                    </a:ext>
                  </a:extLst>
                </a:gridCol>
                <a:gridCol w="694800">
                  <a:extLst>
                    <a:ext uri="{9D8B030D-6E8A-4147-A177-3AD203B41FA5}">
                      <a16:colId xmlns:a16="http://schemas.microsoft.com/office/drawing/2014/main" val="16222522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96893653"/>
                    </a:ext>
                  </a:extLst>
                </a:gridCol>
                <a:gridCol w="455599">
                  <a:extLst>
                    <a:ext uri="{9D8B030D-6E8A-4147-A177-3AD203B41FA5}">
                      <a16:colId xmlns:a16="http://schemas.microsoft.com/office/drawing/2014/main" val="1761412368"/>
                    </a:ext>
                  </a:extLst>
                </a:gridCol>
              </a:tblGrid>
              <a:tr h="3852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시스템명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영화예매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20-01-10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5163"/>
                  </a:ext>
                </a:extLst>
              </a:tr>
              <a:tr h="194400"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r>
                        <a:rPr lang="en-US" sz="10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874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endParaRPr lang="en-US" altLang="ko-KR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PASS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입력하여 로그인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978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 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회원정보에 등록한 휴대전화로 인증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입력하여 인증번호를 받아 본인확인 후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받음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130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가입한 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후 회원정보에 등록한 휴대전화 인증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 입력하여 인증번호를 받아 본인확인 후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받음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1723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가입에 필요한 정보 입력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PASS,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확인후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 진행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197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중복확인하여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중복될시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입력하도록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알림창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9801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일치 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입력한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두번째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입력한 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일치하는지 확인 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935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 본인인증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휴대전화 번호를 입력하고 본인인증번호를 휴대전화로 받아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본인인증란에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후 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84973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추가 및 삭제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 상영할 영화정보 추가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상영 종료된 영화정보 삭제관리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웹에서만 가능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37423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가입된 회원 정보 확인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 미사용 고객 휴먼개정으로 설정</a:t>
                      </a:r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 설정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508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추가 및 삭제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내용 추가와 지난 이벤트 내용 삭제관리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5929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고객문의 답변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고객센터로 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문의온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내용들에 대해서 답변관리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5338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기프트샵관리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R-0058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기프트샵 상품 추가 및 삭제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 latinLnBrk="0"/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기프트샵에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상품정보 추가 및 삭제관리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fontAlgn="ctr" latinLnBrk="0"/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5449" marR="5449" marT="54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3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0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처리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59" y="1556792"/>
            <a:ext cx="853988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0765" y="1231392"/>
            <a:ext cx="8844470" cy="562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1038" y="2636912"/>
            <a:ext cx="5856138" cy="41044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8703" y="2636912"/>
            <a:ext cx="2506260" cy="4104456"/>
          </a:xfrm>
          <a:prstGeom prst="roundRect">
            <a:avLst>
              <a:gd name="adj" fmla="val 75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화면설계서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90316"/>
              </p:ext>
            </p:extLst>
          </p:nvPr>
        </p:nvGraphicFramePr>
        <p:xfrm>
          <a:off x="992559" y="3573017"/>
          <a:ext cx="936105" cy="27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좌석선택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81611"/>
              </p:ext>
            </p:extLst>
          </p:nvPr>
        </p:nvGraphicFramePr>
        <p:xfrm>
          <a:off x="1928664" y="3573015"/>
          <a:ext cx="4325828" cy="27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4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                                                 다음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7345"/>
              </p:ext>
            </p:extLst>
          </p:nvPr>
        </p:nvGraphicFramePr>
        <p:xfrm>
          <a:off x="6910318" y="3501007"/>
          <a:ext cx="2147138" cy="29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상영관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      </a:t>
                      </a:r>
                      <a:r>
                        <a:rPr lang="ko-KR" altLang="en-US" dirty="0"/>
                        <a:t>                  다음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6536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535" y="1717196"/>
            <a:ext cx="844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예매 메뉴를 클릭하면 예매할 영화를 선택하기 위한 창이 뜬다</a:t>
            </a:r>
            <a:r>
              <a:rPr lang="en-US" altLang="ko-KR" sz="1400" dirty="0"/>
              <a:t>. </a:t>
            </a:r>
            <a:r>
              <a:rPr lang="ko-KR" altLang="en-US" sz="1400" dirty="0"/>
              <a:t>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날짜 및 시간 리스트에서 원하는 항목을 선택한 후 </a:t>
            </a:r>
            <a:r>
              <a:rPr lang="en-US" altLang="ko-KR" sz="1400" dirty="0"/>
              <a:t>‘</a:t>
            </a:r>
            <a:r>
              <a:rPr lang="ko-KR" altLang="en-US" sz="1400" dirty="0"/>
              <a:t>다음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버튼을 눌러 </a:t>
            </a:r>
            <a:r>
              <a:rPr lang="ko-KR" altLang="en-US" sz="1400" dirty="0" err="1"/>
              <a:t>좌석선택</a:t>
            </a:r>
            <a:r>
              <a:rPr lang="ko-KR" altLang="en-US" sz="1400" dirty="0"/>
              <a:t> 항목으로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1038" y="2636912"/>
            <a:ext cx="5856138" cy="72008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  이젠 영화관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영화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극장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스토어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18702" y="2632049"/>
            <a:ext cx="2506259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   이젠 영화관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영화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극장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이벤트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스토어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3050" y="2661151"/>
            <a:ext cx="3312368" cy="18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>|</a:t>
            </a:r>
            <a:r>
              <a:rPr lang="ko-KR" altLang="en-US" sz="900" dirty="0" err="1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696" y="2652525"/>
            <a:ext cx="432048" cy="4168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7497" y="2700294"/>
            <a:ext cx="391661" cy="3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5882</Words>
  <Application>Microsoft Office PowerPoint</Application>
  <PresentationFormat>A4 용지(210x297mm)</PresentationFormat>
  <Paragraphs>1822</Paragraphs>
  <Slides>62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INDEX</vt:lpstr>
      <vt:lpstr>1. 개요</vt:lpstr>
      <vt:lpstr>2. 요구사항 정의서</vt:lpstr>
      <vt:lpstr>2. 요구사항 정의서</vt:lpstr>
      <vt:lpstr>2. 요구사항 정의서</vt:lpstr>
      <vt:lpstr>2. 요구사항 정의서</vt:lpstr>
      <vt:lpstr>3. 기능 처리 Flow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  <vt:lpstr>4. 화면설계서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최민기</cp:lastModifiedBy>
  <cp:revision>74</cp:revision>
  <dcterms:created xsi:type="dcterms:W3CDTF">2006-10-05T04:04:58Z</dcterms:created>
  <dcterms:modified xsi:type="dcterms:W3CDTF">2020-01-16T14:54:09Z</dcterms:modified>
</cp:coreProperties>
</file>