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385" r:id="rId5"/>
    <p:sldId id="382" r:id="rId6"/>
    <p:sldId id="259" r:id="rId7"/>
    <p:sldId id="260" r:id="rId8"/>
    <p:sldId id="261" r:id="rId9"/>
    <p:sldId id="262" r:id="rId10"/>
    <p:sldId id="263" r:id="rId11"/>
    <p:sldId id="386" r:id="rId12"/>
    <p:sldId id="264" r:id="rId13"/>
    <p:sldId id="372" r:id="rId14"/>
    <p:sldId id="354" r:id="rId15"/>
    <p:sldId id="355" r:id="rId16"/>
    <p:sldId id="356" r:id="rId17"/>
    <p:sldId id="357" r:id="rId18"/>
    <p:sldId id="358" r:id="rId19"/>
    <p:sldId id="371" r:id="rId20"/>
    <p:sldId id="391" r:id="rId21"/>
    <p:sldId id="392" r:id="rId22"/>
    <p:sldId id="393" r:id="rId23"/>
    <p:sldId id="394" r:id="rId24"/>
    <p:sldId id="395" r:id="rId25"/>
    <p:sldId id="279" r:id="rId26"/>
    <p:sldId id="280" r:id="rId27"/>
    <p:sldId id="281" r:id="rId28"/>
    <p:sldId id="370" r:id="rId29"/>
    <p:sldId id="269" r:id="rId30"/>
    <p:sldId id="270" r:id="rId31"/>
    <p:sldId id="271" r:id="rId32"/>
    <p:sldId id="272" r:id="rId33"/>
    <p:sldId id="273" r:id="rId34"/>
    <p:sldId id="274" r:id="rId35"/>
    <p:sldId id="387" r:id="rId36"/>
    <p:sldId id="388" r:id="rId37"/>
    <p:sldId id="389" r:id="rId38"/>
    <p:sldId id="390" r:id="rId39"/>
    <p:sldId id="369" r:id="rId40"/>
    <p:sldId id="373" r:id="rId41"/>
    <p:sldId id="374" r:id="rId42"/>
    <p:sldId id="375" r:id="rId43"/>
    <p:sldId id="376" r:id="rId44"/>
    <p:sldId id="38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3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74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790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1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14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3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0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77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6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843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53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13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64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1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31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4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94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81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03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11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2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422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0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56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00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078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6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18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73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556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/>
              <a:t>2022-06-13 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EFE0-875C-42C8-A769-0BC60867F1E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2022-06-13 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50291-CC81-407A-A68E-BE2E42CB4E3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9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8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10" Type="http://schemas.openxmlformats.org/officeDocument/2006/relationships/image" Target="../media/image41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5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50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10" Type="http://schemas.openxmlformats.org/officeDocument/2006/relationships/image" Target="../media/image54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12.png"/><Relationship Id="rId10" Type="http://schemas.openxmlformats.org/officeDocument/2006/relationships/image" Target="../media/image61.png"/><Relationship Id="rId4" Type="http://schemas.openxmlformats.org/officeDocument/2006/relationships/image" Target="../media/image23.png"/><Relationship Id="rId9" Type="http://schemas.openxmlformats.org/officeDocument/2006/relationships/image" Target="../media/image60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63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6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67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8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image" Target="../media/image77.jpeg"/><Relationship Id="rId5" Type="http://schemas.openxmlformats.org/officeDocument/2006/relationships/image" Target="../media/image76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조 김형준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전현규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최민기</a:t>
            </a:r>
            <a:r>
              <a:rPr lang="en-US" altLang="ko-KR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254619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86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A368D63C-B94A-4D14-88AE-E8641DD7ED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5" y="143546"/>
            <a:ext cx="3353268" cy="1962424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8DD687A-2DDD-4936-8430-C17E122042FE}"/>
              </a:ext>
            </a:extLst>
          </p:cNvPr>
          <p:cNvSpPr/>
          <p:nvPr/>
        </p:nvSpPr>
        <p:spPr>
          <a:xfrm>
            <a:off x="5504362" y="26479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 양식에 맞게 값들을 입력해주고 가입하기 버튼을 누르게 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회원테이블의 컬럼들에 양식에 입력한 정보들이 저장되어 로우가 추가되며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회원정보는 </a:t>
            </a:r>
            <a:r>
              <a:rPr lang="en-US" altLang="ko-KR" sz="1000" dirty="0">
                <a:solidFill>
                  <a:schemeClr val="tx1"/>
                </a:solidFill>
              </a:rPr>
              <a:t>PK</a:t>
            </a:r>
            <a:r>
              <a:rPr lang="ko-KR" altLang="en-US" sz="1000" dirty="0">
                <a:solidFill>
                  <a:schemeClr val="tx1"/>
                </a:solidFill>
              </a:rPr>
              <a:t>를 사용하는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아이디로 식별하게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7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●●●●●●●●●●</a:t>
            </a:r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00CB249-D3F6-41F0-A200-2410DBEA4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94" y="1097104"/>
            <a:ext cx="3353268" cy="196242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E7FEF9D-E257-43AC-B25F-DA691733B3E8}"/>
              </a:ext>
            </a:extLst>
          </p:cNvPr>
          <p:cNvSpPr/>
          <p:nvPr/>
        </p:nvSpPr>
        <p:spPr>
          <a:xfrm>
            <a:off x="6378052" y="453466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비밀번호를 입력 후 </a:t>
            </a:r>
            <a:r>
              <a:rPr lang="ko-KR" altLang="en-US" sz="1000" dirty="0" err="1">
                <a:solidFill>
                  <a:schemeClr val="tx1"/>
                </a:solidFill>
              </a:rPr>
              <a:t>로그인버튼을</a:t>
            </a:r>
            <a:r>
              <a:rPr lang="ko-KR" altLang="en-US" sz="1000" dirty="0">
                <a:solidFill>
                  <a:schemeClr val="tx1"/>
                </a:solidFill>
              </a:rPr>
              <a:t> 누르면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문을 사용해 회원테이블에 저장된 데이터를 찾아 일치하는지 여부를 확인하여 로그인 성공 여부를 판단합니다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18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FDCF1A05-5FBE-4AD8-8DFD-3541C05A7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6" y="994192"/>
            <a:ext cx="3353268" cy="196242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5A32B6C-0B7B-4A7D-923B-4F83E851D218}"/>
              </a:ext>
            </a:extLst>
          </p:cNvPr>
          <p:cNvSpPr/>
          <p:nvPr/>
        </p:nvSpPr>
        <p:spPr>
          <a:xfrm>
            <a:off x="6581237" y="5215778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회원테이블에서 이름과 휴대폰번호가 일치하는 로우에서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아이디값을</a:t>
            </a:r>
            <a:r>
              <a:rPr lang="ko-KR" altLang="en-US" sz="1000" dirty="0">
                <a:solidFill>
                  <a:schemeClr val="tx1"/>
                </a:solidFill>
              </a:rPr>
              <a:t> 사용자에게 알려주게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9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F8225700-DC2B-46A5-9413-B65158993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742" y="251032"/>
            <a:ext cx="3353268" cy="196242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6048B4-4AF4-4550-B697-4C1B16EC0C52}"/>
              </a:ext>
            </a:extLst>
          </p:cNvPr>
          <p:cNvSpPr/>
          <p:nvPr/>
        </p:nvSpPr>
        <p:spPr>
          <a:xfrm>
            <a:off x="5883482" y="405258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찾기 양식에 맞게 사용자가 값들을 넣고 확인 버튼을 누르게 되면 회원테이블에 저장된 데이터를 찾아 일치 여부를 확인하고 인증번호를 발송해주며 인증번호 입력이 확인되면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새로 비밀 번호를 입력 하는 창으로 넘어가게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새 비밀번호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C01F754B-3DDB-40E0-9073-6EA904B62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4" y="603406"/>
            <a:ext cx="3353268" cy="19624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48B42DD-F32A-426C-B22A-8B9F21C34F3D}"/>
              </a:ext>
            </a:extLst>
          </p:cNvPr>
          <p:cNvSpPr/>
          <p:nvPr/>
        </p:nvSpPr>
        <p:spPr>
          <a:xfrm>
            <a:off x="6023814" y="515837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비밀번호 재설정에서 새로운 비밀번호를 입력하고 확인 버튼을 누르면 회원테이블에서는 내가 이전에 입력한 </a:t>
            </a:r>
            <a:r>
              <a:rPr lang="ko-KR" altLang="en-US" sz="1000" dirty="0" err="1">
                <a:solidFill>
                  <a:schemeClr val="tx1"/>
                </a:solidFill>
              </a:rPr>
              <a:t>아이디값과</a:t>
            </a:r>
            <a:r>
              <a:rPr lang="ko-KR" altLang="en-US" sz="1000" dirty="0">
                <a:solidFill>
                  <a:schemeClr val="tx1"/>
                </a:solidFill>
              </a:rPr>
              <a:t> 휴대폰번호 값이 일치하는 로우에 </a:t>
            </a:r>
            <a:r>
              <a:rPr lang="ko-KR" altLang="en-US" sz="1000" dirty="0" err="1">
                <a:solidFill>
                  <a:schemeClr val="tx1"/>
                </a:solidFill>
              </a:rPr>
              <a:t>비밀번호값을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UPDATE SET</a:t>
            </a:r>
            <a:r>
              <a:rPr lang="ko-KR" altLang="en-US" sz="1000" dirty="0">
                <a:solidFill>
                  <a:schemeClr val="tx1"/>
                </a:solidFill>
              </a:rPr>
              <a:t>을 사용해 새로 입력한 비밀번호로 변경하게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9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70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26" y="3377797"/>
            <a:ext cx="7807420" cy="141942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64663" y="3361398"/>
            <a:ext cx="7802183" cy="1435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70" idx="3"/>
            <a:endCxn id="10" idx="1"/>
          </p:cNvCxnSpPr>
          <p:nvPr/>
        </p:nvCxnSpPr>
        <p:spPr>
          <a:xfrm flipV="1">
            <a:off x="2364750" y="4087509"/>
            <a:ext cx="994676" cy="177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648A5E10-AE48-4AF6-9D6D-8479B5754416}"/>
              </a:ext>
            </a:extLst>
          </p:cNvPr>
          <p:cNvSpPr/>
          <p:nvPr/>
        </p:nvSpPr>
        <p:spPr>
          <a:xfrm>
            <a:off x="3328616" y="481453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 err="1">
                <a:solidFill>
                  <a:schemeClr val="tx1"/>
                </a:solidFill>
              </a:rPr>
              <a:t>시터검색시</a:t>
            </a:r>
            <a:r>
              <a:rPr lang="ko-KR" altLang="en-US" sz="1000" dirty="0">
                <a:solidFill>
                  <a:schemeClr val="tx1"/>
                </a:solidFill>
              </a:rPr>
              <a:t> 서비스종류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펫종류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펫 무게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비용등의</a:t>
            </a:r>
            <a:r>
              <a:rPr lang="ko-KR" altLang="en-US" sz="1000" dirty="0">
                <a:solidFill>
                  <a:schemeClr val="tx1"/>
                </a:solidFill>
              </a:rPr>
              <a:t> 조건들을 선택하고 검색을 누르게 되면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멤버테이블과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시터테이블을 참조하는 뷰에서 </a:t>
            </a:r>
            <a:r>
              <a:rPr lang="ko-KR" altLang="en-US" sz="1000" dirty="0">
                <a:solidFill>
                  <a:schemeClr val="tx1"/>
                </a:solidFill>
              </a:rPr>
              <a:t>조건과 </a:t>
            </a:r>
            <a:r>
              <a:rPr lang="ko-KR" altLang="en-US" sz="1000">
                <a:solidFill>
                  <a:schemeClr val="tx1"/>
                </a:solidFill>
              </a:rPr>
              <a:t>일치하는 로우데이터를 </a:t>
            </a:r>
            <a:r>
              <a:rPr lang="en-US" altLang="ko-KR" sz="1000" dirty="0">
                <a:solidFill>
                  <a:schemeClr val="tx1"/>
                </a:solidFill>
              </a:rPr>
              <a:t>SELECT WHERE</a:t>
            </a:r>
            <a:r>
              <a:rPr lang="ko-KR" altLang="en-US" sz="1000" dirty="0">
                <a:solidFill>
                  <a:schemeClr val="tx1"/>
                </a:solidFill>
              </a:rPr>
              <a:t>문으로 찾아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검색결과창에 나타나게 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FFC6D68-D56D-4187-8C79-D8E490ECC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778" y="2527493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48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시터상세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74" y="4976587"/>
            <a:ext cx="3086531" cy="743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44" y="3100241"/>
            <a:ext cx="3591426" cy="7049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" y="1492453"/>
            <a:ext cx="3391374" cy="771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7" y="3479625"/>
            <a:ext cx="3258005" cy="70494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98817" y="1492453"/>
            <a:ext cx="3391374" cy="771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47144" y="3100241"/>
            <a:ext cx="3591426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47" y="3479625"/>
            <a:ext cx="3258005" cy="70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42768" y="4976587"/>
            <a:ext cx="3095684" cy="745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6971251" y="5242247"/>
            <a:ext cx="581565" cy="542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54109" y="3805189"/>
            <a:ext cx="2288748" cy="1505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89" idx="0"/>
            <a:endCxn id="17" idx="2"/>
          </p:cNvCxnSpPr>
          <p:nvPr/>
        </p:nvCxnSpPr>
        <p:spPr>
          <a:xfrm flipH="1" flipV="1">
            <a:off x="1691350" y="4184573"/>
            <a:ext cx="1462351" cy="144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478695" y="2719746"/>
            <a:ext cx="3475413" cy="229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90191" y="1878270"/>
            <a:ext cx="926211" cy="81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654F9721-DB34-4B00-ADE3-E2AE642A182E}"/>
              </a:ext>
            </a:extLst>
          </p:cNvPr>
          <p:cNvSpPr/>
          <p:nvPr/>
        </p:nvSpPr>
        <p:spPr>
          <a:xfrm>
            <a:off x="5086196" y="161865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사용자가 검색결과에서 원하는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프로필을 클릭하게 되면 해당 </a:t>
            </a:r>
            <a:r>
              <a:rPr lang="ko-KR" altLang="en-US" sz="1000" dirty="0" err="1">
                <a:solidFill>
                  <a:schemeClr val="tx1"/>
                </a:solidFill>
              </a:rPr>
              <a:t>시터의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정보는 시터 테이블에서 </a:t>
            </a:r>
            <a:r>
              <a:rPr lang="ko-KR" altLang="en-US" sz="1000" dirty="0">
                <a:solidFill>
                  <a:schemeClr val="tx1"/>
                </a:solidFill>
              </a:rPr>
              <a:t>아이디와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</a:t>
            </a:r>
            <a:r>
              <a:rPr lang="ko-KR" altLang="en-US" sz="1000" dirty="0">
                <a:solidFill>
                  <a:schemeClr val="tx1"/>
                </a:solidFill>
              </a:rPr>
              <a:t> 컬럼을 조회해 해당하는 테이블의 컬럼의 값들을 실제 화면에서 보여주게 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37AF08A-0AE8-481E-BC04-E7EFF1320B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95" y="239753"/>
            <a:ext cx="3931519" cy="1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8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44734" y="2713383"/>
            <a:ext cx="7007179" cy="3201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V="1">
            <a:off x="6762989" y="2095956"/>
            <a:ext cx="0" cy="617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04" y="1586567"/>
            <a:ext cx="5458587" cy="5239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248904" y="1586567"/>
            <a:ext cx="5458587" cy="474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F2B9FDF-34CF-4698-9039-A551F4F1C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51" y="2378294"/>
            <a:ext cx="2991267" cy="121937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81D42474-E33C-44E8-910C-516F1A4C7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07" y="2780456"/>
            <a:ext cx="2219635" cy="2172003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4B66DD9-775B-4A05-80CD-BD098F20A7D5}"/>
              </a:ext>
            </a:extLst>
          </p:cNvPr>
          <p:cNvSpPr/>
          <p:nvPr/>
        </p:nvSpPr>
        <p:spPr>
          <a:xfrm>
            <a:off x="7613898" y="6148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반려동물 프로그램 메뉴를 클릭하게 되면 프로그램의 제목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이미지를 반려동물 프로그램 테이블에서 컬럼의 값들을 실제 화면에서 보여주게 됩니다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7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1619924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63" y="3379409"/>
            <a:ext cx="3275061" cy="7746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74" y="4905961"/>
            <a:ext cx="6287378" cy="504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025882" y="4358208"/>
            <a:ext cx="940436" cy="472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496100" y="4154050"/>
            <a:ext cx="1732794" cy="20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7674" y="4905961"/>
            <a:ext cx="6287378" cy="504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stCxn id="55" idx="0"/>
            <a:endCxn id="13" idx="2"/>
          </p:cNvCxnSpPr>
          <p:nvPr/>
        </p:nvCxnSpPr>
        <p:spPr>
          <a:xfrm flipV="1">
            <a:off x="4492089" y="5410857"/>
            <a:ext cx="99274" cy="22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91363" y="3379410"/>
            <a:ext cx="3275061" cy="7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3CCA1186-446B-4D0A-BA5C-B26AC751BC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03" y="572844"/>
            <a:ext cx="2219635" cy="217200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93DA3B6-D821-4C30-A384-C422F1942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13" y="155447"/>
            <a:ext cx="2991267" cy="121937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202DDE-8435-4A19-AA27-BD888B113700}"/>
              </a:ext>
            </a:extLst>
          </p:cNvPr>
          <p:cNvSpPr/>
          <p:nvPr/>
        </p:nvSpPr>
        <p:spPr>
          <a:xfrm>
            <a:off x="8215311" y="287326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특정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반려동물 프로그램 메뉴를 클릭하게 되면 프로그램의 전체정보를 반려동물 프로그램 테이블에서 프로그램 번호에 해당하는 컬럼의 값들을 실제 화면에서 보여주게 됩니다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신청 버튼을 클릭하면 신청목록 테이블에 아이디와 프로그램번호로 입력하게 됩니다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5719477"/>
            <a:ext cx="8821382" cy="543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4734" y="5700657"/>
            <a:ext cx="8821382" cy="5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3561057" y="5430334"/>
            <a:ext cx="419574" cy="345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2414F09-5DFC-4755-88D2-EA3038FBCF1A}"/>
              </a:ext>
            </a:extLst>
          </p:cNvPr>
          <p:cNvSpPr/>
          <p:nvPr/>
        </p:nvSpPr>
        <p:spPr>
          <a:xfrm>
            <a:off x="6211121" y="4472085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펫선택</a:t>
            </a:r>
            <a:r>
              <a:rPr lang="ko-KR" altLang="en-US" sz="1000" dirty="0">
                <a:solidFill>
                  <a:schemeClr val="tx1"/>
                </a:solidFill>
              </a:rPr>
              <a:t> 부분은 아이디와 해당 회원정보를 참조하는 펫 </a:t>
            </a:r>
            <a:r>
              <a:rPr lang="ko-KR" altLang="en-US" sz="1000">
                <a:solidFill>
                  <a:schemeClr val="tx1"/>
                </a:solidFill>
              </a:rPr>
              <a:t>테이블의 펫이름 데이터를 </a:t>
            </a:r>
            <a:r>
              <a:rPr lang="ko-KR" altLang="en-US" sz="1000" dirty="0">
                <a:solidFill>
                  <a:schemeClr val="tx1"/>
                </a:solidFill>
              </a:rPr>
              <a:t>불러와 저장된 </a:t>
            </a:r>
            <a:r>
              <a:rPr lang="ko-KR" altLang="en-US" sz="1000" dirty="0" err="1">
                <a:solidFill>
                  <a:schemeClr val="tx1"/>
                </a:solidFill>
              </a:rPr>
              <a:t>펫을</a:t>
            </a:r>
            <a:r>
              <a:rPr lang="ko-KR" altLang="en-US" sz="1000" dirty="0">
                <a:solidFill>
                  <a:schemeClr val="tx1"/>
                </a:solidFill>
              </a:rPr>
              <a:t> 선택한다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나머지 날짜선택 출발지 </a:t>
            </a:r>
            <a:r>
              <a:rPr lang="ko-KR" altLang="en-US" sz="1000">
                <a:solidFill>
                  <a:schemeClr val="tx1"/>
                </a:solidFill>
              </a:rPr>
              <a:t>도착지 전달방식을 선택해 신청하게 되면 </a:t>
            </a:r>
            <a:r>
              <a:rPr lang="ko-KR" altLang="en-US" sz="1000" dirty="0">
                <a:solidFill>
                  <a:schemeClr val="tx1"/>
                </a:solidFill>
              </a:rPr>
              <a:t>장거리 이동서비스 테이블의 </a:t>
            </a:r>
            <a:r>
              <a:rPr lang="ko-KR" altLang="en-US" sz="1000">
                <a:solidFill>
                  <a:schemeClr val="tx1"/>
                </a:solidFill>
              </a:rPr>
              <a:t>각 컬럼에 값을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>
                <a:solidFill>
                  <a:schemeClr val="tx1"/>
                </a:solidFill>
              </a:rPr>
              <a:t>하여 저장된다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6DB07E-85F7-439E-809F-507C0D5B519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67" y="1045691"/>
            <a:ext cx="2398788" cy="18959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A0391B-3C6B-4E5F-BF1B-5862F1290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14" y="1876279"/>
            <a:ext cx="1857634" cy="2095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14BFA1-193D-4788-A866-7D4DC71BF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020" y="1169175"/>
            <a:ext cx="3115110" cy="1619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74" y="3429000"/>
            <a:ext cx="3543795" cy="7525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14274" y="3429000"/>
            <a:ext cx="3543795" cy="752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675869" y="3805290"/>
            <a:ext cx="438405" cy="694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39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>
            <a:stCxn id="8" idx="2"/>
          </p:cNvCxnSpPr>
          <p:nvPr/>
        </p:nvCxnSpPr>
        <p:spPr>
          <a:xfrm flipH="1">
            <a:off x="4962146" y="3040886"/>
            <a:ext cx="1703655" cy="1116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4030" y="4656938"/>
            <a:ext cx="4486275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직선 화살표 연결선 30"/>
          <p:cNvCxnSpPr>
            <a:stCxn id="10" idx="1"/>
          </p:cNvCxnSpPr>
          <p:nvPr/>
        </p:nvCxnSpPr>
        <p:spPr>
          <a:xfrm flipH="1" flipV="1">
            <a:off x="4166854" y="5039476"/>
            <a:ext cx="927176" cy="889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951" y="2231261"/>
            <a:ext cx="598170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CD8E00-D2D1-4487-B5B5-AEE25D41869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62634C-ED6F-4AEC-8F79-CBD1A5424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99" y="224338"/>
            <a:ext cx="2715004" cy="1190791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FEA6CC2-F860-4762-B98D-92DFCBF74600}"/>
              </a:ext>
            </a:extLst>
          </p:cNvPr>
          <p:cNvSpPr/>
          <p:nvPr/>
        </p:nvSpPr>
        <p:spPr>
          <a:xfrm>
            <a:off x="8089404" y="304166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목록과 해당 공지사항의 내용들은 공지사항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F35991-FCA1-4448-BD33-5819338694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50" y="782356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id="{F3675DA0-7AEC-4E53-9A60-918008FDA1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166" y="931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04" y="2286924"/>
            <a:ext cx="66198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직선 화살표 연결선 41"/>
          <p:cNvCxnSpPr>
            <a:stCxn id="13" idx="2"/>
            <a:endCxn id="16" idx="0"/>
          </p:cNvCxnSpPr>
          <p:nvPr/>
        </p:nvCxnSpPr>
        <p:spPr>
          <a:xfrm>
            <a:off x="4370642" y="3420399"/>
            <a:ext cx="1573212" cy="2382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DC640C-5C3C-4C62-AC5B-482AA4B0864E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30521C-2AA5-4882-9AA3-4A9D2FE34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1" y="170074"/>
            <a:ext cx="2867425" cy="1390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335B9D-8A8E-4FDB-A497-4E81453E9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77012" y="757812"/>
            <a:ext cx="1857634" cy="209579"/>
          </a:xfrm>
          <a:prstGeom prst="rect">
            <a:avLst/>
          </a:prstGeom>
        </p:spPr>
      </p:pic>
      <p:pic>
        <p:nvPicPr>
          <p:cNvPr id="14" name="그림 13" descr="표지판이(가) 표시된 사진&#10;&#10;자동 생성된 설명">
            <a:extLst>
              <a:ext uri="{FF2B5EF4-FFF2-40B4-BE49-F238E27FC236}">
                <a16:creationId xmlns:a16="http://schemas.microsoft.com/office/drawing/2014/main" id="{97C85BD9-A14F-4C54-A29D-BDE51826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4" y="-186828"/>
            <a:ext cx="3353268" cy="1962424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A2580DA-83DB-4ABD-87DD-F4E62F25642B}"/>
              </a:ext>
            </a:extLst>
          </p:cNvPr>
          <p:cNvSpPr/>
          <p:nvPr/>
        </p:nvSpPr>
        <p:spPr>
          <a:xfrm>
            <a:off x="7915275" y="1573291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목록과 해당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의 내용들은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통해 페이지에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데이터값들이</a:t>
            </a:r>
            <a:r>
              <a:rPr lang="ko-KR" altLang="en-US" sz="1000" dirty="0">
                <a:solidFill>
                  <a:schemeClr val="tx1"/>
                </a:solidFill>
              </a:rPr>
              <a:t> 입력되어 보여진다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내용검색은 </a:t>
            </a:r>
            <a:r>
              <a:rPr lang="en-US" altLang="ko-KR" sz="1000" dirty="0">
                <a:solidFill>
                  <a:schemeClr val="tx1"/>
                </a:solidFill>
              </a:rPr>
              <a:t>WHERE LIKE </a:t>
            </a:r>
            <a:r>
              <a:rPr lang="ko-KR" altLang="en-US" sz="1000" dirty="0">
                <a:solidFill>
                  <a:schemeClr val="tx1"/>
                </a:solidFill>
              </a:rPr>
              <a:t>문자열을 사용해 내가 </a:t>
            </a:r>
            <a:r>
              <a:rPr lang="ko-KR" altLang="en-US" sz="1000" dirty="0" err="1">
                <a:solidFill>
                  <a:schemeClr val="tx1"/>
                </a:solidFill>
              </a:rPr>
              <a:t>찾고자하는</a:t>
            </a:r>
            <a:r>
              <a:rPr lang="ko-KR" altLang="en-US" sz="1000" dirty="0">
                <a:solidFill>
                  <a:schemeClr val="tx1"/>
                </a:solidFill>
              </a:rPr>
              <a:t> 내용을 입력하고 해당 내용이 있는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테이블의 로우에서 찾아 사용자에게 데이터를 보여주게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0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1" name="직선 화살표 연결선 30"/>
          <p:cNvCxnSpPr>
            <a:stCxn id="12" idx="2"/>
          </p:cNvCxnSpPr>
          <p:nvPr/>
        </p:nvCxnSpPr>
        <p:spPr>
          <a:xfrm>
            <a:off x="5771494" y="4452691"/>
            <a:ext cx="1654664" cy="1353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2531" y="3557341"/>
            <a:ext cx="6257925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526B250-68E7-4968-9A75-5A8E9FB9AE6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BC0E27-A150-4D73-B012-4255FE64B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841" y="319621"/>
            <a:ext cx="2867425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510E9B-874E-4581-A9CE-5314AF87E1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66" y="897278"/>
            <a:ext cx="1857634" cy="209579"/>
          </a:xfrm>
          <a:prstGeom prst="rect">
            <a:avLst/>
          </a:prstGeom>
        </p:spPr>
      </p:pic>
      <p:pic>
        <p:nvPicPr>
          <p:cNvPr id="13" name="그림 12" descr="표지판이(가) 표시된 사진&#10;&#10;자동 생성된 설명">
            <a:extLst>
              <a:ext uri="{FF2B5EF4-FFF2-40B4-BE49-F238E27FC236}">
                <a16:creationId xmlns:a16="http://schemas.microsoft.com/office/drawing/2014/main" id="{56078E82-A312-4DAF-9FD0-48C7B7A3A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900" y="153125"/>
            <a:ext cx="3353268" cy="1962424"/>
          </a:xfrm>
          <a:prstGeom prst="rect">
            <a:avLst/>
          </a:prstGeom>
        </p:spPr>
      </p:pic>
      <p:sp>
        <p:nvSpPr>
          <p:cNvPr id="36" name="사각형: 둥근 모서리 42">
            <a:extLst>
              <a:ext uri="{FF2B5EF4-FFF2-40B4-BE49-F238E27FC236}">
                <a16:creationId xmlns:a16="http://schemas.microsoft.com/office/drawing/2014/main" id="{329360FD-5BEF-4CF7-89BA-0875245EB6C2}"/>
              </a:ext>
            </a:extLst>
          </p:cNvPr>
          <p:cNvSpPr/>
          <p:nvPr/>
        </p:nvSpPr>
        <p:spPr>
          <a:xfrm>
            <a:off x="7808458" y="215438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내용 등록은 해당 내용들을 </a:t>
            </a:r>
            <a:r>
              <a:rPr lang="ko-KR" altLang="en-US" sz="1000" dirty="0" err="1">
                <a:solidFill>
                  <a:schemeClr val="tx1"/>
                </a:solidFill>
              </a:rPr>
              <a:t>작성후</a:t>
            </a:r>
            <a:r>
              <a:rPr lang="ko-KR" altLang="en-US" sz="1000" dirty="0">
                <a:solidFill>
                  <a:schemeClr val="tx1"/>
                </a:solidFill>
              </a:rPr>
              <a:t> 등록 버튼을 누르면 </a:t>
            </a:r>
            <a:r>
              <a:rPr lang="en-US" altLang="ko-KR" sz="1000" dirty="0" err="1">
                <a:solidFill>
                  <a:schemeClr val="tx1"/>
                </a:solidFill>
              </a:rPr>
              <a:t>QnA</a:t>
            </a:r>
            <a:r>
              <a:rPr lang="ko-KR" altLang="en-US" sz="1000" dirty="0">
                <a:solidFill>
                  <a:schemeClr val="tx1"/>
                </a:solidFill>
              </a:rPr>
              <a:t>테이블에 각 컬럼에 해당하는 데이터들이 </a:t>
            </a:r>
            <a:r>
              <a:rPr lang="en-US" altLang="ko-KR" sz="1000" dirty="0">
                <a:solidFill>
                  <a:schemeClr val="tx1"/>
                </a:solidFill>
              </a:rPr>
              <a:t>INSERT</a:t>
            </a:r>
            <a:r>
              <a:rPr lang="ko-KR" altLang="en-US" sz="1000" dirty="0">
                <a:solidFill>
                  <a:schemeClr val="tx1"/>
                </a:solidFill>
              </a:rPr>
              <a:t>로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6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351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 err="1"/>
              <a:t>펫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090" y="2697939"/>
            <a:ext cx="6915488" cy="1666353"/>
          </a:xfrm>
          <a:prstGeom prst="rect">
            <a:avLst/>
          </a:prstGeom>
        </p:spPr>
      </p:pic>
      <p:cxnSp>
        <p:nvCxnSpPr>
          <p:cNvPr id="77" name="직선 화살표 연결선 76"/>
          <p:cNvCxnSpPr/>
          <p:nvPr/>
        </p:nvCxnSpPr>
        <p:spPr>
          <a:xfrm flipH="1">
            <a:off x="2642531" y="2992416"/>
            <a:ext cx="838260" cy="125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E10263-1E0F-4E0D-B61C-36F77F74CB6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2DB44B-DF03-4668-997E-093332AE1A9E}"/>
              </a:ext>
            </a:extLst>
          </p:cNvPr>
          <p:cNvSpPr/>
          <p:nvPr/>
        </p:nvSpPr>
        <p:spPr>
          <a:xfrm>
            <a:off x="3480792" y="2704480"/>
            <a:ext cx="6915488" cy="1659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4FF0F0-4B41-453E-9A38-E0FD54879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93" y="40439"/>
            <a:ext cx="3362794" cy="2657846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E0C8F02-EFBC-4C10-BA53-D724E0CE918C}"/>
              </a:ext>
            </a:extLst>
          </p:cNvPr>
          <p:cNvSpPr/>
          <p:nvPr/>
        </p:nvSpPr>
        <p:spPr>
          <a:xfrm>
            <a:off x="6766515" y="4344802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마이페이지의 보호자 프로필 페이지에서 </a:t>
            </a:r>
            <a:r>
              <a:rPr lang="ko-KR" altLang="en-US" sz="1000" dirty="0" err="1">
                <a:solidFill>
                  <a:schemeClr val="tx1"/>
                </a:solidFill>
              </a:rPr>
              <a:t>펫정보를</a:t>
            </a:r>
            <a:r>
              <a:rPr lang="ko-KR" altLang="en-US" sz="1000" dirty="0">
                <a:solidFill>
                  <a:schemeClr val="tx1"/>
                </a:solidFill>
              </a:rPr>
              <a:t> 입력하고 저장하면 입력한 해당 정보들이 </a:t>
            </a:r>
            <a:r>
              <a:rPr lang="ko-KR" altLang="en-US" sz="1000" dirty="0" err="1">
                <a:solidFill>
                  <a:schemeClr val="tx1"/>
                </a:solidFill>
              </a:rPr>
              <a:t>펫테이블의</a:t>
            </a:r>
            <a:r>
              <a:rPr lang="ko-KR" altLang="en-US" sz="1000" dirty="0">
                <a:solidFill>
                  <a:schemeClr val="tx1"/>
                </a:solidFill>
              </a:rPr>
              <a:t> 각 컬럼에 데이터 값들이 입력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5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</a:t>
            </a:r>
            <a:r>
              <a:rPr lang="en-US" altLang="ko-KR" dirty="0"/>
              <a:t>– </a:t>
            </a:r>
            <a:r>
              <a:rPr lang="ko-KR" altLang="en-US" dirty="0"/>
              <a:t>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20"/>
            <a:ext cx="2100680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20"/>
            <a:ext cx="2335262" cy="1067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35246" y="4982582"/>
            <a:ext cx="4605553" cy="4147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15" y="4402903"/>
            <a:ext cx="7004109" cy="450113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4516266" y="4762731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DF017F-A98B-4326-9610-C64C428AF206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F5F615-78BB-419A-A684-FB64E51A29D6}"/>
              </a:ext>
            </a:extLst>
          </p:cNvPr>
          <p:cNvSpPr/>
          <p:nvPr/>
        </p:nvSpPr>
        <p:spPr>
          <a:xfrm>
            <a:off x="4918435" y="4434986"/>
            <a:ext cx="6902089" cy="362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26BFB0D-7178-436A-A104-5493536D702F}"/>
              </a:ext>
            </a:extLst>
          </p:cNvPr>
          <p:cNvSpPr/>
          <p:nvPr/>
        </p:nvSpPr>
        <p:spPr>
          <a:xfrm>
            <a:off x="6832445" y="4850534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회원사진첩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0" name="그림 9" descr="빨간색이(가) 표시된 사진&#10;&#10;자동 생성된 설명">
            <a:extLst>
              <a:ext uri="{FF2B5EF4-FFF2-40B4-BE49-F238E27FC236}">
                <a16:creationId xmlns:a16="http://schemas.microsoft.com/office/drawing/2014/main" id="{0D526DE4-F6B0-41F5-97D5-32D5CA650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30" y="3472586"/>
            <a:ext cx="334646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케어목록</a:t>
            </a:r>
            <a:r>
              <a:rPr lang="ko-KR" altLang="en-US" dirty="0"/>
              <a:t>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39" y="2756943"/>
            <a:ext cx="7908665" cy="925755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3462415" y="3543520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547120-BBC3-421F-9DF0-8BC945B055C9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E97768F-03CA-4DD2-9483-FC98761DF1F5}"/>
              </a:ext>
            </a:extLst>
          </p:cNvPr>
          <p:cNvSpPr/>
          <p:nvPr/>
        </p:nvSpPr>
        <p:spPr>
          <a:xfrm>
            <a:off x="3878124" y="2751936"/>
            <a:ext cx="7908665" cy="913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C04B56F-02FE-42AA-84FB-8B341DDA4955}"/>
              </a:ext>
            </a:extLst>
          </p:cNvPr>
          <p:cNvSpPr/>
          <p:nvPr/>
        </p:nvSpPr>
        <p:spPr>
          <a:xfrm>
            <a:off x="7059503" y="373411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시터가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케목록에</a:t>
            </a:r>
            <a:r>
              <a:rPr lang="ko-KR" altLang="en-US" sz="1000" dirty="0">
                <a:solidFill>
                  <a:schemeClr val="tx1"/>
                </a:solidFill>
              </a:rPr>
              <a:t> 해당 값들을 입력하면 </a:t>
            </a:r>
            <a:r>
              <a:rPr lang="ko-KR" altLang="en-US" sz="1000" dirty="0" err="1">
                <a:solidFill>
                  <a:schemeClr val="tx1"/>
                </a:solidFill>
              </a:rPr>
              <a:t>케어분류</a:t>
            </a:r>
            <a:r>
              <a:rPr lang="ko-KR" altLang="en-US" sz="1000" dirty="0">
                <a:solidFill>
                  <a:schemeClr val="tx1"/>
                </a:solidFill>
              </a:rPr>
              <a:t> 테이블에 해당 데이터들이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9B7714-4AC3-4EBC-B1D0-085E838C0D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9" y="1928192"/>
            <a:ext cx="78020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3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캘린더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45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9" y="4016868"/>
            <a:ext cx="8274691" cy="49518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15735" y="5992060"/>
            <a:ext cx="1109411" cy="1678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 설정</a:t>
            </a:r>
          </a:p>
        </p:txBody>
      </p:sp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1342177" y="4480591"/>
            <a:ext cx="694062" cy="1498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E418D7-6741-4F5E-AD3B-917D8B5CFA65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33E7BCF-1F35-4F65-9DDE-44AB511C11D2}"/>
              </a:ext>
            </a:extLst>
          </p:cNvPr>
          <p:cNvSpPr/>
          <p:nvPr/>
        </p:nvSpPr>
        <p:spPr>
          <a:xfrm>
            <a:off x="1729336" y="4008054"/>
            <a:ext cx="8274691" cy="454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652BE27-3499-4ED0-BF0B-3118471E6DE8}"/>
              </a:ext>
            </a:extLst>
          </p:cNvPr>
          <p:cNvSpPr/>
          <p:nvPr/>
        </p:nvSpPr>
        <p:spPr>
          <a:xfrm>
            <a:off x="4341552" y="447984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시터는</a:t>
            </a:r>
            <a:r>
              <a:rPr lang="ko-KR" altLang="en-US" sz="1000" dirty="0">
                <a:solidFill>
                  <a:schemeClr val="tx1"/>
                </a:solidFill>
              </a:rPr>
              <a:t> 예약설정에서 자신이 원하는 날짜를 클릭하여 예약 불가능 날짜로 저장하고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사용자들은 그 외의 날짜에서 예약 선택을 </a:t>
            </a:r>
            <a:r>
              <a:rPr lang="ko-KR" altLang="en-US" sz="1000" dirty="0" err="1">
                <a:solidFill>
                  <a:schemeClr val="tx1"/>
                </a:solidFill>
              </a:rPr>
              <a:t>하게된다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5DAD370-6337-4113-ADF6-794864552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6" y="2693863"/>
            <a:ext cx="3752710" cy="13025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6A15AC-D25A-4788-93DF-5F56F875A3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1258" y="3305805"/>
            <a:ext cx="1857634" cy="2095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E4367FC-8783-424A-9A9E-AA8E49D44F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03" y="2959411"/>
            <a:ext cx="27721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8199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/>
              <a:t>자기소개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71" y="2885133"/>
            <a:ext cx="5606210" cy="659015"/>
          </a:xfrm>
          <a:prstGeom prst="rect">
            <a:avLst/>
          </a:prstGeom>
        </p:spPr>
      </p:pic>
      <p:cxnSp>
        <p:nvCxnSpPr>
          <p:cNvPr id="101" name="직선 화살표 연결선 100"/>
          <p:cNvCxnSpPr>
            <a:cxnSpLocks/>
          </p:cNvCxnSpPr>
          <p:nvPr/>
        </p:nvCxnSpPr>
        <p:spPr>
          <a:xfrm flipH="1">
            <a:off x="5483020" y="3524009"/>
            <a:ext cx="324650" cy="66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41295-5DD6-4976-87D8-B5A6F11ABFA1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6491501-4BC1-4F58-BE3A-346EABFF4A98}"/>
              </a:ext>
            </a:extLst>
          </p:cNvPr>
          <p:cNvSpPr/>
          <p:nvPr/>
        </p:nvSpPr>
        <p:spPr>
          <a:xfrm>
            <a:off x="5807672" y="2922361"/>
            <a:ext cx="5656984" cy="582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D6D7060-9719-4CCC-874B-69FF5C5EA688}"/>
              </a:ext>
            </a:extLst>
          </p:cNvPr>
          <p:cNvSpPr/>
          <p:nvPr/>
        </p:nvSpPr>
        <p:spPr>
          <a:xfrm>
            <a:off x="6982333" y="353668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자기소개에 내용을 입력하면 입력한 값들이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테이블의 자기소개 컬럼에 저장된다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B038FC-35B0-47BA-9AF4-21FF0B68A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002" y="2115142"/>
            <a:ext cx="230537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07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사진첩 테이블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68" y="4613366"/>
            <a:ext cx="5584629" cy="424171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H="1">
            <a:off x="6142991" y="4854884"/>
            <a:ext cx="415710" cy="427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4DB8E3-C6C3-42B2-A4BB-40E92A0C2F74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3A8C91-84D2-4FD5-9B6A-79C46858F3A6}"/>
              </a:ext>
            </a:extLst>
          </p:cNvPr>
          <p:cNvSpPr/>
          <p:nvPr/>
        </p:nvSpPr>
        <p:spPr>
          <a:xfrm>
            <a:off x="6558701" y="4594507"/>
            <a:ext cx="5484848" cy="40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5CC51FE-A304-4C19-8A91-D83BE55D0741}"/>
              </a:ext>
            </a:extLst>
          </p:cNvPr>
          <p:cNvSpPr/>
          <p:nvPr/>
        </p:nvSpPr>
        <p:spPr>
          <a:xfrm>
            <a:off x="7478906" y="5082223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사진첩에 사진을 추가하면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사진첩 테이블에 사진을 등록하고 사용자 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사진정보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사진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등록일이 입력된다</a:t>
            </a:r>
          </a:p>
        </p:txBody>
      </p:sp>
      <p:pic>
        <p:nvPicPr>
          <p:cNvPr id="8" name="그림 7" descr="빨간색이(가) 표시된 사진&#10;&#10;자동 생성된 설명">
            <a:extLst>
              <a:ext uri="{FF2B5EF4-FFF2-40B4-BE49-F238E27FC236}">
                <a16:creationId xmlns:a16="http://schemas.microsoft.com/office/drawing/2014/main" id="{F773B7BB-F0CD-439F-B7BC-FD727C86C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69" y="3805189"/>
            <a:ext cx="284837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1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cxnSpLocks/>
          </p:cNvCxnSpPr>
          <p:nvPr/>
        </p:nvCxnSpPr>
        <p:spPr>
          <a:xfrm flipH="1">
            <a:off x="4043725" y="4923795"/>
            <a:ext cx="720046" cy="8541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367" y="3600226"/>
            <a:ext cx="4699464" cy="170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AE589EE-B777-463B-B679-9639637DCE9C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5A1AD6-2F58-4AAA-B67A-89D73BF14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78" y="2551489"/>
            <a:ext cx="2048161" cy="8764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8A552C-D6C5-4C98-8987-1C21F94261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09" y="208012"/>
            <a:ext cx="7802064" cy="8287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7336D50-763B-4523-9F7F-8FCCD859E24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28" y="4609675"/>
            <a:ext cx="1834394" cy="144984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F1DDDAC-BD63-466F-8FE5-D6716A1043F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13106" y="1666453"/>
            <a:ext cx="1633280" cy="18426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329720A-BF82-4E91-8D95-83149846BCC9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43954" y="3951203"/>
            <a:ext cx="1159730" cy="130841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855128-3E97-4BCE-B839-99B088CEAF2D}"/>
              </a:ext>
            </a:extLst>
          </p:cNvPr>
          <p:cNvSpPr/>
          <p:nvPr/>
        </p:nvSpPr>
        <p:spPr>
          <a:xfrm>
            <a:off x="5177699" y="1019780"/>
            <a:ext cx="3716894" cy="9701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이용현황 페이지에서는 보호자회원이 이용 중 이거나 과거에 이용한 서비스 이용현황을 표시해준다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672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/>
          <p:cNvCxnSpPr>
            <a:cxnSpLocks/>
          </p:cNvCxnSpPr>
          <p:nvPr/>
        </p:nvCxnSpPr>
        <p:spPr>
          <a:xfrm>
            <a:off x="6868475" y="5107148"/>
            <a:ext cx="164214" cy="2448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091" y="4316546"/>
            <a:ext cx="84201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CB1DEEC-0C08-43CE-9FB7-FCED39FB79E0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D1DC28E-A97F-4F0E-AA0A-C1BEE9C97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2" y="106898"/>
            <a:ext cx="2172003" cy="1038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1E1DB5-8016-4516-BD56-308E55C20C1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55252" y="576310"/>
            <a:ext cx="1108368" cy="125047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id="{5766484A-8763-4865-AEEC-35C99D8E1EE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769" y="106362"/>
            <a:ext cx="2419106" cy="14157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E9996B3-BF94-48D0-94A3-9573110CC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12" y="147021"/>
            <a:ext cx="2305372" cy="80021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58AB2B4D-74FD-4E34-AD5D-C547D5CDA3C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65" y="593501"/>
            <a:ext cx="1108368" cy="125047"/>
          </a:xfrm>
          <a:prstGeom prst="rect">
            <a:avLst/>
          </a:prstGeom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59E9FA8F-C318-4E7C-9749-F70BC404C1D0}"/>
              </a:ext>
            </a:extLst>
          </p:cNvPr>
          <p:cNvSpPr/>
          <p:nvPr/>
        </p:nvSpPr>
        <p:spPr>
          <a:xfrm>
            <a:off x="5331017" y="1165006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이용이 끝나면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이용 현황 페이지에서 리뷰작성이 가능하다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내가 이용했던 </a:t>
            </a:r>
            <a:r>
              <a:rPr lang="ko-KR" altLang="en-US" sz="1000" dirty="0" err="1">
                <a:solidFill>
                  <a:schemeClr val="tx1"/>
                </a:solidFill>
              </a:rPr>
              <a:t>시터번호를</a:t>
            </a:r>
            <a:r>
              <a:rPr lang="ko-KR" altLang="en-US" sz="1000" dirty="0">
                <a:solidFill>
                  <a:schemeClr val="tx1"/>
                </a:solidFill>
              </a:rPr>
              <a:t> 참조하여 리뷰 테이블 컬럼에 맞는 정보를 입력해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추가하여 등록한다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포인트가 5개인 별 4"/>
          <p:cNvSpPr/>
          <p:nvPr/>
        </p:nvSpPr>
        <p:spPr>
          <a:xfrm>
            <a:off x="316992" y="1165006"/>
            <a:ext cx="377952" cy="377952"/>
          </a:xfrm>
          <a:prstGeom prst="star5">
            <a:avLst>
              <a:gd name="adj" fmla="val 31255"/>
              <a:gd name="hf" fmla="val 105146"/>
              <a:gd name="vf" fmla="val 11055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438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6" idx="2"/>
          </p:cNvCxnSpPr>
          <p:nvPr/>
        </p:nvCxnSpPr>
        <p:spPr>
          <a:xfrm flipH="1">
            <a:off x="4296392" y="4343650"/>
            <a:ext cx="2350330" cy="533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947" y="2143375"/>
            <a:ext cx="93535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57B5213-907F-459E-AB42-303F19CD0D17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FBD2CBC-CFF6-4336-9FE7-AE5844C9C82B}"/>
              </a:ext>
            </a:extLst>
          </p:cNvPr>
          <p:cNvSpPr/>
          <p:nvPr/>
        </p:nvSpPr>
        <p:spPr>
          <a:xfrm>
            <a:off x="5558932" y="1193100"/>
            <a:ext cx="3716894" cy="7617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이용현황 </a:t>
            </a:r>
            <a:r>
              <a:rPr lang="ko-KR" altLang="en-US" sz="1000" dirty="0" err="1">
                <a:solidFill>
                  <a:schemeClr val="tx1"/>
                </a:solidFill>
              </a:rPr>
              <a:t>태이블에서</a:t>
            </a:r>
            <a:r>
              <a:rPr lang="ko-KR" altLang="en-US" sz="1000" dirty="0">
                <a:solidFill>
                  <a:schemeClr val="tx1"/>
                </a:solidFill>
              </a:rPr>
              <a:t> 예약 진행 중인 데이터만 불러와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167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4194048" y="4345631"/>
            <a:ext cx="2348284" cy="690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319" y="2307281"/>
            <a:ext cx="93440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BC3937-AB0D-435B-B433-5456EF50985B}"/>
              </a:ext>
            </a:extLst>
          </p:cNvPr>
          <p:cNvSpPr txBox="1"/>
          <p:nvPr/>
        </p:nvSpPr>
        <p:spPr>
          <a:xfrm>
            <a:off x="896100" y="68391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9DE75C8-A2D7-49CE-A6F4-8350D367C7F9}"/>
              </a:ext>
            </a:extLst>
          </p:cNvPr>
          <p:cNvSpPr/>
          <p:nvPr/>
        </p:nvSpPr>
        <p:spPr>
          <a:xfrm>
            <a:off x="5558932" y="585413"/>
            <a:ext cx="3716894" cy="10721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보호자 예약 이용현황 페이지는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예약 페이지와 반대로 </a:t>
            </a:r>
            <a:r>
              <a:rPr lang="ko-KR" altLang="en-US" sz="1000" dirty="0" err="1">
                <a:solidFill>
                  <a:schemeClr val="tx1"/>
                </a:solidFill>
              </a:rPr>
              <a:t>시터회원이</a:t>
            </a:r>
            <a:r>
              <a:rPr lang="ko-KR" altLang="en-US" sz="1000" dirty="0">
                <a:solidFill>
                  <a:schemeClr val="tx1"/>
                </a:solidFill>
              </a:rPr>
              <a:t> 예약된 내용을 확인할 수 있는 페이지다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 latinLnBrk="0"/>
            <a:r>
              <a:rPr lang="ko-KR" altLang="en-US" sz="1000" dirty="0">
                <a:solidFill>
                  <a:schemeClr val="tx1"/>
                </a:solidFill>
              </a:rPr>
              <a:t>이름의 </a:t>
            </a:r>
            <a:r>
              <a:rPr lang="ko-KR" altLang="en-US" sz="1000" dirty="0" err="1">
                <a:solidFill>
                  <a:schemeClr val="tx1"/>
                </a:solidFill>
              </a:rPr>
              <a:t>컬럼</a:t>
            </a:r>
            <a:r>
              <a:rPr lang="ko-KR" altLang="en-US" sz="1000" dirty="0">
                <a:solidFill>
                  <a:schemeClr val="tx1"/>
                </a:solidFill>
              </a:rPr>
              <a:t> 데이터에 </a:t>
            </a:r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테이블을 참조하는 차이가 있으며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예약 수락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거절을 입력할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876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  <a:r>
              <a:rPr lang="en-US" altLang="ko-KR" sz="2400" dirty="0"/>
              <a:t>- SQL</a:t>
            </a:r>
            <a:r>
              <a:rPr lang="ko-KR" alt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68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4873661" y="2356315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84215F5-6CD1-441C-A009-206FEBDB2A7E}"/>
              </a:ext>
            </a:extLst>
          </p:cNvPr>
          <p:cNvSpPr/>
          <p:nvPr/>
        </p:nvSpPr>
        <p:spPr>
          <a:xfrm>
            <a:off x="7267491" y="1391919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페이지의 회원 리스트는 회원 테이블에서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문을 이용해서 회원데이터를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3" name="그림 22" descr="표지판이(가) 표시된 사진&#10;&#10;자동 생성된 설명">
            <a:extLst>
              <a:ext uri="{FF2B5EF4-FFF2-40B4-BE49-F238E27FC236}">
                <a16:creationId xmlns:a16="http://schemas.microsoft.com/office/drawing/2014/main" id="{5FF4B966-A3EE-42A7-A575-59261AFA7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427" y="350575"/>
            <a:ext cx="335326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5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수입정산방법입니다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금액을 </a:t>
            </a:r>
            <a:r>
              <a:rPr lang="ko-KR" altLang="en-US" sz="1200" dirty="0" err="1"/>
              <a:t>펫시터님께</a:t>
            </a:r>
            <a:r>
              <a:rPr lang="ko-KR" altLang="en-US" sz="1200" dirty="0"/>
              <a:t> 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1ADF6DB0-43BE-4CC7-AEA6-2FC887BBF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050" y="1438154"/>
            <a:ext cx="2715004" cy="1190791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2940C7C-9A68-4255-A9D2-CF339187403F}"/>
              </a:ext>
            </a:extLst>
          </p:cNvPr>
          <p:cNvSpPr/>
          <p:nvPr/>
        </p:nvSpPr>
        <p:spPr>
          <a:xfrm>
            <a:off x="7961370" y="2645597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공지사항 페이지에서는 공지사항 테이블 컬럼에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를 이용해 </a:t>
            </a:r>
            <a:r>
              <a:rPr lang="ko-KR" altLang="en-US" sz="1000" dirty="0" err="1">
                <a:solidFill>
                  <a:schemeClr val="tx1"/>
                </a:solidFill>
              </a:rPr>
              <a:t>데이터값을</a:t>
            </a:r>
            <a:r>
              <a:rPr lang="ko-KR" altLang="en-US" sz="1000" dirty="0">
                <a:solidFill>
                  <a:schemeClr val="tx1"/>
                </a:solidFill>
              </a:rPr>
              <a:t> 추가하여 공지사항 페이지에 추가해준다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628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749" y="2511110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1B20E5-B4DD-4C1B-837C-088B9CB17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54" y="318225"/>
            <a:ext cx="2715004" cy="1190791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7510D80-BF2E-492E-AEBA-29BB560274D1}"/>
              </a:ext>
            </a:extLst>
          </p:cNvPr>
          <p:cNvSpPr/>
          <p:nvPr/>
        </p:nvSpPr>
        <p:spPr>
          <a:xfrm>
            <a:off x="7864054" y="153302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등록된 공지사항 리스트는 </a:t>
            </a:r>
            <a:r>
              <a:rPr lang="en-US" altLang="ko-KR" sz="1000" dirty="0">
                <a:solidFill>
                  <a:schemeClr val="tx1"/>
                </a:solidFill>
              </a:rPr>
              <a:t>SELECT</a:t>
            </a:r>
            <a:r>
              <a:rPr lang="ko-KR" altLang="en-US" sz="1000" dirty="0">
                <a:solidFill>
                  <a:schemeClr val="tx1"/>
                </a:solidFill>
              </a:rPr>
              <a:t>문으로 공지사항 테이블에서 데이터들을 불러온다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9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393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반려동물 </a:t>
            </a:r>
            <a:r>
              <a:rPr lang="ko-KR" altLang="en-US" sz="1100" dirty="0" err="1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3E940ED-2EAC-46C4-AA0C-449A9E67D085}"/>
              </a:ext>
            </a:extLst>
          </p:cNvPr>
          <p:cNvSpPr/>
          <p:nvPr/>
        </p:nvSpPr>
        <p:spPr>
          <a:xfrm>
            <a:off x="7882261" y="1238550"/>
            <a:ext cx="3716894" cy="954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반료동물 프로그램 페이지에서는 반려동물 프로그램테이블에 있는 컬럼들에 </a:t>
            </a:r>
            <a:r>
              <a:rPr lang="en-US" altLang="ko-KR" sz="1000" dirty="0">
                <a:solidFill>
                  <a:schemeClr val="tx1"/>
                </a:solidFill>
              </a:rPr>
              <a:t>INSERT INTO</a:t>
            </a:r>
            <a:r>
              <a:rPr lang="ko-KR" altLang="en-US" sz="1000" dirty="0">
                <a:solidFill>
                  <a:schemeClr val="tx1"/>
                </a:solidFill>
              </a:rPr>
              <a:t>로 입력하여 목록을 추가하고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신청목록에서 프로그램을 신청한 회원의 정보를 불러와 확인하여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프로그램 이용현황에 대해서 안내할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 descr="스크린샷이(가) 표시된 사진&#10;&#10;자동 생성된 설명">
            <a:extLst>
              <a:ext uri="{FF2B5EF4-FFF2-40B4-BE49-F238E27FC236}">
                <a16:creationId xmlns:a16="http://schemas.microsoft.com/office/drawing/2014/main" id="{6C7B30D3-AFFC-4F77-A3E7-749D8B9340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37" y="93113"/>
            <a:ext cx="2219635" cy="20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7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6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3417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2987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ja-JP" sz="4400" b="1" spc="-150" dirty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ite </a:t>
            </a:r>
            <a:r>
              <a:rPr kumimoji="1" lang="en-US" altLang="ja-JP" sz="4400" b="1" spc="-150" dirty="0">
                <a:solidFill>
                  <a:srgbClr val="FFC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rgbClr val="5B9BD5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oncept</a:t>
            </a:r>
            <a:endParaRPr kumimoji="1" lang="ja-JP" altLang="en-US" sz="4400" b="1" spc="-150" dirty="0">
              <a:solidFill>
                <a:srgbClr val="5B9BD5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55AA8D6-A5D0-459F-993D-03BFF404B8EB}"/>
              </a:ext>
            </a:extLst>
          </p:cNvPr>
          <p:cNvSpPr/>
          <p:nvPr/>
        </p:nvSpPr>
        <p:spPr>
          <a:xfrm>
            <a:off x="151321" y="1688505"/>
            <a:ext cx="855678" cy="838899"/>
          </a:xfrm>
          <a:prstGeom prst="ellips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고객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56D525-AF7D-4AEC-9732-DA503F570626}"/>
              </a:ext>
            </a:extLst>
          </p:cNvPr>
          <p:cNvSpPr/>
          <p:nvPr/>
        </p:nvSpPr>
        <p:spPr>
          <a:xfrm>
            <a:off x="1482988" y="1683151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Hello pet 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Sitter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site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EECA86-F5DB-4EF1-A20F-41FF4EB9278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006999" y="2107955"/>
            <a:ext cx="4847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1E02E7E0-918B-4A8A-8C3A-EDFD9E66931A}"/>
              </a:ext>
            </a:extLst>
          </p:cNvPr>
          <p:cNvSpPr/>
          <p:nvPr/>
        </p:nvSpPr>
        <p:spPr>
          <a:xfrm>
            <a:off x="2994309" y="166076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가입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437EE5-53DD-4B68-9C3F-598363FA6676}"/>
              </a:ext>
            </a:extLst>
          </p:cNvPr>
          <p:cNvCxnSpPr>
            <a:cxnSpLocks/>
          </p:cNvCxnSpPr>
          <p:nvPr/>
        </p:nvCxnSpPr>
        <p:spPr>
          <a:xfrm flipV="1">
            <a:off x="2342483" y="2094264"/>
            <a:ext cx="66108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2D48F8-9CCD-42F1-BA82-DAC1054360B1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5582143" y="1419103"/>
            <a:ext cx="619654" cy="6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9390A08-5681-4130-BEEC-D5F8A5DF2B1A}"/>
              </a:ext>
            </a:extLst>
          </p:cNvPr>
          <p:cNvSpPr/>
          <p:nvPr/>
        </p:nvSpPr>
        <p:spPr>
          <a:xfrm>
            <a:off x="607648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보호자정보 등록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A492E1-DC48-4907-B898-0298FADEA38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82143" y="2073823"/>
            <a:ext cx="586167" cy="633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267AAF4-4FAB-4AE5-96E7-3A13220F1061}"/>
              </a:ext>
            </a:extLst>
          </p:cNvPr>
          <p:cNvSpPr/>
          <p:nvPr/>
        </p:nvSpPr>
        <p:spPr>
          <a:xfrm>
            <a:off x="6042999" y="2584634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DA235F-AB48-4F0E-8327-F0575221D79A}"/>
              </a:ext>
            </a:extLst>
          </p:cNvPr>
          <p:cNvCxnSpPr>
            <a:cxnSpLocks/>
          </p:cNvCxnSpPr>
          <p:nvPr/>
        </p:nvCxnSpPr>
        <p:spPr>
          <a:xfrm>
            <a:off x="6898677" y="3019008"/>
            <a:ext cx="11961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53423D3-3F5D-44D8-B23D-092E9DE9EFB8}"/>
              </a:ext>
            </a:extLst>
          </p:cNvPr>
          <p:cNvSpPr/>
          <p:nvPr/>
        </p:nvSpPr>
        <p:spPr>
          <a:xfrm>
            <a:off x="8094846" y="2584633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7AB4790E-32E3-4F78-B3F8-45EEA7F85388}"/>
              </a:ext>
            </a:extLst>
          </p:cNvPr>
          <p:cNvSpPr/>
          <p:nvPr/>
        </p:nvSpPr>
        <p:spPr>
          <a:xfrm>
            <a:off x="6095652" y="145194"/>
            <a:ext cx="1206821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펫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 err="1">
                <a:solidFill>
                  <a:prstClr val="black"/>
                </a:solidFill>
              </a:rPr>
              <a:t>소개글</a:t>
            </a:r>
            <a:r>
              <a:rPr lang="ko-KR" altLang="en-US" sz="1000" dirty="0">
                <a:solidFill>
                  <a:prstClr val="black"/>
                </a:solidFill>
              </a:rPr>
              <a:t> 정보 입력</a:t>
            </a:r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28FC7D3C-E987-4C1A-9746-D7BF7D311A20}"/>
              </a:ext>
            </a:extLst>
          </p:cNvPr>
          <p:cNvSpPr/>
          <p:nvPr/>
        </p:nvSpPr>
        <p:spPr>
          <a:xfrm>
            <a:off x="6095777" y="2036252"/>
            <a:ext cx="117518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서비스목록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프로필사진 자기소개</a:t>
            </a:r>
            <a:r>
              <a:rPr lang="en-US" altLang="ko-KR" sz="1000" dirty="0">
                <a:solidFill>
                  <a:prstClr val="black"/>
                </a:solidFill>
              </a:rPr>
              <a:t>..</a:t>
            </a: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(optional)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E20A846-195F-46EB-9C63-FDC9F9312366}"/>
              </a:ext>
            </a:extLst>
          </p:cNvPr>
          <p:cNvSpPr/>
          <p:nvPr/>
        </p:nvSpPr>
        <p:spPr>
          <a:xfrm>
            <a:off x="9711262" y="1632004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검색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1BD79B1-D634-4B7D-BF28-E2ADE6611808}"/>
              </a:ext>
            </a:extLst>
          </p:cNvPr>
          <p:cNvSpPr/>
          <p:nvPr/>
        </p:nvSpPr>
        <p:spPr>
          <a:xfrm>
            <a:off x="8094846" y="70305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정보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A5E267B-F4CF-455D-822A-762E45EB19CD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932164" y="1122507"/>
            <a:ext cx="11626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3F8A2E4-2302-43D2-AF37-D3395FFE40C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74102" y="1110666"/>
            <a:ext cx="862471" cy="644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1FD7E2-9D03-419A-AF2E-78A5FD29B685}"/>
              </a:ext>
            </a:extLst>
          </p:cNvPr>
          <p:cNvCxnSpPr>
            <a:cxnSpLocks/>
          </p:cNvCxnSpPr>
          <p:nvPr/>
        </p:nvCxnSpPr>
        <p:spPr>
          <a:xfrm flipH="1">
            <a:off x="8974102" y="2352540"/>
            <a:ext cx="848478" cy="582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1E2BAC-1B63-4653-A065-C2901456F5B0}"/>
              </a:ext>
            </a:extLst>
          </p:cNvPr>
          <p:cNvCxnSpPr>
            <a:cxnSpLocks/>
          </p:cNvCxnSpPr>
          <p:nvPr/>
        </p:nvCxnSpPr>
        <p:spPr>
          <a:xfrm>
            <a:off x="8520451" y="3423532"/>
            <a:ext cx="0" cy="6479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22015A4-2090-458F-B10A-4473F2CC1F3B}"/>
              </a:ext>
            </a:extLst>
          </p:cNvPr>
          <p:cNvSpPr/>
          <p:nvPr/>
        </p:nvSpPr>
        <p:spPr>
          <a:xfrm>
            <a:off x="8092612" y="4080529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예약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캘린더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34A599-3570-4658-B8A7-27D20C38057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7924600" y="4919428"/>
            <a:ext cx="595852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154CA6AD-0756-45B9-90D4-46DDB7F775E7}"/>
              </a:ext>
            </a:extLst>
          </p:cNvPr>
          <p:cNvSpPr/>
          <p:nvPr/>
        </p:nvSpPr>
        <p:spPr>
          <a:xfrm>
            <a:off x="7496761" y="5816768"/>
            <a:ext cx="855678" cy="83889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prstClr val="white"/>
                </a:solidFill>
              </a:rPr>
              <a:t>시터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71C90EE-50ED-4D56-BF26-76B2FCADB844}"/>
              </a:ext>
            </a:extLst>
          </p:cNvPr>
          <p:cNvSpPr/>
          <p:nvPr/>
        </p:nvSpPr>
        <p:spPr>
          <a:xfrm>
            <a:off x="8776636" y="5816768"/>
            <a:ext cx="855678" cy="8388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보호자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현황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관리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9A208CE-5F9B-4A24-B6F1-8E430CD5D352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>
            <a:off x="8520451" y="4919428"/>
            <a:ext cx="684024" cy="897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FE35535E-55A0-4B77-979C-755FEFC34D01}"/>
              </a:ext>
            </a:extLst>
          </p:cNvPr>
          <p:cNvSpPr/>
          <p:nvPr/>
        </p:nvSpPr>
        <p:spPr>
          <a:xfrm>
            <a:off x="8993924" y="5225996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신청 진행상태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완료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확인중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취소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D768D81-8565-44DB-A642-DAC3308562AE}"/>
              </a:ext>
            </a:extLst>
          </p:cNvPr>
          <p:cNvSpPr/>
          <p:nvPr/>
        </p:nvSpPr>
        <p:spPr>
          <a:xfrm>
            <a:off x="7252795" y="5225995"/>
            <a:ext cx="1343609" cy="47320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현재 예약 요청이 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ko-KR" altLang="en-US" sz="1000" dirty="0">
                <a:solidFill>
                  <a:prstClr val="black"/>
                </a:solidFill>
              </a:rPr>
              <a:t>들어온 상태 확인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</a:rPr>
              <a:t>(</a:t>
            </a:r>
            <a:r>
              <a:rPr lang="ko-KR" altLang="en-US" sz="1000" dirty="0">
                <a:solidFill>
                  <a:prstClr val="black"/>
                </a:solidFill>
              </a:rPr>
              <a:t>수락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거절</a:t>
            </a:r>
            <a:r>
              <a:rPr lang="en-US" altLang="ko-KR" sz="1000" dirty="0">
                <a:solidFill>
                  <a:prstClr val="black"/>
                </a:solidFill>
              </a:rPr>
              <a:t>)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12D20CA-88FE-48C2-A432-DDEF26977411}"/>
              </a:ext>
            </a:extLst>
          </p:cNvPr>
          <p:cNvSpPr/>
          <p:nvPr/>
        </p:nvSpPr>
        <p:spPr>
          <a:xfrm>
            <a:off x="2987525" y="4543308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반려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동물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프로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그램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FFAEF9C-B756-4951-8140-5B22D80F5F7F}"/>
              </a:ext>
            </a:extLst>
          </p:cNvPr>
          <p:cNvSpPr/>
          <p:nvPr/>
        </p:nvSpPr>
        <p:spPr>
          <a:xfrm>
            <a:off x="1280932" y="4543307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고객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센터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4991455-55F2-4553-B3A7-DD14FD3ABE9F}"/>
              </a:ext>
            </a:extLst>
          </p:cNvPr>
          <p:cNvSpPr/>
          <p:nvPr/>
        </p:nvSpPr>
        <p:spPr>
          <a:xfrm>
            <a:off x="4689153" y="4548295"/>
            <a:ext cx="855678" cy="8388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장거리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이동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364020-983A-4E51-82B6-2B638DA64A02}"/>
              </a:ext>
            </a:extLst>
          </p:cNvPr>
          <p:cNvSpPr/>
          <p:nvPr/>
        </p:nvSpPr>
        <p:spPr>
          <a:xfrm>
            <a:off x="4714676" y="1654373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마이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페이지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BEAF7BE-18DA-4F1A-B620-4EFF487195AF}"/>
              </a:ext>
            </a:extLst>
          </p:cNvPr>
          <p:cNvCxnSpPr>
            <a:cxnSpLocks/>
            <a:stCxn id="11" idx="6"/>
            <a:endCxn id="69" idx="2"/>
          </p:cNvCxnSpPr>
          <p:nvPr/>
        </p:nvCxnSpPr>
        <p:spPr>
          <a:xfrm flipV="1">
            <a:off x="3849987" y="2073823"/>
            <a:ext cx="864689" cy="6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A04519BF-A230-46EC-9104-BC32CECCC977}"/>
              </a:ext>
            </a:extLst>
          </p:cNvPr>
          <p:cNvSpPr/>
          <p:nvPr/>
        </p:nvSpPr>
        <p:spPr>
          <a:xfrm>
            <a:off x="2990138" y="3028556"/>
            <a:ext cx="855678" cy="8388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회원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서비스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967E1DE-8207-4403-9A35-4730CCAD9DE4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17977" y="2509457"/>
            <a:ext cx="0" cy="519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E45C09-E78D-4B53-A5F1-72A0B39775D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415364" y="3867455"/>
            <a:ext cx="0" cy="675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F717B9E-1F7B-46B7-ABAB-0F190BAC9AC2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708771" y="3879548"/>
            <a:ext cx="1709206" cy="663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914A6E-7B74-46CB-AEC2-80F145B64D32}"/>
              </a:ext>
            </a:extLst>
          </p:cNvPr>
          <p:cNvCxnSpPr>
            <a:cxnSpLocks/>
            <a:stCxn id="76" idx="4"/>
            <a:endCxn id="68" idx="0"/>
          </p:cNvCxnSpPr>
          <p:nvPr/>
        </p:nvCxnSpPr>
        <p:spPr>
          <a:xfrm>
            <a:off x="3417977" y="3867455"/>
            <a:ext cx="1699015" cy="680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1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6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3211</Words>
  <Application>Microsoft Office PowerPoint</Application>
  <PresentationFormat>와이드스크린</PresentationFormat>
  <Paragraphs>1458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Segoe UI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507-15</dc:creator>
  <cp:lastModifiedBy>user</cp:lastModifiedBy>
  <cp:revision>37</cp:revision>
  <dcterms:created xsi:type="dcterms:W3CDTF">2020-02-13T09:23:44Z</dcterms:created>
  <dcterms:modified xsi:type="dcterms:W3CDTF">2022-06-12T23:55:44Z</dcterms:modified>
</cp:coreProperties>
</file>