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357" r:id="rId4"/>
    <p:sldId id="352" r:id="rId5"/>
    <p:sldId id="353" r:id="rId6"/>
    <p:sldId id="354" r:id="rId7"/>
    <p:sldId id="336" r:id="rId8"/>
    <p:sldId id="355" r:id="rId9"/>
    <p:sldId id="265" r:id="rId10"/>
    <p:sldId id="358" r:id="rId11"/>
    <p:sldId id="266" r:id="rId12"/>
    <p:sldId id="394" r:id="rId13"/>
    <p:sldId id="401" r:id="rId14"/>
    <p:sldId id="396" r:id="rId15"/>
    <p:sldId id="398" r:id="rId16"/>
    <p:sldId id="399" r:id="rId17"/>
    <p:sldId id="400" r:id="rId18"/>
    <p:sldId id="267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268" r:id="rId36"/>
    <p:sldId id="375" r:id="rId37"/>
    <p:sldId id="376" r:id="rId38"/>
    <p:sldId id="377" r:id="rId39"/>
    <p:sldId id="378" r:id="rId40"/>
    <p:sldId id="379" r:id="rId41"/>
    <p:sldId id="380" r:id="rId42"/>
    <p:sldId id="381" r:id="rId43"/>
    <p:sldId id="382" r:id="rId44"/>
    <p:sldId id="383" r:id="rId45"/>
    <p:sldId id="384" r:id="rId46"/>
    <p:sldId id="385" r:id="rId47"/>
    <p:sldId id="386" r:id="rId48"/>
    <p:sldId id="387" r:id="rId49"/>
    <p:sldId id="388" r:id="rId50"/>
    <p:sldId id="389" r:id="rId51"/>
    <p:sldId id="390" r:id="rId52"/>
    <p:sldId id="391" r:id="rId53"/>
    <p:sldId id="392" r:id="rId54"/>
    <p:sldId id="269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93" r:id="rId65"/>
    <p:sldId id="270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FF66"/>
    <a:srgbClr val="FF6493"/>
    <a:srgbClr val="FF91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hobbyful.co.kr/term-privacy.html" TargetMode="External"/><Relationship Id="rId3" Type="http://schemas.openxmlformats.org/officeDocument/2006/relationships/tags" Target="../tags/tag20.xml"/><Relationship Id="rId7" Type="http://schemas.openxmlformats.org/officeDocument/2006/relationships/hyperlink" Target="https://hobbyful.co.kr/term-provision.html" TargetMode="Externa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1" y="2881076"/>
            <a:ext cx="1095847" cy="1095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2CC4C7-601C-4E2A-BF3A-B7083841F2EA}"/>
              </a:ext>
            </a:extLst>
          </p:cNvPr>
          <p:cNvCxnSpPr/>
          <p:nvPr/>
        </p:nvCxnSpPr>
        <p:spPr>
          <a:xfrm>
            <a:off x="3965510" y="3741576"/>
            <a:ext cx="5159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65D3EE4-BA9C-4180-9A43-AB8979E43ECF}"/>
              </a:ext>
            </a:extLst>
          </p:cNvPr>
          <p:cNvSpPr txBox="1"/>
          <p:nvPr/>
        </p:nvSpPr>
        <p:spPr>
          <a:xfrm>
            <a:off x="4619315" y="3807646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75EAB-271E-4972-BFE6-57F9A3E2009D}"/>
              </a:ext>
            </a:extLst>
          </p:cNvPr>
          <p:cNvSpPr txBox="1"/>
          <p:nvPr/>
        </p:nvSpPr>
        <p:spPr>
          <a:xfrm>
            <a:off x="5075853" y="2791983"/>
            <a:ext cx="4581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FF0000"/>
                </a:solidFill>
              </a:rPr>
              <a:t>H</a:t>
            </a:r>
            <a:r>
              <a:rPr lang="en-US" altLang="ko-KR" sz="4400">
                <a:solidFill>
                  <a:schemeClr val="accent1"/>
                </a:solidFill>
              </a:rPr>
              <a:t>o</a:t>
            </a:r>
            <a:r>
              <a:rPr lang="en-US" altLang="ko-KR" sz="4400">
                <a:solidFill>
                  <a:srgbClr val="FFFF00"/>
                </a:solidFill>
              </a:rPr>
              <a:t>b</a:t>
            </a:r>
            <a:r>
              <a:rPr lang="en-US" altLang="ko-KR" sz="4400">
                <a:solidFill>
                  <a:schemeClr val="accent6"/>
                </a:solidFill>
              </a:rPr>
              <a:t>b</a:t>
            </a:r>
            <a:r>
              <a:rPr lang="en-US" altLang="ko-KR" sz="4400">
                <a:solidFill>
                  <a:srgbClr val="00B0F0"/>
                </a:solidFill>
              </a:rPr>
              <a:t>y</a:t>
            </a:r>
            <a:r>
              <a:rPr lang="en-US" altLang="ko-KR" sz="3600">
                <a:solidFill>
                  <a:srgbClr val="FFFF00"/>
                </a:solidFill>
              </a:rPr>
              <a:t> </a:t>
            </a:r>
            <a:r>
              <a:rPr lang="en-US" altLang="ko-KR" sz="3600">
                <a:solidFill>
                  <a:srgbClr val="FF0000"/>
                </a:solidFill>
              </a:rPr>
              <a:t>F</a:t>
            </a:r>
            <a:r>
              <a:rPr lang="en-US" altLang="ko-KR" sz="3600">
                <a:solidFill>
                  <a:srgbClr val="0070C0"/>
                </a:solidFill>
              </a:rPr>
              <a:t>a</a:t>
            </a:r>
            <a:r>
              <a:rPr lang="en-US" altLang="ko-KR" sz="3600">
                <a:solidFill>
                  <a:srgbClr val="FFFF00"/>
                </a:solidFill>
              </a:rPr>
              <a:t>c</a:t>
            </a:r>
            <a:r>
              <a:rPr lang="en-US" altLang="ko-KR" sz="3600">
                <a:solidFill>
                  <a:schemeClr val="accent6"/>
                </a:solidFill>
              </a:rPr>
              <a:t>t</a:t>
            </a:r>
            <a:r>
              <a:rPr lang="en-US" altLang="ko-KR" sz="3600">
                <a:solidFill>
                  <a:srgbClr val="00B0F0"/>
                </a:solidFill>
              </a:rPr>
              <a:t>o</a:t>
            </a:r>
            <a:r>
              <a:rPr lang="en-US" altLang="ko-KR" sz="3600">
                <a:solidFill>
                  <a:srgbClr val="7030A0"/>
                </a:solidFill>
              </a:rPr>
              <a:t>r</a:t>
            </a:r>
            <a:r>
              <a:rPr lang="en-US" altLang="ko-KR" sz="3600">
                <a:solidFill>
                  <a:srgbClr val="FFFF00"/>
                </a:solidFill>
              </a:rPr>
              <a:t>y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1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2060"/>
                </a:solidFill>
              </a:rPr>
              <a:t>메인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299221"/>
            <a:ext cx="9040536" cy="20640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클래스 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판매상품 목록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353726" y="1957263"/>
            <a:ext cx="2709644" cy="240601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353726" y="4363279"/>
            <a:ext cx="2709644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클래스 목록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353726" y="5469275"/>
            <a:ext cx="2709644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판매상품 목록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고객센터</a:t>
            </a: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3" name="모서리가 둥근 직사각형 32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취미바구니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스토어 </a:t>
            </a:r>
          </a:p>
        </p:txBody>
      </p:sp>
      <p:pic>
        <p:nvPicPr>
          <p:cNvPr id="38" name="그림 37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633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회원등록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/>
              <a:t>마이페이지</a:t>
            </a:r>
            <a:endParaRPr lang="en-US" altLang="ko-KR" sz="240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036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2060"/>
                </a:solidFill>
              </a:rPr>
              <a:t>로그인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284897"/>
            <a:ext cx="9040536" cy="20783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클래스 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판매상품 목록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9883388" y="2599729"/>
            <a:ext cx="1739842" cy="53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Hobby Factory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143461" y="3399827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143462" y="3806303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479559" y="3399827"/>
            <a:ext cx="46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79559" y="3792041"/>
            <a:ext cx="46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PW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76723" y="4191287"/>
            <a:ext cx="210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tx2">
                    <a:lumMod val="10000"/>
                  </a:schemeClr>
                </a:solidFill>
              </a:rPr>
              <a:t>로그인정보를 분실하셨나요</a:t>
            </a:r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?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759946" y="4620841"/>
            <a:ext cx="1051892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로그인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545716" y="462084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회원가입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취미바구니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스토어 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806687" y="2494722"/>
            <a:ext cx="1789043" cy="53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Hobby Factory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438939" y="3294820"/>
            <a:ext cx="47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38939" y="3687034"/>
            <a:ext cx="47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PW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589681" y="4086280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tx2">
                    <a:lumMod val="10000"/>
                  </a:schemeClr>
                </a:solidFill>
              </a:rPr>
              <a:t>로그인정보를 분실하셨나요</a:t>
            </a:r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?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03911" y="4468286"/>
            <a:ext cx="1051892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로그인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589681" y="4468286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회원가입</a:t>
            </a:r>
          </a:p>
        </p:txBody>
      </p:sp>
      <p:pic>
        <p:nvPicPr>
          <p:cNvPr id="65" name="그림 64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68" name="직선 연결선 67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449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아이디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찾기</a:t>
            </a:r>
          </a:p>
          <a:p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284897"/>
            <a:ext cx="9040536" cy="20783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클래스 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판매상품 목록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취미바구니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스토어 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5" name="그림 64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68" name="직선 연결선 67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아이디 찾기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438939" y="3294820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tx2">
                    <a:lumMod val="10000"/>
                  </a:schemeClr>
                </a:solidFill>
              </a:rPr>
              <a:t>이름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438939" y="3687034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20327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tx2">
                    <a:lumMod val="10000"/>
                  </a:schemeClr>
                </a:solidFill>
              </a:rPr>
              <a:t>이름</a:t>
            </a:r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조회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0143461" y="3632058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10143462" y="4038534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9479559" y="3632058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tx2">
                    <a:lumMod val="10000"/>
                  </a:schemeClr>
                </a:solidFill>
              </a:rPr>
              <a:t>이름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479559" y="4024272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308487" y="4595510"/>
            <a:ext cx="868310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조회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9349336" y="2179374"/>
            <a:ext cx="1359212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아이디 찾기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10704158" y="2179374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647826" y="3083032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tx2">
                    <a:lumMod val="10000"/>
                  </a:schemeClr>
                </a:solidFill>
              </a:rPr>
              <a:t>이름</a:t>
            </a:r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802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아이디 찾기 결과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8630" y="2284897"/>
            <a:ext cx="9040536" cy="20783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클래스 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판매상품 목록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취미바구니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스토어 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그림 27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아이디 찾기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20327" y="3300705"/>
            <a:ext cx="216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tx2">
                    <a:lumMod val="10000"/>
                  </a:schemeClr>
                </a:solidFill>
              </a:rPr>
              <a:t>회원님의 아이디는 </a:t>
            </a:r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‘ezennum17’ 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</a:rPr>
              <a:t>입니다</a:t>
            </a:r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로그인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</a:p>
        </p:txBody>
      </p:sp>
      <p:cxnSp>
        <p:nvCxnSpPr>
          <p:cNvPr id="59" name="직선 연결선 58"/>
          <p:cNvCxnSpPr/>
          <p:nvPr/>
        </p:nvCxnSpPr>
        <p:spPr>
          <a:xfrm flipV="1">
            <a:off x="9353726" y="194570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9349336" y="2179373"/>
            <a:ext cx="1359212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아이디 찾기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0704158" y="217937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621620" y="3532935"/>
            <a:ext cx="216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tx2">
                    <a:lumMod val="10000"/>
                  </a:schemeClr>
                </a:solidFill>
              </a:rPr>
              <a:t>회원님의 아이디는 </a:t>
            </a:r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‘ezennum17’ 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</a:rPr>
              <a:t>입니다</a:t>
            </a:r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257725" y="439540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911729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비밀번호 찾기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8630" y="2284897"/>
            <a:ext cx="9040536" cy="20783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클래스 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판매상품 목록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취미바구니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스토어 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그림 27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아이디 찾기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438939" y="3294820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38939" y="3687034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20327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ID, 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조회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9353726" y="194569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10143461" y="3632052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0143462" y="4038528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9479559" y="3632052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79559" y="4024266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308487" y="4595504"/>
            <a:ext cx="868310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조회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349336" y="2179368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아이디 찾기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0704158" y="2179368"/>
            <a:ext cx="1359212" cy="435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647826" y="3083026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ID, 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210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비밀번호 찾기 결과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8630" y="2284897"/>
            <a:ext cx="9040536" cy="20783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클래스 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판매상품 목록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취미바구니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스토어 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그림 27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아이디 찾기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210528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342032" y="329482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새비밀번호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468758" y="2850801"/>
            <a:ext cx="242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tx2">
                    <a:lumMod val="10000"/>
                  </a:schemeClr>
                </a:solidFill>
              </a:rPr>
              <a:t>변경할 비밀번호를 입력해주세요</a:t>
            </a:r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변경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210528" y="3651592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342032" y="365159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재입력</a:t>
            </a:r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9353726" y="1945696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9349336" y="2179369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아이디 찾기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0704158" y="2179369"/>
            <a:ext cx="1359212" cy="435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0237745" y="3804045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369249" y="380404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새비밀번호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95975" y="3360026"/>
            <a:ext cx="242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tx2">
                    <a:lumMod val="10000"/>
                  </a:schemeClr>
                </a:solidFill>
              </a:rPr>
              <a:t>변경할 비밀번호를 입력해주세요</a:t>
            </a:r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0283649" y="4672400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변경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0237745" y="4160817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9369249" y="4160817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재입력</a:t>
            </a:r>
          </a:p>
        </p:txBody>
      </p:sp>
    </p:spTree>
    <p:extLst>
      <p:ext uri="{BB962C8B-B14F-4D97-AF65-F5344CB8AC3E}">
        <p14:creationId xmlns:p14="http://schemas.microsoft.com/office/powerpoint/2010/main" val="1214938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8630" y="2284897"/>
            <a:ext cx="9040536" cy="20783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클래스 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판매상품 목록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취미바구니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스토어 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그림 27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087217" y="1697531"/>
            <a:ext cx="5128592" cy="47827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38940" y="1818862"/>
            <a:ext cx="2416864" cy="345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2">
                    <a:lumMod val="10000"/>
                  </a:schemeClr>
                </a:solidFill>
              </a:rPr>
              <a:t>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033091" y="2507705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033092" y="2914181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226365" y="250770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아이디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26365" y="2899919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비밀번호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97101" y="5640102"/>
            <a:ext cx="400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</a:rPr>
              <a:t>본인은 만 </a:t>
            </a:r>
            <a:r>
              <a:rPr lang="en-US" altLang="ko-KR" sz="1200">
                <a:solidFill>
                  <a:schemeClr val="bg2"/>
                </a:solidFill>
              </a:rPr>
              <a:t>14</a:t>
            </a:r>
            <a:r>
              <a:rPr lang="ko-KR" altLang="en-US" sz="1200">
                <a:solidFill>
                  <a:schemeClr val="bg2"/>
                </a:solidFill>
              </a:rPr>
              <a:t>세 이상이며</a:t>
            </a:r>
            <a:r>
              <a:rPr lang="en-US" altLang="ko-KR" sz="1200">
                <a:solidFill>
                  <a:schemeClr val="bg2"/>
                </a:solidFill>
              </a:rPr>
              <a:t>, </a:t>
            </a:r>
            <a:r>
              <a:rPr lang="ko-KR" altLang="en-US" sz="1200">
                <a:solidFill>
                  <a:schemeClr val="bg2"/>
                </a:solidFill>
              </a:rPr>
              <a:t>회원 가입하면 하비풀의 </a:t>
            </a:r>
            <a:r>
              <a:rPr lang="ko-KR" altLang="en-US" sz="1200" u="sng">
                <a:solidFill>
                  <a:schemeClr val="bg2"/>
                </a:solidFill>
                <a:hlinkClick r:id="rId7" tooltip="서비스 이용약관"/>
              </a:rPr>
              <a:t>서비스 이용약관</a:t>
            </a:r>
            <a:r>
              <a:rPr lang="en-US" altLang="ko-KR" sz="1200">
                <a:solidFill>
                  <a:schemeClr val="bg2"/>
                </a:solidFill>
              </a:rPr>
              <a:t>, </a:t>
            </a:r>
            <a:r>
              <a:rPr lang="ko-KR" altLang="en-US" sz="1200" u="sng">
                <a:solidFill>
                  <a:schemeClr val="bg2"/>
                </a:solidFill>
                <a:hlinkClick r:id="rId8" tooltip="개인정보 취급방침"/>
              </a:rPr>
              <a:t>개인정보 취급방침</a:t>
            </a:r>
            <a:r>
              <a:rPr lang="ko-KR" altLang="en-US" sz="1200">
                <a:solidFill>
                  <a:schemeClr val="bg2"/>
                </a:solidFill>
              </a:rPr>
              <a:t>에 동의하는 것입니다</a:t>
            </a:r>
            <a:r>
              <a:rPr lang="en-US" altLang="ko-KR" sz="1200">
                <a:solidFill>
                  <a:schemeClr val="bg2"/>
                </a:solidFill>
              </a:rPr>
              <a:t>.</a:t>
            </a:r>
            <a:endParaRPr lang="ko-KR" altLang="en-US" sz="1200">
              <a:solidFill>
                <a:schemeClr val="bg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17763" y="612583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회원가입</a:t>
            </a:r>
          </a:p>
        </p:txBody>
      </p:sp>
      <p:sp>
        <p:nvSpPr>
          <p:cNvPr id="35" name="타원 34"/>
          <p:cNvSpPr/>
          <p:nvPr/>
        </p:nvSpPr>
        <p:spPr>
          <a:xfrm>
            <a:off x="5855804" y="2331373"/>
            <a:ext cx="805069" cy="8050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2"/>
                </a:solidFill>
              </a:rPr>
              <a:t>+</a:t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33091" y="3291866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033092" y="3698342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226365" y="329186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재입력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26365" y="36840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이름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033091" y="4051980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033092" y="4458456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226365" y="40519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이메일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26365" y="4444194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닉네임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033091" y="4836141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033092" y="5242617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226365" y="4836141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생년월일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226365" y="522835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휴대폰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929809" y="2507705"/>
            <a:ext cx="786848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2"/>
                </a:solidFill>
              </a:rPr>
              <a:t>중복확인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479559" y="2051089"/>
            <a:ext cx="2416864" cy="345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2">
                    <a:lumMod val="10000"/>
                  </a:schemeClr>
                </a:solidFill>
              </a:rPr>
              <a:t>회원가입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302699" y="2547913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0302700" y="3146408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9495973" y="2547913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아이디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495973" y="3132146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10000"/>
                  </a:schemeClr>
                </a:solidFill>
              </a:rPr>
              <a:t>비밀번호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16642" y="5669133"/>
            <a:ext cx="25426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2"/>
                </a:solidFill>
              </a:rPr>
              <a:t>본인은 만 </a:t>
            </a:r>
            <a:r>
              <a:rPr lang="en-US" altLang="ko-KR" sz="1050" dirty="0">
                <a:solidFill>
                  <a:schemeClr val="bg2"/>
                </a:solidFill>
              </a:rPr>
              <a:t>14</a:t>
            </a:r>
            <a:r>
              <a:rPr lang="ko-KR" altLang="en-US" sz="1050" dirty="0">
                <a:solidFill>
                  <a:schemeClr val="bg2"/>
                </a:solidFill>
              </a:rPr>
              <a:t>세 이상이며</a:t>
            </a:r>
            <a:r>
              <a:rPr lang="en-US" altLang="ko-KR" sz="1050" dirty="0">
                <a:solidFill>
                  <a:schemeClr val="bg2"/>
                </a:solidFill>
              </a:rPr>
              <a:t>, </a:t>
            </a:r>
            <a:r>
              <a:rPr lang="ko-KR" altLang="en-US" sz="1050" dirty="0">
                <a:solidFill>
                  <a:schemeClr val="bg2"/>
                </a:solidFill>
              </a:rPr>
              <a:t>회원 가입하면 </a:t>
            </a:r>
            <a:r>
              <a:rPr lang="ko-KR" altLang="en-US" sz="1050" dirty="0" err="1">
                <a:solidFill>
                  <a:schemeClr val="bg2"/>
                </a:solidFill>
              </a:rPr>
              <a:t>하비풀의</a:t>
            </a:r>
            <a:r>
              <a:rPr lang="ko-KR" altLang="en-US" sz="1050" dirty="0">
                <a:solidFill>
                  <a:schemeClr val="bg2"/>
                </a:solidFill>
              </a:rPr>
              <a:t> </a:t>
            </a:r>
            <a:r>
              <a:rPr lang="ko-KR" altLang="en-US" sz="1050" u="sng" dirty="0">
                <a:solidFill>
                  <a:schemeClr val="bg2"/>
                </a:solidFill>
                <a:hlinkClick r:id="rId7" tooltip="서비스 이용약관"/>
              </a:rPr>
              <a:t>서비스 이용약관</a:t>
            </a:r>
            <a:r>
              <a:rPr lang="en-US" altLang="ko-KR" sz="1050" dirty="0">
                <a:solidFill>
                  <a:schemeClr val="bg2"/>
                </a:solidFill>
              </a:rPr>
              <a:t>, </a:t>
            </a:r>
            <a:r>
              <a:rPr lang="ko-KR" altLang="en-US" sz="1050" u="sng" dirty="0">
                <a:solidFill>
                  <a:schemeClr val="bg2"/>
                </a:solidFill>
                <a:hlinkClick r:id="rId8" tooltip="개인정보 취급방침"/>
              </a:rPr>
              <a:t>개인정보 취급방침</a:t>
            </a:r>
            <a:r>
              <a:rPr lang="ko-KR" altLang="en-US" sz="1050" dirty="0">
                <a:solidFill>
                  <a:schemeClr val="bg2"/>
                </a:solidFill>
              </a:rPr>
              <a:t>에 동의하는 것입니다</a:t>
            </a:r>
            <a:r>
              <a:rPr lang="en-US" altLang="ko-KR" sz="1050" dirty="0">
                <a:solidFill>
                  <a:schemeClr val="bg2"/>
                </a:solidFill>
              </a:rPr>
              <a:t>.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0178939" y="6209084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회원가입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0302699" y="3517548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0302700" y="3888688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9495973" y="350328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10000"/>
                  </a:schemeClr>
                </a:solidFill>
              </a:rPr>
              <a:t>재입력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495973" y="387442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이름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0302699" y="4259828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0302700" y="4630968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9495973" y="424556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이메일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95973" y="461670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닉네임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0302699" y="5002108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0302700" y="537324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9495973" y="4987846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생년월일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495973" y="5358984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휴대폰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10302700" y="2888657"/>
            <a:ext cx="633056" cy="154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2"/>
                </a:solidFill>
              </a:rPr>
              <a:t>중복확인</a:t>
            </a:r>
          </a:p>
        </p:txBody>
      </p:sp>
      <p:cxnSp>
        <p:nvCxnSpPr>
          <p:cNvPr id="78" name="직선 연결선 77"/>
          <p:cNvCxnSpPr/>
          <p:nvPr/>
        </p:nvCxnSpPr>
        <p:spPr>
          <a:xfrm flipV="1">
            <a:off x="9353726" y="1945696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986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>
                <a:solidFill>
                  <a:schemeClr val="bg2"/>
                </a:solidFill>
              </a:rPr>
              <a:t>마이페이지</a:t>
            </a:r>
            <a:endParaRPr lang="en-US" altLang="ko-KR" sz="2400">
              <a:solidFill>
                <a:schemeClr val="bg2"/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5203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배송조회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/>
        </p:nvGraphicFramePr>
        <p:xfrm>
          <a:off x="472951" y="2484739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/>
        </p:nvGraphicFramePr>
        <p:xfrm>
          <a:off x="472954" y="2857662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클래스 보관함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/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/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보관함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목록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196C4683-35B5-4AFC-9EEF-E46E4B03040B}"/>
              </a:ext>
            </a:extLst>
          </p:cNvPr>
          <p:cNvGraphicFramePr>
            <a:graphicFrameLocks noGrp="1"/>
          </p:cNvGraphicFramePr>
          <p:nvPr/>
        </p:nvGraphicFramePr>
        <p:xfrm>
          <a:off x="9567561" y="3029011"/>
          <a:ext cx="2281974" cy="90667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05239">
                  <a:extLst>
                    <a:ext uri="{9D8B030D-6E8A-4147-A177-3AD203B41FA5}">
                      <a16:colId xmlns:a16="http://schemas.microsoft.com/office/drawing/2014/main" val="3339789266"/>
                    </a:ext>
                  </a:extLst>
                </a:gridCol>
                <a:gridCol w="876735">
                  <a:extLst>
                    <a:ext uri="{9D8B030D-6E8A-4147-A177-3AD203B41FA5}">
                      <a16:colId xmlns:a16="http://schemas.microsoft.com/office/drawing/2014/main" val="182656822"/>
                    </a:ext>
                  </a:extLst>
                </a:gridCol>
              </a:tblGrid>
              <a:tr h="45333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bg2"/>
                          </a:solidFill>
                        </a:rPr>
                        <a:t>주문번호 및 주문날짜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234552"/>
                  </a:ext>
                </a:extLst>
              </a:tr>
              <a:tr h="4533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>
                          <a:solidFill>
                            <a:schemeClr val="bg2"/>
                          </a:solidFill>
                        </a:rPr>
                        <a:t>상품정보</a:t>
                      </a:r>
                      <a:endParaRPr lang="ko-KR" altLang="en-US" sz="11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bg2"/>
                          </a:solidFill>
                        </a:rPr>
                        <a:t>주문상태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159517"/>
                  </a:ext>
                </a:extLst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고객센터</a:t>
            </a: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  검색</a:t>
            </a: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45" name="모서리가 둥근 직사각형 44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취미바구니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스토어 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72955" y="3141817"/>
            <a:ext cx="8343009" cy="32057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69E3F38C-EF40-4ECD-9635-C0BC5FAEC374}"/>
              </a:ext>
            </a:extLst>
          </p:cNvPr>
          <p:cNvGraphicFramePr>
            <a:graphicFrameLocks noGrp="1"/>
          </p:cNvGraphicFramePr>
          <p:nvPr/>
        </p:nvGraphicFramePr>
        <p:xfrm>
          <a:off x="584897" y="3349103"/>
          <a:ext cx="8127999" cy="1425064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2034016">
                  <a:extLst>
                    <a:ext uri="{9D8B030D-6E8A-4147-A177-3AD203B41FA5}">
                      <a16:colId xmlns:a16="http://schemas.microsoft.com/office/drawing/2014/main" val="2546267861"/>
                    </a:ext>
                  </a:extLst>
                </a:gridCol>
                <a:gridCol w="4199137">
                  <a:extLst>
                    <a:ext uri="{9D8B030D-6E8A-4147-A177-3AD203B41FA5}">
                      <a16:colId xmlns:a16="http://schemas.microsoft.com/office/drawing/2014/main" val="1582447859"/>
                    </a:ext>
                  </a:extLst>
                </a:gridCol>
                <a:gridCol w="1894846">
                  <a:extLst>
                    <a:ext uri="{9D8B030D-6E8A-4147-A177-3AD203B41FA5}">
                      <a16:colId xmlns:a16="http://schemas.microsoft.com/office/drawing/2014/main" val="3778196770"/>
                    </a:ext>
                  </a:extLst>
                </a:gridCol>
              </a:tblGrid>
              <a:tr h="1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주문번호 및 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2"/>
                          </a:solidFill>
                        </a:rPr>
                        <a:t>상품정보</a:t>
                      </a:r>
                      <a:endParaRPr lang="ko-KR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주문상태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046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52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시계이(가) 표시된 사진&#10;&#10;자동 생성된 설명">
            <a:extLst>
              <a:ext uri="{FF2B5EF4-FFF2-40B4-BE49-F238E27FC236}">
                <a16:creationId xmlns:a16="http://schemas.microsoft.com/office/drawing/2014/main" id="{4FA73557-CD11-4A11-A485-D4FAF94D8AF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3" y="2881076"/>
            <a:ext cx="1095847" cy="1095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7F2916-8C9D-49EB-9196-408ACF18A4B7}"/>
              </a:ext>
            </a:extLst>
          </p:cNvPr>
          <p:cNvSpPr txBox="1"/>
          <p:nvPr/>
        </p:nvSpPr>
        <p:spPr>
          <a:xfrm>
            <a:off x="1240970" y="2967334"/>
            <a:ext cx="48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5050"/>
                </a:solidFill>
              </a:rPr>
              <a:t>Table</a:t>
            </a:r>
            <a:r>
              <a:rPr lang="en-US" altLang="ko-KR" dirty="0">
                <a:solidFill>
                  <a:srgbClr val="FF5050"/>
                </a:solidFill>
              </a:rPr>
              <a:t> </a:t>
            </a:r>
            <a:r>
              <a:rPr lang="en-US" altLang="ko-KR" sz="3200" dirty="0">
                <a:solidFill>
                  <a:srgbClr val="FF5050"/>
                </a:solidFill>
              </a:rPr>
              <a:t>of </a:t>
            </a:r>
            <a:r>
              <a:rPr lang="en-US" altLang="ko-KR" sz="5400" dirty="0">
                <a:solidFill>
                  <a:srgbClr val="FF5050"/>
                </a:solidFill>
              </a:rPr>
              <a:t>Contents</a:t>
            </a:r>
            <a:endParaRPr lang="ko-KR" altLang="en-US" sz="5400" dirty="0">
              <a:solidFill>
                <a:srgbClr val="FF5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E2405-3F2E-44BB-92A1-A30A449E7327}"/>
              </a:ext>
            </a:extLst>
          </p:cNvPr>
          <p:cNvSpPr txBox="1"/>
          <p:nvPr/>
        </p:nvSpPr>
        <p:spPr>
          <a:xfrm>
            <a:off x="6241123" y="690465"/>
            <a:ext cx="5950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000" dirty="0"/>
              <a:t>개요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요구사항 정의서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흐름도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en-US" altLang="ko-KR" sz="4000" dirty="0"/>
              <a:t>ERD</a:t>
            </a:r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화면 설계서</a:t>
            </a:r>
            <a:endParaRPr lang="en-US" altLang="ko-KR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05D211-7217-4B3A-B485-6EFC30372C7D}"/>
              </a:ext>
            </a:extLst>
          </p:cNvPr>
          <p:cNvCxnSpPr>
            <a:cxnSpLocks/>
          </p:cNvCxnSpPr>
          <p:nvPr/>
        </p:nvCxnSpPr>
        <p:spPr>
          <a:xfrm>
            <a:off x="5962089" y="67112"/>
            <a:ext cx="0" cy="6979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82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배송조회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4" name="표 9">
            <a:extLst>
              <a:ext uri="{FF2B5EF4-FFF2-40B4-BE49-F238E27FC236}">
                <a16:creationId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/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7" name="표 11">
            <a:extLst>
              <a:ext uri="{FF2B5EF4-FFF2-40B4-BE49-F238E27FC236}">
                <a16:creationId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/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클래스 보관함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20" name="표 9">
            <a:extLst>
              <a:ext uri="{FF2B5EF4-FFF2-40B4-BE49-F238E27FC236}">
                <a16:creationId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/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1" name="표 11">
            <a:extLst>
              <a:ext uri="{FF2B5EF4-FFF2-40B4-BE49-F238E27FC236}">
                <a16:creationId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/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보관함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목록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7A43CB-9D23-4610-8C14-503581C753B8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주문상세내역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주문상세내역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고객센터</a:t>
            </a:r>
          </a:p>
        </p:txBody>
      </p:sp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  검색</a:t>
            </a: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357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보관함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클래스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DB3B681-877E-4316-A06D-509C316D1659}"/>
              </a:ext>
            </a:extLst>
          </p:cNvPr>
          <p:cNvGrpSpPr/>
          <p:nvPr/>
        </p:nvGrpSpPr>
        <p:grpSpPr>
          <a:xfrm>
            <a:off x="729214" y="3089429"/>
            <a:ext cx="7848245" cy="1306451"/>
            <a:chOff x="719088" y="3089429"/>
            <a:chExt cx="7848245" cy="130645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66DBF2F-196E-42A4-BADA-6E3229DCBE73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A803794-8E8C-4231-8B2F-45EFE2EB74EF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F585ACD-1D75-4FBA-9F35-67A5D40B243A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92CE390-4A78-4195-8CE9-8C6106000DF5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2A3021D-EEF8-4AD6-A60A-BFB340D254CA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E133C66-6757-4109-B4B7-F224C325154D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B38033-B31D-4B41-A941-EC167B36FC75}"/>
                </a:ext>
              </a:extLst>
            </p:cNvPr>
            <p:cNvSpPr/>
            <p:nvPr/>
          </p:nvSpPr>
          <p:spPr>
            <a:xfrm>
              <a:off x="6791799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B850167-550D-410A-8447-448AB73E060C}"/>
                </a:ext>
              </a:extLst>
            </p:cNvPr>
            <p:cNvSpPr/>
            <p:nvPr/>
          </p:nvSpPr>
          <p:spPr>
            <a:xfrm>
              <a:off x="6791799" y="4114673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graphicFrame>
        <p:nvGraphicFramePr>
          <p:cNvPr id="28" name="표 9">
            <a:extLst>
              <a:ext uri="{FF2B5EF4-FFF2-40B4-BE49-F238E27FC236}">
                <a16:creationId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/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/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클래스 보관함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30" name="표 9">
            <a:extLst>
              <a:ext uri="{FF2B5EF4-FFF2-40B4-BE49-F238E27FC236}">
                <a16:creationId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/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/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보관함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목록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929467"/>
            <a:ext cx="2453608" cy="355123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F70B54-0C0F-4C5B-B3EE-D0B137C10DAC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고객센터</a:t>
            </a: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  검색</a:t>
            </a: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215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 err="1">
                <a:solidFill>
                  <a:srgbClr val="002060"/>
                </a:solidFill>
              </a:rPr>
              <a:t>배송지목록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B90DD121-7022-4420-BDC7-D54CEB52BF8B}"/>
              </a:ext>
            </a:extLst>
          </p:cNvPr>
          <p:cNvGraphicFramePr>
            <a:graphicFrameLocks noGrp="1"/>
          </p:cNvGraphicFramePr>
          <p:nvPr/>
        </p:nvGraphicFramePr>
        <p:xfrm>
          <a:off x="584897" y="2983854"/>
          <a:ext cx="8128000" cy="132275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59818">
                  <a:extLst>
                    <a:ext uri="{9D8B030D-6E8A-4147-A177-3AD203B41FA5}">
                      <a16:colId xmlns:a16="http://schemas.microsoft.com/office/drawing/2014/main" val="1128702200"/>
                    </a:ext>
                  </a:extLst>
                </a:gridCol>
                <a:gridCol w="1216240">
                  <a:extLst>
                    <a:ext uri="{9D8B030D-6E8A-4147-A177-3AD203B41FA5}">
                      <a16:colId xmlns:a16="http://schemas.microsoft.com/office/drawing/2014/main" val="3942420804"/>
                    </a:ext>
                  </a:extLst>
                </a:gridCol>
                <a:gridCol w="3240350">
                  <a:extLst>
                    <a:ext uri="{9D8B030D-6E8A-4147-A177-3AD203B41FA5}">
                      <a16:colId xmlns:a16="http://schemas.microsoft.com/office/drawing/2014/main" val="2405342725"/>
                    </a:ext>
                  </a:extLst>
                </a:gridCol>
                <a:gridCol w="1429305">
                  <a:extLst>
                    <a:ext uri="{9D8B030D-6E8A-4147-A177-3AD203B41FA5}">
                      <a16:colId xmlns:a16="http://schemas.microsoft.com/office/drawing/2014/main" val="3325452479"/>
                    </a:ext>
                  </a:extLst>
                </a:gridCol>
                <a:gridCol w="1282287">
                  <a:extLst>
                    <a:ext uri="{9D8B030D-6E8A-4147-A177-3AD203B41FA5}">
                      <a16:colId xmlns:a16="http://schemas.microsoft.com/office/drawing/2014/main" val="946270807"/>
                    </a:ext>
                  </a:extLst>
                </a:gridCol>
              </a:tblGrid>
              <a:tr h="1322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배송지명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수령인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휴대폰번호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수정</a:t>
                      </a:r>
                      <a:r>
                        <a:rPr lang="en-US" altLang="ko-KR" sz="1200" dirty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779790"/>
                  </a:ext>
                </a:extLst>
              </a:tr>
            </a:tbl>
          </a:graphicData>
        </a:graphic>
      </p:graphicFrame>
      <p:graphicFrame>
        <p:nvGraphicFramePr>
          <p:cNvPr id="12" name="표 16">
            <a:extLst>
              <a:ext uri="{FF2B5EF4-FFF2-40B4-BE49-F238E27FC236}">
                <a16:creationId xmlns:a16="http://schemas.microsoft.com/office/drawing/2014/main" id="{A6D53804-A0E4-4623-A7DB-64B58D67C971}"/>
              </a:ext>
            </a:extLst>
          </p:cNvPr>
          <p:cNvGraphicFramePr>
            <a:graphicFrameLocks noGrp="1"/>
          </p:cNvGraphicFramePr>
          <p:nvPr/>
        </p:nvGraphicFramePr>
        <p:xfrm>
          <a:off x="9567348" y="3017722"/>
          <a:ext cx="2282400" cy="1483360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2282400">
                  <a:extLst>
                    <a:ext uri="{9D8B030D-6E8A-4147-A177-3AD203B41FA5}">
                      <a16:colId xmlns:a16="http://schemas.microsoft.com/office/drawing/2014/main" val="3433302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배송지명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77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수령인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82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휴대폰번호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309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주소지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650137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4F3C22-3720-448C-A57F-5A652AD8E735}"/>
              </a:ext>
            </a:extLst>
          </p:cNvPr>
          <p:cNvSpPr/>
          <p:nvPr/>
        </p:nvSpPr>
        <p:spPr>
          <a:xfrm>
            <a:off x="10777491" y="4588113"/>
            <a:ext cx="514904" cy="275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E50EEB-1745-4C3D-81A1-8B9DF81852BC}"/>
              </a:ext>
            </a:extLst>
          </p:cNvPr>
          <p:cNvSpPr/>
          <p:nvPr/>
        </p:nvSpPr>
        <p:spPr>
          <a:xfrm>
            <a:off x="11334844" y="4588113"/>
            <a:ext cx="514904" cy="275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삭제</a:t>
            </a:r>
          </a:p>
        </p:txBody>
      </p:sp>
      <p:graphicFrame>
        <p:nvGraphicFramePr>
          <p:cNvPr id="20" name="표 9">
            <a:extLst>
              <a:ext uri="{FF2B5EF4-FFF2-40B4-BE49-F238E27FC236}">
                <a16:creationId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/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1" name="표 11">
            <a:extLst>
              <a:ext uri="{FF2B5EF4-FFF2-40B4-BE49-F238E27FC236}">
                <a16:creationId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/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클래스 보관함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/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3" name="표 11">
            <a:extLst>
              <a:ext uri="{FF2B5EF4-FFF2-40B4-BE49-F238E27FC236}">
                <a16:creationId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/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보관함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목록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493841-34C3-430B-8E59-E43C32008B58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고객센터</a:t>
            </a:r>
          </a:p>
        </p:txBody>
      </p:sp>
      <p:pic>
        <p:nvPicPr>
          <p:cNvPr id="26" name="그림 25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  검색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904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 err="1">
                <a:solidFill>
                  <a:srgbClr val="002060"/>
                </a:solidFill>
              </a:rPr>
              <a:t>배송지추가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6DA42749-6F99-45C7-A413-8DF2BD1C9AC0}"/>
              </a:ext>
            </a:extLst>
          </p:cNvPr>
          <p:cNvGraphicFramePr>
            <a:graphicFrameLocks noGrp="1"/>
          </p:cNvGraphicFramePr>
          <p:nvPr/>
        </p:nvGraphicFramePr>
        <p:xfrm>
          <a:off x="1419441" y="3176512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C3FFBCCB-A329-47BF-9C73-5AEE92E25EA3}"/>
              </a:ext>
            </a:extLst>
          </p:cNvPr>
          <p:cNvGraphicFramePr>
            <a:graphicFrameLocks noGrp="1"/>
          </p:cNvGraphicFramePr>
          <p:nvPr/>
        </p:nvGraphicFramePr>
        <p:xfrm>
          <a:off x="1419441" y="4077958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359480"/>
                  </a:ext>
                </a:extLst>
              </a:tr>
            </a:tbl>
          </a:graphicData>
        </a:graphic>
      </p:graphicFrame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FD4B8925-32C2-40A5-BB2A-E43D8AC127BA}"/>
              </a:ext>
            </a:extLst>
          </p:cNvPr>
          <p:cNvGraphicFramePr>
            <a:graphicFrameLocks noGrp="1"/>
          </p:cNvGraphicFramePr>
          <p:nvPr/>
        </p:nvGraphicFramePr>
        <p:xfrm>
          <a:off x="1419441" y="3627235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17" name="표 14">
            <a:extLst>
              <a:ext uri="{FF2B5EF4-FFF2-40B4-BE49-F238E27FC236}">
                <a16:creationId xmlns:a16="http://schemas.microsoft.com/office/drawing/2014/main" id="{AD6D3CBC-75D7-4E4A-A20A-180FE92CFAF2}"/>
              </a:ext>
            </a:extLst>
          </p:cNvPr>
          <p:cNvGraphicFramePr>
            <a:graphicFrameLocks noGrp="1"/>
          </p:cNvGraphicFramePr>
          <p:nvPr/>
        </p:nvGraphicFramePr>
        <p:xfrm>
          <a:off x="1419441" y="4528681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3EBCAF-0CB6-4ACE-86A0-ACAE181181BB}"/>
              </a:ext>
            </a:extLst>
          </p:cNvPr>
          <p:cNvSpPr/>
          <p:nvPr/>
        </p:nvSpPr>
        <p:spPr>
          <a:xfrm>
            <a:off x="4173941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추가하기</a:t>
            </a:r>
          </a:p>
        </p:txBody>
      </p:sp>
      <p:graphicFrame>
        <p:nvGraphicFramePr>
          <p:cNvPr id="21" name="표 11">
            <a:extLst>
              <a:ext uri="{FF2B5EF4-FFF2-40B4-BE49-F238E27FC236}">
                <a16:creationId xmlns:a16="http://schemas.microsoft.com/office/drawing/2014/main" id="{60753D18-8643-4D0E-A942-CD65701AD643}"/>
              </a:ext>
            </a:extLst>
          </p:cNvPr>
          <p:cNvGraphicFramePr>
            <a:graphicFrameLocks noGrp="1"/>
          </p:cNvGraphicFramePr>
          <p:nvPr/>
        </p:nvGraphicFramePr>
        <p:xfrm>
          <a:off x="1419441" y="5430127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22" name="표 11">
            <a:extLst>
              <a:ext uri="{FF2B5EF4-FFF2-40B4-BE49-F238E27FC236}">
                <a16:creationId xmlns:a16="http://schemas.microsoft.com/office/drawing/2014/main" id="{20BAF4EA-FEAE-409C-9608-F28CF6D163A7}"/>
              </a:ext>
            </a:extLst>
          </p:cNvPr>
          <p:cNvGraphicFramePr>
            <a:graphicFrameLocks noGrp="1"/>
          </p:cNvGraphicFramePr>
          <p:nvPr/>
        </p:nvGraphicFramePr>
        <p:xfrm>
          <a:off x="4428071" y="5430127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23" name="표 11">
            <a:extLst>
              <a:ext uri="{FF2B5EF4-FFF2-40B4-BE49-F238E27FC236}">
                <a16:creationId xmlns:a16="http://schemas.microsoft.com/office/drawing/2014/main" id="{B69A3ED6-B3E0-454B-8736-DB34C0445F63}"/>
              </a:ext>
            </a:extLst>
          </p:cNvPr>
          <p:cNvGraphicFramePr>
            <a:graphicFrameLocks noGrp="1"/>
          </p:cNvGraphicFramePr>
          <p:nvPr/>
        </p:nvGraphicFramePr>
        <p:xfrm>
          <a:off x="1419441" y="4979404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C4B4B961-432A-4DC3-A6C0-D7E02F155D7C}"/>
              </a:ext>
            </a:extLst>
          </p:cNvPr>
          <p:cNvSpPr/>
          <p:nvPr/>
        </p:nvSpPr>
        <p:spPr>
          <a:xfrm>
            <a:off x="674703" y="317775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배송지명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F08333-4599-4FD1-A2FF-357585266620}"/>
              </a:ext>
            </a:extLst>
          </p:cNvPr>
          <p:cNvSpPr/>
          <p:nvPr/>
        </p:nvSpPr>
        <p:spPr>
          <a:xfrm>
            <a:off x="674703" y="3627235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수령자명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654F125-260A-4FE8-BCB9-955A096C3C64}"/>
              </a:ext>
            </a:extLst>
          </p:cNvPr>
          <p:cNvSpPr/>
          <p:nvPr/>
        </p:nvSpPr>
        <p:spPr>
          <a:xfrm>
            <a:off x="674703" y="4070957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7BE7AB-4741-4E9F-96D5-AC8B4C450354}"/>
              </a:ext>
            </a:extLst>
          </p:cNvPr>
          <p:cNvSpPr/>
          <p:nvPr/>
        </p:nvSpPr>
        <p:spPr>
          <a:xfrm>
            <a:off x="674703" y="4521680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추가번호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8B0DFEE-0154-4577-9B45-8B603A709CC7}"/>
              </a:ext>
            </a:extLst>
          </p:cNvPr>
          <p:cNvSpPr/>
          <p:nvPr/>
        </p:nvSpPr>
        <p:spPr>
          <a:xfrm>
            <a:off x="674703" y="497618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주소</a:t>
            </a:r>
          </a:p>
        </p:txBody>
      </p:sp>
      <p:graphicFrame>
        <p:nvGraphicFramePr>
          <p:cNvPr id="36" name="표 11">
            <a:extLst>
              <a:ext uri="{FF2B5EF4-FFF2-40B4-BE49-F238E27FC236}">
                <a16:creationId xmlns:a16="http://schemas.microsoft.com/office/drawing/2014/main" id="{BFE3CDBB-B920-4E6A-9830-7A1B80615DFE}"/>
              </a:ext>
            </a:extLst>
          </p:cNvPr>
          <p:cNvGraphicFramePr>
            <a:graphicFrameLocks noGrp="1"/>
          </p:cNvGraphicFramePr>
          <p:nvPr/>
        </p:nvGraphicFramePr>
        <p:xfrm>
          <a:off x="10051689" y="3134491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37" name="표 14">
            <a:extLst>
              <a:ext uri="{FF2B5EF4-FFF2-40B4-BE49-F238E27FC236}">
                <a16:creationId xmlns:a16="http://schemas.microsoft.com/office/drawing/2014/main" id="{39E4AA27-340F-4DE7-8C85-3D24EB99479A}"/>
              </a:ext>
            </a:extLst>
          </p:cNvPr>
          <p:cNvGraphicFramePr>
            <a:graphicFrameLocks noGrp="1"/>
          </p:cNvGraphicFramePr>
          <p:nvPr/>
        </p:nvGraphicFramePr>
        <p:xfrm>
          <a:off x="10051689" y="3841083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359480"/>
                  </a:ext>
                </a:extLst>
              </a:tr>
            </a:tbl>
          </a:graphicData>
        </a:graphic>
      </p:graphicFrame>
      <p:graphicFrame>
        <p:nvGraphicFramePr>
          <p:cNvPr id="42" name="표 11">
            <a:extLst>
              <a:ext uri="{FF2B5EF4-FFF2-40B4-BE49-F238E27FC236}">
                <a16:creationId xmlns:a16="http://schemas.microsoft.com/office/drawing/2014/main" id="{BDE550A5-A781-4B7D-8EF2-A371B24D2883}"/>
              </a:ext>
            </a:extLst>
          </p:cNvPr>
          <p:cNvGraphicFramePr>
            <a:graphicFrameLocks noGrp="1"/>
          </p:cNvGraphicFramePr>
          <p:nvPr/>
        </p:nvGraphicFramePr>
        <p:xfrm>
          <a:off x="10051689" y="3487787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43" name="표 14">
            <a:extLst>
              <a:ext uri="{FF2B5EF4-FFF2-40B4-BE49-F238E27FC236}">
                <a16:creationId xmlns:a16="http://schemas.microsoft.com/office/drawing/2014/main" id="{CABDEB0A-845B-47FD-A0FC-37CB6FE57E35}"/>
              </a:ext>
            </a:extLst>
          </p:cNvPr>
          <p:cNvGraphicFramePr>
            <a:graphicFrameLocks noGrp="1"/>
          </p:cNvGraphicFramePr>
          <p:nvPr/>
        </p:nvGraphicFramePr>
        <p:xfrm>
          <a:off x="10051689" y="4196012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359480"/>
                  </a:ext>
                </a:extLst>
              </a:tr>
            </a:tbl>
          </a:graphicData>
        </a:graphic>
      </p:graphicFrame>
      <p:graphicFrame>
        <p:nvGraphicFramePr>
          <p:cNvPr id="44" name="표 11">
            <a:extLst>
              <a:ext uri="{FF2B5EF4-FFF2-40B4-BE49-F238E27FC236}">
                <a16:creationId xmlns:a16="http://schemas.microsoft.com/office/drawing/2014/main" id="{E03C136D-9BE8-4A51-A27D-D5DC8DE9A3B4}"/>
              </a:ext>
            </a:extLst>
          </p:cNvPr>
          <p:cNvGraphicFramePr>
            <a:graphicFrameLocks noGrp="1"/>
          </p:cNvGraphicFramePr>
          <p:nvPr/>
        </p:nvGraphicFramePr>
        <p:xfrm>
          <a:off x="10051689" y="4546225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45" name="표 11">
            <a:extLst>
              <a:ext uri="{FF2B5EF4-FFF2-40B4-BE49-F238E27FC236}">
                <a16:creationId xmlns:a16="http://schemas.microsoft.com/office/drawing/2014/main" id="{56D88519-F2C3-4D43-94ED-A53DEEDC3F58}"/>
              </a:ext>
            </a:extLst>
          </p:cNvPr>
          <p:cNvGraphicFramePr>
            <a:graphicFrameLocks noGrp="1"/>
          </p:cNvGraphicFramePr>
          <p:nvPr/>
        </p:nvGraphicFramePr>
        <p:xfrm>
          <a:off x="10051689" y="4899521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46" name="표 11">
            <a:extLst>
              <a:ext uri="{FF2B5EF4-FFF2-40B4-BE49-F238E27FC236}">
                <a16:creationId xmlns:a16="http://schemas.microsoft.com/office/drawing/2014/main" id="{A8B18F3E-B7C1-4FE3-B079-F71A9F7282A0}"/>
              </a:ext>
            </a:extLst>
          </p:cNvPr>
          <p:cNvGraphicFramePr>
            <a:graphicFrameLocks noGrp="1"/>
          </p:cNvGraphicFramePr>
          <p:nvPr/>
        </p:nvGraphicFramePr>
        <p:xfrm>
          <a:off x="10051689" y="5255880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31F949DE-4985-4D18-9467-27F55606FBA8}"/>
              </a:ext>
            </a:extLst>
          </p:cNvPr>
          <p:cNvSpPr/>
          <p:nvPr/>
        </p:nvSpPr>
        <p:spPr>
          <a:xfrm>
            <a:off x="9449872" y="3150710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배송지명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757686D-0C59-4ABF-8D3D-95D89D9CDB6E}"/>
              </a:ext>
            </a:extLst>
          </p:cNvPr>
          <p:cNvSpPr/>
          <p:nvPr/>
        </p:nvSpPr>
        <p:spPr>
          <a:xfrm>
            <a:off x="9449872" y="350271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수령자명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9750EFE-BAC5-44C1-82C0-884F6D6939EE}"/>
              </a:ext>
            </a:extLst>
          </p:cNvPr>
          <p:cNvSpPr/>
          <p:nvPr/>
        </p:nvSpPr>
        <p:spPr>
          <a:xfrm>
            <a:off x="9449872" y="3856009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1471D93-A918-4C01-97D6-BFFFC52780F2}"/>
              </a:ext>
            </a:extLst>
          </p:cNvPr>
          <p:cNvSpPr/>
          <p:nvPr/>
        </p:nvSpPr>
        <p:spPr>
          <a:xfrm>
            <a:off x="9449872" y="4210938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추가번호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90849FD-550D-4185-ADAB-E2A821247D9D}"/>
              </a:ext>
            </a:extLst>
          </p:cNvPr>
          <p:cNvSpPr/>
          <p:nvPr/>
        </p:nvSpPr>
        <p:spPr>
          <a:xfrm>
            <a:off x="9449872" y="4565867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주소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EBECEF2-7D89-4A6A-81D4-AC4C3E402C06}"/>
              </a:ext>
            </a:extLst>
          </p:cNvPr>
          <p:cNvSpPr/>
          <p:nvPr/>
        </p:nvSpPr>
        <p:spPr>
          <a:xfrm>
            <a:off x="10233592" y="5937608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추가하기</a:t>
            </a:r>
          </a:p>
        </p:txBody>
      </p:sp>
      <p:graphicFrame>
        <p:nvGraphicFramePr>
          <p:cNvPr id="40" name="표 9">
            <a:extLst>
              <a:ext uri="{FF2B5EF4-FFF2-40B4-BE49-F238E27FC236}">
                <a16:creationId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/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41" name="표 11">
            <a:extLst>
              <a:ext uri="{FF2B5EF4-FFF2-40B4-BE49-F238E27FC236}">
                <a16:creationId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/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클래스 보관함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47" name="표 9">
            <a:extLst>
              <a:ext uri="{FF2B5EF4-FFF2-40B4-BE49-F238E27FC236}">
                <a16:creationId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/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54" name="표 11">
            <a:extLst>
              <a:ext uri="{FF2B5EF4-FFF2-40B4-BE49-F238E27FC236}">
                <a16:creationId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/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보관함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목록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C669BA5-C4C0-4FA4-8DD2-43D75D7C3C9A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고객센터</a:t>
            </a:r>
          </a:p>
        </p:txBody>
      </p:sp>
      <p:pic>
        <p:nvPicPr>
          <p:cNvPr id="57" name="그림 56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  검색</a:t>
            </a:r>
          </a:p>
        </p:txBody>
      </p:sp>
      <p:cxnSp>
        <p:nvCxnSpPr>
          <p:cNvPr id="60" name="직선 연결선 5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264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 err="1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구매후기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/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graphicFrame>
        <p:nvGraphicFramePr>
          <p:cNvPr id="13" name="표 11">
            <a:extLst>
              <a:ext uri="{FF2B5EF4-FFF2-40B4-BE49-F238E27FC236}">
                <a16:creationId xmlns:a16="http://schemas.microsoft.com/office/drawing/2014/main" id="{BBBCA57C-6A3D-4189-98B0-895F40AE328B}"/>
              </a:ext>
            </a:extLst>
          </p:cNvPr>
          <p:cNvGraphicFramePr>
            <a:graphicFrameLocks noGrp="1"/>
          </p:cNvGraphicFramePr>
          <p:nvPr/>
        </p:nvGraphicFramePr>
        <p:xfrm>
          <a:off x="9353726" y="2557840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9654505-659E-44E0-AC78-40E559891C74}"/>
              </a:ext>
            </a:extLst>
          </p:cNvPr>
          <p:cNvSpPr/>
          <p:nvPr/>
        </p:nvSpPr>
        <p:spPr>
          <a:xfrm>
            <a:off x="688052" y="3444536"/>
            <a:ext cx="7910003" cy="2698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후기목록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A2534B5-0106-495E-8330-C58A1619B3B5}"/>
              </a:ext>
            </a:extLst>
          </p:cNvPr>
          <p:cNvSpPr/>
          <p:nvPr/>
        </p:nvSpPr>
        <p:spPr>
          <a:xfrm>
            <a:off x="9481744" y="2845841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9E7DE2-3A0F-4C3A-9173-D6CA71EBAC10}"/>
              </a:ext>
            </a:extLst>
          </p:cNvPr>
          <p:cNvSpPr/>
          <p:nvPr/>
        </p:nvSpPr>
        <p:spPr>
          <a:xfrm>
            <a:off x="9568660" y="3252211"/>
            <a:ext cx="2274152" cy="30864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후기목록</a:t>
            </a:r>
          </a:p>
        </p:txBody>
      </p:sp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/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/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고객센터</a:t>
            </a:r>
          </a:p>
        </p:txBody>
      </p:sp>
      <p:pic>
        <p:nvPicPr>
          <p:cNvPr id="22" name="그림 21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  검색</a:t>
            </a: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39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 err="1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(1:1</a:t>
            </a:r>
            <a:r>
              <a:rPr lang="ko-KR" altLang="en-US" dirty="0">
                <a:solidFill>
                  <a:srgbClr val="002060"/>
                </a:solidFill>
              </a:rPr>
              <a:t>문의내역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/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13" name="표 11">
            <a:extLst>
              <a:ext uri="{FF2B5EF4-FFF2-40B4-BE49-F238E27FC236}">
                <a16:creationId xmlns:a16="http://schemas.microsoft.com/office/drawing/2014/main" id="{CA2E6B0A-1E12-4E54-9963-6D7D3EC7C19D}"/>
              </a:ext>
            </a:extLst>
          </p:cNvPr>
          <p:cNvGraphicFramePr>
            <a:graphicFrameLocks noGrp="1"/>
          </p:cNvGraphicFramePr>
          <p:nvPr/>
        </p:nvGraphicFramePr>
        <p:xfrm>
          <a:off x="9353726" y="2557840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1:1 </a:t>
            </a:r>
            <a:r>
              <a:rPr lang="ko-KR" altLang="en-US" dirty="0">
                <a:solidFill>
                  <a:schemeClr val="bg2"/>
                </a:solidFill>
              </a:rPr>
              <a:t>문의내역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0D0AFA-D22A-49EB-871F-12530C3A2B4F}"/>
              </a:ext>
            </a:extLst>
          </p:cNvPr>
          <p:cNvSpPr/>
          <p:nvPr/>
        </p:nvSpPr>
        <p:spPr>
          <a:xfrm>
            <a:off x="9481744" y="2854719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1:1 </a:t>
            </a:r>
            <a:r>
              <a:rPr lang="ko-KR" altLang="en-US" dirty="0">
                <a:solidFill>
                  <a:schemeClr val="bg2"/>
                </a:solidFill>
              </a:rPr>
              <a:t>문의내역</a:t>
            </a:r>
          </a:p>
        </p:txBody>
      </p:sp>
      <p:graphicFrame>
        <p:nvGraphicFramePr>
          <p:cNvPr id="15" name="표 9">
            <a:extLst>
              <a:ext uri="{FF2B5EF4-FFF2-40B4-BE49-F238E27FC236}">
                <a16:creationId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/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6" name="표 9">
            <a:extLst>
              <a:ext uri="{FF2B5EF4-FFF2-40B4-BE49-F238E27FC236}">
                <a16:creationId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/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고객센터</a:t>
            </a:r>
          </a:p>
        </p:txBody>
      </p:sp>
      <p:pic>
        <p:nvPicPr>
          <p:cNvPr id="19" name="그림 18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  검색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764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 err="1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마일리지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/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584897" y="3033286"/>
          <a:ext cx="8127999" cy="800183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687786">
                  <a:extLst>
                    <a:ext uri="{9D8B030D-6E8A-4147-A177-3AD203B41FA5}">
                      <a16:colId xmlns:a16="http://schemas.microsoft.com/office/drawing/2014/main" val="3002944432"/>
                    </a:ext>
                  </a:extLst>
                </a:gridCol>
                <a:gridCol w="1669002">
                  <a:extLst>
                    <a:ext uri="{9D8B030D-6E8A-4147-A177-3AD203B41FA5}">
                      <a16:colId xmlns:a16="http://schemas.microsoft.com/office/drawing/2014/main" val="1520504708"/>
                    </a:ext>
                  </a:extLst>
                </a:gridCol>
                <a:gridCol w="4771211">
                  <a:extLst>
                    <a:ext uri="{9D8B030D-6E8A-4147-A177-3AD203B41FA5}">
                      <a16:colId xmlns:a16="http://schemas.microsoft.com/office/drawing/2014/main" val="1428192587"/>
                    </a:ext>
                  </a:extLst>
                </a:gridCol>
              </a:tblGrid>
              <a:tr h="800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584896" y="3941330"/>
          <a:ext cx="8127999" cy="205654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394824">
                  <a:extLst>
                    <a:ext uri="{9D8B030D-6E8A-4147-A177-3AD203B41FA5}">
                      <a16:colId xmlns:a16="http://schemas.microsoft.com/office/drawing/2014/main" val="2409671562"/>
                    </a:ext>
                  </a:extLst>
                </a:gridCol>
                <a:gridCol w="4785064">
                  <a:extLst>
                    <a:ext uri="{9D8B030D-6E8A-4147-A177-3AD203B41FA5}">
                      <a16:colId xmlns:a16="http://schemas.microsoft.com/office/drawing/2014/main" val="405319681"/>
                    </a:ext>
                  </a:extLst>
                </a:gridCol>
                <a:gridCol w="1948111">
                  <a:extLst>
                    <a:ext uri="{9D8B030D-6E8A-4147-A177-3AD203B41FA5}">
                      <a16:colId xmlns:a16="http://schemas.microsoft.com/office/drawing/2014/main" val="1574761109"/>
                    </a:ext>
                  </a:extLst>
                </a:gridCol>
              </a:tblGrid>
              <a:tr h="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13825"/>
                  </a:ext>
                </a:extLst>
              </a:tr>
              <a:tr h="16314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64331"/>
                  </a:ext>
                </a:extLst>
              </a:tr>
            </a:tbl>
          </a:graphicData>
        </a:graphic>
      </p:graphicFrame>
      <p:graphicFrame>
        <p:nvGraphicFramePr>
          <p:cNvPr id="17" name="표 11">
            <a:extLst>
              <a:ext uri="{FF2B5EF4-FFF2-40B4-BE49-F238E27FC236}">
                <a16:creationId xmlns:a16="http://schemas.microsoft.com/office/drawing/2014/main" id="{6647654F-063D-4649-8297-9BAA2B393E9C}"/>
              </a:ext>
            </a:extLst>
          </p:cNvPr>
          <p:cNvGraphicFramePr>
            <a:graphicFrameLocks noGrp="1"/>
          </p:cNvGraphicFramePr>
          <p:nvPr/>
        </p:nvGraphicFramePr>
        <p:xfrm>
          <a:off x="9353726" y="2566718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BFD868-A40E-4F02-8926-252F20F166C1}"/>
              </a:ext>
            </a:extLst>
          </p:cNvPr>
          <p:cNvSpPr/>
          <p:nvPr/>
        </p:nvSpPr>
        <p:spPr>
          <a:xfrm>
            <a:off x="9481744" y="2854719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8" name="표 14">
            <a:extLst>
              <a:ext uri="{FF2B5EF4-FFF2-40B4-BE49-F238E27FC236}">
                <a16:creationId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/>
        </p:nvGraphicFramePr>
        <p:xfrm>
          <a:off x="9567348" y="3017750"/>
          <a:ext cx="2282400" cy="614680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141200">
                  <a:extLst>
                    <a:ext uri="{9D8B030D-6E8A-4147-A177-3AD203B41FA5}">
                      <a16:colId xmlns:a16="http://schemas.microsoft.com/office/drawing/2014/main" val="2840569629"/>
                    </a:ext>
                  </a:extLst>
                </a:gridCol>
                <a:gridCol w="1141200">
                  <a:extLst>
                    <a:ext uri="{9D8B030D-6E8A-4147-A177-3AD203B41FA5}">
                      <a16:colId xmlns:a16="http://schemas.microsoft.com/office/drawing/2014/main" val="2938559991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6212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/>
        </p:nvGraphicFramePr>
        <p:xfrm>
          <a:off x="9567346" y="3744667"/>
          <a:ext cx="2282401" cy="205654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04118">
                  <a:extLst>
                    <a:ext uri="{9D8B030D-6E8A-4147-A177-3AD203B41FA5}">
                      <a16:colId xmlns:a16="http://schemas.microsoft.com/office/drawing/2014/main" val="2409671562"/>
                    </a:ext>
                  </a:extLst>
                </a:gridCol>
                <a:gridCol w="852256">
                  <a:extLst>
                    <a:ext uri="{9D8B030D-6E8A-4147-A177-3AD203B41FA5}">
                      <a16:colId xmlns:a16="http://schemas.microsoft.com/office/drawing/2014/main" val="405319681"/>
                    </a:ext>
                  </a:extLst>
                </a:gridCol>
                <a:gridCol w="726027">
                  <a:extLst>
                    <a:ext uri="{9D8B030D-6E8A-4147-A177-3AD203B41FA5}">
                      <a16:colId xmlns:a16="http://schemas.microsoft.com/office/drawing/2014/main" val="1574761109"/>
                    </a:ext>
                  </a:extLst>
                </a:gridCol>
              </a:tblGrid>
              <a:tr h="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13825"/>
                  </a:ext>
                </a:extLst>
              </a:tr>
              <a:tr h="163147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64331"/>
                  </a:ext>
                </a:extLst>
              </a:tr>
            </a:tbl>
          </a:graphicData>
        </a:graphic>
      </p:graphicFrame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/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0" name="표 9">
            <a:extLst>
              <a:ext uri="{FF2B5EF4-FFF2-40B4-BE49-F238E27FC236}">
                <a16:creationId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/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고객센터</a:t>
            </a:r>
          </a:p>
        </p:txBody>
      </p:sp>
      <p:pic>
        <p:nvPicPr>
          <p:cNvPr id="23" name="그림 2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  검색</a:t>
            </a: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657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 err="1">
                <a:solidFill>
                  <a:srgbClr val="002060"/>
                </a:solidFill>
              </a:rPr>
              <a:t>내정보관리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/>
        </p:nvGraphicFramePr>
        <p:xfrm>
          <a:off x="4059539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BE703E25-2BE7-43E0-89D7-9DEF71FC29D6}"/>
              </a:ext>
            </a:extLst>
          </p:cNvPr>
          <p:cNvGraphicFramePr>
            <a:graphicFrameLocks noGrp="1"/>
          </p:cNvGraphicFramePr>
          <p:nvPr/>
        </p:nvGraphicFramePr>
        <p:xfrm>
          <a:off x="1419441" y="3176512"/>
          <a:ext cx="2880000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5F9D7C-E178-4C5E-B00C-0A0490E45BF4}"/>
              </a:ext>
            </a:extLst>
          </p:cNvPr>
          <p:cNvSpPr/>
          <p:nvPr/>
        </p:nvSpPr>
        <p:spPr>
          <a:xfrm>
            <a:off x="674703" y="317775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0" name="표 14">
            <a:extLst>
              <a:ext uri="{FF2B5EF4-FFF2-40B4-BE49-F238E27FC236}">
                <a16:creationId xmlns:a16="http://schemas.microsoft.com/office/drawing/2014/main" id="{CC48845B-1F9E-47FB-9D10-B2082CA5DF26}"/>
              </a:ext>
            </a:extLst>
          </p:cNvPr>
          <p:cNvGraphicFramePr>
            <a:graphicFrameLocks noGrp="1"/>
          </p:cNvGraphicFramePr>
          <p:nvPr/>
        </p:nvGraphicFramePr>
        <p:xfrm>
          <a:off x="1419441" y="3679971"/>
          <a:ext cx="2880000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315569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6F091B-8CCC-41AA-B445-F5A3FF3581B3}"/>
              </a:ext>
            </a:extLst>
          </p:cNvPr>
          <p:cNvSpPr/>
          <p:nvPr/>
        </p:nvSpPr>
        <p:spPr>
          <a:xfrm>
            <a:off x="674703" y="3682985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생년월일</a:t>
            </a:r>
          </a:p>
        </p:txBody>
      </p: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id="{CCDF2CE8-5536-4CDB-900F-1CD80C2D4DA7}"/>
              </a:ext>
            </a:extLst>
          </p:cNvPr>
          <p:cNvGraphicFramePr>
            <a:graphicFrameLocks noGrp="1"/>
          </p:cNvGraphicFramePr>
          <p:nvPr/>
        </p:nvGraphicFramePr>
        <p:xfrm>
          <a:off x="1419441" y="4183430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315569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FE92348F-45DF-40F4-9DA9-04402F011F67}"/>
              </a:ext>
            </a:extLst>
          </p:cNvPr>
          <p:cNvSpPr/>
          <p:nvPr/>
        </p:nvSpPr>
        <p:spPr>
          <a:xfrm>
            <a:off x="674703" y="4180416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닉네임</a:t>
            </a:r>
          </a:p>
        </p:txBody>
      </p:sp>
      <p:graphicFrame>
        <p:nvGraphicFramePr>
          <p:cNvPr id="26" name="표 14">
            <a:extLst>
              <a:ext uri="{FF2B5EF4-FFF2-40B4-BE49-F238E27FC236}">
                <a16:creationId xmlns:a16="http://schemas.microsoft.com/office/drawing/2014/main" id="{F22F5FE9-F4D7-4D16-9D14-D24360016E2E}"/>
              </a:ext>
            </a:extLst>
          </p:cNvPr>
          <p:cNvGraphicFramePr>
            <a:graphicFrameLocks noGrp="1"/>
          </p:cNvGraphicFramePr>
          <p:nvPr/>
        </p:nvGraphicFramePr>
        <p:xfrm>
          <a:off x="1419441" y="4686888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5D8908-1927-4E23-BF3B-84C0EC9DDADA}"/>
              </a:ext>
            </a:extLst>
          </p:cNvPr>
          <p:cNvSpPr/>
          <p:nvPr/>
        </p:nvSpPr>
        <p:spPr>
          <a:xfrm>
            <a:off x="674703" y="4679887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541A42-A8D9-435B-BA8C-C7FDE3FF658F}"/>
              </a:ext>
            </a:extLst>
          </p:cNvPr>
          <p:cNvSpPr/>
          <p:nvPr/>
        </p:nvSpPr>
        <p:spPr>
          <a:xfrm>
            <a:off x="674703" y="5190346"/>
            <a:ext cx="1544714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/>
                </a:solidFill>
              </a:rPr>
              <a:t>이메일</a:t>
            </a:r>
            <a:r>
              <a:rPr lang="en-US" altLang="ko-KR" sz="1100" dirty="0">
                <a:solidFill>
                  <a:schemeClr val="bg2"/>
                </a:solidFill>
              </a:rPr>
              <a:t>/SMS </a:t>
            </a:r>
            <a:r>
              <a:rPr lang="ko-KR" altLang="en-US" sz="1100" dirty="0">
                <a:solidFill>
                  <a:schemeClr val="bg2"/>
                </a:solidFill>
              </a:rPr>
              <a:t>수신동의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36C8AB8-9F77-416A-8B3D-71A4A99E0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441" y="5541210"/>
            <a:ext cx="2880000" cy="293571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5B4836CA-11AE-436E-85D0-5BE0BC5BB576}"/>
              </a:ext>
            </a:extLst>
          </p:cNvPr>
          <p:cNvSpPr/>
          <p:nvPr/>
        </p:nvSpPr>
        <p:spPr>
          <a:xfrm>
            <a:off x="4173941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수정완료</a:t>
            </a:r>
          </a:p>
        </p:txBody>
      </p:sp>
      <p:graphicFrame>
        <p:nvGraphicFramePr>
          <p:cNvPr id="39" name="표 11">
            <a:extLst>
              <a:ext uri="{FF2B5EF4-FFF2-40B4-BE49-F238E27FC236}">
                <a16:creationId xmlns:a16="http://schemas.microsoft.com/office/drawing/2014/main" id="{5DB698DF-BA97-45CB-9863-A564A98260EA}"/>
              </a:ext>
            </a:extLst>
          </p:cNvPr>
          <p:cNvGraphicFramePr>
            <a:graphicFrameLocks noGrp="1"/>
          </p:cNvGraphicFramePr>
          <p:nvPr/>
        </p:nvGraphicFramePr>
        <p:xfrm>
          <a:off x="9353725" y="2568022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5463F3D5-BB7E-4A6A-9014-D7B9FD152087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4" name="표 11">
            <a:extLst>
              <a:ext uri="{FF2B5EF4-FFF2-40B4-BE49-F238E27FC236}">
                <a16:creationId xmlns:a16="http://schemas.microsoft.com/office/drawing/2014/main" id="{674A7F41-E521-4EBC-A0E2-522540959EA0}"/>
              </a:ext>
            </a:extLst>
          </p:cNvPr>
          <p:cNvGraphicFramePr>
            <a:graphicFrameLocks noGrp="1"/>
          </p:cNvGraphicFramePr>
          <p:nvPr/>
        </p:nvGraphicFramePr>
        <p:xfrm>
          <a:off x="10051689" y="3303504"/>
          <a:ext cx="1800000" cy="252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EBFB224B-B601-4559-9B69-641CB7695A5E}"/>
              </a:ext>
            </a:extLst>
          </p:cNvPr>
          <p:cNvSpPr/>
          <p:nvPr/>
        </p:nvSpPr>
        <p:spPr>
          <a:xfrm>
            <a:off x="9449872" y="331972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40" name="표 11">
            <a:extLst>
              <a:ext uri="{FF2B5EF4-FFF2-40B4-BE49-F238E27FC236}">
                <a16:creationId xmlns:a16="http://schemas.microsoft.com/office/drawing/2014/main" id="{73A588E9-0BF6-4807-AA16-F9ED990EA16E}"/>
              </a:ext>
            </a:extLst>
          </p:cNvPr>
          <p:cNvGraphicFramePr>
            <a:graphicFrameLocks noGrp="1"/>
          </p:cNvGraphicFramePr>
          <p:nvPr/>
        </p:nvGraphicFramePr>
        <p:xfrm>
          <a:off x="10051689" y="3769854"/>
          <a:ext cx="1800000" cy="252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19B37273-475A-4847-87AA-6561A46A8525}"/>
              </a:ext>
            </a:extLst>
          </p:cNvPr>
          <p:cNvSpPr/>
          <p:nvPr/>
        </p:nvSpPr>
        <p:spPr>
          <a:xfrm>
            <a:off x="9449872" y="378607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생년월일</a:t>
            </a:r>
          </a:p>
        </p:txBody>
      </p:sp>
      <p:graphicFrame>
        <p:nvGraphicFramePr>
          <p:cNvPr id="44" name="표 11">
            <a:extLst>
              <a:ext uri="{FF2B5EF4-FFF2-40B4-BE49-F238E27FC236}">
                <a16:creationId xmlns:a16="http://schemas.microsoft.com/office/drawing/2014/main" id="{63D26B9E-44B8-4201-85F8-E912437850D7}"/>
              </a:ext>
            </a:extLst>
          </p:cNvPr>
          <p:cNvGraphicFramePr>
            <a:graphicFrameLocks noGrp="1"/>
          </p:cNvGraphicFramePr>
          <p:nvPr/>
        </p:nvGraphicFramePr>
        <p:xfrm>
          <a:off x="10051689" y="4234556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02D48BF6-090B-42B4-AF08-878784B5E986}"/>
              </a:ext>
            </a:extLst>
          </p:cNvPr>
          <p:cNvSpPr/>
          <p:nvPr/>
        </p:nvSpPr>
        <p:spPr>
          <a:xfrm>
            <a:off x="9449872" y="4250775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닉네임</a:t>
            </a:r>
          </a:p>
        </p:txBody>
      </p:sp>
      <p:graphicFrame>
        <p:nvGraphicFramePr>
          <p:cNvPr id="46" name="표 14">
            <a:extLst>
              <a:ext uri="{FF2B5EF4-FFF2-40B4-BE49-F238E27FC236}">
                <a16:creationId xmlns:a16="http://schemas.microsoft.com/office/drawing/2014/main" id="{49F9AA23-AE09-4FBB-8F4B-EF5E3D2D5FF0}"/>
              </a:ext>
            </a:extLst>
          </p:cNvPr>
          <p:cNvGraphicFramePr>
            <a:graphicFrameLocks noGrp="1"/>
          </p:cNvGraphicFramePr>
          <p:nvPr/>
        </p:nvGraphicFramePr>
        <p:xfrm>
          <a:off x="10051689" y="4672898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39016D2F-B771-43FE-8AF0-D731E35CD917}"/>
              </a:ext>
            </a:extLst>
          </p:cNvPr>
          <p:cNvSpPr/>
          <p:nvPr/>
        </p:nvSpPr>
        <p:spPr>
          <a:xfrm>
            <a:off x="9449872" y="4687824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7798767-A9F4-421D-8504-C2D9D554D74A}"/>
              </a:ext>
            </a:extLst>
          </p:cNvPr>
          <p:cNvSpPr/>
          <p:nvPr/>
        </p:nvSpPr>
        <p:spPr>
          <a:xfrm>
            <a:off x="9449872" y="5095982"/>
            <a:ext cx="1256598" cy="2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2"/>
                </a:solidFill>
              </a:rPr>
              <a:t>이메일</a:t>
            </a:r>
            <a:r>
              <a:rPr lang="en-US" altLang="ko-KR" sz="900" dirty="0">
                <a:solidFill>
                  <a:schemeClr val="bg2"/>
                </a:solidFill>
              </a:rPr>
              <a:t>/SMS </a:t>
            </a:r>
            <a:r>
              <a:rPr lang="ko-KR" altLang="en-US" sz="900" dirty="0">
                <a:solidFill>
                  <a:schemeClr val="bg2"/>
                </a:solidFill>
              </a:rPr>
              <a:t>수신동의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5E175FCA-170C-4937-875D-8B1A6E932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6800" y="5347982"/>
            <a:ext cx="2340000" cy="238525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50CBDE59-44D9-4457-9F81-B015B6C0250C}"/>
              </a:ext>
            </a:extLst>
          </p:cNvPr>
          <p:cNvSpPr/>
          <p:nvPr/>
        </p:nvSpPr>
        <p:spPr>
          <a:xfrm>
            <a:off x="10231514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수정완료</a:t>
            </a:r>
          </a:p>
        </p:txBody>
      </p:sp>
      <p:graphicFrame>
        <p:nvGraphicFramePr>
          <p:cNvPr id="36" name="표 9">
            <a:extLst>
              <a:ext uri="{FF2B5EF4-FFF2-40B4-BE49-F238E27FC236}">
                <a16:creationId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/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7" name="표 9">
            <a:extLst>
              <a:ext uri="{FF2B5EF4-FFF2-40B4-BE49-F238E27FC236}">
                <a16:creationId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/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고객센터</a:t>
            </a:r>
          </a:p>
        </p:txBody>
      </p:sp>
      <p:pic>
        <p:nvPicPr>
          <p:cNvPr id="43" name="그림 4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  검색</a:t>
            </a:r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239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 err="1">
                <a:solidFill>
                  <a:srgbClr val="002060"/>
                </a:solidFill>
              </a:rPr>
              <a:t>내정보관리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/>
        </p:nvGraphicFramePr>
        <p:xfrm>
          <a:off x="4059539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1">
            <a:extLst>
              <a:ext uri="{FF2B5EF4-FFF2-40B4-BE49-F238E27FC236}">
                <a16:creationId xmlns:a16="http://schemas.microsoft.com/office/drawing/2014/main" id="{00668FB9-B9C6-4720-928F-2157F0F5B101}"/>
              </a:ext>
            </a:extLst>
          </p:cNvPr>
          <p:cNvGraphicFramePr>
            <a:graphicFrameLocks noGrp="1"/>
          </p:cNvGraphicFramePr>
          <p:nvPr/>
        </p:nvGraphicFramePr>
        <p:xfrm>
          <a:off x="1926453" y="3354862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9416EC-3090-413D-9772-584B74EBC580}"/>
              </a:ext>
            </a:extLst>
          </p:cNvPr>
          <p:cNvSpPr/>
          <p:nvPr/>
        </p:nvSpPr>
        <p:spPr>
          <a:xfrm>
            <a:off x="674703" y="3355309"/>
            <a:ext cx="125175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현재 비밀번호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0094B33-D671-4863-A25F-3ECEAFC70BD8}"/>
              </a:ext>
            </a:extLst>
          </p:cNvPr>
          <p:cNvSpPr/>
          <p:nvPr/>
        </p:nvSpPr>
        <p:spPr>
          <a:xfrm>
            <a:off x="674703" y="3834215"/>
            <a:ext cx="125175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새 비밀번호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1247EF-3283-4D56-99AF-AF1D621E862D}"/>
              </a:ext>
            </a:extLst>
          </p:cNvPr>
          <p:cNvSpPr/>
          <p:nvPr/>
        </p:nvSpPr>
        <p:spPr>
          <a:xfrm>
            <a:off x="674702" y="4312918"/>
            <a:ext cx="1251751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>
                <a:solidFill>
                  <a:schemeClr val="bg2"/>
                </a:solidFill>
              </a:rPr>
              <a:t>새 비밀번호 확인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graphicFrame>
        <p:nvGraphicFramePr>
          <p:cNvPr id="21" name="표 11">
            <a:extLst>
              <a:ext uri="{FF2B5EF4-FFF2-40B4-BE49-F238E27FC236}">
                <a16:creationId xmlns:a16="http://schemas.microsoft.com/office/drawing/2014/main" id="{67984BD9-17E5-408F-8065-88767F787ECF}"/>
              </a:ext>
            </a:extLst>
          </p:cNvPr>
          <p:cNvGraphicFramePr>
            <a:graphicFrameLocks noGrp="1"/>
          </p:cNvGraphicFramePr>
          <p:nvPr/>
        </p:nvGraphicFramePr>
        <p:xfrm>
          <a:off x="1926453" y="3834215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22" name="표 11">
            <a:extLst>
              <a:ext uri="{FF2B5EF4-FFF2-40B4-BE49-F238E27FC236}">
                <a16:creationId xmlns:a16="http://schemas.microsoft.com/office/drawing/2014/main" id="{03404088-D5AD-4C6E-AD1F-ACF883D8F859}"/>
              </a:ext>
            </a:extLst>
          </p:cNvPr>
          <p:cNvGraphicFramePr>
            <a:graphicFrameLocks noGrp="1"/>
          </p:cNvGraphicFramePr>
          <p:nvPr/>
        </p:nvGraphicFramePr>
        <p:xfrm>
          <a:off x="1926453" y="4313532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0BA0374F-5733-4A91-A221-5B28C26F74EB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변경완료</a:t>
            </a:r>
          </a:p>
        </p:txBody>
      </p:sp>
      <p:graphicFrame>
        <p:nvGraphicFramePr>
          <p:cNvPr id="24" name="표 11">
            <a:extLst>
              <a:ext uri="{FF2B5EF4-FFF2-40B4-BE49-F238E27FC236}">
                <a16:creationId xmlns:a16="http://schemas.microsoft.com/office/drawing/2014/main" id="{717DB7D5-EDCF-4415-93A3-4A845D7CB3D4}"/>
              </a:ext>
            </a:extLst>
          </p:cNvPr>
          <p:cNvGraphicFramePr>
            <a:graphicFrameLocks noGrp="1"/>
          </p:cNvGraphicFramePr>
          <p:nvPr/>
        </p:nvGraphicFramePr>
        <p:xfrm>
          <a:off x="9353725" y="2559555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F82960A6-65AF-4AAD-9D6C-484A542D7BF4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6" name="표 11">
            <a:extLst>
              <a:ext uri="{FF2B5EF4-FFF2-40B4-BE49-F238E27FC236}">
                <a16:creationId xmlns:a16="http://schemas.microsoft.com/office/drawing/2014/main" id="{B8758662-4BBA-4B14-B106-30C4CA5AB6FC}"/>
              </a:ext>
            </a:extLst>
          </p:cNvPr>
          <p:cNvGraphicFramePr>
            <a:graphicFrameLocks noGrp="1"/>
          </p:cNvGraphicFramePr>
          <p:nvPr/>
        </p:nvGraphicFramePr>
        <p:xfrm>
          <a:off x="10420916" y="3190631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E6AE6723-7B0D-410C-B244-45423AC968E3}"/>
              </a:ext>
            </a:extLst>
          </p:cNvPr>
          <p:cNvSpPr/>
          <p:nvPr/>
        </p:nvSpPr>
        <p:spPr>
          <a:xfrm>
            <a:off x="9522369" y="3174889"/>
            <a:ext cx="945202" cy="248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현재 비밀번호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00583F5-CAA1-4315-AB28-E45B4B786972}"/>
              </a:ext>
            </a:extLst>
          </p:cNvPr>
          <p:cNvSpPr/>
          <p:nvPr/>
        </p:nvSpPr>
        <p:spPr>
          <a:xfrm>
            <a:off x="9673290" y="3674301"/>
            <a:ext cx="794281" cy="24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새 비밀번호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C6FDABB-4894-4112-AAE4-08DACB1A4D2F}"/>
              </a:ext>
            </a:extLst>
          </p:cNvPr>
          <p:cNvSpPr/>
          <p:nvPr/>
        </p:nvSpPr>
        <p:spPr>
          <a:xfrm>
            <a:off x="9362035" y="4117949"/>
            <a:ext cx="1111791" cy="311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새 비밀번호 확인</a:t>
            </a:r>
          </a:p>
        </p:txBody>
      </p:sp>
      <p:graphicFrame>
        <p:nvGraphicFramePr>
          <p:cNvPr id="30" name="표 11">
            <a:extLst>
              <a:ext uri="{FF2B5EF4-FFF2-40B4-BE49-F238E27FC236}">
                <a16:creationId xmlns:a16="http://schemas.microsoft.com/office/drawing/2014/main" id="{004E31B9-8F55-47E1-95C8-A4B73D2CF477}"/>
              </a:ext>
            </a:extLst>
          </p:cNvPr>
          <p:cNvGraphicFramePr>
            <a:graphicFrameLocks noGrp="1"/>
          </p:cNvGraphicFramePr>
          <p:nvPr/>
        </p:nvGraphicFramePr>
        <p:xfrm>
          <a:off x="10420916" y="3674301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:a16="http://schemas.microsoft.com/office/drawing/2014/main" id="{B1E87F26-5DCD-46BA-A938-72A27853B8C7}"/>
              </a:ext>
            </a:extLst>
          </p:cNvPr>
          <p:cNvGraphicFramePr>
            <a:graphicFrameLocks noGrp="1"/>
          </p:cNvGraphicFramePr>
          <p:nvPr/>
        </p:nvGraphicFramePr>
        <p:xfrm>
          <a:off x="10420916" y="4159359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330EB018-5174-4740-ABF4-CA5458B1AA38}"/>
              </a:ext>
            </a:extLst>
          </p:cNvPr>
          <p:cNvSpPr/>
          <p:nvPr/>
        </p:nvSpPr>
        <p:spPr>
          <a:xfrm>
            <a:off x="10233591" y="5725814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변경완료</a:t>
            </a:r>
          </a:p>
        </p:txBody>
      </p:sp>
      <p:graphicFrame>
        <p:nvGraphicFramePr>
          <p:cNvPr id="33" name="표 9">
            <a:extLst>
              <a:ext uri="{FF2B5EF4-FFF2-40B4-BE49-F238E27FC236}">
                <a16:creationId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/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4" name="표 9">
            <a:extLst>
              <a:ext uri="{FF2B5EF4-FFF2-40B4-BE49-F238E27FC236}">
                <a16:creationId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/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고객센터</a:t>
            </a:r>
          </a:p>
        </p:txBody>
      </p:sp>
      <p:pic>
        <p:nvPicPr>
          <p:cNvPr id="37" name="그림 36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  검색</a:t>
            </a: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66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 err="1">
                <a:solidFill>
                  <a:srgbClr val="002060"/>
                </a:solidFill>
              </a:rPr>
              <a:t>내정보관리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/>
        </p:nvGraphicFramePr>
        <p:xfrm>
          <a:off x="4059539" y="2575185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0F4C58-7A5F-4389-A8A5-037EB05FB52D}"/>
              </a:ext>
            </a:extLst>
          </p:cNvPr>
          <p:cNvSpPr/>
          <p:nvPr/>
        </p:nvSpPr>
        <p:spPr>
          <a:xfrm>
            <a:off x="976544" y="3429000"/>
            <a:ext cx="7332955" cy="12939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탈퇴사유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0FF0A8-6B13-4240-97FE-F508F2AE1DC7}"/>
              </a:ext>
            </a:extLst>
          </p:cNvPr>
          <p:cNvSpPr/>
          <p:nvPr/>
        </p:nvSpPr>
        <p:spPr>
          <a:xfrm>
            <a:off x="703620" y="4974528"/>
            <a:ext cx="879213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비밀번호</a:t>
            </a:r>
          </a:p>
        </p:txBody>
      </p:sp>
      <p:graphicFrame>
        <p:nvGraphicFramePr>
          <p:cNvPr id="14" name="표 11">
            <a:extLst>
              <a:ext uri="{FF2B5EF4-FFF2-40B4-BE49-F238E27FC236}">
                <a16:creationId xmlns:a16="http://schemas.microsoft.com/office/drawing/2014/main" id="{EE6D5F09-F004-46F3-8D0E-AA7BE76F7BDA}"/>
              </a:ext>
            </a:extLst>
          </p:cNvPr>
          <p:cNvGraphicFramePr>
            <a:graphicFrameLocks noGrp="1"/>
          </p:cNvGraphicFramePr>
          <p:nvPr/>
        </p:nvGraphicFramePr>
        <p:xfrm>
          <a:off x="1582833" y="4974528"/>
          <a:ext cx="6726665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726665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B92E04-7E43-4C18-A857-A5719BDD0C80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탈퇴하기</a:t>
            </a:r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/>
        </p:nvGraphicFramePr>
        <p:xfrm>
          <a:off x="9353725" y="2568022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0F6AD5-17FE-4533-95B8-5FFFFF908B7D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622745-5D40-4912-93FC-75E96A6F4D40}"/>
              </a:ext>
            </a:extLst>
          </p:cNvPr>
          <p:cNvSpPr/>
          <p:nvPr/>
        </p:nvSpPr>
        <p:spPr>
          <a:xfrm flipH="1">
            <a:off x="9685402" y="3083493"/>
            <a:ext cx="2046290" cy="19098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탈퇴사유</a:t>
            </a:r>
          </a:p>
        </p:txBody>
      </p:sp>
      <p:graphicFrame>
        <p:nvGraphicFramePr>
          <p:cNvPr id="19" name="표 11">
            <a:extLst>
              <a:ext uri="{FF2B5EF4-FFF2-40B4-BE49-F238E27FC236}">
                <a16:creationId xmlns:a16="http://schemas.microsoft.com/office/drawing/2014/main" id="{8FCECD19-816F-4961-A67A-F1F3E5A43A0C}"/>
              </a:ext>
            </a:extLst>
          </p:cNvPr>
          <p:cNvGraphicFramePr>
            <a:graphicFrameLocks noGrp="1"/>
          </p:cNvGraphicFramePr>
          <p:nvPr/>
        </p:nvGraphicFramePr>
        <p:xfrm>
          <a:off x="10026471" y="5265100"/>
          <a:ext cx="1800000" cy="2520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5F3560-CD3B-4E52-8C7D-8AF6860317B7}"/>
              </a:ext>
            </a:extLst>
          </p:cNvPr>
          <p:cNvSpPr/>
          <p:nvPr/>
        </p:nvSpPr>
        <p:spPr>
          <a:xfrm>
            <a:off x="9424654" y="5281319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비밀번호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69FE545-CE62-44F6-8653-7AFF8CA78F46}"/>
              </a:ext>
            </a:extLst>
          </p:cNvPr>
          <p:cNvSpPr/>
          <p:nvPr/>
        </p:nvSpPr>
        <p:spPr>
          <a:xfrm>
            <a:off x="10233591" y="5832964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탈퇴하기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/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3" name="표 9">
            <a:extLst>
              <a:ext uri="{FF2B5EF4-FFF2-40B4-BE49-F238E27FC236}">
                <a16:creationId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/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고객센터</a:t>
            </a:r>
          </a:p>
        </p:txBody>
      </p:sp>
      <p:pic>
        <p:nvPicPr>
          <p:cNvPr id="26" name="그림 25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  검색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70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3355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Outline</a:t>
            </a:r>
            <a:endParaRPr lang="ko-KR" altLang="en-US" sz="44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50067" y="1378858"/>
            <a:ext cx="7416735" cy="2120171"/>
            <a:chOff x="450067" y="1378858"/>
            <a:chExt cx="7416735" cy="2120171"/>
          </a:xfrm>
        </p:grpSpPr>
        <p:sp>
          <p:nvSpPr>
            <p:cNvPr id="5" name="TextBox 4"/>
            <p:cNvSpPr txBox="1"/>
            <p:nvPr/>
          </p:nvSpPr>
          <p:spPr>
            <a:xfrm>
              <a:off x="450067" y="1378858"/>
              <a:ext cx="54630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chemeClr val="bg2"/>
                  </a:solidFill>
                </a:rPr>
                <a:t>실감세대</a:t>
              </a:r>
              <a:r>
                <a:rPr lang="en-US" altLang="ko-KR" sz="4400" dirty="0">
                  <a:solidFill>
                    <a:schemeClr val="bg2"/>
                  </a:solidFill>
                </a:rPr>
                <a:t>(</a:t>
              </a:r>
              <a:r>
                <a:rPr lang="ko-KR" altLang="en-US" sz="4400" dirty="0">
                  <a:solidFill>
                    <a:schemeClr val="bg2"/>
                  </a:solidFill>
                </a:rPr>
                <a:t>實感世代</a:t>
              </a:r>
              <a:r>
                <a:rPr lang="en-US" altLang="ko-KR" sz="4400" dirty="0">
                  <a:solidFill>
                    <a:schemeClr val="bg2"/>
                  </a:solidFill>
                </a:rPr>
                <a:t>)</a:t>
              </a:r>
              <a:endParaRPr lang="ko-KR" altLang="en-US" sz="4400" dirty="0">
                <a:solidFill>
                  <a:schemeClr val="bg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0067" y="2298700"/>
              <a:ext cx="74167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</a:rPr>
                <a:t>실감</a:t>
              </a:r>
              <a:r>
                <a:rPr lang="en-US" altLang="ko-KR" dirty="0">
                  <a:solidFill>
                    <a:schemeClr val="bg2"/>
                  </a:solidFill>
                </a:rPr>
                <a:t>(</a:t>
              </a:r>
              <a:r>
                <a:rPr lang="ko-KR" altLang="en-US" dirty="0">
                  <a:solidFill>
                    <a:schemeClr val="bg2"/>
                  </a:solidFill>
                </a:rPr>
                <a:t>實感</a:t>
              </a:r>
              <a:r>
                <a:rPr lang="en-US" altLang="ko-KR" dirty="0">
                  <a:solidFill>
                    <a:schemeClr val="bg2"/>
                  </a:solidFill>
                </a:rPr>
                <a:t>)</a:t>
              </a:r>
              <a:r>
                <a:rPr lang="ko-KR" altLang="en-US" dirty="0">
                  <a:solidFill>
                    <a:schemeClr val="bg2"/>
                  </a:solidFill>
                </a:rPr>
                <a:t>이란</a:t>
              </a:r>
              <a:r>
                <a:rPr lang="en-US" altLang="ko-KR" dirty="0">
                  <a:solidFill>
                    <a:schemeClr val="bg2"/>
                  </a:solidFill>
                </a:rPr>
                <a:t>, </a:t>
              </a:r>
              <a:r>
                <a:rPr lang="ko-KR" altLang="en-US" dirty="0">
                  <a:solidFill>
                    <a:schemeClr val="bg2"/>
                  </a:solidFill>
                </a:rPr>
                <a:t>실제로 체험하는 느낌 이라는 뜻이다</a:t>
              </a:r>
              <a:r>
                <a:rPr lang="en-US" altLang="ko-KR" dirty="0">
                  <a:solidFill>
                    <a:schemeClr val="bg2"/>
                  </a:solidFill>
                </a:rPr>
                <a:t>.</a:t>
              </a:r>
            </a:p>
            <a:p>
              <a:r>
                <a:rPr lang="ko-KR" altLang="en-US" dirty="0">
                  <a:solidFill>
                    <a:schemeClr val="bg2"/>
                  </a:solidFill>
                </a:rPr>
                <a:t>더 많은 자극을 느낄 수 있는 </a:t>
              </a:r>
              <a:r>
                <a:rPr lang="en-US" altLang="ko-KR" dirty="0">
                  <a:solidFill>
                    <a:schemeClr val="bg2"/>
                  </a:solidFill>
                </a:rPr>
                <a:t>‘</a:t>
              </a:r>
              <a:r>
                <a:rPr lang="ko-KR" altLang="en-US" dirty="0">
                  <a:solidFill>
                    <a:schemeClr val="bg2"/>
                  </a:solidFill>
                </a:rPr>
                <a:t>오프라인 체험</a:t>
              </a:r>
              <a:r>
                <a:rPr lang="en-US" altLang="ko-KR" dirty="0">
                  <a:solidFill>
                    <a:schemeClr val="bg2"/>
                  </a:solidFill>
                </a:rPr>
                <a:t>＇</a:t>
              </a:r>
              <a:r>
                <a:rPr lang="ko-KR" altLang="en-US" dirty="0">
                  <a:solidFill>
                    <a:schemeClr val="bg2"/>
                  </a:solidFill>
                </a:rPr>
                <a:t>으로 만지고 느끼고</a:t>
              </a:r>
              <a:r>
                <a:rPr lang="en-US" altLang="ko-KR" dirty="0">
                  <a:solidFill>
                    <a:schemeClr val="bg2"/>
                  </a:solidFill>
                </a:rPr>
                <a:t>, </a:t>
              </a:r>
              <a:r>
                <a:rPr lang="ko-KR" altLang="en-US" dirty="0">
                  <a:solidFill>
                    <a:schemeClr val="bg2"/>
                  </a:solidFill>
                </a:rPr>
                <a:t>냄새를 맡는 등 직접적인 오감을 충족시키는 다양한 활동들을 선호 하고</a:t>
              </a:r>
              <a:r>
                <a:rPr lang="en-US" altLang="ko-KR" dirty="0">
                  <a:solidFill>
                    <a:schemeClr val="bg2"/>
                  </a:solidFill>
                </a:rPr>
                <a:t>, </a:t>
              </a:r>
              <a:r>
                <a:rPr lang="ko-KR" altLang="en-US" dirty="0">
                  <a:solidFill>
                    <a:schemeClr val="bg2"/>
                  </a:solidFill>
                </a:rPr>
                <a:t>만족도가 높으면 가격에 상관없이 소비하는 특징을 보인다</a:t>
              </a:r>
              <a:r>
                <a:rPr lang="en-US" altLang="ko-KR" dirty="0">
                  <a:solidFill>
                    <a:schemeClr val="bg2"/>
                  </a:solidFill>
                </a:rPr>
                <a:t>.</a:t>
              </a:r>
              <a:endParaRPr lang="ko-KR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50067" y="4025899"/>
            <a:ext cx="7416735" cy="2120171"/>
            <a:chOff x="8349467" y="1378858"/>
            <a:chExt cx="7416735" cy="2120171"/>
          </a:xfrm>
        </p:grpSpPr>
        <p:sp>
          <p:nvSpPr>
            <p:cNvPr id="7" name="TextBox 6"/>
            <p:cNvSpPr txBox="1"/>
            <p:nvPr/>
          </p:nvSpPr>
          <p:spPr>
            <a:xfrm>
              <a:off x="8349467" y="1378858"/>
              <a:ext cx="22423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 err="1">
                  <a:solidFill>
                    <a:schemeClr val="bg2"/>
                  </a:solidFill>
                </a:rPr>
                <a:t>가취관</a:t>
              </a:r>
              <a:endParaRPr lang="ko-KR" altLang="en-US" sz="4400" dirty="0">
                <a:solidFill>
                  <a:schemeClr val="bg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49467" y="2298700"/>
              <a:ext cx="74167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2"/>
                  </a:solidFill>
                </a:rPr>
                <a:t>학연과 지연 때문에 형성된 관계를 불편하게 생각한다</a:t>
              </a:r>
              <a:r>
                <a:rPr lang="en-US" altLang="ko-KR" dirty="0">
                  <a:solidFill>
                    <a:schemeClr val="bg2"/>
                  </a:solidFill>
                </a:rPr>
                <a:t>. </a:t>
              </a:r>
            </a:p>
            <a:p>
              <a:r>
                <a:rPr lang="ko-KR" altLang="en-US" dirty="0">
                  <a:solidFill>
                    <a:schemeClr val="bg2"/>
                  </a:solidFill>
                </a:rPr>
                <a:t>서로의 신상 정보를 묻지 않는 가벼운 관계가 좋다</a:t>
              </a:r>
              <a:r>
                <a:rPr lang="en-US" altLang="ko-KR" dirty="0">
                  <a:solidFill>
                    <a:schemeClr val="bg2"/>
                  </a:solidFill>
                </a:rPr>
                <a:t>. </a:t>
              </a:r>
              <a:r>
                <a:rPr lang="ko-KR" altLang="en-US" dirty="0">
                  <a:solidFill>
                    <a:schemeClr val="bg2"/>
                  </a:solidFill>
                </a:rPr>
                <a:t>그러나 가벼운 것도 좋지만 취향이 맞아야 한다</a:t>
              </a:r>
              <a:r>
                <a:rPr lang="en-US" altLang="ko-KR" dirty="0">
                  <a:solidFill>
                    <a:schemeClr val="bg2"/>
                  </a:solidFill>
                </a:rPr>
                <a:t>. </a:t>
              </a:r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</a:rPr>
                <a:t>가</a:t>
              </a:r>
              <a:r>
                <a:rPr lang="ko-KR" altLang="en-US" dirty="0">
                  <a:solidFill>
                    <a:schemeClr val="bg2"/>
                  </a:solidFill>
                </a:rPr>
                <a:t>볍지만 같은 </a:t>
              </a:r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</a:rPr>
                <a:t>취</a:t>
              </a:r>
              <a:r>
                <a:rPr lang="ko-KR" altLang="en-US" dirty="0">
                  <a:solidFill>
                    <a:schemeClr val="bg2"/>
                  </a:solidFill>
                </a:rPr>
                <a:t>향으로 모이는 </a:t>
              </a:r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</a:rPr>
                <a:t>관</a:t>
              </a:r>
              <a:r>
                <a:rPr lang="ko-KR" altLang="en-US" dirty="0">
                  <a:solidFill>
                    <a:schemeClr val="bg2"/>
                  </a:solidFill>
                </a:rPr>
                <a:t>계</a:t>
              </a:r>
              <a:r>
                <a:rPr lang="en-US" altLang="ko-KR" dirty="0">
                  <a:solidFill>
                    <a:schemeClr val="bg2"/>
                  </a:solidFill>
                </a:rPr>
                <a:t>, </a:t>
              </a:r>
              <a:r>
                <a:rPr lang="ko-KR" altLang="en-US" dirty="0">
                  <a:solidFill>
                    <a:schemeClr val="bg2"/>
                  </a:solidFill>
                </a:rPr>
                <a:t> </a:t>
              </a:r>
              <a:r>
                <a:rPr lang="ko-KR" altLang="en-US" dirty="0" err="1">
                  <a:solidFill>
                    <a:schemeClr val="bg2"/>
                  </a:solidFill>
                </a:rPr>
                <a:t>가취관이</a:t>
              </a:r>
              <a:r>
                <a:rPr lang="ko-KR" altLang="en-US" dirty="0">
                  <a:solidFill>
                    <a:schemeClr val="bg2"/>
                  </a:solidFill>
                </a:rPr>
                <a:t> 떠오르고 있다</a:t>
              </a:r>
              <a:r>
                <a:rPr lang="en-US" altLang="ko-KR" dirty="0">
                  <a:solidFill>
                    <a:schemeClr val="bg2"/>
                  </a:solidFill>
                </a:rPr>
                <a:t>.</a:t>
              </a:r>
            </a:p>
          </p:txBody>
        </p:sp>
      </p:grp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2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/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1B6F1EA-8217-4D97-9A1E-B76AF716357C}"/>
              </a:ext>
            </a:extLst>
          </p:cNvPr>
          <p:cNvGrpSpPr/>
          <p:nvPr/>
        </p:nvGrpSpPr>
        <p:grpSpPr>
          <a:xfrm>
            <a:off x="782621" y="3089429"/>
            <a:ext cx="7741433" cy="1736571"/>
            <a:chOff x="719088" y="3089429"/>
            <a:chExt cx="5824008" cy="130645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</p:grp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/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호스트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호스트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클래스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고객센터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31" name="표 9">
            <a:extLst>
              <a:ext uri="{FF2B5EF4-FFF2-40B4-BE49-F238E27FC236}">
                <a16:creationId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/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호스트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2" name="표 11">
            <a:extLst>
              <a:ext uri="{FF2B5EF4-FFF2-40B4-BE49-F238E27FC236}">
                <a16:creationId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/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  검색</a:t>
            </a: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548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호스트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클래스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/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374403-A5EB-4FE4-84C0-5C209BF0CD38}"/>
              </a:ext>
            </a:extLst>
          </p:cNvPr>
          <p:cNvSpPr/>
          <p:nvPr/>
        </p:nvSpPr>
        <p:spPr>
          <a:xfrm>
            <a:off x="729216" y="3089429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75D289-FD3B-47B4-8FD8-ABF679A37444}"/>
              </a:ext>
            </a:extLst>
          </p:cNvPr>
          <p:cNvSpPr/>
          <p:nvPr/>
        </p:nvSpPr>
        <p:spPr>
          <a:xfrm>
            <a:off x="729214" y="4114674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/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호스트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고객센터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34733" y="3089429"/>
            <a:ext cx="5867400" cy="30743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클래스 신청자 목록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300719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30" name="표 9">
            <a:extLst>
              <a:ext uri="{FF2B5EF4-FFF2-40B4-BE49-F238E27FC236}">
                <a16:creationId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/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호스트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/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650215" y="3428999"/>
            <a:ext cx="2116666" cy="29096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rgbClr val="002060"/>
                </a:solidFill>
              </a:rPr>
              <a:t>클래스 신청자 목록</a:t>
            </a:r>
          </a:p>
        </p:txBody>
      </p:sp>
      <p:pic>
        <p:nvPicPr>
          <p:cNvPr id="21" name="그림 20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  검색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75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호스트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스토어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/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/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호스트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고객센터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상품 썸네일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상품 이름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상품 썸네일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상품 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785534"/>
            <a:ext cx="2453608" cy="36406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1B6F1EA-8217-4D97-9A1E-B76AF716357C}"/>
              </a:ext>
            </a:extLst>
          </p:cNvPr>
          <p:cNvGrpSpPr/>
          <p:nvPr/>
        </p:nvGrpSpPr>
        <p:grpSpPr>
          <a:xfrm>
            <a:off x="782621" y="3437873"/>
            <a:ext cx="7741433" cy="1736571"/>
            <a:chOff x="719088" y="3089429"/>
            <a:chExt cx="5824008" cy="130645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상품 썸네일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상품 이름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상품 썸네일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상품 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상품 썸네일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상품 이름</a:t>
              </a:r>
            </a:p>
          </p:txBody>
        </p:sp>
      </p:grpSp>
      <p:graphicFrame>
        <p:nvGraphicFramePr>
          <p:cNvPr id="37" name="표 9">
            <a:extLst>
              <a:ext uri="{FF2B5EF4-FFF2-40B4-BE49-F238E27FC236}">
                <a16:creationId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/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호스트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8" name="표 11">
            <a:extLst>
              <a:ext uri="{FF2B5EF4-FFF2-40B4-BE49-F238E27FC236}">
                <a16:creationId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/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CB92E04-7E43-4C18-A857-A5719BDD0C80}"/>
              </a:ext>
            </a:extLst>
          </p:cNvPr>
          <p:cNvSpPr/>
          <p:nvPr/>
        </p:nvSpPr>
        <p:spPr>
          <a:xfrm>
            <a:off x="7572386" y="3023716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등록신청</a:t>
            </a:r>
          </a:p>
        </p:txBody>
      </p:sp>
      <p:pic>
        <p:nvPicPr>
          <p:cNvPr id="40" name="그림 39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  검색</a:t>
            </a:r>
          </a:p>
        </p:txBody>
      </p:sp>
      <p:cxnSp>
        <p:nvCxnSpPr>
          <p:cNvPr id="43" name="직선 연결선 42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989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호스트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스토어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/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/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호스트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고객센터</a:t>
            </a: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654505-659E-44E0-AC78-40E559891C74}"/>
              </a:ext>
            </a:extLst>
          </p:cNvPr>
          <p:cNvSpPr/>
          <p:nvPr/>
        </p:nvSpPr>
        <p:spPr>
          <a:xfrm>
            <a:off x="688052" y="3081868"/>
            <a:ext cx="7910003" cy="23452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신청서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A0374F-5733-4A91-A221-5B28C26F74EB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</p:spTree>
    <p:extLst>
      <p:ext uri="{BB962C8B-B14F-4D97-AF65-F5344CB8AC3E}">
        <p14:creationId xmlns:p14="http://schemas.microsoft.com/office/powerpoint/2010/main" val="3319801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호스트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스토어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/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374403-A5EB-4FE4-84C0-5C209BF0CD38}"/>
              </a:ext>
            </a:extLst>
          </p:cNvPr>
          <p:cNvSpPr/>
          <p:nvPr/>
        </p:nvSpPr>
        <p:spPr>
          <a:xfrm>
            <a:off x="729216" y="3089429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75D289-FD3B-47B4-8FD8-ABF679A37444}"/>
              </a:ext>
            </a:extLst>
          </p:cNvPr>
          <p:cNvSpPr/>
          <p:nvPr/>
        </p:nvSpPr>
        <p:spPr>
          <a:xfrm>
            <a:off x="729214" y="4114674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/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호스트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734733" y="3089429"/>
            <a:ext cx="5867400" cy="30743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02060"/>
                </a:solidFill>
              </a:rPr>
              <a:t>상품 </a:t>
            </a:r>
            <a:r>
              <a:rPr lang="ko-KR" altLang="en-US" dirty="0">
                <a:solidFill>
                  <a:srgbClr val="002060"/>
                </a:solidFill>
              </a:rPr>
              <a:t>구매자 목록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675D289-FD3B-47B4-8FD8-ABF679A37444}"/>
              </a:ext>
            </a:extLst>
          </p:cNvPr>
          <p:cNvSpPr/>
          <p:nvPr/>
        </p:nvSpPr>
        <p:spPr>
          <a:xfrm>
            <a:off x="729216" y="462658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배송 준비 중</a:t>
            </a:r>
            <a:r>
              <a:rPr lang="en-US" altLang="ko-KR" sz="1100" dirty="0">
                <a:solidFill>
                  <a:schemeClr val="bg2"/>
                </a:solidFill>
              </a:rPr>
              <a:t> </a:t>
            </a:r>
            <a:r>
              <a:rPr lang="ko-KR" altLang="en-US" sz="1100" dirty="0">
                <a:solidFill>
                  <a:schemeClr val="bg2"/>
                </a:solidFill>
              </a:rPr>
              <a:t>처리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75D289-FD3B-47B4-8FD8-ABF679A37444}"/>
              </a:ext>
            </a:extLst>
          </p:cNvPr>
          <p:cNvSpPr/>
          <p:nvPr/>
        </p:nvSpPr>
        <p:spPr>
          <a:xfrm>
            <a:off x="729216" y="5092247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송장번호 저장</a:t>
            </a:r>
          </a:p>
        </p:txBody>
      </p:sp>
      <p:graphicFrame>
        <p:nvGraphicFramePr>
          <p:cNvPr id="34" name="표 9">
            <a:extLst>
              <a:ext uri="{FF2B5EF4-FFF2-40B4-BE49-F238E27FC236}">
                <a16:creationId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/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호스트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5" name="표 11">
            <a:extLst>
              <a:ext uri="{FF2B5EF4-FFF2-40B4-BE49-F238E27FC236}">
                <a16:creationId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/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300719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상품 이름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650215" y="3428999"/>
            <a:ext cx="2116666" cy="29096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02060"/>
                </a:solidFill>
              </a:rPr>
              <a:t>상품 구매자 목록</a:t>
            </a: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그림 27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  검색</a:t>
            </a: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335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/>
              <a:t>마이페이지</a:t>
            </a:r>
            <a:endParaRPr lang="en-US" altLang="ko-KR" sz="240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 서비스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27603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관심창고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 err="1">
                <a:solidFill>
                  <a:srgbClr val="002060"/>
                </a:solidFill>
              </a:rPr>
              <a:t>관심클래스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/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/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rgbClr val="002060"/>
                          </a:solidFill>
                        </a:rPr>
                        <a:t>관심클래스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/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645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/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solidFill>
                            <a:srgbClr val="002060"/>
                          </a:solidFill>
                        </a:rPr>
                        <a:t>관심</a:t>
                      </a:r>
                      <a:endParaRPr lang="en-US" altLang="ko-KR" sz="90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1B6F1EA-8217-4D97-9A1E-B76AF716357C}"/>
              </a:ext>
            </a:extLst>
          </p:cNvPr>
          <p:cNvGrpSpPr/>
          <p:nvPr/>
        </p:nvGrpSpPr>
        <p:grpSpPr>
          <a:xfrm>
            <a:off x="782621" y="3089429"/>
            <a:ext cx="7741433" cy="1736571"/>
            <a:chOff x="719088" y="3089429"/>
            <a:chExt cx="5824008" cy="130645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pic>
        <p:nvPicPr>
          <p:cNvPr id="37" name="그림 36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  검색</a:t>
            </a: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                   로그아웃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고객센터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취미바구니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3" name="그림 5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스토어 </a:t>
            </a:r>
          </a:p>
        </p:txBody>
      </p:sp>
    </p:spTree>
    <p:extLst>
      <p:ext uri="{BB962C8B-B14F-4D97-AF65-F5344CB8AC3E}">
        <p14:creationId xmlns:p14="http://schemas.microsoft.com/office/powerpoint/2010/main" val="2650840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관심창고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장바구니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/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/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rgbClr val="002060"/>
                          </a:solidFill>
                        </a:rPr>
                        <a:t>관심클래스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/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645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/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val="128853469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solidFill>
                            <a:srgbClr val="002060"/>
                          </a:solidFill>
                        </a:rPr>
                        <a:t>관심</a:t>
                      </a:r>
                      <a:endParaRPr lang="en-US" altLang="ko-KR" sz="90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고객센터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1B6F1EA-8217-4D97-9A1E-B76AF716357C}"/>
              </a:ext>
            </a:extLst>
          </p:cNvPr>
          <p:cNvGrpSpPr/>
          <p:nvPr/>
        </p:nvGrpSpPr>
        <p:grpSpPr>
          <a:xfrm>
            <a:off x="782621" y="3171012"/>
            <a:ext cx="7741433" cy="1736571"/>
            <a:chOff x="719088" y="3089429"/>
            <a:chExt cx="5824008" cy="130645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상품 썸네일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상품 이름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상품 썸네일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상품 이름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상품 썸네일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상품 이름</a:t>
              </a: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상품 썸네일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상품 이름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상품 썸네일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상품 이름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취미바구니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6" name="그림 45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pic>
        <p:nvPicPr>
          <p:cNvPr id="31" name="그림 30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  검색</a:t>
            </a:r>
          </a:p>
        </p:txBody>
      </p:sp>
      <p:cxnSp>
        <p:nvCxnSpPr>
          <p:cNvPr id="49" name="직선 연결선 48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스토어 </a:t>
            </a:r>
          </a:p>
        </p:txBody>
      </p:sp>
    </p:spTree>
    <p:extLst>
      <p:ext uri="{BB962C8B-B14F-4D97-AF65-F5344CB8AC3E}">
        <p14:creationId xmlns:p14="http://schemas.microsoft.com/office/powerpoint/2010/main" val="4120928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2060"/>
                </a:solidFill>
              </a:rPr>
              <a:t>마이클래스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/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rgbClr val="002060"/>
                          </a:solidFill>
                        </a:rPr>
                        <a:t>마이클래스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/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645">
                  <a:extLst>
                    <a:ext uri="{9D8B030D-6E8A-4147-A177-3AD203B41FA5}">
                      <a16:colId xmlns:a16="http://schemas.microsoft.com/office/drawing/2014/main" val="1204164591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solidFill>
                            <a:srgbClr val="002060"/>
                          </a:solidFill>
                        </a:rPr>
                        <a:t>마이클래스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고객센터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1B6F1EA-8217-4D97-9A1E-B76AF716357C}"/>
              </a:ext>
            </a:extLst>
          </p:cNvPr>
          <p:cNvGrpSpPr/>
          <p:nvPr/>
        </p:nvGrpSpPr>
        <p:grpSpPr>
          <a:xfrm>
            <a:off x="782621" y="3089429"/>
            <a:ext cx="7741433" cy="1736571"/>
            <a:chOff x="719088" y="3089429"/>
            <a:chExt cx="5824008" cy="130645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취미바구니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5" name="그림 34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pic>
        <p:nvPicPr>
          <p:cNvPr id="37" name="그림 36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  검색</a:t>
            </a: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스토어 </a:t>
            </a:r>
          </a:p>
        </p:txBody>
      </p:sp>
    </p:spTree>
    <p:extLst>
      <p:ext uri="{BB962C8B-B14F-4D97-AF65-F5344CB8AC3E}">
        <p14:creationId xmlns:p14="http://schemas.microsoft.com/office/powerpoint/2010/main" val="38961983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2F772F-07B7-47FB-85D6-6DE017E6A36E}"/>
              </a:ext>
            </a:extLst>
          </p:cNvPr>
          <p:cNvSpPr txBox="1"/>
          <p:nvPr/>
        </p:nvSpPr>
        <p:spPr>
          <a:xfrm>
            <a:off x="1937857" y="420617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D7261B-49E2-41E9-92EA-A2D6AC89CBD9}"/>
              </a:ext>
            </a:extLst>
          </p:cNvPr>
          <p:cNvSpPr txBox="1"/>
          <p:nvPr/>
        </p:nvSpPr>
        <p:spPr>
          <a:xfrm>
            <a:off x="325774" y="613800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BA4D1C-8DE4-45B0-A8B3-A48B02E7D18C}"/>
              </a:ext>
            </a:extLst>
          </p:cNvPr>
          <p:cNvSpPr txBox="1"/>
          <p:nvPr/>
        </p:nvSpPr>
        <p:spPr>
          <a:xfrm>
            <a:off x="1937857" y="6134864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6BDE2F-41C0-4E66-936E-A8F8EF8A1690}"/>
              </a:ext>
            </a:extLst>
          </p:cNvPr>
          <p:cNvSpPr txBox="1"/>
          <p:nvPr/>
        </p:nvSpPr>
        <p:spPr>
          <a:xfrm>
            <a:off x="3250736" y="6156252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320A0B-00A6-4391-B425-88D12761A9F4}"/>
              </a:ext>
            </a:extLst>
          </p:cNvPr>
          <p:cNvSpPr txBox="1"/>
          <p:nvPr/>
        </p:nvSpPr>
        <p:spPr>
          <a:xfrm>
            <a:off x="4862819" y="6153112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58972A-4315-4CAD-80CF-C90DE7BE7CAC}"/>
              </a:ext>
            </a:extLst>
          </p:cNvPr>
          <p:cNvSpPr txBox="1"/>
          <p:nvPr/>
        </p:nvSpPr>
        <p:spPr>
          <a:xfrm>
            <a:off x="3343013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CD21FA-2FB3-42DE-B93C-AC10648083C7}"/>
              </a:ext>
            </a:extLst>
          </p:cNvPr>
          <p:cNvSpPr txBox="1"/>
          <p:nvPr/>
        </p:nvSpPr>
        <p:spPr>
          <a:xfrm>
            <a:off x="4955096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6389614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8001697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47803D-CCF8-47AC-BD10-E8A99EE6ECA7}"/>
              </a:ext>
            </a:extLst>
          </p:cNvPr>
          <p:cNvSpPr txBox="1"/>
          <p:nvPr/>
        </p:nvSpPr>
        <p:spPr>
          <a:xfrm>
            <a:off x="6322502" y="6133603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8021D6-0DBA-449A-9E30-8AA6DD1F3F91}"/>
              </a:ext>
            </a:extLst>
          </p:cNvPr>
          <p:cNvSpPr txBox="1"/>
          <p:nvPr/>
        </p:nvSpPr>
        <p:spPr>
          <a:xfrm>
            <a:off x="7934585" y="613046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고객센터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스토어 </a:t>
            </a: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9431909" y="2022285"/>
            <a:ext cx="2553277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766874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74433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52427" y="4091856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538432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64522" y="551589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취미바구니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 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  검색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87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20087" y="1255000"/>
          <a:ext cx="10515600" cy="5268520"/>
        </p:xfrm>
        <a:graphic>
          <a:graphicData uri="http://schemas.openxmlformats.org/drawingml/2006/table">
            <a:tbl>
              <a:tblPr/>
              <a:tblGrid>
                <a:gridCol w="824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6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8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68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68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45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9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세부유형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회원등록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비밀번호를 통해 로그인 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전현규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 찾기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이름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휴대폰 번호를 통해서 아이디를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 찾기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휴대폰 번호를 통해서 비밀번호를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 중복검사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아이디가 가입되어있는지 중복검사 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약관동의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이용약관 및 개인정보처리방침에 대한 동의 확인의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기본적인 회원정보를 통해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회원가입하는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마이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주문한 물품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판매하는 물품을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최민기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취미클래스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신청한 취미클래스들을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배송지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주문한 물품을 받을 주소의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배송지 추가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주문한 물품을 받을 주소를 추가하는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활동내역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 후기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남긴 구매 후기가 있는 상품 페이지로 이동하는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 후기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남긴 구매 후기들을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문의를 통해 질문한 내역 및 답변을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마일리지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마일리지를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정보관리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정보수정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기본적인 회원정보를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비밀번호변경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보호정보인 비밀번호를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회원탈퇴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절차를 통해 사이트에서 탈퇴하는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호스트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상품등록 신청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클래스를 통해서 제작한 상품의 판매를 신청하는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 상품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판매등록한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상품의 리스트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판매정보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구매자 현황 등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신청한 클래스의 상태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신청자 정보를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8074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상세 페이지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정규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신청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관심 클래스 등록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소개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구매 후기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고객센터</a:t>
            </a:r>
          </a:p>
        </p:txBody>
      </p:sp>
      <p:sp>
        <p:nvSpPr>
          <p:cNvPr id="2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007257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495020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47248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6105" y="3952738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2">
                    <a:lumMod val="10000"/>
                  </a:schemeClr>
                </a:solidFill>
              </a:rPr>
              <a:t>클래스 신청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85" y="4327564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2">
                    <a:lumMod val="10000"/>
                  </a:schemeClr>
                </a:solidFill>
              </a:rPr>
              <a:t>관심 클래스 등록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0" y="474867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클래스 소개      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802460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후기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261734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환불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취미바구니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 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  검색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스토어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5115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소개 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소개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구매 후기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 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클래스 소개 내용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9359037" y="2011799"/>
            <a:ext cx="152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클래스 소개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클래스 소개 내용</a:t>
            </a:r>
          </a:p>
        </p:txBody>
      </p:sp>
      <p:pic>
        <p:nvPicPr>
          <p:cNvPr id="18" name="그림 17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  검색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5507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구매 후기 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상품소개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구매 후기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 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8301" y="2591940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☆ ☆ ☆ ☆ ☆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510746" y="2473568"/>
            <a:ext cx="824607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510746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9173" y="3114790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9173" y="4383625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2">
                    <a:lumMod val="10000"/>
                  </a:schemeClr>
                </a:solidFill>
              </a:rPr>
              <a:t>답글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 내용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02647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9503943" y="2460055"/>
            <a:ext cx="237479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9503942" y="3087886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503943" y="2572307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☆ ☆ ☆ ☆ ☆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9503942" y="4414039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2">
                    <a:lumMod val="10000"/>
                  </a:schemeClr>
                </a:solidFill>
              </a:rPr>
              <a:t>답글내용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  검색</a:t>
            </a: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213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환불 안내 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상품소개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구매 후기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 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9359036" y="2011799"/>
            <a:ext cx="184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환불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</a:p>
        </p:txBody>
      </p:sp>
      <p:pic>
        <p:nvPicPr>
          <p:cNvPr id="20" name="그림 19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  검색</a:t>
            </a: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3201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스토어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E55390-2322-4612-8278-35B4D5F6137A}"/>
              </a:ext>
            </a:extLst>
          </p:cNvPr>
          <p:cNvSpPr txBox="1"/>
          <p:nvPr/>
        </p:nvSpPr>
        <p:spPr>
          <a:xfrm>
            <a:off x="290819" y="614144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88E1F4-D4E3-4BFF-A574-E7F49706B4DF}"/>
              </a:ext>
            </a:extLst>
          </p:cNvPr>
          <p:cNvSpPr txBox="1"/>
          <p:nvPr/>
        </p:nvSpPr>
        <p:spPr>
          <a:xfrm>
            <a:off x="3333924" y="4211057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52681E-385D-402E-8A5C-B64E7B35230F}"/>
              </a:ext>
            </a:extLst>
          </p:cNvPr>
          <p:cNvSpPr txBox="1"/>
          <p:nvPr/>
        </p:nvSpPr>
        <p:spPr>
          <a:xfrm>
            <a:off x="3324836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325415-E861-4E17-BF40-747AD6F65472}"/>
              </a:ext>
            </a:extLst>
          </p:cNvPr>
          <p:cNvSpPr txBox="1"/>
          <p:nvPr/>
        </p:nvSpPr>
        <p:spPr>
          <a:xfrm>
            <a:off x="6360251" y="4202872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AB05BF-63C3-46EF-8DBC-99731ECEE4BA}"/>
              </a:ext>
            </a:extLst>
          </p:cNvPr>
          <p:cNvSpPr txBox="1"/>
          <p:nvPr/>
        </p:nvSpPr>
        <p:spPr>
          <a:xfrm>
            <a:off x="6322502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고객센터</a:t>
            </a:r>
          </a:p>
        </p:txBody>
      </p:sp>
      <p:sp>
        <p:nvSpPr>
          <p:cNvPr id="2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9431909" y="2022285"/>
            <a:ext cx="2553277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상품카테고리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766874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744335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상품 가격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52427" y="4091856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538432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64522" y="5515893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상품 가격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취미바구니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 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  검색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스토어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5627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상품 상세 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상품이름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상품가격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구매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장바구니 담기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상품소개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구매 후기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고객센터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 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007257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495020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472483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상품 가격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6105" y="3952738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2">
                    <a:lumMod val="10000"/>
                  </a:schemeClr>
                </a:solidFill>
              </a:rPr>
              <a:t>상품 구매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85" y="4327564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2">
                    <a:lumMod val="10000"/>
                  </a:schemeClr>
                </a:solidFill>
              </a:rPr>
              <a:t>장바구니 담기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0" y="474867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상품소개  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802460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후기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261734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환불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취미바구니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  검색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스토어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7153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상품 소개 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상품소개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구매 후기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 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상품소개 내용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9359037" y="2011799"/>
            <a:ext cx="152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상품소개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상품소개 내용</a:t>
            </a:r>
          </a:p>
        </p:txBody>
      </p:sp>
      <p:pic>
        <p:nvPicPr>
          <p:cNvPr id="18" name="그림 17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  검색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4845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구매 후기 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상품소개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구매 후기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 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8301" y="2591940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☆ ☆ ☆ ☆ ☆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510746" y="2473568"/>
            <a:ext cx="824607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510746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9173" y="3114790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9173" y="4383625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2">
                    <a:lumMod val="10000"/>
                  </a:schemeClr>
                </a:solidFill>
              </a:rPr>
              <a:t>답글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 내용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02647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9503943" y="2460055"/>
            <a:ext cx="237479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9503942" y="3087886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503943" y="2572307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☆ ☆ ☆ ☆ ☆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9503942" y="4414039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2">
                    <a:lumMod val="10000"/>
                  </a:schemeClr>
                </a:solidFill>
              </a:rPr>
              <a:t>답글내용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  검색</a:t>
            </a: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7473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배송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교환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환불 안내 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상품소개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구매 후기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 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9359036" y="2011799"/>
            <a:ext cx="184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환불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</a:p>
        </p:txBody>
      </p:sp>
      <p:pic>
        <p:nvPicPr>
          <p:cNvPr id="20" name="그림 19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  검색</a:t>
            </a: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787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2060"/>
                </a:solidFill>
              </a:rPr>
              <a:t>FAQ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2714323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3341406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1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고객센터</a:t>
            </a: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tx2">
                    <a:lumMod val="10000"/>
                  </a:schemeClr>
                </a:solidFill>
              </a:rPr>
              <a:t>FAQ</a:t>
            </a:r>
            <a:r>
              <a:rPr lang="en-US" altLang="ko-KR" sz="160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chemeClr val="tx2">
                    <a:lumMod val="10000"/>
                  </a:schemeClr>
                </a:solidFill>
              </a:rPr>
              <a:t>FAQ</a:t>
            </a:r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</a:rPr>
              <a:t>공지사항    호스트신청</a:t>
            </a:r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8630" y="4454699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2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8630" y="5081782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353726" y="2714323"/>
            <a:ext cx="2709643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353726" y="3341406"/>
            <a:ext cx="2709643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1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353726" y="4454699"/>
            <a:ext cx="2709643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2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53726" y="5081782"/>
            <a:ext cx="2709643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취미바구니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8" name="그림 27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  검색</a:t>
            </a:r>
          </a:p>
        </p:txBody>
      </p:sp>
      <p:cxnSp>
        <p:nvCxnSpPr>
          <p:cNvPr id="43" name="직선 연결선 42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스토어 </a:t>
            </a:r>
          </a:p>
        </p:txBody>
      </p:sp>
    </p:spTree>
    <p:extLst>
      <p:ext uri="{BB962C8B-B14F-4D97-AF65-F5344CB8AC3E}">
        <p14:creationId xmlns:p14="http://schemas.microsoft.com/office/powerpoint/2010/main" val="34891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20087" y="1103998"/>
          <a:ext cx="10515600" cy="5434928"/>
        </p:xfrm>
        <a:graphic>
          <a:graphicData uri="http://schemas.openxmlformats.org/drawingml/2006/table">
            <a:tbl>
              <a:tblPr/>
              <a:tblGrid>
                <a:gridCol w="824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6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8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68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68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45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9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세부유형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서비스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관심창고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관심사 추가한 클래스들의 리스트를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전현규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장바구니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 후 결제가 되지 않은 상품을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클래스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진행중인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참여하고 있는 클래스를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자주 묻는 질문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FAQ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작성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관리자에게 궁금한 사항을 문의하는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호스트 신청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클래스등록 신청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판매상품을 관리할 수 있는 호스트 등급의 신청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공지사항을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취미 클래스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진행중인 클래스의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김형준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상세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상세정보를 볼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관심사 추가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관심목록에 추가할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</a:t>
                      </a:r>
                      <a:r>
                        <a:rPr lang="en-US" altLang="ko-KR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가입 신청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가입을 신청하는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클래스에 있는 후기를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작성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신청한 클래스에 후기를 작성하는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사용자가 판매하는 물품을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상세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판매하는 상품의 상세정보를 볼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장바구니 추가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제품을 장바구니에 넣어 추후 제품 목록을 다시 보거나 일괄 구매 가능한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구매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판매되는 상품을 구매하는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판매되는 상품의 후기를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작성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구매한 상품에 후기를 작성하는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8941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2060"/>
                </a:solidFill>
              </a:rPr>
              <a:t>공지사항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2714323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3341406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고객센터</a:t>
            </a: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b="1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b="1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</a:rPr>
              <a:t>    호스트신청</a:t>
            </a:r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8630" y="3891058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3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8630" y="4532130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4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8630" y="5081782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5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8630" y="5631434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6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353726" y="2714323"/>
            <a:ext cx="2709644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353726" y="3341406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353726" y="3891058"/>
            <a:ext cx="2709644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3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353726" y="4532130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4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353726" y="5081782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5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353726" y="5631434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6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취미바구니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7" name="그림 36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  검색</a:t>
            </a: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스토어 </a:t>
            </a:r>
          </a:p>
        </p:txBody>
      </p:sp>
    </p:spTree>
    <p:extLst>
      <p:ext uri="{BB962C8B-B14F-4D97-AF65-F5344CB8AC3E}">
        <p14:creationId xmlns:p14="http://schemas.microsoft.com/office/powerpoint/2010/main" val="4443283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공지사항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상세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2714323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>
                <a:solidFill>
                  <a:schemeClr val="tx2">
                    <a:lumMod val="10000"/>
                  </a:schemeClr>
                </a:solidFill>
              </a:rPr>
              <a:t>제목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28630" y="3341405"/>
            <a:ext cx="9040536" cy="322717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>
                    <a:lumMod val="10000"/>
                  </a:schemeClr>
                </a:solidFill>
              </a:rPr>
              <a:t>내용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고객센터</a:t>
            </a: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b="1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b="1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</a:rPr>
              <a:t>    호스트신청</a:t>
            </a:r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353726" y="2714323"/>
            <a:ext cx="2709644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>
                <a:solidFill>
                  <a:schemeClr val="tx2">
                    <a:lumMod val="10000"/>
                  </a:schemeClr>
                </a:solidFill>
              </a:rPr>
              <a:t>제목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37481" y="5802594"/>
            <a:ext cx="3032583" cy="444382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2">
                    <a:lumMod val="10000"/>
                  </a:schemeClr>
                </a:solidFill>
              </a:rPr>
              <a:t>목록으로 돌아가기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353726" y="3341405"/>
            <a:ext cx="2709644" cy="322717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>
                    <a:lumMod val="10000"/>
                  </a:schemeClr>
                </a:solidFill>
              </a:rPr>
              <a:t>내용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777056" y="5811139"/>
            <a:ext cx="1862984" cy="333286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목록으로 돌아가기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취미바구니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6" name="그림 25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  검색</a:t>
            </a: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스토어 </a:t>
            </a:r>
          </a:p>
        </p:txBody>
      </p:sp>
    </p:spTree>
    <p:extLst>
      <p:ext uri="{BB962C8B-B14F-4D97-AF65-F5344CB8AC3E}">
        <p14:creationId xmlns:p14="http://schemas.microsoft.com/office/powerpoint/2010/main" val="29879089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7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2060"/>
                </a:solidFill>
              </a:rPr>
              <a:t>호스트 신청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61321" y="3198330"/>
            <a:ext cx="7092538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61321" y="3825412"/>
            <a:ext cx="7092538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>
                <a:solidFill>
                  <a:schemeClr val="tx2">
                    <a:lumMod val="75000"/>
                  </a:schemeClr>
                </a:solidFill>
              </a:rPr>
              <a:t>내용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고객센터</a:t>
            </a: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b="1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</a:rPr>
              <a:t>공지사항    </a:t>
            </a:r>
            <a:r>
              <a:rPr lang="ko-KR" altLang="en-US" sz="1200" b="1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1321" y="2797468"/>
            <a:ext cx="7092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당신만의 취미클래스로 하비팩토리와 함께하세요</a:t>
            </a:r>
            <a:r>
              <a:rPr lang="en-US" altLang="ko-KR" sz="140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00329" y="6033331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2">
                    <a:lumMod val="10000"/>
                  </a:schemeClr>
                </a:solidFill>
              </a:rPr>
              <a:t>호스트 신청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537107" y="3323415"/>
            <a:ext cx="2365870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37107" y="3950497"/>
            <a:ext cx="2365870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>
                <a:solidFill>
                  <a:schemeClr val="tx2">
                    <a:lumMod val="75000"/>
                  </a:schemeClr>
                </a:solidFill>
              </a:rPr>
              <a:t>내용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537107" y="2797468"/>
            <a:ext cx="2365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당신만의 취미클래스로 하비팩토리와 함께하세요</a:t>
            </a:r>
            <a:r>
              <a:rPr lang="en-US" altLang="ko-KR" sz="140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745821" y="6118789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2">
                    <a:lumMod val="10000"/>
                  </a:schemeClr>
                </a:solidFill>
              </a:rPr>
              <a:t>호스트 신청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취미바구니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  검색</a:t>
            </a: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스토어 </a:t>
            </a:r>
          </a:p>
        </p:txBody>
      </p:sp>
    </p:spTree>
    <p:extLst>
      <p:ext uri="{BB962C8B-B14F-4D97-AF65-F5344CB8AC3E}">
        <p14:creationId xmlns:p14="http://schemas.microsoft.com/office/powerpoint/2010/main" val="14223722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7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2060"/>
                </a:solidFill>
              </a:rPr>
              <a:t>호스트 신청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61321" y="3198330"/>
            <a:ext cx="7092538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61321" y="3825412"/>
            <a:ext cx="7092538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>
                <a:solidFill>
                  <a:schemeClr val="tx2">
                    <a:lumMod val="75000"/>
                  </a:schemeClr>
                </a:solidFill>
              </a:rPr>
              <a:t>내용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고객센터</a:t>
            </a: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en-US" altLang="ko-KR" sz="1600" b="1">
                <a:solidFill>
                  <a:schemeClr val="tx2">
                    <a:lumMod val="10000"/>
                  </a:schemeClr>
                </a:solidFill>
              </a:rPr>
              <a:t>1:1</a:t>
            </a:r>
            <a:r>
              <a:rPr lang="ko-KR" altLang="en-US" sz="1600" b="1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</a:rPr>
              <a:t>공지사항    호스트신청</a:t>
            </a:r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  </a:t>
            </a:r>
            <a:r>
              <a:rPr lang="en-US" altLang="ko-KR" sz="1200" b="1">
                <a:solidFill>
                  <a:schemeClr val="tx2">
                    <a:lumMod val="10000"/>
                  </a:schemeClr>
                </a:solidFill>
              </a:rPr>
              <a:t>1:1</a:t>
            </a:r>
            <a:r>
              <a:rPr lang="ko-KR" altLang="en-US" sz="1200" b="1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1321" y="2797468"/>
            <a:ext cx="7092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궁금하신 사항을 물어보시면 성심성의껏 답해드리겠습니다</a:t>
            </a:r>
            <a:r>
              <a:rPr lang="en-US" altLang="ko-KR" sz="140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00329" y="6033331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2">
                    <a:lumMod val="10000"/>
                  </a:schemeClr>
                </a:solidFill>
              </a:rPr>
              <a:t>문의하기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537107" y="3323415"/>
            <a:ext cx="2365870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37107" y="3950497"/>
            <a:ext cx="2365870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>
                <a:solidFill>
                  <a:schemeClr val="tx2">
                    <a:lumMod val="75000"/>
                  </a:schemeClr>
                </a:solidFill>
              </a:rPr>
              <a:t>내용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537107" y="2797468"/>
            <a:ext cx="2365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궁금하신 사항을 물어보시면 성심성의껏 답해드리겠습니다</a:t>
            </a:r>
            <a:r>
              <a:rPr lang="en-US" altLang="ko-KR" sz="110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745821" y="6118789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2">
                    <a:lumMod val="10000"/>
                  </a:schemeClr>
                </a:solidFill>
              </a:rPr>
              <a:t>문의하기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취미바구니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  검색</a:t>
            </a: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스토어 </a:t>
            </a:r>
          </a:p>
        </p:txBody>
      </p:sp>
    </p:spTree>
    <p:extLst>
      <p:ext uri="{BB962C8B-B14F-4D97-AF65-F5344CB8AC3E}">
        <p14:creationId xmlns:p14="http://schemas.microsoft.com/office/powerpoint/2010/main" val="13723645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/>
              <a:t>마이페이지</a:t>
            </a:r>
            <a:endParaRPr lang="en-US" altLang="ko-KR" sz="240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07653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관리자 페이지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회원관리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2"/>
                </a:solidFill>
              </a:rPr>
              <a:t>회원 관리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796">
                  <a:extLst>
                    <a:ext uri="{9D8B030D-6E8A-4147-A177-3AD203B41FA5}">
                      <a16:colId xmlns:a16="http://schemas.microsoft.com/office/drawing/2014/main" val="3881726845"/>
                    </a:ext>
                  </a:extLst>
                </a:gridCol>
                <a:gridCol w="826718">
                  <a:extLst>
                    <a:ext uri="{9D8B030D-6E8A-4147-A177-3AD203B41FA5}">
                      <a16:colId xmlns:a16="http://schemas.microsoft.com/office/drawing/2014/main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val="3672169482"/>
                    </a:ext>
                  </a:extLst>
                </a:gridCol>
                <a:gridCol w="1930177">
                  <a:extLst>
                    <a:ext uri="{9D8B030D-6E8A-4147-A177-3AD203B41FA5}">
                      <a16:colId xmlns:a16="http://schemas.microsoft.com/office/drawing/2014/main" val="1805771746"/>
                    </a:ext>
                  </a:extLst>
                </a:gridCol>
                <a:gridCol w="1464376">
                  <a:extLst>
                    <a:ext uri="{9D8B030D-6E8A-4147-A177-3AD203B41FA5}">
                      <a16:colId xmlns:a16="http://schemas.microsoft.com/office/drawing/2014/main" val="1160751733"/>
                    </a:ext>
                  </a:extLst>
                </a:gridCol>
                <a:gridCol w="657081">
                  <a:extLst>
                    <a:ext uri="{9D8B030D-6E8A-4147-A177-3AD203B41FA5}">
                      <a16:colId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아이디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연락처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등급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2"/>
                          </a:solidFill>
                        </a:rPr>
                        <a:t>himan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홍길동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010-0000-0000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himan2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himan3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himan5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himan6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himan7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himan8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/>
                </a:solidFill>
              </a:rPr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2537260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관리자 페이지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클래스 관리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2"/>
                </a:solidFill>
              </a:rPr>
              <a:t>클래스 관리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:a16="http://schemas.microsoft.com/office/drawing/2014/main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클래스 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호스트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인원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일정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/>
                </a:solidFill>
              </a:rPr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35665224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관리자 페이지</a:t>
            </a:r>
            <a:r>
              <a:rPr lang="en-US" altLang="ko-KR" dirty="0">
                <a:solidFill>
                  <a:srgbClr val="002060"/>
                </a:solidFill>
              </a:rPr>
              <a:t> – </a:t>
            </a:r>
            <a:r>
              <a:rPr lang="ko-KR" altLang="en-US" dirty="0">
                <a:solidFill>
                  <a:srgbClr val="002060"/>
                </a:solidFill>
              </a:rPr>
              <a:t>클래스 등록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2"/>
                </a:solidFill>
              </a:rPr>
              <a:t>클래스 관리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:a16="http://schemas.microsoft.com/office/drawing/2014/main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클래스 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호스트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인원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일정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/>
                </a:solidFill>
              </a:rPr>
              <a:t>관리자 페이지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714816" y="2056446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클래스 등록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클래스 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종류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원데이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인원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클래스 가격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000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클래스 일정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861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클래스 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69055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2871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관리자 페이지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스토어 관리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2"/>
                </a:solidFill>
              </a:rPr>
              <a:t>스토어 관리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:a16="http://schemas.microsoft.com/office/drawing/2014/main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:a16="http://schemas.microsoft.com/office/drawing/2014/main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:a16="http://schemas.microsoft.com/office/drawing/2014/main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:a16="http://schemas.microsoft.com/office/drawing/2014/main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제품명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호스트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신청일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대기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대기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대기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거절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승인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거절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승인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승인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/>
                </a:solidFill>
              </a:rPr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21136563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관리자 페이지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제품 정보 승인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2"/>
                </a:solidFill>
              </a:rPr>
              <a:t>스토어 관리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:a16="http://schemas.microsoft.com/office/drawing/2014/main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:a16="http://schemas.microsoft.com/office/drawing/2014/main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:a16="http://schemas.microsoft.com/office/drawing/2014/main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:a16="http://schemas.microsoft.com/office/drawing/2014/main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제품명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아이디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신청일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대기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대기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대기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승인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승인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승인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714816" y="2056446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제품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제품명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제품 가격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제품 개수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신청일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690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제품 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거절 사유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승인  거절  닫기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276505"/>
                  </a:ext>
                </a:extLst>
              </a:tr>
            </a:tbl>
          </a:graphicData>
        </a:graphic>
      </p:graphicFrame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/>
                </a:solidFill>
              </a:rPr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390218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20087" y="1330501"/>
          <a:ext cx="10515600" cy="3931744"/>
        </p:xfrm>
        <a:graphic>
          <a:graphicData uri="http://schemas.openxmlformats.org/drawingml/2006/table">
            <a:tbl>
              <a:tblPr/>
              <a:tblGrid>
                <a:gridCol w="824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6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8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68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68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45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9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세부유형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 가입된 회원의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한송우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가입된 회원정보 일부를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 가입된 회원의 정보를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신청된 클래스의 목록을 조회하여 등록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거절하는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신청된 클래스의 정보를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등록된 클래스를 사이트에서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신청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스토어에 신청된 상품의 목록을 조회하여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승인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스토어에 등록된 상품을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 등록된 상품을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등록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사이트에서 보여줄 공지사항을 등록하는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등록된 공지사항을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목록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개인이 문의한 문의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답변하기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신청된 문의에 답변할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 페이지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 페이지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메인 페이지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전현규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3227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관리자 페이지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공지사항 관리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2"/>
                </a:solidFill>
              </a:rPr>
              <a:t>공지사항 관리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:a16="http://schemas.microsoft.com/office/drawing/2014/main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등록일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중요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/>
                </a:solidFill>
              </a:rPr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12288410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관리자 페이지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공지사항 등록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2"/>
                </a:solidFill>
              </a:rPr>
              <a:t>공지사항 관리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:a16="http://schemas.microsoft.com/office/drawing/2014/main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등록일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중요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714816" y="2920690"/>
          <a:ext cx="6221970" cy="3419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공지사항 등록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공지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421355"/>
                  </a:ext>
                </a:extLst>
              </a:tr>
              <a:tr h="151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공지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중요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▣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276505"/>
                  </a:ext>
                </a:extLst>
              </a:tr>
            </a:tbl>
          </a:graphicData>
        </a:graphic>
      </p:graphicFrame>
      <p:pic>
        <p:nvPicPr>
          <p:cNvPr id="17" name="그림 16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/>
                </a:solidFill>
              </a:rPr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1253201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관리자 페이지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문의 관리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2"/>
                </a:solidFill>
              </a:rPr>
              <a:t>문의 관리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:a16="http://schemas.microsoft.com/office/drawing/2014/main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:a16="http://schemas.microsoft.com/office/drawing/2014/main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:a16="http://schemas.microsoft.com/office/drawing/2014/main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:a16="http://schemas.microsoft.com/office/drawing/2014/main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문의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아이디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등록일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답변 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/>
                </a:solidFill>
              </a:rPr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7813915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관리자 페이지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답변 등록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2"/>
                </a:solidFill>
              </a:rPr>
              <a:t>문의 관리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:a16="http://schemas.microsoft.com/office/drawing/2014/main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:a16="http://schemas.microsoft.com/office/drawing/2014/main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:a16="http://schemas.microsoft.com/office/drawing/2014/main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:a16="http://schemas.microsoft.com/office/drawing/2014/main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문의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아이디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등록일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답변 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714816" y="2532327"/>
          <a:ext cx="6221970" cy="3807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답변 등록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등록일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20-03-04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094292"/>
                  </a:ext>
                </a:extLst>
              </a:tr>
              <a:tr h="88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문의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693867"/>
                  </a:ext>
                </a:extLst>
              </a:tr>
              <a:tr h="1014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276505"/>
                  </a:ext>
                </a:extLst>
              </a:tr>
            </a:tbl>
          </a:graphicData>
        </a:graphic>
      </p:graphicFrame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/>
                </a:solidFill>
              </a:rPr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19920647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3399FF"/>
                </a:solidFill>
                <a:latin typeface="Arial Rounded MT Bold" panose="020F0704030504030204" pitchFamily="34" charset="0"/>
              </a:rPr>
              <a:t>Progress And Planning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284469" y="1290926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/>
                </a:solidFill>
              </a:rPr>
              <a:t>진행사항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284468" y="1776565"/>
            <a:ext cx="10842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>
                <a:solidFill>
                  <a:schemeClr val="bg2"/>
                </a:solidFill>
              </a:rPr>
              <a:t>주제선정 및 역할 분담</a:t>
            </a:r>
            <a:r>
              <a:rPr lang="en-US" altLang="ko-KR" dirty="0">
                <a:solidFill>
                  <a:schemeClr val="bg2"/>
                </a:solidFill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dirty="0">
              <a:solidFill>
                <a:schemeClr val="bg2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ko-KR" altLang="en-US" dirty="0">
                <a:solidFill>
                  <a:schemeClr val="bg2"/>
                </a:solidFill>
              </a:rPr>
              <a:t>요구사항정의서 및 흐름도 작성</a:t>
            </a:r>
            <a:r>
              <a:rPr lang="en-US" altLang="ko-KR" dirty="0">
                <a:solidFill>
                  <a:schemeClr val="bg2"/>
                </a:solidFill>
              </a:rPr>
              <a:t>.</a:t>
            </a:r>
          </a:p>
          <a:p>
            <a:pPr marL="457200" indent="-457200">
              <a:buFontTx/>
              <a:buAutoNum type="arabicPeriod"/>
            </a:pPr>
            <a:endParaRPr lang="en-US" altLang="ko-KR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dirty="0">
                <a:solidFill>
                  <a:schemeClr val="bg2"/>
                </a:solidFill>
              </a:rPr>
              <a:t>ERD </a:t>
            </a:r>
            <a:r>
              <a:rPr lang="ko-KR" altLang="en-US" dirty="0">
                <a:solidFill>
                  <a:schemeClr val="bg2"/>
                </a:solidFill>
              </a:rPr>
              <a:t>구성 및 화면설계서 구상</a:t>
            </a:r>
            <a:r>
              <a:rPr lang="en-US" altLang="ko-KR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284469" y="3636881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/>
                </a:solidFill>
              </a:rPr>
              <a:t>앞으로의 계획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284469" y="4122520"/>
            <a:ext cx="108425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>
                <a:solidFill>
                  <a:schemeClr val="bg2"/>
                </a:solidFill>
              </a:rPr>
              <a:t>ERD </a:t>
            </a:r>
            <a:r>
              <a:rPr lang="ko-KR" altLang="en-US" dirty="0">
                <a:solidFill>
                  <a:schemeClr val="bg2"/>
                </a:solidFill>
              </a:rPr>
              <a:t>작성 완료 및 데이터 삽입 </a:t>
            </a:r>
            <a:r>
              <a:rPr lang="en-US" altLang="ko-KR" dirty="0">
                <a:solidFill>
                  <a:schemeClr val="bg2"/>
                </a:solidFill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chemeClr val="bg2"/>
                </a:solidFill>
              </a:rPr>
              <a:t>우선순위에 따른 화면설계</a:t>
            </a:r>
            <a:r>
              <a:rPr lang="en-US" altLang="ko-KR" dirty="0">
                <a:solidFill>
                  <a:schemeClr val="bg2"/>
                </a:solidFill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dirty="0">
              <a:solidFill>
                <a:schemeClr val="bg2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ko-KR" dirty="0" err="1">
                <a:solidFill>
                  <a:schemeClr val="bg2"/>
                </a:solidFill>
              </a:rPr>
              <a:t>jsp</a:t>
            </a:r>
            <a:r>
              <a:rPr lang="en-US" altLang="ko-KR" dirty="0">
                <a:solidFill>
                  <a:schemeClr val="bg2"/>
                </a:solidFill>
              </a:rPr>
              <a:t> </a:t>
            </a:r>
            <a:r>
              <a:rPr lang="ko-KR" altLang="en-US" dirty="0">
                <a:solidFill>
                  <a:schemeClr val="bg2"/>
                </a:solidFill>
              </a:rPr>
              <a:t>및 수업진행 내용을 프로젝트에 반영</a:t>
            </a:r>
            <a:r>
              <a:rPr lang="en-US" altLang="ko-KR" dirty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797" y="1104844"/>
            <a:ext cx="4201124" cy="5194324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521972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89421"/>
            <a:ext cx="5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08" name="그룹 207"/>
          <p:cNvGrpSpPr/>
          <p:nvPr/>
        </p:nvGrpSpPr>
        <p:grpSpPr>
          <a:xfrm>
            <a:off x="487247" y="1273431"/>
            <a:ext cx="11217507" cy="4917875"/>
            <a:chOff x="487247" y="1180294"/>
            <a:chExt cx="11217507" cy="4917875"/>
          </a:xfrm>
        </p:grpSpPr>
        <p:sp>
          <p:nvSpPr>
            <p:cNvPr id="5" name="순서도: 처리 4"/>
            <p:cNvSpPr/>
            <p:nvPr/>
          </p:nvSpPr>
          <p:spPr>
            <a:xfrm>
              <a:off x="6104421" y="1180580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002060"/>
                  </a:solidFill>
                </a:rPr>
                <a:t>로그인</a:t>
              </a: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4262030" y="1180580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002060"/>
                  </a:solidFill>
                </a:rPr>
                <a:t>회원가입</a:t>
              </a:r>
            </a:p>
          </p:txBody>
        </p:sp>
        <p:sp>
          <p:nvSpPr>
            <p:cNvPr id="9" name="순서도: 수행의 시작/종료 8"/>
            <p:cNvSpPr/>
            <p:nvPr/>
          </p:nvSpPr>
          <p:spPr>
            <a:xfrm>
              <a:off x="523247" y="4832723"/>
              <a:ext cx="1548000" cy="360000"/>
            </a:xfrm>
            <a:prstGeom prst="flowChartTermina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rgbClr val="002060"/>
                  </a:solidFill>
                </a:rPr>
                <a:t>관리자</a:t>
              </a: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7892812" y="1180294"/>
              <a:ext cx="1548000" cy="360000"/>
            </a:xfrm>
            <a:prstGeom prst="flowChartTermina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rgbClr val="002060"/>
                  </a:solidFill>
                </a:rPr>
                <a:t>회원</a:t>
              </a: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10084754" y="1884697"/>
              <a:ext cx="1620000" cy="1107068"/>
              <a:chOff x="8656907" y="914862"/>
              <a:chExt cx="1620000" cy="1107068"/>
            </a:xfrm>
          </p:grpSpPr>
          <p:sp>
            <p:nvSpPr>
              <p:cNvPr id="36" name="순서도: 처리 35"/>
              <p:cNvSpPr/>
              <p:nvPr/>
            </p:nvSpPr>
            <p:spPr>
              <a:xfrm>
                <a:off x="8656907" y="914862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주문</a:t>
                </a:r>
                <a:r>
                  <a:rPr lang="en-US" altLang="ko-KR" sz="1400" dirty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배송조회</a:t>
                </a:r>
              </a:p>
            </p:txBody>
          </p:sp>
          <p:sp>
            <p:nvSpPr>
              <p:cNvPr id="37" name="순서도: 처리 36"/>
              <p:cNvSpPr/>
              <p:nvPr/>
            </p:nvSpPr>
            <p:spPr>
              <a:xfrm>
                <a:off x="8656907" y="1324396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나의 클래스</a:t>
                </a:r>
              </a:p>
            </p:txBody>
          </p:sp>
          <p:sp>
            <p:nvSpPr>
              <p:cNvPr id="38" name="순서도: 처리 37"/>
              <p:cNvSpPr/>
              <p:nvPr/>
            </p:nvSpPr>
            <p:spPr>
              <a:xfrm>
                <a:off x="8656907" y="1733930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>
                    <a:solidFill>
                      <a:srgbClr val="002060"/>
                    </a:solidFill>
                  </a:rPr>
                  <a:t>배송지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 관리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10084754" y="3248639"/>
              <a:ext cx="1620000" cy="1107068"/>
              <a:chOff x="8656907" y="2372592"/>
              <a:chExt cx="1620000" cy="1107068"/>
            </a:xfrm>
          </p:grpSpPr>
          <p:sp>
            <p:nvSpPr>
              <p:cNvPr id="40" name="순서도: 처리 39"/>
              <p:cNvSpPr/>
              <p:nvPr/>
            </p:nvSpPr>
            <p:spPr>
              <a:xfrm>
                <a:off x="8656907" y="2372592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클래스</a:t>
                </a:r>
                <a:r>
                  <a:rPr lang="en-US" altLang="ko-KR" sz="1400" dirty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상품 후기</a:t>
                </a:r>
              </a:p>
            </p:txBody>
          </p:sp>
          <p:sp>
            <p:nvSpPr>
              <p:cNvPr id="41" name="순서도: 처리 40"/>
              <p:cNvSpPr/>
              <p:nvPr/>
            </p:nvSpPr>
            <p:spPr>
              <a:xfrm>
                <a:off x="8656907" y="2782126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나의 문의 </a:t>
                </a:r>
              </a:p>
            </p:txBody>
          </p:sp>
          <p:sp>
            <p:nvSpPr>
              <p:cNvPr id="42" name="순서도: 처리 41"/>
              <p:cNvSpPr/>
              <p:nvPr/>
            </p:nvSpPr>
            <p:spPr>
              <a:xfrm>
                <a:off x="8656907" y="3191660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>
                    <a:solidFill>
                      <a:srgbClr val="002060"/>
                    </a:solidFill>
                  </a:rPr>
                  <a:t>마일리지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0084754" y="4612581"/>
              <a:ext cx="1620000" cy="1107068"/>
              <a:chOff x="8656907" y="3714225"/>
              <a:chExt cx="1620000" cy="1107068"/>
            </a:xfrm>
          </p:grpSpPr>
          <p:sp>
            <p:nvSpPr>
              <p:cNvPr id="44" name="순서도: 처리 43"/>
              <p:cNvSpPr/>
              <p:nvPr/>
            </p:nvSpPr>
            <p:spPr>
              <a:xfrm>
                <a:off x="8656907" y="3714225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회원정보수정</a:t>
                </a:r>
              </a:p>
            </p:txBody>
          </p:sp>
          <p:sp>
            <p:nvSpPr>
              <p:cNvPr id="45" name="순서도: 처리 44"/>
              <p:cNvSpPr/>
              <p:nvPr/>
            </p:nvSpPr>
            <p:spPr>
              <a:xfrm>
                <a:off x="8656907" y="4123759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비밀번호변경</a:t>
                </a:r>
              </a:p>
            </p:txBody>
          </p:sp>
          <p:sp>
            <p:nvSpPr>
              <p:cNvPr id="46" name="순서도: 처리 45"/>
              <p:cNvSpPr/>
              <p:nvPr/>
            </p:nvSpPr>
            <p:spPr>
              <a:xfrm>
                <a:off x="8656907" y="4533293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회원탈퇴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7856812" y="4991101"/>
              <a:ext cx="1620000" cy="1107068"/>
              <a:chOff x="8656907" y="5006689"/>
              <a:chExt cx="1620000" cy="1107068"/>
            </a:xfrm>
          </p:grpSpPr>
          <p:sp>
            <p:nvSpPr>
              <p:cNvPr id="47" name="순서도: 처리 46"/>
              <p:cNvSpPr/>
              <p:nvPr/>
            </p:nvSpPr>
            <p:spPr>
              <a:xfrm>
                <a:off x="8656907" y="5006689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클래스관리</a:t>
                </a:r>
              </a:p>
            </p:txBody>
          </p:sp>
          <p:sp>
            <p:nvSpPr>
              <p:cNvPr id="48" name="순서도: 처리 47"/>
              <p:cNvSpPr/>
              <p:nvPr/>
            </p:nvSpPr>
            <p:spPr>
              <a:xfrm>
                <a:off x="8656907" y="5416223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판매상품관리</a:t>
                </a:r>
              </a:p>
            </p:txBody>
          </p:sp>
          <p:sp>
            <p:nvSpPr>
              <p:cNvPr id="49" name="순서도: 처리 48"/>
              <p:cNvSpPr/>
              <p:nvPr/>
            </p:nvSpPr>
            <p:spPr>
              <a:xfrm>
                <a:off x="8656907" y="5825757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상품등록신청</a:t>
                </a: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487247" y="2153994"/>
              <a:ext cx="1620000" cy="2142803"/>
              <a:chOff x="846059" y="2187862"/>
              <a:chExt cx="1620000" cy="2142803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846059" y="2187862"/>
                <a:ext cx="1620000" cy="2142803"/>
                <a:chOff x="846059" y="2187862"/>
                <a:chExt cx="1620000" cy="2142803"/>
              </a:xfrm>
            </p:grpSpPr>
            <p:sp>
              <p:nvSpPr>
                <p:cNvPr id="13" name="순서도: 처리 12"/>
                <p:cNvSpPr/>
                <p:nvPr/>
              </p:nvSpPr>
              <p:spPr>
                <a:xfrm>
                  <a:off x="846059" y="2187862"/>
                  <a:ext cx="1620000" cy="2880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클래스</a:t>
                  </a:r>
                </a:p>
              </p:txBody>
            </p:sp>
            <p:sp>
              <p:nvSpPr>
                <p:cNvPr id="15" name="순서도: 처리 14"/>
                <p:cNvSpPr/>
                <p:nvPr/>
              </p:nvSpPr>
              <p:spPr>
                <a:xfrm>
                  <a:off x="846059" y="2651563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상세보기</a:t>
                  </a:r>
                </a:p>
              </p:txBody>
            </p:sp>
            <p:sp>
              <p:nvSpPr>
                <p:cNvPr id="16" name="순서도: 처리 15"/>
                <p:cNvSpPr/>
                <p:nvPr/>
              </p:nvSpPr>
              <p:spPr>
                <a:xfrm>
                  <a:off x="846059" y="3115264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관심목록 추가</a:t>
                  </a:r>
                </a:p>
              </p:txBody>
            </p:sp>
            <p:sp>
              <p:nvSpPr>
                <p:cNvPr id="17" name="순서도: 처리 16"/>
                <p:cNvSpPr/>
                <p:nvPr/>
              </p:nvSpPr>
              <p:spPr>
                <a:xfrm>
                  <a:off x="846059" y="3578965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클래스 신청</a:t>
                  </a:r>
                </a:p>
              </p:txBody>
            </p:sp>
            <p:sp>
              <p:nvSpPr>
                <p:cNvPr id="21" name="순서도: 처리 20"/>
                <p:cNvSpPr/>
                <p:nvPr/>
              </p:nvSpPr>
              <p:spPr>
                <a:xfrm>
                  <a:off x="846059" y="4042665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클래스 후기</a:t>
                  </a:r>
                </a:p>
              </p:txBody>
            </p:sp>
          </p:grpSp>
          <p:cxnSp>
            <p:nvCxnSpPr>
              <p:cNvPr id="55" name="직선 연결선 54"/>
              <p:cNvCxnSpPr>
                <a:stCxn id="13" idx="2"/>
                <a:endCxn id="15" idx="0"/>
              </p:cNvCxnSpPr>
              <p:nvPr/>
            </p:nvCxnSpPr>
            <p:spPr>
              <a:xfrm>
                <a:off x="1656059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>
                <a:stCxn id="15" idx="2"/>
                <a:endCxn id="16" idx="0"/>
              </p:cNvCxnSpPr>
              <p:nvPr/>
            </p:nvCxnSpPr>
            <p:spPr>
              <a:xfrm>
                <a:off x="1656059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>
                <a:stCxn id="16" idx="2"/>
                <a:endCxn id="17" idx="0"/>
              </p:cNvCxnSpPr>
              <p:nvPr/>
            </p:nvCxnSpPr>
            <p:spPr>
              <a:xfrm>
                <a:off x="1656059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>
                <a:stCxn id="17" idx="2"/>
                <a:endCxn id="21" idx="0"/>
              </p:cNvCxnSpPr>
              <p:nvPr/>
            </p:nvCxnSpPr>
            <p:spPr>
              <a:xfrm>
                <a:off x="1656059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그룹 75"/>
            <p:cNvGrpSpPr/>
            <p:nvPr/>
          </p:nvGrpSpPr>
          <p:grpSpPr>
            <a:xfrm>
              <a:off x="4172029" y="2153994"/>
              <a:ext cx="1620000" cy="2142803"/>
              <a:chOff x="2536240" y="2187862"/>
              <a:chExt cx="1620000" cy="2142803"/>
            </a:xfrm>
          </p:grpSpPr>
          <p:sp>
            <p:nvSpPr>
              <p:cNvPr id="8" name="순서도: 처리 7"/>
              <p:cNvSpPr/>
              <p:nvPr/>
            </p:nvSpPr>
            <p:spPr>
              <a:xfrm>
                <a:off x="2536240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스토어</a:t>
                </a:r>
              </a:p>
            </p:txBody>
          </p:sp>
          <p:sp>
            <p:nvSpPr>
              <p:cNvPr id="18" name="순서도: 처리 17"/>
              <p:cNvSpPr/>
              <p:nvPr/>
            </p:nvSpPr>
            <p:spPr>
              <a:xfrm>
                <a:off x="2536240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상세보기</a:t>
                </a:r>
              </a:p>
            </p:txBody>
          </p:sp>
          <p:sp>
            <p:nvSpPr>
              <p:cNvPr id="19" name="순서도: 처리 18"/>
              <p:cNvSpPr/>
              <p:nvPr/>
            </p:nvSpPr>
            <p:spPr>
              <a:xfrm>
                <a:off x="2536240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장바구니 추가</a:t>
                </a:r>
              </a:p>
            </p:txBody>
          </p:sp>
          <p:sp>
            <p:nvSpPr>
              <p:cNvPr id="20" name="순서도: 처리 19"/>
              <p:cNvSpPr/>
              <p:nvPr/>
            </p:nvSpPr>
            <p:spPr>
              <a:xfrm>
                <a:off x="2536240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상품구매</a:t>
                </a:r>
              </a:p>
            </p:txBody>
          </p:sp>
          <p:sp>
            <p:nvSpPr>
              <p:cNvPr id="22" name="순서도: 처리 21"/>
              <p:cNvSpPr/>
              <p:nvPr/>
            </p:nvSpPr>
            <p:spPr>
              <a:xfrm>
                <a:off x="2536240" y="40426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상품 후기</a:t>
                </a:r>
              </a:p>
            </p:txBody>
          </p:sp>
          <p:cxnSp>
            <p:nvCxnSpPr>
              <p:cNvPr id="66" name="직선 연결선 65"/>
              <p:cNvCxnSpPr>
                <a:stCxn id="8" idx="2"/>
                <a:endCxn id="18" idx="0"/>
              </p:cNvCxnSpPr>
              <p:nvPr/>
            </p:nvCxnSpPr>
            <p:spPr>
              <a:xfrm>
                <a:off x="3346240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>
                <a:stCxn id="18" idx="2"/>
                <a:endCxn id="19" idx="0"/>
              </p:cNvCxnSpPr>
              <p:nvPr/>
            </p:nvCxnSpPr>
            <p:spPr>
              <a:xfrm>
                <a:off x="3346240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>
                <a:stCxn id="19" idx="2"/>
                <a:endCxn id="20" idx="0"/>
              </p:cNvCxnSpPr>
              <p:nvPr/>
            </p:nvCxnSpPr>
            <p:spPr>
              <a:xfrm>
                <a:off x="3346240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>
                <a:stCxn id="20" idx="2"/>
                <a:endCxn id="22" idx="0"/>
              </p:cNvCxnSpPr>
              <p:nvPr/>
            </p:nvCxnSpPr>
            <p:spPr>
              <a:xfrm>
                <a:off x="3346240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>
              <a:off x="6014420" y="2153994"/>
              <a:ext cx="1620000" cy="2142803"/>
              <a:chOff x="4552307" y="2187862"/>
              <a:chExt cx="1620000" cy="2142803"/>
            </a:xfrm>
          </p:grpSpPr>
          <p:sp>
            <p:nvSpPr>
              <p:cNvPr id="14" name="순서도: 처리 13"/>
              <p:cNvSpPr/>
              <p:nvPr/>
            </p:nvSpPr>
            <p:spPr>
              <a:xfrm>
                <a:off x="4552307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고객센터</a:t>
                </a:r>
              </a:p>
            </p:txBody>
          </p:sp>
          <p:sp>
            <p:nvSpPr>
              <p:cNvPr id="23" name="순서도: 처리 22"/>
              <p:cNvSpPr/>
              <p:nvPr/>
            </p:nvSpPr>
            <p:spPr>
              <a:xfrm>
                <a:off x="4552307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>
                    <a:solidFill>
                      <a:srgbClr val="002060"/>
                    </a:solidFill>
                  </a:rPr>
                  <a:t>자주묻는질문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4" name="순서도: 처리 23"/>
              <p:cNvSpPr/>
              <p:nvPr/>
            </p:nvSpPr>
            <p:spPr>
              <a:xfrm>
                <a:off x="4552307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공지사항</a:t>
                </a:r>
              </a:p>
            </p:txBody>
          </p:sp>
          <p:sp>
            <p:nvSpPr>
              <p:cNvPr id="25" name="순서도: 처리 24"/>
              <p:cNvSpPr/>
              <p:nvPr/>
            </p:nvSpPr>
            <p:spPr>
              <a:xfrm>
                <a:off x="4552307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문의하기</a:t>
                </a:r>
              </a:p>
            </p:txBody>
          </p:sp>
          <p:sp>
            <p:nvSpPr>
              <p:cNvPr id="43" name="순서도: 처리 42"/>
              <p:cNvSpPr/>
              <p:nvPr/>
            </p:nvSpPr>
            <p:spPr>
              <a:xfrm>
                <a:off x="4552307" y="40426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호스트 신청</a:t>
                </a:r>
              </a:p>
            </p:txBody>
          </p:sp>
          <p:cxnSp>
            <p:nvCxnSpPr>
              <p:cNvPr id="78" name="직선 연결선 77"/>
              <p:cNvCxnSpPr>
                <a:stCxn id="14" idx="2"/>
                <a:endCxn id="23" idx="0"/>
              </p:cNvCxnSpPr>
              <p:nvPr/>
            </p:nvCxnSpPr>
            <p:spPr>
              <a:xfrm>
                <a:off x="5362307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>
                <a:stCxn id="23" idx="2"/>
                <a:endCxn id="24" idx="0"/>
              </p:cNvCxnSpPr>
              <p:nvPr/>
            </p:nvCxnSpPr>
            <p:spPr>
              <a:xfrm>
                <a:off x="5362307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>
                <a:stCxn id="24" idx="2"/>
                <a:endCxn id="25" idx="0"/>
              </p:cNvCxnSpPr>
              <p:nvPr/>
            </p:nvCxnSpPr>
            <p:spPr>
              <a:xfrm>
                <a:off x="5362307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>
                <a:stCxn id="25" idx="2"/>
                <a:endCxn id="43" idx="0"/>
              </p:cNvCxnSpPr>
              <p:nvPr/>
            </p:nvCxnSpPr>
            <p:spPr>
              <a:xfrm>
                <a:off x="5362307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7856812" y="2153994"/>
              <a:ext cx="1620000" cy="2602587"/>
              <a:chOff x="6543232" y="2187862"/>
              <a:chExt cx="1620000" cy="2602587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6543232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>
                    <a:solidFill>
                      <a:srgbClr val="002060"/>
                    </a:solidFill>
                  </a:rPr>
                  <a:t>마이페이지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0" name="순서도: 수행의 시작/종료 9"/>
              <p:cNvSpPr/>
              <p:nvPr/>
            </p:nvSpPr>
            <p:spPr>
              <a:xfrm>
                <a:off x="6579232" y="4006665"/>
                <a:ext cx="1548000" cy="360000"/>
              </a:xfrm>
              <a:prstGeom prst="flowChartTermina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rgbClr val="002060"/>
                    </a:solidFill>
                  </a:rPr>
                  <a:t>호스트</a:t>
                </a:r>
              </a:p>
            </p:txBody>
          </p:sp>
          <p:sp>
            <p:nvSpPr>
              <p:cNvPr id="32" name="순서도: 처리 31"/>
              <p:cNvSpPr/>
              <p:nvPr/>
            </p:nvSpPr>
            <p:spPr>
              <a:xfrm>
                <a:off x="6543232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주문</a:t>
                </a:r>
                <a:r>
                  <a:rPr lang="en-US" altLang="ko-KR" sz="1400" dirty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배송관리</a:t>
                </a:r>
              </a:p>
            </p:txBody>
          </p:sp>
          <p:sp>
            <p:nvSpPr>
              <p:cNvPr id="33" name="순서도: 처리 32"/>
              <p:cNvSpPr/>
              <p:nvPr/>
            </p:nvSpPr>
            <p:spPr>
              <a:xfrm>
                <a:off x="6543232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활동내역</a:t>
                </a:r>
              </a:p>
            </p:txBody>
          </p:sp>
          <p:sp>
            <p:nvSpPr>
              <p:cNvPr id="34" name="순서도: 처리 33"/>
              <p:cNvSpPr/>
              <p:nvPr/>
            </p:nvSpPr>
            <p:spPr>
              <a:xfrm>
                <a:off x="6543232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내 정보 관리</a:t>
                </a:r>
              </a:p>
            </p:txBody>
          </p:sp>
          <p:sp>
            <p:nvSpPr>
              <p:cNvPr id="35" name="순서도: 처리 34"/>
              <p:cNvSpPr/>
              <p:nvPr/>
            </p:nvSpPr>
            <p:spPr>
              <a:xfrm>
                <a:off x="6543232" y="4502449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호스트</a:t>
                </a:r>
              </a:p>
            </p:txBody>
          </p:sp>
          <p:cxnSp>
            <p:nvCxnSpPr>
              <p:cNvPr id="88" name="직선 연결선 87"/>
              <p:cNvCxnSpPr>
                <a:stCxn id="7" idx="2"/>
                <a:endCxn id="32" idx="0"/>
              </p:cNvCxnSpPr>
              <p:nvPr/>
            </p:nvCxnSpPr>
            <p:spPr>
              <a:xfrm>
                <a:off x="7353232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>
                <a:stCxn id="32" idx="2"/>
                <a:endCxn id="33" idx="0"/>
              </p:cNvCxnSpPr>
              <p:nvPr/>
            </p:nvCxnSpPr>
            <p:spPr>
              <a:xfrm>
                <a:off x="7353232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>
                <a:stCxn id="33" idx="2"/>
                <a:endCxn id="34" idx="0"/>
              </p:cNvCxnSpPr>
              <p:nvPr/>
            </p:nvCxnSpPr>
            <p:spPr>
              <a:xfrm>
                <a:off x="7353232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stCxn id="34" idx="2"/>
                <a:endCxn id="10" idx="0"/>
              </p:cNvCxnSpPr>
              <p:nvPr/>
            </p:nvCxnSpPr>
            <p:spPr>
              <a:xfrm>
                <a:off x="7353232" y="3866965"/>
                <a:ext cx="0" cy="139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>
                <a:stCxn id="10" idx="2"/>
                <a:endCxn id="35" idx="0"/>
              </p:cNvCxnSpPr>
              <p:nvPr/>
            </p:nvCxnSpPr>
            <p:spPr>
              <a:xfrm>
                <a:off x="7353232" y="4366665"/>
                <a:ext cx="0" cy="135784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순서도: 처리 101"/>
            <p:cNvSpPr/>
            <p:nvPr/>
          </p:nvSpPr>
          <p:spPr>
            <a:xfrm>
              <a:off x="2419638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002060"/>
                  </a:solidFill>
                </a:rPr>
                <a:t>클래스관리</a:t>
              </a:r>
            </a:p>
          </p:txBody>
        </p:sp>
        <p:sp>
          <p:nvSpPr>
            <p:cNvPr id="103" name="순서도: 처리 102"/>
            <p:cNvSpPr/>
            <p:nvPr/>
          </p:nvSpPr>
          <p:spPr>
            <a:xfrm>
              <a:off x="577247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002060"/>
                  </a:solidFill>
                </a:rPr>
                <a:t>회원관리</a:t>
              </a:r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2329638" y="2153995"/>
              <a:ext cx="1620000" cy="1215402"/>
              <a:chOff x="2699183" y="4646449"/>
              <a:chExt cx="1620000" cy="1215402"/>
            </a:xfrm>
          </p:grpSpPr>
          <p:sp>
            <p:nvSpPr>
              <p:cNvPr id="117" name="순서도: 처리 116"/>
              <p:cNvSpPr/>
              <p:nvPr/>
            </p:nvSpPr>
            <p:spPr>
              <a:xfrm>
                <a:off x="2699183" y="4646449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관심창고</a:t>
                </a:r>
              </a:p>
            </p:txBody>
          </p:sp>
          <p:sp>
            <p:nvSpPr>
              <p:cNvPr id="118" name="순서도: 처리 117"/>
              <p:cNvSpPr/>
              <p:nvPr/>
            </p:nvSpPr>
            <p:spPr>
              <a:xfrm>
                <a:off x="2699183" y="5110150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관심클래스</a:t>
                </a:r>
              </a:p>
            </p:txBody>
          </p:sp>
          <p:sp>
            <p:nvSpPr>
              <p:cNvPr id="119" name="순서도: 처리 118"/>
              <p:cNvSpPr/>
              <p:nvPr/>
            </p:nvSpPr>
            <p:spPr>
              <a:xfrm>
                <a:off x="2699183" y="5573851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장바구니</a:t>
                </a:r>
              </a:p>
            </p:txBody>
          </p:sp>
          <p:cxnSp>
            <p:nvCxnSpPr>
              <p:cNvPr id="120" name="직선 연결선 119"/>
              <p:cNvCxnSpPr>
                <a:stCxn id="117" idx="2"/>
                <a:endCxn id="118" idx="0"/>
              </p:cNvCxnSpPr>
              <p:nvPr/>
            </p:nvCxnSpPr>
            <p:spPr>
              <a:xfrm>
                <a:off x="3509183" y="4934449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>
                <a:stCxn id="118" idx="2"/>
                <a:endCxn id="119" idx="0"/>
              </p:cNvCxnSpPr>
              <p:nvPr/>
            </p:nvCxnSpPr>
            <p:spPr>
              <a:xfrm>
                <a:off x="3509183" y="5398150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꺾인 연결선 128"/>
            <p:cNvCxnSpPr>
              <a:stCxn id="16" idx="3"/>
              <a:endCxn id="118" idx="1"/>
            </p:cNvCxnSpPr>
            <p:nvPr/>
          </p:nvCxnSpPr>
          <p:spPr>
            <a:xfrm flipV="1">
              <a:off x="2107247" y="2761696"/>
              <a:ext cx="222391" cy="4637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/>
            <p:cNvCxnSpPr>
              <a:stCxn id="19" idx="1"/>
              <a:endCxn id="119" idx="3"/>
            </p:cNvCxnSpPr>
            <p:nvPr/>
          </p:nvCxnSpPr>
          <p:spPr>
            <a:xfrm flipH="1">
              <a:off x="3949638" y="3225396"/>
              <a:ext cx="22239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/>
            <p:nvPr/>
          </p:nvCxnSpPr>
          <p:spPr>
            <a:xfrm>
              <a:off x="8666812" y="1540580"/>
              <a:ext cx="0" cy="613414"/>
            </a:xfrm>
            <a:prstGeom prst="straightConnector1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꺾인 연결선 144"/>
            <p:cNvCxnSpPr/>
            <p:nvPr/>
          </p:nvCxnSpPr>
          <p:spPr>
            <a:xfrm rot="5400000">
              <a:off x="7438766" y="925948"/>
              <a:ext cx="613700" cy="1842392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꺾인 연결선 145"/>
            <p:cNvCxnSpPr/>
            <p:nvPr/>
          </p:nvCxnSpPr>
          <p:spPr>
            <a:xfrm rot="5400000">
              <a:off x="6517571" y="4753"/>
              <a:ext cx="613700" cy="3684783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꺾인 연결선 146"/>
            <p:cNvCxnSpPr/>
            <p:nvPr/>
          </p:nvCxnSpPr>
          <p:spPr>
            <a:xfrm rot="5400000">
              <a:off x="5596375" y="-916443"/>
              <a:ext cx="613701" cy="5527174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꺾인 연결선 147"/>
            <p:cNvCxnSpPr/>
            <p:nvPr/>
          </p:nvCxnSpPr>
          <p:spPr>
            <a:xfrm rot="5400000">
              <a:off x="4675180" y="-1837638"/>
              <a:ext cx="613700" cy="7369565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>
              <a:stCxn id="35" idx="2"/>
              <a:endCxn id="47" idx="0"/>
            </p:cNvCxnSpPr>
            <p:nvPr/>
          </p:nvCxnSpPr>
          <p:spPr>
            <a:xfrm>
              <a:off x="8666812" y="4756581"/>
              <a:ext cx="0" cy="234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>
              <a:stCxn id="47" idx="2"/>
              <a:endCxn id="48" idx="0"/>
            </p:cNvCxnSpPr>
            <p:nvPr/>
          </p:nvCxnSpPr>
          <p:spPr>
            <a:xfrm>
              <a:off x="8666812" y="5279101"/>
              <a:ext cx="0" cy="12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>
              <a:stCxn id="48" idx="2"/>
              <a:endCxn id="49" idx="0"/>
            </p:cNvCxnSpPr>
            <p:nvPr/>
          </p:nvCxnSpPr>
          <p:spPr>
            <a:xfrm>
              <a:off x="8666812" y="5688635"/>
              <a:ext cx="0" cy="12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꺾인 연결선 155"/>
            <p:cNvCxnSpPr>
              <a:endCxn id="37" idx="1"/>
            </p:cNvCxnSpPr>
            <p:nvPr/>
          </p:nvCxnSpPr>
          <p:spPr>
            <a:xfrm flipV="1">
              <a:off x="9476812" y="2438231"/>
              <a:ext cx="607942" cy="3234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꺾인 연결선 157"/>
            <p:cNvCxnSpPr>
              <a:stCxn id="32" idx="3"/>
              <a:endCxn id="36" idx="1"/>
            </p:cNvCxnSpPr>
            <p:nvPr/>
          </p:nvCxnSpPr>
          <p:spPr>
            <a:xfrm flipV="1">
              <a:off x="9476812" y="2028697"/>
              <a:ext cx="607942" cy="73299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꺾인 연결선 159"/>
            <p:cNvCxnSpPr>
              <a:stCxn id="32" idx="3"/>
              <a:endCxn id="38" idx="1"/>
            </p:cNvCxnSpPr>
            <p:nvPr/>
          </p:nvCxnSpPr>
          <p:spPr>
            <a:xfrm>
              <a:off x="9476812" y="2761695"/>
              <a:ext cx="607942" cy="8607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꺾인 연결선 161"/>
            <p:cNvCxnSpPr>
              <a:stCxn id="33" idx="3"/>
              <a:endCxn id="41" idx="1"/>
            </p:cNvCxnSpPr>
            <p:nvPr/>
          </p:nvCxnSpPr>
          <p:spPr>
            <a:xfrm>
              <a:off x="9476812" y="3225396"/>
              <a:ext cx="607942" cy="57677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꺾인 연결선 163"/>
            <p:cNvCxnSpPr>
              <a:endCxn id="40" idx="1"/>
            </p:cNvCxnSpPr>
            <p:nvPr/>
          </p:nvCxnSpPr>
          <p:spPr>
            <a:xfrm>
              <a:off x="9476812" y="3225397"/>
              <a:ext cx="607942" cy="16724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꺾인 연결선 167"/>
            <p:cNvCxnSpPr>
              <a:stCxn id="33" idx="3"/>
              <a:endCxn id="42" idx="1"/>
            </p:cNvCxnSpPr>
            <p:nvPr/>
          </p:nvCxnSpPr>
          <p:spPr>
            <a:xfrm>
              <a:off x="9476812" y="3225396"/>
              <a:ext cx="607942" cy="98631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꺾인 연결선 169"/>
            <p:cNvCxnSpPr>
              <a:stCxn id="34" idx="3"/>
              <a:endCxn id="44" idx="1"/>
            </p:cNvCxnSpPr>
            <p:nvPr/>
          </p:nvCxnSpPr>
          <p:spPr>
            <a:xfrm>
              <a:off x="9476812" y="3689097"/>
              <a:ext cx="607942" cy="1067484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꺾인 연결선 172"/>
            <p:cNvCxnSpPr>
              <a:stCxn id="34" idx="3"/>
              <a:endCxn id="45" idx="1"/>
            </p:cNvCxnSpPr>
            <p:nvPr/>
          </p:nvCxnSpPr>
          <p:spPr>
            <a:xfrm>
              <a:off x="9476812" y="3689097"/>
              <a:ext cx="607942" cy="1477018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 175"/>
            <p:cNvCxnSpPr>
              <a:stCxn id="34" idx="3"/>
              <a:endCxn id="46" idx="1"/>
            </p:cNvCxnSpPr>
            <p:nvPr/>
          </p:nvCxnSpPr>
          <p:spPr>
            <a:xfrm>
              <a:off x="9476812" y="3689097"/>
              <a:ext cx="607942" cy="1886552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순서도: 처리 186"/>
            <p:cNvSpPr/>
            <p:nvPr/>
          </p:nvSpPr>
          <p:spPr>
            <a:xfrm>
              <a:off x="4262029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002060"/>
                  </a:solidFill>
                </a:rPr>
                <a:t>스토어관리</a:t>
              </a:r>
            </a:p>
          </p:txBody>
        </p:sp>
        <p:sp>
          <p:nvSpPr>
            <p:cNvPr id="188" name="순서도: 처리 187"/>
            <p:cNvSpPr/>
            <p:nvPr/>
          </p:nvSpPr>
          <p:spPr>
            <a:xfrm>
              <a:off x="6104421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rgbClr val="002060"/>
                  </a:solidFill>
                </a:rPr>
                <a:t>고객센터관리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cxnSp>
          <p:nvCxnSpPr>
            <p:cNvPr id="194" name="꺾인 연결선 193"/>
            <p:cNvCxnSpPr>
              <a:stCxn id="9" idx="2"/>
              <a:endCxn id="102" idx="0"/>
            </p:cNvCxnSpPr>
            <p:nvPr/>
          </p:nvCxnSpPr>
          <p:spPr>
            <a:xfrm rot="16200000" flipH="1">
              <a:off x="2045991" y="4443978"/>
              <a:ext cx="344903" cy="1842391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9" idx="2"/>
              <a:endCxn id="187" idx="0"/>
            </p:cNvCxnSpPr>
            <p:nvPr/>
          </p:nvCxnSpPr>
          <p:spPr>
            <a:xfrm rot="16200000" flipH="1">
              <a:off x="2967187" y="3522783"/>
              <a:ext cx="344903" cy="3684782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/>
            <p:cNvCxnSpPr>
              <a:stCxn id="9" idx="2"/>
              <a:endCxn id="103" idx="0"/>
            </p:cNvCxnSpPr>
            <p:nvPr/>
          </p:nvCxnSpPr>
          <p:spPr>
            <a:xfrm>
              <a:off x="1297247" y="5192723"/>
              <a:ext cx="0" cy="344903"/>
            </a:xfrm>
            <a:prstGeom prst="straightConnector1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9" idx="2"/>
              <a:endCxn id="188" idx="0"/>
            </p:cNvCxnSpPr>
            <p:nvPr/>
          </p:nvCxnSpPr>
          <p:spPr>
            <a:xfrm rot="16200000" flipH="1">
              <a:off x="3888383" y="2601587"/>
              <a:ext cx="344903" cy="5527174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>
              <a:stCxn id="6" idx="3"/>
              <a:endCxn id="5" idx="1"/>
            </p:cNvCxnSpPr>
            <p:nvPr/>
          </p:nvCxnSpPr>
          <p:spPr>
            <a:xfrm>
              <a:off x="5702030" y="1360580"/>
              <a:ext cx="4023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>
              <a:stCxn id="5" idx="3"/>
              <a:endCxn id="12" idx="1"/>
            </p:cNvCxnSpPr>
            <p:nvPr/>
          </p:nvCxnSpPr>
          <p:spPr>
            <a:xfrm flipV="1">
              <a:off x="7544421" y="1360294"/>
              <a:ext cx="348391" cy="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610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802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67333" y="1142588"/>
            <a:ext cx="9474111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21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/>
              <a:t>마이페이지</a:t>
            </a:r>
            <a:endParaRPr lang="en-US" altLang="ko-KR" sz="240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85484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3916</Words>
  <Application>Microsoft Office PowerPoint</Application>
  <PresentationFormat>와이드스크린</PresentationFormat>
  <Paragraphs>2045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3" baseType="lpstr">
      <vt:lpstr>돋움</vt:lpstr>
      <vt:lpstr>맑은 고딕</vt:lpstr>
      <vt:lpstr>Arial</vt:lpstr>
      <vt:lpstr>Arial Rounded MT Bold</vt:lpstr>
      <vt:lpstr>Calibri</vt:lpstr>
      <vt:lpstr>Calibri Light</vt:lpstr>
      <vt:lpstr>Segoe UI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user</cp:lastModifiedBy>
  <cp:revision>35</cp:revision>
  <dcterms:created xsi:type="dcterms:W3CDTF">2020-03-02T06:04:27Z</dcterms:created>
  <dcterms:modified xsi:type="dcterms:W3CDTF">2022-06-12T23:57:04Z</dcterms:modified>
</cp:coreProperties>
</file>