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898" r:id="rId2"/>
    <p:sldId id="844" r:id="rId3"/>
    <p:sldId id="845" r:id="rId4"/>
    <p:sldId id="846" r:id="rId5"/>
    <p:sldId id="818" r:id="rId6"/>
    <p:sldId id="839" r:id="rId7"/>
    <p:sldId id="840" r:id="rId8"/>
    <p:sldId id="842" r:id="rId9"/>
    <p:sldId id="853" r:id="rId10"/>
    <p:sldId id="843" r:id="rId11"/>
    <p:sldId id="820" r:id="rId12"/>
    <p:sldId id="855" r:id="rId13"/>
    <p:sldId id="856" r:id="rId14"/>
    <p:sldId id="857" r:id="rId15"/>
    <p:sldId id="852" r:id="rId16"/>
    <p:sldId id="859" r:id="rId17"/>
    <p:sldId id="860" r:id="rId18"/>
    <p:sldId id="822" r:id="rId19"/>
    <p:sldId id="867" r:id="rId20"/>
    <p:sldId id="866" r:id="rId21"/>
    <p:sldId id="868" r:id="rId22"/>
    <p:sldId id="824" r:id="rId23"/>
    <p:sldId id="870" r:id="rId24"/>
    <p:sldId id="872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83" r:id="rId35"/>
    <p:sldId id="884" r:id="rId36"/>
    <p:sldId id="885" r:id="rId37"/>
    <p:sldId id="886" r:id="rId38"/>
    <p:sldId id="887" r:id="rId39"/>
    <p:sldId id="891" r:id="rId40"/>
    <p:sldId id="892" r:id="rId41"/>
    <p:sldId id="888" r:id="rId42"/>
    <p:sldId id="889" r:id="rId43"/>
    <p:sldId id="890" r:id="rId44"/>
    <p:sldId id="893" r:id="rId45"/>
    <p:sldId id="894" r:id="rId46"/>
    <p:sldId id="895" r:id="rId47"/>
    <p:sldId id="896" r:id="rId48"/>
    <p:sldId id="897" r:id="rId49"/>
    <p:sldId id="27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FFFFF"/>
    <a:srgbClr val="FF9147"/>
    <a:srgbClr val="FF5050"/>
    <a:srgbClr val="66FF66"/>
    <a:srgbClr val="FF6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전반적인 작성 틀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469" y="1058862"/>
            <a:ext cx="10160000" cy="5557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1. DAO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의 경우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와의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대화객체를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Prepared Statement(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이하 </a:t>
            </a:r>
            <a:r>
              <a:rPr lang="en-US" altLang="ko-KR" dirty="0" err="1">
                <a:solidFill>
                  <a:schemeClr val="bg2"/>
                </a:solidFill>
                <a:latin typeface="+mn-ea"/>
              </a:rPr>
              <a:t>pstmt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를 사용해서 처리할 수 있도록 한다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코드를 캡처할 경우에 캡처하기 전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주석문을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사용해 간략한 설명을 적을 수 있도록 한다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3.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코드의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캡처본를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PPT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에 삽입할 때 웹 코드의 경우 빨강색 테두리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앱 코드의 경우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파랑색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테두리를 사용하고 두께는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1½ </a:t>
            </a:r>
            <a:r>
              <a:rPr lang="en-US" altLang="ko-KR" dirty="0" err="1">
                <a:solidFill>
                  <a:schemeClr val="bg2"/>
                </a:solidFill>
                <a:latin typeface="+mn-ea"/>
              </a:rPr>
              <a:t>pt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로 사용하도록 한다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4.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캡처본의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주석만으로 설명하기 어려운 경우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내용이 긴 경우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에는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말풍선을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사용해서 추가적으로 설명을 할 수 있도록 한다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이 때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사용폰트는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맑은고딕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본문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),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사이즈는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8-10pt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로 사용한다</a:t>
            </a:r>
            <a:r>
              <a:rPr lang="en-US" altLang="ko-KR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12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설계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1776565"/>
            <a:ext cx="824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데이터베이스는 간략</a:t>
            </a:r>
            <a:r>
              <a:rPr lang="en-US" altLang="ko-KR">
                <a:solidFill>
                  <a:schemeClr val="bg2"/>
                </a:solidFill>
              </a:rPr>
              <a:t>DB</a:t>
            </a:r>
            <a:r>
              <a:rPr lang="ko-KR" altLang="en-US">
                <a:solidFill>
                  <a:schemeClr val="bg2"/>
                </a:solidFill>
              </a:rPr>
              <a:t>와 세부</a:t>
            </a:r>
            <a:r>
              <a:rPr lang="en-US" altLang="ko-KR">
                <a:solidFill>
                  <a:schemeClr val="bg2"/>
                </a:solidFill>
              </a:rPr>
              <a:t>DB </a:t>
            </a:r>
            <a:r>
              <a:rPr lang="ko-KR" altLang="en-US">
                <a:solidFill>
                  <a:schemeClr val="bg2"/>
                </a:solidFill>
              </a:rPr>
              <a:t>순서대로 진행할 예정</a:t>
            </a: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컬럼명은 테이블명과 가급적 일치하게 하여 보는 사람이 알아보기 쉽게하려고 함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0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3200">
                <a:solidFill>
                  <a:srgbClr val="0070C0"/>
                </a:solidFill>
                <a:latin typeface="Arial Rounded MT Bold" panose="020F0704030504030204" pitchFamily="34" charset="0"/>
              </a:rPr>
              <a:t>모듈처리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40" y="2983741"/>
            <a:ext cx="2619741" cy="4667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25" y="1980363"/>
            <a:ext cx="2848373" cy="695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04" y="4800259"/>
            <a:ext cx="6906589" cy="876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7915311" y="2675785"/>
            <a:ext cx="1" cy="245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6107400" y="2328074"/>
            <a:ext cx="3837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" idx="2"/>
          </p:cNvCxnSpPr>
          <p:nvPr/>
        </p:nvCxnSpPr>
        <p:spPr>
          <a:xfrm flipV="1">
            <a:off x="4859079" y="5676681"/>
            <a:ext cx="1386920" cy="34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8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8460" y="1439012"/>
            <a:ext cx="4025069" cy="499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 Web · 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33" y="2518765"/>
            <a:ext cx="5981520" cy="22316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232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모듈처리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>
                <a:solidFill>
                  <a:schemeClr val="bg2"/>
                </a:solidFill>
              </a:rPr>
              <a:t>DB</a:t>
            </a:r>
            <a:r>
              <a:rPr lang="ko-KR" altLang="en-US">
                <a:solidFill>
                  <a:schemeClr val="bg2"/>
                </a:solidFill>
              </a:rPr>
              <a:t>에서 사용하는 </a:t>
            </a:r>
            <a:r>
              <a:rPr lang="en-US" altLang="ko-KR">
                <a:solidFill>
                  <a:schemeClr val="bg2"/>
                </a:solidFill>
              </a:rPr>
              <a:t>DAO</a:t>
            </a:r>
            <a:r>
              <a:rPr lang="ko-KR" altLang="en-US">
                <a:solidFill>
                  <a:schemeClr val="bg2"/>
                </a:solidFill>
              </a:rPr>
              <a:t>의 대화객체는 </a:t>
            </a:r>
            <a:r>
              <a:rPr lang="en-US" altLang="ko-KR">
                <a:solidFill>
                  <a:schemeClr val="bg2"/>
                </a:solidFill>
              </a:rPr>
              <a:t>Prepared Statement(pstmt)</a:t>
            </a:r>
            <a:r>
              <a:rPr lang="ko-KR" altLang="en-US">
                <a:solidFill>
                  <a:schemeClr val="bg2"/>
                </a:solidFill>
              </a:rPr>
              <a:t>를 사용할 계획</a:t>
            </a: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7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accent1"/>
                </a:solidFill>
                <a:latin typeface="Arial Rounded MT Bold" panose="020F0704030504030204" pitchFamily="34" charset="0"/>
              </a:rPr>
              <a:t>DB</a:t>
            </a:r>
            <a:r>
              <a:rPr lang="ko-KR" altLang="en-US" sz="3200">
                <a:solidFill>
                  <a:schemeClr val="accent1"/>
                </a:solidFill>
                <a:latin typeface="Arial Rounded MT Bold" panose="020F0704030504030204" pitchFamily="34" charset="0"/>
              </a:rPr>
              <a:t>와 </a:t>
            </a:r>
            <a:r>
              <a:rPr lang="en-US" altLang="ko-KR" sz="3200">
                <a:solidFill>
                  <a:schemeClr val="accent1"/>
                </a:solidFill>
                <a:latin typeface="Arial Rounded MT Bold" panose="020F0704030504030204" pitchFamily="34" charset="0"/>
              </a:rPr>
              <a:t>VO</a:t>
            </a:r>
            <a:endParaRPr lang="ko-KR" altLang="en-US" sz="32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9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3399FF"/>
                </a:solidFill>
                <a:latin typeface="Arial Rounded MT Bold" panose="020F0704030504030204" pitchFamily="34" charset="0"/>
              </a:rPr>
              <a:t>DB And VO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66" y="3711285"/>
            <a:ext cx="1419423" cy="29055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52" y="1203730"/>
            <a:ext cx="5334745" cy="23148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" y="1203730"/>
            <a:ext cx="2410162" cy="21910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2953516" y="2283738"/>
            <a:ext cx="1034473" cy="1788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3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DB</a:t>
            </a:r>
            <a:r>
              <a:rPr lang="ko-KR" altLang="en-US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와 </a:t>
            </a:r>
            <a:r>
              <a:rPr lang="en-US" altLang="ko-KR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VO</a:t>
            </a:r>
            <a:endParaRPr lang="ko-KR" altLang="en-US" sz="4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데이터베이스 테이블의 컬럼명과 </a:t>
            </a:r>
            <a:r>
              <a:rPr lang="en-US" altLang="ko-KR">
                <a:solidFill>
                  <a:schemeClr val="bg2"/>
                </a:solidFill>
              </a:rPr>
              <a:t>VO</a:t>
            </a:r>
            <a:r>
              <a:rPr lang="ko-KR" altLang="en-US">
                <a:solidFill>
                  <a:schemeClr val="bg2"/>
                </a:solidFill>
              </a:rPr>
              <a:t>객체의 변수명을 동일하게 사용</a:t>
            </a: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조인을 이용해서 뷰를 사용해야할 경우 해당 뷰에 맞춘 </a:t>
            </a:r>
            <a:r>
              <a:rPr lang="en-US" altLang="ko-KR">
                <a:solidFill>
                  <a:schemeClr val="bg2"/>
                </a:solidFill>
              </a:rPr>
              <a:t>VO </a:t>
            </a:r>
            <a:r>
              <a:rPr lang="ko-KR" altLang="en-US">
                <a:solidFill>
                  <a:schemeClr val="bg2"/>
                </a:solidFill>
              </a:rPr>
              <a:t>객체를 생성해서 사용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3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70C0"/>
                </a:solidFill>
                <a:latin typeface="Arial Rounded MT Bold" panose="020F0704030504030204" pitchFamily="34" charset="0"/>
              </a:rPr>
              <a:t>데이터 정렬 및 처리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회원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1520129"/>
            <a:ext cx="9040537" cy="503833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4735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0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스토어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2176761"/>
            <a:ext cx="9040537" cy="37250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4965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데이터 정렬 및 처리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코드성 문자는 가운데정렬</a:t>
            </a:r>
            <a:r>
              <a:rPr lang="en-US" altLang="ko-KR">
                <a:solidFill>
                  <a:schemeClr val="bg2"/>
                </a:solidFill>
              </a:rPr>
              <a:t>, </a:t>
            </a:r>
            <a:r>
              <a:rPr lang="ko-KR" altLang="en-US">
                <a:solidFill>
                  <a:schemeClr val="bg2"/>
                </a:solidFill>
              </a:rPr>
              <a:t>일반 문자열은 왼쪽 정렬</a:t>
            </a:r>
            <a:r>
              <a:rPr lang="en-US" altLang="ko-KR">
                <a:solidFill>
                  <a:schemeClr val="bg2"/>
                </a:solidFill>
              </a:rPr>
              <a:t>, </a:t>
            </a:r>
            <a:r>
              <a:rPr lang="ko-KR" altLang="en-US">
                <a:solidFill>
                  <a:schemeClr val="bg2"/>
                </a:solidFill>
              </a:rPr>
              <a:t>숫자형 문자열은 오른쪽 정렬</a:t>
            </a: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숫자의 경우 천 단위로 콤마를 찍어 분류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6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70C0"/>
                </a:solidFill>
                <a:latin typeface="Arial Rounded MT Bold" panose="020F0704030504030204" pitchFamily="34" charset="0"/>
              </a:rPr>
              <a:t>화면디자인 일관성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화면디자인 일관성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관리자와 일반페이지의 화면 테마를 일치</a:t>
            </a: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메인페이지의 디자인과 이하 세부 페이지의 디자인에 괴리감이 없도록 할 것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6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70C0"/>
                </a:solidFill>
                <a:latin typeface="Arial Rounded MT Bold" panose="020F0704030504030204" pitchFamily="34" charset="0"/>
              </a:rPr>
              <a:t>통합 예시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3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997565"/>
            <a:ext cx="59508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진행사항 및 계획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8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0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0065" y="1524289"/>
          <a:ext cx="11387258" cy="3496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9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1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02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구분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유형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세부유형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상세 기능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비고</a:t>
                      </a:r>
                      <a:endParaRPr lang="ko-KR" alt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중요도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담당자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웹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앱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0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43"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비밀번호를 통해 로그인 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김형준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휴대폰 번호를 통해서 아이디를 조회하는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휴대폰 번호를 통해서 비밀번호를 조회하는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회원가입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 중복검사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아이디가 가입되어있는지 중복검사 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약관 동의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이용약관 및 개인정보처리방침에 대한 동의 확인의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9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기본적인 회원정보를 통해 회원가입하는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88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0065" y="1353907"/>
          <a:ext cx="11370632" cy="3201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0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5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5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5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구분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유형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세부유형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중요도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담당자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웹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마감일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진행도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앱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마감일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진행도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회원등록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김형준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아이디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아이디 중복검사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약관 동의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7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3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2"/>
                </a:solidFill>
              </a:rPr>
              <a:t>현재 프로젝트의 전체 진행 절차</a:t>
            </a:r>
            <a:endParaRPr lang="en-US" altLang="ko-KR" sz="2400">
              <a:solidFill>
                <a:schemeClr val="bg2"/>
              </a:solidFill>
            </a:endParaRPr>
          </a:p>
          <a:p>
            <a:endParaRPr lang="en-US" altLang="ko-KR" sz="2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주제 선정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발표자</a:t>
            </a:r>
            <a:r>
              <a:rPr lang="en-US" altLang="ko-KR">
                <a:solidFill>
                  <a:schemeClr val="bg2"/>
                </a:solidFill>
              </a:rPr>
              <a:t>, PPT </a:t>
            </a:r>
            <a:r>
              <a:rPr lang="ko-KR" altLang="en-US">
                <a:solidFill>
                  <a:schemeClr val="bg2"/>
                </a:solidFill>
              </a:rPr>
              <a:t>작성자</a:t>
            </a:r>
            <a:r>
              <a:rPr lang="en-US" altLang="ko-KR">
                <a:solidFill>
                  <a:schemeClr val="bg2"/>
                </a:solidFill>
              </a:rPr>
              <a:t>, </a:t>
            </a:r>
            <a:r>
              <a:rPr lang="ko-KR" altLang="en-US">
                <a:solidFill>
                  <a:schemeClr val="bg2"/>
                </a:solidFill>
              </a:rPr>
              <a:t>요구사항 정의서</a:t>
            </a:r>
            <a:r>
              <a:rPr lang="en-US" altLang="ko-KR">
                <a:solidFill>
                  <a:schemeClr val="bg2"/>
                </a:solidFill>
              </a:rPr>
              <a:t>, </a:t>
            </a:r>
            <a:r>
              <a:rPr lang="ko-KR" altLang="en-US">
                <a:solidFill>
                  <a:schemeClr val="bg2"/>
                </a:solidFill>
              </a:rPr>
              <a:t>흐름도 작성의 담당파트 배정</a:t>
            </a:r>
            <a:endParaRPr lang="en-US" altLang="ko-KR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요구사항 정의서는 </a:t>
            </a:r>
            <a:r>
              <a:rPr lang="en-US" altLang="ko-KR">
                <a:solidFill>
                  <a:schemeClr val="bg2"/>
                </a:solidFill>
              </a:rPr>
              <a:t>PPT</a:t>
            </a:r>
            <a:r>
              <a:rPr lang="ko-KR" altLang="en-US">
                <a:solidFill>
                  <a:schemeClr val="bg2"/>
                </a:solidFill>
              </a:rPr>
              <a:t>쪽의 요구사항 정의서 수정 담당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요구사항 정의서 작성</a:t>
            </a:r>
            <a:r>
              <a:rPr lang="en-US" altLang="ko-KR">
                <a:solidFill>
                  <a:schemeClr val="bg2"/>
                </a:solidFill>
              </a:rPr>
              <a:t>, </a:t>
            </a:r>
            <a:r>
              <a:rPr lang="ko-KR" altLang="en-US">
                <a:solidFill>
                  <a:schemeClr val="bg2"/>
                </a:solidFill>
              </a:rPr>
              <a:t>담당파트 배정</a:t>
            </a:r>
            <a:endParaRPr lang="en-US" altLang="ko-KR">
              <a:solidFill>
                <a:schemeClr val="bg2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각 페이지 담당자가 기능 중요도 선정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화면 설계서 작성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중요도 배정에 따른 웹 페이지</a:t>
            </a:r>
            <a:r>
              <a:rPr lang="en-US" altLang="ko-KR">
                <a:solidFill>
                  <a:schemeClr val="bg2"/>
                </a:solidFill>
              </a:rPr>
              <a:t>/</a:t>
            </a:r>
            <a:r>
              <a:rPr lang="ko-KR" altLang="en-US">
                <a:solidFill>
                  <a:schemeClr val="bg2"/>
                </a:solidFill>
              </a:rPr>
              <a:t>앱 페이지 제작</a:t>
            </a:r>
            <a:endParaRPr lang="en-US" altLang="ko-KR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웹과 앱의 제작 순서는 크게 나누지 않음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1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로그인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회원가입</a:t>
              </a: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rgbClr val="002060"/>
                  </a:solidFill>
                </a:rPr>
                <a:t>관리자</a:t>
              </a: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rgbClr val="002060"/>
                  </a:solidFill>
                </a:rPr>
                <a:t>회원</a:t>
              </a: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배송조회</a:t>
                </a: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나의 클래스</a:t>
                </a: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 관리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상품 후기</a:t>
                </a: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나의 문의 </a:t>
                </a: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회원정보수정</a:t>
                </a: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비밀번호변경</a:t>
                </a: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회원탈퇴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클래스관리</a:t>
                </a: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판매상품관리</a:t>
                </a: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상품등록신청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클래스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상세보기</a:t>
                  </a: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관심목록 추가</a:t>
                  </a: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클래스 신청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클래스 후기</a:t>
                  </a: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스토어</a:t>
                </a: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상세보기</a:t>
                </a: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장바구니 추가</a:t>
                </a: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상품구매</a:t>
                </a: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상품 후기</a:t>
                </a: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고객센터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공지사항</a:t>
                </a: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문의하기</a:t>
                </a: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호스트 신청</a:t>
                </a: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rgbClr val="002060"/>
                    </a:solidFill>
                  </a:rPr>
                  <a:t>호스트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배송관리</a:t>
                </a: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활동내역</a:t>
                </a: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내 정보 관리</a:t>
                </a: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호스트</a:t>
                </a: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클래스관리</a:t>
              </a: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회원관리</a:t>
              </a: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관심창고</a:t>
                </a: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관심클래스</a:t>
                </a: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장바구니</a:t>
                </a: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스토어관리</a:t>
              </a: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18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610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3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Diagram(Basic)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7" y="1835481"/>
            <a:ext cx="895272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1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33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Diagram(Detail)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8" y="1012472"/>
            <a:ext cx="8651706" cy="54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4988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2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26" y="2608927"/>
            <a:ext cx="5449060" cy="172426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38" y="4892549"/>
            <a:ext cx="5601238" cy="11166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6" y="4971426"/>
            <a:ext cx="5712768" cy="10394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stCxn id="5" idx="2"/>
            <a:endCxn id="9" idx="0"/>
          </p:cNvCxnSpPr>
          <p:nvPr/>
        </p:nvCxnSpPr>
        <p:spPr>
          <a:xfrm flipH="1">
            <a:off x="3210180" y="4333193"/>
            <a:ext cx="2365676" cy="638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6" idx="0"/>
          </p:cNvCxnSpPr>
          <p:nvPr/>
        </p:nvCxnSpPr>
        <p:spPr>
          <a:xfrm>
            <a:off x="5575856" y="4333193"/>
            <a:ext cx="3431801" cy="559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7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메인 페이지</a:t>
            </a:r>
            <a:r>
              <a:rPr lang="en-US" altLang="ko-KR">
                <a:solidFill>
                  <a:srgbClr val="002060"/>
                </a:solidFill>
              </a:rPr>
              <a:t>-1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16245" y="2379306"/>
            <a:ext cx="7284141" cy="4237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 Web · 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53537" y="111910"/>
            <a:ext cx="2629176" cy="488542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링크를 통해서 </a:t>
            </a:r>
            <a:r>
              <a:rPr lang="en-US" altLang="ko-KR" sz="1100"/>
              <a:t>page </a:t>
            </a:r>
            <a:r>
              <a:rPr lang="ko-KR" altLang="en-US" sz="1100"/>
              <a:t>파라미터를 넘깁니다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21" y="606794"/>
            <a:ext cx="5094781" cy="8520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모서리가 둥근 사각형 설명선 13"/>
          <p:cNvSpPr/>
          <p:nvPr/>
        </p:nvSpPr>
        <p:spPr>
          <a:xfrm>
            <a:off x="809169" y="2196799"/>
            <a:ext cx="2629176" cy="488542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Page</a:t>
            </a:r>
            <a:r>
              <a:rPr lang="ko-KR" altLang="en-US" sz="1100"/>
              <a:t>파라미터에 따라서 </a:t>
            </a:r>
            <a:r>
              <a:rPr lang="en-US" altLang="ko-KR" sz="1100"/>
              <a:t>include </a:t>
            </a:r>
            <a:r>
              <a:rPr lang="ko-KR" altLang="en-US" sz="1100"/>
              <a:t>페이지 지시자를 이용해 다른 페이지를 출력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1" y="2697113"/>
            <a:ext cx="5477640" cy="27721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7469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메인 페이지</a:t>
            </a:r>
            <a:r>
              <a:rPr lang="en-US" altLang="ko-KR">
                <a:solidFill>
                  <a:srgbClr val="002060"/>
                </a:solidFill>
              </a:rPr>
              <a:t>-2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147649" y="1480417"/>
            <a:ext cx="305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47649" y="6562028"/>
            <a:ext cx="305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00386" y="1480417"/>
            <a:ext cx="0" cy="50816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 Web · 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218512" y="1989003"/>
            <a:ext cx="3523919" cy="488542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각 </a:t>
            </a:r>
            <a:r>
              <a:rPr lang="en-US" altLang="ko-KR" sz="1100"/>
              <a:t>div</a:t>
            </a:r>
            <a:r>
              <a:rPr lang="ko-KR" altLang="en-US" sz="1100"/>
              <a:t>를 </a:t>
            </a:r>
            <a:r>
              <a:rPr lang="en-US" altLang="ko-KR" sz="1100"/>
              <a:t>js</a:t>
            </a:r>
            <a:r>
              <a:rPr lang="ko-KR" altLang="en-US" sz="1100"/>
              <a:t>에서 변수로 지정해주고 이를 통해 </a:t>
            </a:r>
            <a:r>
              <a:rPr lang="en-US" altLang="ko-KR" sz="1100"/>
              <a:t>javascript</a:t>
            </a:r>
            <a:r>
              <a:rPr lang="ko-KR" altLang="en-US" sz="1100"/>
              <a:t>단에서 높이를 동적으로 설정합니다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13" y="2477545"/>
            <a:ext cx="6113292" cy="28977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6293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40" y="2983741"/>
            <a:ext cx="2619741" cy="4667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25" y="1980363"/>
            <a:ext cx="2848373" cy="695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04" y="4800259"/>
            <a:ext cx="6906589" cy="876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7915311" y="2675785"/>
            <a:ext cx="1" cy="245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6107400" y="2328074"/>
            <a:ext cx="3837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" idx="2"/>
          </p:cNvCxnSpPr>
          <p:nvPr/>
        </p:nvCxnSpPr>
        <p:spPr>
          <a:xfrm flipV="1">
            <a:off x="4859079" y="5676681"/>
            <a:ext cx="1386920" cy="34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2"/>
                </a:solidFill>
              </a:rPr>
              <a:t>현재 프로젝트의 주간 진행 절차</a:t>
            </a:r>
            <a:endParaRPr lang="en-US" altLang="ko-KR" sz="2400">
              <a:solidFill>
                <a:schemeClr val="bg2"/>
              </a:solidFill>
            </a:endParaRPr>
          </a:p>
          <a:p>
            <a:endParaRPr lang="en-US" altLang="ko-KR" sz="2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월요일</a:t>
            </a:r>
            <a:r>
              <a:rPr lang="en-US" altLang="ko-KR">
                <a:solidFill>
                  <a:schemeClr val="bg2"/>
                </a:solidFill>
              </a:rPr>
              <a:t>~</a:t>
            </a:r>
            <a:r>
              <a:rPr lang="ko-KR" altLang="en-US">
                <a:solidFill>
                  <a:schemeClr val="bg2"/>
                </a:solidFill>
              </a:rPr>
              <a:t>목요일 오전까지 각자 담당 파트 진행</a:t>
            </a:r>
            <a:r>
              <a:rPr lang="en-US" altLang="ko-KR">
                <a:solidFill>
                  <a:schemeClr val="bg2"/>
                </a:solidFill>
              </a:rPr>
              <a:t>,</a:t>
            </a:r>
          </a:p>
          <a:p>
            <a:pPr marL="800100" lvl="1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요일별 마지막 시간 진행상황 검토</a:t>
            </a:r>
            <a:endParaRPr lang="en-US" altLang="ko-KR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진행미달 인원에 대해서는 개선방안을 마련해서 보조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목요일 오후 담당파트 진행부분까지의 </a:t>
            </a:r>
            <a:r>
              <a:rPr lang="en-US" altLang="ko-KR">
                <a:solidFill>
                  <a:schemeClr val="bg2"/>
                </a:solidFill>
              </a:rPr>
              <a:t>PPT </a:t>
            </a:r>
            <a:r>
              <a:rPr lang="ko-KR" altLang="en-US">
                <a:solidFill>
                  <a:schemeClr val="bg2"/>
                </a:solidFill>
              </a:rPr>
              <a:t>작성</a:t>
            </a:r>
            <a:endParaRPr lang="en-US" altLang="ko-KR">
              <a:solidFill>
                <a:schemeClr val="bg2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각자 담당한 파트를 전체 프로젝트에 통합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금요일 발표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53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8460" y="1439012"/>
            <a:ext cx="4025069" cy="499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 Web · 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33" y="2518765"/>
            <a:ext cx="5981520" cy="22316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0342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회원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1520129"/>
            <a:ext cx="9040537" cy="503833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16048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공지사항</a:t>
            </a:r>
            <a:r>
              <a:rPr lang="en-US" altLang="ko-KR">
                <a:solidFill>
                  <a:srgbClr val="002060"/>
                </a:solidFill>
              </a:rPr>
              <a:t>-</a:t>
            </a:r>
            <a:r>
              <a:rPr lang="ko-KR" altLang="en-US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6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공지사항</a:t>
            </a:r>
            <a:r>
              <a:rPr lang="en-US" altLang="ko-KR">
                <a:solidFill>
                  <a:srgbClr val="002060"/>
                </a:solidFill>
              </a:rPr>
              <a:t>-</a:t>
            </a:r>
            <a:r>
              <a:rPr lang="ko-KR" altLang="en-US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96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619559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0087" y="1238524"/>
          <a:ext cx="11217687" cy="5055160"/>
        </p:xfrm>
        <a:graphic>
          <a:graphicData uri="http://schemas.openxmlformats.org/drawingml/2006/table">
            <a:tbl>
              <a:tblPr/>
              <a:tblGrid>
                <a:gridCol w="79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66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6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취미클래스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수강한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784686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0087" y="1103998"/>
          <a:ext cx="11250639" cy="5404448"/>
        </p:xfrm>
        <a:graphic>
          <a:graphicData uri="http://schemas.openxmlformats.org/drawingml/2006/table">
            <a:tbl>
              <a:tblPr/>
              <a:tblGrid>
                <a:gridCol w="77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9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60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1820658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0087" y="1330501"/>
          <a:ext cx="10515601" cy="4022856"/>
        </p:xfrm>
        <a:graphic>
          <a:graphicData uri="http://schemas.openxmlformats.org/drawingml/2006/table">
            <a:tbl>
              <a:tblPr/>
              <a:tblGrid>
                <a:gridCol w="72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898876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2"/>
                </a:solidFill>
              </a:rPr>
              <a:t>소감 및 개선점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469" y="1752321"/>
            <a:ext cx="10160000" cy="4566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1.	ERD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구성이 늦어짐으로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문을 사이트에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적용하는게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오래 걸림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	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-&gt; 1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주차에 화면설계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, ERD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설계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, SQL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문까지 완료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chemeClr val="bg2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안드로이드는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배운 내용이 적용되지 않음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	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다음 프로젝트에 리스트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뷰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및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프래그먼트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적용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chemeClr val="bg2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팀원마다 페이지 제작 속도에 차이가 있었음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	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요구사항 정의서의 일정을 맞추지 못한 팀원을 최대한 </a:t>
            </a:r>
            <a:r>
              <a:rPr lang="ko-KR" altLang="en-US" dirty="0" err="1">
                <a:solidFill>
                  <a:schemeClr val="bg2"/>
                </a:solidFill>
                <a:latin typeface="+mn-ea"/>
              </a:rPr>
              <a:t>케어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833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3200">
                <a:solidFill>
                  <a:srgbClr val="0070C0"/>
                </a:solidFill>
                <a:latin typeface="Arial Rounded MT Bold" panose="020F0704030504030204" pitchFamily="34" charset="0"/>
              </a:rPr>
              <a:t>설계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Diagram(Basic)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7" y="1835481"/>
            <a:ext cx="895272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33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Diagram(Detail)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8" y="1012472"/>
            <a:ext cx="8651706" cy="54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0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7" y="1247213"/>
            <a:ext cx="6994442" cy="294464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53353"/>
            <a:ext cx="99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36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Diagram(Column name)</a:t>
            </a:r>
            <a:endParaRPr lang="ko-KR" altLang="en-US" sz="3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51" y="3631559"/>
            <a:ext cx="7422449" cy="303438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타원 4"/>
          <p:cNvSpPr/>
          <p:nvPr/>
        </p:nvSpPr>
        <p:spPr>
          <a:xfrm>
            <a:off x="4692073" y="5166177"/>
            <a:ext cx="1403927" cy="6373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423734" y="5859434"/>
            <a:ext cx="1579418" cy="7296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86303" y="4359564"/>
            <a:ext cx="1330352" cy="6834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63697" y="5148750"/>
            <a:ext cx="1357745" cy="6547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8763314">
            <a:off x="5394037" y="3308286"/>
            <a:ext cx="424873" cy="6465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Diagram</a:t>
            </a:r>
          </a:p>
          <a:p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(Code Data)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9" y="1817008"/>
            <a:ext cx="5796033" cy="33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5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1839</Words>
  <Application>Microsoft Office PowerPoint</Application>
  <PresentationFormat>와이드스크린</PresentationFormat>
  <Paragraphs>797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굴림</vt:lpstr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user</cp:lastModifiedBy>
  <cp:revision>129</cp:revision>
  <dcterms:created xsi:type="dcterms:W3CDTF">2020-03-02T06:04:27Z</dcterms:created>
  <dcterms:modified xsi:type="dcterms:W3CDTF">2022-06-13T00:00:00Z</dcterms:modified>
</cp:coreProperties>
</file>