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5"/>
  </p:notesMasterIdLst>
  <p:sldIdLst>
    <p:sldId id="407" r:id="rId2"/>
    <p:sldId id="305" r:id="rId3"/>
    <p:sldId id="307" r:id="rId4"/>
    <p:sldId id="316" r:id="rId5"/>
    <p:sldId id="317" r:id="rId6"/>
    <p:sldId id="411" r:id="rId7"/>
    <p:sldId id="412" r:id="rId8"/>
    <p:sldId id="439" r:id="rId9"/>
    <p:sldId id="440" r:id="rId10"/>
    <p:sldId id="318" r:id="rId11"/>
    <p:sldId id="458" r:id="rId12"/>
    <p:sldId id="319" r:id="rId13"/>
    <p:sldId id="310" r:id="rId14"/>
    <p:sldId id="446" r:id="rId15"/>
    <p:sldId id="445" r:id="rId16"/>
    <p:sldId id="450" r:id="rId17"/>
    <p:sldId id="451" r:id="rId18"/>
    <p:sldId id="452" r:id="rId19"/>
    <p:sldId id="453" r:id="rId20"/>
    <p:sldId id="454" r:id="rId21"/>
    <p:sldId id="320" r:id="rId22"/>
    <p:sldId id="349" r:id="rId23"/>
    <p:sldId id="414" r:id="rId24"/>
    <p:sldId id="415" r:id="rId25"/>
    <p:sldId id="345" r:id="rId26"/>
    <p:sldId id="416" r:id="rId27"/>
    <p:sldId id="417" r:id="rId28"/>
    <p:sldId id="418" r:id="rId29"/>
    <p:sldId id="419" r:id="rId30"/>
    <p:sldId id="420" r:id="rId31"/>
    <p:sldId id="421" r:id="rId32"/>
    <p:sldId id="346" r:id="rId33"/>
    <p:sldId id="433" r:id="rId34"/>
    <p:sldId id="434" r:id="rId35"/>
    <p:sldId id="435" r:id="rId36"/>
    <p:sldId id="436" r:id="rId37"/>
    <p:sldId id="409" r:id="rId38"/>
    <p:sldId id="410" r:id="rId39"/>
    <p:sldId id="389" r:id="rId40"/>
    <p:sldId id="390" r:id="rId41"/>
    <p:sldId id="397" r:id="rId42"/>
    <p:sldId id="322" r:id="rId43"/>
    <p:sldId id="422" r:id="rId44"/>
    <p:sldId id="423" r:id="rId45"/>
    <p:sldId id="424" r:id="rId46"/>
    <p:sldId id="425" r:id="rId47"/>
    <p:sldId id="426" r:id="rId48"/>
    <p:sldId id="427" r:id="rId49"/>
    <p:sldId id="428" r:id="rId50"/>
    <p:sldId id="429" r:id="rId51"/>
    <p:sldId id="430" r:id="rId52"/>
    <p:sldId id="383" r:id="rId53"/>
    <p:sldId id="329" r:id="rId54"/>
    <p:sldId id="347" r:id="rId55"/>
    <p:sldId id="431" r:id="rId56"/>
    <p:sldId id="432" r:id="rId57"/>
    <p:sldId id="323" r:id="rId58"/>
    <p:sldId id="396" r:id="rId59"/>
    <p:sldId id="348" r:id="rId60"/>
    <p:sldId id="437" r:id="rId61"/>
    <p:sldId id="438" r:id="rId62"/>
    <p:sldId id="402" r:id="rId63"/>
    <p:sldId id="441" r:id="rId64"/>
    <p:sldId id="442" r:id="rId65"/>
    <p:sldId id="443" r:id="rId66"/>
    <p:sldId id="444" r:id="rId67"/>
    <p:sldId id="325" r:id="rId68"/>
    <p:sldId id="326" r:id="rId69"/>
    <p:sldId id="327" r:id="rId70"/>
    <p:sldId id="330" r:id="rId71"/>
    <p:sldId id="321" r:id="rId72"/>
    <p:sldId id="455" r:id="rId73"/>
    <p:sldId id="456" r:id="rId74"/>
    <p:sldId id="457" r:id="rId75"/>
    <p:sldId id="324" r:id="rId76"/>
    <p:sldId id="311" r:id="rId77"/>
    <p:sldId id="312" r:id="rId78"/>
    <p:sldId id="313" r:id="rId79"/>
    <p:sldId id="449" r:id="rId80"/>
    <p:sldId id="314" r:id="rId81"/>
    <p:sldId id="447" r:id="rId82"/>
    <p:sldId id="448" r:id="rId83"/>
    <p:sldId id="315" r:id="rId8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096"/>
    <a:srgbClr val="214473"/>
    <a:srgbClr val="1E5C8B"/>
    <a:srgbClr val="132843"/>
    <a:srgbClr val="132741"/>
    <a:srgbClr val="245F8E"/>
    <a:srgbClr val="17456B"/>
    <a:srgbClr val="0C192A"/>
    <a:srgbClr val="152A47"/>
    <a:srgbClr val="1E5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15" autoAdjust="0"/>
    <p:restoredTop sz="95883" autoAdjust="0"/>
  </p:normalViewPr>
  <p:slideViewPr>
    <p:cSldViewPr snapToGrid="0">
      <p:cViewPr varScale="1">
        <p:scale>
          <a:sx n="57" d="100"/>
          <a:sy n="57" d="100"/>
        </p:scale>
        <p:origin x="36" y="13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830BA-6F33-4CCF-B10E-4E57CDFDCD46}" type="datetimeFigureOut">
              <a:rPr lang="ko-KR" altLang="en-US" smtClean="0"/>
              <a:t>2020-04-10 Fri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65E37-1BF2-4202-A037-A1637B1798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879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017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017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017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199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9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009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869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777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2020-04-10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2020-04-10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2020-04-10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2020-04-10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2020-04-10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2020-04-10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2020-04-10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2020-04-10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2020-04-10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2020-04-10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2020-04-10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2020-04-10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17759" y="660401"/>
            <a:ext cx="11535682" cy="6197600"/>
            <a:chOff x="417759" y="660401"/>
            <a:chExt cx="11535682" cy="6197600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7638" y="3439683"/>
              <a:ext cx="1186609" cy="1186609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937" y="931696"/>
              <a:ext cx="1364810" cy="1364810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879" y="3415805"/>
              <a:ext cx="1616285" cy="1616285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7146" y="5600700"/>
              <a:ext cx="736295" cy="736295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1671" y="1399770"/>
              <a:ext cx="594423" cy="594423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59" y="5689600"/>
              <a:ext cx="865758" cy="865758"/>
            </a:xfrm>
            <a:prstGeom prst="rect">
              <a:avLst/>
            </a:prstGeom>
          </p:spPr>
        </p:pic>
        <p:sp>
          <p:nvSpPr>
            <p:cNvPr id="4" name="양쪽 모서리가 둥근 사각형 3"/>
            <p:cNvSpPr/>
            <p:nvPr/>
          </p:nvSpPr>
          <p:spPr>
            <a:xfrm>
              <a:off x="1986155" y="660401"/>
              <a:ext cx="8220816" cy="4614178"/>
            </a:xfrm>
            <a:prstGeom prst="round2SameRect">
              <a:avLst>
                <a:gd name="adj1" fmla="val 6623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양쪽 모서리가 둥근 사각형 4"/>
            <p:cNvSpPr/>
            <p:nvPr/>
          </p:nvSpPr>
          <p:spPr>
            <a:xfrm>
              <a:off x="2191786" y="881743"/>
              <a:ext cx="7809549" cy="4392836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양쪽 모서리가 둥근 사각형 6"/>
            <p:cNvSpPr/>
            <p:nvPr/>
          </p:nvSpPr>
          <p:spPr>
            <a:xfrm rot="16200000">
              <a:off x="2497335" y="4703865"/>
              <a:ext cx="156907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 rot="5400000" flipH="1">
              <a:off x="9537759" y="4703864"/>
              <a:ext cx="156905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양쪽 모서리가 둥근 사각형 8"/>
            <p:cNvSpPr/>
            <p:nvPr/>
          </p:nvSpPr>
          <p:spPr>
            <a:xfrm rot="16200000">
              <a:off x="6017548" y="2481983"/>
              <a:ext cx="156905" cy="5742089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다리꼴 9"/>
            <p:cNvSpPr/>
            <p:nvPr/>
          </p:nvSpPr>
          <p:spPr>
            <a:xfrm>
              <a:off x="1189705" y="5431480"/>
              <a:ext cx="9812590" cy="1426521"/>
            </a:xfrm>
            <a:prstGeom prst="trapezoid">
              <a:avLst>
                <a:gd name="adj" fmla="val 5454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다리꼴 10"/>
            <p:cNvSpPr/>
            <p:nvPr/>
          </p:nvSpPr>
          <p:spPr>
            <a:xfrm>
              <a:off x="1986155" y="5702172"/>
              <a:ext cx="8279223" cy="1155829"/>
            </a:xfrm>
            <a:prstGeom prst="trapezoid">
              <a:avLst>
                <a:gd name="adj" fmla="val 4640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평행 사변형 11"/>
            <p:cNvSpPr/>
            <p:nvPr/>
          </p:nvSpPr>
          <p:spPr>
            <a:xfrm>
              <a:off x="2792008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평행 사변형 12"/>
            <p:cNvSpPr/>
            <p:nvPr/>
          </p:nvSpPr>
          <p:spPr>
            <a:xfrm>
              <a:off x="2673131" y="620958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평행 사변형 13"/>
            <p:cNvSpPr/>
            <p:nvPr/>
          </p:nvSpPr>
          <p:spPr>
            <a:xfrm>
              <a:off x="2548851" y="6514626"/>
              <a:ext cx="844345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평행 사변형 14"/>
            <p:cNvSpPr/>
            <p:nvPr/>
          </p:nvSpPr>
          <p:spPr>
            <a:xfrm>
              <a:off x="342961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평행 사변형 15"/>
            <p:cNvSpPr/>
            <p:nvPr/>
          </p:nvSpPr>
          <p:spPr>
            <a:xfrm>
              <a:off x="384340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평행 사변형 16"/>
            <p:cNvSpPr/>
            <p:nvPr/>
          </p:nvSpPr>
          <p:spPr>
            <a:xfrm>
              <a:off x="425719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평행 사변형 17"/>
            <p:cNvSpPr/>
            <p:nvPr/>
          </p:nvSpPr>
          <p:spPr>
            <a:xfrm>
              <a:off x="4670988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평행 사변형 18"/>
            <p:cNvSpPr/>
            <p:nvPr/>
          </p:nvSpPr>
          <p:spPr>
            <a:xfrm>
              <a:off x="5084778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평행 사변형 19"/>
            <p:cNvSpPr/>
            <p:nvPr/>
          </p:nvSpPr>
          <p:spPr>
            <a:xfrm>
              <a:off x="5498568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다리꼴 20"/>
            <p:cNvSpPr/>
            <p:nvPr/>
          </p:nvSpPr>
          <p:spPr>
            <a:xfrm>
              <a:off x="5940398" y="5912910"/>
              <a:ext cx="3747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평행 사변형 31"/>
            <p:cNvSpPr/>
            <p:nvPr/>
          </p:nvSpPr>
          <p:spPr>
            <a:xfrm flipH="1">
              <a:off x="8887923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solidFill>
                    <a:schemeClr val="bg1"/>
                  </a:solidFill>
                </a:rPr>
                <a:t>START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평행 사변형 32"/>
            <p:cNvSpPr/>
            <p:nvPr/>
          </p:nvSpPr>
          <p:spPr>
            <a:xfrm flipH="1">
              <a:off x="8476703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평행 사변형 33"/>
            <p:cNvSpPr/>
            <p:nvPr/>
          </p:nvSpPr>
          <p:spPr>
            <a:xfrm flipH="1">
              <a:off x="806291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평행 사변형 34"/>
            <p:cNvSpPr/>
            <p:nvPr/>
          </p:nvSpPr>
          <p:spPr>
            <a:xfrm flipH="1">
              <a:off x="764912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평행 사변형 35"/>
            <p:cNvSpPr/>
            <p:nvPr/>
          </p:nvSpPr>
          <p:spPr>
            <a:xfrm flipH="1">
              <a:off x="7235334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평행 사변형 36"/>
            <p:cNvSpPr/>
            <p:nvPr/>
          </p:nvSpPr>
          <p:spPr>
            <a:xfrm flipH="1">
              <a:off x="6821545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평행 사변형 37"/>
            <p:cNvSpPr/>
            <p:nvPr/>
          </p:nvSpPr>
          <p:spPr>
            <a:xfrm flipH="1">
              <a:off x="6407755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평행 사변형 39"/>
            <p:cNvSpPr/>
            <p:nvPr/>
          </p:nvSpPr>
          <p:spPr>
            <a:xfrm>
              <a:off x="332380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평행 사변형 40"/>
            <p:cNvSpPr/>
            <p:nvPr/>
          </p:nvSpPr>
          <p:spPr>
            <a:xfrm>
              <a:off x="373759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평행 사변형 41"/>
            <p:cNvSpPr/>
            <p:nvPr/>
          </p:nvSpPr>
          <p:spPr>
            <a:xfrm>
              <a:off x="415138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평행 사변형 42"/>
            <p:cNvSpPr/>
            <p:nvPr/>
          </p:nvSpPr>
          <p:spPr>
            <a:xfrm>
              <a:off x="4565178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평행 사변형 43"/>
            <p:cNvSpPr/>
            <p:nvPr/>
          </p:nvSpPr>
          <p:spPr>
            <a:xfrm>
              <a:off x="4978967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평행 사변형 44"/>
            <p:cNvSpPr/>
            <p:nvPr/>
          </p:nvSpPr>
          <p:spPr>
            <a:xfrm>
              <a:off x="5392757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사다리꼴 45"/>
            <p:cNvSpPr/>
            <p:nvPr/>
          </p:nvSpPr>
          <p:spPr>
            <a:xfrm>
              <a:off x="5890666" y="6208406"/>
              <a:ext cx="4824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평행 사변형 46"/>
            <p:cNvSpPr/>
            <p:nvPr/>
          </p:nvSpPr>
          <p:spPr>
            <a:xfrm flipH="1">
              <a:off x="9015780" y="620840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H="1">
              <a:off x="8604560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평행 사변형 48"/>
            <p:cNvSpPr/>
            <p:nvPr/>
          </p:nvSpPr>
          <p:spPr>
            <a:xfrm flipH="1">
              <a:off x="819077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평행 사변형 49"/>
            <p:cNvSpPr/>
            <p:nvPr/>
          </p:nvSpPr>
          <p:spPr>
            <a:xfrm flipH="1">
              <a:off x="777698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평행 사변형 50"/>
            <p:cNvSpPr/>
            <p:nvPr/>
          </p:nvSpPr>
          <p:spPr>
            <a:xfrm flipH="1">
              <a:off x="7363191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평행 사변형 51"/>
            <p:cNvSpPr/>
            <p:nvPr/>
          </p:nvSpPr>
          <p:spPr>
            <a:xfrm flipH="1">
              <a:off x="6949402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평행 사변형 52"/>
            <p:cNvSpPr/>
            <p:nvPr/>
          </p:nvSpPr>
          <p:spPr>
            <a:xfrm flipH="1">
              <a:off x="6535612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평행 사변형 53"/>
            <p:cNvSpPr/>
            <p:nvPr/>
          </p:nvSpPr>
          <p:spPr>
            <a:xfrm>
              <a:off x="348625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평행 사변형 54"/>
            <p:cNvSpPr/>
            <p:nvPr/>
          </p:nvSpPr>
          <p:spPr>
            <a:xfrm>
              <a:off x="390004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>
              <a:off x="43138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>
              <a:off x="472762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>
              <a:off x="514141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평행 사변형 60"/>
            <p:cNvSpPr/>
            <p:nvPr/>
          </p:nvSpPr>
          <p:spPr>
            <a:xfrm flipH="1">
              <a:off x="9159535" y="651462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평행 사변형 61"/>
            <p:cNvSpPr/>
            <p:nvPr/>
          </p:nvSpPr>
          <p:spPr>
            <a:xfrm flipH="1">
              <a:off x="8748315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평행 사변형 62"/>
            <p:cNvSpPr/>
            <p:nvPr/>
          </p:nvSpPr>
          <p:spPr>
            <a:xfrm flipH="1">
              <a:off x="833452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평행 사변형 63"/>
            <p:cNvSpPr/>
            <p:nvPr/>
          </p:nvSpPr>
          <p:spPr>
            <a:xfrm flipH="1">
              <a:off x="79207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평행 사변형 64"/>
            <p:cNvSpPr/>
            <p:nvPr/>
          </p:nvSpPr>
          <p:spPr>
            <a:xfrm flipH="1">
              <a:off x="750694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평행 사변형 65"/>
            <p:cNvSpPr/>
            <p:nvPr/>
          </p:nvSpPr>
          <p:spPr>
            <a:xfrm flipH="1">
              <a:off x="709315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평행 사변형 66"/>
            <p:cNvSpPr/>
            <p:nvPr/>
          </p:nvSpPr>
          <p:spPr>
            <a:xfrm flipH="1">
              <a:off x="6679367" y="651462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평행 사변형 69"/>
            <p:cNvSpPr/>
            <p:nvPr/>
          </p:nvSpPr>
          <p:spPr>
            <a:xfrm flipH="1">
              <a:off x="6185764" y="6514626"/>
              <a:ext cx="374797" cy="172394"/>
            </a:xfrm>
            <a:prstGeom prst="parallelogram">
              <a:avLst>
                <a:gd name="adj" fmla="val 12462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평행 사변형 70"/>
            <p:cNvSpPr/>
            <p:nvPr/>
          </p:nvSpPr>
          <p:spPr>
            <a:xfrm>
              <a:off x="5681356" y="6519259"/>
              <a:ext cx="374797" cy="172394"/>
            </a:xfrm>
            <a:prstGeom prst="parallelogram">
              <a:avLst>
                <a:gd name="adj" fmla="val 17164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1197401" y="5417071"/>
              <a:ext cx="9034631" cy="1426521"/>
            </a:xfrm>
            <a:custGeom>
              <a:avLst/>
              <a:gdLst>
                <a:gd name="connsiteX0" fmla="*/ 64770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47700 w 7962900"/>
                <a:gd name="connsiteY3" fmla="*/ 0 h 1257300"/>
                <a:gd name="connsiteX0" fmla="*/ 68128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81280 w 7962900"/>
                <a:gd name="connsiteY3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62900" h="1257300">
                  <a:moveTo>
                    <a:pt x="681280" y="0"/>
                  </a:moveTo>
                  <a:lnTo>
                    <a:pt x="0" y="1257300"/>
                  </a:lnTo>
                  <a:lnTo>
                    <a:pt x="7962900" y="12700"/>
                  </a:lnTo>
                  <a:lnTo>
                    <a:pt x="681280" y="0"/>
                  </a:lnTo>
                  <a:close/>
                </a:path>
              </a:pathLst>
            </a:custGeom>
            <a:solidFill>
              <a:schemeClr val="tx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4200055" y="3828578"/>
            <a:ext cx="3585645" cy="1050229"/>
            <a:chOff x="4200055" y="3828578"/>
            <a:chExt cx="3585645" cy="1050229"/>
          </a:xfrm>
        </p:grpSpPr>
        <p:cxnSp>
          <p:nvCxnSpPr>
            <p:cNvPr id="105" name="직선 연결선 104"/>
            <p:cNvCxnSpPr/>
            <p:nvPr/>
          </p:nvCxnSpPr>
          <p:spPr>
            <a:xfrm>
              <a:off x="4200055" y="4092652"/>
              <a:ext cx="324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4437700" y="4597842"/>
              <a:ext cx="33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rot="5400000">
              <a:off x="6949191" y="437713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5400000">
              <a:off x="6452765" y="432605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5400000">
              <a:off x="4226761" y="438645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rot="5400000">
              <a:off x="4757626" y="4439428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5400000">
              <a:off x="5257382" y="436521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rot="5400000">
              <a:off x="5681764" y="4332578"/>
              <a:ext cx="100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rot="5400000">
              <a:off x="5910462" y="4428807"/>
              <a:ext cx="90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442" y="815948"/>
            <a:ext cx="5469425" cy="38676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34554" y="4186059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조   </a:t>
            </a:r>
            <a:r>
              <a:rPr lang="ko-KR" altLang="en-US" dirty="0" err="1" smtClean="0">
                <a:latin typeface="HY나무B" panose="02030600000101010101" pitchFamily="18" charset="-127"/>
                <a:ea typeface="HY나무B" panose="02030600000101010101" pitchFamily="18" charset="-127"/>
              </a:rPr>
              <a:t>립</a:t>
            </a:r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     </a:t>
            </a:r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P    C       </a:t>
            </a:r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쇼   핑   몰</a:t>
            </a:r>
            <a:endParaRPr lang="ko-KR" altLang="en-US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27778" y="927883"/>
            <a:ext cx="2188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3</a:t>
            </a:r>
            <a:r>
              <a:rPr lang="ko-KR" altLang="en-US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조 김형준</a:t>
            </a:r>
            <a:r>
              <a:rPr lang="en-US" altLang="ko-KR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,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전현규</a:t>
            </a:r>
            <a:r>
              <a:rPr lang="en-US" altLang="ko-KR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최민기</a:t>
            </a:r>
            <a:r>
              <a:rPr lang="en-US" altLang="ko-KR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한송우</a:t>
            </a:r>
            <a:endParaRPr lang="ko-KR" altLang="en-US" sz="10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259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2089442" y="2516875"/>
            <a:ext cx="7876296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03.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흐름도</a:t>
            </a:r>
            <a:r>
              <a:rPr lang="ko-KR" altLang="en-US" sz="32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Flow</a:t>
            </a:r>
            <a:r>
              <a:rPr lang="en-US" altLang="ko-KR" sz="40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Chart</a:t>
            </a:r>
            <a:endParaRPr lang="en-US" altLang="ko-KR" sz="40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57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59" name="양쪽 모서리가 둥근 사각형 58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양쪽 모서리가 둥근 사각형 59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양쪽 모서리가 둥근 사각형 60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양쪽 모서리가 둥근 사각형 61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양쪽 모서리가 둥근 사각형 62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자유형 6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자유형 64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" name="직선 연결선 8"/>
          <p:cNvCxnSpPr/>
          <p:nvPr/>
        </p:nvCxnSpPr>
        <p:spPr>
          <a:xfrm>
            <a:off x="1358721" y="1555743"/>
            <a:ext cx="0" cy="771821"/>
          </a:xfrm>
          <a:prstGeom prst="line">
            <a:avLst/>
          </a:prstGeom>
          <a:ln w="63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38" idx="0"/>
            <a:endCxn id="19" idx="2"/>
          </p:cNvCxnSpPr>
          <p:nvPr/>
        </p:nvCxnSpPr>
        <p:spPr>
          <a:xfrm flipV="1">
            <a:off x="1533288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40" idx="0"/>
            <a:endCxn id="20" idx="2"/>
          </p:cNvCxnSpPr>
          <p:nvPr/>
        </p:nvCxnSpPr>
        <p:spPr>
          <a:xfrm flipV="1">
            <a:off x="3361403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47" idx="0"/>
            <a:endCxn id="22" idx="2"/>
          </p:cNvCxnSpPr>
          <p:nvPr/>
        </p:nvCxnSpPr>
        <p:spPr>
          <a:xfrm flipV="1">
            <a:off x="5189518" y="2780972"/>
            <a:ext cx="0" cy="56563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endCxn id="21" idx="2"/>
          </p:cNvCxnSpPr>
          <p:nvPr/>
        </p:nvCxnSpPr>
        <p:spPr>
          <a:xfrm flipV="1">
            <a:off x="7017633" y="2763562"/>
            <a:ext cx="0" cy="12093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endCxn id="23" idx="2"/>
          </p:cNvCxnSpPr>
          <p:nvPr/>
        </p:nvCxnSpPr>
        <p:spPr>
          <a:xfrm flipV="1">
            <a:off x="8838391" y="2763562"/>
            <a:ext cx="7357" cy="161925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>
            <a:endCxn id="28" idx="2"/>
          </p:cNvCxnSpPr>
          <p:nvPr/>
        </p:nvCxnSpPr>
        <p:spPr>
          <a:xfrm flipV="1">
            <a:off x="10673255" y="2763562"/>
            <a:ext cx="606" cy="7521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535958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회원가입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4364073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로그인</a:t>
            </a:r>
            <a:endParaRPr lang="ko-KR" altLang="en-US" sz="14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9848416" y="2405869"/>
            <a:ext cx="1650890" cy="1281016"/>
            <a:chOff x="13632685" y="260768"/>
            <a:chExt cx="1790921" cy="1801121"/>
          </a:xfrm>
        </p:grpSpPr>
        <p:sp>
          <p:nvSpPr>
            <p:cNvPr id="28" name="직사각형 27"/>
            <p:cNvSpPr/>
            <p:nvPr/>
          </p:nvSpPr>
          <p:spPr>
            <a:xfrm>
              <a:off x="1363268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 smtClean="0">
                  <a:solidFill>
                    <a:sysClr val="windowText" lastClr="000000"/>
                  </a:solidFill>
                </a:rPr>
                <a:t>마이페이지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363268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/>
                <a:t>내정보</a:t>
              </a:r>
              <a:endParaRPr lang="ko-KR" altLang="en-US" sz="14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363268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주문</a:t>
              </a:r>
              <a:r>
                <a:rPr lang="en-US" altLang="ko-KR" sz="1400" dirty="0" smtClean="0"/>
                <a:t>/</a:t>
              </a:r>
              <a:r>
                <a:rPr lang="ko-KR" altLang="en-US" sz="1400" dirty="0" smtClean="0"/>
                <a:t>배송 조회</a:t>
              </a:r>
              <a:endParaRPr lang="ko-KR" altLang="en-US" sz="1400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07843" y="2423279"/>
            <a:ext cx="1650890" cy="2139172"/>
            <a:chOff x="6032279" y="260768"/>
            <a:chExt cx="1790921" cy="3007697"/>
          </a:xfrm>
        </p:grpSpPr>
        <p:sp>
          <p:nvSpPr>
            <p:cNvPr id="19" name="직사각형 18"/>
            <p:cNvSpPr/>
            <p:nvPr/>
          </p:nvSpPr>
          <p:spPr>
            <a:xfrm>
              <a:off x="603227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조립</a:t>
              </a:r>
              <a:r>
                <a:rPr lang="en-US" altLang="ko-KR" sz="1400" b="1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컴퓨터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03227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 smtClean="0"/>
                <a:t>컴퓨터 목록</a:t>
              </a:r>
              <a:endParaRPr lang="ko-KR" altLang="en-US" sz="14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03227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 smtClean="0"/>
                <a:t>컴퓨터 상세</a:t>
              </a:r>
              <a:endParaRPr lang="ko-KR" altLang="en-US" sz="14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03227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추가</a:t>
              </a:r>
              <a:endParaRPr lang="ko-KR" altLang="en-US" sz="14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03227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구매</a:t>
              </a:r>
              <a:endParaRPr lang="ko-KR" altLang="en-US" sz="14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535958" y="2423279"/>
            <a:ext cx="1650890" cy="2139172"/>
            <a:chOff x="8611649" y="260768"/>
            <a:chExt cx="1790921" cy="3007697"/>
          </a:xfrm>
        </p:grpSpPr>
        <p:sp>
          <p:nvSpPr>
            <p:cNvPr id="20" name="직사각형 19"/>
            <p:cNvSpPr/>
            <p:nvPr/>
          </p:nvSpPr>
          <p:spPr>
            <a:xfrm>
              <a:off x="861164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컴퓨터 부품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61164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컴퓨터 부품 목록</a:t>
              </a:r>
              <a:endParaRPr lang="ko-KR" altLang="en-US" sz="14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61164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컴퓨터 부품 상세</a:t>
              </a:r>
              <a:endParaRPr lang="ko-KR" altLang="en-US" sz="1400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861164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추가</a:t>
              </a:r>
              <a:endParaRPr lang="ko-KR" altLang="en-US" sz="1400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61164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구매</a:t>
              </a:r>
              <a:endParaRPr lang="ko-KR" altLang="en-US" sz="14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8020303" y="2405869"/>
            <a:ext cx="1650890" cy="2139172"/>
            <a:chOff x="10381" y="260768"/>
            <a:chExt cx="1790921" cy="3007697"/>
          </a:xfrm>
        </p:grpSpPr>
        <p:sp>
          <p:nvSpPr>
            <p:cNvPr id="23" name="직사각형 22"/>
            <p:cNvSpPr/>
            <p:nvPr/>
          </p:nvSpPr>
          <p:spPr>
            <a:xfrm>
              <a:off x="10381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고객센터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0381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공지사항</a:t>
              </a:r>
              <a:endParaRPr lang="ko-KR" altLang="en-US" sz="14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0381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상품후기</a:t>
              </a:r>
              <a:endParaRPr lang="ko-KR" altLang="en-US" sz="1400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0381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AS</a:t>
              </a:r>
              <a:r>
                <a:rPr lang="ko-KR" altLang="en-US" sz="1400" dirty="0"/>
                <a:t> </a:t>
              </a:r>
              <a:r>
                <a:rPr lang="ko-KR" altLang="en-US" sz="1400" dirty="0" smtClean="0"/>
                <a:t>신청</a:t>
              </a:r>
              <a:endParaRPr lang="ko-KR" altLang="en-US" sz="1400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0381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/>
                <a:t>문의사항</a:t>
              </a:r>
              <a:endParaRPr lang="ko-KR" altLang="en-US" sz="14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364073" y="2423279"/>
            <a:ext cx="1650890" cy="1281016"/>
            <a:chOff x="2415945" y="260768"/>
            <a:chExt cx="1790921" cy="1801121"/>
          </a:xfrm>
        </p:grpSpPr>
        <p:sp>
          <p:nvSpPr>
            <p:cNvPr id="22" name="직사각형 21"/>
            <p:cNvSpPr/>
            <p:nvPr/>
          </p:nvSpPr>
          <p:spPr>
            <a:xfrm>
              <a:off x="241594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견적 문의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41594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견적 문의</a:t>
              </a:r>
              <a:endParaRPr lang="ko-KR" altLang="en-US" sz="1400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41594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견적 목록</a:t>
              </a:r>
              <a:endParaRPr lang="ko-KR" altLang="en-US" sz="14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192188" y="2405869"/>
            <a:ext cx="1650890" cy="1710094"/>
            <a:chOff x="11277657" y="260768"/>
            <a:chExt cx="1790921" cy="2404409"/>
          </a:xfrm>
        </p:grpSpPr>
        <p:sp>
          <p:nvSpPr>
            <p:cNvPr id="21" name="직사각형 20"/>
            <p:cNvSpPr/>
            <p:nvPr/>
          </p:nvSpPr>
          <p:spPr>
            <a:xfrm>
              <a:off x="11277657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장바구니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1277657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목록</a:t>
              </a:r>
              <a:endParaRPr lang="ko-KR" altLang="en-US" sz="1400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1277657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삭제</a:t>
              </a:r>
              <a:endParaRPr lang="ko-KR" altLang="en-US" sz="14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1277657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구매</a:t>
              </a:r>
              <a:endParaRPr lang="ko-KR" altLang="en-US" sz="1400" dirty="0"/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70784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 관리</a:t>
            </a:r>
            <a:endParaRPr lang="ko-KR" altLang="en-US" sz="1400" dirty="0"/>
          </a:p>
        </p:txBody>
      </p:sp>
      <p:sp>
        <p:nvSpPr>
          <p:cNvPr id="53" name="직사각형 52"/>
          <p:cNvSpPr/>
          <p:nvPr/>
        </p:nvSpPr>
        <p:spPr>
          <a:xfrm>
            <a:off x="253595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상품 관리</a:t>
            </a:r>
            <a:endParaRPr lang="ko-KR" altLang="en-US" sz="1400" dirty="0"/>
          </a:p>
        </p:txBody>
      </p:sp>
      <p:sp>
        <p:nvSpPr>
          <p:cNvPr id="54" name="직사각형 53"/>
          <p:cNvSpPr/>
          <p:nvPr/>
        </p:nvSpPr>
        <p:spPr>
          <a:xfrm>
            <a:off x="436407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 관리</a:t>
            </a:r>
            <a:endParaRPr lang="ko-KR" altLang="en-US" sz="1400" dirty="0"/>
          </a:p>
        </p:txBody>
      </p:sp>
      <p:sp>
        <p:nvSpPr>
          <p:cNvPr id="55" name="직사각형 54"/>
          <p:cNvSpPr/>
          <p:nvPr/>
        </p:nvSpPr>
        <p:spPr>
          <a:xfrm>
            <a:off x="619218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AS </a:t>
            </a:r>
            <a:r>
              <a:rPr lang="ko-KR" altLang="en-US" sz="1400" dirty="0" smtClean="0"/>
              <a:t>관리</a:t>
            </a:r>
            <a:endParaRPr lang="ko-KR" altLang="en-US" sz="1400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707843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비회원</a:t>
            </a:r>
            <a:endParaRPr lang="ko-KR" altLang="en-US" sz="1400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6192188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</a:t>
            </a:r>
            <a:endParaRPr lang="ko-KR" altLang="en-US" sz="1400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707843" y="4939840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관리자</a:t>
            </a:r>
            <a:endParaRPr lang="ko-KR" altLang="en-US" sz="1400" dirty="0"/>
          </a:p>
        </p:txBody>
      </p:sp>
      <p:sp>
        <p:nvSpPr>
          <p:cNvPr id="67" name="직사각형 6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흐름도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Flow Chart</a:t>
            </a:r>
          </a:p>
        </p:txBody>
      </p:sp>
      <p:cxnSp>
        <p:nvCxnSpPr>
          <p:cNvPr id="70" name="직선 연결선 69"/>
          <p:cNvCxnSpPr>
            <a:stCxn id="2" idx="3"/>
            <a:endCxn id="24" idx="1"/>
          </p:cNvCxnSpPr>
          <p:nvPr/>
        </p:nvCxnSpPr>
        <p:spPr>
          <a:xfrm>
            <a:off x="2358733" y="1334939"/>
            <a:ext cx="17722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24" idx="3"/>
            <a:endCxn id="25" idx="1"/>
          </p:cNvCxnSpPr>
          <p:nvPr/>
        </p:nvCxnSpPr>
        <p:spPr>
          <a:xfrm>
            <a:off x="4186848" y="1334939"/>
            <a:ext cx="17722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57" idx="2"/>
            <a:endCxn id="52" idx="0"/>
          </p:cNvCxnSpPr>
          <p:nvPr/>
        </p:nvCxnSpPr>
        <p:spPr>
          <a:xfrm>
            <a:off x="1533288" y="5368751"/>
            <a:ext cx="0" cy="312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56" idx="2"/>
            <a:endCxn id="19" idx="0"/>
          </p:cNvCxnSpPr>
          <p:nvPr/>
        </p:nvCxnSpPr>
        <p:spPr>
          <a:xfrm rot="5400000">
            <a:off x="3838519" y="-755836"/>
            <a:ext cx="873885" cy="5484345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57" idx="2"/>
            <a:endCxn id="53" idx="0"/>
          </p:cNvCxnSpPr>
          <p:nvPr/>
        </p:nvCxnSpPr>
        <p:spPr>
          <a:xfrm rot="16200000" flipH="1">
            <a:off x="2291142" y="4610896"/>
            <a:ext cx="312406" cy="18281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57" idx="2"/>
            <a:endCxn id="54" idx="0"/>
          </p:cNvCxnSpPr>
          <p:nvPr/>
        </p:nvCxnSpPr>
        <p:spPr>
          <a:xfrm rot="16200000" flipH="1">
            <a:off x="3205200" y="3696839"/>
            <a:ext cx="312406" cy="36562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>
            <a:stCxn id="57" idx="2"/>
            <a:endCxn id="55" idx="0"/>
          </p:cNvCxnSpPr>
          <p:nvPr/>
        </p:nvCxnSpPr>
        <p:spPr>
          <a:xfrm rot="16200000" flipH="1">
            <a:off x="4119257" y="2782781"/>
            <a:ext cx="312406" cy="548434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 124"/>
          <p:cNvCxnSpPr>
            <a:stCxn id="56" idx="2"/>
            <a:endCxn id="20" idx="0"/>
          </p:cNvCxnSpPr>
          <p:nvPr/>
        </p:nvCxnSpPr>
        <p:spPr>
          <a:xfrm rot="5400000">
            <a:off x="4752576" y="158221"/>
            <a:ext cx="873885" cy="365623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 127"/>
          <p:cNvCxnSpPr>
            <a:stCxn id="56" idx="2"/>
            <a:endCxn id="22" idx="0"/>
          </p:cNvCxnSpPr>
          <p:nvPr/>
        </p:nvCxnSpPr>
        <p:spPr>
          <a:xfrm rot="5400000">
            <a:off x="5666634" y="1072279"/>
            <a:ext cx="87388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131"/>
          <p:cNvCxnSpPr>
            <a:stCxn id="56" idx="2"/>
            <a:endCxn id="21" idx="0"/>
          </p:cNvCxnSpPr>
          <p:nvPr/>
        </p:nvCxnSpPr>
        <p:spPr>
          <a:xfrm rot="5400000">
            <a:off x="6589396" y="1977631"/>
            <a:ext cx="856475" cy="127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>
            <a:stCxn id="25" idx="3"/>
            <a:endCxn id="56" idx="1"/>
          </p:cNvCxnSpPr>
          <p:nvPr/>
        </p:nvCxnSpPr>
        <p:spPr>
          <a:xfrm>
            <a:off x="6014963" y="1334939"/>
            <a:ext cx="17722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꺾인 연결선 164"/>
          <p:cNvCxnSpPr>
            <a:stCxn id="56" idx="2"/>
            <a:endCxn id="23" idx="0"/>
          </p:cNvCxnSpPr>
          <p:nvPr/>
        </p:nvCxnSpPr>
        <p:spPr>
          <a:xfrm rot="16200000" flipH="1">
            <a:off x="7503453" y="1063573"/>
            <a:ext cx="85647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꺾인 연결선 167"/>
          <p:cNvCxnSpPr>
            <a:stCxn id="56" idx="2"/>
            <a:endCxn id="28" idx="0"/>
          </p:cNvCxnSpPr>
          <p:nvPr/>
        </p:nvCxnSpPr>
        <p:spPr>
          <a:xfrm rot="16200000" flipH="1">
            <a:off x="8417510" y="149517"/>
            <a:ext cx="856475" cy="365622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>
            <a:off x="2447345" y="3980861"/>
            <a:ext cx="0" cy="77066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>
            <a:off x="4297105" y="3931375"/>
            <a:ext cx="0" cy="82015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/>
          <p:nvPr/>
        </p:nvCxnSpPr>
        <p:spPr>
          <a:xfrm>
            <a:off x="2447345" y="4751526"/>
            <a:ext cx="364865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/>
          <p:nvPr/>
        </p:nvCxnSpPr>
        <p:spPr>
          <a:xfrm flipV="1">
            <a:off x="6096000" y="3139636"/>
            <a:ext cx="0" cy="161189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>
            <a:off x="6096000" y="3139636"/>
            <a:ext cx="96188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/>
          <p:nvPr/>
        </p:nvCxnSpPr>
        <p:spPr>
          <a:xfrm>
            <a:off x="4186848" y="3931375"/>
            <a:ext cx="110257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 flipV="1">
            <a:off x="2359313" y="3980861"/>
            <a:ext cx="88032" cy="39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623455" y="2327564"/>
            <a:ext cx="3644431" cy="1430706"/>
          </a:xfrm>
          <a:prstGeom prst="roundRect">
            <a:avLst>
              <a:gd name="adj" fmla="val 12019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7931691" y="2313195"/>
            <a:ext cx="1820540" cy="1430706"/>
          </a:xfrm>
          <a:prstGeom prst="roundRect">
            <a:avLst>
              <a:gd name="adj" fmla="val 12019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꺾인 연결선 73"/>
          <p:cNvCxnSpPr/>
          <p:nvPr/>
        </p:nvCxnSpPr>
        <p:spPr>
          <a:xfrm rot="16200000" flipH="1">
            <a:off x="4645420" y="-1737306"/>
            <a:ext cx="772114" cy="7345514"/>
          </a:xfrm>
          <a:prstGeom prst="bentConnector3">
            <a:avLst>
              <a:gd name="adj1" fmla="val 40310"/>
            </a:avLst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03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569807" y="1824378"/>
            <a:ext cx="1107506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04.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ERD</a:t>
            </a:r>
            <a:r>
              <a:rPr lang="en-US" altLang="ko-KR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Entity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Relationship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Diagram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86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46" y="1688538"/>
            <a:ext cx="7408657" cy="432817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[DB </a:t>
            </a:r>
            <a:r>
              <a:rPr lang="ko-KR" altLang="en-US" smtClean="0"/>
              <a:t>설계</a:t>
            </a:r>
            <a:r>
              <a:rPr lang="en-US" altLang="ko-KR" smtClean="0"/>
              <a:t>] ERD </a:t>
            </a:r>
            <a:r>
              <a:rPr lang="ko-KR" altLang="en-US" smtClean="0"/>
              <a:t>관계설계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111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09" y="1613246"/>
            <a:ext cx="7308188" cy="469812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[DB </a:t>
            </a:r>
            <a:r>
              <a:rPr lang="ko-KR" altLang="en-US" smtClean="0"/>
              <a:t>설계</a:t>
            </a:r>
            <a:r>
              <a:rPr lang="en-US" altLang="ko-KR" smtClean="0"/>
              <a:t>] ERD </a:t>
            </a:r>
            <a:r>
              <a:rPr lang="ko-KR" altLang="en-US" smtClean="0"/>
              <a:t>논</a:t>
            </a:r>
            <a:r>
              <a:rPr lang="ko-KR" altLang="en-US"/>
              <a:t>리</a:t>
            </a:r>
            <a:r>
              <a:rPr lang="ko-KR" altLang="en-US" smtClean="0"/>
              <a:t>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32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13" y="1613245"/>
            <a:ext cx="7263771" cy="471468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[DB </a:t>
            </a:r>
            <a:r>
              <a:rPr lang="ko-KR" altLang="en-US" smtClean="0"/>
              <a:t>설계</a:t>
            </a:r>
            <a:r>
              <a:rPr lang="en-US" altLang="ko-KR" smtClean="0"/>
              <a:t>] ERD </a:t>
            </a:r>
            <a:r>
              <a:rPr lang="ko-KR" altLang="en-US" smtClean="0"/>
              <a:t>물리설계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32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68" y="1789471"/>
            <a:ext cx="3243203" cy="434656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[DB 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] ERD </a:t>
            </a:r>
            <a:r>
              <a:rPr lang="ko-KR" altLang="en-US" dirty="0" smtClean="0"/>
              <a:t>설계 상세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상품등록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944" y="1789471"/>
            <a:ext cx="4109719" cy="415854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20018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42" y="1770866"/>
            <a:ext cx="7539936" cy="439219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[DB 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] ERD </a:t>
            </a:r>
            <a:r>
              <a:rPr lang="ko-KR" altLang="en-US" dirty="0" smtClean="0"/>
              <a:t>설계 상세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견적문의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061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67" y="1725812"/>
            <a:ext cx="7236202" cy="387549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[DB 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] ERD </a:t>
            </a:r>
            <a:r>
              <a:rPr lang="ko-KR" altLang="en-US" dirty="0"/>
              <a:t>설계 상세 </a:t>
            </a:r>
            <a:r>
              <a:rPr lang="en-US" altLang="ko-KR" dirty="0"/>
              <a:t>– </a:t>
            </a:r>
            <a:r>
              <a:rPr lang="ko-KR" altLang="en-US" dirty="0" smtClean="0"/>
              <a:t>주문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15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55" y="1889896"/>
            <a:ext cx="7089327" cy="405491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[DB 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] ERD </a:t>
            </a:r>
            <a:r>
              <a:rPr lang="ko-KR" altLang="en-US" dirty="0" smtClean="0"/>
              <a:t>설계 상세 </a:t>
            </a:r>
            <a:r>
              <a:rPr lang="en-US" altLang="ko-KR" dirty="0" smtClean="0"/>
              <a:t>– AS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754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목차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Table of contents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1592706D-EFAE-4144-BFA1-6735E09271FD}"/>
              </a:ext>
            </a:extLst>
          </p:cNvPr>
          <p:cNvGrpSpPr/>
          <p:nvPr/>
        </p:nvGrpSpPr>
        <p:grpSpPr>
          <a:xfrm>
            <a:off x="2118166" y="1260253"/>
            <a:ext cx="7955668" cy="4738190"/>
            <a:chOff x="426720" y="865632"/>
            <a:chExt cx="11387328" cy="5754624"/>
          </a:xfrm>
        </p:grpSpPr>
        <p:sp>
          <p:nvSpPr>
            <p:cNvPr id="17" name="양쪽 모서리가 둥근 사각형 5">
              <a:extLst>
                <a:ext uri="{FF2B5EF4-FFF2-40B4-BE49-F238E27FC236}">
                  <a16:creationId xmlns:a16="http://schemas.microsoft.com/office/drawing/2014/main" xmlns="" id="{8078EBE2-80A2-4C73-B338-3BF0725D8C61}"/>
                </a:ext>
              </a:extLst>
            </p:cNvPr>
            <p:cNvSpPr/>
            <p:nvPr/>
          </p:nvSpPr>
          <p:spPr>
            <a:xfrm>
              <a:off x="426720" y="1170432"/>
              <a:ext cx="11387328" cy="5449824"/>
            </a:xfrm>
            <a:prstGeom prst="round2SameRect">
              <a:avLst>
                <a:gd name="adj1" fmla="val 0"/>
                <a:gd name="adj2" fmla="val 2405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dist="254000" dir="5400000" sx="97000" sy="97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개요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요구사항정의서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흐름도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en-US" altLang="ko-KR" sz="2000" dirty="0">
                  <a:solidFill>
                    <a:schemeClr val="tx1"/>
                  </a:solidFill>
                </a:rPr>
                <a:t>ERD</a:t>
              </a: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화면설계서</a:t>
              </a:r>
            </a:p>
            <a:p>
              <a:pPr algn="ctr"/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8" name="양쪽 모서리가 둥근 사각형 4">
              <a:extLst>
                <a:ext uri="{FF2B5EF4-FFF2-40B4-BE49-F238E27FC236}">
                  <a16:creationId xmlns:a16="http://schemas.microsoft.com/office/drawing/2014/main" xmlns="" id="{39BAB469-719B-4B91-8479-8CE11BC8E6B9}"/>
                </a:ext>
              </a:extLst>
            </p:cNvPr>
            <p:cNvSpPr/>
            <p:nvPr/>
          </p:nvSpPr>
          <p:spPr>
            <a:xfrm>
              <a:off x="426720" y="865632"/>
              <a:ext cx="11387328" cy="304800"/>
            </a:xfrm>
            <a:prstGeom prst="round2SameRect">
              <a:avLst>
                <a:gd name="adj1" fmla="val 44667"/>
                <a:gd name="adj2" fmla="val 0"/>
              </a:avLst>
            </a:prstGeom>
            <a:solidFill>
              <a:srgbClr val="411F42"/>
            </a:solidFill>
            <a:ln>
              <a:noFill/>
            </a:ln>
            <a:effectLst>
              <a:outerShdw dist="76200" dir="16200000" sx="97000" sy="97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39F1B524-4CC7-4E30-816B-3723A5813198}"/>
                </a:ext>
              </a:extLst>
            </p:cNvPr>
            <p:cNvSpPr/>
            <p:nvPr/>
          </p:nvSpPr>
          <p:spPr>
            <a:xfrm>
              <a:off x="1187760" y="988416"/>
              <a:ext cx="1015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9F7C7939-334C-4B6E-8334-1DAF6166C2BD}"/>
                </a:ext>
              </a:extLst>
            </p:cNvPr>
            <p:cNvSpPr/>
            <p:nvPr/>
          </p:nvSpPr>
          <p:spPr>
            <a:xfrm>
              <a:off x="578741" y="988416"/>
              <a:ext cx="72000" cy="72000"/>
            </a:xfrm>
            <a:prstGeom prst="ellipse">
              <a:avLst/>
            </a:prstGeom>
            <a:solidFill>
              <a:srgbClr val="FF6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3ACF8C7F-31C0-4E48-9500-11CA0520BEC1}"/>
                </a:ext>
              </a:extLst>
            </p:cNvPr>
            <p:cNvSpPr/>
            <p:nvPr/>
          </p:nvSpPr>
          <p:spPr>
            <a:xfrm>
              <a:off x="768619" y="98841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CDF524C5-87D1-45D8-B459-FDB2C64EC2DD}"/>
                </a:ext>
              </a:extLst>
            </p:cNvPr>
            <p:cNvSpPr/>
            <p:nvPr/>
          </p:nvSpPr>
          <p:spPr>
            <a:xfrm>
              <a:off x="958496" y="988416"/>
              <a:ext cx="72000" cy="7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08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28" y="1789471"/>
            <a:ext cx="4293369" cy="434656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[DB 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] ERD </a:t>
            </a:r>
            <a:r>
              <a:rPr lang="ko-KR" altLang="en-US" dirty="0" smtClean="0"/>
              <a:t>설계 상세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고객센터</a:t>
            </a:r>
            <a:endParaRPr lang="ko-KR" altLang="en-US" dirty="0"/>
          </a:p>
        </p:txBody>
      </p:sp>
      <p:sp>
        <p:nvSpPr>
          <p:cNvPr id="16" name="직사각형 15">
            <a:hlinkClick r:id="rId4" action="ppaction://hlinksldjump"/>
          </p:cNvPr>
          <p:cNvSpPr/>
          <p:nvPr/>
        </p:nvSpPr>
        <p:spPr>
          <a:xfrm>
            <a:off x="9050968" y="5271381"/>
            <a:ext cx="1945178" cy="773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904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05.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Wire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Frame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6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메인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0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화면설계</a:t>
            </a:r>
            <a:r>
              <a:rPr lang="en-US" altLang="ko-KR" smtClean="0"/>
              <a:t>] </a:t>
            </a:r>
            <a:r>
              <a:rPr lang="ko-KR" altLang="en-US" smtClean="0"/>
              <a:t>메인페이지 </a:t>
            </a:r>
            <a:r>
              <a:rPr lang="en-US" altLang="ko-KR" smtClean="0"/>
              <a:t>– </a:t>
            </a:r>
            <a:r>
              <a:rPr lang="ko-KR" altLang="en-US" smtClean="0"/>
              <a:t>로그인 전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 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 변경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49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 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 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화면설계</a:t>
            </a:r>
            <a:r>
              <a:rPr lang="en-US" altLang="ko-KR" smtClean="0"/>
              <a:t>] </a:t>
            </a:r>
            <a:r>
              <a:rPr lang="ko-KR" altLang="en-US" smtClean="0"/>
              <a:t>메인페이지 </a:t>
            </a:r>
            <a:r>
              <a:rPr lang="en-US" altLang="ko-KR" smtClean="0"/>
              <a:t>– </a:t>
            </a:r>
            <a:r>
              <a:rPr lang="ko-KR" altLang="en-US" smtClean="0"/>
              <a:t>로그인 후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908611" y="1738640"/>
            <a:ext cx="1567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Ezen01</a:t>
            </a:r>
            <a:r>
              <a:rPr lang="ko-KR" altLang="en-US" sz="1000" smtClean="0"/>
              <a:t>님 환영합니다</a:t>
            </a:r>
            <a:r>
              <a:rPr lang="en-US" altLang="ko-KR" sz="1000" smtClean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0080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회원등록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26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2885702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3542268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092286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23458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로그인 </a:t>
            </a:r>
            <a:r>
              <a:rPr lang="en-US" altLang="ko-KR" smtClean="0"/>
              <a:t>– </a:t>
            </a:r>
            <a:r>
              <a:rPr lang="ko-KR" altLang="en-US" smtClean="0"/>
              <a:t>로그인 화면 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518151" y="220616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39" name="직사각형 38"/>
          <p:cNvSpPr/>
          <p:nvPr/>
        </p:nvSpPr>
        <p:spPr>
          <a:xfrm>
            <a:off x="8789082" y="3229014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789082" y="3809998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27773" y="497029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42" name="직사각형 41"/>
          <p:cNvSpPr/>
          <p:nvPr/>
        </p:nvSpPr>
        <p:spPr>
          <a:xfrm>
            <a:off x="3002699" y="4651361"/>
            <a:ext cx="3303373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>
                    <a:lumMod val="75000"/>
                  </a:schemeClr>
                </a:solidFill>
              </a:rPr>
              <a:t>로그인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789081" y="4332117"/>
            <a:ext cx="2414377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로그인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80767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아이디 찾기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8" y="1243914"/>
            <a:ext cx="353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아이디 찾기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571858" y="289915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70" name="직사각형 69"/>
          <p:cNvSpPr/>
          <p:nvPr/>
        </p:nvSpPr>
        <p:spPr>
          <a:xfrm>
            <a:off x="8838671" y="230379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8904574" y="369576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904574" y="418288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126995" y="317677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아이디 찾기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9055271" y="493609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135233" y="252331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06606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79348" y="392452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고객님의 아이디는 </a:t>
            </a:r>
            <a:r>
              <a:rPr lang="en-US" altLang="ko-KR" sz="1000" dirty="0" smtClean="0"/>
              <a:t>[     ] </a:t>
            </a:r>
            <a:r>
              <a:rPr lang="ko-KR" altLang="en-US" sz="1000" dirty="0" smtClean="0"/>
              <a:t>입니다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33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아이디 찾기 결과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533116" y="315999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3" name="직사각형 52"/>
          <p:cNvSpPr/>
          <p:nvPr/>
        </p:nvSpPr>
        <p:spPr>
          <a:xfrm>
            <a:off x="8799929" y="279861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9096491" y="301481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8919385" y="364687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고객님의 아이디는 </a:t>
            </a:r>
            <a:r>
              <a:rPr lang="en-US" altLang="ko-KR" sz="1000" dirty="0" smtClean="0"/>
              <a:t>[     ] </a:t>
            </a:r>
            <a:r>
              <a:rPr lang="ko-KR" altLang="en-US" sz="1000" dirty="0" smtClean="0"/>
              <a:t>입니다</a:t>
            </a:r>
            <a:endParaRPr lang="ko-KR" altLang="en-US" sz="1000" dirty="0"/>
          </a:p>
        </p:txBody>
      </p:sp>
      <p:sp>
        <p:nvSpPr>
          <p:cNvPr id="56" name="직사각형 55"/>
          <p:cNvSpPr/>
          <p:nvPr/>
        </p:nvSpPr>
        <p:spPr>
          <a:xfrm>
            <a:off x="9024767" y="428763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60286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400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비밀번호 찾기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151" y="289198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0" name="직사각형 49"/>
          <p:cNvSpPr/>
          <p:nvPr/>
        </p:nvSpPr>
        <p:spPr>
          <a:xfrm>
            <a:off x="8830964" y="229662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896867" y="368859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896867" y="417571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119288" y="316960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9047564" y="492892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127526" y="251614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6654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25537" y="2500098"/>
            <a:ext cx="616360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01.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개요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7488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550508" y="366179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550508" y="408192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7268" y="1243914"/>
            <a:ext cx="44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비밀번호 찾기 결과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9587407" y="3054058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0" name="직사각형 49"/>
          <p:cNvSpPr/>
          <p:nvPr/>
        </p:nvSpPr>
        <p:spPr>
          <a:xfrm>
            <a:off x="8854220" y="2692677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9150782" y="2908881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8944836" y="327821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944836" y="369834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079058" y="4181699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6169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254301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429014" y="3049817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29013" y="3420578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429013" y="3791339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29013" y="414959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29012" y="450315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29011" y="487391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29010" y="524467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231027" y="3046218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중복확인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872823" y="5664610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가입하기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8" y="1243914"/>
            <a:ext cx="477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회원가입 </a:t>
            </a:r>
            <a:r>
              <a:rPr lang="en-US" altLang="ko-KR" smtClean="0"/>
              <a:t>– </a:t>
            </a:r>
            <a:r>
              <a:rPr lang="ko-KR" altLang="en-US" smtClean="0"/>
              <a:t>회원가입 페이지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066" y="2060023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0" name="직사각형 49"/>
          <p:cNvSpPr/>
          <p:nvPr/>
        </p:nvSpPr>
        <p:spPr>
          <a:xfrm>
            <a:off x="8800001" y="2566825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800000" y="293758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800000" y="330834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800000" y="3666601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799999" y="402016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799998" y="4390924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799997" y="476168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0602014" y="2563226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중복확인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9243810" y="5181618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가입하기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5154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회원서비스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47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89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조립컴퓨터 </a:t>
            </a:r>
            <a:r>
              <a:rPr lang="en-US" altLang="ko-KR" smtClean="0"/>
              <a:t>– </a:t>
            </a:r>
            <a:r>
              <a:rPr lang="ko-KR" altLang="en-US" smtClean="0"/>
              <a:t>조립컴퓨터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전체</a:t>
            </a:r>
            <a:r>
              <a:rPr lang="ko-KR" altLang="en-US" sz="1400" dirty="0" smtClean="0">
                <a:solidFill>
                  <a:schemeClr val="tx1"/>
                </a:solidFill>
              </a:rPr>
              <a:t>     사무용   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게이밍용</a:t>
            </a:r>
            <a:r>
              <a:rPr lang="ko-KR" altLang="en-US" sz="1400" dirty="0" smtClean="0">
                <a:solidFill>
                  <a:schemeClr val="tx1"/>
                </a:solidFill>
              </a:rPr>
              <a:t>   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전문가용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   </a:t>
            </a:r>
            <a:r>
              <a:rPr lang="ko-KR" altLang="en-US" sz="1400" dirty="0" smtClean="0">
                <a:solidFill>
                  <a:schemeClr val="tx1"/>
                </a:solidFill>
              </a:rPr>
              <a:t>인터넷방송용  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가정용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조립컴퓨터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39045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 smtClean="0"/>
              <a:t>] </a:t>
            </a:r>
            <a:r>
              <a:rPr lang="ko-KR" altLang="en-US" smtClean="0"/>
              <a:t>조립컴퓨터 </a:t>
            </a:r>
            <a:r>
              <a:rPr lang="en-US" altLang="ko-KR" smtClean="0"/>
              <a:t>– </a:t>
            </a:r>
            <a:r>
              <a:rPr lang="ko-KR" altLang="en-US" smtClean="0"/>
              <a:t>조립컴퓨터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 전체     사무용    게이밍용 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전문가용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en-US" altLang="ko-KR" sz="1400" smtClean="0">
                <a:solidFill>
                  <a:schemeClr val="tx1"/>
                </a:solidFill>
              </a:rPr>
              <a:t>   </a:t>
            </a:r>
            <a:r>
              <a:rPr lang="ko-KR" altLang="en-US" sz="1400" smtClean="0">
                <a:solidFill>
                  <a:schemeClr val="tx1"/>
                </a:solidFill>
              </a:rPr>
              <a:t>인터넷방송용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가정용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720045" y="4241073"/>
            <a:ext cx="3290607" cy="836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</a:rPr>
              <a:t>PC </a:t>
            </a:r>
            <a:r>
              <a:rPr lang="ko-KR" altLang="en-US" sz="1600" smtClean="0">
                <a:solidFill>
                  <a:schemeClr val="tx1"/>
                </a:solidFill>
              </a:rPr>
              <a:t>추가 옵션</a:t>
            </a:r>
            <a:endParaRPr lang="en-US" altLang="ko-KR" sz="1600" smtClean="0">
              <a:solidFill>
                <a:schemeClr val="tx1"/>
              </a:solidFill>
            </a:endParaRPr>
          </a:p>
          <a:p>
            <a:r>
              <a:rPr lang="en-US" altLang="ko-KR" sz="1600" smtClean="0">
                <a:solidFill>
                  <a:schemeClr val="tx1"/>
                </a:solidFill>
              </a:rPr>
              <a:t>(</a:t>
            </a:r>
            <a:r>
              <a:rPr lang="ko-KR" altLang="en-US" sz="1600" smtClean="0">
                <a:solidFill>
                  <a:schemeClr val="tx1"/>
                </a:solidFill>
              </a:rPr>
              <a:t>윈도우 설치</a:t>
            </a:r>
            <a:r>
              <a:rPr lang="en-US" altLang="ko-KR" sz="1600" smtClean="0">
                <a:solidFill>
                  <a:schemeClr val="tx1"/>
                </a:solidFill>
              </a:rPr>
              <a:t>, </a:t>
            </a:r>
            <a:r>
              <a:rPr lang="ko-KR" altLang="en-US" sz="1600" smtClean="0">
                <a:solidFill>
                  <a:schemeClr val="tx1"/>
                </a:solidFill>
              </a:rPr>
              <a:t>램 추가 등</a:t>
            </a:r>
            <a:r>
              <a:rPr lang="en-US" altLang="ko-KR" sz="1600" smtClean="0">
                <a:solidFill>
                  <a:schemeClr val="tx1"/>
                </a:solidFill>
              </a:rPr>
              <a:t>) 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1193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종류 </a:t>
            </a:r>
            <a:r>
              <a:rPr lang="en-US" altLang="ko-KR" sz="1400" smtClean="0">
                <a:solidFill>
                  <a:schemeClr val="tx1"/>
                </a:solidFill>
              </a:rPr>
              <a:t>: </a:t>
            </a:r>
            <a:r>
              <a:rPr lang="ko-KR" altLang="en-US" sz="1400" smtClean="0">
                <a:solidFill>
                  <a:schemeClr val="tx1"/>
                </a:solidFill>
              </a:rPr>
              <a:t>사무용</a:t>
            </a:r>
            <a:r>
              <a:rPr lang="en-US" altLang="ko-KR" sz="1400" smtClean="0">
                <a:solidFill>
                  <a:schemeClr val="tx1"/>
                </a:solidFill>
              </a:rPr>
              <a:t/>
            </a:r>
            <a:br>
              <a:rPr lang="en-US" altLang="ko-KR" sz="1400" smtClean="0">
                <a:solidFill>
                  <a:schemeClr val="tx1"/>
                </a:solidFill>
              </a:rPr>
            </a:br>
            <a:r>
              <a:rPr lang="ko-KR" altLang="en-US" sz="1400" smtClean="0">
                <a:solidFill>
                  <a:schemeClr val="tx1"/>
                </a:solidFill>
              </a:rPr>
              <a:t>상품명 </a:t>
            </a:r>
            <a:r>
              <a:rPr lang="en-US" altLang="ko-KR" sz="1400" smtClean="0">
                <a:solidFill>
                  <a:schemeClr val="tx1"/>
                </a:solidFill>
              </a:rPr>
              <a:t>: </a:t>
            </a:r>
            <a:r>
              <a:rPr lang="ko-KR" altLang="en-US" sz="1400" smtClean="0">
                <a:solidFill>
                  <a:schemeClr val="tx1"/>
                </a:solidFill>
              </a:rPr>
              <a:t>이젠</a:t>
            </a:r>
            <a:r>
              <a:rPr lang="en-US" altLang="ko-KR" sz="1400" smtClean="0">
                <a:solidFill>
                  <a:schemeClr val="tx1"/>
                </a:solidFill>
              </a:rPr>
              <a:t>SE </a:t>
            </a:r>
            <a:r>
              <a:rPr lang="ko-KR" altLang="en-US" sz="1400" smtClean="0">
                <a:solidFill>
                  <a:schemeClr val="tx1"/>
                </a:solidFill>
              </a:rPr>
              <a:t>사무용컴퓨터</a:t>
            </a:r>
            <a:endParaRPr lang="en-US" altLang="ko-KR" sz="1400" smtClean="0">
              <a:solidFill>
                <a:schemeClr val="tx1"/>
              </a:solidFill>
            </a:endParaRPr>
          </a:p>
          <a:p>
            <a:r>
              <a:rPr lang="en-US" altLang="ko-KR" sz="1400" smtClean="0">
                <a:solidFill>
                  <a:schemeClr val="tx1"/>
                </a:solidFill>
              </a:rPr>
              <a:t>…</a:t>
            </a:r>
          </a:p>
          <a:p>
            <a:r>
              <a:rPr lang="ko-KR" altLang="en-US" sz="1400" smtClean="0">
                <a:solidFill>
                  <a:schemeClr val="tx1"/>
                </a:solidFill>
              </a:rPr>
              <a:t>등의 컴퓨터 구성 요소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상품구매안내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760823" y="4659083"/>
            <a:ext cx="2447108" cy="705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선택사항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760823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189028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760823" y="5708468"/>
            <a:ext cx="2447108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조립컴퓨터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8066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517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컴퓨터부품</a:t>
            </a:r>
            <a:r>
              <a:rPr lang="en-US" altLang="ko-KR" smtClean="0"/>
              <a:t> – </a:t>
            </a:r>
            <a:r>
              <a:rPr lang="ko-KR" altLang="en-US" smtClean="0"/>
              <a:t>컴퓨터부품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mtClean="0">
                <a:solidFill>
                  <a:schemeClr val="tx1"/>
                </a:solidFill>
              </a:rPr>
              <a:t>	</a:t>
            </a:r>
            <a:r>
              <a:rPr lang="ko-KR" altLang="en-US" sz="1400" smtClean="0">
                <a:solidFill>
                  <a:schemeClr val="tx1"/>
                </a:solidFill>
              </a:rPr>
              <a:t>메인보드</a:t>
            </a:r>
            <a:r>
              <a:rPr lang="en-US" altLang="ko-KR" sz="1400" smtClean="0">
                <a:solidFill>
                  <a:schemeClr val="tx1"/>
                </a:solidFill>
              </a:rPr>
              <a:t> CPU </a:t>
            </a:r>
            <a:r>
              <a:rPr lang="ko-KR" altLang="en-US" sz="1400" smtClean="0">
                <a:solidFill>
                  <a:schemeClr val="tx1"/>
                </a:solidFill>
              </a:rPr>
              <a:t>그래픽카드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메모리카드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저장장치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파워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케이스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쿨러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주변기기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컴퓨터부품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37505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컴퓨터부품</a:t>
            </a:r>
            <a:r>
              <a:rPr lang="en-US" altLang="ko-KR" smtClean="0"/>
              <a:t> </a:t>
            </a:r>
            <a:r>
              <a:rPr lang="en-US" altLang="ko-KR"/>
              <a:t>– </a:t>
            </a:r>
            <a:r>
              <a:rPr lang="ko-KR" altLang="en-US" smtClean="0"/>
              <a:t>컴퓨터목록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  <a:r>
              <a:rPr lang="ko-KR" altLang="en-US" sz="1400">
                <a:solidFill>
                  <a:schemeClr val="tx1"/>
                </a:solidFill>
              </a:rPr>
              <a:t>메인보드</a:t>
            </a:r>
            <a:r>
              <a:rPr lang="en-US" altLang="ko-KR" sz="1400">
                <a:solidFill>
                  <a:schemeClr val="tx1"/>
                </a:solidFill>
              </a:rPr>
              <a:t> CPU </a:t>
            </a:r>
            <a:r>
              <a:rPr lang="ko-KR" altLang="en-US" sz="1400">
                <a:solidFill>
                  <a:schemeClr val="tx1"/>
                </a:solidFill>
              </a:rPr>
              <a:t>그래픽카드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메모리카드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저장장치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파워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케이스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쿨러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주변기기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209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상품명</a:t>
            </a:r>
            <a:r>
              <a:rPr lang="en-US" altLang="ko-KR" sz="1400" smtClean="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400" smtClean="0">
                <a:solidFill>
                  <a:schemeClr val="tx1"/>
                </a:solidFill>
              </a:rPr>
              <a:t>수량변</a:t>
            </a:r>
            <a:r>
              <a:rPr lang="ko-KR" altLang="en-US" sz="1400">
                <a:solidFill>
                  <a:schemeClr val="tx1"/>
                </a:solidFill>
              </a:rPr>
              <a:t>경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상품구매안내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760823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189028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760823" y="4848495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760823" y="5454829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상품구매안내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컴퓨터부품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5245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건적문의</a:t>
            </a:r>
            <a:r>
              <a:rPr lang="en-US" altLang="ko-KR" smtClean="0"/>
              <a:t> </a:t>
            </a:r>
            <a:r>
              <a:rPr lang="en-US" altLang="ko-KR"/>
              <a:t>– </a:t>
            </a:r>
            <a:r>
              <a:rPr lang="ko-KR" altLang="en-US" smtClean="0"/>
              <a:t>견적문의 페이지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부품 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err="1" smtClean="0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메인보드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smtClean="0">
                <a:solidFill>
                  <a:schemeClr val="tx1"/>
                </a:solidFill>
              </a:rPr>
              <a:t>주요 부품 </a:t>
            </a:r>
            <a:r>
              <a:rPr lang="en-US" altLang="ko-KR" dirty="0" smtClean="0">
                <a:solidFill>
                  <a:schemeClr val="tx1"/>
                </a:solidFill>
              </a:rPr>
              <a:t>&gt; CPU ( 000</a:t>
            </a:r>
            <a:r>
              <a:rPr lang="ko-KR" altLang="en-US" dirty="0" smtClean="0">
                <a:solidFill>
                  <a:schemeClr val="tx1"/>
                </a:solidFill>
              </a:rPr>
              <a:t>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상세검색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금액</a:t>
            </a:r>
            <a:r>
              <a:rPr lang="en-US" altLang="ko-KR" dirty="0" smtClean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 smtClean="0">
                <a:solidFill>
                  <a:schemeClr val="tx1"/>
                </a:solidFill>
              </a:rPr>
              <a:t>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구매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견적문의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메인보드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상세검색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r>
              <a:rPr lang="ko-KR" altLang="en-US" dirty="0" smtClean="0">
                <a:solidFill>
                  <a:schemeClr val="tx1"/>
                </a:solidFill>
              </a:rPr>
              <a:t>      </a:t>
            </a:r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err="1" smtClean="0">
                <a:solidFill>
                  <a:schemeClr val="tx1"/>
                </a:solidFill>
              </a:rPr>
              <a:t>견적카트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96952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595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건적문의</a:t>
            </a:r>
            <a:r>
              <a:rPr lang="en-US" altLang="ko-KR"/>
              <a:t> – </a:t>
            </a:r>
            <a:r>
              <a:rPr lang="ko-KR" altLang="en-US"/>
              <a:t>견적문의 페이지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부품 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err="1" smtClean="0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메인보드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금액</a:t>
            </a:r>
            <a:r>
              <a:rPr lang="en-US" altLang="ko-KR" dirty="0" smtClean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 smtClean="0">
                <a:solidFill>
                  <a:schemeClr val="tx1"/>
                </a:solidFill>
              </a:rPr>
              <a:t>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구매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견적문의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599853" y="3744687"/>
            <a:ext cx="2806620" cy="1588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599852" y="3265713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599852" y="5332942"/>
            <a:ext cx="2814880" cy="375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견적문의</a:t>
            </a:r>
            <a:r>
              <a:rPr lang="en-US" altLang="ko-KR" dirty="0" smtClean="0">
                <a:solidFill>
                  <a:schemeClr val="tx1"/>
                </a:solidFill>
              </a:rPr>
              <a:t>]            [</a:t>
            </a:r>
            <a:r>
              <a:rPr lang="ko-KR" altLang="en-US" dirty="0" smtClean="0">
                <a:solidFill>
                  <a:schemeClr val="tx1"/>
                </a:solidFill>
              </a:rPr>
              <a:t>구매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뒤로</a:t>
            </a:r>
            <a:r>
              <a:rPr lang="en-US" altLang="ko-KR" dirty="0" smtClean="0">
                <a:solidFill>
                  <a:schemeClr val="tx1"/>
                </a:solidFill>
              </a:rPr>
              <a:t>]           [</a:t>
            </a:r>
            <a:r>
              <a:rPr lang="ko-KR" altLang="en-US" dirty="0" smtClean="0">
                <a:solidFill>
                  <a:schemeClr val="tx1"/>
                </a:solidFill>
              </a:rPr>
              <a:t>견적목록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smtClean="0">
                <a:solidFill>
                  <a:schemeClr val="tx1"/>
                </a:solidFill>
              </a:rPr>
              <a:t>주요 부품 </a:t>
            </a:r>
            <a:r>
              <a:rPr lang="en-US" altLang="ko-KR" dirty="0" smtClean="0">
                <a:solidFill>
                  <a:schemeClr val="tx1"/>
                </a:solidFill>
              </a:rPr>
              <a:t>&gt; CPU ( 000</a:t>
            </a:r>
            <a:r>
              <a:rPr lang="ko-KR" altLang="en-US" dirty="0" smtClean="0">
                <a:solidFill>
                  <a:schemeClr val="tx1"/>
                </a:solidFill>
              </a:rPr>
              <a:t>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상세검색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3995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52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견적문</a:t>
            </a:r>
            <a:r>
              <a:rPr lang="ko-KR" altLang="en-US"/>
              <a:t>의</a:t>
            </a:r>
            <a:r>
              <a:rPr lang="ko-KR" altLang="en-US" smtClean="0"/>
              <a:t> </a:t>
            </a:r>
            <a:r>
              <a:rPr lang="en-US" altLang="ko-KR" dirty="0"/>
              <a:t>– </a:t>
            </a:r>
            <a:r>
              <a:rPr lang="ko-KR" altLang="en-US" dirty="0" smtClean="0"/>
              <a:t>견적문의 목록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713470" y="37379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713470" y="4223706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713470" y="44618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07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46904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06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713470" y="49190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05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1476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04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398558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목록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8599852" y="2754961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181162" y="348977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 제목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8649280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9975547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713545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8649280" y="3768286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10     </a:t>
            </a:r>
            <a:r>
              <a:rPr lang="ko-KR" altLang="en-US" sz="800" dirty="0" smtClean="0"/>
              <a:t>견적요청 홍길동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8649280" y="4016555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09     </a:t>
            </a:r>
            <a:r>
              <a:rPr lang="ko-KR" altLang="en-US" sz="800" dirty="0" smtClean="0"/>
              <a:t>견적요청 홍길동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8649280" y="3437048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8649280" y="3749194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8649280" y="3993102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8649280" y="4231999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8649280" y="4479135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649280" y="4263691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08     </a:t>
            </a:r>
            <a:r>
              <a:rPr lang="ko-KR" altLang="en-US" sz="800" dirty="0" smtClean="0"/>
              <a:t>견적요청 홍길동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83" name="직사각형 82"/>
          <p:cNvSpPr/>
          <p:nvPr/>
        </p:nvSpPr>
        <p:spPr>
          <a:xfrm>
            <a:off x="8705315" y="2883346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0146914" y="2883346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92" name="TextBox 9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43946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개요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Outline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138D037B-DA08-49E3-B2C9-B551BC965DBA}"/>
              </a:ext>
            </a:extLst>
          </p:cNvPr>
          <p:cNvGrpSpPr/>
          <p:nvPr/>
        </p:nvGrpSpPr>
        <p:grpSpPr>
          <a:xfrm>
            <a:off x="1555886" y="1059401"/>
            <a:ext cx="9080228" cy="4935935"/>
            <a:chOff x="304800" y="377457"/>
            <a:chExt cx="17516643" cy="9737902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394E8AA0-C2E6-4B6C-8FEF-FA01EE5E4A6C}"/>
                </a:ext>
              </a:extLst>
            </p:cNvPr>
            <p:cNvSpPr/>
            <p:nvPr/>
          </p:nvSpPr>
          <p:spPr>
            <a:xfrm>
              <a:off x="304800" y="377457"/>
              <a:ext cx="17516643" cy="682031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CAB99F55-C6AC-4525-96E4-6393F943AF0C}"/>
                </a:ext>
              </a:extLst>
            </p:cNvPr>
            <p:cNvSpPr/>
            <p:nvPr/>
          </p:nvSpPr>
          <p:spPr>
            <a:xfrm>
              <a:off x="304800" y="1059488"/>
              <a:ext cx="17516643" cy="905587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252000" rIns="180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간단한 문서작업이나 인터넷 서핑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게임 등 단순한 목적으로 사용되었던 것과 달리 요즘 컴퓨터는 스트리밍부터 그래픽작업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작곡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/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영상작업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개인방송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서버구축 등의 다양한 목적으로 사용된다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이렇게 개인이 컴퓨터로 할 수 있는 범위가 넓어짐에 따라 본인이 원하는 </a:t>
              </a:r>
              <a:r>
                <a:rPr lang="ko-KR" altLang="en-US" dirty="0" smtClean="0">
                  <a:solidFill>
                    <a:sysClr val="windowText" lastClr="000000"/>
                  </a:solidFill>
                </a:rPr>
                <a:t>사양으로 제작할 수 있는 조립컴퓨터의 수요가 증가하였다</a:t>
              </a:r>
              <a:endParaRPr lang="en-US" altLang="ko-KR" dirty="0" smtClean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r>
                <a:rPr lang="ko-KR" altLang="en-US" dirty="0" smtClean="0">
                  <a:solidFill>
                    <a:sysClr val="windowText" lastClr="000000"/>
                  </a:solidFill>
                </a:rPr>
                <a:t>그러나 경험이 없는 사람은 부품을 사다가 </a:t>
              </a:r>
              <a:r>
                <a:rPr lang="en-US" altLang="ko-KR" dirty="0" smtClean="0">
                  <a:solidFill>
                    <a:sysClr val="windowText" lastClr="000000"/>
                  </a:solidFill>
                </a:rPr>
                <a:t>PC</a:t>
              </a:r>
              <a:r>
                <a:rPr lang="ko-KR" altLang="en-US" dirty="0" smtClean="0">
                  <a:solidFill>
                    <a:sysClr val="windowText" lastClr="000000"/>
                  </a:solidFill>
                </a:rPr>
                <a:t>조립을 하기엔 어려움이 있고 시간의 여건이 없는 사람들도 있기에 고객의 요구에 맞는 컴퓨터를 판매하는 서비스가 </a:t>
              </a:r>
              <a:r>
                <a:rPr lang="ko-KR" altLang="en-US" dirty="0" err="1" smtClean="0">
                  <a:solidFill>
                    <a:sysClr val="windowText" lastClr="000000"/>
                  </a:solidFill>
                </a:rPr>
                <a:t>주목받고</a:t>
              </a:r>
              <a:r>
                <a:rPr lang="ko-KR" altLang="en-US" dirty="0" smtClean="0">
                  <a:solidFill>
                    <a:sysClr val="windowText" lastClr="000000"/>
                  </a:solidFill>
                </a:rPr>
                <a:t> 있다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D8BD032B-D15C-4432-B569-E99698B64FD6}"/>
                </a:ext>
              </a:extLst>
            </p:cNvPr>
            <p:cNvSpPr/>
            <p:nvPr/>
          </p:nvSpPr>
          <p:spPr>
            <a:xfrm>
              <a:off x="16128672" y="830761"/>
              <a:ext cx="288001" cy="3600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656BB6E5-E7BA-40AC-8F7A-93EBD805B7A7}"/>
                </a:ext>
              </a:extLst>
            </p:cNvPr>
            <p:cNvSpPr/>
            <p:nvPr/>
          </p:nvSpPr>
          <p:spPr>
            <a:xfrm>
              <a:off x="16731127" y="5406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9E89E484-13AE-40A4-A302-D9AA9A1CD1D1}"/>
                </a:ext>
              </a:extLst>
            </p:cNvPr>
            <p:cNvSpPr/>
            <p:nvPr/>
          </p:nvSpPr>
          <p:spPr>
            <a:xfrm>
              <a:off x="16681705" y="5935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xmlns="" id="{DCA79345-680A-4E0C-9C39-FFADBD81961C}"/>
                </a:ext>
              </a:extLst>
            </p:cNvPr>
            <p:cNvGrpSpPr/>
            <p:nvPr/>
          </p:nvGrpSpPr>
          <p:grpSpPr>
            <a:xfrm>
              <a:off x="17241458" y="494605"/>
              <a:ext cx="447684" cy="447675"/>
              <a:chOff x="14912323" y="597474"/>
              <a:chExt cx="288003" cy="288000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xmlns="" id="{72362BF4-977B-4005-9871-A5C2A05B56D9}"/>
                  </a:ext>
                </a:extLst>
              </p:cNvPr>
              <p:cNvSpPr/>
              <p:nvPr/>
            </p:nvSpPr>
            <p:spPr>
              <a:xfrm rot="2700000">
                <a:off x="14912314" y="732474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xmlns="" id="{902056D7-1469-4FAD-8835-E1F719C9F84E}"/>
                  </a:ext>
                </a:extLst>
              </p:cNvPr>
              <p:cNvSpPr/>
              <p:nvPr/>
            </p:nvSpPr>
            <p:spPr>
              <a:xfrm rot="18900000">
                <a:off x="14912323" y="732481"/>
                <a:ext cx="288003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084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4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견적문</a:t>
            </a:r>
            <a:r>
              <a:rPr lang="ko-KR" altLang="en-US"/>
              <a:t>의</a:t>
            </a:r>
            <a:r>
              <a:rPr lang="ko-KR" altLang="en-US" smtClean="0"/>
              <a:t> </a:t>
            </a:r>
            <a:r>
              <a:rPr lang="en-US" altLang="ko-KR" dirty="0"/>
              <a:t>– </a:t>
            </a:r>
            <a:r>
              <a:rPr lang="ko-KR" altLang="en-US" dirty="0" smtClean="0"/>
              <a:t>견적문의 상세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60" name="직선 연결선 59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배그가</a:t>
            </a:r>
            <a:r>
              <a:rPr lang="ko-KR" altLang="en-US" sz="800" dirty="0"/>
              <a:t> 하고 싶어요</a:t>
            </a:r>
            <a:r>
              <a:rPr lang="en-US" altLang="ko-KR" sz="800" dirty="0"/>
              <a:t>..</a:t>
            </a:r>
            <a:endParaRPr lang="ko-KR" altLang="en-US" sz="8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감사합니다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좋은 컴퓨터입니다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메인보드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목록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716906" y="5633301"/>
            <a:ext cx="66483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이전글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517653" y="5638099"/>
            <a:ext cx="65988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다음글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993901" y="5203624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상세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8599853" y="3616943"/>
            <a:ext cx="2814160" cy="824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부품리스트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599853" y="3265713"/>
            <a:ext cx="2814160" cy="351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CPU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599852" y="5327154"/>
            <a:ext cx="2814880" cy="38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smtClean="0">
                <a:solidFill>
                  <a:schemeClr val="tx1"/>
                </a:solidFill>
              </a:rPr>
              <a:t>           [</a:t>
            </a:r>
            <a:r>
              <a:rPr lang="ko-KR" altLang="en-US" dirty="0" smtClean="0">
                <a:solidFill>
                  <a:schemeClr val="tx1"/>
                </a:solidFill>
              </a:rPr>
              <a:t>구매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견적목록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599853" y="4441467"/>
            <a:ext cx="2814160" cy="512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배그가</a:t>
            </a:r>
            <a:r>
              <a:rPr lang="ko-KR" altLang="en-US" sz="800" dirty="0" smtClean="0">
                <a:solidFill>
                  <a:schemeClr val="tx1"/>
                </a:solidFill>
              </a:rPr>
              <a:t> 하고 싶어요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599853" y="4954000"/>
            <a:ext cx="2814160" cy="373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감사합니다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 </a:t>
            </a:r>
            <a:r>
              <a:rPr lang="ko-KR" altLang="en-US" sz="800" dirty="0" smtClean="0">
                <a:solidFill>
                  <a:schemeClr val="tx1"/>
                </a:solidFill>
              </a:rPr>
              <a:t>좋은 컴퓨터 입니다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0263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장바구니 </a:t>
            </a:r>
            <a:r>
              <a:rPr lang="en-US" altLang="ko-KR" smtClean="0"/>
              <a:t>– </a:t>
            </a:r>
            <a:r>
              <a:rPr lang="ko-KR" altLang="en-US" smtClean="0"/>
              <a:t>장바구니 목록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70876" y="3952123"/>
            <a:ext cx="7187073" cy="860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ko-KR" altLang="en-US" sz="1400" dirty="0"/>
              <a:t>결제예상금액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570968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931321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53300" y="2862366"/>
          <a:ext cx="7201582" cy="9724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553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399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211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상품명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수량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가격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합계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적립금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2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063995" y="3288047"/>
            <a:ext cx="131556" cy="131556"/>
            <a:chOff x="554563" y="2632644"/>
            <a:chExt cx="131556" cy="131556"/>
          </a:xfrm>
        </p:grpSpPr>
        <p:sp>
          <p:nvSpPr>
            <p:cNvPr id="22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063995" y="3593908"/>
            <a:ext cx="131556" cy="131556"/>
            <a:chOff x="554563" y="2632644"/>
            <a:chExt cx="131556" cy="131556"/>
          </a:xfrm>
        </p:grpSpPr>
        <p:sp>
          <p:nvSpPr>
            <p:cNvPr id="27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3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723869" y="2610165"/>
            <a:ext cx="2570205" cy="16702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상품정보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23870" y="4369999"/>
            <a:ext cx="2570205" cy="4283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결제예상금액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723869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0058397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8723869" y="2186299"/>
            <a:ext cx="1199834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장바구니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4334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결제 </a:t>
            </a:r>
            <a:r>
              <a:rPr lang="en-US" altLang="ko-KR"/>
              <a:t>– </a:t>
            </a:r>
            <a:r>
              <a:rPr lang="ko-KR" altLang="en-US" smtClean="0"/>
              <a:t>결제 페이지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9872" y="2711918"/>
            <a:ext cx="7164371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70677" y="3252869"/>
            <a:ext cx="7164371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9872" y="4098301"/>
            <a:ext cx="7164371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79872" y="5075016"/>
            <a:ext cx="7164371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3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731791" y="2438889"/>
            <a:ext cx="2553913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731791" y="2979840"/>
            <a:ext cx="2553913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731791" y="3825272"/>
            <a:ext cx="2553913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731791" y="4801987"/>
            <a:ext cx="2553913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8731791" y="2006127"/>
            <a:ext cx="1059788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/>
              <a:t>결제하기</a:t>
            </a:r>
            <a:endParaRPr lang="ko-KR" alt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93263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48" name="직사각형 47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공지사항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아래쪽 화살표 48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88" name="직사각형 8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76" name="직사각형 75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공지사항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7" name="아래쪽 화살표 76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연결선 77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107" name="TextBox 106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108" name="TextBox 107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109" name="TextBox 108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7167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533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등록 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67" name="직사각형 66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91852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06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상세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등록일</a:t>
            </a:r>
            <a:endParaRPr lang="ko-KR" altLang="en-US" sz="1000" dirty="0"/>
          </a:p>
        </p:txBody>
      </p:sp>
      <p:sp>
        <p:nvSpPr>
          <p:cNvPr id="70" name="직사각형 69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71129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문의사항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1243914"/>
            <a:ext cx="533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문의사항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4" name="직사각형 53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89" name="직사각형 88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문의사항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아래쪽 화살표 89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27895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문의사항등록 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70411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5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상세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등록일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24838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상품후기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77268" y="1243914"/>
            <a:ext cx="427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상품후기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3" name="직사각형 52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65" name="직사각형 64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상품후기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아래쪽 화살표 65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13530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574577" y="1824378"/>
            <a:ext cx="8906026" cy="282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02. </a:t>
            </a:r>
            <a:r>
              <a:rPr lang="ko-KR" altLang="en-US" sz="4400" i="1" dirty="0">
                <a:solidFill>
                  <a:schemeClr val="bg2">
                    <a:lumMod val="25000"/>
                  </a:schemeClr>
                </a:solidFill>
              </a:rPr>
              <a:t>요구사항정의서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Requirement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Definition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12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425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상품후기 등록 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8823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5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상세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등록일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4020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57870" y="2593486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7" name="직사각형 6"/>
          <p:cNvSpPr/>
          <p:nvPr/>
        </p:nvSpPr>
        <p:spPr>
          <a:xfrm>
            <a:off x="1357870" y="2965664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8" name="아래쪽 화살표 7"/>
          <p:cNvSpPr/>
          <p:nvPr/>
        </p:nvSpPr>
        <p:spPr>
          <a:xfrm>
            <a:off x="2248705" y="3042297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</a:t>
            </a:r>
            <a:r>
              <a:rPr lang="en-US" altLang="ko-KR" smtClean="0"/>
              <a:t> </a:t>
            </a:r>
            <a:r>
              <a:rPr lang="en-US" altLang="ko-KR"/>
              <a:t>– </a:t>
            </a:r>
            <a:r>
              <a:rPr lang="en-US" altLang="ko-KR" smtClean="0"/>
              <a:t>AS </a:t>
            </a:r>
            <a:r>
              <a:rPr lang="ko-KR" altLang="en-US" smtClean="0"/>
              <a:t>신청 목록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0" name="직선 연결선 4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0588585" y="2403143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8752166" y="2392366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8705315" y="5325762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10146914" y="5325762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graphicFrame>
        <p:nvGraphicFramePr>
          <p:cNvPr id="133" name="표 17">
            <a:extLst>
              <a:ext uri="{FF2B5EF4-FFF2-40B4-BE49-F238E27FC236}">
                <a16:creationId xmlns:a16="http://schemas.microsoft.com/office/drawing/2014/main" xmlns="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53620"/>
              </p:ext>
            </p:extLst>
          </p:nvPr>
        </p:nvGraphicFramePr>
        <p:xfrm>
          <a:off x="1329268" y="3435582"/>
          <a:ext cx="6536265" cy="180649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63908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196961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2559732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873977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1041687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2434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글번호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제목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작성자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작성일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graphicFrame>
        <p:nvGraphicFramePr>
          <p:cNvPr id="134" name="표 17">
            <a:extLst>
              <a:ext uri="{FF2B5EF4-FFF2-40B4-BE49-F238E27FC236}">
                <a16:creationId xmlns:a16="http://schemas.microsoft.com/office/drawing/2014/main" xmlns="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310608"/>
              </p:ext>
            </p:extLst>
          </p:nvPr>
        </p:nvGraphicFramePr>
        <p:xfrm>
          <a:off x="8752166" y="2810933"/>
          <a:ext cx="2511920" cy="205713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76501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745066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452153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글번호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분류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제목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작성자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작성일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135" name="TextBox 134"/>
          <p:cNvSpPr txBox="1"/>
          <p:nvPr/>
        </p:nvSpPr>
        <p:spPr>
          <a:xfrm>
            <a:off x="8741921" y="2021499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62" name="TextBox 6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65" name="TextBox 6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55165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</a:t>
            </a:r>
            <a:r>
              <a:rPr lang="en-US" altLang="ko-KR"/>
              <a:t> – </a:t>
            </a:r>
            <a:r>
              <a:rPr lang="en-US" altLang="ko-KR" smtClean="0"/>
              <a:t>AS</a:t>
            </a:r>
            <a:r>
              <a:rPr lang="ko-KR" altLang="en-US" smtClean="0"/>
              <a:t> 신청 작성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08384" y="2700391"/>
            <a:ext cx="7088958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회원정보확인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8385" y="3412257"/>
            <a:ext cx="7088957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신청양식</a:t>
            </a:r>
            <a:endParaRPr lang="en-US" altLang="ko-KR" dirty="0"/>
          </a:p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</a:t>
            </a:r>
            <a:r>
              <a:rPr lang="ko-KR" altLang="en-US" dirty="0"/>
              <a:t>상품명</a:t>
            </a:r>
            <a:r>
              <a:rPr lang="en-US" altLang="ko-KR" dirty="0"/>
              <a:t>/</a:t>
            </a:r>
            <a:r>
              <a:rPr lang="ko-KR" altLang="en-US" dirty="0"/>
              <a:t>분류</a:t>
            </a:r>
            <a:r>
              <a:rPr lang="en-US" altLang="ko-KR" dirty="0"/>
              <a:t>/</a:t>
            </a:r>
            <a:r>
              <a:rPr lang="ko-KR" altLang="en-US" dirty="0"/>
              <a:t>내용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31919" y="5606718"/>
            <a:ext cx="1263192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신청하기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1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750532" y="2229606"/>
            <a:ext cx="2516433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회원정보확인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750532" y="2954564"/>
            <a:ext cx="2516433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신청양식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519888" y="5092741"/>
            <a:ext cx="977721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신청하기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57618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err="1">
                <a:solidFill>
                  <a:schemeClr val="bg2">
                    <a:lumMod val="25000"/>
                  </a:schemeClr>
                </a:solidFill>
              </a:rPr>
              <a:t>마이페이지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38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마일리지</a:t>
            </a:r>
            <a:r>
              <a:rPr lang="en-US" altLang="ko-KR" sz="1200" dirty="0" smtClean="0">
                <a:solidFill>
                  <a:schemeClr val="tx1"/>
                </a:solidFill>
              </a:rPr>
              <a:t>	 </a:t>
            </a:r>
            <a:r>
              <a:rPr lang="ko-KR" altLang="en-US" sz="1200" dirty="0" smtClean="0">
                <a:solidFill>
                  <a:schemeClr val="tx1"/>
                </a:solidFill>
              </a:rPr>
              <a:t>주문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배송관리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회원정보 수정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713470" y="378037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713470" y="401944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713470" y="424700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cxnSp>
        <p:nvCxnSpPr>
          <p:cNvPr id="51" name="직선 연결선 50"/>
          <p:cNvCxnSpPr/>
          <p:nvPr/>
        </p:nvCxnSpPr>
        <p:spPr>
          <a:xfrm>
            <a:off x="1713470" y="44931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713470" y="513406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이메일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53692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휴대폰</a:t>
            </a:r>
            <a:endParaRPr lang="ko-KR" altLang="en-US" sz="800" dirty="0"/>
          </a:p>
        </p:txBody>
      </p:sp>
      <p:cxnSp>
        <p:nvCxnSpPr>
          <p:cNvPr id="54" name="직선 연결선 53"/>
          <p:cNvCxnSpPr/>
          <p:nvPr/>
        </p:nvCxnSpPr>
        <p:spPr>
          <a:xfrm>
            <a:off x="1713470" y="511604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13470" y="45470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새 비밀번호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47977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수정</a:t>
            </a:r>
            <a:endParaRPr lang="ko-KR" altLang="en-US" sz="1000" dirty="0"/>
          </a:p>
        </p:txBody>
      </p:sp>
      <p:sp>
        <p:nvSpPr>
          <p:cNvPr id="57" name="직사각형 56"/>
          <p:cNvSpPr/>
          <p:nvPr/>
        </p:nvSpPr>
        <p:spPr>
          <a:xfrm>
            <a:off x="2513906" y="38000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513244" y="404284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513905" y="42765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생년월일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513243" y="4568557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513243" y="483548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513243" y="51771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513242" y="540477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휴대폰번호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713838" y="3445487"/>
            <a:ext cx="77045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회원탈퇴</a:t>
            </a:r>
            <a:endParaRPr lang="ko-KR" alt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 smtClean="0"/>
              <a:t>] </a:t>
            </a:r>
            <a:r>
              <a:rPr lang="ko-KR" altLang="en-US" smtClean="0"/>
              <a:t>마이페이지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회원정보 수정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7" name="직사각형 6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cxnSp>
        <p:nvCxnSpPr>
          <p:cNvPr id="80" name="직선 연결선 7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수정</a:t>
            </a:r>
            <a:endParaRPr lang="ko-KR" altLang="en-US" sz="10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내정보관리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err="1" smtClean="0"/>
              <a:t>마일리지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smtClean="0"/>
              <a:t>주문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배송관리</a:t>
            </a:r>
            <a:endParaRPr lang="ko-KR" alt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8804672" y="2729666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회원정보 수정</a:t>
            </a:r>
            <a:endParaRPr lang="ko-KR" alt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8804672" y="307486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8804672" y="331393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8804672" y="354149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8804672" y="442855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이메일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8804672" y="466370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휴대폰</a:t>
            </a:r>
            <a:endParaRPr lang="ko-KR" altLang="en-US" sz="800" dirty="0"/>
          </a:p>
        </p:txBody>
      </p:sp>
      <p:sp>
        <p:nvSpPr>
          <p:cNvPr id="92" name="TextBox 91"/>
          <p:cNvSpPr txBox="1"/>
          <p:nvPr/>
        </p:nvSpPr>
        <p:spPr>
          <a:xfrm>
            <a:off x="8804672" y="384157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새 비밀번호</a:t>
            </a:r>
            <a:endParaRPr lang="ko-KR" altLang="en-US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8804672" y="409226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94" name="직사각형 93"/>
          <p:cNvSpPr/>
          <p:nvPr/>
        </p:nvSpPr>
        <p:spPr>
          <a:xfrm>
            <a:off x="9605108" y="30945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9604446" y="333733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9605107" y="35710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생년월일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9604445" y="386304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9604445" y="41299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9604445" y="447165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9604444" y="469926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휴대폰번호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36600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  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 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회원탈퇴</a:t>
            </a:r>
            <a:endParaRPr lang="ko-KR" alt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049597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비밀번호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530029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확인</a:t>
            </a:r>
            <a:endParaRPr lang="ko-KR" altLang="en-US" sz="1000" dirty="0"/>
          </a:p>
        </p:txBody>
      </p:sp>
      <p:sp>
        <p:nvSpPr>
          <p:cNvPr id="60" name="직사각형 59"/>
          <p:cNvSpPr/>
          <p:nvPr/>
        </p:nvSpPr>
        <p:spPr>
          <a:xfrm>
            <a:off x="2513243" y="507106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513243" y="533799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1713470" y="426253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713470" y="49627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693173" y="4291994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회원탈퇴 안내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1693173" y="37516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사이트 이용 감사 내용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777269" y="1243914"/>
            <a:ext cx="431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마이페이지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회원탈퇴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37" name="직사각형 3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838391" y="2624893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회원탈퇴</a:t>
            </a:r>
            <a:endParaRPr lang="ko-KR" alt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8838391" y="423931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비밀번호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8838391" y="449000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54" name="직사각형 53"/>
          <p:cNvSpPr/>
          <p:nvPr/>
        </p:nvSpPr>
        <p:spPr>
          <a:xfrm>
            <a:off x="9638164" y="4260784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9638164" y="452770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818094" y="348171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회원탈퇴 안내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8818094" y="294139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사이트 이용 감사 내용</a:t>
            </a:r>
            <a:endParaRPr lang="ko-KR" altLang="en-US" sz="800" dirty="0"/>
          </a:p>
        </p:txBody>
      </p:sp>
      <p:cxnSp>
        <p:nvCxnSpPr>
          <p:cNvPr id="62" name="직선 연결선 6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내정보관리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err="1" smtClean="0"/>
              <a:t>마일리지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smtClean="0"/>
              <a:t>주문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배송관리</a:t>
            </a:r>
            <a:endParaRPr lang="ko-KR" altLang="en-US" sz="800" dirty="0"/>
          </a:p>
        </p:txBody>
      </p:sp>
      <p:sp>
        <p:nvSpPr>
          <p:cNvPr id="72" name="직사각형 7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확인</a:t>
            </a:r>
            <a:endParaRPr lang="ko-KR" altLang="en-US" sz="1000" dirty="0"/>
          </a:p>
        </p:txBody>
      </p:sp>
      <p:sp>
        <p:nvSpPr>
          <p:cNvPr id="74" name="직사각형 7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80" name="TextBox 7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0720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마이페이지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마일리지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xmlns="" id="{32BF1C33-F30F-4A63-AB95-F92D97CB9BC6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3635480"/>
          <a:ext cx="6759018" cy="53408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2253006">
                  <a:extLst>
                    <a:ext uri="{9D8B030D-6E8A-4147-A177-3AD203B41FA5}">
                      <a16:colId xmlns:a16="http://schemas.microsoft.com/office/drawing/2014/main" xmlns="" val="3002944432"/>
                    </a:ext>
                  </a:extLst>
                </a:gridCol>
                <a:gridCol w="2253006">
                  <a:extLst>
                    <a:ext uri="{9D8B030D-6E8A-4147-A177-3AD203B41FA5}">
                      <a16:colId xmlns:a16="http://schemas.microsoft.com/office/drawing/2014/main" xmlns="" val="1520504708"/>
                    </a:ext>
                  </a:extLst>
                </a:gridCol>
                <a:gridCol w="2253006">
                  <a:extLst>
                    <a:ext uri="{9D8B030D-6E8A-4147-A177-3AD203B41FA5}">
                      <a16:colId xmlns:a16="http://schemas.microsoft.com/office/drawing/2014/main" xmlns="" val="1428192587"/>
                    </a:ext>
                  </a:extLst>
                </a:gridCol>
              </a:tblGrid>
              <a:tr h="534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37441598"/>
                  </a:ext>
                </a:extLst>
              </a:tr>
            </a:tbl>
          </a:graphicData>
        </a:graphic>
      </p:graphicFrame>
      <p:graphicFrame>
        <p:nvGraphicFramePr>
          <p:cNvPr id="18" name="표 14">
            <a:extLst>
              <a:ext uri="{FF2B5EF4-FFF2-40B4-BE49-F238E27FC236}">
                <a16:creationId xmlns:a16="http://schemas.microsoft.com/office/drawing/2014/main" xmlns="" id="{431C4E36-26CF-4C7F-AE3B-99A0D620F7CF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4452270"/>
          <a:ext cx="6749591" cy="1372655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1158279">
                  <a:extLst>
                    <a:ext uri="{9D8B030D-6E8A-4147-A177-3AD203B41FA5}">
                      <a16:colId xmlns:a16="http://schemas.microsoft.com/office/drawing/2014/main" xmlns="" val="2409671562"/>
                    </a:ext>
                  </a:extLst>
                </a:gridCol>
                <a:gridCol w="3973576">
                  <a:extLst>
                    <a:ext uri="{9D8B030D-6E8A-4147-A177-3AD203B41FA5}">
                      <a16:colId xmlns:a16="http://schemas.microsoft.com/office/drawing/2014/main" xmlns="" val="405319681"/>
                    </a:ext>
                  </a:extLst>
                </a:gridCol>
                <a:gridCol w="1617736">
                  <a:extLst>
                    <a:ext uri="{9D8B030D-6E8A-4147-A177-3AD203B41FA5}">
                      <a16:colId xmlns:a16="http://schemas.microsoft.com/office/drawing/2014/main" xmlns="" val="1574761109"/>
                    </a:ext>
                  </a:extLst>
                </a:gridCol>
              </a:tblGrid>
              <a:tr h="2837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2713825"/>
                  </a:ext>
                </a:extLst>
              </a:tr>
              <a:tr h="10889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036433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14">
            <a:extLst>
              <a:ext uri="{FF2B5EF4-FFF2-40B4-BE49-F238E27FC236}">
                <a16:creationId xmlns:a16="http://schemas.microsoft.com/office/drawing/2014/main" xmlns="" id="{8DC23354-2EA9-4DBF-89E0-7A0F001A3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35187"/>
              </p:ext>
            </p:extLst>
          </p:nvPr>
        </p:nvGraphicFramePr>
        <p:xfrm>
          <a:off x="8762324" y="3001808"/>
          <a:ext cx="2492848" cy="65632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246424">
                  <a:extLst>
                    <a:ext uri="{9D8B030D-6E8A-4147-A177-3AD203B41FA5}">
                      <a16:colId xmlns:a16="http://schemas.microsoft.com/office/drawing/2014/main" xmlns="" val="2840569629"/>
                    </a:ext>
                  </a:extLst>
                </a:gridCol>
                <a:gridCol w="1246424">
                  <a:extLst>
                    <a:ext uri="{9D8B030D-6E8A-4147-A177-3AD203B41FA5}">
                      <a16:colId xmlns:a16="http://schemas.microsoft.com/office/drawing/2014/main" xmlns="" val="2938559991"/>
                    </a:ext>
                  </a:extLst>
                </a:gridCol>
              </a:tblGrid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1162120"/>
                  </a:ext>
                </a:extLst>
              </a:tr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31867424"/>
                  </a:ext>
                </a:extLst>
              </a:tr>
            </a:tbl>
          </a:graphicData>
        </a:graphic>
      </p:graphicFrame>
      <p:graphicFrame>
        <p:nvGraphicFramePr>
          <p:cNvPr id="25" name="표 14">
            <a:extLst>
              <a:ext uri="{FF2B5EF4-FFF2-40B4-BE49-F238E27FC236}">
                <a16:creationId xmlns:a16="http://schemas.microsoft.com/office/drawing/2014/main" xmlns="" id="{55EA163E-AB2A-4D76-8749-7BC269149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190244"/>
              </p:ext>
            </p:extLst>
          </p:nvPr>
        </p:nvGraphicFramePr>
        <p:xfrm>
          <a:off x="8762324" y="3728726"/>
          <a:ext cx="2492849" cy="1486757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769041">
                  <a:extLst>
                    <a:ext uri="{9D8B030D-6E8A-4147-A177-3AD203B41FA5}">
                      <a16:colId xmlns:a16="http://schemas.microsoft.com/office/drawing/2014/main" xmlns="" val="2409671562"/>
                    </a:ext>
                  </a:extLst>
                </a:gridCol>
                <a:gridCol w="930838">
                  <a:extLst>
                    <a:ext uri="{9D8B030D-6E8A-4147-A177-3AD203B41FA5}">
                      <a16:colId xmlns:a16="http://schemas.microsoft.com/office/drawing/2014/main" xmlns="" val="405319681"/>
                    </a:ext>
                  </a:extLst>
                </a:gridCol>
                <a:gridCol w="792970">
                  <a:extLst>
                    <a:ext uri="{9D8B030D-6E8A-4147-A177-3AD203B41FA5}">
                      <a16:colId xmlns:a16="http://schemas.microsoft.com/office/drawing/2014/main" xmlns="" val="1574761109"/>
                    </a:ext>
                  </a:extLst>
                </a:gridCol>
              </a:tblGrid>
              <a:tr h="3072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2713825"/>
                  </a:ext>
                </a:extLst>
              </a:tr>
              <a:tr h="1179461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0364331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내정보관리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b="1" dirty="0" err="1" smtClean="0">
                <a:solidFill>
                  <a:schemeClr val="tx1"/>
                </a:solidFill>
              </a:rPr>
              <a:t>마일리지</a:t>
            </a:r>
            <a:r>
              <a:rPr lang="ko-KR" altLang="en-US" sz="1000" dirty="0" smtClean="0">
                <a:solidFill>
                  <a:schemeClr val="tx1"/>
                </a:solidFill>
              </a:rPr>
              <a:t> 주문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배송관리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60898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마이페이지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주문</a:t>
            </a:r>
            <a:r>
              <a:rPr lang="en-US" altLang="ko-KR" dirty="0" smtClean="0"/>
              <a:t>/</a:t>
            </a:r>
            <a:r>
              <a:rPr lang="ko-KR" altLang="en-US" dirty="0" smtClean="0"/>
              <a:t>배송조회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주문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1042C344-2E34-410D-952B-43D36CCCB460}"/>
              </a:ext>
            </a:extLst>
          </p:cNvPr>
          <p:cNvSpPr/>
          <p:nvPr/>
        </p:nvSpPr>
        <p:spPr>
          <a:xfrm>
            <a:off x="937417" y="3554628"/>
            <a:ext cx="7230892" cy="10746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주문일자 </a:t>
            </a:r>
            <a:r>
              <a:rPr lang="en-US" altLang="ko-KR" dirty="0"/>
              <a:t>/ </a:t>
            </a:r>
            <a:r>
              <a:rPr lang="ko-KR" altLang="en-US" dirty="0"/>
              <a:t>수령인</a:t>
            </a:r>
            <a:r>
              <a:rPr lang="en-US" altLang="ko-KR" dirty="0"/>
              <a:t> / </a:t>
            </a:r>
            <a:r>
              <a:rPr lang="ko-KR" altLang="en-US" dirty="0"/>
              <a:t>주문상품 </a:t>
            </a:r>
            <a:r>
              <a:rPr lang="en-US" altLang="ko-KR" dirty="0"/>
              <a:t>/  </a:t>
            </a:r>
            <a:r>
              <a:rPr lang="ko-KR" altLang="en-US" dirty="0"/>
              <a:t>결제금액 </a:t>
            </a:r>
            <a:r>
              <a:rPr lang="en-US" altLang="ko-KR" dirty="0"/>
              <a:t>/ </a:t>
            </a:r>
            <a:r>
              <a:rPr lang="ko-KR" altLang="en-US" dirty="0"/>
              <a:t>상태 </a:t>
            </a:r>
            <a:r>
              <a:rPr lang="en-US" altLang="ko-KR" dirty="0"/>
              <a:t>/ </a:t>
            </a:r>
            <a:r>
              <a:rPr lang="ko-KR" altLang="en-US" dirty="0"/>
              <a:t>배송조회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8707486" y="2907875"/>
            <a:ext cx="2602523" cy="4001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주문번호 주문일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8708075" y="3417681"/>
            <a:ext cx="2602523" cy="10477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주문상품 결제금액</a:t>
            </a:r>
            <a:endParaRPr lang="ko-KR" altLang="en-US" sz="1400" dirty="0"/>
          </a:p>
        </p:txBody>
      </p:sp>
      <p:sp>
        <p:nvSpPr>
          <p:cNvPr id="39" name="직사각형 38"/>
          <p:cNvSpPr/>
          <p:nvPr/>
        </p:nvSpPr>
        <p:spPr>
          <a:xfrm>
            <a:off x="8707486" y="4575139"/>
            <a:ext cx="2602523" cy="4840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주문처리상</a:t>
            </a:r>
            <a:r>
              <a:rPr lang="ko-KR" altLang="en-US" sz="1400" dirty="0"/>
              <a:t>태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내정보관리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마일리지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주문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/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배송관리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78994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관리자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26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470497"/>
              </p:ext>
            </p:extLst>
          </p:nvPr>
        </p:nvGraphicFramePr>
        <p:xfrm>
          <a:off x="1666995" y="1700987"/>
          <a:ext cx="8578218" cy="4465244"/>
        </p:xfrm>
        <a:graphic>
          <a:graphicData uri="http://schemas.openxmlformats.org/drawingml/2006/table">
            <a:tbl>
              <a:tblPr/>
              <a:tblGrid>
                <a:gridCol w="22252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611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5124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87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3042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8138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99074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16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074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54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61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5463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5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5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5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5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461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354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461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35463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35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35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461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4616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77267" y="1243914"/>
            <a:ext cx="475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요구사항정의서</a:t>
            </a:r>
            <a:r>
              <a:rPr lang="en-US" altLang="ko-KR" smtClean="0"/>
              <a:t>] </a:t>
            </a:r>
            <a:r>
              <a:rPr lang="ko-KR" altLang="en-US" smtClean="0"/>
              <a:t>전체 분류</a:t>
            </a:r>
            <a:r>
              <a:rPr lang="en-US" altLang="ko-KR"/>
              <a:t> </a:t>
            </a:r>
            <a:r>
              <a:rPr lang="ko-KR" altLang="en-US" smtClean="0"/>
              <a:t>및 담당자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878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16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회원관리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146854" y="5803276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57948" y="2716987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회원관리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0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675389"/>
              </p:ext>
            </p:extLst>
          </p:nvPr>
        </p:nvGraphicFramePr>
        <p:xfrm>
          <a:off x="968789" y="3069278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5507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0078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0565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1997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회원번호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아이디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이름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연락처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8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71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회원상세정보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36550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05837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13470" y="3087158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회원상세정보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348381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713470" y="37228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713470" y="396692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1713470" y="445855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이메일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713470" y="471842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휴대폰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713470" y="42258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마일리지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2513906" y="350353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513244" y="37462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13905" y="399650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생년월일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513243" y="424728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513243" y="450166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513242" y="47539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휴대폰번호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026876" y="5170940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이전</a:t>
            </a:r>
            <a:endParaRPr lang="ko-KR" altLang="en-US" sz="1000" dirty="0"/>
          </a:p>
        </p:txBody>
      </p:sp>
      <p:sp>
        <p:nvSpPr>
          <p:cNvPr id="44" name="직사각형 43"/>
          <p:cNvSpPr/>
          <p:nvPr/>
        </p:nvSpPr>
        <p:spPr>
          <a:xfrm>
            <a:off x="6433753" y="5170939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삭제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9879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7" y="1243914"/>
            <a:ext cx="5242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페이지 </a:t>
            </a:r>
            <a:r>
              <a:rPr lang="en-US" altLang="ko-KR"/>
              <a:t>– </a:t>
            </a:r>
            <a:r>
              <a:rPr lang="ko-KR" altLang="en-US" smtClean="0"/>
              <a:t>상품목록</a:t>
            </a:r>
            <a:endParaRPr lang="ko-KR" altLang="en-US"/>
          </a:p>
          <a:p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b="1" dirty="0" smtClean="0"/>
              <a:t>상품관리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975895"/>
              </p:ext>
            </p:extLst>
          </p:nvPr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상품명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3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b="1" dirty="0" smtClean="0"/>
              <a:t>상품관리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상품명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8" name="아래쪽 화살표 2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/>
              <a:t>조립컴퓨터</a:t>
            </a:r>
            <a:endParaRPr lang="ko-KR" altLang="en-US" sz="9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컴퓨터부품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CPU</a:t>
            </a:r>
            <a:endParaRPr lang="ko-KR" altLang="en-US" sz="900" dirty="0"/>
          </a:p>
        </p:txBody>
      </p:sp>
      <p:sp>
        <p:nvSpPr>
          <p:cNvPr id="36" name="직사각형 35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45" name="직사각형 44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RAM</a:t>
            </a:r>
            <a:endParaRPr lang="ko-KR" altLang="en-US" sz="900" dirty="0"/>
          </a:p>
        </p:txBody>
      </p:sp>
      <p:sp>
        <p:nvSpPr>
          <p:cNvPr id="47" name="직사각형 46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저장</a:t>
            </a:r>
            <a:r>
              <a:rPr lang="ko-KR" altLang="en-US" sz="900"/>
              <a:t>소</a:t>
            </a:r>
            <a:endParaRPr lang="ko-KR" altLang="en-US" sz="900" dirty="0"/>
          </a:p>
        </p:txBody>
      </p:sp>
      <p:sp>
        <p:nvSpPr>
          <p:cNvPr id="49" name="직사각형 48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그래픽</a:t>
            </a:r>
            <a:endParaRPr lang="ko-KR" altLang="en-US" sz="900" dirty="0"/>
          </a:p>
        </p:txBody>
      </p:sp>
      <p:sp>
        <p:nvSpPr>
          <p:cNvPr id="51" name="직사각형 50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파워</a:t>
            </a:r>
            <a:endParaRPr lang="ko-KR" altLang="en-US" sz="900" dirty="0"/>
          </a:p>
        </p:txBody>
      </p:sp>
      <p:sp>
        <p:nvSpPr>
          <p:cNvPr id="53" name="직사각형 52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777268" y="1243914"/>
            <a:ext cx="573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/>
              <a:t>– </a:t>
            </a:r>
            <a:r>
              <a:rPr lang="ko-KR" altLang="en-US" dirty="0" smtClean="0"/>
              <a:t>상품등록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조립컴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074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549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상품등록</a:t>
            </a:r>
            <a:r>
              <a:rPr lang="en-US" altLang="ko-KR" dirty="0"/>
              <a:t>(</a:t>
            </a:r>
            <a:r>
              <a:rPr lang="ko-KR" altLang="en-US" dirty="0"/>
              <a:t>부품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b="1" dirty="0" smtClean="0"/>
              <a:t>상품관리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상품명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조립컴퓨터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/>
              <a:t>컴퓨터부품</a:t>
            </a:r>
            <a:endParaRPr lang="ko-KR" altLang="en-US" sz="900" b="1" dirty="0"/>
          </a:p>
        </p:txBody>
      </p:sp>
      <p:sp>
        <p:nvSpPr>
          <p:cNvPr id="33" name="직사각형 32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74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b="1" dirty="0" smtClean="0"/>
              <a:t>상품관리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상품명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상세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31" name="직사각형 30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CPU</a:t>
            </a:r>
            <a:endParaRPr lang="ko-KR" altLang="en-US" sz="900" dirty="0"/>
          </a:p>
        </p:txBody>
      </p:sp>
      <p:sp>
        <p:nvSpPr>
          <p:cNvPr id="33" name="직사각형 32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RAM</a:t>
            </a:r>
            <a:endParaRPr lang="ko-KR" altLang="en-US" sz="900" dirty="0"/>
          </a:p>
        </p:txBody>
      </p:sp>
      <p:sp>
        <p:nvSpPr>
          <p:cNvPr id="39" name="직사각형 38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저장</a:t>
            </a:r>
            <a:r>
              <a:rPr lang="ko-KR" altLang="en-US" sz="900"/>
              <a:t>소</a:t>
            </a:r>
            <a:endParaRPr lang="ko-KR" altLang="en-US" sz="900" dirty="0"/>
          </a:p>
        </p:txBody>
      </p:sp>
      <p:sp>
        <p:nvSpPr>
          <p:cNvPr id="46" name="직사각형 45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그래픽</a:t>
            </a:r>
            <a:endParaRPr lang="ko-KR" altLang="en-US" sz="900" dirty="0"/>
          </a:p>
        </p:txBody>
      </p:sp>
      <p:sp>
        <p:nvSpPr>
          <p:cNvPr id="48" name="직사각형 47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파워</a:t>
            </a:r>
            <a:endParaRPr lang="ko-KR" altLang="en-US" sz="900" dirty="0"/>
          </a:p>
        </p:txBody>
      </p:sp>
      <p:sp>
        <p:nvSpPr>
          <p:cNvPr id="50" name="직사각형 49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삭제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55" name="직사각형 54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77267" y="1243914"/>
            <a:ext cx="613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/>
              <a:t>– </a:t>
            </a:r>
            <a:r>
              <a:rPr lang="ko-KR" altLang="en-US" dirty="0" smtClean="0"/>
              <a:t>상품상세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조립컴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782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7" y="1243914"/>
            <a:ext cx="613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/>
              <a:t>– </a:t>
            </a:r>
            <a:r>
              <a:rPr lang="ko-KR" altLang="en-US" dirty="0" smtClean="0"/>
              <a:t>상품상세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b="1" dirty="0" smtClean="0"/>
              <a:t>상품관리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상품명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8" name="아래쪽 화살표 2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상세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32" name="직사각형 31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삭</a:t>
            </a:r>
            <a:r>
              <a:rPr lang="ko-KR" altLang="en-US" sz="1000">
                <a:solidFill>
                  <a:schemeClr val="bg1"/>
                </a:solidFill>
              </a:rPr>
              <a:t>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50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주문관리 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4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xmlns="" id="{3FF6B1A3-38F2-4B49-8D68-6EC80DE52C81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7"/>
          <a:ext cx="7239687" cy="263359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0370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810127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713873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214162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866274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  <a:gridCol w="898358">
                  <a:extLst>
                    <a:ext uri="{9D8B030D-6E8A-4147-A177-3AD203B41FA5}">
                      <a16:colId xmlns:a16="http://schemas.microsoft.com/office/drawing/2014/main" xmlns="" val="2277025614"/>
                    </a:ext>
                  </a:extLst>
                </a:gridCol>
                <a:gridCol w="905730">
                  <a:extLst>
                    <a:ext uri="{9D8B030D-6E8A-4147-A177-3AD203B41FA5}">
                      <a16:colId xmlns:a16="http://schemas.microsoft.com/office/drawing/2014/main" xmlns="" val="1891608752"/>
                    </a:ext>
                  </a:extLst>
                </a:gridCol>
              </a:tblGrid>
              <a:tr h="376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배송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ko-KR" altLang="en-US" b="1" dirty="0" smtClean="0"/>
              <a:t>주문관리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414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주문관리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상세보기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xmlns="" id="{BC010E0B-BF91-4513-88F8-AD0D73ED0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43187"/>
              </p:ext>
            </p:extLst>
          </p:nvPr>
        </p:nvGraphicFramePr>
        <p:xfrm>
          <a:off x="1034131" y="3009983"/>
          <a:ext cx="7055856" cy="160334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799432">
                  <a:extLst>
                    <a:ext uri="{9D8B030D-6E8A-4147-A177-3AD203B41FA5}">
                      <a16:colId xmlns:a16="http://schemas.microsoft.com/office/drawing/2014/main" xmlns="" val="2797634151"/>
                    </a:ext>
                  </a:extLst>
                </a:gridCol>
                <a:gridCol w="641684">
                  <a:extLst>
                    <a:ext uri="{9D8B030D-6E8A-4147-A177-3AD203B41FA5}">
                      <a16:colId xmlns:a16="http://schemas.microsoft.com/office/drawing/2014/main" xmlns="" val="3149050501"/>
                    </a:ext>
                  </a:extLst>
                </a:gridCol>
                <a:gridCol w="649705">
                  <a:extLst>
                    <a:ext uri="{9D8B030D-6E8A-4147-A177-3AD203B41FA5}">
                      <a16:colId xmlns:a16="http://schemas.microsoft.com/office/drawing/2014/main" xmlns="" val="2202958376"/>
                    </a:ext>
                  </a:extLst>
                </a:gridCol>
                <a:gridCol w="1283369">
                  <a:extLst>
                    <a:ext uri="{9D8B030D-6E8A-4147-A177-3AD203B41FA5}">
                      <a16:colId xmlns:a16="http://schemas.microsoft.com/office/drawing/2014/main" xmlns="" val="1699699687"/>
                    </a:ext>
                  </a:extLst>
                </a:gridCol>
                <a:gridCol w="1035720">
                  <a:extLst>
                    <a:ext uri="{9D8B030D-6E8A-4147-A177-3AD203B41FA5}">
                      <a16:colId xmlns:a16="http://schemas.microsoft.com/office/drawing/2014/main" xmlns="" val="2879348820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xmlns="" val="310636346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xmlns="" val="3968176647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xmlns="" val="2027859809"/>
                    </a:ext>
                  </a:extLst>
                </a:gridCol>
              </a:tblGrid>
              <a:tr h="322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운송장등록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33786919"/>
                  </a:ext>
                </a:extLst>
              </a:tr>
              <a:tr h="322500"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93007161"/>
                  </a:ext>
                </a:extLst>
              </a:tr>
              <a:tr h="32250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3854635"/>
                  </a:ext>
                </a:extLst>
              </a:tr>
              <a:tr h="63584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배송지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7583683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5B359D79-797B-4E16-B020-74D819A3A06A}"/>
              </a:ext>
            </a:extLst>
          </p:cNvPr>
          <p:cNvSpPr/>
          <p:nvPr/>
        </p:nvSpPr>
        <p:spPr>
          <a:xfrm>
            <a:off x="3176336" y="3379963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택배회사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C2B27300-E4D7-432C-8323-7A4536CAC072}"/>
              </a:ext>
            </a:extLst>
          </p:cNvPr>
          <p:cNvSpPr/>
          <p:nvPr/>
        </p:nvSpPr>
        <p:spPr>
          <a:xfrm>
            <a:off x="3176336" y="3690686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운송장번호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ko-KR" altLang="en-US" b="1" dirty="0" smtClean="0"/>
              <a:t>주문관리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462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– A/S 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6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:a16="http://schemas.microsoft.com/office/drawing/2014/main" xmlns="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b="1" dirty="0" smtClean="0"/>
              <a:t>AS</a:t>
            </a:r>
            <a:r>
              <a:rPr lang="ko-KR" altLang="en-US" b="1" dirty="0" smtClean="0"/>
              <a:t>관리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1882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4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024618"/>
              </p:ext>
            </p:extLst>
          </p:nvPr>
        </p:nvGraphicFramePr>
        <p:xfrm>
          <a:off x="733794" y="1613246"/>
          <a:ext cx="10587350" cy="4613898"/>
        </p:xfrm>
        <a:graphic>
          <a:graphicData uri="http://schemas.openxmlformats.org/drawingml/2006/table">
            <a:tbl>
              <a:tblPr/>
              <a:tblGrid>
                <a:gridCol w="11462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62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824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549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8748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39804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513" marR="7513" marT="75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7513" marR="7513" marT="75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상세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9804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513" marR="7513" marT="75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3959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</a:p>
                  </a:txBody>
                  <a:tcPr marL="7513" marR="7513" marT="75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비밀번호를 통해 로그인 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 찾기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이름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휴대폰 번호를 통해서 아이디를 조회하는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비밀번호 찾기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휴대폰 번호를 통해서 비밀번호를 조회하는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 중복검사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아이디가 가입되어있는지 중복검사 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약관 동의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이용약관 및 개인정보처리방침에 대한 동의 확인의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864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기본적인 회원정보를 통해 회원가입하는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73959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</a:p>
                  </a:txBody>
                  <a:tcPr marL="7513" marR="7513" marT="75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카테고리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관리자가 설정한 사양의 조립 컴퓨터을 카테고리 별로 조회하는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목록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카테고리별 조립 컴퓨터 목록을 보는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상세보기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판매중인 조립 컴퓨터 상품의 상세정보를 불러오고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수량을 선택하여 구매 및 장바구니로 이동하는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부품추가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추가 및 변경할 컴퓨터 부품을 선택하는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카테고리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부품을 카테고리 별로 조회하는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목록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카테고리별 컴퓨터 부품 목록을 보는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상세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부품의 상세정보를 불러오고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수량을 선택하여 구매 및 장바구니로 이동하는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요구사항정의서</a:t>
            </a:r>
            <a:r>
              <a:rPr lang="en-US" altLang="ko-KR" smtClean="0"/>
              <a:t>] </a:t>
            </a:r>
            <a:r>
              <a:rPr lang="ko-KR" altLang="en-US" smtClean="0"/>
              <a:t>회원등록 </a:t>
            </a:r>
            <a:r>
              <a:rPr lang="en-US" altLang="ko-KR" smtClean="0"/>
              <a:t>&amp; </a:t>
            </a:r>
            <a:r>
              <a:rPr lang="ko-KR" altLang="en-US" smtClean="0"/>
              <a:t>회원서비스</a:t>
            </a:r>
            <a:r>
              <a:rPr lang="en-US" altLang="ko-KR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735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– A/S 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17">
            <a:extLst>
              <a:ext uri="{FF2B5EF4-FFF2-40B4-BE49-F238E27FC236}">
                <a16:creationId xmlns:a16="http://schemas.microsoft.com/office/drawing/2014/main" xmlns="" id="{8A2E7E0F-3395-4629-BCB2-233634C623F2}"/>
              </a:ext>
            </a:extLst>
          </p:cNvPr>
          <p:cNvGraphicFramePr>
            <a:graphicFrameLocks noGrp="1"/>
          </p:cNvGraphicFramePr>
          <p:nvPr/>
        </p:nvGraphicFramePr>
        <p:xfrm>
          <a:off x="977985" y="2879197"/>
          <a:ext cx="7168147" cy="7893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:a16="http://schemas.microsoft.com/office/drawing/2014/main" xmlns="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AEB876C-5FAA-4C4A-84E0-B7AC452892AF}"/>
              </a:ext>
            </a:extLst>
          </p:cNvPr>
          <p:cNvSpPr/>
          <p:nvPr/>
        </p:nvSpPr>
        <p:spPr>
          <a:xfrm>
            <a:off x="978568" y="3875902"/>
            <a:ext cx="7167564" cy="19393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 </a:t>
            </a:r>
            <a:r>
              <a:rPr lang="ko-KR" altLang="en-US" dirty="0"/>
              <a:t>구매일</a:t>
            </a:r>
            <a:r>
              <a:rPr lang="en-US" altLang="ko-KR" dirty="0"/>
              <a:t> / </a:t>
            </a:r>
            <a:r>
              <a:rPr lang="ko-KR" altLang="en-US" dirty="0"/>
              <a:t>상품명 </a:t>
            </a:r>
            <a:r>
              <a:rPr lang="en-US" altLang="ko-KR" dirty="0"/>
              <a:t>/ </a:t>
            </a:r>
            <a:r>
              <a:rPr lang="ko-KR" altLang="en-US" dirty="0"/>
              <a:t>신청내용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b="1" dirty="0" smtClean="0"/>
              <a:t>AS</a:t>
            </a:r>
            <a:r>
              <a:rPr lang="ko-KR" altLang="en-US" b="1" dirty="0" smtClean="0"/>
              <a:t>관리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925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1896856"/>
            <a:ext cx="926617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06.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4000" i="1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Implement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Screen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0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07" y="1664040"/>
            <a:ext cx="7561342" cy="441548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화면설계</a:t>
            </a:r>
            <a:r>
              <a:rPr lang="en-US" altLang="ko-KR" dirty="0" smtClean="0"/>
              <a:t>] </a:t>
            </a:r>
            <a:r>
              <a:rPr lang="ko-KR" altLang="en-US" dirty="0" err="1" smtClean="0"/>
              <a:t>메인페이지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21" y="1721708"/>
            <a:ext cx="7528438" cy="434968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로그인 </a:t>
            </a:r>
            <a:r>
              <a:rPr lang="en-US" altLang="ko-KR" smtClean="0"/>
              <a:t>– </a:t>
            </a:r>
            <a:r>
              <a:rPr lang="ko-KR" altLang="en-US" smtClean="0"/>
              <a:t>로그인 화면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58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427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화면설계</a:t>
            </a:r>
            <a:r>
              <a:rPr lang="en-US" altLang="ko-KR" dirty="0"/>
              <a:t>] </a:t>
            </a:r>
            <a:r>
              <a:rPr lang="ko-KR" altLang="en-US" dirty="0" smtClean="0"/>
              <a:t>고객센터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38" y="1672061"/>
            <a:ext cx="7565011" cy="435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59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견적문의관리       주문관리      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 smtClean="0"/>
              <a:t>화면구현</a:t>
            </a:r>
            <a:r>
              <a:rPr lang="en-US" altLang="ko-KR" smtClean="0"/>
              <a:t>] </a:t>
            </a:r>
            <a:r>
              <a:rPr lang="ko-KR" altLang="en-US" smtClean="0"/>
              <a:t>관리자 </a:t>
            </a:r>
            <a:r>
              <a:rPr lang="ko-KR" altLang="en-US" dirty="0"/>
              <a:t>페이지</a:t>
            </a:r>
          </a:p>
        </p:txBody>
      </p:sp>
    </p:spTree>
    <p:extLst>
      <p:ext uri="{BB962C8B-B14F-4D97-AF65-F5344CB8AC3E}">
        <p14:creationId xmlns:p14="http://schemas.microsoft.com/office/powerpoint/2010/main" val="302254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3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787147"/>
              </p:ext>
            </p:extLst>
          </p:nvPr>
        </p:nvGraphicFramePr>
        <p:xfrm>
          <a:off x="1230083" y="1700987"/>
          <a:ext cx="9522116" cy="4463841"/>
        </p:xfrm>
        <a:graphic>
          <a:graphicData uri="http://schemas.openxmlformats.org/drawingml/2006/table">
            <a:tbl>
              <a:tblPr/>
              <a:tblGrid>
                <a:gridCol w="20894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170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31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3549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8584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3369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369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3369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19901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14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화면설계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DB(SQL)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01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538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5389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3538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3538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460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77267" y="1243914"/>
            <a:ext cx="475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진행도</a:t>
            </a:r>
            <a:r>
              <a:rPr lang="en-US" altLang="ko-KR" smtClean="0"/>
              <a:t>] </a:t>
            </a:r>
            <a:r>
              <a:rPr lang="ko-KR" altLang="en-US" smtClean="0"/>
              <a:t>전체 진행도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116435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4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489646"/>
              </p:ext>
            </p:extLst>
          </p:nvPr>
        </p:nvGraphicFramePr>
        <p:xfrm>
          <a:off x="914046" y="1613246"/>
          <a:ext cx="10398388" cy="4652325"/>
        </p:xfrm>
        <a:graphic>
          <a:graphicData uri="http://schemas.openxmlformats.org/drawingml/2006/table">
            <a:tbl>
              <a:tblPr/>
              <a:tblGrid>
                <a:gridCol w="11257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945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578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4684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7343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3092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522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상세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092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1886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견적문의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원하는 사양의 부품 선택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추가 사항 입력 후 검토를 요청하는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견적목록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문의된 견적들의 목록 페이지를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목록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장바구니에 담긴 상품을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삭제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장바구니에 담긴 상품을 삭제하는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결제하기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주문한 상품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장바구니에 담긴 상품을 결제하는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공지사항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관리자가 공지사항을 작성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수정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삭제할 수 있는 게시판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문의사항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사용자가 문의사항을 작성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수정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삭제하고 관리자가 답변할 수 있는 게시판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78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신청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사용자가 상품정보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구매날짜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제품명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증상 등의 양식에 맞춰 입력해서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A/S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신청글 작성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관리자가 답변하는 게시판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63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상품후기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사용자가 상품후기를 작성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수정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삭제할 수 있는 게시판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51886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회원정보 수정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이름제외 정보 수정하는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회원탈퇴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회원탈퇴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조회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현재 마일리지를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사용내역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마일리지의 사용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적립 내역을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63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주문내역조회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내가 주문한 내역을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요구사항정의서</a:t>
            </a:r>
            <a:r>
              <a:rPr lang="en-US" altLang="ko-KR" smtClean="0"/>
              <a:t>] </a:t>
            </a:r>
            <a:r>
              <a:rPr lang="ko-KR" altLang="en-US" smtClean="0"/>
              <a:t>회원서비스</a:t>
            </a:r>
            <a:r>
              <a:rPr lang="en-US" altLang="ko-KR" smtClean="0"/>
              <a:t>2 &amp; </a:t>
            </a:r>
            <a:r>
              <a:rPr lang="ko-KR" altLang="en-US" smtClean="0"/>
              <a:t>마이페이지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889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407714"/>
              </p:ext>
            </p:extLst>
          </p:nvPr>
        </p:nvGraphicFramePr>
        <p:xfrm>
          <a:off x="823028" y="1668625"/>
          <a:ext cx="10581574" cy="4387995"/>
        </p:xfrm>
        <a:graphic>
          <a:graphicData uri="http://schemas.openxmlformats.org/drawingml/2006/table">
            <a:tbl>
              <a:tblPr/>
              <a:tblGrid>
                <a:gridCol w="11936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65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57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024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61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9179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743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91797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2233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806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33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9797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Member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 찾기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비밀번호 찾기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 중복검사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약관 동의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8067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Service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카테고리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목록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상세보기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부품추가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카테고리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목록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상세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진행도</a:t>
            </a:r>
            <a:r>
              <a:rPr lang="en-US" altLang="ko-KR" smtClean="0"/>
              <a:t>] </a:t>
            </a:r>
            <a:r>
              <a:rPr lang="ko-KR" altLang="en-US" smtClean="0"/>
              <a:t>회원등록 </a:t>
            </a:r>
            <a:r>
              <a:rPr lang="en-US" altLang="ko-KR" smtClean="0"/>
              <a:t>&amp; </a:t>
            </a:r>
            <a:r>
              <a:rPr lang="ko-KR" altLang="en-US" smtClean="0"/>
              <a:t>회원서비스</a:t>
            </a:r>
            <a:r>
              <a:rPr lang="en-US" altLang="ko-KR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96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353081"/>
              </p:ext>
            </p:extLst>
          </p:nvPr>
        </p:nvGraphicFramePr>
        <p:xfrm>
          <a:off x="823028" y="1651692"/>
          <a:ext cx="10590037" cy="4371964"/>
        </p:xfrm>
        <a:graphic>
          <a:graphicData uri="http://schemas.openxmlformats.org/drawingml/2006/table">
            <a:tbl>
              <a:tblPr/>
              <a:tblGrid>
                <a:gridCol w="11945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75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68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06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677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9211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2008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2008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2008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7924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92111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2281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22815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22815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22815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2073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52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73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5240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Service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견적문의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견적목록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목록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삭제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결제하기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공지사항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문의사항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상품후기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56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신청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5638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Mypage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회원정보 수정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회원탈퇴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조회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사용내역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56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주문내역조회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진행도</a:t>
            </a:r>
            <a:r>
              <a:rPr lang="en-US" altLang="ko-KR" smtClean="0"/>
              <a:t>] </a:t>
            </a:r>
            <a:r>
              <a:rPr lang="ko-KR" altLang="en-US" smtClean="0"/>
              <a:t>회원서비스</a:t>
            </a:r>
            <a:r>
              <a:rPr lang="en-US" altLang="ko-KR" smtClean="0"/>
              <a:t>2 &amp; </a:t>
            </a:r>
            <a:r>
              <a:rPr lang="ko-KR" altLang="en-US" smtClean="0"/>
              <a:t>마이페이지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10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884843"/>
              </p:ext>
            </p:extLst>
          </p:nvPr>
        </p:nvGraphicFramePr>
        <p:xfrm>
          <a:off x="823028" y="1668625"/>
          <a:ext cx="10581575" cy="4380734"/>
        </p:xfrm>
        <a:graphic>
          <a:graphicData uri="http://schemas.openxmlformats.org/drawingml/2006/table">
            <a:tbl>
              <a:tblPr/>
              <a:tblGrid>
                <a:gridCol w="11936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6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57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024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611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917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743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9179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2592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61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92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0553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Admin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삭제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조회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상세보기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등록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상세보기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205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4616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main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진행도</a:t>
            </a:r>
            <a:r>
              <a:rPr lang="en-US" altLang="ko-KR" smtClean="0"/>
              <a:t>] </a:t>
            </a:r>
            <a:r>
              <a:rPr lang="ko-KR" altLang="en-US"/>
              <a:t>관리자</a:t>
            </a:r>
            <a:r>
              <a:rPr lang="en-US" altLang="ko-KR"/>
              <a:t> &amp; </a:t>
            </a:r>
            <a:r>
              <a:rPr lang="ko-KR" altLang="en-US"/>
              <a:t>메인페이지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10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951602" y="1197888"/>
            <a:ext cx="444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/>
              <a:t>이번주의 진행상황 및 이슈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951601" y="1683527"/>
            <a:ext cx="10842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dirty="0" smtClean="0"/>
              <a:t>ERD</a:t>
            </a:r>
            <a:r>
              <a:rPr lang="ko-KR" altLang="en-US" dirty="0" smtClean="0"/>
              <a:t>의 전반적인 설계를 완료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메인페이지의 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일부 페이지 화면 구현 완료</a:t>
            </a:r>
            <a:endParaRPr lang="en-US" altLang="ko-KR" dirty="0" smtClean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951602" y="3543843"/>
            <a:ext cx="4093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/>
              <a:t>아쉬운 점 및 앞으로의 </a:t>
            </a:r>
            <a:r>
              <a:rPr lang="ko-KR" altLang="en-US" sz="2400" dirty="0" smtClean="0"/>
              <a:t>계획</a:t>
            </a:r>
            <a:endParaRPr lang="ko-KR" alt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951602" y="4029482"/>
            <a:ext cx="108425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dirty="0" smtClean="0"/>
              <a:t>ERD</a:t>
            </a:r>
            <a:r>
              <a:rPr lang="ko-KR" altLang="en-US" dirty="0" smtClean="0"/>
              <a:t>의 설계가 늦어져서 당초에 계획했던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</a:t>
            </a:r>
            <a:r>
              <a:rPr lang="en-US" altLang="ko-KR" dirty="0" smtClean="0"/>
              <a:t>, VO, DAO </a:t>
            </a:r>
            <a:r>
              <a:rPr lang="ko-KR" altLang="en-US" dirty="0" smtClean="0"/>
              <a:t>객체 생성이 진행되지 않았음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 smtClean="0"/>
              <a:t>ERD</a:t>
            </a:r>
            <a:r>
              <a:rPr lang="ko-KR" altLang="en-US" dirty="0" smtClean="0"/>
              <a:t>를 기반으로 </a:t>
            </a:r>
            <a:r>
              <a:rPr lang="en-US" altLang="ko-KR" dirty="0" smtClean="0"/>
              <a:t>VO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DAO</a:t>
            </a:r>
            <a:r>
              <a:rPr lang="ko-KR" altLang="en-US" dirty="0" smtClean="0"/>
              <a:t>를 생성</a:t>
            </a:r>
            <a:endParaRPr lang="en-US" altLang="ko-KR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dirty="0" smtClean="0"/>
              <a:t>VO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ERD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컬럼명과</a:t>
            </a:r>
            <a:r>
              <a:rPr lang="ko-KR" altLang="en-US" dirty="0" smtClean="0"/>
              <a:t> 동일한 </a:t>
            </a:r>
            <a:r>
              <a:rPr lang="ko-KR" altLang="en-US" dirty="0" err="1" smtClean="0"/>
              <a:t>변수명</a:t>
            </a:r>
            <a:r>
              <a:rPr lang="ko-KR" altLang="en-US" dirty="0" smtClean="0"/>
              <a:t> 사용</a:t>
            </a:r>
            <a:r>
              <a:rPr lang="en-US" altLang="ko-KR" dirty="0" smtClean="0"/>
              <a:t>, DAO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Prepared Statement</a:t>
            </a:r>
            <a:r>
              <a:rPr lang="ko-KR" altLang="en-US" dirty="0" smtClean="0"/>
              <a:t>를 이용해 작성</a:t>
            </a:r>
            <a:endParaRPr lang="en-US" altLang="ko-KR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en-US" altLang="ko-KR" dirty="0" smtClean="0"/>
              <a:t>MVC </a:t>
            </a:r>
            <a:r>
              <a:rPr lang="ko-KR" altLang="en-US" dirty="0" smtClean="0"/>
              <a:t>패턴을 이용하여 화면 구현</a:t>
            </a:r>
            <a:endParaRPr lang="en-US" altLang="ko-KR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dirty="0" smtClean="0"/>
              <a:t>각자가 구현하는 화면의 테마가 어긋나지 않고 통일성을 갖게끔 제작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2129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4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537856"/>
              </p:ext>
            </p:extLst>
          </p:nvPr>
        </p:nvGraphicFramePr>
        <p:xfrm>
          <a:off x="1018550" y="1613246"/>
          <a:ext cx="10320009" cy="4565238"/>
        </p:xfrm>
        <a:graphic>
          <a:graphicData uri="http://schemas.openxmlformats.org/drawingml/2006/table">
            <a:tbl>
              <a:tblPr/>
              <a:tblGrid>
                <a:gridCol w="11172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855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4757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0202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6760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9959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6843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상세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959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6790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목록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사이트에 가입된 회원의 목록을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삭제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사이트에 가입된 회원의 정보를 삭제하는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조회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등록된 상품을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상세보기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상품의 상세정보를 확인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수정 및 삭제하는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등록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새로운 상품을 등록하는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주문목록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구매 완료된 상품 주문목록을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상세보기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구매 완료된 상품 주문의 상세정보를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목록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교환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환불의 목적으로 입고된 상품 목록을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416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입고된 상품의 상세정보를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416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사이트의 메인에서 보여줄 광고 및 이벤트 내용을 보여주는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요구사항정의서</a:t>
            </a:r>
            <a:r>
              <a:rPr lang="en-US" altLang="ko-KR" smtClean="0"/>
              <a:t>] </a:t>
            </a:r>
            <a:r>
              <a:rPr lang="ko-KR" altLang="en-US" smtClean="0"/>
              <a:t>관리자</a:t>
            </a:r>
            <a:r>
              <a:rPr lang="en-US" altLang="ko-KR"/>
              <a:t> </a:t>
            </a:r>
            <a:r>
              <a:rPr lang="en-US" altLang="ko-KR" smtClean="0"/>
              <a:t>&amp; </a:t>
            </a:r>
            <a:r>
              <a:rPr lang="ko-KR" altLang="en-US" smtClean="0"/>
              <a:t>메인페이지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889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2270</TotalTime>
  <Words>3645</Words>
  <Application>Microsoft Office PowerPoint</Application>
  <PresentationFormat>와이드스크린</PresentationFormat>
  <Paragraphs>2156</Paragraphs>
  <Slides>83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83</vt:i4>
      </vt:variant>
    </vt:vector>
  </HeadingPairs>
  <TitlesOfParts>
    <vt:vector size="91" baseType="lpstr">
      <vt:lpstr>HY나무B</vt:lpstr>
      <vt:lpstr>굴림</vt:lpstr>
      <vt:lpstr>맑은 고딕</vt:lpstr>
      <vt:lpstr>야놀자 야체 B</vt:lpstr>
      <vt:lpstr>Arial</vt:lpstr>
      <vt:lpstr>Broadway</vt:lpstr>
      <vt:lpstr>Segoe UI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507-12</cp:lastModifiedBy>
  <cp:revision>193</cp:revision>
  <dcterms:created xsi:type="dcterms:W3CDTF">2019-02-08T07:37:09Z</dcterms:created>
  <dcterms:modified xsi:type="dcterms:W3CDTF">2020-04-10T01:44:40Z</dcterms:modified>
</cp:coreProperties>
</file>