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385" r:id="rId4"/>
    <p:sldId id="449" r:id="rId5"/>
    <p:sldId id="502" r:id="rId6"/>
    <p:sldId id="514" r:id="rId7"/>
    <p:sldId id="508" r:id="rId8"/>
    <p:sldId id="515" r:id="rId9"/>
    <p:sldId id="516" r:id="rId10"/>
    <p:sldId id="517" r:id="rId11"/>
    <p:sldId id="509" r:id="rId12"/>
    <p:sldId id="503" r:id="rId13"/>
    <p:sldId id="511" r:id="rId14"/>
    <p:sldId id="510" r:id="rId15"/>
    <p:sldId id="512" r:id="rId16"/>
    <p:sldId id="513" r:id="rId17"/>
    <p:sldId id="499" r:id="rId18"/>
    <p:sldId id="500" r:id="rId19"/>
    <p:sldId id="501" r:id="rId20"/>
    <p:sldId id="445" r:id="rId21"/>
    <p:sldId id="38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20-02-27 [Thu]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3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20-02-27 [Thu]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9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20-02-27 [Thu]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571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20-02-27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032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20-02-27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74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20-02-27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790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20-02-27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413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20-02-27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550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20-02-27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1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20-02-27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0140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20-02-27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32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20-02-27 [Thu]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20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20-02-27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1773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20-02-27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561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20-02-27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1843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20-02-27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0530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20-02-27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2139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20-02-27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6648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20-02-27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611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20-02-27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7314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20-02-27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547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20-02-27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57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20-02-27 [Thu]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7994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20-02-27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819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20-02-27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6033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20-02-27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2112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20-02-27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04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20-02-27 [Thu]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90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20-02-27 [Thu]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93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20-02-27 [Thu]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1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20-02-27 [Thu]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03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20-02-27 [Thu]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51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20-02-27 [Thu]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71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5EFE0-875C-42C8-A769-0BC60867F1E2}" type="datetimeFigureOut">
              <a:rPr lang="ko-KR" altLang="en-US" smtClean="0"/>
              <a:t>20-02-27 [Thu]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20-02-27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7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20-02-27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68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3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조 김형준</a:t>
            </a:r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전현규</a:t>
            </a:r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최민기</a:t>
            </a:r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254619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01" y="1786466"/>
            <a:ext cx="7200000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899" y="1786466"/>
            <a:ext cx="2511001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59E9FA8F-C318-4E7C-9749-F70BC404C1D0}"/>
              </a:ext>
            </a:extLst>
          </p:cNvPr>
          <p:cNvSpPr/>
          <p:nvPr/>
        </p:nvSpPr>
        <p:spPr>
          <a:xfrm>
            <a:off x="5331017" y="1060848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 err="1" smtClean="0">
                <a:solidFill>
                  <a:schemeClr val="tx1"/>
                </a:solidFill>
              </a:rPr>
              <a:t>펫시팅</a:t>
            </a:r>
            <a:r>
              <a:rPr lang="ko-KR" altLang="en-US" sz="1000" dirty="0" smtClean="0">
                <a:solidFill>
                  <a:schemeClr val="tx1"/>
                </a:solidFill>
              </a:rPr>
              <a:t> 서비스 완료 후 리뷰 등록이 가능하다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내가 </a:t>
            </a:r>
            <a:r>
              <a:rPr lang="ko-KR" altLang="en-US" sz="1000" dirty="0">
                <a:solidFill>
                  <a:schemeClr val="tx1"/>
                </a:solidFill>
              </a:rPr>
              <a:t>이용했던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sz="1000" dirty="0" smtClean="0">
                <a:solidFill>
                  <a:schemeClr val="tx1"/>
                </a:solidFill>
              </a:rPr>
              <a:t> 번호를 </a:t>
            </a:r>
            <a:r>
              <a:rPr lang="ko-KR" altLang="en-US" sz="1000" dirty="0" smtClean="0">
                <a:solidFill>
                  <a:schemeClr val="tx1"/>
                </a:solidFill>
              </a:rPr>
              <a:t>참조하여 </a:t>
            </a:r>
            <a:r>
              <a:rPr lang="ko-KR" altLang="en-US" sz="1000" dirty="0">
                <a:solidFill>
                  <a:schemeClr val="tx1"/>
                </a:solidFill>
              </a:rPr>
              <a:t>리뷰 테이블 컬럼에 </a:t>
            </a:r>
            <a:r>
              <a:rPr lang="ko-KR" altLang="en-US" sz="1000" dirty="0" smtClean="0">
                <a:solidFill>
                  <a:schemeClr val="tx1"/>
                </a:solidFill>
              </a:rPr>
              <a:t>입력한 정보를 </a:t>
            </a:r>
            <a:r>
              <a:rPr lang="en-US" altLang="ko-KR" sz="1000" dirty="0" smtClean="0">
                <a:solidFill>
                  <a:schemeClr val="tx1"/>
                </a:solidFill>
              </a:rPr>
              <a:t>INSERT </a:t>
            </a:r>
            <a:r>
              <a:rPr lang="en-US" altLang="ko-KR" sz="1000" dirty="0">
                <a:solidFill>
                  <a:schemeClr val="tx1"/>
                </a:solidFill>
              </a:rPr>
              <a:t>INTO</a:t>
            </a:r>
            <a:r>
              <a:rPr lang="ko-KR" altLang="en-US" sz="1000" dirty="0">
                <a:solidFill>
                  <a:schemeClr val="tx1"/>
                </a:solidFill>
              </a:rPr>
              <a:t>로 추가하여 등록한다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17" name="직선 화살표 연결선 116"/>
          <p:cNvCxnSpPr>
            <a:cxnSpLocks/>
          </p:cNvCxnSpPr>
          <p:nvPr/>
        </p:nvCxnSpPr>
        <p:spPr>
          <a:xfrm flipH="1">
            <a:off x="5505451" y="3636410"/>
            <a:ext cx="1529924" cy="20976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7307" y="2085583"/>
            <a:ext cx="7343775" cy="2314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2125" y="4541458"/>
            <a:ext cx="8515350" cy="609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9708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01" y="1786466"/>
            <a:ext cx="7200000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899" y="1786466"/>
            <a:ext cx="2511001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3413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ko-KR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ndroid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637988" y="1775846"/>
            <a:ext cx="5802511" cy="17068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$(".</a:t>
            </a:r>
            <a:r>
              <a:rPr lang="en-US" altLang="ko-KR" sz="2000" dirty="0">
                <a:solidFill>
                  <a:schemeClr val="tx1"/>
                </a:solidFill>
              </a:rPr>
              <a:t>star").on('</a:t>
            </a:r>
            <a:r>
              <a:rPr lang="en-US" altLang="ko-KR" sz="2000" dirty="0" err="1">
                <a:solidFill>
                  <a:schemeClr val="tx1"/>
                </a:solidFill>
              </a:rPr>
              <a:t>click',function</a:t>
            </a:r>
            <a:r>
              <a:rPr lang="en-US" altLang="ko-KR" sz="2000" dirty="0" smtClean="0">
                <a:solidFill>
                  <a:schemeClr val="tx1"/>
                </a:solidFill>
              </a:rPr>
              <a:t>(){</a:t>
            </a: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    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</a:rPr>
              <a:t>idx</a:t>
            </a:r>
            <a:r>
              <a:rPr lang="en-US" altLang="ko-KR" sz="2000" dirty="0">
                <a:solidFill>
                  <a:schemeClr val="tx1"/>
                </a:solidFill>
              </a:rPr>
              <a:t> = $(this).index();</a:t>
            </a: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     $(".</a:t>
            </a:r>
            <a:r>
              <a:rPr lang="en-US" altLang="ko-KR" sz="2000" dirty="0">
                <a:solidFill>
                  <a:schemeClr val="tx1"/>
                </a:solidFill>
              </a:rPr>
              <a:t>star").</a:t>
            </a:r>
            <a:r>
              <a:rPr lang="en-US" altLang="ko-KR" sz="2000" dirty="0" err="1">
                <a:solidFill>
                  <a:schemeClr val="tx1"/>
                </a:solidFill>
              </a:rPr>
              <a:t>removeClass</a:t>
            </a:r>
            <a:r>
              <a:rPr lang="en-US" altLang="ko-KR" sz="2000" dirty="0">
                <a:solidFill>
                  <a:schemeClr val="tx1"/>
                </a:solidFill>
              </a:rPr>
              <a:t>("on</a:t>
            </a:r>
            <a:r>
              <a:rPr lang="en-US" altLang="ko-KR" sz="2000" dirty="0" smtClean="0">
                <a:solidFill>
                  <a:schemeClr val="tx1"/>
                </a:solidFill>
              </a:rPr>
              <a:t>");</a:t>
            </a: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     for(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</a:rPr>
              <a:t>i</a:t>
            </a:r>
            <a:r>
              <a:rPr lang="en-US" altLang="ko-KR" sz="2000" dirty="0">
                <a:solidFill>
                  <a:schemeClr val="tx1"/>
                </a:solidFill>
              </a:rPr>
              <a:t>=0; </a:t>
            </a:r>
            <a:r>
              <a:rPr lang="en-US" altLang="ko-KR" sz="2000" dirty="0" err="1">
                <a:solidFill>
                  <a:schemeClr val="tx1"/>
                </a:solidFill>
              </a:rPr>
              <a:t>i</a:t>
            </a:r>
            <a:r>
              <a:rPr lang="en-US" altLang="ko-KR" sz="2000" dirty="0">
                <a:solidFill>
                  <a:schemeClr val="tx1"/>
                </a:solidFill>
              </a:rPr>
              <a:t>&lt;=</a:t>
            </a:r>
            <a:r>
              <a:rPr lang="en-US" altLang="ko-KR" sz="2000" dirty="0" err="1">
                <a:solidFill>
                  <a:schemeClr val="tx1"/>
                </a:solidFill>
              </a:rPr>
              <a:t>idx</a:t>
            </a:r>
            <a:r>
              <a:rPr lang="en-US" altLang="ko-KR" sz="2000" dirty="0">
                <a:solidFill>
                  <a:schemeClr val="tx1"/>
                </a:solidFill>
              </a:rPr>
              <a:t>; </a:t>
            </a:r>
            <a:r>
              <a:rPr lang="en-US" altLang="ko-KR" sz="2000" dirty="0" err="1">
                <a:solidFill>
                  <a:schemeClr val="tx1"/>
                </a:solidFill>
              </a:rPr>
              <a:t>i</a:t>
            </a:r>
            <a:r>
              <a:rPr lang="en-US" altLang="ko-KR" sz="2000" dirty="0" smtClean="0">
                <a:solidFill>
                  <a:schemeClr val="tx1"/>
                </a:solidFill>
              </a:rPr>
              <a:t>++){</a:t>
            </a:r>
            <a:r>
              <a:rPr lang="en-US" altLang="ko-KR" sz="2000" dirty="0">
                <a:solidFill>
                  <a:schemeClr val="tx1"/>
                </a:solidFill>
              </a:rPr>
              <a:t>	        </a:t>
            </a:r>
            <a:r>
              <a:rPr lang="en-US" altLang="ko-KR" sz="2000" dirty="0" smtClean="0">
                <a:solidFill>
                  <a:schemeClr val="tx1"/>
                </a:solidFill>
              </a:rPr>
              <a:t>   </a:t>
            </a:r>
          </a:p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          $(".</a:t>
            </a:r>
            <a:r>
              <a:rPr lang="en-US" altLang="ko-KR" sz="2000" dirty="0">
                <a:solidFill>
                  <a:schemeClr val="tx1"/>
                </a:solidFill>
              </a:rPr>
              <a:t>star").</a:t>
            </a:r>
            <a:r>
              <a:rPr lang="en-US" altLang="ko-KR" sz="2000" dirty="0" err="1">
                <a:solidFill>
                  <a:schemeClr val="tx1"/>
                </a:solidFill>
              </a:rPr>
              <a:t>eq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</a:rPr>
              <a:t>i</a:t>
            </a:r>
            <a:r>
              <a:rPr lang="en-US" altLang="ko-KR" sz="2000" dirty="0">
                <a:solidFill>
                  <a:schemeClr val="tx1"/>
                </a:solidFill>
              </a:rPr>
              <a:t>).</a:t>
            </a:r>
            <a:r>
              <a:rPr lang="en-US" altLang="ko-KR" sz="2000" dirty="0" err="1">
                <a:solidFill>
                  <a:schemeClr val="tx1"/>
                </a:solidFill>
              </a:rPr>
              <a:t>addClass</a:t>
            </a:r>
            <a:r>
              <a:rPr lang="en-US" altLang="ko-KR" sz="2000" dirty="0">
                <a:solidFill>
                  <a:schemeClr val="tx1"/>
                </a:solidFill>
              </a:rPr>
              <a:t>("on</a:t>
            </a:r>
            <a:r>
              <a:rPr lang="en-US" altLang="ko-KR" sz="2000" dirty="0" smtClean="0">
                <a:solidFill>
                  <a:schemeClr val="tx1"/>
                </a:solidFill>
              </a:rPr>
              <a:t>");}});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33">
            <a:extLst>
              <a:ext uri="{FF2B5EF4-FFF2-40B4-BE49-F238E27FC236}">
                <a16:creationId xmlns:a16="http://schemas.microsoft.com/office/drawing/2014/main" id="{9FEA6CC2-F860-4762-B98D-92DFCBF74600}"/>
              </a:ext>
            </a:extLst>
          </p:cNvPr>
          <p:cNvSpPr/>
          <p:nvPr/>
        </p:nvSpPr>
        <p:spPr>
          <a:xfrm>
            <a:off x="2715639" y="5506850"/>
            <a:ext cx="6455655" cy="513318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000" dirty="0" err="1" smtClean="0">
                <a:solidFill>
                  <a:schemeClr val="tx1"/>
                </a:solidFill>
              </a:rPr>
              <a:t>jQuery</a:t>
            </a:r>
            <a:r>
              <a:rPr lang="ko-KR" altLang="en-US" sz="2000" dirty="0" smtClean="0">
                <a:solidFill>
                  <a:schemeClr val="tx1"/>
                </a:solidFill>
              </a:rPr>
              <a:t>를 이용하여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별점이</a:t>
            </a:r>
            <a:r>
              <a:rPr lang="ko-KR" altLang="en-US" sz="2000" dirty="0" smtClean="0">
                <a:solidFill>
                  <a:schemeClr val="tx1"/>
                </a:solidFill>
              </a:rPr>
              <a:t> 변화한다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cxnSpLocks/>
            <a:stCxn id="14" idx="2"/>
          </p:cNvCxnSpPr>
          <p:nvPr/>
        </p:nvCxnSpPr>
        <p:spPr>
          <a:xfrm flipH="1">
            <a:off x="5010912" y="3482727"/>
            <a:ext cx="528332" cy="32117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386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117832"/>
            <a:ext cx="4140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mplement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creen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smtClean="0"/>
              <a:t>채팅 기능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898" y="1786466"/>
            <a:ext cx="2511001" cy="445986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101" y="1786466"/>
            <a:ext cx="7200000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7882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01" y="1786466"/>
            <a:ext cx="7200000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smtClean="0"/>
              <a:t>채팅 기능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898" y="1786466"/>
            <a:ext cx="2511001" cy="44598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2250" y="2532088"/>
            <a:ext cx="6562725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2250" y="5071533"/>
            <a:ext cx="6515100" cy="8953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직선 화살표 연결선 14"/>
          <p:cNvCxnSpPr>
            <a:cxnSpLocks/>
            <a:stCxn id="5" idx="2"/>
          </p:cNvCxnSpPr>
          <p:nvPr/>
        </p:nvCxnSpPr>
        <p:spPr>
          <a:xfrm flipH="1">
            <a:off x="5511800" y="3665563"/>
            <a:ext cx="1801813" cy="96993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14">
            <a:extLst>
              <a:ext uri="{FF2B5EF4-FFF2-40B4-BE49-F238E27FC236}">
                <a16:creationId xmlns:a16="http://schemas.microsoft.com/office/drawing/2014/main" id="{59E9FA8F-C318-4E7C-9749-F70BC404C1D0}"/>
              </a:ext>
            </a:extLst>
          </p:cNvPr>
          <p:cNvSpPr/>
          <p:nvPr/>
        </p:nvSpPr>
        <p:spPr>
          <a:xfrm>
            <a:off x="5331017" y="1060848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</a:rPr>
              <a:t>글쓴이와 상대방 정보를 포함한 정보를 입력한다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42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01" y="1786466"/>
            <a:ext cx="7200000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898" y="1786466"/>
            <a:ext cx="2511001" cy="445986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smtClean="0"/>
              <a:t>채팅 기능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3413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ko-KR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ndroid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488644" y="2702543"/>
            <a:ext cx="4883340" cy="1558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000" dirty="0" err="1">
                <a:solidFill>
                  <a:schemeClr val="tx1"/>
                </a:solidFill>
              </a:rPr>
              <a:t>var</a:t>
            </a:r>
            <a:r>
              <a:rPr lang="en-US" altLang="ko-KR" sz="2000" dirty="0">
                <a:solidFill>
                  <a:schemeClr val="tx1"/>
                </a:solidFill>
              </a:rPr>
              <a:t> today = new Date</a:t>
            </a:r>
            <a:r>
              <a:rPr lang="en-US" altLang="ko-KR" sz="2000" dirty="0" smtClean="0">
                <a:solidFill>
                  <a:schemeClr val="tx1"/>
                </a:solidFill>
              </a:rPr>
              <a:t>();</a:t>
            </a: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  .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getYears</a:t>
            </a:r>
            <a:r>
              <a:rPr lang="en-US" altLang="ko-KR" sz="2000" dirty="0" smtClean="0">
                <a:solidFill>
                  <a:schemeClr val="tx1"/>
                </a:solidFill>
              </a:rPr>
              <a:t> : </a:t>
            </a:r>
            <a:r>
              <a:rPr lang="ko-KR" altLang="en-US" sz="2000" dirty="0" smtClean="0">
                <a:solidFill>
                  <a:schemeClr val="tx1"/>
                </a:solidFill>
              </a:rPr>
              <a:t>연도</a:t>
            </a:r>
            <a:r>
              <a:rPr lang="en-US" altLang="ko-KR" sz="2000" dirty="0" smtClean="0">
                <a:solidFill>
                  <a:schemeClr val="tx1"/>
                </a:solidFill>
              </a:rPr>
              <a:t>	.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getMonth</a:t>
            </a:r>
            <a:r>
              <a:rPr lang="en-US" altLang="ko-KR" sz="2000" dirty="0" smtClean="0">
                <a:solidFill>
                  <a:schemeClr val="tx1"/>
                </a:solidFill>
              </a:rPr>
              <a:t> : </a:t>
            </a:r>
            <a:r>
              <a:rPr lang="ko-KR" altLang="en-US" sz="2000" dirty="0" smtClean="0">
                <a:solidFill>
                  <a:schemeClr val="tx1"/>
                </a:solidFill>
              </a:rPr>
              <a:t>월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  .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getDate</a:t>
            </a:r>
            <a:r>
              <a:rPr lang="en-US" altLang="ko-KR" sz="2000" dirty="0" smtClean="0">
                <a:solidFill>
                  <a:schemeClr val="tx1"/>
                </a:solidFill>
              </a:rPr>
              <a:t> : </a:t>
            </a:r>
            <a:r>
              <a:rPr lang="ko-KR" altLang="en-US" sz="2000" dirty="0" smtClean="0">
                <a:solidFill>
                  <a:schemeClr val="tx1"/>
                </a:solidFill>
              </a:rPr>
              <a:t>일</a:t>
            </a:r>
            <a:r>
              <a:rPr lang="en-US" altLang="ko-KR" sz="2000" dirty="0" smtClean="0">
                <a:solidFill>
                  <a:schemeClr val="tx1"/>
                </a:solidFill>
              </a:rPr>
              <a:t>		.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getDay</a:t>
            </a:r>
            <a:r>
              <a:rPr lang="en-US" altLang="ko-KR" sz="2000" dirty="0" smtClean="0">
                <a:solidFill>
                  <a:schemeClr val="tx1"/>
                </a:solidFill>
              </a:rPr>
              <a:t> : </a:t>
            </a:r>
            <a:r>
              <a:rPr lang="ko-KR" altLang="en-US" sz="2000" dirty="0" smtClean="0">
                <a:solidFill>
                  <a:schemeClr val="tx1"/>
                </a:solidFill>
              </a:rPr>
              <a:t>요일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  .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getHours</a:t>
            </a:r>
            <a:r>
              <a:rPr lang="en-US" altLang="ko-KR" sz="2000" dirty="0" smtClean="0">
                <a:solidFill>
                  <a:schemeClr val="tx1"/>
                </a:solidFill>
              </a:rPr>
              <a:t> : </a:t>
            </a:r>
            <a:r>
              <a:rPr lang="ko-KR" altLang="en-US" sz="2000" dirty="0" smtClean="0">
                <a:solidFill>
                  <a:schemeClr val="tx1"/>
                </a:solidFill>
              </a:rPr>
              <a:t>시</a:t>
            </a:r>
            <a:r>
              <a:rPr lang="en-US" altLang="ko-KR" sz="2000" dirty="0" smtClean="0">
                <a:solidFill>
                  <a:schemeClr val="tx1"/>
                </a:solidFill>
              </a:rPr>
              <a:t>		.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getMinutes</a:t>
            </a:r>
            <a:r>
              <a:rPr lang="en-US" altLang="ko-KR" sz="2000" dirty="0" smtClean="0">
                <a:solidFill>
                  <a:schemeClr val="tx1"/>
                </a:solidFill>
              </a:rPr>
              <a:t> : </a:t>
            </a:r>
            <a:r>
              <a:rPr lang="ko-KR" altLang="en-US" sz="2000" dirty="0" smtClean="0">
                <a:solidFill>
                  <a:schemeClr val="tx1"/>
                </a:solidFill>
              </a:rPr>
              <a:t>분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33">
            <a:extLst>
              <a:ext uri="{FF2B5EF4-FFF2-40B4-BE49-F238E27FC236}">
                <a16:creationId xmlns:a16="http://schemas.microsoft.com/office/drawing/2014/main" id="{9FEA6CC2-F860-4762-B98D-92DFCBF74600}"/>
              </a:ext>
            </a:extLst>
          </p:cNvPr>
          <p:cNvSpPr/>
          <p:nvPr/>
        </p:nvSpPr>
        <p:spPr>
          <a:xfrm>
            <a:off x="2715639" y="5152699"/>
            <a:ext cx="6599049" cy="867469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DOM</a:t>
            </a:r>
            <a:r>
              <a:rPr lang="ko-KR" altLang="en-US" sz="2000" dirty="0" smtClean="0">
                <a:solidFill>
                  <a:schemeClr val="tx1"/>
                </a:solidFill>
              </a:rPr>
              <a:t>을 이용하여 작성된 내용을 등록 처리한다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Date </a:t>
            </a:r>
            <a:r>
              <a:rPr lang="ko-KR" altLang="en-US" sz="2000" dirty="0" smtClean="0">
                <a:solidFill>
                  <a:schemeClr val="tx1"/>
                </a:solidFill>
              </a:rPr>
              <a:t>객체와 날짜 및 시간을 읽어오는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메서드</a:t>
            </a:r>
            <a:r>
              <a:rPr lang="ko-KR" altLang="en-US" sz="2000" dirty="0" smtClean="0">
                <a:solidFill>
                  <a:schemeClr val="tx1"/>
                </a:solidFill>
              </a:rPr>
              <a:t> 사용한다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cxnSpLocks/>
            <a:stCxn id="13" idx="2"/>
          </p:cNvCxnSpPr>
          <p:nvPr/>
        </p:nvCxnSpPr>
        <p:spPr>
          <a:xfrm flipH="1">
            <a:off x="5693664" y="4260557"/>
            <a:ext cx="2236650" cy="64193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488644" y="1144529"/>
            <a:ext cx="6703356" cy="1558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000" dirty="0" err="1">
                <a:solidFill>
                  <a:schemeClr val="tx1"/>
                </a:solidFill>
              </a:rPr>
              <a:t>var</a:t>
            </a:r>
            <a:r>
              <a:rPr lang="en-US" altLang="ko-KR" sz="2000" dirty="0">
                <a:solidFill>
                  <a:schemeClr val="tx1"/>
                </a:solidFill>
              </a:rPr>
              <a:t> txt = </a:t>
            </a:r>
            <a:r>
              <a:rPr lang="en-US" altLang="ko-KR" sz="2000" dirty="0" err="1">
                <a:solidFill>
                  <a:schemeClr val="tx1"/>
                </a:solidFill>
              </a:rPr>
              <a:t>document.querySelector</a:t>
            </a:r>
            <a:r>
              <a:rPr lang="en-US" altLang="ko-KR" sz="2000" dirty="0">
                <a:solidFill>
                  <a:schemeClr val="tx1"/>
                </a:solidFill>
              </a:rPr>
              <a:t>("#txt");</a:t>
            </a:r>
          </a:p>
          <a:p>
            <a:pPr latinLnBrk="0"/>
            <a:r>
              <a:rPr lang="en-US" altLang="ko-KR" sz="20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chat </a:t>
            </a:r>
            <a:r>
              <a:rPr lang="en-US" altLang="ko-KR" sz="2000" dirty="0" smtClean="0">
                <a:solidFill>
                  <a:schemeClr val="tx1"/>
                </a:solidFill>
              </a:rPr>
              <a:t>=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document.querySelector</a:t>
            </a:r>
            <a:r>
              <a:rPr lang="en-US" altLang="ko-KR" sz="2000" dirty="0">
                <a:solidFill>
                  <a:schemeClr val="tx1"/>
                </a:solidFill>
              </a:rPr>
              <a:t>("#chat</a:t>
            </a:r>
            <a:r>
              <a:rPr lang="en-US" altLang="ko-KR" sz="2000" dirty="0" smtClean="0">
                <a:solidFill>
                  <a:schemeClr val="tx1"/>
                </a:solidFill>
              </a:rPr>
              <a:t>");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chat.innerHTML</a:t>
            </a:r>
            <a:r>
              <a:rPr lang="en-US" altLang="ko-KR" sz="2000" dirty="0" smtClean="0">
                <a:solidFill>
                  <a:schemeClr val="tx1"/>
                </a:solidFill>
              </a:rPr>
              <a:t> +="&lt;</a:t>
            </a:r>
            <a:r>
              <a:rPr lang="en-US" altLang="ko-KR" sz="2000" dirty="0">
                <a:solidFill>
                  <a:schemeClr val="tx1"/>
                </a:solidFill>
              </a:rPr>
              <a:t>h4 class=\"</a:t>
            </a:r>
            <a:r>
              <a:rPr lang="en-US" altLang="ko-KR" sz="2000" dirty="0" err="1">
                <a:solidFill>
                  <a:schemeClr val="tx1"/>
                </a:solidFill>
              </a:rPr>
              <a:t>i</a:t>
            </a:r>
            <a:r>
              <a:rPr lang="en-US" altLang="ko-KR" sz="2000" dirty="0" smtClean="0">
                <a:solidFill>
                  <a:schemeClr val="tx1"/>
                </a:solidFill>
              </a:rPr>
              <a:t>\"&gt;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txt.value</a:t>
            </a:r>
            <a:r>
              <a:rPr lang="en-US" altLang="ko-KR" sz="2000" dirty="0">
                <a:solidFill>
                  <a:schemeClr val="tx1"/>
                </a:solidFill>
              </a:rPr>
              <a:t>+"&lt;/</a:t>
            </a:r>
            <a:r>
              <a:rPr lang="en-US" altLang="ko-KR" sz="2000" dirty="0" smtClean="0">
                <a:solidFill>
                  <a:schemeClr val="tx1"/>
                </a:solidFill>
              </a:rPr>
              <a:t>h4&gt;;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2000" dirty="0" err="1" smtClean="0">
                <a:solidFill>
                  <a:schemeClr val="tx1"/>
                </a:solidFill>
              </a:rPr>
              <a:t>txt.value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= "";</a:t>
            </a:r>
          </a:p>
        </p:txBody>
      </p:sp>
    </p:spTree>
    <p:extLst>
      <p:ext uri="{BB962C8B-B14F-4D97-AF65-F5344CB8AC3E}">
        <p14:creationId xmlns:p14="http://schemas.microsoft.com/office/powerpoint/2010/main" val="2186739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21467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chedule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711126"/>
              </p:ext>
            </p:extLst>
          </p:nvPr>
        </p:nvGraphicFramePr>
        <p:xfrm>
          <a:off x="379006" y="1021888"/>
          <a:ext cx="11298619" cy="5419941"/>
        </p:xfrm>
        <a:graphic>
          <a:graphicData uri="http://schemas.openxmlformats.org/drawingml/2006/table">
            <a:tbl>
              <a:tblPr/>
              <a:tblGrid>
                <a:gridCol w="721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1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4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74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96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9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진행도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등록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비밀번호를 입력하여 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02/21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이름과 가입 시 기입한 휴대전화번호를 통해 인증번호를 받아 입력 후 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가입 시 기입한 휴대전화 번호를 통해 인증번호를 받아 입력 후 비밀번호 변경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절차 상의 이용약관 및 개인정보처리방침에 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가입에 필요한 정보 양식에 맞게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b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내용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상세 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보유여부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케어가능목록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시터켈린더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이용 내역 및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이용했던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시터들의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프로필로 이동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사이트에서 탈퇴하는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624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534185"/>
              </p:ext>
            </p:extLst>
          </p:nvPr>
        </p:nvGraphicFramePr>
        <p:xfrm>
          <a:off x="379006" y="1021888"/>
          <a:ext cx="11298619" cy="5659536"/>
        </p:xfrm>
        <a:graphic>
          <a:graphicData uri="http://schemas.openxmlformats.org/drawingml/2006/table">
            <a:tbl>
              <a:tblPr/>
              <a:tblGrid>
                <a:gridCol w="721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1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4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74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96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9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진행도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00">
                <a:tc rowSpan="1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서비스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 프로그램 목록 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전현규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소개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소개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 이동 포함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펫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조건 입력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 결과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 출력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상세한 정보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시터와 채팅방을 통한 연결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결제하기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시터가 제시한 금액을 결제하는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(FAQ)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문의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회원들의 문의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및 작성자 검색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21467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chedule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422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668186"/>
              </p:ext>
            </p:extLst>
          </p:nvPr>
        </p:nvGraphicFramePr>
        <p:xfrm>
          <a:off x="379006" y="1021888"/>
          <a:ext cx="11298619" cy="4666896"/>
        </p:xfrm>
        <a:graphic>
          <a:graphicData uri="http://schemas.openxmlformats.org/drawingml/2006/table">
            <a:tbl>
              <a:tblPr/>
              <a:tblGrid>
                <a:gridCol w="721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1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4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74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96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9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진행도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00"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신청중인 인원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회원과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자세한 정보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 및 삭제 기능 추가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목록을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신청한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4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 구성 및 회사 이미지 구성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21467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chedule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323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385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spc="-15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kumimoji="1" lang="en-US" altLang="ja-JP" sz="4400" b="1" spc="-15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rogress </a:t>
            </a:r>
            <a:r>
              <a:rPr kumimoji="1" lang="en-US" altLang="ja-JP" sz="4400" b="1" spc="-15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kumimoji="1" lang="en-US" altLang="ja-JP" sz="4400" b="1" spc="-15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 </a:t>
            </a:r>
            <a:r>
              <a:rPr kumimoji="1" lang="en-US" altLang="ja-JP" sz="4400" b="1" spc="-15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P</a:t>
            </a:r>
            <a:r>
              <a:rPr kumimoji="1" lang="en-US" altLang="ja-JP" sz="4400" b="1" spc="-15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lanning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284469" y="862554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미비했던 점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284468" y="1348193"/>
            <a:ext cx="10842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mtClean="0"/>
              <a:t>웹</a:t>
            </a:r>
            <a:r>
              <a:rPr lang="en-US" altLang="ko-KR" smtClean="0"/>
              <a:t>, </a:t>
            </a:r>
            <a:r>
              <a:rPr lang="ko-KR" altLang="en-US" smtClean="0"/>
              <a:t>앱 화면구현이 예정보다 조금 미비했음</a:t>
            </a:r>
            <a:r>
              <a:rPr lang="en-US" altLang="ko-KR" smtClean="0"/>
              <a:t>.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FontTx/>
              <a:buAutoNum type="arabicPeriod"/>
            </a:pPr>
            <a:r>
              <a:rPr lang="ko-KR" altLang="en-US"/>
              <a:t>앱 화면을 개개인이 작업했다보니 통일성이 </a:t>
            </a:r>
            <a:r>
              <a:rPr lang="ko-KR" altLang="en-US" smtClean="0"/>
              <a:t>없음</a:t>
            </a:r>
            <a:endParaRPr lang="en-US" altLang="ko-KR" smtClean="0"/>
          </a:p>
          <a:p>
            <a:pPr marL="457200" indent="-457200">
              <a:buFontTx/>
              <a:buAutoNum type="arabicPeriod"/>
            </a:pPr>
            <a:endParaRPr lang="en-US" altLang="ko-KR"/>
          </a:p>
          <a:p>
            <a:pPr marL="457200" indent="-457200">
              <a:buAutoNum type="arabicPeriod"/>
            </a:pPr>
            <a:r>
              <a:rPr lang="ko-KR" altLang="en-US" smtClean="0"/>
              <a:t>화면 구현에 따른 </a:t>
            </a:r>
            <a:r>
              <a:rPr lang="en-US" altLang="ko-KR" smtClean="0"/>
              <a:t>SQL</a:t>
            </a:r>
            <a:r>
              <a:rPr lang="ko-KR" altLang="en-US" smtClean="0"/>
              <a:t> 수정이 있었어야 했는데 적용되지 않은 점</a:t>
            </a:r>
            <a:endParaRPr lang="en-US" altLang="ko-KR" smtClean="0"/>
          </a:p>
          <a:p>
            <a:pPr marL="457200" indent="-457200">
              <a:buAutoNum type="arabicPeriod"/>
            </a:pP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284469" y="3472121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앞으로의 계획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284469" y="3957760"/>
            <a:ext cx="10842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mtClean="0"/>
              <a:t>다음 최종발표 안에는 최선을 다해서 미비했던 부분</a:t>
            </a:r>
            <a:r>
              <a:rPr lang="en-US" altLang="ko-KR" smtClean="0"/>
              <a:t>, </a:t>
            </a:r>
            <a:r>
              <a:rPr lang="ko-KR" altLang="en-US" smtClean="0"/>
              <a:t>예정된 부분까지 화면을 구현</a:t>
            </a:r>
            <a:endParaRPr lang="en-US" altLang="ko-KR" smtClean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smtClean="0"/>
              <a:t>전체적인 앱 화면 베이스를 통일</a:t>
            </a:r>
            <a:endParaRPr lang="en-US" altLang="ko-KR" smtClean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FontTx/>
              <a:buAutoNum type="arabicPeriod"/>
            </a:pPr>
            <a:r>
              <a:rPr lang="ko-KR" altLang="en-US"/>
              <a:t>구현된 화면을 토대로 </a:t>
            </a:r>
            <a:r>
              <a:rPr lang="en-US" altLang="ko-KR"/>
              <a:t>SQL </a:t>
            </a:r>
            <a:r>
              <a:rPr lang="ko-KR" altLang="en-US"/>
              <a:t>테이블을 작성해서 데이터를 직접 넣어봄</a:t>
            </a:r>
            <a:endParaRPr lang="en-US" altLang="ko-KR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9714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Thank You</a:t>
            </a:r>
            <a:endParaRPr lang="ko-KR" altLang="en-US" sz="6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2341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화면구현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관리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293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이용현황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펫시팅</a:t>
            </a:r>
            <a:r>
              <a:rPr lang="ko-KR" altLang="en-US" dirty="0" smtClean="0"/>
              <a:t> 이용현황</a:t>
            </a:r>
            <a:endParaRPr lang="en-US" altLang="ko-KR" dirty="0" smtClean="0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117832"/>
            <a:ext cx="4140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mplement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creen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900" y="1786466"/>
            <a:ext cx="2511001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101" y="1786466"/>
            <a:ext cx="7200000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715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01" y="1786466"/>
            <a:ext cx="7200000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900" y="1786466"/>
            <a:ext cx="2511001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0855128-3E97-4BCE-B839-99B088CEAF2D}"/>
              </a:ext>
            </a:extLst>
          </p:cNvPr>
          <p:cNvSpPr/>
          <p:nvPr/>
        </p:nvSpPr>
        <p:spPr>
          <a:xfrm>
            <a:off x="5177699" y="1019780"/>
            <a:ext cx="3716894" cy="9701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 err="1" smtClean="0">
                <a:solidFill>
                  <a:schemeClr val="tx1"/>
                </a:solidFill>
              </a:rPr>
              <a:t>펫시팅</a:t>
            </a:r>
            <a:r>
              <a:rPr lang="ko-KR" altLang="en-US" sz="1000" dirty="0" smtClean="0">
                <a:solidFill>
                  <a:schemeClr val="tx1"/>
                </a:solidFill>
              </a:rPr>
              <a:t> 이용현황에서는 보호자 회원이 이용중이거나 과거에 이용했던 서비스들의 이용 내역을 보여준다</a:t>
            </a:r>
            <a:r>
              <a:rPr lang="en-US" altLang="ko-KR" sz="1000" dirty="0" smtClean="0">
                <a:solidFill>
                  <a:schemeClr val="tx1"/>
                </a:solidFill>
              </a:rPr>
              <a:t>,.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>
            <a:cxnSpLocks/>
          </p:cNvCxnSpPr>
          <p:nvPr/>
        </p:nvCxnSpPr>
        <p:spPr>
          <a:xfrm flipH="1">
            <a:off x="3566534" y="3900624"/>
            <a:ext cx="2000256" cy="41184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96102" y="1134534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이용현황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펫시팅</a:t>
            </a:r>
            <a:r>
              <a:rPr lang="ko-KR" altLang="en-US" dirty="0" smtClean="0"/>
              <a:t> 이용현황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0920" y="2270552"/>
            <a:ext cx="7450160" cy="1822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6662" y="4220383"/>
            <a:ext cx="5861839" cy="12217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6825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01" y="1786466"/>
            <a:ext cx="7200000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3413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ko-KR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ndroid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900" y="1786466"/>
            <a:ext cx="2511001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896102" y="1134534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이용현황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펫시팅</a:t>
            </a:r>
            <a:r>
              <a:rPr lang="ko-KR" altLang="en-US" dirty="0" smtClean="0"/>
              <a:t> 이용현황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1356850" y="2375153"/>
            <a:ext cx="5802511" cy="1328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function del(</a:t>
            </a:r>
            <a:r>
              <a:rPr lang="en-US" altLang="ko-KR" sz="2000" dirty="0" err="1">
                <a:solidFill>
                  <a:schemeClr val="tx1"/>
                </a:solidFill>
              </a:rPr>
              <a:t>obj</a:t>
            </a:r>
            <a:r>
              <a:rPr lang="en-US" altLang="ko-KR" sz="2000" dirty="0" smtClean="0">
                <a:solidFill>
                  <a:schemeClr val="tx1"/>
                </a:solidFill>
              </a:rPr>
              <a:t>){</a:t>
            </a: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   if(confirm</a:t>
            </a:r>
            <a:r>
              <a:rPr lang="en-US" altLang="ko-KR" sz="2000" dirty="0">
                <a:solidFill>
                  <a:schemeClr val="tx1"/>
                </a:solidFill>
              </a:rPr>
              <a:t>("</a:t>
            </a:r>
            <a:r>
              <a:rPr lang="ko-KR" altLang="en-US" sz="2000" dirty="0">
                <a:solidFill>
                  <a:schemeClr val="tx1"/>
                </a:solidFill>
              </a:rPr>
              <a:t>삭제하시겠습니까</a:t>
            </a:r>
            <a:r>
              <a:rPr lang="en-US" altLang="ko-KR" sz="2000" dirty="0">
                <a:solidFill>
                  <a:schemeClr val="tx1"/>
                </a:solidFill>
              </a:rPr>
              <a:t>?") == true</a:t>
            </a:r>
            <a:r>
              <a:rPr lang="en-US" altLang="ko-KR" sz="2000" dirty="0" smtClean="0">
                <a:solidFill>
                  <a:schemeClr val="tx1"/>
                </a:solidFill>
              </a:rPr>
              <a:t>){</a:t>
            </a: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      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obj.parentNode.style.display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= "none</a:t>
            </a:r>
            <a:r>
              <a:rPr lang="en-US" altLang="ko-KR" sz="2000" dirty="0" smtClean="0">
                <a:solidFill>
                  <a:schemeClr val="tx1"/>
                </a:solidFill>
              </a:rPr>
              <a:t>";}}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33">
            <a:extLst>
              <a:ext uri="{FF2B5EF4-FFF2-40B4-BE49-F238E27FC236}">
                <a16:creationId xmlns:a16="http://schemas.microsoft.com/office/drawing/2014/main" id="{9FEA6CC2-F860-4762-B98D-92DFCBF74600}"/>
              </a:ext>
            </a:extLst>
          </p:cNvPr>
          <p:cNvSpPr/>
          <p:nvPr/>
        </p:nvSpPr>
        <p:spPr>
          <a:xfrm>
            <a:off x="1356851" y="4948878"/>
            <a:ext cx="4617230" cy="867468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.</a:t>
            </a:r>
            <a:r>
              <a:rPr lang="en-US" altLang="ko-KR" sz="2000" dirty="0" err="1">
                <a:solidFill>
                  <a:schemeClr val="tx1"/>
                </a:solidFill>
              </a:rPr>
              <a:t>parentNode</a:t>
            </a:r>
            <a:r>
              <a:rPr lang="ko-KR" altLang="en-US" sz="2000" dirty="0" smtClean="0">
                <a:solidFill>
                  <a:schemeClr val="tx1"/>
                </a:solidFill>
              </a:rPr>
              <a:t>을 이용하여 부모 관계의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DOM</a:t>
            </a:r>
            <a:r>
              <a:rPr lang="ko-KR" altLang="en-US" sz="2000" dirty="0" smtClean="0">
                <a:solidFill>
                  <a:schemeClr val="tx1"/>
                </a:solidFill>
              </a:rPr>
              <a:t>를 수정할 수 있다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cxnSpLocks/>
            <a:stCxn id="18" idx="2"/>
          </p:cNvCxnSpPr>
          <p:nvPr/>
        </p:nvCxnSpPr>
        <p:spPr>
          <a:xfrm>
            <a:off x="4258106" y="3704146"/>
            <a:ext cx="2901255" cy="50366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50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이용현황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보호자의 </a:t>
            </a:r>
            <a:r>
              <a:rPr lang="ko-KR" altLang="en-US" dirty="0" err="1" smtClean="0"/>
              <a:t>펫시팅</a:t>
            </a:r>
            <a:r>
              <a:rPr lang="ko-KR" altLang="en-US" dirty="0" smtClean="0"/>
              <a:t> 신청현황</a:t>
            </a:r>
            <a:endParaRPr lang="en-US" altLang="ko-KR" dirty="0" smtClean="0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117832"/>
            <a:ext cx="4140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mplement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creen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900" y="1786466"/>
            <a:ext cx="2511001" cy="4459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101" y="1786466"/>
            <a:ext cx="7200000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68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01" y="1786466"/>
            <a:ext cx="7200000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900" y="1786466"/>
            <a:ext cx="2511001" cy="445986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cxnSp>
        <p:nvCxnSpPr>
          <p:cNvPr id="76" name="직선 화살표 연결선 75"/>
          <p:cNvCxnSpPr>
            <a:stCxn id="5" idx="2"/>
          </p:cNvCxnSpPr>
          <p:nvPr/>
        </p:nvCxnSpPr>
        <p:spPr>
          <a:xfrm flipH="1">
            <a:off x="4702629" y="4552950"/>
            <a:ext cx="1393371" cy="90353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96102" y="1134534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이용현황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보호자의 </a:t>
            </a:r>
            <a:r>
              <a:rPr lang="ko-KR" altLang="en-US" dirty="0" err="1" smtClean="0"/>
              <a:t>펫시팅</a:t>
            </a:r>
            <a:r>
              <a:rPr lang="ko-KR" altLang="en-US" dirty="0" smtClean="0"/>
              <a:t> 신청현황</a:t>
            </a:r>
            <a:endParaRPr lang="en-US" altLang="ko-KR" dirty="0" smtClean="0"/>
          </a:p>
        </p:txBody>
      </p:sp>
      <p:sp>
        <p:nvSpPr>
          <p:cNvPr id="25" name="사각형: 둥근 모서리 51">
            <a:extLst>
              <a:ext uri="{FF2B5EF4-FFF2-40B4-BE49-F238E27FC236}">
                <a16:creationId xmlns:a16="http://schemas.microsoft.com/office/drawing/2014/main" id="{29DE75C8-A2D7-49CE-A6F4-8350D367C7F9}"/>
              </a:ext>
            </a:extLst>
          </p:cNvPr>
          <p:cNvSpPr/>
          <p:nvPr/>
        </p:nvSpPr>
        <p:spPr>
          <a:xfrm>
            <a:off x="5996497" y="880433"/>
            <a:ext cx="3716894" cy="10721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</a:rPr>
              <a:t>보호자의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펫시팅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신청현황은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sz="1000" dirty="0" smtClean="0">
                <a:solidFill>
                  <a:schemeClr val="tx1"/>
                </a:solidFill>
              </a:rPr>
              <a:t> 회원을 대상으로 제공되며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자신에게 서비스를 신청한 고객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보호자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r>
              <a:rPr lang="ko-KR" altLang="en-US" sz="1000" dirty="0" smtClean="0">
                <a:solidFill>
                  <a:schemeClr val="tx1"/>
                </a:solidFill>
              </a:rPr>
              <a:t>의 정보를 제공한다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</a:rPr>
              <a:t>예약 확인 및 취소를 통해 수락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거절을 할 수 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513" y="4943429"/>
            <a:ext cx="4829175" cy="1000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2305050"/>
            <a:ext cx="9144000" cy="2247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5672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01" y="1786466"/>
            <a:ext cx="7200000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3413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ko-KR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ndroid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6102" y="1134534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이용현황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보호자의 </a:t>
            </a:r>
            <a:r>
              <a:rPr lang="ko-KR" altLang="en-US" dirty="0" err="1" smtClean="0"/>
              <a:t>펫시팅</a:t>
            </a:r>
            <a:r>
              <a:rPr lang="ko-KR" altLang="en-US" dirty="0" smtClean="0"/>
              <a:t> 신청현황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900" y="1786466"/>
            <a:ext cx="2511001" cy="445986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82039" y="2427777"/>
            <a:ext cx="4660521" cy="1328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function </a:t>
            </a:r>
            <a:r>
              <a:rPr lang="en-US" altLang="ko-KR" sz="2000" dirty="0" err="1">
                <a:solidFill>
                  <a:schemeClr val="tx1"/>
                </a:solidFill>
              </a:rPr>
              <a:t>yesCk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</a:rPr>
              <a:t>obj</a:t>
            </a:r>
            <a:r>
              <a:rPr lang="en-US" altLang="ko-KR" sz="2000" dirty="0" smtClean="0">
                <a:solidFill>
                  <a:schemeClr val="tx1"/>
                </a:solidFill>
              </a:rPr>
              <a:t>){</a:t>
            </a:r>
          </a:p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    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obj.innerHTML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= "</a:t>
            </a:r>
            <a:r>
              <a:rPr lang="ko-KR" altLang="en-US" sz="2000" dirty="0">
                <a:solidFill>
                  <a:schemeClr val="tx1"/>
                </a:solidFill>
              </a:rPr>
              <a:t>예약 완료</a:t>
            </a:r>
            <a:r>
              <a:rPr lang="en-US" altLang="ko-KR" sz="2000" dirty="0">
                <a:solidFill>
                  <a:schemeClr val="tx1"/>
                </a:solidFill>
              </a:rPr>
              <a:t>";</a:t>
            </a: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     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p1 = </a:t>
            </a:r>
            <a:r>
              <a:rPr lang="en-US" altLang="ko-KR" sz="2000" dirty="0" err="1">
                <a:solidFill>
                  <a:schemeClr val="tx1"/>
                </a:solidFill>
              </a:rPr>
              <a:t>obj.nextSibling</a:t>
            </a:r>
            <a:r>
              <a:rPr lang="en-US" altLang="ko-KR" sz="2000" dirty="0" smtClean="0">
                <a:solidFill>
                  <a:schemeClr val="tx1"/>
                </a:solidFill>
              </a:rPr>
              <a:t>;        </a:t>
            </a:r>
          </a:p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     p1.nextSibling.innerHTML </a:t>
            </a:r>
            <a:r>
              <a:rPr lang="en-US" altLang="ko-KR" sz="2000" dirty="0">
                <a:solidFill>
                  <a:schemeClr val="tx1"/>
                </a:solidFill>
              </a:rPr>
              <a:t>= </a:t>
            </a:r>
            <a:r>
              <a:rPr lang="en-US" altLang="ko-KR" sz="2000" dirty="0" smtClean="0">
                <a:solidFill>
                  <a:schemeClr val="tx1"/>
                </a:solidFill>
              </a:rPr>
              <a:t>"-";}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33">
            <a:extLst>
              <a:ext uri="{FF2B5EF4-FFF2-40B4-BE49-F238E27FC236}">
                <a16:creationId xmlns:a16="http://schemas.microsoft.com/office/drawing/2014/main" id="{9FEA6CC2-F860-4762-B98D-92DFCBF74600}"/>
              </a:ext>
            </a:extLst>
          </p:cNvPr>
          <p:cNvSpPr/>
          <p:nvPr/>
        </p:nvSpPr>
        <p:spPr>
          <a:xfrm>
            <a:off x="582039" y="5630699"/>
            <a:ext cx="6477521" cy="867468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nextSibling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| </a:t>
            </a:r>
            <a:r>
              <a:rPr lang="en-US" altLang="ko-KR" sz="2000" dirty="0" err="1">
                <a:solidFill>
                  <a:schemeClr val="tx1"/>
                </a:solidFill>
              </a:rPr>
              <a:t>previousSibling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</a:rPr>
              <a:t>을 이용하여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latinLnBrk="0"/>
            <a:r>
              <a:rPr lang="ko-KR" altLang="en-US" sz="2000" dirty="0" smtClean="0">
                <a:solidFill>
                  <a:schemeClr val="tx1"/>
                </a:solidFill>
              </a:rPr>
              <a:t>형제 관계의 </a:t>
            </a:r>
            <a:r>
              <a:rPr lang="en-US" altLang="ko-KR" sz="2000" dirty="0" smtClean="0">
                <a:solidFill>
                  <a:schemeClr val="tx1"/>
                </a:solidFill>
              </a:rPr>
              <a:t>DOM</a:t>
            </a:r>
            <a:r>
              <a:rPr lang="ko-KR" altLang="en-US" sz="2000" dirty="0" smtClean="0">
                <a:solidFill>
                  <a:schemeClr val="tx1"/>
                </a:solidFill>
              </a:rPr>
              <a:t>를 수정할 수 있다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cxnSpLocks/>
            <a:stCxn id="14" idx="2"/>
          </p:cNvCxnSpPr>
          <p:nvPr/>
        </p:nvCxnSpPr>
        <p:spPr>
          <a:xfrm>
            <a:off x="2912300" y="3756770"/>
            <a:ext cx="2697668" cy="167846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58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117832"/>
            <a:ext cx="4140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mplement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creen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899" y="1786466"/>
            <a:ext cx="2511001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101" y="1786466"/>
            <a:ext cx="7200000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7365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925</Words>
  <Application>Microsoft Office PowerPoint</Application>
  <PresentationFormat>와이드스크린</PresentationFormat>
  <Paragraphs>363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ＭＳ Ｐゴシック</vt:lpstr>
      <vt:lpstr>游ゴシック</vt:lpstr>
      <vt:lpstr>맑은 고딕</vt:lpstr>
      <vt:lpstr>Arial</vt:lpstr>
      <vt:lpstr>Calibri</vt:lpstr>
      <vt:lpstr>Office 테마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507-15</dc:creator>
  <cp:lastModifiedBy>Windows 사용자</cp:lastModifiedBy>
  <cp:revision>60</cp:revision>
  <dcterms:created xsi:type="dcterms:W3CDTF">2020-02-13T09:23:44Z</dcterms:created>
  <dcterms:modified xsi:type="dcterms:W3CDTF">2020-02-27T14:30:03Z</dcterms:modified>
</cp:coreProperties>
</file>