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4658"/>
  </p:normalViewPr>
  <p:slideViewPr>
    <p:cSldViewPr snapToGrid="0" snapToObjects="1">
      <p:cViewPr varScale="1">
        <p:scale>
          <a:sx n="166" d="100"/>
          <a:sy n="16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C1679-22D0-1878-3B61-3CB74F9D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13781-566F-E2E5-2FDA-450E97A9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FD4EA-94E6-E7B2-94B3-577D2E1C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405AB-1BCD-838D-AA77-7109C296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1CE13-9557-802D-7522-1AB1A0DC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7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387A-CA82-265D-D20C-3CFA37BC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A6555-ACCF-79FE-FBDF-313F8FB6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0D1DE-13EA-65F7-B0DB-416898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B7105-1A1A-CBC3-1FDA-6DEE8AE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A1412-0B3F-4BBF-FD38-EF299B06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12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58332-953E-EEB6-B0FE-C9290870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D880F-C251-B87C-C2AA-76BA62F07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1B4B6-4842-C4A8-8940-ED6AB6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24D23-17E6-1439-9A1A-8050F550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E411-D44E-5D76-BF64-9614B69F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83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204-97DA-116F-1C01-E496ADC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5875E-7077-AF60-8E80-8BBA74B5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3CCB8-E060-3421-6430-4E95DE5A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D568-A430-B8B2-7874-BB46CE74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151E2-D0A6-B8B0-19E5-12B7EAE2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48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F90F-1036-A18F-911F-41232836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69A86-CC2E-AB2E-FF67-DCE00A9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43BE5-1F6B-62E3-DC22-5743794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65AEB-9F18-3C26-16FE-5AFC4C4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E941C-691E-C019-39F7-C6F98A97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F04D-85CC-1780-AD93-B151D6F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5C6A-508A-B257-CFB1-478443BE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8D775-FDF1-F9C4-ABB8-FF8DAAE9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40CCA-04D7-68F5-C637-30FE6400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BE656-15B7-12D6-956D-403DB583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5ACF4-BAC9-57BF-92B6-07CE3E66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43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16D40-0B6B-C521-656B-3AF3D9C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75FA-960F-EEBB-04B7-EE62888F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02B07-A8FD-7E9A-7E78-473D491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CC00E-A5AC-10C0-E334-0523FB82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00737B-2751-83AE-87E6-3B9F509F9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0994A-168F-1E65-0293-C41D2002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FA6DA-D23D-E891-586A-45094BA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7F8A8-710E-51D8-2B31-87233C8A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19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740D-F08E-4FA8-9105-13680A97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3E921-07F4-2CC4-2BF4-26738EE2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B4423-F577-F0CF-E8A5-D4D6BF9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7D6B9-9587-8161-D9C3-016EBD4E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C3379-82A3-4A81-4375-581B185B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ECDE7-5080-A16A-3DE0-BE220FAC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EAC8F-6637-B67C-85AF-03F2548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8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CE4AC-6ACC-86F0-AA3D-AD2CD5C4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C2610-8553-E38B-9F92-CF2D3D56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52F38-80C3-8FB1-3FD8-D8258437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3FCB8-57B4-DF7A-35F9-24969EDD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F33CA-6E59-E999-8EB6-4C104E8F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01D70-B96B-4B59-F01B-0F51008F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5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EDB7-A066-E6FC-61A6-696F36C3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02036-BEF7-56E0-8EB1-B22FB082F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56549-9496-FA87-16DF-AB7DEA4E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4F2E0-DC72-9A4A-2A48-9BD4C41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409A7-3D00-62FF-0469-18AC3BD6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1E82B-00A2-A31B-345E-82637B53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8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5A733-59C9-C648-78A8-CE5CD0E4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5D718-EE83-D618-E023-8C988024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B8CAA-1073-B38D-7575-84030156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0637-6D15-8A46-91A2-5091576FB325}" type="datetimeFigureOut">
              <a:rPr kumimoji="1" lang="ko-KR" altLang="en-US" smtClean="0"/>
              <a:t>2022. 5. 12.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50BFE-0AFF-F265-57C3-6204F265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869EA-0B99-AE1E-4CF3-D064B523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C93-F2B6-3443-9481-582B8A31CD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026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9D27-06AC-4144-E895-150ECDB9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입문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sz="4000" dirty="0"/>
              <a:t>과제 </a:t>
            </a:r>
            <a:r>
              <a:rPr kumimoji="1" lang="en-US" altLang="ko-KR" sz="4000" dirty="0"/>
              <a:t>2</a:t>
            </a:r>
            <a:br>
              <a:rPr kumimoji="1" lang="en-US" altLang="ko-KR" sz="4000" dirty="0"/>
            </a:b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1950E-A279-03B6-5205-8CD4AA14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2213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2019124206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황현택</a:t>
            </a:r>
            <a:endParaRPr kumimoji="1" lang="en-US" altLang="ko-KR" dirty="0"/>
          </a:p>
          <a:p>
            <a:r>
              <a:rPr kumimoji="1" lang="ko-KR" altLang="en-US" dirty="0"/>
              <a:t>화요일 </a:t>
            </a:r>
            <a:r>
              <a:rPr kumimoji="1" lang="en-US" altLang="ko-KR" dirty="0"/>
              <a:t>15:00~16:30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목요일 </a:t>
            </a:r>
            <a:r>
              <a:rPr kumimoji="1" lang="en-US" altLang="ko-KR" dirty="0"/>
              <a:t>13:30~15:00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D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0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1.7285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3.1313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10.9896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D1312-4CBC-9F1A-B738-068CB03911A8}"/>
              </a:ext>
            </a:extLst>
          </p:cNvPr>
          <p:cNvSpPr txBox="1"/>
          <p:nvPr/>
        </p:nvSpPr>
        <p:spPr>
          <a:xfrm>
            <a:off x="275051" y="17325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Forward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4" name="그래픽 63" descr="하비 공 0% 단색으로 채워진">
            <a:extLst>
              <a:ext uri="{FF2B5EF4-FFF2-40B4-BE49-F238E27FC236}">
                <a16:creationId xmlns:a16="http://schemas.microsoft.com/office/drawing/2014/main" id="{32C8C6CC-BFB7-68D3-7F41-44EDDF8D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2872" y="1724023"/>
            <a:ext cx="318566" cy="318566"/>
          </a:xfrm>
          <a:prstGeom prst="rect">
            <a:avLst/>
          </a:prstGeom>
        </p:spPr>
      </p:pic>
      <p:pic>
        <p:nvPicPr>
          <p:cNvPr id="65" name="그래픽 64" descr="하비 공 0% 단색으로 채워진">
            <a:extLst>
              <a:ext uri="{FF2B5EF4-FFF2-40B4-BE49-F238E27FC236}">
                <a16:creationId xmlns:a16="http://schemas.microsoft.com/office/drawing/2014/main" id="{CF56CF53-155A-651C-241D-24FC5AC7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883" y="4172467"/>
            <a:ext cx="318566" cy="3185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A9DFD-06B0-B8DF-33AF-9EB3B64C8466}"/>
              </a:ext>
            </a:extLst>
          </p:cNvPr>
          <p:cNvSpPr txBox="1"/>
          <p:nvPr/>
        </p:nvSpPr>
        <p:spPr>
          <a:xfrm>
            <a:off x="8936610" y="336884"/>
            <a:ext cx="2910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에러가 없으므로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Backward Propagation</a:t>
            </a:r>
            <a:r>
              <a:rPr kumimoji="1" lang="ko-KR" altLang="en-US" dirty="0">
                <a:solidFill>
                  <a:srgbClr val="FF0000"/>
                </a:solidFill>
              </a:rPr>
              <a:t>은 불필요</a:t>
            </a:r>
            <a:r>
              <a:rPr kumimoji="1" lang="en-US" altLang="ko-KR" dirty="0">
                <a:solidFill>
                  <a:srgbClr val="FF0000"/>
                </a:solidFill>
              </a:rPr>
              <a:t>!!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/>
      <p:bldP spid="10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ko-KR" altLang="en-US" dirty="0"/>
              <a:t>최종 학습 완료된 모델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endParaRPr kumimoji="1"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endParaRPr kumimoji="1"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9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래픽 66" descr="하비 공 0% 단색으로 채워진">
            <a:extLst>
              <a:ext uri="{FF2B5EF4-FFF2-40B4-BE49-F238E27FC236}">
                <a16:creationId xmlns:a16="http://schemas.microsoft.com/office/drawing/2014/main" id="{1A10D50A-F7BD-DC7E-57B8-965938867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2098" y="4184116"/>
            <a:ext cx="318566" cy="318566"/>
          </a:xfrm>
          <a:prstGeom prst="rect">
            <a:avLst/>
          </a:prstGeom>
        </p:spPr>
      </p:pic>
      <p:pic>
        <p:nvPicPr>
          <p:cNvPr id="62" name="그래픽 61" descr="닫기 단색으로 채워진">
            <a:extLst>
              <a:ext uri="{FF2B5EF4-FFF2-40B4-BE49-F238E27FC236}">
                <a16:creationId xmlns:a16="http://schemas.microsoft.com/office/drawing/2014/main" id="{42C9B68C-3332-C645-778B-366CFD72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3020" y="1729248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A </a:t>
            </a:r>
            <a:r>
              <a:rPr kumimoji="1" lang="ko-KR" altLang="en-US" dirty="0"/>
              <a:t>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2.4199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1.9142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5.4798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8.1825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41813-0D7E-FA3F-3986-77C300F32352}"/>
              </a:ext>
            </a:extLst>
          </p:cNvPr>
          <p:cNvSpPr txBox="1"/>
          <p:nvPr/>
        </p:nvSpPr>
        <p:spPr>
          <a:xfrm>
            <a:off x="9877651" y="307794"/>
            <a:ext cx="266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원하는 결과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X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/>
      <p:bldP spid="10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래픽 61" descr="닫기 단색으로 채워진">
            <a:extLst>
              <a:ext uri="{FF2B5EF4-FFF2-40B4-BE49-F238E27FC236}">
                <a16:creationId xmlns:a16="http://schemas.microsoft.com/office/drawing/2014/main" id="{94A9B1FD-8E6C-53EE-1996-0C401946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802" y="4191652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B </a:t>
            </a:r>
            <a:r>
              <a:rPr kumimoji="1" lang="ko-KR" altLang="en-US" dirty="0"/>
              <a:t>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0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0.6914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2.8713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2.3485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4" name="그래픽 63" descr="하비 공 0% 단색으로 채워진">
            <a:extLst>
              <a:ext uri="{FF2B5EF4-FFF2-40B4-BE49-F238E27FC236}">
                <a16:creationId xmlns:a16="http://schemas.microsoft.com/office/drawing/2014/main" id="{1B7D36A5-A62B-D6F3-B72F-4BF185900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8180" y="1704264"/>
            <a:ext cx="318566" cy="31856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BAE56E-4621-CC7D-CF10-38F772C15D42}"/>
              </a:ext>
            </a:extLst>
          </p:cNvPr>
          <p:cNvSpPr txBox="1"/>
          <p:nvPr/>
        </p:nvSpPr>
        <p:spPr>
          <a:xfrm>
            <a:off x="9877651" y="307794"/>
            <a:ext cx="266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원하는 결과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X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97" grpId="0"/>
      <p:bldP spid="98" grpId="0"/>
      <p:bldP spid="99" grpId="0"/>
      <p:bldP spid="100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래픽 61" descr="닫기 단색으로 채워진">
            <a:extLst>
              <a:ext uri="{FF2B5EF4-FFF2-40B4-BE49-F238E27FC236}">
                <a16:creationId xmlns:a16="http://schemas.microsoft.com/office/drawing/2014/main" id="{02C1FDCC-B0CE-5572-C12D-B764A017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802" y="4191652"/>
            <a:ext cx="318566" cy="318566"/>
          </a:xfrm>
          <a:prstGeom prst="rect">
            <a:avLst/>
          </a:prstGeom>
        </p:spPr>
      </p:pic>
      <p:pic>
        <p:nvPicPr>
          <p:cNvPr id="64" name="그래픽 63" descr="닫기 단색으로 채워진">
            <a:extLst>
              <a:ext uri="{FF2B5EF4-FFF2-40B4-BE49-F238E27FC236}">
                <a16:creationId xmlns:a16="http://schemas.microsoft.com/office/drawing/2014/main" id="{2484015B-DA49-A3D0-F52F-23237F0F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604" y="1695177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C </a:t>
            </a:r>
            <a:r>
              <a:rPr kumimoji="1" lang="ko-KR" altLang="en-US" dirty="0"/>
              <a:t>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2.4199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0.9571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5.4798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7.2182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68A864-5FB9-226E-8B0D-BAD0BF7461EA}"/>
              </a:ext>
            </a:extLst>
          </p:cNvPr>
          <p:cNvSpPr txBox="1"/>
          <p:nvPr/>
        </p:nvSpPr>
        <p:spPr>
          <a:xfrm>
            <a:off x="9877651" y="307794"/>
            <a:ext cx="266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원하는 결과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X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97" grpId="0"/>
      <p:bldP spid="98" grpId="0"/>
      <p:bldP spid="99" grpId="0"/>
      <p:bldP spid="100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D </a:t>
            </a:r>
            <a:r>
              <a:rPr kumimoji="1" lang="ko-KR" altLang="en-US" dirty="0"/>
              <a:t>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0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11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1.7285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 3.1313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 10.9896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4.4111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w=2.8071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w=0.9571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w=1.7285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w=3.1313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w=2.3485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w=0.6914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2" name="그래픽 61" descr="하비 공 0% 단색으로 채워진">
            <a:extLst>
              <a:ext uri="{FF2B5EF4-FFF2-40B4-BE49-F238E27FC236}">
                <a16:creationId xmlns:a16="http://schemas.microsoft.com/office/drawing/2014/main" id="{5680CD21-4634-BE42-7A5F-49AA65545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261" y="1716909"/>
            <a:ext cx="318566" cy="318566"/>
          </a:xfrm>
          <a:prstGeom prst="rect">
            <a:avLst/>
          </a:prstGeom>
        </p:spPr>
      </p:pic>
      <p:pic>
        <p:nvPicPr>
          <p:cNvPr id="64" name="그래픽 63" descr="하비 공 0% 단색으로 채워진">
            <a:extLst>
              <a:ext uri="{FF2B5EF4-FFF2-40B4-BE49-F238E27FC236}">
                <a16:creationId xmlns:a16="http://schemas.microsoft.com/office/drawing/2014/main" id="{04CD0E59-7C37-5EFE-A562-235FE850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4077" y="4185339"/>
            <a:ext cx="318566" cy="31856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3BAECC7-37CD-5457-9143-7BE21C05B699}"/>
              </a:ext>
            </a:extLst>
          </p:cNvPr>
          <p:cNvSpPr txBox="1"/>
          <p:nvPr/>
        </p:nvSpPr>
        <p:spPr>
          <a:xfrm>
            <a:off x="9877651" y="307794"/>
            <a:ext cx="266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원하는 결과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O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A585F-8B30-C1D1-BE98-1CBD8F00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5B46-B12D-885E-812F-5017D80A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학습된 모델로 성공</a:t>
            </a:r>
            <a:r>
              <a:rPr kumimoji="1" lang="en-US" altLang="ko-KR" sz="2000" dirty="0"/>
              <a:t>/</a:t>
            </a:r>
            <a:r>
              <a:rPr kumimoji="1" lang="ko-KR" altLang="en-US" sz="2000" dirty="0" err="1"/>
              <a:t>실패수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1/3</a:t>
            </a:r>
          </a:p>
          <a:p>
            <a:r>
              <a:rPr kumimoji="1" lang="ko-KR" altLang="en-US" sz="2000" dirty="0"/>
              <a:t>학습의 수도 적고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threshold</a:t>
            </a:r>
            <a:r>
              <a:rPr kumimoji="1" lang="ko-KR" altLang="en-US" sz="2000" dirty="0"/>
              <a:t>값은 고정으로 두었기 때문에 학습이 원활하게 되진 않았다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Learning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Factor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0.1</a:t>
            </a:r>
            <a:r>
              <a:rPr kumimoji="1" lang="ko-KR" altLang="en-US" sz="2000" dirty="0"/>
              <a:t>로 비교적 작게 두었는데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이는 학습을 시킬 때 적게 영향을 끼친다는 것을 의미하고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따라서 </a:t>
            </a:r>
            <a:r>
              <a:rPr kumimoji="1" lang="en-US" altLang="ko-KR" sz="2000" dirty="0"/>
              <a:t>weight</a:t>
            </a:r>
            <a:r>
              <a:rPr kumimoji="1" lang="ko-KR" altLang="en-US" sz="2000" dirty="0"/>
              <a:t>값의 변화도 작게 나타났다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Learning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Factor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늘리게 되면 </a:t>
            </a:r>
            <a:r>
              <a:rPr kumimoji="1" lang="en-US" altLang="ko-KR" sz="2000" dirty="0"/>
              <a:t>weight</a:t>
            </a:r>
            <a:r>
              <a:rPr kumimoji="1" lang="ko-KR" altLang="en-US" sz="2000" dirty="0"/>
              <a:t>값이 더 극단적으로 변화할 것으로 예상된다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지금은 데이터가 </a:t>
            </a:r>
            <a:r>
              <a:rPr kumimoji="1" lang="en-US" altLang="ko-KR" sz="2000" dirty="0"/>
              <a:t>A,B,C,D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 밖에 없지만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데이터가 많아지면 </a:t>
            </a:r>
            <a:r>
              <a:rPr kumimoji="1" lang="en-US" altLang="ko-KR" sz="2000" dirty="0"/>
              <a:t>Learning Factor</a:t>
            </a:r>
            <a:r>
              <a:rPr kumimoji="1" lang="ko-KR" altLang="en-US" sz="2000" dirty="0"/>
              <a:t>가 너무 커지면 안될 것 같다는 생각이 들었다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C10C-D696-1895-32BE-FC28355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4C833-91A3-13BA-C5ED-4D989AAF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 A,B,C,D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차례로 누적하여 학습시킨 후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en-US" altLang="ko-KR" dirty="0"/>
              <a:t>2. A,B,C,D</a:t>
            </a:r>
            <a:r>
              <a:rPr kumimoji="1" lang="ko-KR" altLang="en-US" dirty="0"/>
              <a:t> 한번씩 입력을 넣어서 결과가 달라지는지 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7ABD7-6ED1-A855-4CAC-E71ACB4B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9A506-C6DD-6E2B-7626-0A924BCB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Learning Factor = 0.1</a:t>
            </a:r>
          </a:p>
          <a:p>
            <a:r>
              <a:rPr kumimoji="1" lang="en-US" altLang="ko-KR" dirty="0"/>
              <a:t>Threshold = 0</a:t>
            </a:r>
          </a:p>
          <a:p>
            <a:r>
              <a:rPr kumimoji="1" lang="ko-KR" altLang="en-US" dirty="0"/>
              <a:t>초기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 값은 </a:t>
            </a:r>
            <a:r>
              <a:rPr kumimoji="1" lang="en-US" altLang="ko-KR" dirty="0"/>
              <a:t>5,4,3,2,1</a:t>
            </a:r>
            <a:r>
              <a:rPr kumimoji="1" lang="ko-KR" altLang="en-US" dirty="0"/>
              <a:t>로 순차적으로 주어짐</a:t>
            </a:r>
          </a:p>
        </p:txBody>
      </p:sp>
    </p:spTree>
    <p:extLst>
      <p:ext uri="{BB962C8B-B14F-4D97-AF65-F5344CB8AC3E}">
        <p14:creationId xmlns:p14="http://schemas.microsoft.com/office/powerpoint/2010/main" val="37199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하비 공 0% 단색으로 채워진">
            <a:extLst>
              <a:ext uri="{FF2B5EF4-FFF2-40B4-BE49-F238E27FC236}">
                <a16:creationId xmlns:a16="http://schemas.microsoft.com/office/drawing/2014/main" id="{3E74F29E-7C6D-E373-9F21-198DE04F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883" y="4198855"/>
            <a:ext cx="318566" cy="318566"/>
          </a:xfrm>
          <a:prstGeom prst="rect">
            <a:avLst/>
          </a:prstGeom>
        </p:spPr>
      </p:pic>
      <p:pic>
        <p:nvPicPr>
          <p:cNvPr id="23" name="그래픽 22" descr="닫기 단색으로 채워진">
            <a:extLst>
              <a:ext uri="{FF2B5EF4-FFF2-40B4-BE49-F238E27FC236}">
                <a16:creationId xmlns:a16="http://schemas.microsoft.com/office/drawing/2014/main" id="{E31AB6CE-CFAC-C419-B307-9A4C788C5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8590" y="1726308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66667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66667" y="5956325"/>
            <a:ext cx="609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A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r>
              <a:rPr kumimoji="1" lang="en-US" altLang="ko-KR" sz="1400" dirty="0"/>
              <a:t>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 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 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7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9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w=5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w=4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D1312-4CBC-9F1A-B738-068CB03911A8}"/>
              </a:ext>
            </a:extLst>
          </p:cNvPr>
          <p:cNvSpPr txBox="1"/>
          <p:nvPr/>
        </p:nvSpPr>
        <p:spPr>
          <a:xfrm>
            <a:off x="275051" y="17325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Forward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97" grpId="0"/>
      <p:bldP spid="98" grpId="0"/>
      <p:bldP spid="99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하비 공 0% 단색으로 채워진">
            <a:extLst>
              <a:ext uri="{FF2B5EF4-FFF2-40B4-BE49-F238E27FC236}">
                <a16:creationId xmlns:a16="http://schemas.microsoft.com/office/drawing/2014/main" id="{3E74F29E-7C6D-E373-9F21-198DE04F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883" y="4185339"/>
            <a:ext cx="318566" cy="318566"/>
          </a:xfrm>
          <a:prstGeom prst="rect">
            <a:avLst/>
          </a:prstGeom>
        </p:spPr>
      </p:pic>
      <p:pic>
        <p:nvPicPr>
          <p:cNvPr id="23" name="그래픽 22" descr="닫기 단색으로 채워진">
            <a:extLst>
              <a:ext uri="{FF2B5EF4-FFF2-40B4-BE49-F238E27FC236}">
                <a16:creationId xmlns:a16="http://schemas.microsoft.com/office/drawing/2014/main" id="{E31AB6CE-CFAC-C419-B307-9A4C788C5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4739" y="1766198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71917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/>
              <a:t> 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 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s=3</a:t>
            </a:r>
            <a:endParaRPr kumimoji="1"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s=2</a:t>
            </a:r>
            <a:endParaRPr kumimoji="1"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s=7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s=9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w=5</a:t>
            </a:r>
            <a:endParaRPr kumimoji="1" lang="ko-KR" altLang="en-US" sz="1200" strike="sngStrik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w=4</a:t>
            </a:r>
            <a:endParaRPr kumimoji="1" lang="ko-KR" altLang="en-US" sz="1200" strike="sngStrike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w=2</a:t>
            </a:r>
            <a:endParaRPr kumimoji="1" lang="ko-KR" altLang="en-US" sz="1200" strike="sngStrik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w=4</a:t>
            </a:r>
            <a:endParaRPr kumimoji="1" lang="ko-KR" altLang="en-US" sz="1200" strike="sngStrik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w=3</a:t>
            </a:r>
            <a:endParaRPr kumimoji="1" lang="ko-KR" altLang="en-US" sz="1200" strike="sngStrik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AFB1C8-6BFE-608B-EF7B-9340B1F85227}"/>
              </a:ext>
            </a:extLst>
          </p:cNvPr>
          <p:cNvSpPr txBox="1"/>
          <p:nvPr/>
        </p:nvSpPr>
        <p:spPr>
          <a:xfrm>
            <a:off x="9923356" y="17076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Backward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C184B-5649-4F3E-9CEF-F81F87E842DE}"/>
              </a:ext>
            </a:extLst>
          </p:cNvPr>
          <p:cNvSpPr txBox="1"/>
          <p:nvPr/>
        </p:nvSpPr>
        <p:spPr>
          <a:xfrm>
            <a:off x="9214584" y="1486981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Error=8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95921-950E-4FB5-1401-F63A6585DB0E}"/>
              </a:ext>
            </a:extLst>
          </p:cNvPr>
          <p:cNvSpPr txBox="1"/>
          <p:nvPr/>
        </p:nvSpPr>
        <p:spPr>
          <a:xfrm>
            <a:off x="9208543" y="3935612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Error=0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068AEF-8EF0-9F14-7670-05D5315BC83E}"/>
              </a:ext>
            </a:extLst>
          </p:cNvPr>
          <p:cNvSpPr txBox="1"/>
          <p:nvPr/>
        </p:nvSpPr>
        <p:spPr>
          <a:xfrm>
            <a:off x="6196379" y="1536975"/>
            <a:ext cx="228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w=4 - 0.1 * 4/7 * 8= 3.5428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898B9D-04B3-FA53-D8C5-F93C64BCB612}"/>
              </a:ext>
            </a:extLst>
          </p:cNvPr>
          <p:cNvSpPr txBox="1"/>
          <p:nvPr/>
        </p:nvSpPr>
        <p:spPr>
          <a:xfrm>
            <a:off x="6196387" y="2948600"/>
            <a:ext cx="267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w=3 – 0.1 * 3/7 * 8=2.6571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52B101-294B-6AD4-563E-BDC4C7A1A363}"/>
              </a:ext>
            </a:extLst>
          </p:cNvPr>
          <p:cNvSpPr txBox="1"/>
          <p:nvPr/>
        </p:nvSpPr>
        <p:spPr>
          <a:xfrm>
            <a:off x="725949" y="3719734"/>
            <a:ext cx="290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w=2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–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0.1</a:t>
            </a:r>
            <a:r>
              <a:rPr kumimoji="1" lang="ko-KR" altLang="en-US" sz="1200" dirty="0">
                <a:solidFill>
                  <a:srgbClr val="FF0000"/>
                </a:solidFill>
              </a:rPr>
              <a:t> * </a:t>
            </a:r>
            <a:r>
              <a:rPr kumimoji="1" lang="en-US" altLang="ko-KR" sz="1200" dirty="0">
                <a:solidFill>
                  <a:srgbClr val="FF0000"/>
                </a:solidFill>
              </a:rPr>
              <a:t>1</a:t>
            </a:r>
            <a:r>
              <a:rPr kumimoji="1" lang="ko-KR" altLang="en-US" sz="1200" dirty="0">
                <a:solidFill>
                  <a:srgbClr val="FF0000"/>
                </a:solidFill>
              </a:rPr>
              <a:t> * </a:t>
            </a:r>
            <a:r>
              <a:rPr kumimoji="1" lang="en-US" altLang="ko-KR" sz="1200" dirty="0">
                <a:solidFill>
                  <a:srgbClr val="FF0000"/>
                </a:solidFill>
              </a:rPr>
              <a:t>0.8571=1.9142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AA7395-B161-E298-0FAA-785FC0A4BF70}"/>
              </a:ext>
            </a:extLst>
          </p:cNvPr>
          <p:cNvSpPr txBox="1"/>
          <p:nvPr/>
        </p:nvSpPr>
        <p:spPr>
          <a:xfrm>
            <a:off x="730822" y="2031075"/>
            <a:ext cx="267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w=4 – 0.1 * 4/9 * 5.1428=3.7714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CAB950-9BEC-4402-0061-D2F2C4E6628E}"/>
              </a:ext>
            </a:extLst>
          </p:cNvPr>
          <p:cNvSpPr txBox="1"/>
          <p:nvPr/>
        </p:nvSpPr>
        <p:spPr>
          <a:xfrm>
            <a:off x="730723" y="1506789"/>
            <a:ext cx="249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w=5 – 0.1 * 5/9 * 5.1428=4.7142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9E0B1-9E53-CE85-C68A-EFA0E58AF6F8}"/>
              </a:ext>
            </a:extLst>
          </p:cNvPr>
          <p:cNvSpPr txBox="1"/>
          <p:nvPr/>
        </p:nvSpPr>
        <p:spPr>
          <a:xfrm>
            <a:off x="2430909" y="1137608"/>
            <a:ext cx="31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=4/7 * 9 =5.1428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48C6B5-0BE8-E1AF-70AB-990EF40A99E8}"/>
              </a:ext>
            </a:extLst>
          </p:cNvPr>
          <p:cNvSpPr txBox="1"/>
          <p:nvPr/>
        </p:nvSpPr>
        <p:spPr>
          <a:xfrm>
            <a:off x="2430331" y="3965220"/>
            <a:ext cx="267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=3/7 * 2 =0.8571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71" grpId="0"/>
      <p:bldP spid="87" grpId="0"/>
      <p:bldP spid="90" grpId="0"/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래픽 64" descr="닫기 단색으로 채워진">
            <a:extLst>
              <a:ext uri="{FF2B5EF4-FFF2-40B4-BE49-F238E27FC236}">
                <a16:creationId xmlns:a16="http://schemas.microsoft.com/office/drawing/2014/main" id="{EDB2FDE0-725C-1F47-EA91-35E44DF01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883" y="4185339"/>
            <a:ext cx="318566" cy="318566"/>
          </a:xfrm>
          <a:prstGeom prst="rect">
            <a:avLst/>
          </a:prstGeom>
        </p:spPr>
      </p:pic>
      <p:pic>
        <p:nvPicPr>
          <p:cNvPr id="64" name="그래픽 63" descr="하비 공 0% 단색으로 채워진">
            <a:extLst>
              <a:ext uri="{FF2B5EF4-FFF2-40B4-BE49-F238E27FC236}">
                <a16:creationId xmlns:a16="http://schemas.microsoft.com/office/drawing/2014/main" id="{462003B5-D0B8-4F07-4EDD-0AD5D4C7A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0610" y="1722653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71917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B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0</a:t>
            </a:r>
            <a:r>
              <a:rPr kumimoji="1" lang="en-US" altLang="ko-KR" sz="1400" dirty="0"/>
              <a:t>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 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 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r>
              <a:rPr kumimoji="1" lang="en-US" altLang="ko-KR" sz="1400" dirty="0">
                <a:solidFill>
                  <a:srgbClr val="FF0000"/>
                </a:solidFill>
              </a:rPr>
              <a:t> 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2.9142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2.6571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0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w=4.7142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3.5428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w=2.6571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D1312-4CBC-9F1A-B738-068CB03911A8}"/>
              </a:ext>
            </a:extLst>
          </p:cNvPr>
          <p:cNvSpPr txBox="1"/>
          <p:nvPr/>
        </p:nvSpPr>
        <p:spPr>
          <a:xfrm>
            <a:off x="275051" y="17325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Forward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97" grpId="0"/>
      <p:bldP spid="98" grpId="0"/>
      <p:bldP spid="99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래픽 75" descr="하비 공 0% 단색으로 채워진">
            <a:extLst>
              <a:ext uri="{FF2B5EF4-FFF2-40B4-BE49-F238E27FC236}">
                <a16:creationId xmlns:a16="http://schemas.microsoft.com/office/drawing/2014/main" id="{59B12778-87C5-2B67-E939-0C818DDF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2872" y="1724023"/>
            <a:ext cx="318566" cy="318566"/>
          </a:xfrm>
          <a:prstGeom prst="rect">
            <a:avLst/>
          </a:prstGeom>
        </p:spPr>
      </p:pic>
      <p:pic>
        <p:nvPicPr>
          <p:cNvPr id="88" name="그래픽 87" descr="닫기 단색으로 채워진">
            <a:extLst>
              <a:ext uri="{FF2B5EF4-FFF2-40B4-BE49-F238E27FC236}">
                <a16:creationId xmlns:a16="http://schemas.microsoft.com/office/drawing/2014/main" id="{645AF7E0-A359-CFC9-2121-811ADDE3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3468" y="4193047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66667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66667" y="5956325"/>
            <a:ext cx="609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B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=0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s=1</a:t>
            </a:r>
            <a:endParaRPr kumimoji="1"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9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endParaRPr kumimoji="1"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s=2.6571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s=0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w=4.7142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3.5428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w=2.6571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w=1</a:t>
            </a:r>
            <a:endParaRPr kumimoji="1" lang="ko-KR" altLang="en-US" sz="1200" strike="sngStrike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AFB1C8-6BFE-608B-EF7B-9340B1F85227}"/>
              </a:ext>
            </a:extLst>
          </p:cNvPr>
          <p:cNvSpPr txBox="1"/>
          <p:nvPr/>
        </p:nvSpPr>
        <p:spPr>
          <a:xfrm>
            <a:off x="9923356" y="17076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Backward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C184B-5649-4F3E-9CEF-F81F87E842DE}"/>
              </a:ext>
            </a:extLst>
          </p:cNvPr>
          <p:cNvSpPr txBox="1"/>
          <p:nvPr/>
        </p:nvSpPr>
        <p:spPr>
          <a:xfrm>
            <a:off x="9214584" y="1486981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Error=0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95921-950E-4FB5-1401-F63A6585DB0E}"/>
              </a:ext>
            </a:extLst>
          </p:cNvPr>
          <p:cNvSpPr txBox="1"/>
          <p:nvPr/>
        </p:nvSpPr>
        <p:spPr>
          <a:xfrm>
            <a:off x="9208543" y="3935612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Error=2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9E0B1-9E53-CE85-C68A-EFA0E58AF6F8}"/>
              </a:ext>
            </a:extLst>
          </p:cNvPr>
          <p:cNvSpPr txBox="1"/>
          <p:nvPr/>
        </p:nvSpPr>
        <p:spPr>
          <a:xfrm>
            <a:off x="3054370" y="1137608"/>
            <a:ext cx="31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=0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48C6B5-0BE8-E1AF-70AB-990EF40A99E8}"/>
              </a:ext>
            </a:extLst>
          </p:cNvPr>
          <p:cNvSpPr txBox="1"/>
          <p:nvPr/>
        </p:nvSpPr>
        <p:spPr>
          <a:xfrm>
            <a:off x="2998362" y="3965220"/>
            <a:ext cx="267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=0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E8FFB9-8CD6-BA7B-7FA4-A5B3EBD033E6}"/>
              </a:ext>
            </a:extLst>
          </p:cNvPr>
          <p:cNvSpPr txBox="1"/>
          <p:nvPr/>
        </p:nvSpPr>
        <p:spPr>
          <a:xfrm>
            <a:off x="6193150" y="6227237"/>
            <a:ext cx="267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w=1 – 0.1 * 1 * 2 = 0.8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92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래픽 66" descr="닫기 단색으로 채워진">
            <a:extLst>
              <a:ext uri="{FF2B5EF4-FFF2-40B4-BE49-F238E27FC236}">
                <a16:creationId xmlns:a16="http://schemas.microsoft.com/office/drawing/2014/main" id="{B9A08FF6-F2D4-03BB-ECA9-56AF99E0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2134" y="4175679"/>
            <a:ext cx="318566" cy="318566"/>
          </a:xfrm>
          <a:prstGeom prst="rect">
            <a:avLst/>
          </a:prstGeom>
        </p:spPr>
      </p:pic>
      <p:pic>
        <p:nvPicPr>
          <p:cNvPr id="69" name="그래픽 68" descr="닫기 단색으로 채워진">
            <a:extLst>
              <a:ext uri="{FF2B5EF4-FFF2-40B4-BE49-F238E27FC236}">
                <a16:creationId xmlns:a16="http://schemas.microsoft.com/office/drawing/2014/main" id="{0F0A0AE8-C045-E7CE-280B-3C9B1ABA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292" y="1745186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57143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71917" y="5956325"/>
            <a:ext cx="608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C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</a:t>
            </a:r>
            <a:r>
              <a:rPr kumimoji="1" lang="en-US" altLang="ko-KR" sz="1400" dirty="0"/>
              <a:t>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</a:t>
            </a:r>
            <a:r>
              <a:rPr kumimoji="1" lang="en-US" altLang="ko-KR" sz="1400" dirty="0">
                <a:solidFill>
                  <a:srgbClr val="FF0000"/>
                </a:solidFill>
              </a:rPr>
              <a:t>1 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2.8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6.1999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16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</a:t>
            </a:r>
            <a:r>
              <a:rPr kumimoji="1" lang="en-US" altLang="ko-KR" dirty="0">
                <a:solidFill>
                  <a:srgbClr val="FF0000"/>
                </a:solidFill>
              </a:rPr>
              <a:t>7.7142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w=4.7142</a:t>
            </a:r>
            <a:endParaRPr kumimoji="1"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</a:t>
            </a:r>
            <a:endParaRPr kumimoji="1"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14502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</a:t>
            </a:r>
            <a:endParaRPr kumimoji="1"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</a:t>
            </a:r>
            <a:endParaRPr kumimoji="1"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 3.5428</a:t>
            </a:r>
            <a:endParaRPr kumimoji="1"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w=2.6571</a:t>
            </a:r>
            <a:endParaRPr kumimoji="1"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w=0.8</a:t>
            </a:r>
            <a:endParaRPr kumimoji="1"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D1312-4CBC-9F1A-B738-068CB03911A8}"/>
              </a:ext>
            </a:extLst>
          </p:cNvPr>
          <p:cNvSpPr txBox="1"/>
          <p:nvPr/>
        </p:nvSpPr>
        <p:spPr>
          <a:xfrm>
            <a:off x="275051" y="17325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Forward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97" grpId="0"/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래픽 87" descr="닫기 단색으로 채워진">
            <a:extLst>
              <a:ext uri="{FF2B5EF4-FFF2-40B4-BE49-F238E27FC236}">
                <a16:creationId xmlns:a16="http://schemas.microsoft.com/office/drawing/2014/main" id="{645AF7E0-A359-CFC9-2121-811ADDE3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018" y="4175269"/>
            <a:ext cx="318566" cy="318566"/>
          </a:xfrm>
          <a:prstGeom prst="rect">
            <a:avLst/>
          </a:prstGeom>
        </p:spPr>
      </p:pic>
      <p:pic>
        <p:nvPicPr>
          <p:cNvPr id="70" name="그래픽 69" descr="닫기 단색으로 채워진">
            <a:extLst>
              <a:ext uri="{FF2B5EF4-FFF2-40B4-BE49-F238E27FC236}">
                <a16:creationId xmlns:a16="http://schemas.microsoft.com/office/drawing/2014/main" id="{243FC78E-BAC7-C6DD-BF2E-24684F2D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020" y="1729248"/>
            <a:ext cx="318566" cy="31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5CFDC-DA36-6713-2E35-AD397956ACA0}"/>
              </a:ext>
            </a:extLst>
          </p:cNvPr>
          <p:cNvSpPr/>
          <p:nvPr/>
        </p:nvSpPr>
        <p:spPr>
          <a:xfrm>
            <a:off x="2904544" y="1523809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67D21-874F-96EE-F6AA-D1A36820D5B5}"/>
              </a:ext>
            </a:extLst>
          </p:cNvPr>
          <p:cNvSpPr/>
          <p:nvPr/>
        </p:nvSpPr>
        <p:spPr>
          <a:xfrm>
            <a:off x="2904545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05323-5D9A-660A-790E-8D4EDE97A5FD}"/>
              </a:ext>
            </a:extLst>
          </p:cNvPr>
          <p:cNvSpPr/>
          <p:nvPr/>
        </p:nvSpPr>
        <p:spPr>
          <a:xfrm>
            <a:off x="9109695" y="1870584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ACEF2-7FC7-B99E-4525-85115597170C}"/>
              </a:ext>
            </a:extLst>
          </p:cNvPr>
          <p:cNvSpPr/>
          <p:nvPr/>
        </p:nvSpPr>
        <p:spPr>
          <a:xfrm>
            <a:off x="9109696" y="4310920"/>
            <a:ext cx="1627323" cy="9996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N4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7928-B7C6-1F39-E4DC-C07BFC28BFEB}"/>
              </a:ext>
            </a:extLst>
          </p:cNvPr>
          <p:cNvCxnSpPr>
            <a:cxnSpLocks/>
          </p:cNvCxnSpPr>
          <p:nvPr/>
        </p:nvCxnSpPr>
        <p:spPr>
          <a:xfrm>
            <a:off x="1811914" y="2039128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EF6E1-FB85-553A-4CC6-AA57EAD5FC18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34708" y="2039128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7A257D-509A-8190-6555-824DEEED9A9F}"/>
              </a:ext>
            </a:extLst>
          </p:cNvPr>
          <p:cNvCxnSpPr>
            <a:cxnSpLocks/>
            <a:stCxn id="75" idx="1"/>
          </p:cNvCxnSpPr>
          <p:nvPr/>
        </p:nvCxnSpPr>
        <p:spPr>
          <a:xfrm flipV="1">
            <a:off x="734708" y="1517352"/>
            <a:ext cx="107720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7ED2C2-554B-0CA2-22CC-42CB9D7B95A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734708" y="2547759"/>
            <a:ext cx="1077206" cy="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D02E90-4DC0-2364-5C78-4E1DAEE043BD}"/>
              </a:ext>
            </a:extLst>
          </p:cNvPr>
          <p:cNvCxnSpPr/>
          <p:nvPr/>
        </p:nvCxnSpPr>
        <p:spPr>
          <a:xfrm>
            <a:off x="1811914" y="1504414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72256-36AC-B80C-A7FF-95A9DF7424BF}"/>
              </a:ext>
            </a:extLst>
          </p:cNvPr>
          <p:cNvCxnSpPr>
            <a:cxnSpLocks/>
          </p:cNvCxnSpPr>
          <p:nvPr/>
        </p:nvCxnSpPr>
        <p:spPr>
          <a:xfrm>
            <a:off x="1811914" y="4810742"/>
            <a:ext cx="1092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15DF55-435A-F947-F3F3-9B69DFAA4438}"/>
              </a:ext>
            </a:extLst>
          </p:cNvPr>
          <p:cNvCxnSpPr>
            <a:cxnSpLocks/>
            <a:stCxn id="80" idx="1"/>
          </p:cNvCxnSpPr>
          <p:nvPr/>
        </p:nvCxnSpPr>
        <p:spPr>
          <a:xfrm>
            <a:off x="734708" y="4288966"/>
            <a:ext cx="107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4C708E-2F49-9D9A-3601-DCADA2B624BC}"/>
              </a:ext>
            </a:extLst>
          </p:cNvPr>
          <p:cNvCxnSpPr>
            <a:cxnSpLocks/>
            <a:stCxn id="79" idx="1"/>
          </p:cNvCxnSpPr>
          <p:nvPr/>
        </p:nvCxnSpPr>
        <p:spPr>
          <a:xfrm>
            <a:off x="731365" y="5351889"/>
            <a:ext cx="10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96F45C15-DEEF-03A8-BBBD-F0D1F9D8F027}"/>
              </a:ext>
            </a:extLst>
          </p:cNvPr>
          <p:cNvCxnSpPr/>
          <p:nvPr/>
        </p:nvCxnSpPr>
        <p:spPr>
          <a:xfrm>
            <a:off x="1811914" y="4295423"/>
            <a:ext cx="0" cy="103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17F7E2E-574F-BFC2-3D99-38B38880A3EC}"/>
              </a:ext>
            </a:extLst>
          </p:cNvPr>
          <p:cNvCxnSpPr/>
          <p:nvPr/>
        </p:nvCxnSpPr>
        <p:spPr>
          <a:xfrm>
            <a:off x="866667" y="5351889"/>
            <a:ext cx="0" cy="604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FCFCBE-CA9A-1958-E1C1-4AEED01DEF5C}"/>
              </a:ext>
            </a:extLst>
          </p:cNvPr>
          <p:cNvCxnSpPr>
            <a:cxnSpLocks/>
          </p:cNvCxnSpPr>
          <p:nvPr/>
        </p:nvCxnSpPr>
        <p:spPr>
          <a:xfrm>
            <a:off x="866667" y="5956325"/>
            <a:ext cx="609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88C23EC-CE7A-5077-9312-EDC5B970DD05}"/>
              </a:ext>
            </a:extLst>
          </p:cNvPr>
          <p:cNvCxnSpPr/>
          <p:nvPr/>
        </p:nvCxnSpPr>
        <p:spPr>
          <a:xfrm flipV="1">
            <a:off x="6957353" y="5220155"/>
            <a:ext cx="0" cy="7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401746-53B6-5CC0-AF9C-CE16FF011A86}"/>
              </a:ext>
            </a:extLst>
          </p:cNvPr>
          <p:cNvCxnSpPr>
            <a:cxnSpLocks/>
          </p:cNvCxnSpPr>
          <p:nvPr/>
        </p:nvCxnSpPr>
        <p:spPr>
          <a:xfrm>
            <a:off x="6957353" y="5220155"/>
            <a:ext cx="63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CA8E8AA-D8A4-5D42-B8DA-1C5CDE633B95}"/>
              </a:ext>
            </a:extLst>
          </p:cNvPr>
          <p:cNvCxnSpPr>
            <a:cxnSpLocks/>
          </p:cNvCxnSpPr>
          <p:nvPr/>
        </p:nvCxnSpPr>
        <p:spPr>
          <a:xfrm flipV="1">
            <a:off x="7591201" y="4375498"/>
            <a:ext cx="0" cy="844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C6E81-206B-CF9F-258B-4A7B87FA63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1200" y="4810740"/>
            <a:ext cx="151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A3831A2-21EC-FFE0-76CC-854E906C442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31867" y="2023629"/>
            <a:ext cx="267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38055C-CE62-BC3C-312E-4F2836DEF3E4}"/>
              </a:ext>
            </a:extLst>
          </p:cNvPr>
          <p:cNvCxnSpPr/>
          <p:nvPr/>
        </p:nvCxnSpPr>
        <p:spPr>
          <a:xfrm>
            <a:off x="7204575" y="2039128"/>
            <a:ext cx="0" cy="69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D556F4-94C8-FEB4-73BB-76840606E4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04575" y="2370404"/>
            <a:ext cx="19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D0DF9-2188-DBC4-38FC-F4DD38C137C3}"/>
              </a:ext>
            </a:extLst>
          </p:cNvPr>
          <p:cNvCxnSpPr>
            <a:cxnSpLocks/>
          </p:cNvCxnSpPr>
          <p:nvPr/>
        </p:nvCxnSpPr>
        <p:spPr>
          <a:xfrm>
            <a:off x="5632247" y="2717179"/>
            <a:ext cx="157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589ECC3-1BAF-1B94-AE3C-26C80EE0EF17}"/>
              </a:ext>
            </a:extLst>
          </p:cNvPr>
          <p:cNvCxnSpPr>
            <a:stCxn id="9" idx="3"/>
          </p:cNvCxnSpPr>
          <p:nvPr/>
        </p:nvCxnSpPr>
        <p:spPr>
          <a:xfrm>
            <a:off x="4531868" y="4810740"/>
            <a:ext cx="1100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34E19B37-E57D-074F-A852-72DD53FC163E}"/>
              </a:ext>
            </a:extLst>
          </p:cNvPr>
          <p:cNvCxnSpPr/>
          <p:nvPr/>
        </p:nvCxnSpPr>
        <p:spPr>
          <a:xfrm flipV="1">
            <a:off x="5632247" y="2717179"/>
            <a:ext cx="0" cy="2080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8455703-6DA6-F59C-B6E6-F8A7396813FA}"/>
              </a:ext>
            </a:extLst>
          </p:cNvPr>
          <p:cNvCxnSpPr>
            <a:cxnSpLocks/>
          </p:cNvCxnSpPr>
          <p:nvPr/>
        </p:nvCxnSpPr>
        <p:spPr>
          <a:xfrm>
            <a:off x="5303438" y="2039128"/>
            <a:ext cx="0" cy="233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C6164C-2AA3-77B4-E1FF-0621E77C5F9D}"/>
              </a:ext>
            </a:extLst>
          </p:cNvPr>
          <p:cNvCxnSpPr>
            <a:cxnSpLocks/>
          </p:cNvCxnSpPr>
          <p:nvPr/>
        </p:nvCxnSpPr>
        <p:spPr>
          <a:xfrm>
            <a:off x="5303438" y="4375498"/>
            <a:ext cx="2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D376C6-9594-A429-0979-4BC0B398D0A0}"/>
              </a:ext>
            </a:extLst>
          </p:cNvPr>
          <p:cNvCxnSpPr>
            <a:cxnSpLocks/>
            <a:stCxn id="10" idx="3"/>
            <a:endCxn id="59" idx="3"/>
          </p:cNvCxnSpPr>
          <p:nvPr/>
        </p:nvCxnSpPr>
        <p:spPr>
          <a:xfrm>
            <a:off x="10737018" y="2370404"/>
            <a:ext cx="948431" cy="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40846C-670F-B8FC-BB9B-D993D023E305}"/>
              </a:ext>
            </a:extLst>
          </p:cNvPr>
          <p:cNvCxnSpPr>
            <a:cxnSpLocks/>
            <a:stCxn id="11" idx="3"/>
            <a:endCxn id="60" idx="3"/>
          </p:cNvCxnSpPr>
          <p:nvPr/>
        </p:nvCxnSpPr>
        <p:spPr>
          <a:xfrm flipV="1">
            <a:off x="10737019" y="4797826"/>
            <a:ext cx="948430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FFD8CD-4945-49D2-F553-D4E5DC81DFB3}"/>
              </a:ext>
            </a:extLst>
          </p:cNvPr>
          <p:cNvSpPr txBox="1"/>
          <p:nvPr/>
        </p:nvSpPr>
        <p:spPr>
          <a:xfrm>
            <a:off x="2977415" y="336884"/>
            <a:ext cx="623717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dirty="0"/>
              <a:t>C </a:t>
            </a:r>
            <a:r>
              <a:rPr kumimoji="1" lang="ko-KR" altLang="en-US" dirty="0"/>
              <a:t>학습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8CCA50-ADAE-78EB-5CEB-31DABA716AFF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29720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91764E-7F0F-7A41-9B03-9B837E89CC14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1812526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64D6E7-FEC9-1946-496A-3B091272F423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232784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0677B-C027-2ABB-8EA6-AF0DD4E86CCD}"/>
              </a:ext>
            </a:extLst>
          </p:cNvPr>
          <p:cNvSpPr>
            <a:spLocks noChangeAspect="1"/>
          </p:cNvSpPr>
          <p:nvPr/>
        </p:nvSpPr>
        <p:spPr>
          <a:xfrm flipH="1">
            <a:off x="275051" y="5125287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7AE549-0588-F128-B471-91BF33ADE698}"/>
              </a:ext>
            </a:extLst>
          </p:cNvPr>
          <p:cNvSpPr>
            <a:spLocks noChangeAspect="1"/>
          </p:cNvSpPr>
          <p:nvPr/>
        </p:nvSpPr>
        <p:spPr>
          <a:xfrm flipH="1">
            <a:off x="278394" y="406236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B3956-7B1D-2A80-F393-6969364E18F9}"/>
              </a:ext>
            </a:extLst>
          </p:cNvPr>
          <p:cNvSpPr txBox="1"/>
          <p:nvPr/>
        </p:nvSpPr>
        <p:spPr>
          <a:xfrm>
            <a:off x="134498" y="966210"/>
            <a:ext cx="737419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input</a:t>
            </a:r>
            <a:endParaRPr kumimoji="1"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291C1E-BDE0-B405-7BA5-8A87AA970034}"/>
              </a:ext>
            </a:extLst>
          </p:cNvPr>
          <p:cNvSpPr txBox="1"/>
          <p:nvPr/>
        </p:nvSpPr>
        <p:spPr>
          <a:xfrm>
            <a:off x="4531867" y="1616801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4D2686-DF07-4129-2B88-52D5B4637D46}"/>
              </a:ext>
            </a:extLst>
          </p:cNvPr>
          <p:cNvSpPr txBox="1"/>
          <p:nvPr/>
        </p:nvSpPr>
        <p:spPr>
          <a:xfrm>
            <a:off x="4531867" y="491264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551D16-2AF2-AF7B-C1A6-98ADECBE5396}"/>
              </a:ext>
            </a:extLst>
          </p:cNvPr>
          <p:cNvSpPr txBox="1"/>
          <p:nvPr/>
        </p:nvSpPr>
        <p:spPr>
          <a:xfrm>
            <a:off x="10720996" y="1729248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ko-KR" sz="1400" dirty="0"/>
              <a:t>output =1</a:t>
            </a:r>
            <a:endParaRPr kumimoji="1"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1D0CD7-8FCF-14FE-099C-350620CD6A2D}"/>
              </a:ext>
            </a:extLst>
          </p:cNvPr>
          <p:cNvSpPr txBox="1"/>
          <p:nvPr/>
        </p:nvSpPr>
        <p:spPr>
          <a:xfrm>
            <a:off x="10720996" y="4172467"/>
            <a:ext cx="112602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1400" dirty="0"/>
              <a:t>output =1 </a:t>
            </a:r>
            <a:endParaRPr kumimoji="1"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3A12-A123-C620-226B-E91336DA3F0F}"/>
              </a:ext>
            </a:extLst>
          </p:cNvPr>
          <p:cNvSpPr txBox="1"/>
          <p:nvPr/>
        </p:nvSpPr>
        <p:spPr>
          <a:xfrm>
            <a:off x="7659679" y="4428494"/>
            <a:ext cx="9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s=2.8</a:t>
            </a:r>
            <a:endParaRPr kumimoji="1"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1DE19C-C505-3BBD-154F-62142CC0ECFE}"/>
              </a:ext>
            </a:extLst>
          </p:cNvPr>
          <p:cNvSpPr txBox="1"/>
          <p:nvPr/>
        </p:nvSpPr>
        <p:spPr>
          <a:xfrm>
            <a:off x="1882385" y="4441408"/>
            <a:ext cx="119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s=1</a:t>
            </a:r>
            <a:endParaRPr kumimoji="1"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034F4-4D1E-73FB-0B3B-076B1C00E0FB}"/>
              </a:ext>
            </a:extLst>
          </p:cNvPr>
          <p:cNvSpPr txBox="1"/>
          <p:nvPr/>
        </p:nvSpPr>
        <p:spPr>
          <a:xfrm>
            <a:off x="7349502" y="2008425"/>
            <a:ext cx="129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s=6.1999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2A2DA-66E0-2DB8-16A5-4AC34D067086}"/>
              </a:ext>
            </a:extLst>
          </p:cNvPr>
          <p:cNvSpPr txBox="1"/>
          <p:nvPr/>
        </p:nvSpPr>
        <p:spPr>
          <a:xfrm>
            <a:off x="1884264" y="1669794"/>
            <a:ext cx="134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s=7.7142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2A5ADC-CFA1-C165-828D-595AD695AA48}"/>
              </a:ext>
            </a:extLst>
          </p:cNvPr>
          <p:cNvSpPr txBox="1"/>
          <p:nvPr/>
        </p:nvSpPr>
        <p:spPr>
          <a:xfrm>
            <a:off x="731372" y="125787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w=4.7142</a:t>
            </a:r>
            <a:endParaRPr kumimoji="1" lang="ko-KR" altLang="en-US" sz="1200" strike="sngStrik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DBB6E-21F9-D8D9-F79A-109478949A83}"/>
              </a:ext>
            </a:extLst>
          </p:cNvPr>
          <p:cNvSpPr txBox="1"/>
          <p:nvPr/>
        </p:nvSpPr>
        <p:spPr>
          <a:xfrm>
            <a:off x="733820" y="1743723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w=3.7714</a:t>
            </a:r>
            <a:endParaRPr kumimoji="1"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686AD7B-9B4C-CEB2-A400-ADB4BFB586BF}"/>
              </a:ext>
            </a:extLst>
          </p:cNvPr>
          <p:cNvSpPr txBox="1"/>
          <p:nvPr/>
        </p:nvSpPr>
        <p:spPr>
          <a:xfrm>
            <a:off x="731372" y="2277377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w=3</a:t>
            </a:r>
            <a:endParaRPr kumimoji="1" lang="ko-KR" altLang="en-US" sz="1200" strike="sngStrik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501C9-EA35-4DDA-3E29-669B3DA825C4}"/>
              </a:ext>
            </a:extLst>
          </p:cNvPr>
          <p:cNvSpPr txBox="1"/>
          <p:nvPr/>
        </p:nvSpPr>
        <p:spPr>
          <a:xfrm>
            <a:off x="731372" y="4000249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w=1.9142</a:t>
            </a:r>
            <a:endParaRPr kumimoji="1"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F824B-DFE8-E1E4-ACEB-F9984F0B1E9B}"/>
              </a:ext>
            </a:extLst>
          </p:cNvPr>
          <p:cNvSpPr txBox="1"/>
          <p:nvPr/>
        </p:nvSpPr>
        <p:spPr>
          <a:xfrm>
            <a:off x="861637" y="5080951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w=1</a:t>
            </a:r>
            <a:endParaRPr kumimoji="1" lang="ko-KR" altLang="en-US" sz="1200" strike="sngStrik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349AF7-6133-5D1E-350C-3435E61FD3A1}"/>
              </a:ext>
            </a:extLst>
          </p:cNvPr>
          <p:cNvSpPr txBox="1"/>
          <p:nvPr/>
        </p:nvSpPr>
        <p:spPr>
          <a:xfrm>
            <a:off x="6196381" y="41013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w=2</a:t>
            </a:r>
            <a:endParaRPr kumimoji="1" lang="ko-KR" altLang="en-US" sz="1200" strike="sngStrike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71195E-2F38-DF1D-3304-76E4B61F591F}"/>
              </a:ext>
            </a:extLst>
          </p:cNvPr>
          <p:cNvSpPr txBox="1"/>
          <p:nvPr/>
        </p:nvSpPr>
        <p:spPr>
          <a:xfrm>
            <a:off x="6196382" y="1758476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 3.5428</a:t>
            </a:r>
            <a:endParaRPr kumimoji="1" lang="ko-KR" altLang="en-US" sz="1200" strike="sngStrik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2556A2-F4C8-BA98-DCEA-475926089D35}"/>
              </a:ext>
            </a:extLst>
          </p:cNvPr>
          <p:cNvSpPr txBox="1"/>
          <p:nvPr/>
        </p:nvSpPr>
        <p:spPr>
          <a:xfrm>
            <a:off x="6200018" y="2716888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w=2.6571</a:t>
            </a:r>
            <a:endParaRPr kumimoji="1" lang="ko-KR" altLang="en-US" sz="1200" strike="sngStrik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B05A771-EE8F-552A-82F0-AB4ECEE56E55}"/>
              </a:ext>
            </a:extLst>
          </p:cNvPr>
          <p:cNvSpPr txBox="1"/>
          <p:nvPr/>
        </p:nvSpPr>
        <p:spPr>
          <a:xfrm>
            <a:off x="6196381" y="5956325"/>
            <a:ext cx="100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trike="sngStrike" dirty="0"/>
              <a:t>w=0.8</a:t>
            </a:r>
            <a:endParaRPr kumimoji="1" lang="ko-KR" altLang="en-US" sz="1200" strike="sngStrike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96ACF5C-A713-B6EC-1ECA-B9F59876A31C}"/>
              </a:ext>
            </a:extLst>
          </p:cNvPr>
          <p:cNvSpPr/>
          <p:nvPr/>
        </p:nvSpPr>
        <p:spPr>
          <a:xfrm>
            <a:off x="5236870" y="19583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12EE21-F6A2-B96E-590A-AD5C55B6D50C}"/>
              </a:ext>
            </a:extLst>
          </p:cNvPr>
          <p:cNvSpPr/>
          <p:nvPr/>
        </p:nvSpPr>
        <p:spPr>
          <a:xfrm>
            <a:off x="7141988" y="2310016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21C89F3-372B-7FE5-C3AF-1812EEE00182}"/>
              </a:ext>
            </a:extLst>
          </p:cNvPr>
          <p:cNvSpPr/>
          <p:nvPr/>
        </p:nvSpPr>
        <p:spPr>
          <a:xfrm>
            <a:off x="7528613" y="4748154"/>
            <a:ext cx="125171" cy="125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5215C7-7051-919E-541A-B03439F55C8A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2151155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338E78-ACAF-82AB-A83C-D86F693E5C7F}"/>
              </a:ext>
            </a:extLst>
          </p:cNvPr>
          <p:cNvSpPr>
            <a:spLocks noChangeAspect="1"/>
          </p:cNvSpPr>
          <p:nvPr/>
        </p:nvSpPr>
        <p:spPr>
          <a:xfrm flipH="1">
            <a:off x="11685449" y="4571224"/>
            <a:ext cx="456314" cy="45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AFB1C8-6BFE-608B-EF7B-9340B1F85227}"/>
              </a:ext>
            </a:extLst>
          </p:cNvPr>
          <p:cNvSpPr txBox="1"/>
          <p:nvPr/>
        </p:nvSpPr>
        <p:spPr>
          <a:xfrm>
            <a:off x="9923356" y="170765"/>
            <a:ext cx="213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Backward propagation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C184B-5649-4F3E-9CEF-F81F87E842DE}"/>
              </a:ext>
            </a:extLst>
          </p:cNvPr>
          <p:cNvSpPr txBox="1"/>
          <p:nvPr/>
        </p:nvSpPr>
        <p:spPr>
          <a:xfrm>
            <a:off x="9214584" y="1486981"/>
            <a:ext cx="17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Error=7.1999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95921-950E-4FB5-1401-F63A6585DB0E}"/>
              </a:ext>
            </a:extLst>
          </p:cNvPr>
          <p:cNvSpPr txBox="1"/>
          <p:nvPr/>
        </p:nvSpPr>
        <p:spPr>
          <a:xfrm>
            <a:off x="9208543" y="3935612"/>
            <a:ext cx="150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Error=3.8</a:t>
            </a:r>
            <a:endParaRPr kumimoji="1" lang="ko-KR" altLang="en-US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9E0B1-9E53-CE85-C68A-EFA0E58AF6F8}"/>
              </a:ext>
            </a:extLst>
          </p:cNvPr>
          <p:cNvSpPr txBox="1"/>
          <p:nvPr/>
        </p:nvSpPr>
        <p:spPr>
          <a:xfrm>
            <a:off x="2181829" y="844935"/>
            <a:ext cx="346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=(3.5428/6.1999+2/2.8)/2*7.7142</a:t>
            </a:r>
          </a:p>
          <a:p>
            <a:r>
              <a:rPr kumimoji="1" lang="en-US" altLang="ko-KR" sz="1400" dirty="0">
                <a:solidFill>
                  <a:srgbClr val="00B050"/>
                </a:solidFill>
              </a:rPr>
              <a:t>=4.9591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48C6B5-0BE8-E1AF-70AB-990EF40A99E8}"/>
              </a:ext>
            </a:extLst>
          </p:cNvPr>
          <p:cNvSpPr txBox="1"/>
          <p:nvPr/>
        </p:nvSpPr>
        <p:spPr>
          <a:xfrm>
            <a:off x="2553428" y="3948756"/>
            <a:ext cx="29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B050"/>
                </a:solidFill>
              </a:rPr>
              <a:t>Error</a:t>
            </a:r>
            <a:r>
              <a:rPr kumimoji="1" lang="en-US" altLang="ko-KR" sz="1400" dirty="0">
                <a:solidFill>
                  <a:srgbClr val="00B050"/>
                </a:solidFill>
              </a:rPr>
              <a:t>=2.6571/6.1999*1=0.4285</a:t>
            </a:r>
            <a:endParaRPr kumimoji="1"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E8FFB9-8CD6-BA7B-7FA4-A5B3EBD033E6}"/>
              </a:ext>
            </a:extLst>
          </p:cNvPr>
          <p:cNvSpPr txBox="1"/>
          <p:nvPr/>
        </p:nvSpPr>
        <p:spPr>
          <a:xfrm>
            <a:off x="6202577" y="6189529"/>
            <a:ext cx="267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w=0.8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–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0.1</a:t>
            </a:r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0.8/2.8</a:t>
            </a:r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3.8=0.6914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3BFF8-8B6A-876C-CEF4-CF4BCCDB3CC6}"/>
              </a:ext>
            </a:extLst>
          </p:cNvPr>
          <p:cNvSpPr txBox="1"/>
          <p:nvPr/>
        </p:nvSpPr>
        <p:spPr>
          <a:xfrm>
            <a:off x="6178207" y="1387024"/>
            <a:ext cx="30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</a:t>
            </a:r>
            <a:r>
              <a:rPr kumimoji="1" lang="en-US" altLang="ko-KR" sz="1200" dirty="0"/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3.5428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–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0.1</a:t>
            </a:r>
            <a:r>
              <a:rPr kumimoji="1" lang="ko-KR" altLang="en-US" sz="1200" dirty="0">
                <a:solidFill>
                  <a:srgbClr val="FF0000"/>
                </a:solidFill>
              </a:rPr>
              <a:t> * </a:t>
            </a:r>
            <a:r>
              <a:rPr kumimoji="1" lang="en-US" altLang="ko-KR" sz="1200" dirty="0">
                <a:solidFill>
                  <a:srgbClr val="FF0000"/>
                </a:solidFill>
              </a:rPr>
              <a:t>3.5428/6.1999</a:t>
            </a:r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7.1999=3.1313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F5AABA-1DDD-E07C-175C-223693BB9BBB}"/>
              </a:ext>
            </a:extLst>
          </p:cNvPr>
          <p:cNvSpPr txBox="1"/>
          <p:nvPr/>
        </p:nvSpPr>
        <p:spPr>
          <a:xfrm>
            <a:off x="6196387" y="2948600"/>
            <a:ext cx="267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</a:t>
            </a:r>
            <a:r>
              <a:rPr kumimoji="1" lang="en-US" altLang="ko-KR" sz="1200" dirty="0"/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2.6571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–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0.1</a:t>
            </a:r>
            <a:r>
              <a:rPr kumimoji="1" lang="ko-KR" altLang="en-US" sz="1200" dirty="0">
                <a:solidFill>
                  <a:srgbClr val="FF0000"/>
                </a:solidFill>
              </a:rPr>
              <a:t> * </a:t>
            </a:r>
            <a:r>
              <a:rPr kumimoji="1" lang="en-US" altLang="ko-KR" sz="1200" dirty="0">
                <a:solidFill>
                  <a:srgbClr val="FF0000"/>
                </a:solidFill>
              </a:rPr>
              <a:t>2.6571/6.1999</a:t>
            </a:r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7.1999=2.3485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BC1F56-D1FC-78CB-3F1A-20B5B055DED1}"/>
              </a:ext>
            </a:extLst>
          </p:cNvPr>
          <p:cNvSpPr txBox="1"/>
          <p:nvPr/>
        </p:nvSpPr>
        <p:spPr>
          <a:xfrm>
            <a:off x="6185612" y="3901407"/>
            <a:ext cx="267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w=2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–</a:t>
            </a:r>
            <a:r>
              <a:rPr kumimoji="1" lang="ko-KR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0.1</a:t>
            </a:r>
            <a:r>
              <a:rPr kumimoji="1" lang="ko-KR" altLang="en-US" sz="1200" dirty="0">
                <a:solidFill>
                  <a:srgbClr val="FF0000"/>
                </a:solidFill>
              </a:rPr>
              <a:t> * </a:t>
            </a:r>
            <a:r>
              <a:rPr kumimoji="1" lang="en-US" altLang="ko-KR" sz="1200" dirty="0">
                <a:solidFill>
                  <a:srgbClr val="FF0000"/>
                </a:solidFill>
              </a:rPr>
              <a:t>2/2.8</a:t>
            </a:r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3.8=1.7285</a:t>
            </a:r>
            <a:r>
              <a:rPr kumimoji="1" lang="en-US" altLang="ko-KR" sz="1200" dirty="0"/>
              <a:t> 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F7BDD8-421F-A284-72BF-DDEEB788BC48}"/>
              </a:ext>
            </a:extLst>
          </p:cNvPr>
          <p:cNvSpPr txBox="1"/>
          <p:nvPr/>
        </p:nvSpPr>
        <p:spPr>
          <a:xfrm>
            <a:off x="730723" y="1506789"/>
            <a:ext cx="35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w=4.7142-0.1*4.7142/7.7142*4.9591 =4.4111 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86ACE7-8736-A5D5-BD24-6545B8FDC9E8}"/>
              </a:ext>
            </a:extLst>
          </p:cNvPr>
          <p:cNvSpPr txBox="1"/>
          <p:nvPr/>
        </p:nvSpPr>
        <p:spPr>
          <a:xfrm>
            <a:off x="730723" y="2564202"/>
            <a:ext cx="35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w=3-0.1*3/7.7142*4.9591=2.8071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40D896-9A71-244A-18FE-25F3088D35E2}"/>
              </a:ext>
            </a:extLst>
          </p:cNvPr>
          <p:cNvSpPr txBox="1"/>
          <p:nvPr/>
        </p:nvSpPr>
        <p:spPr>
          <a:xfrm>
            <a:off x="866667" y="5395725"/>
            <a:ext cx="35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</a:rPr>
              <a:t>w=1-0.1*1*0.4285=0.9571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92" grpId="0"/>
      <p:bldP spid="93" grpId="0"/>
      <p:bldP spid="94" grpId="0"/>
      <p:bldP spid="71" grpId="0"/>
      <p:bldP spid="87" grpId="0"/>
      <p:bldP spid="89" grpId="0"/>
      <p:bldP spid="90" grpId="0"/>
      <p:bldP spid="91" grpId="0"/>
      <p:bldP spid="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1101</Words>
  <Application>Microsoft Macintosh PowerPoint</Application>
  <PresentationFormat>와이드스크린</PresentationFormat>
  <Paragraphs>408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AI 입문  과제 2 </vt:lpstr>
      <vt:lpstr>목표</vt:lpstr>
      <vt:lpstr>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황현택(***9***206)</dc:creator>
  <cp:lastModifiedBy>황현택(***9***206)</cp:lastModifiedBy>
  <cp:revision>181</cp:revision>
  <dcterms:created xsi:type="dcterms:W3CDTF">2022-05-09T15:17:31Z</dcterms:created>
  <dcterms:modified xsi:type="dcterms:W3CDTF">2022-05-11T15:32:26Z</dcterms:modified>
</cp:coreProperties>
</file>