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3"/>
    <p:restoredTop sz="94742"/>
  </p:normalViewPr>
  <p:slideViewPr>
    <p:cSldViewPr snapToGrid="0" snapToObjects="1">
      <p:cViewPr varScale="1">
        <p:scale>
          <a:sx n="105" d="100"/>
          <a:sy n="105" d="100"/>
        </p:scale>
        <p:origin x="200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51263-A95C-C0EC-E5EB-DAFA968BB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331CA0-2B54-6020-B6CA-60667253C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5F435-2935-77AE-4F74-2C1D5C1B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AA8B-2039-504E-A622-7B576D6FDB9B}" type="datetimeFigureOut">
              <a:rPr kumimoji="1" lang="ko-KR" altLang="en-US" smtClean="0"/>
              <a:t>2022. 5. 29.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77029E-D06A-7AAB-2641-29F0FAE3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95864-08DC-FAC2-4A04-DF05A3A6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A529-65D5-4649-AA0F-CD62469B3A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349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7981A-3092-BB93-BCE5-DE788065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2E02C0-195B-09D6-1786-82481A790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7C1FB-B4CB-6828-463F-3AB8A8EF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AA8B-2039-504E-A622-7B576D6FDB9B}" type="datetimeFigureOut">
              <a:rPr kumimoji="1" lang="ko-KR" altLang="en-US" smtClean="0"/>
              <a:t>2022. 5. 29.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6F666-825F-5947-3A6C-683C7E42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0A73B-1EB5-811C-B81E-50928B34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A529-65D5-4649-AA0F-CD62469B3A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959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0D7E30-95BA-5EC6-F76C-D889F7B9B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A3A1C0-FD64-AFDE-C383-3EE30B481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8FE1A-178F-CAF1-8D3C-1EDFE720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AA8B-2039-504E-A622-7B576D6FDB9B}" type="datetimeFigureOut">
              <a:rPr kumimoji="1" lang="ko-KR" altLang="en-US" smtClean="0"/>
              <a:t>2022. 5. 29.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297B8-C2AA-4785-0197-8CE91DC8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EB1CB-6AB4-5E4C-D6BF-F64D1C46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A529-65D5-4649-AA0F-CD62469B3A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770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28D0E-5199-1787-71C5-A1191ED0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49849-1841-7D14-A588-28B71239B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5C43E-010C-D0C5-F151-AD073473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AA8B-2039-504E-A622-7B576D6FDB9B}" type="datetimeFigureOut">
              <a:rPr kumimoji="1" lang="ko-KR" altLang="en-US" smtClean="0"/>
              <a:t>2022. 5. 29.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E1A56B-BE7B-1D55-2170-282EF802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0BF2B-80F1-BDEE-3F59-CFB63E4C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A529-65D5-4649-AA0F-CD62469B3A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631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8AD22-3250-FFA5-A193-DA54F280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355CB-7E55-6883-232E-5DFF64CA9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DD6EC-170E-FAC0-E2CB-D5B59420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AA8B-2039-504E-A622-7B576D6FDB9B}" type="datetimeFigureOut">
              <a:rPr kumimoji="1" lang="ko-KR" altLang="en-US" smtClean="0"/>
              <a:t>2022. 5. 29.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CA745-164B-DAA0-6B76-659307A6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4EFB0-FD55-7403-AEDA-6A234078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A529-65D5-4649-AA0F-CD62469B3A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56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B8926-573A-E019-1CFA-F2766C85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A0F69-52CD-4FF1-E141-2787B5EDB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A982A-797C-91B9-96B6-2020D51EC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CE948E-6DBE-84A6-9E87-43944256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AA8B-2039-504E-A622-7B576D6FDB9B}" type="datetimeFigureOut">
              <a:rPr kumimoji="1" lang="ko-KR" altLang="en-US" smtClean="0"/>
              <a:t>2022. 5. 29.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E71CA-DFE6-0AC5-1A6F-485BBEF7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705315-322A-E84F-E1E9-03930DDF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A529-65D5-4649-AA0F-CD62469B3A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19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9876E-5C35-A131-E65D-D3D352BD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762A9-7197-893D-E9AE-7C143F338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6BE0C2-2E3D-B1AF-1BB2-F2F720407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95552C-A419-365B-F81D-A3EA30714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847459-752C-D9EC-B89F-CE2305474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EA774E-DC08-359A-4DEF-50746221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AA8B-2039-504E-A622-7B576D6FDB9B}" type="datetimeFigureOut">
              <a:rPr kumimoji="1" lang="ko-KR" altLang="en-US" smtClean="0"/>
              <a:t>2022. 5. 29.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BDAAE9-F12A-83E2-CFD9-90FB611F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D7A73-E4CE-AD15-D6D6-1696E429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A529-65D5-4649-AA0F-CD62469B3A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566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76C26-F040-61F2-0DB6-C12BAA07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7EFCE2-59CB-BB88-C581-7889083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AA8B-2039-504E-A622-7B576D6FDB9B}" type="datetimeFigureOut">
              <a:rPr kumimoji="1" lang="ko-KR" altLang="en-US" smtClean="0"/>
              <a:t>2022. 5. 29.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F9BC68-3EC6-4B02-4DA8-DA4D80F7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51DC72-5611-EC80-5563-39B63787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A529-65D5-4649-AA0F-CD62469B3A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702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A43F62-27BC-7AEA-4535-9EA3A912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AA8B-2039-504E-A622-7B576D6FDB9B}" type="datetimeFigureOut">
              <a:rPr kumimoji="1" lang="ko-KR" altLang="en-US" smtClean="0"/>
              <a:t>2022. 5. 29.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A6F02D-76DA-7BA4-600C-7EBE1C03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5D6FAD-EF83-4732-8286-13B7BF9C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A529-65D5-4649-AA0F-CD62469B3A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52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719FE-BDA8-BBC6-618B-3570C1B3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4F805-EAA7-A2CB-80E1-43144067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31F8FC-EA50-5D90-597B-030539475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9AB21C-9F88-27F9-C524-EAABAC38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AA8B-2039-504E-A622-7B576D6FDB9B}" type="datetimeFigureOut">
              <a:rPr kumimoji="1" lang="ko-KR" altLang="en-US" smtClean="0"/>
              <a:t>2022. 5. 29.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CCA994-AE80-0734-DECE-0C365161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DD3BF5-EAED-6533-EB26-DA37138B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A529-65D5-4649-AA0F-CD62469B3A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656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66283-6D1D-9731-05ED-A92B5945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1017E4-9D02-90FA-47F5-E04234779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0A1769-0516-613A-75EA-BA3F6AC40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CAC503-9182-4AB1-7CD5-F3CE449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AA8B-2039-504E-A622-7B576D6FDB9B}" type="datetimeFigureOut">
              <a:rPr kumimoji="1" lang="ko-KR" altLang="en-US" smtClean="0"/>
              <a:t>2022. 5. 29.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DF955E-3E12-B4BA-7F8E-8F5AFE9D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F5B876-BC59-C667-7ABD-2C56DABA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A529-65D5-4649-AA0F-CD62469B3A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160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CC67F-CE67-631A-BBF2-9FA7FAEF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65EE54-B42E-62D9-C435-9D653065B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972EF-FF87-70CE-37B3-B89AC86D8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6AA8B-2039-504E-A622-7B576D6FDB9B}" type="datetimeFigureOut">
              <a:rPr kumimoji="1" lang="ko-KR" altLang="en-US" smtClean="0"/>
              <a:t>2022. 5. 29.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D70F49-ED1F-C36D-7342-6A6DA175F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89136-C923-C507-9089-1F4F0EDB0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EA529-65D5-4649-AA0F-CD62469B3A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64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1995A-76C3-CD69-7AD4-B22459F39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0156"/>
            <a:ext cx="9144000" cy="2387600"/>
          </a:xfrm>
        </p:spPr>
        <p:txBody>
          <a:bodyPr/>
          <a:lstStyle/>
          <a:p>
            <a:r>
              <a:rPr kumimoji="1" lang="en-US" altLang="ko-KR" dirty="0"/>
              <a:t>AI</a:t>
            </a:r>
            <a:r>
              <a:rPr kumimoji="1" lang="ko-KR" altLang="en-US" dirty="0"/>
              <a:t>입문 과제</a:t>
            </a:r>
            <a:r>
              <a:rPr kumimoji="1" lang="en-US" altLang="ko-KR" dirty="0"/>
              <a:t>3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en-US" altLang="ko-KR" sz="3000" dirty="0"/>
              <a:t>GA </a:t>
            </a:r>
            <a:r>
              <a:rPr kumimoji="1" lang="ko-KR" altLang="en-US" sz="3000" dirty="0"/>
              <a:t>예제 구현하기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EFD41F-33FD-8096-436C-761ED59D5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96618"/>
            <a:ext cx="9144000" cy="1655762"/>
          </a:xfrm>
        </p:spPr>
        <p:txBody>
          <a:bodyPr/>
          <a:lstStyle/>
          <a:p>
            <a:r>
              <a:rPr kumimoji="1" lang="ko-KR" altLang="en-US" dirty="0"/>
              <a:t>학번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2019124206</a:t>
            </a:r>
          </a:p>
          <a:p>
            <a:r>
              <a:rPr kumimoji="1" lang="ko-KR" altLang="en-US" dirty="0"/>
              <a:t>이름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황현택</a:t>
            </a:r>
            <a:endParaRPr kumimoji="1" lang="en-US" altLang="ko-KR" dirty="0"/>
          </a:p>
          <a:p>
            <a:r>
              <a:rPr kumimoji="1" lang="ko-KR" altLang="en-US" dirty="0"/>
              <a:t>수업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화요일 </a:t>
            </a:r>
            <a:r>
              <a:rPr kumimoji="1" lang="en-US" altLang="ko-KR" dirty="0"/>
              <a:t>15:00</a:t>
            </a:r>
            <a:r>
              <a:rPr kumimoji="1" lang="ko-KR" altLang="en-US" dirty="0"/>
              <a:t> </a:t>
            </a:r>
            <a:r>
              <a:rPr kumimoji="1" lang="en-US" altLang="ko-KR" dirty="0"/>
              <a:t>/</a:t>
            </a:r>
            <a:r>
              <a:rPr kumimoji="1" lang="ko-KR" altLang="en-US" dirty="0"/>
              <a:t> 목요일 </a:t>
            </a:r>
            <a:r>
              <a:rPr kumimoji="1" lang="en-US" altLang="ko-KR" dirty="0"/>
              <a:t>13:30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1706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54457-65EF-6099-F508-ADB7C795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7C0A3-A394-B590-9524-AF9040298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0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1800" dirty="0"/>
              <a:t>1.</a:t>
            </a:r>
            <a:r>
              <a:rPr kumimoji="1" lang="ko-KR" altLang="en-US" sz="1800" dirty="0"/>
              <a:t> 프로그램을 돌릴 때마다 학습하는 방식이 달라지기 때문에 종료조건을 만족시킬 때도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만족시키지    </a:t>
            </a:r>
            <a:endParaRPr kumimoji="1" lang="en-US" altLang="ko-KR" sz="1800" dirty="0"/>
          </a:p>
          <a:p>
            <a:pPr marL="0" indent="0">
              <a:buNone/>
            </a:pPr>
            <a:r>
              <a:rPr kumimoji="1" lang="ko-KR" altLang="en-US" sz="1800" dirty="0"/>
              <a:t>  못할 때도 있다</a:t>
            </a:r>
            <a:r>
              <a:rPr kumimoji="1" lang="en-US" altLang="ko-KR" sz="1800" dirty="0"/>
              <a:t>.</a:t>
            </a:r>
            <a:r>
              <a:rPr kumimoji="1" lang="ko-KR" altLang="en-US" sz="1800" dirty="0"/>
              <a:t> 그래도 </a:t>
            </a:r>
            <a:r>
              <a:rPr kumimoji="1" lang="ko-KR" altLang="en-US" sz="1800" dirty="0">
                <a:solidFill>
                  <a:srgbClr val="FF0000"/>
                </a:solidFill>
              </a:rPr>
              <a:t>학습이 진행될수록 </a:t>
            </a:r>
            <a:r>
              <a:rPr kumimoji="1" lang="ko-KR" altLang="en-US" sz="1800" dirty="0" err="1">
                <a:solidFill>
                  <a:srgbClr val="FF0000"/>
                </a:solidFill>
              </a:rPr>
              <a:t>함수값이</a:t>
            </a:r>
            <a:r>
              <a:rPr kumimoji="1" lang="ko-KR" altLang="en-US" sz="1800" dirty="0">
                <a:solidFill>
                  <a:srgbClr val="FF0000"/>
                </a:solidFill>
              </a:rPr>
              <a:t> 증가하는 방향으로 진화</a:t>
            </a:r>
            <a:r>
              <a:rPr kumimoji="1" lang="ko-KR" altLang="en-US" sz="1800" dirty="0"/>
              <a:t>해 나가는 것을 볼 수 </a:t>
            </a:r>
            <a:endParaRPr kumimoji="1" lang="en-US" altLang="ko-KR" sz="1800" dirty="0"/>
          </a:p>
          <a:p>
            <a:pPr marL="0" indent="0">
              <a:buNone/>
            </a:pPr>
            <a:r>
              <a:rPr kumimoji="1" lang="ko-KR" altLang="en-US" sz="1800" dirty="0"/>
              <a:t>  있다</a:t>
            </a:r>
            <a:r>
              <a:rPr kumimoji="1" lang="en-US" altLang="ko-KR" sz="1800" dirty="0"/>
              <a:t>.</a:t>
            </a:r>
            <a:r>
              <a:rPr kumimoji="1" lang="ko-KR" altLang="en-US" sz="1800" dirty="0"/>
              <a:t> </a:t>
            </a: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1800" dirty="0"/>
              <a:t>2.</a:t>
            </a:r>
            <a:r>
              <a:rPr kumimoji="1" lang="ko-KR" altLang="en-US" sz="1800" dirty="0"/>
              <a:t> 초기 개체를 설정할 때 운이 좋으면 종료조건인 </a:t>
            </a:r>
            <a:r>
              <a:rPr kumimoji="1" lang="en-US" altLang="ko-KR" sz="1800" dirty="0"/>
              <a:t>2.85</a:t>
            </a:r>
            <a:r>
              <a:rPr kumimoji="1" lang="ko-KR" altLang="en-US" sz="1800" dirty="0"/>
              <a:t>가 넘는 상황이 생겼다</a:t>
            </a:r>
            <a:r>
              <a:rPr kumimoji="1" lang="en-US" altLang="ko-KR" sz="1800" dirty="0"/>
              <a:t>.</a:t>
            </a:r>
            <a:r>
              <a:rPr kumimoji="1" lang="ko-KR" altLang="en-US" sz="1800" dirty="0"/>
              <a:t> 이러한 경우는 학습</a:t>
            </a:r>
            <a:endParaRPr kumimoji="1" lang="en-US" altLang="ko-KR" sz="1800" dirty="0"/>
          </a:p>
          <a:p>
            <a:pPr marL="0" indent="0">
              <a:buNone/>
            </a:pPr>
            <a:r>
              <a:rPr kumimoji="1" lang="ko-KR" altLang="en-US" sz="1800" dirty="0"/>
              <a:t>  단계를 거치지 않고 프로그램이 바로 종료한다</a:t>
            </a:r>
            <a:r>
              <a:rPr kumimoji="1" lang="en-US" altLang="ko-KR" sz="1800" dirty="0"/>
              <a:t>.</a:t>
            </a:r>
          </a:p>
          <a:p>
            <a:pPr marL="0" indent="0">
              <a:buNone/>
            </a:pPr>
            <a:r>
              <a:rPr kumimoji="1" lang="en-US" altLang="ko-KR" sz="1800" dirty="0"/>
              <a:t>3.</a:t>
            </a:r>
            <a:r>
              <a:rPr kumimoji="1" lang="ko-KR" altLang="en-US" sz="1800" dirty="0"/>
              <a:t> 학습을 하면 최댓값이 커지긴 하지만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항상 증가하는 것은 아니었다</a:t>
            </a:r>
            <a:r>
              <a:rPr kumimoji="1" lang="en-US" altLang="ko-KR" sz="1800" dirty="0"/>
              <a:t>.</a:t>
            </a:r>
            <a:r>
              <a:rPr kumimoji="1" lang="ko-KR" altLang="en-US" sz="1800" dirty="0"/>
              <a:t> 그래프로 표현하자면 최댓값</a:t>
            </a:r>
            <a:endParaRPr kumimoji="1" lang="en-US" altLang="ko-KR" sz="1800" dirty="0"/>
          </a:p>
          <a:p>
            <a:pPr marL="0" indent="0">
              <a:buNone/>
            </a:pPr>
            <a:r>
              <a:rPr kumimoji="1" lang="ko-KR" altLang="en-US" sz="1800" dirty="0"/>
              <a:t>   에 근접할 경우 </a:t>
            </a:r>
            <a:r>
              <a:rPr kumimoji="1" lang="ko-KR" altLang="en-US" sz="1800" dirty="0">
                <a:solidFill>
                  <a:srgbClr val="FF0000"/>
                </a:solidFill>
              </a:rPr>
              <a:t>진동하는 형태</a:t>
            </a:r>
            <a:r>
              <a:rPr kumimoji="1" lang="ko-KR" altLang="en-US" sz="1800" dirty="0"/>
              <a:t>를 띈다고 할 수 있다</a:t>
            </a:r>
            <a:r>
              <a:rPr kumimoji="1" lang="en-US" altLang="ko-KR" sz="1800" dirty="0"/>
              <a:t>.</a:t>
            </a:r>
            <a:r>
              <a:rPr kumimoji="1" lang="ko-KR" altLang="en-US" sz="1800" dirty="0"/>
              <a:t> 최댓값인 </a:t>
            </a:r>
            <a:r>
              <a:rPr kumimoji="1" lang="en-US" altLang="ko-KR" sz="1800" dirty="0"/>
              <a:t>2.85</a:t>
            </a:r>
            <a:r>
              <a:rPr kumimoji="1" lang="ko-KR" altLang="en-US" sz="1800" dirty="0"/>
              <a:t> 근처에서 급격하게 감소하지</a:t>
            </a:r>
            <a:endParaRPr kumimoji="1" lang="en-US" altLang="ko-KR" sz="1800" dirty="0"/>
          </a:p>
          <a:p>
            <a:pPr marL="0" indent="0">
              <a:buNone/>
            </a:pPr>
            <a:r>
              <a:rPr kumimoji="1" lang="ko-KR" altLang="en-US" sz="1800" dirty="0"/>
              <a:t>   않고 꾸준히 진동을 하며 최댓값 근처 값을 찾아내게 된다</a:t>
            </a:r>
            <a:r>
              <a:rPr kumimoji="1" lang="en-US" altLang="ko-KR" sz="1800" dirty="0"/>
              <a:t>.</a:t>
            </a:r>
          </a:p>
          <a:p>
            <a:pPr marL="0" indent="0">
              <a:buNone/>
            </a:pPr>
            <a:r>
              <a:rPr kumimoji="1" lang="en-US" altLang="ko-KR" sz="1800" dirty="0"/>
              <a:t>4.</a:t>
            </a:r>
            <a:r>
              <a:rPr kumimoji="1" lang="ko-KR" altLang="en-US" sz="1800" dirty="0"/>
              <a:t> 어떠한 학습방법이 최선일지는 모르지만 나름 학습이 잘 진행된 것 같다</a:t>
            </a:r>
            <a:r>
              <a:rPr kumimoji="1" lang="en-US" altLang="ko-KR" sz="1800" dirty="0"/>
              <a:t>.</a:t>
            </a:r>
            <a:r>
              <a:rPr kumimoji="1" lang="ko-KR" altLang="en-US" sz="1800" dirty="0"/>
              <a:t> 이러한 요인에는 </a:t>
            </a:r>
            <a:r>
              <a:rPr kumimoji="1" lang="ko-KR" altLang="en-US" sz="1800" dirty="0" err="1">
                <a:solidFill>
                  <a:srgbClr val="FF0000"/>
                </a:solidFill>
              </a:rPr>
              <a:t>룰렛</a:t>
            </a:r>
            <a:r>
              <a:rPr kumimoji="1" lang="ko-KR" altLang="en-US" sz="1800" dirty="0">
                <a:solidFill>
                  <a:srgbClr val="FF0000"/>
                </a:solidFill>
              </a:rPr>
              <a:t> 휠</a:t>
            </a:r>
            <a:endParaRPr kumimoji="1" lang="en-US" altLang="ko-K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ko-KR" altLang="en-US" sz="1800" dirty="0">
                <a:solidFill>
                  <a:srgbClr val="FF0000"/>
                </a:solidFill>
              </a:rPr>
              <a:t>   선택</a:t>
            </a:r>
            <a:r>
              <a:rPr kumimoji="1" lang="ko-KR" altLang="en-US" sz="1800" dirty="0"/>
              <a:t> 방식이 가장 큰 영향을 끼쳤을 것이라고 예상 된다</a:t>
            </a:r>
            <a:r>
              <a:rPr kumimoji="1" lang="en-US" altLang="ko-KR" sz="1800" dirty="0"/>
              <a:t>.</a:t>
            </a:r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1800" dirty="0" err="1"/>
              <a:t>Github</a:t>
            </a:r>
            <a:r>
              <a:rPr kumimoji="1" lang="ko-KR" altLang="en-US" sz="1800" dirty="0"/>
              <a:t> 주소</a:t>
            </a:r>
            <a:r>
              <a:rPr kumimoji="1" lang="en-US" altLang="ko-KR" sz="1800" dirty="0"/>
              <a:t>:</a:t>
            </a:r>
            <a:r>
              <a:rPr kumimoji="1" lang="ko-KR" altLang="en-US" sz="1800" dirty="0"/>
              <a:t> </a:t>
            </a:r>
            <a:r>
              <a:rPr kumimoji="1" lang="en" altLang="ko-KR" sz="1800" dirty="0"/>
              <a:t>https://</a:t>
            </a:r>
            <a:r>
              <a:rPr kumimoji="1" lang="en" altLang="ko-KR" sz="1800" dirty="0" err="1"/>
              <a:t>github.com</a:t>
            </a:r>
            <a:r>
              <a:rPr kumimoji="1" lang="en" altLang="ko-KR" sz="1800" dirty="0"/>
              <a:t>/</a:t>
            </a:r>
            <a:r>
              <a:rPr kumimoji="1" lang="en" altLang="ko-KR" sz="1800" dirty="0" err="1"/>
              <a:t>hhtboy</a:t>
            </a:r>
            <a:r>
              <a:rPr kumimoji="1" lang="en" altLang="ko-KR" sz="1800" dirty="0"/>
              <a:t>/</a:t>
            </a:r>
            <a:r>
              <a:rPr kumimoji="1" lang="en" altLang="ko-KR" sz="1800" dirty="0" err="1"/>
              <a:t>GeneticAlgorithm-FindMaxValue</a:t>
            </a:r>
            <a:endParaRPr kumimoji="1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7741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29527-513E-AB8D-3837-68C89F9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문제 선택 및 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9632E-621F-88D6-68B5-FC5AE74E3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문제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함수의 최댓값 구하기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예제 </a:t>
            </a:r>
            <a:r>
              <a:rPr kumimoji="1" lang="en-US" altLang="ko-KR" dirty="0"/>
              <a:t>1)</a:t>
            </a:r>
          </a:p>
          <a:p>
            <a:r>
              <a:rPr kumimoji="1" lang="ko-KR" altLang="en-US" dirty="0"/>
              <a:t>사용 언어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Python(</a:t>
            </a:r>
            <a:r>
              <a:rPr kumimoji="1" lang="en-US" altLang="ko-KR" dirty="0" err="1"/>
              <a:t>conda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가정 </a:t>
            </a:r>
            <a:r>
              <a:rPr kumimoji="1" lang="en-US" altLang="ko-KR" dirty="0"/>
              <a:t>:</a:t>
            </a:r>
          </a:p>
          <a:p>
            <a:pPr marL="457200" lvl="1" indent="0">
              <a:buNone/>
            </a:pPr>
            <a:r>
              <a:rPr kumimoji="1" lang="en-US" altLang="ko-KR" dirty="0"/>
              <a:t>1.</a:t>
            </a:r>
            <a:r>
              <a:rPr kumimoji="1" lang="ko-KR" altLang="en-US" dirty="0"/>
              <a:t> 함수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lang="en" altLang="ko-KR" dirty="0"/>
              <a:t>f(x) = x · sin(10 · p · x) + 1.0</a:t>
            </a:r>
          </a:p>
          <a:p>
            <a:pPr marL="457200" lvl="1" indent="0">
              <a:buNone/>
            </a:pPr>
            <a:r>
              <a:rPr lang="en-US" altLang="ko-KR" dirty="0">
                <a:effectLst/>
              </a:rPr>
              <a:t>2.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/>
              <a:t>개체수</a:t>
            </a:r>
            <a:r>
              <a:rPr lang="en-US" altLang="ko-KR" dirty="0"/>
              <a:t>(</a:t>
            </a:r>
            <a:r>
              <a:rPr lang="ko-KR" altLang="en-US" dirty="0"/>
              <a:t>인구수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effectLst/>
              </a:rPr>
              <a:t>3.</a:t>
            </a:r>
            <a:r>
              <a:rPr lang="ko-KR" altLang="en-US" dirty="0">
                <a:effectLst/>
              </a:rPr>
              <a:t> 세대 개수 </a:t>
            </a:r>
            <a:r>
              <a:rPr lang="en-US" altLang="ko-KR" dirty="0">
                <a:effectLst/>
              </a:rPr>
              <a:t>: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30</a:t>
            </a:r>
            <a:r>
              <a:rPr lang="ko-KR" altLang="en-US" dirty="0">
                <a:effectLst/>
              </a:rPr>
              <a:t>세대</a:t>
            </a:r>
            <a:endParaRPr lang="en-US" altLang="ko-KR" dirty="0">
              <a:effectLst/>
            </a:endParaRPr>
          </a:p>
          <a:p>
            <a:pPr marL="457200" lvl="1" indent="0">
              <a:buNone/>
            </a:pPr>
            <a:r>
              <a:rPr lang="en-US" altLang="ko-KR" dirty="0">
                <a:effectLst/>
              </a:rPr>
              <a:t>4.</a:t>
            </a:r>
            <a:r>
              <a:rPr lang="ko-KR" altLang="en-US" dirty="0">
                <a:effectLst/>
              </a:rPr>
              <a:t> 종료조건 </a:t>
            </a:r>
            <a:r>
              <a:rPr lang="en-US" altLang="ko-KR" dirty="0">
                <a:effectLst/>
              </a:rPr>
              <a:t>: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/>
              <a:t>30</a:t>
            </a:r>
            <a:r>
              <a:rPr lang="ko-KR" altLang="en-US" dirty="0"/>
              <a:t>세대까지 진화하거나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f(x) &gt;= 2.85</a:t>
            </a:r>
            <a:r>
              <a:rPr lang="ko-KR" altLang="en-US" dirty="0"/>
              <a:t> 인 </a:t>
            </a:r>
            <a:r>
              <a:rPr lang="en-US" altLang="ko-KR" dirty="0"/>
              <a:t>x</a:t>
            </a:r>
            <a:r>
              <a:rPr lang="ko-KR" altLang="en-US" dirty="0" err="1"/>
              <a:t>를</a:t>
            </a:r>
            <a:r>
              <a:rPr lang="ko-KR" altLang="en-US" dirty="0"/>
              <a:t> 찾는 경우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effectLst/>
              </a:rPr>
              <a:t>5.</a:t>
            </a:r>
            <a:r>
              <a:rPr lang="ko-KR" altLang="en-US" dirty="0">
                <a:effectLst/>
              </a:rPr>
              <a:t> 돌연변이 확률 </a:t>
            </a:r>
            <a:r>
              <a:rPr lang="en-US" altLang="ko-KR" dirty="0">
                <a:effectLst/>
              </a:rPr>
              <a:t>: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/>
              <a:t>10%</a:t>
            </a:r>
          </a:p>
          <a:p>
            <a:pPr marL="914400" lvl="2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교배가 일어난 후 자식에게 확률적으로 돌연변이가 일어난다</a:t>
            </a:r>
            <a:r>
              <a:rPr lang="en-US" altLang="ko-KR" dirty="0"/>
              <a:t>.</a:t>
            </a:r>
            <a:endParaRPr lang="en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394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F1A9-E122-E80C-A7E5-34FCD545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그래프 모양 및 </a:t>
            </a:r>
            <a:r>
              <a:rPr kumimoji="1" lang="en-US" altLang="ko-KR" dirty="0"/>
              <a:t>GA </a:t>
            </a:r>
            <a:r>
              <a:rPr kumimoji="1" lang="ko-KR" altLang="en-US" dirty="0"/>
              <a:t>순서</a:t>
            </a:r>
            <a:r>
              <a:rPr kumimoji="1" lang="en-US" altLang="ko-KR" dirty="0"/>
              <a:t>	</a:t>
            </a:r>
            <a:endParaRPr kumimoji="1"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DC05B48-7DA9-1F26-10B5-EB72F437B0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87" y="4555776"/>
            <a:ext cx="3422929" cy="230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0236020-4B93-6527-0A54-88DFD2F0B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87" y="1438656"/>
            <a:ext cx="3615002" cy="3023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329ACD-D3A7-154D-D325-F9F8EF42AE06}"/>
              </a:ext>
            </a:extLst>
          </p:cNvPr>
          <p:cNvSpPr txBox="1"/>
          <p:nvPr/>
        </p:nvSpPr>
        <p:spPr>
          <a:xfrm>
            <a:off x="5937504" y="2064653"/>
            <a:ext cx="6583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초기 개체 집단 만들기 </a:t>
            </a:r>
            <a:r>
              <a:rPr kumimoji="1" lang="en-US" altLang="ko-KR" dirty="0"/>
              <a:t>(100</a:t>
            </a:r>
            <a:r>
              <a:rPr kumimoji="1" lang="ko-KR" altLang="en-US" dirty="0"/>
              <a:t> 개</a:t>
            </a:r>
            <a:r>
              <a:rPr kumimoji="1" lang="en-US" altLang="ko-KR" dirty="0"/>
              <a:t>)</a:t>
            </a:r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/>
              <a:t>2</a:t>
            </a:r>
            <a:r>
              <a:rPr kumimoji="1" lang="ko-KR" altLang="en-US" dirty="0"/>
              <a:t>진수 </a:t>
            </a:r>
            <a:r>
              <a:rPr kumimoji="1" lang="en-US" altLang="ko-KR" dirty="0"/>
              <a:t>chromosome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10</a:t>
            </a:r>
            <a:r>
              <a:rPr kumimoji="1" lang="ko-KR" altLang="en-US" dirty="0"/>
              <a:t>진수로 변환</a:t>
            </a: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/>
              <a:t>Normalize</a:t>
            </a:r>
            <a:r>
              <a:rPr kumimoji="1" lang="ko-KR" altLang="en-US" dirty="0"/>
              <a:t>시키기</a:t>
            </a: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/>
              <a:t>Fitness</a:t>
            </a:r>
            <a:r>
              <a:rPr kumimoji="1" lang="ko-KR" altLang="en-US" dirty="0"/>
              <a:t> 적합도 함수 취하기</a:t>
            </a: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/>
              <a:t>Crossover</a:t>
            </a:r>
            <a:r>
              <a:rPr kumimoji="1" lang="ko-KR" altLang="en-US" dirty="0"/>
              <a:t> 교배 시키기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룰렛</a:t>
            </a:r>
            <a:r>
              <a:rPr kumimoji="1" lang="ko-KR" altLang="en-US" dirty="0"/>
              <a:t> 휠 선택</a:t>
            </a:r>
            <a:r>
              <a:rPr kumimoji="1" lang="en-US" altLang="ko-KR" dirty="0"/>
              <a:t>)</a:t>
            </a:r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일정 확률로 </a:t>
            </a:r>
            <a:r>
              <a:rPr kumimoji="1" lang="en-US" altLang="ko-KR" dirty="0"/>
              <a:t>mutation </a:t>
            </a:r>
            <a:r>
              <a:rPr kumimoji="1" lang="ko-KR" altLang="en-US" dirty="0"/>
              <a:t>돌연변이 일으키기</a:t>
            </a: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진화한 세대 출력하기</a:t>
            </a: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10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3663D-2E45-79FB-DAE5-A80EC2AD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초기 집단 형성 </a:t>
            </a:r>
            <a:r>
              <a:rPr kumimoji="1" lang="en-US" altLang="ko-KR" dirty="0"/>
              <a:t>(100</a:t>
            </a:r>
            <a:r>
              <a:rPr kumimoji="1" lang="ko-KR" altLang="en-US" dirty="0"/>
              <a:t>개 만들기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77945D49-094E-1451-E2CD-4CE257BEA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02158"/>
            <a:ext cx="6837361" cy="1757394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E8B6C2A-7EB3-16B3-1C28-2F77BD078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739775"/>
            <a:ext cx="3246121" cy="753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D8FF98-7AFA-67C6-DB2C-D7D1A19BEB21}"/>
              </a:ext>
            </a:extLst>
          </p:cNvPr>
          <p:cNvSpPr txBox="1"/>
          <p:nvPr/>
        </p:nvSpPr>
        <p:spPr>
          <a:xfrm>
            <a:off x="838200" y="1690688"/>
            <a:ext cx="10232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rgbClr val="FF0000"/>
                </a:solidFill>
              </a:rPr>
              <a:t>길이가 </a:t>
            </a:r>
            <a:r>
              <a:rPr kumimoji="1" lang="en-US" altLang="ko-KR" dirty="0">
                <a:solidFill>
                  <a:srgbClr val="FF0000"/>
                </a:solidFill>
              </a:rPr>
              <a:t>22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chromosome</a:t>
            </a:r>
            <a:r>
              <a:rPr kumimoji="1" lang="ko-KR" altLang="en-US" dirty="0"/>
              <a:t>을 만든다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랜덤으로 </a:t>
            </a:r>
            <a:r>
              <a:rPr kumimoji="1" lang="en-US" altLang="ko-KR" dirty="0"/>
              <a:t>0</a:t>
            </a:r>
            <a:r>
              <a:rPr kumimoji="1" lang="ko-KR" altLang="en-US" dirty="0"/>
              <a:t> 또는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을 집어넣는다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이것을 </a:t>
            </a:r>
            <a:r>
              <a:rPr kumimoji="1" lang="en-US" altLang="ko-KR" dirty="0"/>
              <a:t>100</a:t>
            </a:r>
            <a:r>
              <a:rPr kumimoji="1" lang="ko-KR" altLang="en-US" dirty="0"/>
              <a:t>번 반복하고 </a:t>
            </a:r>
            <a:r>
              <a:rPr kumimoji="1" lang="en-US" altLang="ko-KR" dirty="0"/>
              <a:t>population</a:t>
            </a:r>
            <a:r>
              <a:rPr kumimoji="1" lang="ko-KR" altLang="en-US" dirty="0"/>
              <a:t>을 형성한다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하나의 </a:t>
            </a:r>
            <a:r>
              <a:rPr kumimoji="1" lang="en-US" altLang="ko-KR" dirty="0"/>
              <a:t>chromosome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22</a:t>
            </a:r>
            <a:r>
              <a:rPr kumimoji="1" lang="ko-KR" altLang="en-US" dirty="0"/>
              <a:t>개의 유전자를 가지며</a:t>
            </a:r>
            <a:r>
              <a:rPr kumimoji="1" lang="en-US" altLang="ko-KR" dirty="0"/>
              <a:t> </a:t>
            </a:r>
            <a:r>
              <a:rPr kumimoji="1" lang="ko-KR" altLang="en-US" dirty="0"/>
              <a:t>초기 집단이기 때문에 </a:t>
            </a:r>
            <a:r>
              <a:rPr kumimoji="1" lang="ko-KR" altLang="en-US" dirty="0">
                <a:solidFill>
                  <a:srgbClr val="FF0000"/>
                </a:solidFill>
              </a:rPr>
              <a:t>랜덤으로 형성</a:t>
            </a:r>
            <a:r>
              <a:rPr kumimoji="1" lang="ko-KR" altLang="en-US" dirty="0"/>
              <a:t>한다</a:t>
            </a:r>
          </a:p>
        </p:txBody>
      </p:sp>
    </p:spTree>
    <p:extLst>
      <p:ext uri="{BB962C8B-B14F-4D97-AF65-F5344CB8AC3E}">
        <p14:creationId xmlns:p14="http://schemas.microsoft.com/office/powerpoint/2010/main" val="265489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9A499-077A-D4C7-C132-81E71238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Decoding, Normalize, Fitness Function</a:t>
            </a:r>
            <a:endParaRPr kumimoji="1"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8565936-BF3F-7E1E-0DA8-B3DF58374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412" y="1361505"/>
            <a:ext cx="5191578" cy="1989296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C635A6F-2147-FDDD-861E-636B5D2D1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11" y="3507200"/>
            <a:ext cx="4614673" cy="115366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4730D50-DD23-3FDA-E919-368F82845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11" y="4817267"/>
            <a:ext cx="6689005" cy="1989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33DCF7-79EA-E283-EF17-FB2E6732B19C}"/>
              </a:ext>
            </a:extLst>
          </p:cNvPr>
          <p:cNvSpPr txBox="1"/>
          <p:nvPr/>
        </p:nvSpPr>
        <p:spPr>
          <a:xfrm>
            <a:off x="7888224" y="1463040"/>
            <a:ext cx="3962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1. Decoding</a:t>
            </a:r>
          </a:p>
          <a:p>
            <a:r>
              <a:rPr kumimoji="1" lang="en-US" altLang="ko-KR" dirty="0"/>
              <a:t>   - 2</a:t>
            </a:r>
            <a:r>
              <a:rPr kumimoji="1" lang="ko-KR" altLang="en-US" dirty="0"/>
              <a:t>진수 </a:t>
            </a:r>
            <a:r>
              <a:rPr kumimoji="1" lang="en-US" altLang="ko-KR" dirty="0"/>
              <a:t>chromosome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10</a:t>
            </a:r>
            <a:r>
              <a:rPr kumimoji="1" lang="ko-KR" altLang="en-US" dirty="0"/>
              <a:t>진수</a:t>
            </a:r>
            <a:endParaRPr kumimoji="1" lang="en-US" altLang="ko-KR" dirty="0"/>
          </a:p>
          <a:p>
            <a:r>
              <a:rPr kumimoji="1" lang="ko-KR" altLang="en-US" dirty="0"/>
              <a:t>     형태로 변환한다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>
                <a:solidFill>
                  <a:srgbClr val="FF0000"/>
                </a:solidFill>
              </a:rPr>
              <a:t>2. Normalize</a:t>
            </a:r>
          </a:p>
          <a:p>
            <a:r>
              <a:rPr kumimoji="1" lang="en-US" altLang="ko-KR" dirty="0"/>
              <a:t>   -</a:t>
            </a:r>
            <a:r>
              <a:rPr kumimoji="1" lang="ko-KR" altLang="en-US" dirty="0"/>
              <a:t> 변환된 </a:t>
            </a:r>
            <a:r>
              <a:rPr kumimoji="1" lang="en-US" altLang="ko-KR" dirty="0"/>
              <a:t>10</a:t>
            </a:r>
            <a:r>
              <a:rPr kumimoji="1" lang="ko-KR" altLang="en-US" dirty="0"/>
              <a:t>진수 값을 </a:t>
            </a:r>
            <a:r>
              <a:rPr kumimoji="1" lang="en-US" altLang="ko-KR" dirty="0"/>
              <a:t>-1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2</a:t>
            </a:r>
            <a:r>
              <a:rPr kumimoji="1" lang="ko-KR" altLang="en-US" dirty="0"/>
              <a:t> 사이</a:t>
            </a:r>
            <a:endParaRPr kumimoji="1" lang="en-US" altLang="ko-KR" dirty="0"/>
          </a:p>
          <a:p>
            <a:r>
              <a:rPr kumimoji="1" lang="ko-KR" altLang="en-US" dirty="0"/>
              <a:t>     값으로 </a:t>
            </a:r>
            <a:r>
              <a:rPr kumimoji="1" lang="en-US" altLang="ko-KR" dirty="0"/>
              <a:t>normalize</a:t>
            </a:r>
            <a:r>
              <a:rPr kumimoji="1" lang="ko-KR" altLang="en-US" dirty="0"/>
              <a:t> 시킨다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>
                <a:solidFill>
                  <a:srgbClr val="FF0000"/>
                </a:solidFill>
              </a:rPr>
              <a:t>3. Fitness Function</a:t>
            </a:r>
          </a:p>
          <a:p>
            <a:r>
              <a:rPr kumimoji="1" lang="en-US" altLang="ko-KR" dirty="0"/>
              <a:t>   -</a:t>
            </a:r>
            <a:r>
              <a:rPr kumimoji="1" lang="ko-KR" altLang="en-US" dirty="0"/>
              <a:t> </a:t>
            </a:r>
            <a:r>
              <a:rPr kumimoji="1" lang="en-US" altLang="ko-KR" dirty="0"/>
              <a:t>normalize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-1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까지의 값</a:t>
            </a:r>
            <a:endParaRPr kumimoji="1" lang="en-US" altLang="ko-KR" dirty="0"/>
          </a:p>
          <a:p>
            <a:r>
              <a:rPr kumimoji="1" lang="ko-KR" altLang="en-US" dirty="0"/>
              <a:t>     을 </a:t>
            </a:r>
            <a:r>
              <a:rPr kumimoji="1" lang="en-US" altLang="ko-KR" dirty="0"/>
              <a:t>f(x)</a:t>
            </a:r>
            <a:r>
              <a:rPr kumimoji="1" lang="ko-KR" altLang="en-US" dirty="0"/>
              <a:t>에 집어넣는다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0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5215B-F4C9-F07F-7176-4E101751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룰렛</a:t>
            </a:r>
            <a:r>
              <a:rPr kumimoji="1" lang="ko-KR" altLang="en-US" dirty="0"/>
              <a:t> 휠 선택 </a:t>
            </a:r>
            <a:r>
              <a:rPr kumimoji="1" lang="en-US" altLang="ko-KR" dirty="0"/>
              <a:t>(Roulette wheel selection)</a:t>
            </a:r>
            <a:endParaRPr kumimoji="1" lang="ko-KR" altLang="en-US" dirty="0"/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0D988844-CF61-E1B3-8153-13335E4EE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45" y="1498805"/>
            <a:ext cx="5879755" cy="3035979"/>
          </a:xfr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2BE11E4-A08A-A8C7-C0A8-B5A5C0D79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985" y="2450592"/>
            <a:ext cx="6112015" cy="42118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578AEE-6E38-0FB2-5CF9-66113816BA86}"/>
              </a:ext>
            </a:extLst>
          </p:cNvPr>
          <p:cNvSpPr txBox="1"/>
          <p:nvPr/>
        </p:nvSpPr>
        <p:spPr>
          <a:xfrm>
            <a:off x="216245" y="4693920"/>
            <a:ext cx="55993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모든 </a:t>
            </a:r>
            <a:r>
              <a:rPr kumimoji="1" lang="en-US" altLang="ko-KR" dirty="0"/>
              <a:t>chromosome</a:t>
            </a:r>
            <a:r>
              <a:rPr kumimoji="1" lang="ko-KR" altLang="en-US" dirty="0"/>
              <a:t>은 각각의 확률</a:t>
            </a:r>
            <a:r>
              <a:rPr kumimoji="1" lang="en-US" altLang="ko-KR" dirty="0"/>
              <a:t> </a:t>
            </a:r>
            <a:r>
              <a:rPr kumimoji="1" lang="ko-KR" altLang="en-US" dirty="0"/>
              <a:t>값을 가진다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다만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좋은 유전자가 선택될 확률을 높이기 위해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>
                <a:solidFill>
                  <a:srgbClr val="FF0000"/>
                </a:solidFill>
              </a:rPr>
              <a:t>좋은 </a:t>
            </a:r>
            <a:r>
              <a:rPr kumimoji="1" lang="en-US" altLang="ko-KR" dirty="0">
                <a:solidFill>
                  <a:srgbClr val="FF0000"/>
                </a:solidFill>
              </a:rPr>
              <a:t>chromosome</a:t>
            </a:r>
            <a:r>
              <a:rPr kumimoji="1" lang="ko-KR" altLang="en-US" dirty="0">
                <a:solidFill>
                  <a:srgbClr val="FF0000"/>
                </a:solidFill>
              </a:rPr>
              <a:t>일수록 확률을 더 높게 설정</a:t>
            </a:r>
            <a:r>
              <a:rPr kumimoji="1" lang="ko-KR" altLang="en-US" dirty="0"/>
              <a:t>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fitness function</a:t>
            </a:r>
            <a:r>
              <a:rPr kumimoji="1" lang="ko-KR" altLang="en-US" dirty="0"/>
              <a:t>을 적용시켜서 </a:t>
            </a:r>
            <a:r>
              <a:rPr kumimoji="1" lang="ko-KR" altLang="en-US" dirty="0" err="1"/>
              <a:t>함수값이</a:t>
            </a:r>
            <a:r>
              <a:rPr kumimoji="1" lang="ko-KR" altLang="en-US" dirty="0"/>
              <a:t> 높을수록 </a:t>
            </a:r>
            <a:endParaRPr kumimoji="1" lang="en-US" altLang="ko-KR" dirty="0"/>
          </a:p>
          <a:p>
            <a:r>
              <a:rPr kumimoji="1" lang="ko-KR" altLang="en-US" dirty="0"/>
              <a:t>높은 확률을 부여한다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이는 </a:t>
            </a:r>
            <a:r>
              <a:rPr kumimoji="1" lang="en-US" altLang="ko-KR" dirty="0">
                <a:solidFill>
                  <a:srgbClr val="FF0000"/>
                </a:solidFill>
              </a:rPr>
              <a:t>exploitation</a:t>
            </a:r>
            <a:r>
              <a:rPr kumimoji="1" lang="ko-KR" altLang="en-US" dirty="0">
                <a:solidFill>
                  <a:srgbClr val="FF0000"/>
                </a:solidFill>
              </a:rPr>
              <a:t>과 </a:t>
            </a:r>
            <a:r>
              <a:rPr kumimoji="1" lang="en-US" altLang="ko-KR" dirty="0">
                <a:solidFill>
                  <a:srgbClr val="FF0000"/>
                </a:solidFill>
              </a:rPr>
              <a:t>exploration</a:t>
            </a:r>
            <a:r>
              <a:rPr kumimoji="1" lang="ko-KR" altLang="en-US" dirty="0"/>
              <a:t>의 균형을 적절히 </a:t>
            </a:r>
            <a:endParaRPr kumimoji="1" lang="en-US" altLang="ko-KR" dirty="0"/>
          </a:p>
          <a:p>
            <a:r>
              <a:rPr kumimoji="1" lang="ko-KR" altLang="en-US" dirty="0"/>
              <a:t>맞추었다고 할 수 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84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03D5B-B158-7648-F387-6F184DCC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Crossover </a:t>
            </a:r>
            <a:r>
              <a:rPr kumimoji="1" lang="ko-KR" altLang="en-US" dirty="0"/>
              <a:t>교배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73DF49F-3C75-E452-E949-2BD3AF911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795748"/>
            <a:ext cx="10842458" cy="23570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D8B2D5-3991-0DEB-5D35-F42D0C4E8792}"/>
              </a:ext>
            </a:extLst>
          </p:cNvPr>
          <p:cNvSpPr txBox="1"/>
          <p:nvPr/>
        </p:nvSpPr>
        <p:spPr>
          <a:xfrm>
            <a:off x="838200" y="1487424"/>
            <a:ext cx="10842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 err="1"/>
              <a:t>룰렛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휠로</a:t>
            </a:r>
            <a:r>
              <a:rPr kumimoji="1" lang="ko-KR" altLang="en-US" dirty="0"/>
              <a:t> 선택한 부모로부터 교배를 시킨다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교차로는 </a:t>
            </a:r>
            <a:r>
              <a:rPr kumimoji="1" lang="en-US" altLang="ko-KR" dirty="0"/>
              <a:t>1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22</a:t>
            </a:r>
            <a:r>
              <a:rPr kumimoji="1" lang="ko-KR" altLang="en-US" dirty="0"/>
              <a:t> 사이 랜덤으로 한 개 선택을 한다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선택한 교차로까지는 부모</a:t>
            </a:r>
            <a:r>
              <a:rPr kumimoji="1" lang="en-US" altLang="ko-KR" dirty="0"/>
              <a:t>1</a:t>
            </a:r>
            <a:r>
              <a:rPr kumimoji="1" lang="ko-KR" altLang="en-US" dirty="0"/>
              <a:t>의 유전자를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이후부터는 부모</a:t>
            </a:r>
            <a:r>
              <a:rPr kumimoji="1" lang="en-US" altLang="ko-KR" dirty="0"/>
              <a:t>2</a:t>
            </a:r>
            <a:r>
              <a:rPr kumimoji="1" lang="ko-KR" altLang="en-US" dirty="0"/>
              <a:t>의 유전자를 받는다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서로 다른 두 개의 </a:t>
            </a:r>
            <a:r>
              <a:rPr kumimoji="1" lang="en-US" altLang="ko-KR" dirty="0"/>
              <a:t>chromosome</a:t>
            </a:r>
            <a:r>
              <a:rPr kumimoji="1" lang="ko-KR" altLang="en-US" dirty="0"/>
              <a:t>을 새롭게 생성하고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population</a:t>
            </a:r>
            <a:r>
              <a:rPr kumimoji="1" lang="ko-KR" altLang="en-US" dirty="0"/>
              <a:t>에 집어넣는다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02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89704-DD20-072B-708B-7389A222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Mutation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돌연변이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22CA0-C2A5-375D-32E9-71E88E50E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8744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kumimoji="1" lang="ko-KR" altLang="en-US" sz="1800" dirty="0"/>
              <a:t>돌연변이는 </a:t>
            </a:r>
            <a:r>
              <a:rPr kumimoji="1" lang="en-US" altLang="ko-KR" sz="1800" dirty="0"/>
              <a:t>crossover</a:t>
            </a:r>
            <a:r>
              <a:rPr kumimoji="1" lang="ko-KR" altLang="en-US" sz="1800" dirty="0"/>
              <a:t>가 끝난 </a:t>
            </a:r>
            <a:r>
              <a:rPr kumimoji="1" lang="en-US" altLang="ko-KR" sz="1800" dirty="0"/>
              <a:t>chromosome</a:t>
            </a:r>
            <a:r>
              <a:rPr kumimoji="1" lang="ko-KR" altLang="en-US" sz="1800" dirty="0"/>
              <a:t>에게 일어난다</a:t>
            </a:r>
            <a:r>
              <a:rPr kumimoji="1" lang="en-US" altLang="ko-KR" sz="1800" dirty="0"/>
              <a:t>.</a:t>
            </a:r>
          </a:p>
          <a:p>
            <a:pPr>
              <a:buFontTx/>
              <a:buChar char="-"/>
            </a:pPr>
            <a:r>
              <a:rPr kumimoji="1" lang="ko-KR" altLang="en-US" sz="1800" dirty="0">
                <a:solidFill>
                  <a:srgbClr val="FF0000"/>
                </a:solidFill>
              </a:rPr>
              <a:t>돌연변이가 일어날 확률은 </a:t>
            </a:r>
            <a:r>
              <a:rPr kumimoji="1" lang="en-US" altLang="ko-KR" sz="1800" dirty="0">
                <a:solidFill>
                  <a:srgbClr val="FF0000"/>
                </a:solidFill>
              </a:rPr>
              <a:t>10%</a:t>
            </a:r>
            <a:r>
              <a:rPr kumimoji="1" lang="ko-KR" altLang="en-US" sz="1800" dirty="0" err="1"/>
              <a:t>라고</a:t>
            </a:r>
            <a:r>
              <a:rPr kumimoji="1" lang="ko-KR" altLang="en-US" sz="1800" dirty="0"/>
              <a:t> 가정한다</a:t>
            </a:r>
            <a:r>
              <a:rPr kumimoji="1" lang="en-US" altLang="ko-KR" sz="1800" dirty="0"/>
              <a:t>.</a:t>
            </a:r>
          </a:p>
          <a:p>
            <a:pPr>
              <a:buFontTx/>
              <a:buChar char="-"/>
            </a:pPr>
            <a:r>
              <a:rPr kumimoji="1" lang="ko-KR" altLang="en-US" sz="1800" dirty="0"/>
              <a:t>돌연변이가 일어날 경우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chromosome</a:t>
            </a:r>
            <a:r>
              <a:rPr kumimoji="1" lang="ko-KR" altLang="en-US" sz="1800" dirty="0"/>
              <a:t>에서 랜덤으로 하나의 유전자를 선택한 후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0</a:t>
            </a:r>
            <a:r>
              <a:rPr kumimoji="1" lang="ko-KR" altLang="en-US" sz="1800" dirty="0"/>
              <a:t>과 </a:t>
            </a:r>
            <a:r>
              <a:rPr kumimoji="1" lang="en-US" altLang="ko-KR" sz="1800" dirty="0"/>
              <a:t>1</a:t>
            </a:r>
            <a:r>
              <a:rPr kumimoji="1" lang="ko-KR" altLang="en-US" sz="1800" dirty="0"/>
              <a:t>을 변경시킨다</a:t>
            </a:r>
            <a:r>
              <a:rPr kumimoji="1" lang="en-US" altLang="ko-KR" sz="1800" dirty="0"/>
              <a:t>.</a:t>
            </a:r>
          </a:p>
          <a:p>
            <a:pPr>
              <a:buFontTx/>
              <a:buChar char="-"/>
            </a:pPr>
            <a:r>
              <a:rPr kumimoji="1" lang="ko-KR" altLang="en-US" sz="1800" dirty="0"/>
              <a:t>이번 예제에서는 </a:t>
            </a:r>
            <a:r>
              <a:rPr kumimoji="1" lang="en-US" altLang="ko-KR" sz="1800" dirty="0"/>
              <a:t>crossover</a:t>
            </a:r>
            <a:r>
              <a:rPr kumimoji="1" lang="ko-KR" altLang="en-US" sz="1800" dirty="0"/>
              <a:t>중심으로 할 것이기 때문에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확률을 높게 설정하진 않았다</a:t>
            </a:r>
            <a:r>
              <a:rPr kumimoji="1" lang="en-US" altLang="ko-KR" sz="1800" dirty="0"/>
              <a:t>.</a:t>
            </a:r>
            <a:endParaRPr kumimoji="1" lang="ko-KR" altLang="en-US" sz="18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1217815-CCF1-AD6C-A8AE-25C43094C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29063"/>
            <a:ext cx="511591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1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8EA51-D941-019F-8E55-14E6745A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최종 진화 및 종료조건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BB3BB-F3CD-5FCB-F204-D43CABB7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kumimoji="1" lang="ko-KR" altLang="en-US" sz="1800" dirty="0"/>
              <a:t>종료조건 </a:t>
            </a:r>
            <a:r>
              <a:rPr kumimoji="1" lang="en-US" altLang="ko-KR" sz="1800" dirty="0"/>
              <a:t>:</a:t>
            </a:r>
            <a:r>
              <a:rPr kumimoji="1" lang="ko-KR" altLang="en-US" sz="1800" dirty="0"/>
              <a:t> </a:t>
            </a:r>
            <a:r>
              <a:rPr kumimoji="1" lang="ko-KR" altLang="en-US" sz="1800" dirty="0">
                <a:solidFill>
                  <a:srgbClr val="FF0000"/>
                </a:solidFill>
              </a:rPr>
              <a:t>최댓값이 </a:t>
            </a:r>
            <a:r>
              <a:rPr kumimoji="1" lang="en-US" altLang="ko-KR" sz="1800" dirty="0">
                <a:solidFill>
                  <a:srgbClr val="FF0000"/>
                </a:solidFill>
              </a:rPr>
              <a:t>2.85</a:t>
            </a:r>
            <a:r>
              <a:rPr kumimoji="1" lang="ko-KR" altLang="en-US" sz="1800" dirty="0">
                <a:solidFill>
                  <a:srgbClr val="FF0000"/>
                </a:solidFill>
              </a:rPr>
              <a:t> 이상</a:t>
            </a:r>
            <a:r>
              <a:rPr kumimoji="1" lang="ko-KR" altLang="en-US" sz="1800" dirty="0"/>
              <a:t>이 나왔거나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en-US" altLang="ko-KR" sz="1800" dirty="0">
                <a:solidFill>
                  <a:srgbClr val="FF0000"/>
                </a:solidFill>
              </a:rPr>
              <a:t>30</a:t>
            </a:r>
            <a:r>
              <a:rPr kumimoji="1" lang="ko-KR" altLang="en-US" sz="1800" dirty="0">
                <a:solidFill>
                  <a:srgbClr val="FF0000"/>
                </a:solidFill>
              </a:rPr>
              <a:t>세대</a:t>
            </a:r>
            <a:r>
              <a:rPr kumimoji="1" lang="ko-KR" altLang="en-US" sz="1800" dirty="0"/>
              <a:t>까지 진화할 경우 종료한다</a:t>
            </a:r>
            <a:r>
              <a:rPr kumimoji="1" lang="en-US" altLang="ko-KR" sz="1800" dirty="0"/>
              <a:t>.</a:t>
            </a:r>
          </a:p>
          <a:p>
            <a:pPr>
              <a:buFontTx/>
              <a:buChar char="-"/>
            </a:pPr>
            <a:r>
              <a:rPr kumimoji="1" lang="ko-KR" altLang="en-US" sz="1800" dirty="0"/>
              <a:t>진화를 거듭할수록 점점 최댓값을 향해 찾아가는 걸 알 수 있다</a:t>
            </a:r>
            <a:r>
              <a:rPr kumimoji="1" lang="en-US" altLang="ko-KR" sz="1800" dirty="0"/>
              <a:t>.</a:t>
            </a:r>
          </a:p>
          <a:p>
            <a:pPr>
              <a:buFontTx/>
              <a:buChar char="-"/>
            </a:pPr>
            <a:r>
              <a:rPr kumimoji="1" lang="en-US" altLang="ko-KR" sz="1800" dirty="0"/>
              <a:t>25</a:t>
            </a:r>
            <a:r>
              <a:rPr kumimoji="1" lang="ko-KR" altLang="en-US" sz="1800" dirty="0"/>
              <a:t>세대에 도달하면 최댓값이 </a:t>
            </a:r>
            <a:r>
              <a:rPr kumimoji="1" lang="en-US" altLang="ko-KR" sz="1800" dirty="0"/>
              <a:t>2.85</a:t>
            </a:r>
            <a:r>
              <a:rPr kumimoji="1" lang="ko-KR" altLang="en-US" sz="1800" dirty="0"/>
              <a:t>가 </a:t>
            </a:r>
            <a:endParaRPr kumimoji="1" lang="en-US" altLang="ko-KR" sz="1800" dirty="0"/>
          </a:p>
          <a:p>
            <a:pPr marL="0" indent="0">
              <a:buNone/>
            </a:pPr>
            <a:r>
              <a:rPr kumimoji="1" lang="ko-KR" altLang="en-US" sz="1800" dirty="0"/>
              <a:t>   넘어서 종료하는 것을 볼 수 있다</a:t>
            </a:r>
            <a:r>
              <a:rPr kumimoji="1" lang="en-US" altLang="ko-KR" sz="1800" dirty="0"/>
              <a:t>.	</a:t>
            </a:r>
          </a:p>
        </p:txBody>
      </p:sp>
      <p:pic>
        <p:nvPicPr>
          <p:cNvPr id="56" name="그림 55" descr="화살이(가) 표시된 사진&#10;&#10;자동 생성된 설명">
            <a:extLst>
              <a:ext uri="{FF2B5EF4-FFF2-40B4-BE49-F238E27FC236}">
                <a16:creationId xmlns:a16="http://schemas.microsoft.com/office/drawing/2014/main" id="{9D4C735F-7449-2D31-EA06-706A42BB6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836" y="2242077"/>
            <a:ext cx="6644132" cy="4615923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16D990C4-9635-DBC8-FF6B-EC1D6FC79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66" y="3322645"/>
            <a:ext cx="4973066" cy="35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7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607</Words>
  <Application>Microsoft Macintosh PowerPoint</Application>
  <PresentationFormat>와이드스크린</PresentationFormat>
  <Paragraphs>92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AI입문 과제3  GA 예제 구현하기</vt:lpstr>
      <vt:lpstr>문제 선택 및 가정</vt:lpstr>
      <vt:lpstr>그래프 모양 및 GA 순서 </vt:lpstr>
      <vt:lpstr>초기 집단 형성 (100개 만들기)</vt:lpstr>
      <vt:lpstr>Decoding, Normalize, Fitness Function</vt:lpstr>
      <vt:lpstr>룰렛 휠 선택 (Roulette wheel selection)</vt:lpstr>
      <vt:lpstr>Crossover 교배</vt:lpstr>
      <vt:lpstr>Mutation (돌연변이)</vt:lpstr>
      <vt:lpstr>최종 진화 및 종료조건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AI입문 과제3  GA 예제 구현하기</dc:title>
  <dc:creator>황현택(***9***206)</dc:creator>
  <cp:lastModifiedBy>황현택(***9***206)</cp:lastModifiedBy>
  <cp:revision>26</cp:revision>
  <dcterms:created xsi:type="dcterms:W3CDTF">2022-05-28T07:11:56Z</dcterms:created>
  <dcterms:modified xsi:type="dcterms:W3CDTF">2022-05-29T13:42:59Z</dcterms:modified>
</cp:coreProperties>
</file>