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80" r:id="rId21"/>
    <p:sldId id="281"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p:scale>
          <a:sx n="66" d="100"/>
          <a:sy n="66" d="100"/>
        </p:scale>
        <p:origin x="81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D6CF1-F059-4497-9513-1FB3A7B6CA9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8ACF942-5961-431A-86A3-3478C8BD5F1E}">
      <dgm:prSet phldrT="[Text]"/>
      <dgm:spPr>
        <a:noFill/>
        <a:ln>
          <a:solidFill>
            <a:schemeClr val="tx1"/>
          </a:solidFill>
        </a:ln>
      </dgm:spPr>
      <dgm:t>
        <a:bodyPr/>
        <a:lstStyle/>
        <a:p>
          <a:r>
            <a:rPr lang="en-US" smtClean="0">
              <a:solidFill>
                <a:schemeClr val="tx1"/>
              </a:solidFill>
              <a:latin typeface="+mj-lt"/>
            </a:rPr>
            <a:t>Tổng quan</a:t>
          </a:r>
          <a:endParaRPr lang="en-US">
            <a:solidFill>
              <a:schemeClr val="tx1"/>
            </a:solidFill>
            <a:latin typeface="+mj-lt"/>
          </a:endParaRPr>
        </a:p>
      </dgm:t>
    </dgm:pt>
    <dgm:pt modelId="{367BBD72-8E82-4F34-ABE8-06FAF89ABAE6}" type="parTrans" cxnId="{DB5F0853-9958-4955-86CB-595A5332FF68}">
      <dgm:prSet/>
      <dgm:spPr/>
      <dgm:t>
        <a:bodyPr/>
        <a:lstStyle/>
        <a:p>
          <a:endParaRPr lang="en-US"/>
        </a:p>
      </dgm:t>
    </dgm:pt>
    <dgm:pt modelId="{4D86B8FD-CAA7-4303-AC92-6B2874E31097}" type="sibTrans" cxnId="{DB5F0853-9958-4955-86CB-595A5332FF68}">
      <dgm:prSet/>
      <dgm:spPr>
        <a:ln>
          <a:solidFill>
            <a:schemeClr val="tx1"/>
          </a:solidFill>
        </a:ln>
      </dgm:spPr>
      <dgm:t>
        <a:bodyPr/>
        <a:lstStyle/>
        <a:p>
          <a:endParaRPr lang="en-US"/>
        </a:p>
      </dgm:t>
    </dgm:pt>
    <dgm:pt modelId="{AF855960-AF59-411E-9939-24D75E2277D0}">
      <dgm:prSet phldrT="[Text]"/>
      <dgm:spPr>
        <a:noFill/>
        <a:ln>
          <a:solidFill>
            <a:schemeClr val="tx1"/>
          </a:solidFill>
        </a:ln>
      </dgm:spPr>
      <dgm:t>
        <a:bodyPr/>
        <a:lstStyle/>
        <a:p>
          <a:r>
            <a:rPr lang="en-US" smtClean="0">
              <a:solidFill>
                <a:schemeClr val="tx1"/>
              </a:solidFill>
              <a:latin typeface="+mj-lt"/>
            </a:rPr>
            <a:t>Tóm tắt các loại ứng dụng</a:t>
          </a:r>
          <a:endParaRPr lang="en-US">
            <a:solidFill>
              <a:schemeClr val="tx1"/>
            </a:solidFill>
            <a:latin typeface="+mj-lt"/>
          </a:endParaRPr>
        </a:p>
      </dgm:t>
    </dgm:pt>
    <dgm:pt modelId="{7CAB40FB-2F4E-4FA0-8FF6-8DDBFCCB1C95}" type="parTrans" cxnId="{25CDD739-10ED-47C7-A873-BB62BE3BAC12}">
      <dgm:prSet/>
      <dgm:spPr/>
      <dgm:t>
        <a:bodyPr/>
        <a:lstStyle/>
        <a:p>
          <a:endParaRPr lang="en-US"/>
        </a:p>
      </dgm:t>
    </dgm:pt>
    <dgm:pt modelId="{41395D84-F842-4E04-97EF-40AF91C2DCD9}" type="sibTrans" cxnId="{25CDD739-10ED-47C7-A873-BB62BE3BAC12}">
      <dgm:prSet/>
      <dgm:spPr/>
      <dgm:t>
        <a:bodyPr/>
        <a:lstStyle/>
        <a:p>
          <a:endParaRPr lang="en-US"/>
        </a:p>
      </dgm:t>
    </dgm:pt>
    <dgm:pt modelId="{62168443-1E2B-420C-B3B6-B26F59C55447}">
      <dgm:prSet phldrT="[Text]"/>
      <dgm:spPr>
        <a:noFill/>
        <a:ln>
          <a:solidFill>
            <a:schemeClr val="bg2">
              <a:lumMod val="10000"/>
            </a:schemeClr>
          </a:solidFill>
        </a:ln>
      </dgm:spPr>
      <dgm:t>
        <a:bodyPr/>
        <a:lstStyle/>
        <a:p>
          <a:r>
            <a:rPr lang="en-US" smtClean="0">
              <a:solidFill>
                <a:schemeClr val="tx1"/>
              </a:solidFill>
              <a:latin typeface="+mj-lt"/>
            </a:rPr>
            <a:t>Nguyên mẫu ứng dụng di động</a:t>
          </a:r>
          <a:endParaRPr lang="en-US">
            <a:solidFill>
              <a:schemeClr val="tx1"/>
            </a:solidFill>
            <a:latin typeface="+mj-lt"/>
          </a:endParaRPr>
        </a:p>
      </dgm:t>
    </dgm:pt>
    <dgm:pt modelId="{6AB382C9-C0B0-4469-9222-5C365561ACF5}" type="parTrans" cxnId="{3B0121FB-517F-46A3-89A1-D9B57410E4D7}">
      <dgm:prSet/>
      <dgm:spPr/>
      <dgm:t>
        <a:bodyPr/>
        <a:lstStyle/>
        <a:p>
          <a:endParaRPr lang="en-US"/>
        </a:p>
      </dgm:t>
    </dgm:pt>
    <dgm:pt modelId="{AF81B0E7-DD32-4858-922F-3D405594343D}" type="sibTrans" cxnId="{3B0121FB-517F-46A3-89A1-D9B57410E4D7}">
      <dgm:prSet/>
      <dgm:spPr/>
      <dgm:t>
        <a:bodyPr/>
        <a:lstStyle/>
        <a:p>
          <a:endParaRPr lang="en-US"/>
        </a:p>
      </dgm:t>
    </dgm:pt>
    <dgm:pt modelId="{536F04BD-069D-4A41-9516-2F4CF0EAF5D2}">
      <dgm:prSet/>
      <dgm:spPr>
        <a:noFill/>
        <a:ln>
          <a:solidFill>
            <a:schemeClr val="tx1"/>
          </a:solidFill>
        </a:ln>
      </dgm:spPr>
      <dgm:t>
        <a:bodyPr/>
        <a:lstStyle/>
        <a:p>
          <a:r>
            <a:rPr lang="en-US" i="0" smtClean="0">
              <a:solidFill>
                <a:schemeClr val="tx1"/>
              </a:solidFill>
              <a:latin typeface="+mj-lt"/>
            </a:rPr>
            <a:t>Nguyên mẫu ứng dụng khách</a:t>
          </a:r>
          <a:endParaRPr lang="en-US" i="0">
            <a:solidFill>
              <a:schemeClr val="tx1"/>
            </a:solidFill>
            <a:latin typeface="+mj-lt"/>
          </a:endParaRPr>
        </a:p>
      </dgm:t>
    </dgm:pt>
    <dgm:pt modelId="{4D88D5A4-739E-4327-A6A0-10C6F94416E5}" type="parTrans" cxnId="{1B739309-55F0-4B3C-AB00-0E8A03B6FB0A}">
      <dgm:prSet/>
      <dgm:spPr/>
      <dgm:t>
        <a:bodyPr/>
        <a:lstStyle/>
        <a:p>
          <a:endParaRPr lang="en-US"/>
        </a:p>
      </dgm:t>
    </dgm:pt>
    <dgm:pt modelId="{0B181B21-FB05-4136-B5FD-DAFF7B2D7470}" type="sibTrans" cxnId="{1B739309-55F0-4B3C-AB00-0E8A03B6FB0A}">
      <dgm:prSet/>
      <dgm:spPr/>
      <dgm:t>
        <a:bodyPr/>
        <a:lstStyle/>
        <a:p>
          <a:endParaRPr lang="en-US"/>
        </a:p>
      </dgm:t>
    </dgm:pt>
    <dgm:pt modelId="{DEA5541F-D579-434C-BB22-0D3C2A8AB0A4}">
      <dgm:prSet/>
      <dgm:spPr>
        <a:noFill/>
        <a:ln>
          <a:solidFill>
            <a:schemeClr val="tx1"/>
          </a:solidFill>
        </a:ln>
      </dgm:spPr>
      <dgm:t>
        <a:bodyPr/>
        <a:lstStyle/>
        <a:p>
          <a:r>
            <a:rPr lang="en-US" smtClean="0">
              <a:solidFill>
                <a:schemeClr val="tx1"/>
              </a:solidFill>
              <a:latin typeface="+mj-lt"/>
            </a:rPr>
            <a:t>Nguyên mẫu ứng dụng Internet</a:t>
          </a:r>
          <a:endParaRPr lang="en-US">
            <a:solidFill>
              <a:schemeClr val="tx1"/>
            </a:solidFill>
            <a:latin typeface="+mj-lt"/>
          </a:endParaRPr>
        </a:p>
      </dgm:t>
    </dgm:pt>
    <dgm:pt modelId="{931809B4-87CB-453E-AB35-018BA0BA8948}" type="parTrans" cxnId="{1D54DE98-AAC1-4474-B97D-CD130DCDECF8}">
      <dgm:prSet/>
      <dgm:spPr/>
      <dgm:t>
        <a:bodyPr/>
        <a:lstStyle/>
        <a:p>
          <a:endParaRPr lang="en-US"/>
        </a:p>
      </dgm:t>
    </dgm:pt>
    <dgm:pt modelId="{0EBE3AA8-8B0F-4BC0-BCB1-5538C50904F6}" type="sibTrans" cxnId="{1D54DE98-AAC1-4474-B97D-CD130DCDECF8}">
      <dgm:prSet/>
      <dgm:spPr/>
      <dgm:t>
        <a:bodyPr/>
        <a:lstStyle/>
        <a:p>
          <a:endParaRPr lang="en-US"/>
        </a:p>
      </dgm:t>
    </dgm:pt>
    <dgm:pt modelId="{1F915593-7A10-4BF3-BCAA-CE71E0270FFC}">
      <dgm:prSet/>
      <dgm:spPr>
        <a:noFill/>
        <a:ln>
          <a:solidFill>
            <a:schemeClr val="tx1"/>
          </a:solidFill>
        </a:ln>
      </dgm:spPr>
      <dgm:t>
        <a:bodyPr/>
        <a:lstStyle/>
        <a:p>
          <a:r>
            <a:rPr lang="en-US" smtClean="0">
              <a:solidFill>
                <a:schemeClr val="tx1"/>
              </a:solidFill>
              <a:latin typeface="+mj-lt"/>
            </a:rPr>
            <a:t>Nguyên mẫu Service</a:t>
          </a:r>
          <a:endParaRPr lang="en-US">
            <a:solidFill>
              <a:schemeClr val="tx1"/>
            </a:solidFill>
            <a:latin typeface="+mj-lt"/>
          </a:endParaRPr>
        </a:p>
      </dgm:t>
    </dgm:pt>
    <dgm:pt modelId="{2FB63F45-3A00-487A-B2E5-FC10B45EC1FA}" type="parTrans" cxnId="{2B4781CC-732C-4DA9-BD9A-8A44F3AA102E}">
      <dgm:prSet/>
      <dgm:spPr/>
      <dgm:t>
        <a:bodyPr/>
        <a:lstStyle/>
        <a:p>
          <a:endParaRPr lang="en-US"/>
        </a:p>
      </dgm:t>
    </dgm:pt>
    <dgm:pt modelId="{33DB1A16-3B9C-43A8-94DE-04F8E76E5351}" type="sibTrans" cxnId="{2B4781CC-732C-4DA9-BD9A-8A44F3AA102E}">
      <dgm:prSet/>
      <dgm:spPr/>
      <dgm:t>
        <a:bodyPr/>
        <a:lstStyle/>
        <a:p>
          <a:endParaRPr lang="en-US"/>
        </a:p>
      </dgm:t>
    </dgm:pt>
    <dgm:pt modelId="{0537A91C-E728-43C3-84AB-859ADA8D04F7}">
      <dgm:prSet/>
      <dgm:spPr>
        <a:noFill/>
        <a:ln>
          <a:solidFill>
            <a:schemeClr val="tx1"/>
          </a:solidFill>
        </a:ln>
      </dgm:spPr>
      <dgm:t>
        <a:bodyPr/>
        <a:lstStyle/>
        <a:p>
          <a:r>
            <a:rPr lang="en-US" smtClean="0">
              <a:solidFill>
                <a:schemeClr val="tx1"/>
              </a:solidFill>
              <a:latin typeface="+mj-lt"/>
            </a:rPr>
            <a:t>Nguyên mẫu ứng dụng Web</a:t>
          </a:r>
          <a:endParaRPr lang="en-US">
            <a:solidFill>
              <a:schemeClr val="tx1"/>
            </a:solidFill>
            <a:latin typeface="+mj-lt"/>
          </a:endParaRPr>
        </a:p>
      </dgm:t>
    </dgm:pt>
    <dgm:pt modelId="{FDCF01A9-E640-493E-89EE-294B4C80F7F2}" type="parTrans" cxnId="{3E652512-123C-41AD-B940-F67D9168AD6A}">
      <dgm:prSet/>
      <dgm:spPr/>
      <dgm:t>
        <a:bodyPr/>
        <a:lstStyle/>
        <a:p>
          <a:endParaRPr lang="en-US"/>
        </a:p>
      </dgm:t>
    </dgm:pt>
    <dgm:pt modelId="{1E299B32-3C82-4D8E-BC20-27423079130F}" type="sibTrans" cxnId="{3E652512-123C-41AD-B940-F67D9168AD6A}">
      <dgm:prSet/>
      <dgm:spPr/>
      <dgm:t>
        <a:bodyPr/>
        <a:lstStyle/>
        <a:p>
          <a:endParaRPr lang="en-US"/>
        </a:p>
      </dgm:t>
    </dgm:pt>
    <dgm:pt modelId="{6D32C4BB-0085-4C42-B7B4-835CB715FFD1}" type="pres">
      <dgm:prSet presAssocID="{B3BD6CF1-F059-4497-9513-1FB3A7B6CA91}" presName="Name0" presStyleCnt="0">
        <dgm:presLayoutVars>
          <dgm:chMax val="7"/>
          <dgm:chPref val="7"/>
          <dgm:dir/>
        </dgm:presLayoutVars>
      </dgm:prSet>
      <dgm:spPr/>
      <dgm:t>
        <a:bodyPr/>
        <a:lstStyle/>
        <a:p>
          <a:endParaRPr lang="en-US"/>
        </a:p>
      </dgm:t>
    </dgm:pt>
    <dgm:pt modelId="{DD8ABD7F-0C02-4AC4-9D0B-3B27CCFEAD9C}" type="pres">
      <dgm:prSet presAssocID="{B3BD6CF1-F059-4497-9513-1FB3A7B6CA91}" presName="Name1" presStyleCnt="0"/>
      <dgm:spPr/>
    </dgm:pt>
    <dgm:pt modelId="{28B18A50-62BB-438B-ADAA-72FF4C174233}" type="pres">
      <dgm:prSet presAssocID="{B3BD6CF1-F059-4497-9513-1FB3A7B6CA91}" presName="cycle" presStyleCnt="0"/>
      <dgm:spPr/>
    </dgm:pt>
    <dgm:pt modelId="{23724438-C583-4507-82BA-5ABD49BA1DFC}" type="pres">
      <dgm:prSet presAssocID="{B3BD6CF1-F059-4497-9513-1FB3A7B6CA91}" presName="srcNode" presStyleLbl="node1" presStyleIdx="0" presStyleCnt="7"/>
      <dgm:spPr/>
    </dgm:pt>
    <dgm:pt modelId="{9464704D-A561-40ED-9678-2C829D8B9BF7}" type="pres">
      <dgm:prSet presAssocID="{B3BD6CF1-F059-4497-9513-1FB3A7B6CA91}" presName="conn" presStyleLbl="parChTrans1D2" presStyleIdx="0" presStyleCnt="1"/>
      <dgm:spPr/>
      <dgm:t>
        <a:bodyPr/>
        <a:lstStyle/>
        <a:p>
          <a:endParaRPr lang="en-US"/>
        </a:p>
      </dgm:t>
    </dgm:pt>
    <dgm:pt modelId="{6BB4A950-8ED7-49E9-9837-8B85D81074BE}" type="pres">
      <dgm:prSet presAssocID="{B3BD6CF1-F059-4497-9513-1FB3A7B6CA91}" presName="extraNode" presStyleLbl="node1" presStyleIdx="0" presStyleCnt="7"/>
      <dgm:spPr/>
    </dgm:pt>
    <dgm:pt modelId="{43B84E27-DBC2-4521-95A5-DCF0391961A2}" type="pres">
      <dgm:prSet presAssocID="{B3BD6CF1-F059-4497-9513-1FB3A7B6CA91}" presName="dstNode" presStyleLbl="node1" presStyleIdx="0" presStyleCnt="7"/>
      <dgm:spPr/>
    </dgm:pt>
    <dgm:pt modelId="{66131DF0-4DFB-4062-82D9-A09DC7EB3418}" type="pres">
      <dgm:prSet presAssocID="{58ACF942-5961-431A-86A3-3478C8BD5F1E}" presName="text_1" presStyleLbl="node1" presStyleIdx="0" presStyleCnt="7">
        <dgm:presLayoutVars>
          <dgm:bulletEnabled val="1"/>
        </dgm:presLayoutVars>
      </dgm:prSet>
      <dgm:spPr/>
      <dgm:t>
        <a:bodyPr/>
        <a:lstStyle/>
        <a:p>
          <a:endParaRPr lang="en-US"/>
        </a:p>
      </dgm:t>
    </dgm:pt>
    <dgm:pt modelId="{35BE2C37-6378-4815-9832-F3EA72F22CFB}" type="pres">
      <dgm:prSet presAssocID="{58ACF942-5961-431A-86A3-3478C8BD5F1E}" presName="accent_1" presStyleCnt="0"/>
      <dgm:spPr/>
    </dgm:pt>
    <dgm:pt modelId="{55E6C511-2EDF-4733-A0EA-8F1FA57DEE53}" type="pres">
      <dgm:prSet presAssocID="{58ACF942-5961-431A-86A3-3478C8BD5F1E}" presName="accentRepeatNode" presStyleLbl="solidFgAcc1" presStyleIdx="0" presStyleCnt="7"/>
      <dgm:spPr>
        <a:solidFill>
          <a:schemeClr val="accent1"/>
        </a:solidFill>
        <a:ln>
          <a:noFill/>
        </a:ln>
      </dgm:spPr>
      <dgm:t>
        <a:bodyPr/>
        <a:lstStyle/>
        <a:p>
          <a:endParaRPr lang="en-US"/>
        </a:p>
      </dgm:t>
    </dgm:pt>
    <dgm:pt modelId="{600DF8B6-CB57-44FD-826D-DC7E327193CD}" type="pres">
      <dgm:prSet presAssocID="{AF855960-AF59-411E-9939-24D75E2277D0}" presName="text_2" presStyleLbl="node1" presStyleIdx="1" presStyleCnt="7">
        <dgm:presLayoutVars>
          <dgm:bulletEnabled val="1"/>
        </dgm:presLayoutVars>
      </dgm:prSet>
      <dgm:spPr/>
      <dgm:t>
        <a:bodyPr/>
        <a:lstStyle/>
        <a:p>
          <a:endParaRPr lang="en-US"/>
        </a:p>
      </dgm:t>
    </dgm:pt>
    <dgm:pt modelId="{1713A987-EA26-49C3-9364-265ED908DBDE}" type="pres">
      <dgm:prSet presAssocID="{AF855960-AF59-411E-9939-24D75E2277D0}" presName="accent_2" presStyleCnt="0"/>
      <dgm:spPr/>
    </dgm:pt>
    <dgm:pt modelId="{FD440685-72A1-4F19-8EB5-88CD516DFD82}" type="pres">
      <dgm:prSet presAssocID="{AF855960-AF59-411E-9939-24D75E2277D0}" presName="accentRepeatNode" presStyleLbl="solidFgAcc1" presStyleIdx="1" presStyleCnt="7"/>
      <dgm:spPr>
        <a:solidFill>
          <a:srgbClr val="00B0F0"/>
        </a:solidFill>
        <a:ln>
          <a:noFill/>
        </a:ln>
      </dgm:spPr>
    </dgm:pt>
    <dgm:pt modelId="{4920337C-E36A-44F4-B4B1-19EDD49B1D77}" type="pres">
      <dgm:prSet presAssocID="{62168443-1E2B-420C-B3B6-B26F59C55447}" presName="text_3" presStyleLbl="node1" presStyleIdx="2" presStyleCnt="7">
        <dgm:presLayoutVars>
          <dgm:bulletEnabled val="1"/>
        </dgm:presLayoutVars>
      </dgm:prSet>
      <dgm:spPr/>
      <dgm:t>
        <a:bodyPr/>
        <a:lstStyle/>
        <a:p>
          <a:endParaRPr lang="en-US"/>
        </a:p>
      </dgm:t>
    </dgm:pt>
    <dgm:pt modelId="{1564BEE1-A2AE-4933-9453-9DEE27ACF3AD}" type="pres">
      <dgm:prSet presAssocID="{62168443-1E2B-420C-B3B6-B26F59C55447}" presName="accent_3" presStyleCnt="0"/>
      <dgm:spPr/>
    </dgm:pt>
    <dgm:pt modelId="{9EE6FA4C-662D-44E5-8628-B1E8BA902C6D}" type="pres">
      <dgm:prSet presAssocID="{62168443-1E2B-420C-B3B6-B26F59C55447}" presName="accentRepeatNode" presStyleLbl="solidFgAcc1" presStyleIdx="2" presStyleCnt="7"/>
      <dgm:spPr>
        <a:solidFill>
          <a:srgbClr val="0070C0"/>
        </a:solidFill>
        <a:ln>
          <a:noFill/>
        </a:ln>
      </dgm:spPr>
    </dgm:pt>
    <dgm:pt modelId="{48542A9F-A162-4620-98E6-FC9201D38D13}" type="pres">
      <dgm:prSet presAssocID="{536F04BD-069D-4A41-9516-2F4CF0EAF5D2}" presName="text_4" presStyleLbl="node1" presStyleIdx="3" presStyleCnt="7">
        <dgm:presLayoutVars>
          <dgm:bulletEnabled val="1"/>
        </dgm:presLayoutVars>
      </dgm:prSet>
      <dgm:spPr/>
      <dgm:t>
        <a:bodyPr/>
        <a:lstStyle/>
        <a:p>
          <a:endParaRPr lang="en-US"/>
        </a:p>
      </dgm:t>
    </dgm:pt>
    <dgm:pt modelId="{2322BB6F-5DC0-40F3-8DA7-CD7827EA656C}" type="pres">
      <dgm:prSet presAssocID="{536F04BD-069D-4A41-9516-2F4CF0EAF5D2}" presName="accent_4" presStyleCnt="0"/>
      <dgm:spPr/>
    </dgm:pt>
    <dgm:pt modelId="{72C5B8D0-6C20-4BF2-A78A-F779778A7142}" type="pres">
      <dgm:prSet presAssocID="{536F04BD-069D-4A41-9516-2F4CF0EAF5D2}" presName="accentRepeatNode" presStyleLbl="solidFgAcc1" presStyleIdx="3" presStyleCnt="7"/>
      <dgm:spPr>
        <a:solidFill>
          <a:srgbClr val="7030A0"/>
        </a:solidFill>
        <a:ln>
          <a:noFill/>
        </a:ln>
      </dgm:spPr>
    </dgm:pt>
    <dgm:pt modelId="{9A0B445F-110E-4FB0-9CDF-9C64583CDF1D}" type="pres">
      <dgm:prSet presAssocID="{DEA5541F-D579-434C-BB22-0D3C2A8AB0A4}" presName="text_5" presStyleLbl="node1" presStyleIdx="4" presStyleCnt="7">
        <dgm:presLayoutVars>
          <dgm:bulletEnabled val="1"/>
        </dgm:presLayoutVars>
      </dgm:prSet>
      <dgm:spPr/>
      <dgm:t>
        <a:bodyPr/>
        <a:lstStyle/>
        <a:p>
          <a:endParaRPr lang="en-US"/>
        </a:p>
      </dgm:t>
    </dgm:pt>
    <dgm:pt modelId="{4E07FCC4-E01B-48F2-AB0F-456E0B4CC032}" type="pres">
      <dgm:prSet presAssocID="{DEA5541F-D579-434C-BB22-0D3C2A8AB0A4}" presName="accent_5" presStyleCnt="0"/>
      <dgm:spPr/>
    </dgm:pt>
    <dgm:pt modelId="{588F29CE-F921-4EB0-A2DF-D0D1E01100C6}" type="pres">
      <dgm:prSet presAssocID="{DEA5541F-D579-434C-BB22-0D3C2A8AB0A4}" presName="accentRepeatNode" presStyleLbl="solidFgAcc1" presStyleIdx="4" presStyleCnt="7"/>
      <dgm:spPr>
        <a:solidFill>
          <a:schemeClr val="accent1">
            <a:lumMod val="50000"/>
          </a:schemeClr>
        </a:solidFill>
        <a:ln>
          <a:noFill/>
        </a:ln>
      </dgm:spPr>
    </dgm:pt>
    <dgm:pt modelId="{18374DB9-8228-4F51-8CBC-1209D7A380ED}" type="pres">
      <dgm:prSet presAssocID="{1F915593-7A10-4BF3-BCAA-CE71E0270FFC}" presName="text_6" presStyleLbl="node1" presStyleIdx="5" presStyleCnt="7">
        <dgm:presLayoutVars>
          <dgm:bulletEnabled val="1"/>
        </dgm:presLayoutVars>
      </dgm:prSet>
      <dgm:spPr/>
      <dgm:t>
        <a:bodyPr/>
        <a:lstStyle/>
        <a:p>
          <a:endParaRPr lang="en-US"/>
        </a:p>
      </dgm:t>
    </dgm:pt>
    <dgm:pt modelId="{0BFA9342-25BF-4743-AE7E-116C3E221939}" type="pres">
      <dgm:prSet presAssocID="{1F915593-7A10-4BF3-BCAA-CE71E0270FFC}" presName="accent_6" presStyleCnt="0"/>
      <dgm:spPr/>
    </dgm:pt>
    <dgm:pt modelId="{E1E05E26-D4E8-48E2-8B43-2EB7648D91D5}" type="pres">
      <dgm:prSet presAssocID="{1F915593-7A10-4BF3-BCAA-CE71E0270FFC}" presName="accentRepeatNode" presStyleLbl="solidFgAcc1" presStyleIdx="5" presStyleCnt="7"/>
      <dgm:spPr>
        <a:solidFill>
          <a:srgbClr val="00B0F0"/>
        </a:solidFill>
        <a:ln>
          <a:noFill/>
        </a:ln>
      </dgm:spPr>
    </dgm:pt>
    <dgm:pt modelId="{5122D774-5430-479E-862D-D27D289B8264}" type="pres">
      <dgm:prSet presAssocID="{0537A91C-E728-43C3-84AB-859ADA8D04F7}" presName="text_7" presStyleLbl="node1" presStyleIdx="6" presStyleCnt="7">
        <dgm:presLayoutVars>
          <dgm:bulletEnabled val="1"/>
        </dgm:presLayoutVars>
      </dgm:prSet>
      <dgm:spPr/>
      <dgm:t>
        <a:bodyPr/>
        <a:lstStyle/>
        <a:p>
          <a:endParaRPr lang="en-US"/>
        </a:p>
      </dgm:t>
    </dgm:pt>
    <dgm:pt modelId="{5C178D9A-0768-403B-98B2-E76DED9E5A2F}" type="pres">
      <dgm:prSet presAssocID="{0537A91C-E728-43C3-84AB-859ADA8D04F7}" presName="accent_7" presStyleCnt="0"/>
      <dgm:spPr/>
    </dgm:pt>
    <dgm:pt modelId="{B787483D-C92A-4C37-9BDD-2E569D8A2081}" type="pres">
      <dgm:prSet presAssocID="{0537A91C-E728-43C3-84AB-859ADA8D04F7}" presName="accentRepeatNode" presStyleLbl="solidFgAcc1" presStyleIdx="6" presStyleCnt="7"/>
      <dgm:spPr>
        <a:solidFill>
          <a:srgbClr val="002060"/>
        </a:solidFill>
        <a:ln>
          <a:noFill/>
        </a:ln>
      </dgm:spPr>
    </dgm:pt>
  </dgm:ptLst>
  <dgm:cxnLst>
    <dgm:cxn modelId="{CD7DFF11-1D9B-45FD-B2CB-8C8A0F86014B}" type="presOf" srcId="{0537A91C-E728-43C3-84AB-859ADA8D04F7}" destId="{5122D774-5430-479E-862D-D27D289B8264}" srcOrd="0" destOrd="0" presId="urn:microsoft.com/office/officeart/2008/layout/VerticalCurvedList"/>
    <dgm:cxn modelId="{1B739309-55F0-4B3C-AB00-0E8A03B6FB0A}" srcId="{B3BD6CF1-F059-4497-9513-1FB3A7B6CA91}" destId="{536F04BD-069D-4A41-9516-2F4CF0EAF5D2}" srcOrd="3" destOrd="0" parTransId="{4D88D5A4-739E-4327-A6A0-10C6F94416E5}" sibTransId="{0B181B21-FB05-4136-B5FD-DAFF7B2D7470}"/>
    <dgm:cxn modelId="{2B4781CC-732C-4DA9-BD9A-8A44F3AA102E}" srcId="{B3BD6CF1-F059-4497-9513-1FB3A7B6CA91}" destId="{1F915593-7A10-4BF3-BCAA-CE71E0270FFC}" srcOrd="5" destOrd="0" parTransId="{2FB63F45-3A00-487A-B2E5-FC10B45EC1FA}" sibTransId="{33DB1A16-3B9C-43A8-94DE-04F8E76E5351}"/>
    <dgm:cxn modelId="{4E87B3F3-82C7-41F6-A6E7-797475A95477}" type="presOf" srcId="{B3BD6CF1-F059-4497-9513-1FB3A7B6CA91}" destId="{6D32C4BB-0085-4C42-B7B4-835CB715FFD1}" srcOrd="0" destOrd="0" presId="urn:microsoft.com/office/officeart/2008/layout/VerticalCurvedList"/>
    <dgm:cxn modelId="{3B0121FB-517F-46A3-89A1-D9B57410E4D7}" srcId="{B3BD6CF1-F059-4497-9513-1FB3A7B6CA91}" destId="{62168443-1E2B-420C-B3B6-B26F59C55447}" srcOrd="2" destOrd="0" parTransId="{6AB382C9-C0B0-4469-9222-5C365561ACF5}" sibTransId="{AF81B0E7-DD32-4858-922F-3D405594343D}"/>
    <dgm:cxn modelId="{25CDD739-10ED-47C7-A873-BB62BE3BAC12}" srcId="{B3BD6CF1-F059-4497-9513-1FB3A7B6CA91}" destId="{AF855960-AF59-411E-9939-24D75E2277D0}" srcOrd="1" destOrd="0" parTransId="{7CAB40FB-2F4E-4FA0-8FF6-8DDBFCCB1C95}" sibTransId="{41395D84-F842-4E04-97EF-40AF91C2DCD9}"/>
    <dgm:cxn modelId="{3E652512-123C-41AD-B940-F67D9168AD6A}" srcId="{B3BD6CF1-F059-4497-9513-1FB3A7B6CA91}" destId="{0537A91C-E728-43C3-84AB-859ADA8D04F7}" srcOrd="6" destOrd="0" parTransId="{FDCF01A9-E640-493E-89EE-294B4C80F7F2}" sibTransId="{1E299B32-3C82-4D8E-BC20-27423079130F}"/>
    <dgm:cxn modelId="{3071147E-446C-49C5-B8A5-3376614B8CCD}" type="presOf" srcId="{62168443-1E2B-420C-B3B6-B26F59C55447}" destId="{4920337C-E36A-44F4-B4B1-19EDD49B1D77}" srcOrd="0" destOrd="0" presId="urn:microsoft.com/office/officeart/2008/layout/VerticalCurvedList"/>
    <dgm:cxn modelId="{1D54DE98-AAC1-4474-B97D-CD130DCDECF8}" srcId="{B3BD6CF1-F059-4497-9513-1FB3A7B6CA91}" destId="{DEA5541F-D579-434C-BB22-0D3C2A8AB0A4}" srcOrd="4" destOrd="0" parTransId="{931809B4-87CB-453E-AB35-018BA0BA8948}" sibTransId="{0EBE3AA8-8B0F-4BC0-BCB1-5538C50904F6}"/>
    <dgm:cxn modelId="{DB5F0853-9958-4955-86CB-595A5332FF68}" srcId="{B3BD6CF1-F059-4497-9513-1FB3A7B6CA91}" destId="{58ACF942-5961-431A-86A3-3478C8BD5F1E}" srcOrd="0" destOrd="0" parTransId="{367BBD72-8E82-4F34-ABE8-06FAF89ABAE6}" sibTransId="{4D86B8FD-CAA7-4303-AC92-6B2874E31097}"/>
    <dgm:cxn modelId="{17A9C946-74D1-4710-8A9D-BBB900A221DF}" type="presOf" srcId="{536F04BD-069D-4A41-9516-2F4CF0EAF5D2}" destId="{48542A9F-A162-4620-98E6-FC9201D38D13}" srcOrd="0" destOrd="0" presId="urn:microsoft.com/office/officeart/2008/layout/VerticalCurvedList"/>
    <dgm:cxn modelId="{A988C06A-C4D1-4B06-A0F7-0667815F31E8}" type="presOf" srcId="{58ACF942-5961-431A-86A3-3478C8BD5F1E}" destId="{66131DF0-4DFB-4062-82D9-A09DC7EB3418}" srcOrd="0" destOrd="0" presId="urn:microsoft.com/office/officeart/2008/layout/VerticalCurvedList"/>
    <dgm:cxn modelId="{D798A895-1BEE-43CB-A98A-638F0923E4C7}" type="presOf" srcId="{1F915593-7A10-4BF3-BCAA-CE71E0270FFC}" destId="{18374DB9-8228-4F51-8CBC-1209D7A380ED}" srcOrd="0" destOrd="0" presId="urn:microsoft.com/office/officeart/2008/layout/VerticalCurvedList"/>
    <dgm:cxn modelId="{A783D2C0-3EE1-4CE8-8CBA-F8119A3F90A8}" type="presOf" srcId="{AF855960-AF59-411E-9939-24D75E2277D0}" destId="{600DF8B6-CB57-44FD-826D-DC7E327193CD}" srcOrd="0" destOrd="0" presId="urn:microsoft.com/office/officeart/2008/layout/VerticalCurvedList"/>
    <dgm:cxn modelId="{7FF7963E-1513-43EB-994F-8957C824A1F8}" type="presOf" srcId="{4D86B8FD-CAA7-4303-AC92-6B2874E31097}" destId="{9464704D-A561-40ED-9678-2C829D8B9BF7}" srcOrd="0" destOrd="0" presId="urn:microsoft.com/office/officeart/2008/layout/VerticalCurvedList"/>
    <dgm:cxn modelId="{392D4772-8078-4A5C-8A06-20203061B5B8}" type="presOf" srcId="{DEA5541F-D579-434C-BB22-0D3C2A8AB0A4}" destId="{9A0B445F-110E-4FB0-9CDF-9C64583CDF1D}" srcOrd="0" destOrd="0" presId="urn:microsoft.com/office/officeart/2008/layout/VerticalCurvedList"/>
    <dgm:cxn modelId="{D49262B1-60A3-4CDD-96FA-00C872D28143}" type="presParOf" srcId="{6D32C4BB-0085-4C42-B7B4-835CB715FFD1}" destId="{DD8ABD7F-0C02-4AC4-9D0B-3B27CCFEAD9C}" srcOrd="0" destOrd="0" presId="urn:microsoft.com/office/officeart/2008/layout/VerticalCurvedList"/>
    <dgm:cxn modelId="{9506D6AC-4A70-422D-8232-2CF689D17DDD}" type="presParOf" srcId="{DD8ABD7F-0C02-4AC4-9D0B-3B27CCFEAD9C}" destId="{28B18A50-62BB-438B-ADAA-72FF4C174233}" srcOrd="0" destOrd="0" presId="urn:microsoft.com/office/officeart/2008/layout/VerticalCurvedList"/>
    <dgm:cxn modelId="{16AA9EAF-512F-4A14-8B41-5516B673BFF8}" type="presParOf" srcId="{28B18A50-62BB-438B-ADAA-72FF4C174233}" destId="{23724438-C583-4507-82BA-5ABD49BA1DFC}" srcOrd="0" destOrd="0" presId="urn:microsoft.com/office/officeart/2008/layout/VerticalCurvedList"/>
    <dgm:cxn modelId="{83DE80D1-3E6A-4AEC-8C15-C27333CF7E0C}" type="presParOf" srcId="{28B18A50-62BB-438B-ADAA-72FF4C174233}" destId="{9464704D-A561-40ED-9678-2C829D8B9BF7}" srcOrd="1" destOrd="0" presId="urn:microsoft.com/office/officeart/2008/layout/VerticalCurvedList"/>
    <dgm:cxn modelId="{8AADF46A-95DB-4D4F-9377-79D91DA3D027}" type="presParOf" srcId="{28B18A50-62BB-438B-ADAA-72FF4C174233}" destId="{6BB4A950-8ED7-49E9-9837-8B85D81074BE}" srcOrd="2" destOrd="0" presId="urn:microsoft.com/office/officeart/2008/layout/VerticalCurvedList"/>
    <dgm:cxn modelId="{113031E0-FC81-4F97-8B01-A9437CEE05AA}" type="presParOf" srcId="{28B18A50-62BB-438B-ADAA-72FF4C174233}" destId="{43B84E27-DBC2-4521-95A5-DCF0391961A2}" srcOrd="3" destOrd="0" presId="urn:microsoft.com/office/officeart/2008/layout/VerticalCurvedList"/>
    <dgm:cxn modelId="{64C70195-AD53-4FC7-8ED8-52C68F5DABE2}" type="presParOf" srcId="{DD8ABD7F-0C02-4AC4-9D0B-3B27CCFEAD9C}" destId="{66131DF0-4DFB-4062-82D9-A09DC7EB3418}" srcOrd="1" destOrd="0" presId="urn:microsoft.com/office/officeart/2008/layout/VerticalCurvedList"/>
    <dgm:cxn modelId="{77A8F582-3FFF-48F3-9CE7-088EB2F2ED66}" type="presParOf" srcId="{DD8ABD7F-0C02-4AC4-9D0B-3B27CCFEAD9C}" destId="{35BE2C37-6378-4815-9832-F3EA72F22CFB}" srcOrd="2" destOrd="0" presId="urn:microsoft.com/office/officeart/2008/layout/VerticalCurvedList"/>
    <dgm:cxn modelId="{BF92B40D-9CF4-4D77-A131-E03DE00FDD46}" type="presParOf" srcId="{35BE2C37-6378-4815-9832-F3EA72F22CFB}" destId="{55E6C511-2EDF-4733-A0EA-8F1FA57DEE53}" srcOrd="0" destOrd="0" presId="urn:microsoft.com/office/officeart/2008/layout/VerticalCurvedList"/>
    <dgm:cxn modelId="{C9CCB190-E128-4D36-8BFF-A53618F0D4D5}" type="presParOf" srcId="{DD8ABD7F-0C02-4AC4-9D0B-3B27CCFEAD9C}" destId="{600DF8B6-CB57-44FD-826D-DC7E327193CD}" srcOrd="3" destOrd="0" presId="urn:microsoft.com/office/officeart/2008/layout/VerticalCurvedList"/>
    <dgm:cxn modelId="{1F344A91-9FA3-4A50-9AC3-5BB2F5FBE0E7}" type="presParOf" srcId="{DD8ABD7F-0C02-4AC4-9D0B-3B27CCFEAD9C}" destId="{1713A987-EA26-49C3-9364-265ED908DBDE}" srcOrd="4" destOrd="0" presId="urn:microsoft.com/office/officeart/2008/layout/VerticalCurvedList"/>
    <dgm:cxn modelId="{91614483-A3CA-41E3-8DF2-C56225C315D2}" type="presParOf" srcId="{1713A987-EA26-49C3-9364-265ED908DBDE}" destId="{FD440685-72A1-4F19-8EB5-88CD516DFD82}" srcOrd="0" destOrd="0" presId="urn:microsoft.com/office/officeart/2008/layout/VerticalCurvedList"/>
    <dgm:cxn modelId="{92926A69-76C9-41F4-913C-1D1C68A2E6A8}" type="presParOf" srcId="{DD8ABD7F-0C02-4AC4-9D0B-3B27CCFEAD9C}" destId="{4920337C-E36A-44F4-B4B1-19EDD49B1D77}" srcOrd="5" destOrd="0" presId="urn:microsoft.com/office/officeart/2008/layout/VerticalCurvedList"/>
    <dgm:cxn modelId="{CDF6DE1D-B50A-4D57-AE67-D52F2BC3811C}" type="presParOf" srcId="{DD8ABD7F-0C02-4AC4-9D0B-3B27CCFEAD9C}" destId="{1564BEE1-A2AE-4933-9453-9DEE27ACF3AD}" srcOrd="6" destOrd="0" presId="urn:microsoft.com/office/officeart/2008/layout/VerticalCurvedList"/>
    <dgm:cxn modelId="{BF85DA90-E114-473C-A6BD-5BD5D3F8FD1F}" type="presParOf" srcId="{1564BEE1-A2AE-4933-9453-9DEE27ACF3AD}" destId="{9EE6FA4C-662D-44E5-8628-B1E8BA902C6D}" srcOrd="0" destOrd="0" presId="urn:microsoft.com/office/officeart/2008/layout/VerticalCurvedList"/>
    <dgm:cxn modelId="{188506A8-6865-4C9F-8C12-D8A7436F742B}" type="presParOf" srcId="{DD8ABD7F-0C02-4AC4-9D0B-3B27CCFEAD9C}" destId="{48542A9F-A162-4620-98E6-FC9201D38D13}" srcOrd="7" destOrd="0" presId="urn:microsoft.com/office/officeart/2008/layout/VerticalCurvedList"/>
    <dgm:cxn modelId="{DADB0AD0-6176-4F2A-9F36-B817D2AA0525}" type="presParOf" srcId="{DD8ABD7F-0C02-4AC4-9D0B-3B27CCFEAD9C}" destId="{2322BB6F-5DC0-40F3-8DA7-CD7827EA656C}" srcOrd="8" destOrd="0" presId="urn:microsoft.com/office/officeart/2008/layout/VerticalCurvedList"/>
    <dgm:cxn modelId="{89C37F90-32BF-47B9-86AE-BDFBC17CD98A}" type="presParOf" srcId="{2322BB6F-5DC0-40F3-8DA7-CD7827EA656C}" destId="{72C5B8D0-6C20-4BF2-A78A-F779778A7142}" srcOrd="0" destOrd="0" presId="urn:microsoft.com/office/officeart/2008/layout/VerticalCurvedList"/>
    <dgm:cxn modelId="{B3F59674-3CA2-4B97-A301-512AEF3EDE92}" type="presParOf" srcId="{DD8ABD7F-0C02-4AC4-9D0B-3B27CCFEAD9C}" destId="{9A0B445F-110E-4FB0-9CDF-9C64583CDF1D}" srcOrd="9" destOrd="0" presId="urn:microsoft.com/office/officeart/2008/layout/VerticalCurvedList"/>
    <dgm:cxn modelId="{FE1114C6-67D1-45D2-8A08-65D4950C888A}" type="presParOf" srcId="{DD8ABD7F-0C02-4AC4-9D0B-3B27CCFEAD9C}" destId="{4E07FCC4-E01B-48F2-AB0F-456E0B4CC032}" srcOrd="10" destOrd="0" presId="urn:microsoft.com/office/officeart/2008/layout/VerticalCurvedList"/>
    <dgm:cxn modelId="{AB56216E-3DA9-4933-9AE4-4D739ABC997A}" type="presParOf" srcId="{4E07FCC4-E01B-48F2-AB0F-456E0B4CC032}" destId="{588F29CE-F921-4EB0-A2DF-D0D1E01100C6}" srcOrd="0" destOrd="0" presId="urn:microsoft.com/office/officeart/2008/layout/VerticalCurvedList"/>
    <dgm:cxn modelId="{558EB9F8-9CD9-4DE9-B5B0-E051B00E3BED}" type="presParOf" srcId="{DD8ABD7F-0C02-4AC4-9D0B-3B27CCFEAD9C}" destId="{18374DB9-8228-4F51-8CBC-1209D7A380ED}" srcOrd="11" destOrd="0" presId="urn:microsoft.com/office/officeart/2008/layout/VerticalCurvedList"/>
    <dgm:cxn modelId="{757FC30C-7987-43FD-A858-35DACBCBF499}" type="presParOf" srcId="{DD8ABD7F-0C02-4AC4-9D0B-3B27CCFEAD9C}" destId="{0BFA9342-25BF-4743-AE7E-116C3E221939}" srcOrd="12" destOrd="0" presId="urn:microsoft.com/office/officeart/2008/layout/VerticalCurvedList"/>
    <dgm:cxn modelId="{30C7044A-B8A9-4157-A32C-CD3BC297CF65}" type="presParOf" srcId="{0BFA9342-25BF-4743-AE7E-116C3E221939}" destId="{E1E05E26-D4E8-48E2-8B43-2EB7648D91D5}" srcOrd="0" destOrd="0" presId="urn:microsoft.com/office/officeart/2008/layout/VerticalCurvedList"/>
    <dgm:cxn modelId="{BA95A4F1-41AE-4B05-ADA1-563C6AFFE670}" type="presParOf" srcId="{DD8ABD7F-0C02-4AC4-9D0B-3B27CCFEAD9C}" destId="{5122D774-5430-479E-862D-D27D289B8264}" srcOrd="13" destOrd="0" presId="urn:microsoft.com/office/officeart/2008/layout/VerticalCurvedList"/>
    <dgm:cxn modelId="{3CDCB1D5-C01A-434B-AB61-883F1A27ADD6}" type="presParOf" srcId="{DD8ABD7F-0C02-4AC4-9D0B-3B27CCFEAD9C}" destId="{5C178D9A-0768-403B-98B2-E76DED9E5A2F}" srcOrd="14" destOrd="0" presId="urn:microsoft.com/office/officeart/2008/layout/VerticalCurvedList"/>
    <dgm:cxn modelId="{AA55F028-905B-469B-810D-49A7EA1E18EE}" type="presParOf" srcId="{5C178D9A-0768-403B-98B2-E76DED9E5A2F}" destId="{B787483D-C92A-4C37-9BDD-2E569D8A208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4704D-A561-40ED-9678-2C829D8B9BF7}">
      <dsp:nvSpPr>
        <dsp:cNvPr id="0" name=""/>
        <dsp:cNvSpPr/>
      </dsp:nvSpPr>
      <dsp:spPr>
        <a:xfrm>
          <a:off x="-7747654" y="-1184975"/>
          <a:ext cx="9227950" cy="9227950"/>
        </a:xfrm>
        <a:prstGeom prst="blockArc">
          <a:avLst>
            <a:gd name="adj1" fmla="val 18900000"/>
            <a:gd name="adj2" fmla="val 2700000"/>
            <a:gd name="adj3" fmla="val 23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66131DF0-4DFB-4062-82D9-A09DC7EB3418}">
      <dsp:nvSpPr>
        <dsp:cNvPr id="0" name=""/>
        <dsp:cNvSpPr/>
      </dsp:nvSpPr>
      <dsp:spPr>
        <a:xfrm>
          <a:off x="481088" y="311764"/>
          <a:ext cx="8019509" cy="623254"/>
        </a:xfrm>
        <a:prstGeom prst="rect">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709" tIns="81280" rIns="81280" bIns="81280" numCol="1" spcCol="1270" anchor="ctr" anchorCtr="0">
          <a:noAutofit/>
        </a:bodyPr>
        <a:lstStyle/>
        <a:p>
          <a:pPr lvl="0" algn="l" defTabSz="1422400">
            <a:lnSpc>
              <a:spcPct val="90000"/>
            </a:lnSpc>
            <a:spcBef>
              <a:spcPct val="0"/>
            </a:spcBef>
            <a:spcAft>
              <a:spcPct val="35000"/>
            </a:spcAft>
          </a:pPr>
          <a:r>
            <a:rPr lang="en-US" sz="3200" kern="1200" smtClean="0">
              <a:solidFill>
                <a:schemeClr val="tx1"/>
              </a:solidFill>
              <a:latin typeface="+mj-lt"/>
            </a:rPr>
            <a:t>Tổng quan</a:t>
          </a:r>
          <a:endParaRPr lang="en-US" sz="3200" kern="1200">
            <a:solidFill>
              <a:schemeClr val="tx1"/>
            </a:solidFill>
            <a:latin typeface="+mj-lt"/>
          </a:endParaRPr>
        </a:p>
      </dsp:txBody>
      <dsp:txXfrm>
        <a:off x="481088" y="311764"/>
        <a:ext cx="8019509" cy="623254"/>
      </dsp:txXfrm>
    </dsp:sp>
    <dsp:sp modelId="{55E6C511-2EDF-4733-A0EA-8F1FA57DEE53}">
      <dsp:nvSpPr>
        <dsp:cNvPr id="0" name=""/>
        <dsp:cNvSpPr/>
      </dsp:nvSpPr>
      <dsp:spPr>
        <a:xfrm>
          <a:off x="91554" y="233857"/>
          <a:ext cx="779068" cy="779068"/>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00DF8B6-CB57-44FD-826D-DC7E327193CD}">
      <dsp:nvSpPr>
        <dsp:cNvPr id="0" name=""/>
        <dsp:cNvSpPr/>
      </dsp:nvSpPr>
      <dsp:spPr>
        <a:xfrm>
          <a:off x="1045501" y="1247195"/>
          <a:ext cx="7455095" cy="623254"/>
        </a:xfrm>
        <a:prstGeom prst="rect">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709" tIns="81280" rIns="81280" bIns="81280" numCol="1" spcCol="1270" anchor="ctr" anchorCtr="0">
          <a:noAutofit/>
        </a:bodyPr>
        <a:lstStyle/>
        <a:p>
          <a:pPr lvl="0" algn="l" defTabSz="1422400">
            <a:lnSpc>
              <a:spcPct val="90000"/>
            </a:lnSpc>
            <a:spcBef>
              <a:spcPct val="0"/>
            </a:spcBef>
            <a:spcAft>
              <a:spcPct val="35000"/>
            </a:spcAft>
          </a:pPr>
          <a:r>
            <a:rPr lang="en-US" sz="3200" kern="1200" smtClean="0">
              <a:solidFill>
                <a:schemeClr val="tx1"/>
              </a:solidFill>
              <a:latin typeface="+mj-lt"/>
            </a:rPr>
            <a:t>Tóm tắt các loại ứng dụng</a:t>
          </a:r>
          <a:endParaRPr lang="en-US" sz="3200" kern="1200">
            <a:solidFill>
              <a:schemeClr val="tx1"/>
            </a:solidFill>
            <a:latin typeface="+mj-lt"/>
          </a:endParaRPr>
        </a:p>
      </dsp:txBody>
      <dsp:txXfrm>
        <a:off x="1045501" y="1247195"/>
        <a:ext cx="7455095" cy="623254"/>
      </dsp:txXfrm>
    </dsp:sp>
    <dsp:sp modelId="{FD440685-72A1-4F19-8EB5-88CD516DFD82}">
      <dsp:nvSpPr>
        <dsp:cNvPr id="0" name=""/>
        <dsp:cNvSpPr/>
      </dsp:nvSpPr>
      <dsp:spPr>
        <a:xfrm>
          <a:off x="655967" y="1169288"/>
          <a:ext cx="779068" cy="779068"/>
        </a:xfrm>
        <a:prstGeom prst="ellipse">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920337C-E36A-44F4-B4B1-19EDD49B1D77}">
      <dsp:nvSpPr>
        <dsp:cNvPr id="0" name=""/>
        <dsp:cNvSpPr/>
      </dsp:nvSpPr>
      <dsp:spPr>
        <a:xfrm>
          <a:off x="1354797" y="2181940"/>
          <a:ext cx="7145800" cy="623254"/>
        </a:xfrm>
        <a:prstGeom prst="rect">
          <a:avLst/>
        </a:prstGeom>
        <a:noFill/>
        <a:ln w="12700" cap="flat" cmpd="sng" algn="ctr">
          <a:solidFill>
            <a:schemeClr val="bg2">
              <a:lumMod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709" tIns="81280" rIns="81280" bIns="81280" numCol="1" spcCol="1270" anchor="ctr" anchorCtr="0">
          <a:noAutofit/>
        </a:bodyPr>
        <a:lstStyle/>
        <a:p>
          <a:pPr lvl="0" algn="l" defTabSz="1422400">
            <a:lnSpc>
              <a:spcPct val="90000"/>
            </a:lnSpc>
            <a:spcBef>
              <a:spcPct val="0"/>
            </a:spcBef>
            <a:spcAft>
              <a:spcPct val="35000"/>
            </a:spcAft>
          </a:pPr>
          <a:r>
            <a:rPr lang="en-US" sz="3200" kern="1200" smtClean="0">
              <a:solidFill>
                <a:schemeClr val="tx1"/>
              </a:solidFill>
              <a:latin typeface="+mj-lt"/>
            </a:rPr>
            <a:t>Nguyên mẫu ứng dụng di động</a:t>
          </a:r>
          <a:endParaRPr lang="en-US" sz="3200" kern="1200">
            <a:solidFill>
              <a:schemeClr val="tx1"/>
            </a:solidFill>
            <a:latin typeface="+mj-lt"/>
          </a:endParaRPr>
        </a:p>
      </dsp:txBody>
      <dsp:txXfrm>
        <a:off x="1354797" y="2181940"/>
        <a:ext cx="7145800" cy="623254"/>
      </dsp:txXfrm>
    </dsp:sp>
    <dsp:sp modelId="{9EE6FA4C-662D-44E5-8628-B1E8BA902C6D}">
      <dsp:nvSpPr>
        <dsp:cNvPr id="0" name=""/>
        <dsp:cNvSpPr/>
      </dsp:nvSpPr>
      <dsp:spPr>
        <a:xfrm>
          <a:off x="965263" y="2104034"/>
          <a:ext cx="779068" cy="779068"/>
        </a:xfrm>
        <a:prstGeom prst="ellipse">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542A9F-A162-4620-98E6-FC9201D38D13}">
      <dsp:nvSpPr>
        <dsp:cNvPr id="0" name=""/>
        <dsp:cNvSpPr/>
      </dsp:nvSpPr>
      <dsp:spPr>
        <a:xfrm>
          <a:off x="1453552" y="3117372"/>
          <a:ext cx="7047044" cy="623254"/>
        </a:xfrm>
        <a:prstGeom prst="rect">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709" tIns="81280" rIns="81280" bIns="81280" numCol="1" spcCol="1270" anchor="ctr" anchorCtr="0">
          <a:noAutofit/>
        </a:bodyPr>
        <a:lstStyle/>
        <a:p>
          <a:pPr lvl="0" algn="l" defTabSz="1422400">
            <a:lnSpc>
              <a:spcPct val="90000"/>
            </a:lnSpc>
            <a:spcBef>
              <a:spcPct val="0"/>
            </a:spcBef>
            <a:spcAft>
              <a:spcPct val="35000"/>
            </a:spcAft>
          </a:pPr>
          <a:r>
            <a:rPr lang="en-US" sz="3200" i="0" kern="1200" smtClean="0">
              <a:solidFill>
                <a:schemeClr val="tx1"/>
              </a:solidFill>
              <a:latin typeface="+mj-lt"/>
            </a:rPr>
            <a:t>Nguyên mẫu ứng dụng khách</a:t>
          </a:r>
          <a:endParaRPr lang="en-US" sz="3200" i="0" kern="1200">
            <a:solidFill>
              <a:schemeClr val="tx1"/>
            </a:solidFill>
            <a:latin typeface="+mj-lt"/>
          </a:endParaRPr>
        </a:p>
      </dsp:txBody>
      <dsp:txXfrm>
        <a:off x="1453552" y="3117372"/>
        <a:ext cx="7047044" cy="623254"/>
      </dsp:txXfrm>
    </dsp:sp>
    <dsp:sp modelId="{72C5B8D0-6C20-4BF2-A78A-F779778A7142}">
      <dsp:nvSpPr>
        <dsp:cNvPr id="0" name=""/>
        <dsp:cNvSpPr/>
      </dsp:nvSpPr>
      <dsp:spPr>
        <a:xfrm>
          <a:off x="1064018" y="3039465"/>
          <a:ext cx="779068" cy="779068"/>
        </a:xfrm>
        <a:prstGeom prst="ellipse">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A0B445F-110E-4FB0-9CDF-9C64583CDF1D}">
      <dsp:nvSpPr>
        <dsp:cNvPr id="0" name=""/>
        <dsp:cNvSpPr/>
      </dsp:nvSpPr>
      <dsp:spPr>
        <a:xfrm>
          <a:off x="1354797" y="4052803"/>
          <a:ext cx="7145800" cy="623254"/>
        </a:xfrm>
        <a:prstGeom prst="rect">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709" tIns="81280" rIns="81280" bIns="81280" numCol="1" spcCol="1270" anchor="ctr" anchorCtr="0">
          <a:noAutofit/>
        </a:bodyPr>
        <a:lstStyle/>
        <a:p>
          <a:pPr lvl="0" algn="l" defTabSz="1422400">
            <a:lnSpc>
              <a:spcPct val="90000"/>
            </a:lnSpc>
            <a:spcBef>
              <a:spcPct val="0"/>
            </a:spcBef>
            <a:spcAft>
              <a:spcPct val="35000"/>
            </a:spcAft>
          </a:pPr>
          <a:r>
            <a:rPr lang="en-US" sz="3200" kern="1200" smtClean="0">
              <a:solidFill>
                <a:schemeClr val="tx1"/>
              </a:solidFill>
              <a:latin typeface="+mj-lt"/>
            </a:rPr>
            <a:t>Nguyên mẫu ứng dụng Internet</a:t>
          </a:r>
          <a:endParaRPr lang="en-US" sz="3200" kern="1200">
            <a:solidFill>
              <a:schemeClr val="tx1"/>
            </a:solidFill>
            <a:latin typeface="+mj-lt"/>
          </a:endParaRPr>
        </a:p>
      </dsp:txBody>
      <dsp:txXfrm>
        <a:off x="1354797" y="4052803"/>
        <a:ext cx="7145800" cy="623254"/>
      </dsp:txXfrm>
    </dsp:sp>
    <dsp:sp modelId="{588F29CE-F921-4EB0-A2DF-D0D1E01100C6}">
      <dsp:nvSpPr>
        <dsp:cNvPr id="0" name=""/>
        <dsp:cNvSpPr/>
      </dsp:nvSpPr>
      <dsp:spPr>
        <a:xfrm>
          <a:off x="965263" y="3974896"/>
          <a:ext cx="779068" cy="779068"/>
        </a:xfrm>
        <a:prstGeom prst="ellipse">
          <a:avLst/>
        </a:prstGeom>
        <a:solidFill>
          <a:schemeClr val="accent1">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8374DB9-8228-4F51-8CBC-1209D7A380ED}">
      <dsp:nvSpPr>
        <dsp:cNvPr id="0" name=""/>
        <dsp:cNvSpPr/>
      </dsp:nvSpPr>
      <dsp:spPr>
        <a:xfrm>
          <a:off x="1045501" y="4987548"/>
          <a:ext cx="7455095" cy="623254"/>
        </a:xfrm>
        <a:prstGeom prst="rect">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709" tIns="81280" rIns="81280" bIns="81280" numCol="1" spcCol="1270" anchor="ctr" anchorCtr="0">
          <a:noAutofit/>
        </a:bodyPr>
        <a:lstStyle/>
        <a:p>
          <a:pPr lvl="0" algn="l" defTabSz="1422400">
            <a:lnSpc>
              <a:spcPct val="90000"/>
            </a:lnSpc>
            <a:spcBef>
              <a:spcPct val="0"/>
            </a:spcBef>
            <a:spcAft>
              <a:spcPct val="35000"/>
            </a:spcAft>
          </a:pPr>
          <a:r>
            <a:rPr lang="en-US" sz="3200" kern="1200" smtClean="0">
              <a:solidFill>
                <a:schemeClr val="tx1"/>
              </a:solidFill>
              <a:latin typeface="+mj-lt"/>
            </a:rPr>
            <a:t>Nguyên mẫu Service</a:t>
          </a:r>
          <a:endParaRPr lang="en-US" sz="3200" kern="1200">
            <a:solidFill>
              <a:schemeClr val="tx1"/>
            </a:solidFill>
            <a:latin typeface="+mj-lt"/>
          </a:endParaRPr>
        </a:p>
      </dsp:txBody>
      <dsp:txXfrm>
        <a:off x="1045501" y="4987548"/>
        <a:ext cx="7455095" cy="623254"/>
      </dsp:txXfrm>
    </dsp:sp>
    <dsp:sp modelId="{E1E05E26-D4E8-48E2-8B43-2EB7648D91D5}">
      <dsp:nvSpPr>
        <dsp:cNvPr id="0" name=""/>
        <dsp:cNvSpPr/>
      </dsp:nvSpPr>
      <dsp:spPr>
        <a:xfrm>
          <a:off x="655967" y="4909641"/>
          <a:ext cx="779068" cy="779068"/>
        </a:xfrm>
        <a:prstGeom prst="ellipse">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122D774-5430-479E-862D-D27D289B8264}">
      <dsp:nvSpPr>
        <dsp:cNvPr id="0" name=""/>
        <dsp:cNvSpPr/>
      </dsp:nvSpPr>
      <dsp:spPr>
        <a:xfrm>
          <a:off x="481088" y="5922979"/>
          <a:ext cx="8019509" cy="623254"/>
        </a:xfrm>
        <a:prstGeom prst="rect">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709" tIns="81280" rIns="81280" bIns="81280" numCol="1" spcCol="1270" anchor="ctr" anchorCtr="0">
          <a:noAutofit/>
        </a:bodyPr>
        <a:lstStyle/>
        <a:p>
          <a:pPr lvl="0" algn="l" defTabSz="1422400">
            <a:lnSpc>
              <a:spcPct val="90000"/>
            </a:lnSpc>
            <a:spcBef>
              <a:spcPct val="0"/>
            </a:spcBef>
            <a:spcAft>
              <a:spcPct val="35000"/>
            </a:spcAft>
          </a:pPr>
          <a:r>
            <a:rPr lang="en-US" sz="3200" kern="1200" smtClean="0">
              <a:solidFill>
                <a:schemeClr val="tx1"/>
              </a:solidFill>
              <a:latin typeface="+mj-lt"/>
            </a:rPr>
            <a:t>Nguyên mẫu ứng dụng Web</a:t>
          </a:r>
          <a:endParaRPr lang="en-US" sz="3200" kern="1200">
            <a:solidFill>
              <a:schemeClr val="tx1"/>
            </a:solidFill>
            <a:latin typeface="+mj-lt"/>
          </a:endParaRPr>
        </a:p>
      </dsp:txBody>
      <dsp:txXfrm>
        <a:off x="481088" y="5922979"/>
        <a:ext cx="8019509" cy="623254"/>
      </dsp:txXfrm>
    </dsp:sp>
    <dsp:sp modelId="{B787483D-C92A-4C37-9BDD-2E569D8A2081}">
      <dsp:nvSpPr>
        <dsp:cNvPr id="0" name=""/>
        <dsp:cNvSpPr/>
      </dsp:nvSpPr>
      <dsp:spPr>
        <a:xfrm>
          <a:off x="91554" y="5845072"/>
          <a:ext cx="779068" cy="779068"/>
        </a:xfrm>
        <a:prstGeom prst="ellipse">
          <a:avLst/>
        </a:prstGeom>
        <a:solidFill>
          <a:srgbClr val="002060"/>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7F083-425E-4BD2-AEA0-50885F3B8FF0}"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EF7FA-0F7D-40DF-A667-3D44A36ACA2D}" type="slidenum">
              <a:rPr lang="en-US" smtClean="0"/>
              <a:t>‹#›</a:t>
            </a:fld>
            <a:endParaRPr lang="en-US"/>
          </a:p>
        </p:txBody>
      </p:sp>
    </p:spTree>
    <p:extLst>
      <p:ext uri="{BB962C8B-B14F-4D97-AF65-F5344CB8AC3E}">
        <p14:creationId xmlns:p14="http://schemas.microsoft.com/office/powerpoint/2010/main" val="195403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vi-VN" sz="1200" kern="1200" smtClean="0">
                <a:solidFill>
                  <a:srgbClr val="FF0000"/>
                </a:solidFill>
                <a:latin typeface="+mn-lt"/>
                <a:ea typeface="+mn-ea"/>
                <a:cs typeface="Calibri Light" panose="020F0302020204030204" pitchFamily="34" charset="0"/>
              </a:rPr>
              <a:t>Ví dụ: bạn phải quyết định xem liệu khách hàng bạn định phục vụ có kết nối mạng vĩnh viễn hay không</a:t>
            </a:r>
            <a:r>
              <a:rPr lang="en-US" sz="1200" kern="1200" smtClean="0">
                <a:solidFill>
                  <a:srgbClr val="FF0000"/>
                </a:solidFill>
                <a:latin typeface="+mn-lt"/>
                <a:ea typeface="+mn-ea"/>
                <a:cs typeface="Calibri Light" panose="020F0302020204030204" pitchFamily="34" charset="0"/>
              </a:rPr>
              <a:t>?</a:t>
            </a:r>
            <a:r>
              <a:rPr lang="vi-VN" sz="1200" kern="1200" smtClean="0">
                <a:solidFill>
                  <a:srgbClr val="FF0000"/>
                </a:solidFill>
                <a:latin typeface="+mn-lt"/>
                <a:ea typeface="+mn-ea"/>
                <a:cs typeface="Calibri Light" panose="020F0302020204030204" pitchFamily="34" charset="0"/>
              </a:rPr>
              <a:t> liệu bạn có phải cung cấp nội dung đa phương tiện cho những người dùng ẩn danh để xem trong trình duyệt Web hay không</a:t>
            </a:r>
            <a:r>
              <a:rPr lang="en-US" sz="1200" kern="1200" smtClean="0">
                <a:solidFill>
                  <a:srgbClr val="FF0000"/>
                </a:solidFill>
                <a:latin typeface="+mn-lt"/>
                <a:ea typeface="+mn-ea"/>
                <a:cs typeface="Calibri Light" panose="020F0302020204030204" pitchFamily="34" charset="0"/>
              </a:rPr>
              <a:t>?</a:t>
            </a:r>
            <a:r>
              <a:rPr lang="vi-VN" sz="1200" kern="1200" smtClean="0">
                <a:solidFill>
                  <a:srgbClr val="FF0000"/>
                </a:solidFill>
                <a:latin typeface="+mn-lt"/>
                <a:ea typeface="+mn-ea"/>
                <a:cs typeface="Calibri Light" panose="020F0302020204030204" pitchFamily="34" charset="0"/>
              </a:rPr>
              <a:t> hay bạn sẽ chủ yếu phục vụ một số lượng nhỏ người dùng trên mạng nội bộ của công ty</a:t>
            </a:r>
            <a:r>
              <a:rPr lang="en-US" sz="1200" kern="1200" smtClean="0">
                <a:solidFill>
                  <a:schemeClr val="tx1"/>
                </a:solidFill>
                <a:latin typeface="+mn-lt"/>
                <a:ea typeface="+mn-ea"/>
                <a:cs typeface="Calibri Light" panose="020F0302020204030204" pitchFamily="34" charset="0"/>
              </a:rPr>
              <a:t>?</a:t>
            </a:r>
            <a:endParaRPr lang="vi-VN" sz="1200" kern="1200" smtClean="0">
              <a:solidFill>
                <a:schemeClr val="tx1"/>
              </a:solidFill>
              <a:latin typeface="+mn-lt"/>
              <a:ea typeface="+mn-ea"/>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66CEF7FA-0F7D-40DF-A667-3D44A36ACA2D}" type="slidenum">
              <a:rPr lang="en-US" smtClean="0"/>
              <a:t>3</a:t>
            </a:fld>
            <a:endParaRPr lang="en-US"/>
          </a:p>
        </p:txBody>
      </p:sp>
    </p:spTree>
    <p:extLst>
      <p:ext uri="{BB962C8B-B14F-4D97-AF65-F5344CB8AC3E}">
        <p14:creationId xmlns:p14="http://schemas.microsoft.com/office/powerpoint/2010/main" val="3510141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Sandbox</a:t>
            </a:r>
            <a:r>
              <a:rPr lang="vi-VN" sz="1200" b="0" i="0" kern="1200" smtClean="0">
                <a:solidFill>
                  <a:schemeClr val="tx1"/>
                </a:solidFill>
                <a:effectLst/>
                <a:latin typeface="+mn-lt"/>
                <a:ea typeface="+mn-ea"/>
                <a:cs typeface="+mn-cs"/>
              </a:rPr>
              <a:t> giúp hạn chế chức năng của một đoạn mã, cấp quyền cho một đoạn mã nào đó chỉ được thực hiện một số chức năng nhất định, từ đó nó không thể thực hiện những can thiệp khác có thể làm nguy hại cho máy tính người dùng. Ví dụ cho vai trò của </a:t>
            </a:r>
            <a:r>
              <a:rPr lang="vi-VN" sz="1200" b="1" i="0" kern="1200" smtClean="0">
                <a:solidFill>
                  <a:schemeClr val="tx1"/>
                </a:solidFill>
                <a:effectLst/>
                <a:latin typeface="+mn-lt"/>
                <a:ea typeface="+mn-ea"/>
                <a:cs typeface="+mn-cs"/>
              </a:rPr>
              <a:t>Sandbox</a:t>
            </a:r>
            <a:r>
              <a:rPr lang="vi-VN" sz="1200" b="0" i="0" kern="1200" smtClean="0">
                <a:solidFill>
                  <a:schemeClr val="tx1"/>
                </a:solidFill>
                <a:effectLst/>
                <a:latin typeface="+mn-lt"/>
                <a:ea typeface="+mn-ea"/>
                <a:cs typeface="+mn-cs"/>
              </a:rPr>
              <a:t> chính </a:t>
            </a:r>
            <a:r>
              <a:rPr lang="vi-VN" sz="1200" b="1" i="0" kern="1200" smtClean="0">
                <a:solidFill>
                  <a:schemeClr val="tx1"/>
                </a:solidFill>
                <a:effectLst/>
                <a:latin typeface="+mn-lt"/>
                <a:ea typeface="+mn-ea"/>
                <a:cs typeface="+mn-cs"/>
              </a:rPr>
              <a:t>là</a:t>
            </a:r>
            <a:r>
              <a:rPr lang="vi-VN" sz="1200" b="0" i="0" kern="1200" smtClean="0">
                <a:solidFill>
                  <a:schemeClr val="tx1"/>
                </a:solidFill>
                <a:effectLst/>
                <a:latin typeface="+mn-lt"/>
                <a:ea typeface="+mn-ea"/>
                <a:cs typeface="+mn-cs"/>
              </a:rPr>
              <a:t> trình duyệt web mà bạn sử dụng hàng ngày.</a:t>
            </a:r>
            <a:endParaRPr lang="en-US"/>
          </a:p>
        </p:txBody>
      </p:sp>
      <p:sp>
        <p:nvSpPr>
          <p:cNvPr id="4" name="Slide Number Placeholder 3"/>
          <p:cNvSpPr>
            <a:spLocks noGrp="1"/>
          </p:cNvSpPr>
          <p:nvPr>
            <p:ph type="sldNum" sz="quarter" idx="10"/>
          </p:nvPr>
        </p:nvSpPr>
        <p:spPr/>
        <p:txBody>
          <a:bodyPr/>
          <a:lstStyle/>
          <a:p>
            <a:fld id="{66CEF7FA-0F7D-40DF-A667-3D44A36ACA2D}" type="slidenum">
              <a:rPr lang="en-US" smtClean="0"/>
              <a:t>5</a:t>
            </a:fld>
            <a:endParaRPr lang="en-US"/>
          </a:p>
        </p:txBody>
      </p:sp>
    </p:spTree>
    <p:extLst>
      <p:ext uri="{BB962C8B-B14F-4D97-AF65-F5344CB8AC3E}">
        <p14:creationId xmlns:p14="http://schemas.microsoft.com/office/powerpoint/2010/main" val="23761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Rich client </a:t>
            </a:r>
            <a:r>
              <a:rPr lang="vi-VN" sz="1200" b="1" i="0" kern="1200" smtClean="0">
                <a:solidFill>
                  <a:schemeClr val="tx1"/>
                </a:solidFill>
                <a:effectLst/>
                <a:latin typeface="+mn-lt"/>
                <a:ea typeface="+mn-ea"/>
                <a:cs typeface="+mn-cs"/>
              </a:rPr>
              <a:t>là một ứng dụng trên máy tính của người dùng truy xuất dữ liệu từ Internet</a:t>
            </a:r>
            <a:r>
              <a:rPr lang="vi-VN" sz="1200" b="0" i="0" kern="1200" smtClean="0">
                <a:solidFill>
                  <a:schemeClr val="tx1"/>
                </a:solidFill>
                <a:effectLst/>
                <a:latin typeface="+mn-lt"/>
                <a:ea typeface="+mn-ea"/>
                <a:cs typeface="+mn-cs"/>
              </a:rPr>
              <a:t>. Được viết bằng ngôn ngữ lập trình như C / C ++ hoặc Java, có quyền truy cập hoàn toàn vào tất cả các chức năng trong máy tính, chương trình rich client chạy độc lập mà không cần trình duyệt Web.</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Bussiness Layer (BLL)</a:t>
            </a:r>
          </a:p>
          <a:p>
            <a:r>
              <a:rPr lang="vi-VN" sz="1200" b="0" i="0" kern="1200" smtClean="0">
                <a:solidFill>
                  <a:schemeClr val="tx1"/>
                </a:solidFill>
                <a:effectLst/>
                <a:latin typeface="+mn-lt"/>
                <a:ea typeface="+mn-ea"/>
                <a:cs typeface="+mn-cs"/>
              </a:rPr>
              <a:t>Service Interface : </a:t>
            </a:r>
            <a:r>
              <a:rPr lang="vi-VN" sz="1200" b="1" i="0" kern="1200" smtClean="0">
                <a:solidFill>
                  <a:schemeClr val="tx1"/>
                </a:solidFill>
                <a:effectLst/>
                <a:latin typeface="+mn-lt"/>
                <a:ea typeface="+mn-ea"/>
                <a:cs typeface="+mn-cs"/>
              </a:rPr>
              <a:t>là thành phần giao diện lập trình mà lớp này cung cấp cho lớp Presentation sử dụng</a:t>
            </a:r>
            <a:r>
              <a:rPr lang="vi-VN" sz="1200" b="0" i="0" kern="1200" smtClean="0">
                <a:solidFill>
                  <a:schemeClr val="tx1"/>
                </a:solidFill>
                <a:effectLst/>
                <a:latin typeface="+mn-lt"/>
                <a:ea typeface="+mn-ea"/>
                <a:cs typeface="+mn-cs"/>
              </a:rPr>
              <a:t>. Bussiness Workflows : chịu trách nhiệm xác định và điều phối các quy trình nghiệp vụ gồm nhiều bước và kéo dài. Những quy trình này phải được sắp xếp và thực hiện theo một thứ tự chính xác</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Data Layer (DAL) Data Access Logic Components : </a:t>
            </a:r>
            <a:r>
              <a:rPr lang="vi-VN" sz="1200" b="1" i="0" kern="1200" smtClean="0">
                <a:solidFill>
                  <a:schemeClr val="tx1"/>
                </a:solidFill>
                <a:effectLst/>
                <a:latin typeface="+mn-lt"/>
                <a:ea typeface="+mn-ea"/>
                <a:cs typeface="+mn-cs"/>
              </a:rPr>
              <a:t>chịu trách nhiệm chính lưu trữ và truy xuất dữ liệu từ các nguồn dữ liệu (Data Sources) như XML, file system</a:t>
            </a:r>
            <a:r>
              <a:rPr lang="vi-VN" sz="1200" b="0" i="0" kern="1200" smtClean="0">
                <a:solidFill>
                  <a:schemeClr val="tx1"/>
                </a:solidFill>
                <a:effectLst/>
                <a:latin typeface="+mn-lt"/>
                <a:ea typeface="+mn-ea"/>
                <a:cs typeface="+mn-cs"/>
              </a:rPr>
              <a:t>,… Hơn nữa còn tạo thuận lợi cho việc dễ cấu hình và bảo trì. Service Agents : giúp bạn gọi và tương tác với các dịch vụ từ bên ngoài một cách dễ dàng và đơn giản.</a:t>
            </a:r>
            <a:endParaRPr lang="en-US"/>
          </a:p>
        </p:txBody>
      </p:sp>
      <p:sp>
        <p:nvSpPr>
          <p:cNvPr id="4" name="Slide Number Placeholder 3"/>
          <p:cNvSpPr>
            <a:spLocks noGrp="1"/>
          </p:cNvSpPr>
          <p:nvPr>
            <p:ph type="sldNum" sz="quarter" idx="10"/>
          </p:nvPr>
        </p:nvSpPr>
        <p:spPr/>
        <p:txBody>
          <a:bodyPr/>
          <a:lstStyle/>
          <a:p>
            <a:fld id="{66CEF7FA-0F7D-40DF-A667-3D44A36ACA2D}" type="slidenum">
              <a:rPr lang="en-US" smtClean="0"/>
              <a:t>10</a:t>
            </a:fld>
            <a:endParaRPr lang="en-US"/>
          </a:p>
        </p:txBody>
      </p:sp>
    </p:spTree>
    <p:extLst>
      <p:ext uri="{BB962C8B-B14F-4D97-AF65-F5344CB8AC3E}">
        <p14:creationId xmlns:p14="http://schemas.microsoft.com/office/powerpoint/2010/main" val="296057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rgbClr val="000000"/>
                </a:solidFill>
                <a:latin typeface="+mn-lt"/>
                <a:ea typeface="Arial" panose="020B0604020202020204" pitchFamily="34" charset="0"/>
                <a:cs typeface="+mn-cs"/>
              </a:rPr>
              <a:t>Ứng dụng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rgbClr val="000000"/>
                </a:solidFill>
                <a:latin typeface="+mn-lt"/>
                <a:ea typeface="Arial" panose="020B0604020202020204" pitchFamily="34" charset="0"/>
                <a:cs typeface="+mn-cs"/>
              </a:rPr>
              <a:t>Người dùng của bạn phụ thuộc vào thiết bị cầm tay.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rgbClr val="000000"/>
                </a:solidFill>
                <a:latin typeface="+mn-lt"/>
                <a:ea typeface="Arial" panose="020B0604020202020204" pitchFamily="34" charset="0"/>
                <a:cs typeface="+mn-cs"/>
              </a:rPr>
              <a:t>Hỗ trợ giao diện người dùng đơn giản phù hợp để sử dụng trên màn hình nhỏ.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Arial" panose="020B0604020202020204" pitchFamily="34" charset="0"/>
                <a:cs typeface="Times New Roman" panose="02020603050405020304" pitchFamily="18" charset="0"/>
              </a:rPr>
              <a:t>Hỗ trợ ngoại tuyến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rgbClr val="000000"/>
                </a:solidFill>
                <a:latin typeface="+mn-lt"/>
                <a:ea typeface="Arial" panose="020B0604020202020204" pitchFamily="34" charset="0"/>
                <a:cs typeface="+mn-cs"/>
              </a:rPr>
              <a:t>Độc lập với thiết bị và có thể phụ thuộc vào kết nối mạng</a:t>
            </a:r>
          </a:p>
          <a:p>
            <a:endParaRPr lang="en-US"/>
          </a:p>
        </p:txBody>
      </p:sp>
      <p:sp>
        <p:nvSpPr>
          <p:cNvPr id="4" name="Slide Number Placeholder 3"/>
          <p:cNvSpPr>
            <a:spLocks noGrp="1"/>
          </p:cNvSpPr>
          <p:nvPr>
            <p:ph type="sldNum" sz="quarter" idx="10"/>
          </p:nvPr>
        </p:nvSpPr>
        <p:spPr/>
        <p:txBody>
          <a:bodyPr/>
          <a:lstStyle/>
          <a:p>
            <a:fld id="{66CEF7FA-0F7D-40DF-A667-3D44A36ACA2D}" type="slidenum">
              <a:rPr lang="en-US" smtClean="0"/>
              <a:t>11</a:t>
            </a:fld>
            <a:endParaRPr lang="en-US"/>
          </a:p>
        </p:txBody>
      </p:sp>
    </p:spTree>
    <p:extLst>
      <p:ext uri="{BB962C8B-B14F-4D97-AF65-F5344CB8AC3E}">
        <p14:creationId xmlns:p14="http://schemas.microsoft.com/office/powerpoint/2010/main" val="120837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rgbClr val="000000"/>
                </a:solidFill>
                <a:latin typeface="+mn-lt"/>
                <a:ea typeface="Arial" panose="020B0604020202020204" pitchFamily="34" charset="0"/>
                <a:cs typeface="+mn-cs"/>
              </a:rPr>
              <a:t>Ứng dụng </a:t>
            </a:r>
          </a:p>
          <a:p>
            <a:r>
              <a:rPr lang="en-US" sz="1200" kern="1200" smtClean="0">
                <a:solidFill>
                  <a:srgbClr val="000000"/>
                </a:solidFill>
                <a:latin typeface="+mn-lt"/>
                <a:ea typeface="Arial" panose="020B0604020202020204" pitchFamily="34" charset="0"/>
                <a:cs typeface="+mn-cs"/>
              </a:rPr>
              <a:t>Hỗ trợ các tình huống bị ngắt</a:t>
            </a:r>
          </a:p>
          <a:p>
            <a:r>
              <a:rPr lang="en-US" sz="1200" kern="1200" smtClean="0">
                <a:solidFill>
                  <a:schemeClr val="tx1"/>
                </a:solidFill>
                <a:latin typeface="+mn-lt"/>
                <a:ea typeface="+mn-ea"/>
                <a:cs typeface="+mn-cs"/>
              </a:rPr>
              <a:t>Được triển khai trên PC của khách hàng</a:t>
            </a:r>
          </a:p>
          <a:p>
            <a:r>
              <a:rPr lang="en-US" sz="1200" kern="1200" smtClean="0">
                <a:solidFill>
                  <a:schemeClr val="tx1"/>
                </a:solidFill>
                <a:latin typeface="+mn-lt"/>
                <a:ea typeface="+mn-ea"/>
                <a:cs typeface="+mn-cs"/>
              </a:rPr>
              <a:t>Có tính tương tác và phản hồi cao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Giao diện người dùng ứng dụng của bạn phải cung cấp chức năng đa dạng và tương tác với người dùng nhưng không yêu cầu khả năng đồ họa hoặc phương tiện nâng cao của RIA.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Sử dụng các nguồn của PC khách hàng</a:t>
            </a:r>
          </a:p>
          <a:p>
            <a:endParaRPr lang="en-US" sz="1200" kern="1200" smtClean="0">
              <a:solidFill>
                <a:srgbClr val="000000"/>
              </a:solidFill>
              <a:latin typeface="+mn-lt"/>
              <a:ea typeface="Arial" panose="020B0604020202020204" pitchFamily="34" charset="0"/>
              <a:cs typeface="+mn-cs"/>
            </a:endParaRPr>
          </a:p>
          <a:p>
            <a:endParaRPr lang="en-US"/>
          </a:p>
        </p:txBody>
      </p:sp>
      <p:sp>
        <p:nvSpPr>
          <p:cNvPr id="4" name="Slide Number Placeholder 3"/>
          <p:cNvSpPr>
            <a:spLocks noGrp="1"/>
          </p:cNvSpPr>
          <p:nvPr>
            <p:ph type="sldNum" sz="quarter" idx="10"/>
          </p:nvPr>
        </p:nvSpPr>
        <p:spPr/>
        <p:txBody>
          <a:bodyPr/>
          <a:lstStyle/>
          <a:p>
            <a:fld id="{66CEF7FA-0F7D-40DF-A667-3D44A36ACA2D}" type="slidenum">
              <a:rPr lang="en-US" smtClean="0"/>
              <a:t>14</a:t>
            </a:fld>
            <a:endParaRPr lang="en-US"/>
          </a:p>
        </p:txBody>
      </p:sp>
    </p:spTree>
    <p:extLst>
      <p:ext uri="{BB962C8B-B14F-4D97-AF65-F5344CB8AC3E}">
        <p14:creationId xmlns:p14="http://schemas.microsoft.com/office/powerpoint/2010/main" val="284085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Định hướng bằng tin nhắn </a:t>
            </a:r>
            <a:r>
              <a:rPr lang="en-US" sz="1200" smtClean="0">
                <a:solidFill>
                  <a:schemeClr val="tx2">
                    <a:lumMod val="60000"/>
                    <a:lumOff val="40000"/>
                  </a:schemeClr>
                </a:solidFill>
              </a:rPr>
              <a:t>(là các giao diện được xác định bởi tài liệu Ngôn ngữ Mô tả Dịch vụ Web (WSDL) và các hoạt động được gọi bằng cách sử dụng các thông điệp dựa trên sơ đồ XML, được truyền qua kênh vận chuyển. </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Hỗ trợ một môi trường không đồng nhất </a:t>
            </a:r>
            <a:r>
              <a:rPr lang="en-US" sz="1200" smtClean="0">
                <a:solidFill>
                  <a:schemeClr val="tx2">
                    <a:lumMod val="60000"/>
                    <a:lumOff val="40000"/>
                  </a:schemeClr>
                </a:solidFill>
              </a:rPr>
              <a:t>bằng cách tập trung khả năng tương tác vào định nghĩa tin nhắn/giao diện. Nếu các thành phần có thể hiểu thông điệp và định nghĩa giao diện, họ có thể sử dụng dịch vụ bất kể công nghệ cơ bản của họ là gì.</a:t>
            </a:r>
          </a:p>
          <a:p>
            <a:endParaRPr lang="en-US"/>
          </a:p>
        </p:txBody>
      </p:sp>
      <p:sp>
        <p:nvSpPr>
          <p:cNvPr id="4" name="Slide Number Placeholder 3"/>
          <p:cNvSpPr>
            <a:spLocks noGrp="1"/>
          </p:cNvSpPr>
          <p:nvPr>
            <p:ph type="sldNum" sz="quarter" idx="10"/>
          </p:nvPr>
        </p:nvSpPr>
        <p:spPr/>
        <p:txBody>
          <a:bodyPr/>
          <a:lstStyle/>
          <a:p>
            <a:fld id="{66CEF7FA-0F7D-40DF-A667-3D44A36ACA2D}" type="slidenum">
              <a:rPr lang="en-US" smtClean="0"/>
              <a:t>19</a:t>
            </a:fld>
            <a:endParaRPr lang="en-US"/>
          </a:p>
        </p:txBody>
      </p:sp>
    </p:spTree>
    <p:extLst>
      <p:ext uri="{BB962C8B-B14F-4D97-AF65-F5344CB8AC3E}">
        <p14:creationId xmlns:p14="http://schemas.microsoft.com/office/powerpoint/2010/main" val="51491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Định hướng bằng tin nhắn </a:t>
            </a:r>
            <a:r>
              <a:rPr lang="en-US" sz="1200" smtClean="0">
                <a:solidFill>
                  <a:schemeClr val="tx2">
                    <a:lumMod val="60000"/>
                    <a:lumOff val="40000"/>
                  </a:schemeClr>
                </a:solidFill>
              </a:rPr>
              <a:t>(là các giao diện được xác định bởi tài liệu Ngôn ngữ Mô tả Dịch vụ Web (WSDL) và các hoạt động được gọi bằng cách sử dụng các thông điệp dựa trên sơ đồ XML, được truyền qua kênh vận chuyển. </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Hỗ trợ một môi trường không đồng nhất </a:t>
            </a:r>
            <a:r>
              <a:rPr lang="en-US" sz="1200" smtClean="0">
                <a:solidFill>
                  <a:schemeClr val="tx2">
                    <a:lumMod val="60000"/>
                    <a:lumOff val="40000"/>
                  </a:schemeClr>
                </a:solidFill>
              </a:rPr>
              <a:t>bằng cách tập trung khả năng tương tác vào định nghĩa tin nhắn/giao diện. Nếu các thành phần có thể hiểu thông điệp và định nghĩa giao diện, họ có thể sử dụng dịch vụ bất kể công nghệ cơ bản của họ là gì.</a:t>
            </a:r>
          </a:p>
          <a:p>
            <a:endParaRPr lang="en-US"/>
          </a:p>
        </p:txBody>
      </p:sp>
      <p:sp>
        <p:nvSpPr>
          <p:cNvPr id="4" name="Slide Number Placeholder 3"/>
          <p:cNvSpPr>
            <a:spLocks noGrp="1"/>
          </p:cNvSpPr>
          <p:nvPr>
            <p:ph type="sldNum" sz="quarter" idx="10"/>
          </p:nvPr>
        </p:nvSpPr>
        <p:spPr/>
        <p:txBody>
          <a:bodyPr/>
          <a:lstStyle/>
          <a:p>
            <a:fld id="{66CEF7FA-0F7D-40DF-A667-3D44A36ACA2D}" type="slidenum">
              <a:rPr lang="en-US" smtClean="0"/>
              <a:t>20</a:t>
            </a:fld>
            <a:endParaRPr lang="en-US"/>
          </a:p>
        </p:txBody>
      </p:sp>
    </p:spTree>
    <p:extLst>
      <p:ext uri="{BB962C8B-B14F-4D97-AF65-F5344CB8AC3E}">
        <p14:creationId xmlns:p14="http://schemas.microsoft.com/office/powerpoint/2010/main" val="367779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2405EE-291E-4CC6-868C-07F5E1A8E87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297224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405EE-291E-4CC6-868C-07F5E1A8E87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394046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405EE-291E-4CC6-868C-07F5E1A8E87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280445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405EE-291E-4CC6-868C-07F5E1A8E87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338598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2405EE-291E-4CC6-868C-07F5E1A8E877}"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199373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2405EE-291E-4CC6-868C-07F5E1A8E877}"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28100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2405EE-291E-4CC6-868C-07F5E1A8E877}"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135440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2405EE-291E-4CC6-868C-07F5E1A8E877}"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2012752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405EE-291E-4CC6-868C-07F5E1A8E877}"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103095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405EE-291E-4CC6-868C-07F5E1A8E877}"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73764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405EE-291E-4CC6-868C-07F5E1A8E877}"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F3C5C-4816-4830-86D7-E049677EB875}" type="slidenum">
              <a:rPr lang="en-US" smtClean="0"/>
              <a:t>‹#›</a:t>
            </a:fld>
            <a:endParaRPr lang="en-US"/>
          </a:p>
        </p:txBody>
      </p:sp>
    </p:spTree>
    <p:extLst>
      <p:ext uri="{BB962C8B-B14F-4D97-AF65-F5344CB8AC3E}">
        <p14:creationId xmlns:p14="http://schemas.microsoft.com/office/powerpoint/2010/main" val="281422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eb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405EE-291E-4CC6-868C-07F5E1A8E877}" type="datetimeFigureOut">
              <a:rPr lang="en-US" smtClean="0"/>
              <a:t>10/8/2022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F3C5C-4816-4830-86D7-E049677EB875}" type="slidenum">
              <a:rPr lang="en-US" smtClean="0"/>
              <a:t>‹#›</a:t>
            </a:fld>
            <a:endParaRPr lang="en-US"/>
          </a:p>
        </p:txBody>
      </p:sp>
    </p:spTree>
    <p:extLst>
      <p:ext uri="{BB962C8B-B14F-4D97-AF65-F5344CB8AC3E}">
        <p14:creationId xmlns:p14="http://schemas.microsoft.com/office/powerpoint/2010/main" val="50805609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25525" y="2286892"/>
            <a:ext cx="3667992" cy="923330"/>
          </a:xfrm>
          <a:prstGeom prst="rect">
            <a:avLst/>
          </a:prstGeom>
          <a:noFill/>
        </p:spPr>
        <p:txBody>
          <a:bodyPr wrap="none" rtlCol="0">
            <a:spAutoFit/>
          </a:bodyPr>
          <a:lstStyle/>
          <a:p>
            <a:r>
              <a:rPr lang="en-US" sz="5400" smtClean="0">
                <a:latin typeface="+mj-lt"/>
              </a:rPr>
              <a:t>CHƯƠNG 20</a:t>
            </a:r>
            <a:endParaRPr lang="en-US" sz="5400">
              <a:latin typeface="+mj-lt"/>
            </a:endParaRPr>
          </a:p>
        </p:txBody>
      </p:sp>
      <p:sp>
        <p:nvSpPr>
          <p:cNvPr id="5" name="TextBox 4"/>
          <p:cNvSpPr txBox="1"/>
          <p:nvPr/>
        </p:nvSpPr>
        <p:spPr>
          <a:xfrm>
            <a:off x="2442387" y="3210222"/>
            <a:ext cx="7634269" cy="1015663"/>
          </a:xfrm>
          <a:prstGeom prst="rect">
            <a:avLst/>
          </a:prstGeom>
          <a:noFill/>
        </p:spPr>
        <p:txBody>
          <a:bodyPr wrap="none" rtlCol="0">
            <a:spAutoFit/>
          </a:bodyPr>
          <a:lstStyle/>
          <a:p>
            <a:r>
              <a:rPr lang="en-US" sz="6000" smtClean="0">
                <a:latin typeface="+mj-lt"/>
              </a:rPr>
              <a:t>CHỌN LOẠI ỨNG DỤNG</a:t>
            </a:r>
            <a:endParaRPr lang="en-US" sz="6000">
              <a:latin typeface="+mj-lt"/>
            </a:endParaRPr>
          </a:p>
        </p:txBody>
      </p:sp>
    </p:spTree>
    <p:extLst>
      <p:ext uri="{BB962C8B-B14F-4D97-AF65-F5344CB8AC3E}">
        <p14:creationId xmlns:p14="http://schemas.microsoft.com/office/powerpoint/2010/main" val="355680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3584" y="160880"/>
            <a:ext cx="7630615" cy="1138773"/>
          </a:xfrm>
          <a:prstGeom prst="rect">
            <a:avLst/>
          </a:prstGeom>
          <a:noFill/>
        </p:spPr>
        <p:txBody>
          <a:bodyPr wrap="none" rtlCol="0">
            <a:spAutoFit/>
          </a:bodyPr>
          <a:lstStyle/>
          <a:p>
            <a:pPr algn="r"/>
            <a:r>
              <a:rPr lang="en-US" sz="4000" smtClean="0">
                <a:latin typeface="+mj-lt"/>
              </a:rPr>
              <a:t>NGUYÊN MẪU ỨNG DỤNG DI ĐỘNG</a:t>
            </a:r>
          </a:p>
          <a:p>
            <a:pPr algn="r"/>
            <a:r>
              <a:rPr lang="en-US" sz="2800" smtClean="0">
                <a:latin typeface="+mj-lt"/>
              </a:rPr>
              <a:t>(</a:t>
            </a:r>
            <a:r>
              <a:rPr lang="en-US" sz="2800">
                <a:latin typeface="+mj-lt"/>
              </a:rPr>
              <a:t>Cấu trúc điển </a:t>
            </a:r>
            <a:r>
              <a:rPr lang="en-US" sz="2800" smtClean="0">
                <a:latin typeface="+mj-lt"/>
              </a:rPr>
              <a:t>hình)</a:t>
            </a:r>
            <a:endParaRPr lang="en-US" sz="2800">
              <a:latin typeface="+mj-lt"/>
            </a:endParaRPr>
          </a:p>
        </p:txBody>
      </p:sp>
      <p:sp>
        <p:nvSpPr>
          <p:cNvPr id="6" name="Oval 5"/>
          <p:cNvSpPr/>
          <p:nvPr/>
        </p:nvSpPr>
        <p:spPr>
          <a:xfrm>
            <a:off x="11274199" y="29228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pic>
        <p:nvPicPr>
          <p:cNvPr id="4" name="Picture 3" descr="Ee658104.c8a7050b-d48b-4fe8-b3de-c59e6b3b742e(en-us,PandP.10).png"/>
          <p:cNvPicPr/>
          <p:nvPr/>
        </p:nvPicPr>
        <p:blipFill>
          <a:blip r:embed="rId3">
            <a:extLst>
              <a:ext uri="{28A0092B-C50C-407E-A947-70E740481C1C}">
                <a14:useLocalDpi xmlns:a14="http://schemas.microsoft.com/office/drawing/2010/main" val="0"/>
              </a:ext>
            </a:extLst>
          </a:blip>
          <a:srcRect/>
          <a:stretch>
            <a:fillRect/>
          </a:stretch>
        </p:blipFill>
        <p:spPr bwMode="auto">
          <a:xfrm>
            <a:off x="0" y="160880"/>
            <a:ext cx="5082405" cy="6220992"/>
          </a:xfrm>
          <a:prstGeom prst="rect">
            <a:avLst/>
          </a:prstGeom>
          <a:noFill/>
          <a:ln>
            <a:noFill/>
          </a:ln>
        </p:spPr>
      </p:pic>
      <p:sp>
        <p:nvSpPr>
          <p:cNvPr id="2" name="Rectangle 1"/>
          <p:cNvSpPr/>
          <p:nvPr/>
        </p:nvSpPr>
        <p:spPr>
          <a:xfrm>
            <a:off x="5060285" y="1080648"/>
            <a:ext cx="6992982" cy="5520229"/>
          </a:xfrm>
          <a:prstGeom prst="rect">
            <a:avLst/>
          </a:prstGeom>
        </p:spPr>
        <p:txBody>
          <a:bodyPr wrap="square">
            <a:spAutoFit/>
          </a:bodyPr>
          <a:lstStyle/>
          <a:p>
            <a:pPr algn="just">
              <a:lnSpc>
                <a:spcPct val="115000"/>
              </a:lnSpc>
              <a:spcAft>
                <a:spcPts val="0"/>
              </a:spcAft>
            </a:pPr>
            <a:r>
              <a:rPr lang="en-US" sz="2200" smtClean="0">
                <a:solidFill>
                  <a:srgbClr val="000000"/>
                </a:solidFill>
                <a:latin typeface="+mj-lt"/>
                <a:ea typeface="Times New Roman" panose="02020603050405020304" pitchFamily="18" charset="0"/>
              </a:rPr>
              <a:t>P</a:t>
            </a:r>
            <a:r>
              <a:rPr lang="en-US" sz="2200" i="1" smtClean="0">
                <a:latin typeface="+mj-lt"/>
                <a:ea typeface="Times New Roman" panose="02020603050405020304" pitchFamily="18" charset="0"/>
              </a:rPr>
              <a:t>hát </a:t>
            </a:r>
            <a:r>
              <a:rPr lang="en-US" sz="2200" i="1">
                <a:latin typeface="+mj-lt"/>
                <a:ea typeface="Times New Roman" panose="02020603050405020304" pitchFamily="18" charset="0"/>
              </a:rPr>
              <a:t>triển </a:t>
            </a:r>
            <a:r>
              <a:rPr lang="en-US" sz="2200" b="1" i="1">
                <a:solidFill>
                  <a:schemeClr val="accent1"/>
                </a:solidFill>
                <a:latin typeface="+mj-lt"/>
                <a:ea typeface="Times New Roman" panose="02020603050405020304" pitchFamily="18" charset="0"/>
              </a:rPr>
              <a:t>ứng dụng khách dựa trên web mỏng </a:t>
            </a:r>
            <a:r>
              <a:rPr lang="en-US" sz="2200">
                <a:solidFill>
                  <a:srgbClr val="000000"/>
                </a:solidFill>
                <a:latin typeface="+mj-lt"/>
                <a:ea typeface="Times New Roman" panose="02020603050405020304" pitchFamily="18" charset="0"/>
              </a:rPr>
              <a:t>hoặc </a:t>
            </a:r>
            <a:r>
              <a:rPr lang="en-US" sz="2200" b="1" i="1">
                <a:solidFill>
                  <a:schemeClr val="accent1"/>
                </a:solidFill>
                <a:latin typeface="+mj-lt"/>
                <a:ea typeface="Times New Roman" panose="02020603050405020304" pitchFamily="18" charset="0"/>
              </a:rPr>
              <a:t>ứng dụng khách phong phú</a:t>
            </a:r>
            <a:r>
              <a:rPr lang="en-US" sz="2200">
                <a:solidFill>
                  <a:srgbClr val="000000"/>
                </a:solidFill>
                <a:latin typeface="+mj-lt"/>
                <a:ea typeface="Times New Roman" panose="02020603050405020304" pitchFamily="18" charset="0"/>
              </a:rPr>
              <a:t>. </a:t>
            </a:r>
            <a:endParaRPr lang="en-US" sz="2200" smtClean="0">
              <a:solidFill>
                <a:srgbClr val="000000"/>
              </a:solidFill>
              <a:latin typeface="+mj-lt"/>
              <a:ea typeface="Times New Roman" panose="02020603050405020304" pitchFamily="18" charset="0"/>
            </a:endParaRPr>
          </a:p>
          <a:p>
            <a:pPr algn="just">
              <a:lnSpc>
                <a:spcPct val="115000"/>
              </a:lnSpc>
              <a:spcAft>
                <a:spcPts val="0"/>
              </a:spcAft>
            </a:pPr>
            <a:r>
              <a:rPr lang="en-US" sz="2200" b="1" i="1" smtClean="0">
                <a:solidFill>
                  <a:srgbClr val="000000"/>
                </a:solidFill>
                <a:latin typeface="+mj-lt"/>
                <a:ea typeface="Times New Roman" panose="02020603050405020304" pitchFamily="18" charset="0"/>
              </a:rPr>
              <a:t>Nếu xây </a:t>
            </a:r>
            <a:r>
              <a:rPr lang="en-US" sz="2200" b="1" i="1">
                <a:solidFill>
                  <a:srgbClr val="000000"/>
                </a:solidFill>
                <a:latin typeface="+mj-lt"/>
                <a:ea typeface="Times New Roman" panose="02020603050405020304" pitchFamily="18" charset="0"/>
              </a:rPr>
              <a:t>dựng một </a:t>
            </a:r>
            <a:r>
              <a:rPr lang="en-US" sz="2200" b="1" i="1"/>
              <a:t>rich client, the business and data layers</a:t>
            </a:r>
            <a:r>
              <a:rPr lang="en-US" sz="2200"/>
              <a:t> </a:t>
            </a:r>
            <a:r>
              <a:rPr lang="en-US" sz="2200" smtClean="0">
                <a:solidFill>
                  <a:srgbClr val="000000"/>
                </a:solidFill>
                <a:latin typeface="+mj-lt"/>
                <a:ea typeface="Times New Roman" panose="02020603050405020304" pitchFamily="18" charset="0"/>
              </a:rPr>
              <a:t>có </a:t>
            </a:r>
            <a:r>
              <a:rPr lang="en-US" sz="2200">
                <a:solidFill>
                  <a:srgbClr val="000000"/>
                </a:solidFill>
                <a:latin typeface="+mj-lt"/>
                <a:ea typeface="Times New Roman" panose="02020603050405020304" pitchFamily="18" charset="0"/>
              </a:rPr>
              <a:t>thể sẽ nằm trên chính thiết bị. </a:t>
            </a:r>
            <a:endParaRPr lang="en-US" sz="2200" smtClean="0">
              <a:solidFill>
                <a:srgbClr val="000000"/>
              </a:solidFill>
              <a:latin typeface="+mj-lt"/>
              <a:ea typeface="Times New Roman" panose="02020603050405020304" pitchFamily="18" charset="0"/>
            </a:endParaRPr>
          </a:p>
          <a:p>
            <a:pPr algn="just">
              <a:lnSpc>
                <a:spcPct val="115000"/>
              </a:lnSpc>
              <a:spcAft>
                <a:spcPts val="0"/>
              </a:spcAft>
            </a:pPr>
            <a:r>
              <a:rPr lang="en-US" sz="2200" b="1" i="1" smtClean="0">
                <a:solidFill>
                  <a:srgbClr val="000000"/>
                </a:solidFill>
                <a:latin typeface="+mj-lt"/>
                <a:ea typeface="Times New Roman" panose="02020603050405020304" pitchFamily="18" charset="0"/>
              </a:rPr>
              <a:t>Nếu xây </a:t>
            </a:r>
            <a:r>
              <a:rPr lang="en-US" sz="2200" b="1" i="1">
                <a:solidFill>
                  <a:srgbClr val="000000"/>
                </a:solidFill>
                <a:latin typeface="+mj-lt"/>
                <a:ea typeface="Times New Roman" panose="02020603050405020304" pitchFamily="18" charset="0"/>
              </a:rPr>
              <a:t>dựng </a:t>
            </a:r>
            <a:r>
              <a:rPr lang="en-US" sz="2200" b="1" i="1"/>
              <a:t>a thin client, the business and data layers</a:t>
            </a:r>
            <a:r>
              <a:rPr lang="en-US" sz="2200" b="1" i="1" smtClean="0">
                <a:solidFill>
                  <a:srgbClr val="000000"/>
                </a:solidFill>
                <a:latin typeface="+mj-lt"/>
                <a:ea typeface="Times New Roman" panose="02020603050405020304" pitchFamily="18" charset="0"/>
              </a:rPr>
              <a:t> </a:t>
            </a:r>
            <a:r>
              <a:rPr lang="en-US" sz="2200">
                <a:solidFill>
                  <a:srgbClr val="000000"/>
                </a:solidFill>
                <a:latin typeface="+mj-lt"/>
                <a:ea typeface="Times New Roman" panose="02020603050405020304" pitchFamily="18" charset="0"/>
              </a:rPr>
              <a:t>sẽ nằm trên máy chủ. </a:t>
            </a:r>
            <a:endParaRPr lang="en-US" sz="2200" smtClean="0">
              <a:solidFill>
                <a:srgbClr val="000000"/>
              </a:solidFill>
              <a:latin typeface="+mj-lt"/>
              <a:ea typeface="Times New Roman" panose="02020603050405020304" pitchFamily="18" charset="0"/>
            </a:endParaRPr>
          </a:p>
          <a:p>
            <a:pPr algn="just">
              <a:lnSpc>
                <a:spcPct val="115000"/>
              </a:lnSpc>
              <a:spcAft>
                <a:spcPts val="0"/>
              </a:spcAft>
            </a:pPr>
            <a:r>
              <a:rPr lang="en-US" sz="2200" b="1" i="1" smtClean="0">
                <a:solidFill>
                  <a:srgbClr val="000000"/>
                </a:solidFill>
                <a:latin typeface="+mj-lt"/>
                <a:ea typeface="Times New Roman" panose="02020603050405020304" pitchFamily="18" charset="0"/>
              </a:rPr>
              <a:t>Sử </a:t>
            </a:r>
            <a:r>
              <a:rPr lang="en-US" sz="2200" b="1" i="1">
                <a:solidFill>
                  <a:srgbClr val="000000"/>
                </a:solidFill>
                <a:latin typeface="+mj-lt"/>
                <a:ea typeface="Times New Roman" panose="02020603050405020304" pitchFamily="18" charset="0"/>
              </a:rPr>
              <a:t>dụng dữ liệu được lưu trong bộ nhớ cache cục bộ </a:t>
            </a:r>
            <a:r>
              <a:rPr lang="en-US" sz="2200">
                <a:solidFill>
                  <a:srgbClr val="000000"/>
                </a:solidFill>
                <a:latin typeface="+mj-lt"/>
                <a:ea typeface="Times New Roman" panose="02020603050405020304" pitchFamily="18" charset="0"/>
              </a:rPr>
              <a:t>để hỗ trợ hoạt động ngoại tuyến hoặc ngắt kết nối và đồng bộ hóa dữ liệu này khi được kết nối. </a:t>
            </a:r>
            <a:endParaRPr lang="en-US" sz="2200" smtClean="0">
              <a:solidFill>
                <a:srgbClr val="000000"/>
              </a:solidFill>
              <a:latin typeface="+mj-lt"/>
              <a:ea typeface="Times New Roman" panose="02020603050405020304" pitchFamily="18" charset="0"/>
            </a:endParaRPr>
          </a:p>
          <a:p>
            <a:pPr algn="just">
              <a:lnSpc>
                <a:spcPct val="115000"/>
              </a:lnSpc>
              <a:spcAft>
                <a:spcPts val="0"/>
              </a:spcAft>
            </a:pPr>
            <a:r>
              <a:rPr lang="en-US" sz="2200" b="1" i="1" smtClean="0">
                <a:solidFill>
                  <a:srgbClr val="000000"/>
                </a:solidFill>
                <a:latin typeface="+mj-lt"/>
                <a:ea typeface="Times New Roman" panose="02020603050405020304" pitchFamily="18" charset="0"/>
              </a:rPr>
              <a:t>Sử </a:t>
            </a:r>
            <a:r>
              <a:rPr lang="en-US" sz="2200" b="1" i="1">
                <a:solidFill>
                  <a:srgbClr val="000000"/>
                </a:solidFill>
                <a:latin typeface="+mj-lt"/>
                <a:ea typeface="Times New Roman" panose="02020603050405020304" pitchFamily="18" charset="0"/>
              </a:rPr>
              <a:t>dụng các dịch vụ do các ứng dụng khác cung cấp</a:t>
            </a:r>
            <a:r>
              <a:rPr lang="en-US" sz="2200">
                <a:solidFill>
                  <a:srgbClr val="000000"/>
                </a:solidFill>
                <a:latin typeface="+mj-lt"/>
                <a:ea typeface="Times New Roman" panose="02020603050405020304" pitchFamily="18" charset="0"/>
              </a:rPr>
              <a:t>, bao gồm dịch vụ lưu trữ S+S và dịch vụ Web. </a:t>
            </a:r>
            <a:endParaRPr lang="en-US" sz="2200" smtClean="0">
              <a:solidFill>
                <a:srgbClr val="000000"/>
              </a:solidFill>
              <a:latin typeface="+mj-lt"/>
              <a:ea typeface="Times New Roman" panose="02020603050405020304" pitchFamily="18" charset="0"/>
            </a:endParaRPr>
          </a:p>
          <a:p>
            <a:pPr algn="just">
              <a:lnSpc>
                <a:spcPct val="115000"/>
              </a:lnSpc>
              <a:spcAft>
                <a:spcPts val="0"/>
              </a:spcAft>
            </a:pPr>
            <a:r>
              <a:rPr lang="en-US" sz="2200" b="1" i="1" smtClean="0">
                <a:solidFill>
                  <a:srgbClr val="000000"/>
                </a:solidFill>
                <a:latin typeface="+mj-lt"/>
                <a:ea typeface="Times New Roman" panose="02020603050405020304" pitchFamily="18" charset="0"/>
              </a:rPr>
              <a:t>Đồng </a:t>
            </a:r>
            <a:r>
              <a:rPr lang="en-US" sz="2200" b="1" i="1">
                <a:solidFill>
                  <a:srgbClr val="000000"/>
                </a:solidFill>
                <a:latin typeface="+mj-lt"/>
                <a:ea typeface="Times New Roman" panose="02020603050405020304" pitchFamily="18" charset="0"/>
              </a:rPr>
              <a:t>bộ hóa nguồn dữ liệu và các dịch vụ khác </a:t>
            </a:r>
            <a:r>
              <a:rPr lang="en-US" sz="2200">
                <a:solidFill>
                  <a:srgbClr val="000000"/>
                </a:solidFill>
                <a:latin typeface="+mj-lt"/>
                <a:ea typeface="Times New Roman" panose="02020603050405020304" pitchFamily="18" charset="0"/>
              </a:rPr>
              <a:t>thường được tiếp xúc theo cách có kiểm soát với ứng dụng máy khách di động thông qua cơ sở hạ tầng dựa trên máy chủ cụ thể.</a:t>
            </a:r>
          </a:p>
        </p:txBody>
      </p:sp>
    </p:spTree>
    <p:extLst>
      <p:ext uri="{BB962C8B-B14F-4D97-AF65-F5344CB8AC3E}">
        <p14:creationId xmlns:p14="http://schemas.microsoft.com/office/powerpoint/2010/main" val="412257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7587" y="230808"/>
            <a:ext cx="7630615" cy="707886"/>
          </a:xfrm>
          <a:prstGeom prst="rect">
            <a:avLst/>
          </a:prstGeom>
          <a:noFill/>
        </p:spPr>
        <p:txBody>
          <a:bodyPr wrap="none" rtlCol="0">
            <a:spAutoFit/>
          </a:bodyPr>
          <a:lstStyle/>
          <a:p>
            <a:r>
              <a:rPr lang="en-US" sz="4000" smtClean="0">
                <a:latin typeface="+mj-lt"/>
              </a:rPr>
              <a:t>NGUYÊN MẪU ỨNG DỤNG DI ĐỘNG</a:t>
            </a:r>
          </a:p>
        </p:txBody>
      </p:sp>
      <p:sp>
        <p:nvSpPr>
          <p:cNvPr id="6" name="Oval 5"/>
          <p:cNvSpPr/>
          <p:nvPr/>
        </p:nvSpPr>
        <p:spPr>
          <a:xfrm>
            <a:off x="118519" y="198815"/>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7" name="Rectangle 6"/>
          <p:cNvSpPr/>
          <p:nvPr/>
        </p:nvSpPr>
        <p:spPr>
          <a:xfrm>
            <a:off x="897587" y="1009876"/>
            <a:ext cx="8425542" cy="523220"/>
          </a:xfrm>
          <a:prstGeom prst="rect">
            <a:avLst/>
          </a:prstGeom>
        </p:spPr>
        <p:txBody>
          <a:bodyPr wrap="square">
            <a:spAutoFit/>
          </a:bodyPr>
          <a:lstStyle/>
          <a:p>
            <a:r>
              <a:rPr lang="en-US" sz="2800" b="1">
                <a:latin typeface="+mj-lt"/>
              </a:rPr>
              <a:t>Cân nhắc sử dụng các ứng dụng di động nếu</a:t>
            </a:r>
            <a:r>
              <a:rPr lang="en-US" sz="2800" b="1" smtClean="0">
                <a:latin typeface="+mj-lt"/>
              </a:rPr>
              <a:t>:</a:t>
            </a:r>
          </a:p>
        </p:txBody>
      </p:sp>
      <p:sp>
        <p:nvSpPr>
          <p:cNvPr id="8" name="Rectangle 7"/>
          <p:cNvSpPr/>
          <p:nvPr/>
        </p:nvSpPr>
        <p:spPr>
          <a:xfrm>
            <a:off x="174950" y="1182313"/>
            <a:ext cx="666205" cy="20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3186" y="1601824"/>
            <a:ext cx="12058814" cy="3903504"/>
          </a:xfrm>
          <a:prstGeom prst="rect">
            <a:avLst/>
          </a:prstGeom>
        </p:spPr>
        <p:txBody>
          <a:bodyPr wrap="none">
            <a:spAutoFit/>
          </a:bodyPr>
          <a:lstStyle/>
          <a:p>
            <a:pPr>
              <a:lnSpc>
                <a:spcPct val="150000"/>
              </a:lnSpc>
            </a:pPr>
            <a:r>
              <a:rPr lang="en-US" sz="2800">
                <a:solidFill>
                  <a:srgbClr val="000000"/>
                </a:solidFill>
                <a:ea typeface="Arial" panose="020B0604020202020204" pitchFamily="34" charset="0"/>
              </a:rPr>
              <a:t>Ứng dụng </a:t>
            </a:r>
          </a:p>
          <a:p>
            <a:pPr marL="457200" lvl="0" indent="-457200">
              <a:lnSpc>
                <a:spcPct val="150000"/>
              </a:lnSpc>
              <a:buFont typeface="Arial" panose="020B0604020202020204" pitchFamily="34" charset="0"/>
              <a:buChar char="•"/>
              <a:defRPr/>
            </a:pPr>
            <a:r>
              <a:rPr lang="en-US" sz="2800">
                <a:solidFill>
                  <a:srgbClr val="000000"/>
                </a:solidFill>
                <a:ea typeface="Arial" panose="020B0604020202020204" pitchFamily="34" charset="0"/>
              </a:rPr>
              <a:t>Người dùng của bạn phụ thuộc vào thiết bị cầm tay.</a:t>
            </a:r>
          </a:p>
          <a:p>
            <a:pPr marL="457200" lvl="0" indent="-457200">
              <a:lnSpc>
                <a:spcPct val="150000"/>
              </a:lnSpc>
              <a:buFont typeface="Arial" panose="020B0604020202020204" pitchFamily="34" charset="0"/>
              <a:buChar char="•"/>
              <a:defRPr/>
            </a:pPr>
            <a:r>
              <a:rPr lang="en-US" sz="2800">
                <a:solidFill>
                  <a:srgbClr val="000000"/>
                </a:solidFill>
                <a:ea typeface="Arial" panose="020B0604020202020204" pitchFamily="34" charset="0"/>
              </a:rPr>
              <a:t>Hỗ trợ giao diện người dùng đơn giản phù hợp để sử dụng trên màn hình nhỏ.</a:t>
            </a:r>
          </a:p>
          <a:p>
            <a:pPr marL="457200" lvl="0" indent="-457200">
              <a:lnSpc>
                <a:spcPct val="150000"/>
              </a:lnSpc>
              <a:buFont typeface="Arial" panose="020B0604020202020204" pitchFamily="34" charset="0"/>
              <a:buChar char="•"/>
              <a:defRPr/>
            </a:pPr>
            <a:r>
              <a:rPr lang="en-US" sz="2800">
                <a:ea typeface="Arial" panose="020B0604020202020204" pitchFamily="34" charset="0"/>
                <a:cs typeface="Times New Roman" panose="02020603050405020304" pitchFamily="18" charset="0"/>
              </a:rPr>
              <a:t>Hỗ trợ ngoại tuyến</a:t>
            </a:r>
          </a:p>
          <a:p>
            <a:pPr marL="457200" lvl="0" indent="-457200">
              <a:lnSpc>
                <a:spcPct val="150000"/>
              </a:lnSpc>
              <a:buFont typeface="Arial" panose="020B0604020202020204" pitchFamily="34" charset="0"/>
              <a:buChar char="•"/>
              <a:defRPr/>
            </a:pPr>
            <a:r>
              <a:rPr lang="en-US" sz="2800">
                <a:solidFill>
                  <a:srgbClr val="000000"/>
                </a:solidFill>
                <a:ea typeface="Arial" panose="020B0604020202020204" pitchFamily="34" charset="0"/>
              </a:rPr>
              <a:t>Độc lập với thiết bị và có thể phụ thuộc vào kết nối mạng</a:t>
            </a:r>
          </a:p>
          <a:p>
            <a:pPr marL="457200" indent="-457200">
              <a:lnSpc>
                <a:spcPct val="150000"/>
              </a:lnSpc>
              <a:buFont typeface="Arial" panose="020B0604020202020204" pitchFamily="34" charset="0"/>
              <a:buChar char="•"/>
            </a:pPr>
            <a:endParaRPr lang="en-US" sz="2800"/>
          </a:p>
        </p:txBody>
      </p:sp>
      <p:sp>
        <p:nvSpPr>
          <p:cNvPr id="12" name="Flowchart: Connector 11"/>
          <p:cNvSpPr/>
          <p:nvPr/>
        </p:nvSpPr>
        <p:spPr>
          <a:xfrm>
            <a:off x="753896" y="1757762"/>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753896" y="2363848"/>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6676" y="3365330"/>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53895" y="4395781"/>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89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11" grpId="0"/>
      <p:bldP spid="12"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7694" y="1511736"/>
            <a:ext cx="11018695" cy="769441"/>
          </a:xfrm>
          <a:prstGeom prst="rect">
            <a:avLst/>
          </a:prstGeom>
          <a:noFill/>
        </p:spPr>
        <p:txBody>
          <a:bodyPr wrap="square" rtlCol="0">
            <a:spAutoFit/>
          </a:bodyPr>
          <a:lstStyle/>
          <a:p>
            <a:r>
              <a:rPr lang="en-US" sz="4400" smtClean="0">
                <a:latin typeface="+mj-lt"/>
              </a:rPr>
              <a:t>NGUYÊN MẪU ỨNG DỤNG KHÁCH PHONG PHÚ</a:t>
            </a:r>
            <a:endParaRPr lang="en-US" sz="4400">
              <a:latin typeface="+mj-lt"/>
            </a:endParaRPr>
          </a:p>
        </p:txBody>
      </p:sp>
      <p:sp>
        <p:nvSpPr>
          <p:cNvPr id="6" name="Oval 5"/>
          <p:cNvSpPr/>
          <p:nvPr/>
        </p:nvSpPr>
        <p:spPr>
          <a:xfrm>
            <a:off x="128626" y="148738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 name="Rectangle 1"/>
          <p:cNvSpPr/>
          <p:nvPr/>
        </p:nvSpPr>
        <p:spPr>
          <a:xfrm>
            <a:off x="518160" y="2266456"/>
            <a:ext cx="11018695" cy="3323987"/>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b="1" i="1">
                <a:latin typeface="+mj-lt"/>
              </a:rPr>
              <a:t>Giao diện </a:t>
            </a:r>
            <a:r>
              <a:rPr lang="en-US" sz="2800" smtClean="0">
                <a:latin typeface="+mj-lt"/>
              </a:rPr>
              <a:t>cung </a:t>
            </a:r>
            <a:r>
              <a:rPr lang="en-US" sz="2800">
                <a:latin typeface="+mj-lt"/>
              </a:rPr>
              <a:t>cấp trải nghiệm người dùng phong phú, tương tác và phản hồi cao cho các ứng dụng phải hoạt động trong các tình huống độc lập, được kết nối, thỉnh thoảng được kết nối và ngắt kết nối. </a:t>
            </a:r>
            <a:endParaRPr lang="en-US" sz="2800" smtClean="0">
              <a:latin typeface="+mj-lt"/>
            </a:endParaRPr>
          </a:p>
          <a:p>
            <a:pPr marL="457200" indent="-457200" algn="just">
              <a:lnSpc>
                <a:spcPct val="150000"/>
              </a:lnSpc>
              <a:buFont typeface="Arial" panose="020B0604020202020204" pitchFamily="34" charset="0"/>
              <a:buChar char="•"/>
            </a:pPr>
            <a:r>
              <a:rPr lang="en-US" sz="2800" b="1" i="1">
                <a:latin typeface="+mj-lt"/>
              </a:rPr>
              <a:t>C</a:t>
            </a:r>
            <a:r>
              <a:rPr lang="en-US" sz="2800" b="1" i="1" smtClean="0">
                <a:latin typeface="+mj-lt"/>
              </a:rPr>
              <a:t>ấu </a:t>
            </a:r>
            <a:r>
              <a:rPr lang="en-US" sz="2800" b="1" i="1">
                <a:latin typeface="+mj-lt"/>
              </a:rPr>
              <a:t>trúc như một ứng dụng nhiều lớp </a:t>
            </a:r>
            <a:r>
              <a:rPr lang="en-US" sz="2800">
                <a:latin typeface="+mj-lt"/>
              </a:rPr>
              <a:t>bao gồm trải nghiệm người dùng </a:t>
            </a:r>
            <a:r>
              <a:rPr lang="en-US" sz="2800" smtClean="0">
                <a:latin typeface="+mj-lt"/>
              </a:rPr>
              <a:t>(</a:t>
            </a:r>
            <a:r>
              <a:rPr lang="en-US" sz="2800" smtClean="0">
                <a:latin typeface="+mj-lt"/>
              </a:rPr>
              <a:t>presentation</a:t>
            </a:r>
            <a:r>
              <a:rPr lang="en-US" sz="2800" smtClean="0">
                <a:latin typeface="+mj-lt"/>
              </a:rPr>
              <a:t>), </a:t>
            </a:r>
            <a:r>
              <a:rPr lang="en-US" sz="2800">
                <a:latin typeface="+mj-lt"/>
              </a:rPr>
              <a:t>nghiệp vụ và các lớp dữ liệu</a:t>
            </a:r>
          </a:p>
        </p:txBody>
      </p:sp>
    </p:spTree>
    <p:extLst>
      <p:ext uri="{BB962C8B-B14F-4D97-AF65-F5344CB8AC3E}">
        <p14:creationId xmlns:p14="http://schemas.microsoft.com/office/powerpoint/2010/main" val="254639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1672" y="160880"/>
            <a:ext cx="9932527" cy="1138773"/>
          </a:xfrm>
          <a:prstGeom prst="rect">
            <a:avLst/>
          </a:prstGeom>
          <a:noFill/>
        </p:spPr>
        <p:txBody>
          <a:bodyPr wrap="none" rtlCol="0">
            <a:spAutoFit/>
          </a:bodyPr>
          <a:lstStyle/>
          <a:p>
            <a:pPr algn="r"/>
            <a:r>
              <a:rPr lang="en-US" sz="4000" smtClean="0">
                <a:latin typeface="+mj-lt"/>
              </a:rPr>
              <a:t>NGUYÊN MẪU ỨNG DỤNG KHÁCH PHONG PHÚ</a:t>
            </a:r>
          </a:p>
          <a:p>
            <a:pPr algn="r"/>
            <a:r>
              <a:rPr lang="en-US" sz="2800" smtClean="0">
                <a:latin typeface="+mj-lt"/>
              </a:rPr>
              <a:t>(</a:t>
            </a:r>
            <a:r>
              <a:rPr lang="en-US" sz="2800">
                <a:latin typeface="+mj-lt"/>
              </a:rPr>
              <a:t>Cấu trúc điển </a:t>
            </a:r>
            <a:r>
              <a:rPr lang="en-US" sz="2800" smtClean="0">
                <a:latin typeface="+mj-lt"/>
              </a:rPr>
              <a:t>hình)</a:t>
            </a:r>
            <a:endParaRPr lang="en-US" sz="2800">
              <a:latin typeface="+mj-lt"/>
            </a:endParaRPr>
          </a:p>
        </p:txBody>
      </p:sp>
      <p:sp>
        <p:nvSpPr>
          <p:cNvPr id="6" name="Oval 5"/>
          <p:cNvSpPr/>
          <p:nvPr/>
        </p:nvSpPr>
        <p:spPr>
          <a:xfrm>
            <a:off x="11274199" y="29228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 name="Rectangle 1"/>
          <p:cNvSpPr/>
          <p:nvPr/>
        </p:nvSpPr>
        <p:spPr>
          <a:xfrm>
            <a:off x="5199018" y="1720560"/>
            <a:ext cx="6992982" cy="3108543"/>
          </a:xfrm>
          <a:prstGeom prst="rect">
            <a:avLst/>
          </a:prstGeom>
        </p:spPr>
        <p:txBody>
          <a:bodyPr wrap="square">
            <a:spAutoFit/>
          </a:bodyPr>
          <a:lstStyle/>
          <a:p>
            <a:pPr algn="just"/>
            <a:r>
              <a:rPr lang="en-US" sz="2800" i="1" smtClean="0">
                <a:latin typeface="+mj-lt"/>
              </a:rPr>
              <a:t>Ứng dụng khách phong phú</a:t>
            </a:r>
            <a:r>
              <a:rPr lang="en-US" sz="2800" smtClean="0">
                <a:latin typeface="+mj-lt"/>
              </a:rPr>
              <a:t>:</a:t>
            </a:r>
          </a:p>
          <a:p>
            <a:pPr marL="457200" indent="-457200" algn="just">
              <a:buFont typeface="Arial" panose="020B0604020202020204" pitchFamily="34" charset="0"/>
              <a:buChar char="•"/>
            </a:pPr>
            <a:r>
              <a:rPr lang="en-US" sz="2800" b="1" i="1">
                <a:latin typeface="+mj-lt"/>
              </a:rPr>
              <a:t>S</a:t>
            </a:r>
            <a:r>
              <a:rPr lang="en-US" sz="2800" b="1" i="1" smtClean="0">
                <a:latin typeface="+mj-lt"/>
              </a:rPr>
              <a:t>ử </a:t>
            </a:r>
            <a:r>
              <a:rPr lang="en-US" sz="2800" b="1" i="1">
                <a:latin typeface="+mj-lt"/>
              </a:rPr>
              <a:t>dụng dữ liệu được lưu trữ trên máy chủ từ xa</a:t>
            </a:r>
            <a:r>
              <a:rPr lang="en-US" sz="2800">
                <a:latin typeface="+mj-lt"/>
              </a:rPr>
              <a:t>, dữ liệu được lưu trữ cục bộ hoặc kết hợp cả hai. </a:t>
            </a:r>
            <a:endParaRPr lang="en-US" sz="2800" smtClean="0">
              <a:latin typeface="+mj-lt"/>
            </a:endParaRPr>
          </a:p>
          <a:p>
            <a:pPr marL="457200" indent="-457200" algn="just">
              <a:buFont typeface="Arial" panose="020B0604020202020204" pitchFamily="34" charset="0"/>
              <a:buChar char="•"/>
            </a:pPr>
            <a:r>
              <a:rPr lang="en-US" sz="2800" b="1" i="1" smtClean="0">
                <a:latin typeface="+mj-lt"/>
              </a:rPr>
              <a:t>S</a:t>
            </a:r>
            <a:r>
              <a:rPr lang="vi-VN" sz="2800" b="1" i="1" smtClean="0">
                <a:latin typeface="+mj-lt"/>
              </a:rPr>
              <a:t>ử </a:t>
            </a:r>
            <a:r>
              <a:rPr lang="en-US" sz="2800" b="1" i="1" smtClean="0">
                <a:latin typeface="+mj-lt"/>
              </a:rPr>
              <a:t> dụng </a:t>
            </a:r>
            <a:r>
              <a:rPr lang="en-US" sz="2800" b="1" i="1" smtClean="0">
                <a:latin typeface="+mj-lt"/>
              </a:rPr>
              <a:t>các </a:t>
            </a:r>
            <a:r>
              <a:rPr lang="en-US" sz="2800" b="1" i="1">
                <a:latin typeface="+mj-lt"/>
              </a:rPr>
              <a:t>dịch vụ do các ứng dụng khác tiếp xúc</a:t>
            </a:r>
            <a:r>
              <a:rPr lang="en-US" sz="2800">
                <a:latin typeface="+mj-lt"/>
              </a:rPr>
              <a:t>, bao gồm dịch vụ lưu trữ S+S và dịch vụ Web.</a:t>
            </a:r>
          </a:p>
        </p:txBody>
      </p:sp>
      <p:pic>
        <p:nvPicPr>
          <p:cNvPr id="7" name="Picture 6" descr="Ee658104.a0583784-5eab-405b-8cd9-4ce01d55df4b(en-us,PandP.10).png"/>
          <p:cNvPicPr/>
          <p:nvPr/>
        </p:nvPicPr>
        <p:blipFill>
          <a:blip r:embed="rId2">
            <a:extLst>
              <a:ext uri="{28A0092B-C50C-407E-A947-70E740481C1C}">
                <a14:useLocalDpi xmlns:a14="http://schemas.microsoft.com/office/drawing/2010/main" val="0"/>
              </a:ext>
            </a:extLst>
          </a:blip>
          <a:srcRect/>
          <a:stretch>
            <a:fillRect/>
          </a:stretch>
        </p:blipFill>
        <p:spPr bwMode="auto">
          <a:xfrm>
            <a:off x="150768" y="1720560"/>
            <a:ext cx="5048250" cy="4581525"/>
          </a:xfrm>
          <a:prstGeom prst="rect">
            <a:avLst/>
          </a:prstGeom>
          <a:noFill/>
          <a:ln>
            <a:noFill/>
          </a:ln>
        </p:spPr>
      </p:pic>
    </p:spTree>
    <p:extLst>
      <p:ext uri="{BB962C8B-B14F-4D97-AF65-F5344CB8AC3E}">
        <p14:creationId xmlns:p14="http://schemas.microsoft.com/office/powerpoint/2010/main" val="13470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7587" y="230808"/>
            <a:ext cx="9932527" cy="707886"/>
          </a:xfrm>
          <a:prstGeom prst="rect">
            <a:avLst/>
          </a:prstGeom>
          <a:noFill/>
        </p:spPr>
        <p:txBody>
          <a:bodyPr wrap="none" rtlCol="0">
            <a:spAutoFit/>
          </a:bodyPr>
          <a:lstStyle/>
          <a:p>
            <a:r>
              <a:rPr lang="en-US" sz="4000" smtClean="0">
                <a:latin typeface="+mj-lt"/>
              </a:rPr>
              <a:t>NGUYÊN MẪU ỨNG DỤNG KHÁCH PHONG PHÚ</a:t>
            </a:r>
          </a:p>
        </p:txBody>
      </p:sp>
      <p:sp>
        <p:nvSpPr>
          <p:cNvPr id="6" name="Oval 5"/>
          <p:cNvSpPr/>
          <p:nvPr/>
        </p:nvSpPr>
        <p:spPr>
          <a:xfrm>
            <a:off x="118519" y="198815"/>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7" name="Rectangle 6"/>
          <p:cNvSpPr/>
          <p:nvPr/>
        </p:nvSpPr>
        <p:spPr>
          <a:xfrm>
            <a:off x="897587" y="1009876"/>
            <a:ext cx="8425542" cy="523220"/>
          </a:xfrm>
          <a:prstGeom prst="rect">
            <a:avLst/>
          </a:prstGeom>
        </p:spPr>
        <p:txBody>
          <a:bodyPr wrap="square">
            <a:spAutoFit/>
          </a:bodyPr>
          <a:lstStyle/>
          <a:p>
            <a:r>
              <a:rPr lang="en-US" sz="2800" b="1">
                <a:latin typeface="+mj-lt"/>
              </a:rPr>
              <a:t>Cân nhắc sử dụng các ứng dụng </a:t>
            </a:r>
            <a:r>
              <a:rPr lang="en-US" sz="2800" b="1" smtClean="0">
                <a:latin typeface="+mj-lt"/>
              </a:rPr>
              <a:t>khách phong phú </a:t>
            </a:r>
            <a:r>
              <a:rPr lang="en-US" sz="2800" b="1">
                <a:latin typeface="+mj-lt"/>
              </a:rPr>
              <a:t>nếu</a:t>
            </a:r>
            <a:r>
              <a:rPr lang="en-US" sz="2800" b="1" smtClean="0">
                <a:latin typeface="+mj-lt"/>
              </a:rPr>
              <a:t>:</a:t>
            </a:r>
          </a:p>
        </p:txBody>
      </p:sp>
      <p:sp>
        <p:nvSpPr>
          <p:cNvPr id="8" name="Rectangle 7"/>
          <p:cNvSpPr/>
          <p:nvPr/>
        </p:nvSpPr>
        <p:spPr>
          <a:xfrm>
            <a:off x="175379" y="1194401"/>
            <a:ext cx="666205" cy="20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8053" y="1403407"/>
            <a:ext cx="11874982" cy="5078313"/>
          </a:xfrm>
          <a:prstGeom prst="rect">
            <a:avLst/>
          </a:prstGeom>
        </p:spPr>
        <p:txBody>
          <a:bodyPr wrap="none">
            <a:spAutoFit/>
          </a:bodyPr>
          <a:lstStyle/>
          <a:p>
            <a:pPr>
              <a:lnSpc>
                <a:spcPct val="150000"/>
              </a:lnSpc>
            </a:pPr>
            <a:r>
              <a:rPr lang="en-US" sz="2400" b="1">
                <a:solidFill>
                  <a:srgbClr val="000000"/>
                </a:solidFill>
                <a:ea typeface="Arial" panose="020B0604020202020204" pitchFamily="34" charset="0"/>
              </a:rPr>
              <a:t>Ứng dụng </a:t>
            </a:r>
          </a:p>
          <a:p>
            <a:pPr marL="342900" indent="-342900">
              <a:lnSpc>
                <a:spcPct val="150000"/>
              </a:lnSpc>
              <a:buFont typeface="Arial" panose="020B0604020202020204" pitchFamily="34" charset="0"/>
              <a:buChar char="•"/>
            </a:pPr>
            <a:r>
              <a:rPr lang="en-US" sz="2400">
                <a:solidFill>
                  <a:srgbClr val="000000"/>
                </a:solidFill>
                <a:ea typeface="Arial" panose="020B0604020202020204" pitchFamily="34" charset="0"/>
              </a:rPr>
              <a:t>Hỗ trợ các tình huống bị ngắt</a:t>
            </a:r>
          </a:p>
          <a:p>
            <a:pPr marL="342900" indent="-342900">
              <a:lnSpc>
                <a:spcPct val="150000"/>
              </a:lnSpc>
              <a:buFont typeface="Arial" panose="020B0604020202020204" pitchFamily="34" charset="0"/>
              <a:buChar char="•"/>
            </a:pPr>
            <a:r>
              <a:rPr lang="en-US" sz="2400"/>
              <a:t>Được triển khai trên PC của khách hàng</a:t>
            </a:r>
          </a:p>
          <a:p>
            <a:pPr marL="342900" indent="-342900">
              <a:lnSpc>
                <a:spcPct val="150000"/>
              </a:lnSpc>
              <a:buFont typeface="Arial" panose="020B0604020202020204" pitchFamily="34" charset="0"/>
              <a:buChar char="•"/>
            </a:pPr>
            <a:r>
              <a:rPr lang="en-US" sz="2400"/>
              <a:t>Có tính tương tác và phản hồi cao</a:t>
            </a:r>
          </a:p>
          <a:p>
            <a:pPr marL="342900" lvl="0" indent="-342900">
              <a:lnSpc>
                <a:spcPct val="150000"/>
              </a:lnSpc>
              <a:buFont typeface="Arial" panose="020B0604020202020204" pitchFamily="34" charset="0"/>
              <a:buChar char="•"/>
              <a:defRPr/>
            </a:pPr>
            <a:r>
              <a:rPr lang="en-US" sz="2400"/>
              <a:t>Giao diện người dùng ứng dụng của bạn phải cung cấp chức năng đa dạng và tương </a:t>
            </a:r>
            <a:r>
              <a:rPr lang="en-US" sz="2400"/>
              <a:t>tác </a:t>
            </a:r>
            <a:endParaRPr lang="en-US" sz="2400" smtClean="0"/>
          </a:p>
          <a:p>
            <a:pPr lvl="0">
              <a:lnSpc>
                <a:spcPct val="150000"/>
              </a:lnSpc>
              <a:defRPr/>
            </a:pPr>
            <a:r>
              <a:rPr lang="en-US" sz="2400" smtClean="0"/>
              <a:t>với </a:t>
            </a:r>
            <a:r>
              <a:rPr lang="en-US" sz="2400"/>
              <a:t>người dùng nhưng không yêu cầu khả năng đồ họa hoặc phương tiện nâng cao của RIA.</a:t>
            </a:r>
          </a:p>
          <a:p>
            <a:pPr marL="342900" lvl="0" indent="-342900">
              <a:lnSpc>
                <a:spcPct val="150000"/>
              </a:lnSpc>
              <a:buFont typeface="Arial" panose="020B0604020202020204" pitchFamily="34" charset="0"/>
              <a:buChar char="•"/>
              <a:defRPr/>
            </a:pPr>
            <a:r>
              <a:rPr lang="en-US" sz="2400"/>
              <a:t>Sử dụng các nguồn của PC khách hàng</a:t>
            </a:r>
          </a:p>
          <a:p>
            <a:pPr>
              <a:lnSpc>
                <a:spcPct val="150000"/>
              </a:lnSpc>
            </a:pPr>
            <a:endParaRPr lang="en-US" sz="2400">
              <a:solidFill>
                <a:srgbClr val="000000"/>
              </a:solidFill>
              <a:ea typeface="Arial" panose="020B0604020202020204" pitchFamily="34" charset="0"/>
            </a:endParaRPr>
          </a:p>
          <a:p>
            <a:pPr>
              <a:lnSpc>
                <a:spcPct val="150000"/>
              </a:lnSpc>
            </a:pPr>
            <a:endParaRPr lang="en-US" sz="2400"/>
          </a:p>
        </p:txBody>
      </p:sp>
      <p:sp>
        <p:nvSpPr>
          <p:cNvPr id="12" name="Flowchart: Connector 11"/>
          <p:cNvSpPr/>
          <p:nvPr/>
        </p:nvSpPr>
        <p:spPr>
          <a:xfrm>
            <a:off x="753896" y="1757762"/>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753896" y="2363848"/>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3895" y="2921931"/>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94171" y="3506753"/>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794170" y="4806215"/>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61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11" grpId="0"/>
      <p:bldP spid="12" grpId="0" animBg="1"/>
      <p:bldP spid="13" grpId="0" animBg="1"/>
      <p:bldP spid="16"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7694" y="1670268"/>
            <a:ext cx="11018695" cy="769441"/>
          </a:xfrm>
          <a:prstGeom prst="rect">
            <a:avLst/>
          </a:prstGeom>
          <a:noFill/>
        </p:spPr>
        <p:txBody>
          <a:bodyPr wrap="square" rtlCol="0">
            <a:spAutoFit/>
          </a:bodyPr>
          <a:lstStyle/>
          <a:p>
            <a:r>
              <a:rPr lang="en-US" sz="4400" smtClean="0">
                <a:latin typeface="+mj-lt"/>
              </a:rPr>
              <a:t>NGUYÊN MẪU ỨNG DỤNG </a:t>
            </a:r>
            <a:r>
              <a:rPr lang="en-US" sz="4400" smtClean="0">
                <a:latin typeface="+mj-lt"/>
              </a:rPr>
              <a:t>INTERNET </a:t>
            </a:r>
            <a:r>
              <a:rPr lang="en-US" sz="4400"/>
              <a:t>(RIA) </a:t>
            </a:r>
            <a:endParaRPr lang="en-US" sz="4400">
              <a:latin typeface="+mj-lt"/>
            </a:endParaRPr>
          </a:p>
        </p:txBody>
      </p:sp>
      <p:sp>
        <p:nvSpPr>
          <p:cNvPr id="6" name="Oval 5"/>
          <p:cNvSpPr/>
          <p:nvPr/>
        </p:nvSpPr>
        <p:spPr>
          <a:xfrm>
            <a:off x="128626" y="167026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 name="Rectangle 1"/>
          <p:cNvSpPr/>
          <p:nvPr/>
        </p:nvSpPr>
        <p:spPr>
          <a:xfrm>
            <a:off x="907693" y="2449336"/>
            <a:ext cx="11018695" cy="3323987"/>
          </a:xfrm>
          <a:prstGeom prst="rect">
            <a:avLst/>
          </a:prstGeom>
        </p:spPr>
        <p:txBody>
          <a:bodyPr wrap="square">
            <a:spAutoFit/>
          </a:bodyPr>
          <a:lstStyle/>
          <a:p>
            <a:pPr algn="just">
              <a:lnSpc>
                <a:spcPct val="150000"/>
              </a:lnSpc>
            </a:pPr>
            <a:r>
              <a:rPr lang="en-US" sz="2800" b="1" i="1">
                <a:latin typeface="+mj-lt"/>
              </a:rPr>
              <a:t>C</a:t>
            </a:r>
            <a:r>
              <a:rPr lang="en-US" sz="2800" b="1" i="1" smtClean="0">
                <a:latin typeface="+mj-lt"/>
              </a:rPr>
              <a:t>hạy </a:t>
            </a:r>
            <a:r>
              <a:rPr lang="en-US" sz="2800" b="1" i="1">
                <a:latin typeface="+mj-lt"/>
              </a:rPr>
              <a:t>trong trình duyệt </a:t>
            </a:r>
            <a:r>
              <a:rPr lang="en-US" sz="2800" b="1" i="1" smtClean="0">
                <a:latin typeface="+mj-lt"/>
              </a:rPr>
              <a:t>của </a:t>
            </a:r>
            <a:r>
              <a:rPr lang="en-US" sz="2800" b="1" i="1">
                <a:latin typeface="+mj-lt"/>
              </a:rPr>
              <a:t>hộp cát. </a:t>
            </a:r>
            <a:endParaRPr lang="en-US" sz="2800" b="1" i="1" smtClean="0">
              <a:latin typeface="+mj-lt"/>
            </a:endParaRPr>
          </a:p>
          <a:p>
            <a:pPr algn="just">
              <a:lnSpc>
                <a:spcPct val="150000"/>
              </a:lnSpc>
            </a:pPr>
            <a:r>
              <a:rPr lang="en-US" sz="2800" b="1" i="1" smtClean="0">
                <a:latin typeface="+mj-lt"/>
              </a:rPr>
              <a:t>Các </a:t>
            </a:r>
            <a:r>
              <a:rPr lang="en-US" sz="2800" b="1" i="1">
                <a:latin typeface="+mj-lt"/>
              </a:rPr>
              <a:t>lợi </a:t>
            </a:r>
            <a:r>
              <a:rPr lang="en-US" sz="2800" b="1" i="1" smtClean="0">
                <a:latin typeface="+mj-lt"/>
              </a:rPr>
              <a:t>ích RIA: </a:t>
            </a:r>
            <a:r>
              <a:rPr lang="en-US" sz="2800" i="1" smtClean="0">
                <a:latin typeface="+mj-lt"/>
              </a:rPr>
              <a:t>trải </a:t>
            </a:r>
            <a:r>
              <a:rPr lang="en-US" sz="2800" i="1">
                <a:latin typeface="+mj-lt"/>
              </a:rPr>
              <a:t>nghiệm người dùng phong phú hơn, cải thiện khả năng phản hồi của người dùng và cải thiện hiệu quả mạng. </a:t>
            </a:r>
            <a:endParaRPr lang="en-US" sz="2800" i="1" smtClean="0">
              <a:latin typeface="+mj-lt"/>
            </a:endParaRPr>
          </a:p>
          <a:p>
            <a:pPr algn="just">
              <a:lnSpc>
                <a:spcPct val="150000"/>
              </a:lnSpc>
            </a:pPr>
            <a:r>
              <a:rPr lang="en-US" sz="2800" b="1" i="1">
                <a:latin typeface="+mj-lt"/>
              </a:rPr>
              <a:t>C</a:t>
            </a:r>
            <a:r>
              <a:rPr lang="en-US" sz="2800" b="1" i="1" smtClean="0">
                <a:latin typeface="+mj-lt"/>
              </a:rPr>
              <a:t>ấu </a:t>
            </a:r>
            <a:r>
              <a:rPr lang="en-US" sz="2800" b="1" i="1">
                <a:latin typeface="+mj-lt"/>
              </a:rPr>
              <a:t>trúc như một </a:t>
            </a:r>
            <a:r>
              <a:rPr lang="en-US" sz="2800" b="1" i="1" smtClean="0">
                <a:latin typeface="+mj-lt"/>
              </a:rPr>
              <a:t>ứng dụng nhiều lớp </a:t>
            </a:r>
            <a:r>
              <a:rPr lang="en-US" sz="2800" smtClean="0">
                <a:latin typeface="+mj-lt"/>
              </a:rPr>
              <a:t>bao </a:t>
            </a:r>
            <a:r>
              <a:rPr lang="en-US" sz="2800">
                <a:latin typeface="+mj-lt"/>
              </a:rPr>
              <a:t>gồm </a:t>
            </a:r>
            <a:r>
              <a:rPr lang="en-US" sz="2800" i="1">
                <a:latin typeface="+mj-lt"/>
              </a:rPr>
              <a:t>trải nghiệm người dùng </a:t>
            </a:r>
            <a:r>
              <a:rPr lang="en-US" sz="2800" i="1" smtClean="0">
                <a:latin typeface="+mj-lt"/>
              </a:rPr>
              <a:t>(presentation), </a:t>
            </a:r>
            <a:r>
              <a:rPr lang="en-US" sz="2800" i="1">
                <a:latin typeface="+mj-lt"/>
              </a:rPr>
              <a:t>dịch vụ, nghiệp vụ </a:t>
            </a:r>
            <a:r>
              <a:rPr lang="en-US" sz="2800" i="1" smtClean="0">
                <a:latin typeface="+mj-lt"/>
              </a:rPr>
              <a:t>và </a:t>
            </a:r>
            <a:r>
              <a:rPr lang="en-US" sz="2800" i="1">
                <a:latin typeface="+mj-lt"/>
              </a:rPr>
              <a:t>các lớp dữ liệu</a:t>
            </a:r>
          </a:p>
        </p:txBody>
      </p:sp>
    </p:spTree>
    <p:extLst>
      <p:ext uri="{BB962C8B-B14F-4D97-AF65-F5344CB8AC3E}">
        <p14:creationId xmlns:p14="http://schemas.microsoft.com/office/powerpoint/2010/main" val="356443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8561" y="160880"/>
            <a:ext cx="10525638" cy="1138773"/>
          </a:xfrm>
          <a:prstGeom prst="rect">
            <a:avLst/>
          </a:prstGeom>
          <a:noFill/>
        </p:spPr>
        <p:txBody>
          <a:bodyPr wrap="none" rtlCol="0">
            <a:spAutoFit/>
          </a:bodyPr>
          <a:lstStyle/>
          <a:p>
            <a:pPr algn="r"/>
            <a:r>
              <a:rPr lang="en-US" sz="4000" smtClean="0">
                <a:latin typeface="+mj-lt"/>
              </a:rPr>
              <a:t>NGUYÊN MẪU ỨNG DỤNG INTERNET PHONG PHÚ</a:t>
            </a:r>
          </a:p>
          <a:p>
            <a:pPr algn="r"/>
            <a:r>
              <a:rPr lang="en-US" sz="2800" smtClean="0">
                <a:latin typeface="+mj-lt"/>
              </a:rPr>
              <a:t>(</a:t>
            </a:r>
            <a:r>
              <a:rPr lang="en-US" sz="2800">
                <a:latin typeface="+mj-lt"/>
              </a:rPr>
              <a:t>Cấu trúc điển </a:t>
            </a:r>
            <a:r>
              <a:rPr lang="en-US" sz="2800" smtClean="0">
                <a:latin typeface="+mj-lt"/>
              </a:rPr>
              <a:t>hình)</a:t>
            </a:r>
            <a:endParaRPr lang="en-US" sz="2800">
              <a:latin typeface="+mj-lt"/>
            </a:endParaRPr>
          </a:p>
        </p:txBody>
      </p:sp>
      <p:sp>
        <p:nvSpPr>
          <p:cNvPr id="6" name="Oval 5"/>
          <p:cNvSpPr/>
          <p:nvPr/>
        </p:nvSpPr>
        <p:spPr>
          <a:xfrm>
            <a:off x="11274199" y="29228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 name="Rectangle 1"/>
          <p:cNvSpPr/>
          <p:nvPr/>
        </p:nvSpPr>
        <p:spPr>
          <a:xfrm>
            <a:off x="5199018" y="1746499"/>
            <a:ext cx="6992982" cy="3108543"/>
          </a:xfrm>
          <a:prstGeom prst="rect">
            <a:avLst/>
          </a:prstGeom>
        </p:spPr>
        <p:txBody>
          <a:bodyPr wrap="square">
            <a:spAutoFit/>
          </a:bodyPr>
          <a:lstStyle/>
          <a:p>
            <a:pPr algn="just"/>
            <a:r>
              <a:rPr lang="en-US" sz="2800" i="1" smtClean="0">
                <a:latin typeface="+mj-lt"/>
              </a:rPr>
              <a:t>RIA </a:t>
            </a:r>
            <a:r>
              <a:rPr lang="en-US" sz="2800" i="1">
                <a:latin typeface="+mj-lt"/>
              </a:rPr>
              <a:t>thường phụ thuộc vào </a:t>
            </a:r>
            <a:r>
              <a:rPr lang="en-US" sz="2800" b="1" i="1">
                <a:solidFill>
                  <a:schemeClr val="accent5"/>
                </a:solidFill>
                <a:latin typeface="+mj-lt"/>
              </a:rPr>
              <a:t>trình cắm phía máy khách</a:t>
            </a:r>
            <a:r>
              <a:rPr lang="en-US" sz="2800" i="1">
                <a:latin typeface="+mj-lt"/>
              </a:rPr>
              <a:t> hoặc </a:t>
            </a:r>
            <a:r>
              <a:rPr lang="en-US" sz="2800" b="1" i="1">
                <a:solidFill>
                  <a:schemeClr val="accent5"/>
                </a:solidFill>
                <a:latin typeface="+mj-lt"/>
              </a:rPr>
              <a:t>môi trường thực thi được lưu trữ </a:t>
            </a:r>
            <a:r>
              <a:rPr lang="en-US" sz="2800" smtClean="0">
                <a:latin typeface="+mj-lt"/>
              </a:rPr>
              <a:t>(như </a:t>
            </a:r>
            <a:r>
              <a:rPr lang="en-US" sz="2800">
                <a:latin typeface="+mj-lt"/>
              </a:rPr>
              <a:t>thời gian chạy XAML hoặc Silverlight). </a:t>
            </a:r>
            <a:endParaRPr lang="en-US" sz="2800" smtClean="0">
              <a:latin typeface="+mj-lt"/>
            </a:endParaRPr>
          </a:p>
          <a:p>
            <a:pPr algn="just"/>
            <a:endParaRPr lang="en-US" sz="2800" smtClean="0">
              <a:latin typeface="+mj-lt"/>
            </a:endParaRPr>
          </a:p>
          <a:p>
            <a:pPr algn="just"/>
            <a:r>
              <a:rPr lang="en-US" sz="2800" i="1" smtClean="0">
                <a:latin typeface="+mj-lt"/>
              </a:rPr>
              <a:t>Trình </a:t>
            </a:r>
            <a:r>
              <a:rPr lang="en-US" sz="2800" i="1">
                <a:latin typeface="+mj-lt"/>
              </a:rPr>
              <a:t>cắm này giao tiếp với máy chủ Web từ xa </a:t>
            </a:r>
            <a:r>
              <a:rPr lang="en-US" sz="2800">
                <a:latin typeface="+mj-lt"/>
              </a:rPr>
              <a:t>tạo mã và dữ liệu được </a:t>
            </a:r>
            <a:r>
              <a:rPr lang="en-US" sz="2800" smtClean="0">
                <a:latin typeface="+mj-lt"/>
              </a:rPr>
              <a:t>s</a:t>
            </a:r>
            <a:r>
              <a:rPr lang="vi-VN" sz="2800">
                <a:latin typeface="+mj-lt"/>
              </a:rPr>
              <a:t> </a:t>
            </a:r>
            <a:r>
              <a:rPr lang="vi-VN" sz="2800" smtClean="0">
                <a:latin typeface="+mj-lt"/>
              </a:rPr>
              <a:t>ử </a:t>
            </a:r>
            <a:r>
              <a:rPr lang="en-US" sz="2800" smtClean="0">
                <a:latin typeface="+mj-lt"/>
              </a:rPr>
              <a:t> dụng </a:t>
            </a:r>
            <a:r>
              <a:rPr lang="en-US" sz="2800" smtClean="0">
                <a:latin typeface="+mj-lt"/>
              </a:rPr>
              <a:t>bởi </a:t>
            </a:r>
            <a:r>
              <a:rPr lang="en-US" sz="2800">
                <a:latin typeface="+mj-lt"/>
              </a:rPr>
              <a:t>trình cắm hoặc môi trường thực thi của máy khách.</a:t>
            </a:r>
          </a:p>
        </p:txBody>
      </p:sp>
      <p:pic>
        <p:nvPicPr>
          <p:cNvPr id="8" name="Picture 7" descr="Ee658104.e3fd41d1-312f-4cc5-8685-2154a49e5fbc(en-us,PandP.10).png"/>
          <p:cNvPicPr/>
          <p:nvPr/>
        </p:nvPicPr>
        <p:blipFill>
          <a:blip r:embed="rId2">
            <a:extLst>
              <a:ext uri="{28A0092B-C50C-407E-A947-70E740481C1C}">
                <a14:useLocalDpi xmlns:a14="http://schemas.microsoft.com/office/drawing/2010/main" val="0"/>
              </a:ext>
            </a:extLst>
          </a:blip>
          <a:srcRect/>
          <a:stretch>
            <a:fillRect/>
          </a:stretch>
        </p:blipFill>
        <p:spPr bwMode="auto">
          <a:xfrm>
            <a:off x="195943" y="836023"/>
            <a:ext cx="5003075" cy="5904411"/>
          </a:xfrm>
          <a:prstGeom prst="rect">
            <a:avLst/>
          </a:prstGeom>
          <a:noFill/>
          <a:ln>
            <a:noFill/>
          </a:ln>
        </p:spPr>
      </p:pic>
    </p:spTree>
    <p:extLst>
      <p:ext uri="{BB962C8B-B14F-4D97-AF65-F5344CB8AC3E}">
        <p14:creationId xmlns:p14="http://schemas.microsoft.com/office/powerpoint/2010/main" val="323419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7587" y="230808"/>
            <a:ext cx="10525638" cy="707886"/>
          </a:xfrm>
          <a:prstGeom prst="rect">
            <a:avLst/>
          </a:prstGeom>
          <a:noFill/>
        </p:spPr>
        <p:txBody>
          <a:bodyPr wrap="none" rtlCol="0">
            <a:spAutoFit/>
          </a:bodyPr>
          <a:lstStyle/>
          <a:p>
            <a:r>
              <a:rPr lang="en-US" sz="4000" smtClean="0">
                <a:latin typeface="+mj-lt"/>
              </a:rPr>
              <a:t>NGUYÊN MẪU ỨNG DỤNG INTERNET PHONG PHÚ</a:t>
            </a:r>
          </a:p>
        </p:txBody>
      </p:sp>
      <p:sp>
        <p:nvSpPr>
          <p:cNvPr id="6" name="Oval 5"/>
          <p:cNvSpPr/>
          <p:nvPr/>
        </p:nvSpPr>
        <p:spPr>
          <a:xfrm>
            <a:off x="118519" y="198815"/>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7" name="Rectangle 6"/>
          <p:cNvSpPr/>
          <p:nvPr/>
        </p:nvSpPr>
        <p:spPr>
          <a:xfrm>
            <a:off x="897587" y="1009876"/>
            <a:ext cx="8425542" cy="523220"/>
          </a:xfrm>
          <a:prstGeom prst="rect">
            <a:avLst/>
          </a:prstGeom>
        </p:spPr>
        <p:txBody>
          <a:bodyPr wrap="square">
            <a:spAutoFit/>
          </a:bodyPr>
          <a:lstStyle/>
          <a:p>
            <a:r>
              <a:rPr lang="en-US" sz="2800" b="1">
                <a:latin typeface="+mj-lt"/>
              </a:rPr>
              <a:t>Cân nhắc sử dụng các ứng dụng </a:t>
            </a:r>
            <a:r>
              <a:rPr lang="en-US" sz="2800" b="1" smtClean="0">
                <a:latin typeface="+mj-lt"/>
              </a:rPr>
              <a:t>internet phong phú </a:t>
            </a:r>
            <a:r>
              <a:rPr lang="en-US" sz="2800" b="1">
                <a:latin typeface="+mj-lt"/>
              </a:rPr>
              <a:t>nếu</a:t>
            </a:r>
            <a:r>
              <a:rPr lang="en-US" sz="2800" b="1" smtClean="0">
                <a:latin typeface="+mj-lt"/>
              </a:rPr>
              <a:t>:</a:t>
            </a:r>
          </a:p>
        </p:txBody>
      </p:sp>
      <p:sp>
        <p:nvSpPr>
          <p:cNvPr id="8" name="Rectangle 7"/>
          <p:cNvSpPr/>
          <p:nvPr/>
        </p:nvSpPr>
        <p:spPr>
          <a:xfrm>
            <a:off x="159534" y="1174964"/>
            <a:ext cx="666205" cy="20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533096"/>
            <a:ext cx="12524711" cy="4330416"/>
          </a:xfrm>
          <a:prstGeom prst="rect">
            <a:avLst/>
          </a:prstGeom>
        </p:spPr>
        <p:txBody>
          <a:bodyPr wrap="none">
            <a:spAutoFit/>
          </a:bodyPr>
          <a:lstStyle/>
          <a:p>
            <a:pPr lvl="0">
              <a:lnSpc>
                <a:spcPct val="115000"/>
              </a:lnSpc>
              <a:spcAft>
                <a:spcPts val="1000"/>
              </a:spcAft>
              <a:buSzPts val="1000"/>
              <a:tabLst>
                <a:tab pos="457200" algn="l"/>
              </a:tabLst>
            </a:pPr>
            <a:r>
              <a:rPr lang="en-US" sz="2800" smtClean="0">
                <a:solidFill>
                  <a:srgbClr val="000000"/>
                </a:solidFill>
                <a:latin typeface="+mj-lt"/>
                <a:ea typeface="Arial" panose="020B0604020202020204" pitchFamily="34" charset="0"/>
              </a:rPr>
              <a:t>Ứng </a:t>
            </a:r>
            <a:r>
              <a:rPr lang="en-US" sz="2800" smtClean="0">
                <a:solidFill>
                  <a:srgbClr val="000000"/>
                </a:solidFill>
                <a:latin typeface="+mj-lt"/>
                <a:ea typeface="Arial" panose="020B0604020202020204" pitchFamily="34" charset="0"/>
              </a:rPr>
              <a:t>dụng: </a:t>
            </a:r>
          </a:p>
          <a:p>
            <a:pPr marL="457200" lvl="0" indent="-457200">
              <a:lnSpc>
                <a:spcPct val="115000"/>
              </a:lnSpc>
              <a:spcAft>
                <a:spcPts val="1000"/>
              </a:spcAft>
              <a:buSzPts val="1000"/>
              <a:buFont typeface="Arial" panose="020B0604020202020204" pitchFamily="34" charset="0"/>
              <a:buChar char="•"/>
              <a:tabLst>
                <a:tab pos="457200" algn="l"/>
              </a:tabLst>
            </a:pPr>
            <a:r>
              <a:rPr lang="en-US" sz="2800" smtClean="0">
                <a:solidFill>
                  <a:srgbClr val="000000"/>
                </a:solidFill>
                <a:latin typeface="+mj-lt"/>
                <a:ea typeface="Arial" panose="020B0604020202020204" pitchFamily="34" charset="0"/>
              </a:rPr>
              <a:t>Hỗ </a:t>
            </a:r>
            <a:r>
              <a:rPr lang="en-US" sz="2800" smtClean="0">
                <a:solidFill>
                  <a:srgbClr val="000000"/>
                </a:solidFill>
                <a:latin typeface="+mj-lt"/>
                <a:ea typeface="Arial" panose="020B0604020202020204" pitchFamily="34" charset="0"/>
              </a:rPr>
              <a:t>trợ đa phương tiện và cung cấp hiển thị đồ họa cao</a:t>
            </a:r>
            <a:r>
              <a:rPr lang="en-US" sz="2800" smtClean="0">
                <a:solidFill>
                  <a:srgbClr val="000000"/>
                </a:solidFill>
                <a:latin typeface="+mj-lt"/>
                <a:ea typeface="Arial" panose="020B0604020202020204" pitchFamily="34" charset="0"/>
              </a:rPr>
              <a:t>.</a:t>
            </a:r>
          </a:p>
          <a:p>
            <a:pPr marL="457200" lvl="0" indent="-457200">
              <a:lnSpc>
                <a:spcPct val="115000"/>
              </a:lnSpc>
              <a:spcAft>
                <a:spcPts val="1000"/>
              </a:spcAft>
              <a:buSzPts val="1000"/>
              <a:buFont typeface="Arial" panose="020B0604020202020204" pitchFamily="34" charset="0"/>
              <a:buChar char="•"/>
              <a:tabLst>
                <a:tab pos="457200" algn="l"/>
              </a:tabLst>
            </a:pPr>
            <a:r>
              <a:rPr lang="en-US" sz="2800"/>
              <a:t>C</a:t>
            </a:r>
            <a:r>
              <a:rPr lang="en-US" sz="2800" smtClean="0"/>
              <a:t>ung </a:t>
            </a:r>
            <a:r>
              <a:rPr lang="en-US" sz="2800"/>
              <a:t>cấp giao diện người dung phong phú, tương tác và đáp ứng so với </a:t>
            </a:r>
            <a:r>
              <a:rPr lang="en-US" sz="2800"/>
              <a:t>ứng </a:t>
            </a:r>
            <a:r>
              <a:rPr lang="en-US" sz="2800" smtClean="0"/>
              <a:t>dụng</a:t>
            </a:r>
          </a:p>
          <a:p>
            <a:pPr marL="457200" lvl="0" indent="-457200">
              <a:lnSpc>
                <a:spcPct val="115000"/>
              </a:lnSpc>
              <a:spcAft>
                <a:spcPts val="1000"/>
              </a:spcAft>
              <a:buSzPts val="1000"/>
              <a:buFont typeface="Arial" panose="020B0604020202020204" pitchFamily="34" charset="0"/>
              <a:buChar char="•"/>
              <a:tabLst>
                <a:tab pos="457200" algn="l"/>
              </a:tabLst>
            </a:pPr>
            <a:r>
              <a:rPr lang="en-US" sz="2800"/>
              <a:t>T</a:t>
            </a:r>
            <a:r>
              <a:rPr lang="en-US" sz="2800" smtClean="0"/>
              <a:t>ận </a:t>
            </a:r>
            <a:r>
              <a:rPr lang="en-US" sz="2800"/>
              <a:t>dụng quá trình xử lý phía khách hàng một cách hạn </a:t>
            </a:r>
            <a:r>
              <a:rPr lang="en-US" sz="2800"/>
              <a:t>chế</a:t>
            </a:r>
            <a:r>
              <a:rPr lang="en-US" sz="2800" smtClean="0"/>
              <a:t>.</a:t>
            </a:r>
          </a:p>
          <a:p>
            <a:pPr marL="457200" lvl="0" indent="-457200">
              <a:lnSpc>
                <a:spcPct val="115000"/>
              </a:lnSpc>
              <a:spcAft>
                <a:spcPts val="1000"/>
              </a:spcAft>
              <a:buSzPts val="1000"/>
              <a:buFont typeface="Arial" panose="020B0604020202020204" pitchFamily="34" charset="0"/>
              <a:buChar char="•"/>
              <a:tabLst>
                <a:tab pos="457200" algn="l"/>
              </a:tabLst>
            </a:pPr>
            <a:r>
              <a:rPr lang="en-US" sz="2800"/>
              <a:t>S</a:t>
            </a:r>
            <a:r>
              <a:rPr lang="en-US" sz="2800" smtClean="0"/>
              <a:t>ử </a:t>
            </a:r>
            <a:r>
              <a:rPr lang="en-US" sz="2800"/>
              <a:t>dụng tài nguyên phía khách hàng một cách </a:t>
            </a:r>
            <a:r>
              <a:rPr lang="en-US" sz="2800"/>
              <a:t>hạn </a:t>
            </a:r>
            <a:r>
              <a:rPr lang="en-US" sz="2800" smtClean="0"/>
              <a:t>chế</a:t>
            </a:r>
          </a:p>
          <a:p>
            <a:pPr marL="457200" lvl="0" indent="-457200">
              <a:lnSpc>
                <a:spcPct val="115000"/>
              </a:lnSpc>
              <a:spcAft>
                <a:spcPts val="1000"/>
              </a:spcAft>
              <a:buSzPts val="1000"/>
              <a:buFont typeface="Arial" panose="020B0604020202020204" pitchFamily="34" charset="0"/>
              <a:buChar char="•"/>
              <a:tabLst>
                <a:tab pos="457200" algn="l"/>
              </a:tabLst>
            </a:pPr>
            <a:r>
              <a:rPr lang="en-US" sz="2800"/>
              <a:t>M</a:t>
            </a:r>
            <a:r>
              <a:rPr lang="en-US" sz="2800" smtClean="0"/>
              <a:t>uốn </a:t>
            </a:r>
            <a:r>
              <a:rPr lang="en-US" sz="2800"/>
              <a:t>sự đơn giản của một mô hình triển khai dựa trên Web</a:t>
            </a:r>
            <a:endParaRPr lang="en-US" sz="2800" smtClean="0"/>
          </a:p>
          <a:p>
            <a:pPr lvl="0">
              <a:lnSpc>
                <a:spcPct val="115000"/>
              </a:lnSpc>
              <a:spcAft>
                <a:spcPts val="1000"/>
              </a:spcAft>
              <a:buSzPts val="1000"/>
              <a:tabLst>
                <a:tab pos="457200" algn="l"/>
              </a:tabLst>
            </a:pPr>
            <a:endParaRPr lang="en-US" sz="2800">
              <a:solidFill>
                <a:srgbClr val="000000"/>
              </a:solidFill>
              <a:latin typeface="+mj-lt"/>
              <a:ea typeface="Arial" panose="020B0604020202020204" pitchFamily="34" charset="0"/>
            </a:endParaRPr>
          </a:p>
        </p:txBody>
      </p:sp>
      <p:sp>
        <p:nvSpPr>
          <p:cNvPr id="12" name="Flowchart: Connector 11"/>
          <p:cNvSpPr/>
          <p:nvPr/>
        </p:nvSpPr>
        <p:spPr>
          <a:xfrm>
            <a:off x="753896" y="1757762"/>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753896" y="2363848"/>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3895" y="3312937"/>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53894" y="4298266"/>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753894" y="4836793"/>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0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11" grpId="0"/>
      <p:bldP spid="12" grpId="0" animBg="1"/>
      <p:bldP spid="13" grpId="0" animBg="1"/>
      <p:bldP spid="16"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67700" y="160880"/>
            <a:ext cx="5006499" cy="707886"/>
          </a:xfrm>
          <a:prstGeom prst="rect">
            <a:avLst/>
          </a:prstGeom>
          <a:noFill/>
        </p:spPr>
        <p:txBody>
          <a:bodyPr wrap="none" rtlCol="0">
            <a:spAutoFit/>
          </a:bodyPr>
          <a:lstStyle/>
          <a:p>
            <a:pPr algn="r"/>
            <a:r>
              <a:rPr lang="en-US" sz="4000" smtClean="0">
                <a:latin typeface="+mj-lt"/>
              </a:rPr>
              <a:t>NGUYÊN MẪU DỊCH </a:t>
            </a:r>
            <a:r>
              <a:rPr lang="en-US" sz="4000" smtClean="0">
                <a:latin typeface="+mj-lt"/>
              </a:rPr>
              <a:t>VỤ</a:t>
            </a:r>
            <a:endParaRPr lang="en-US" sz="4000" smtClean="0">
              <a:latin typeface="+mj-lt"/>
            </a:endParaRPr>
          </a:p>
        </p:txBody>
      </p:sp>
      <p:sp>
        <p:nvSpPr>
          <p:cNvPr id="6" name="Oval 5"/>
          <p:cNvSpPr/>
          <p:nvPr/>
        </p:nvSpPr>
        <p:spPr>
          <a:xfrm>
            <a:off x="11274199" y="29228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 name="Rectangle 1"/>
          <p:cNvSpPr/>
          <p:nvPr/>
        </p:nvSpPr>
        <p:spPr>
          <a:xfrm>
            <a:off x="5060285" y="1202764"/>
            <a:ext cx="6992982" cy="3970318"/>
          </a:xfrm>
          <a:prstGeom prst="rect">
            <a:avLst/>
          </a:prstGeom>
        </p:spPr>
        <p:txBody>
          <a:bodyPr wrap="square">
            <a:spAutoFit/>
          </a:bodyPr>
          <a:lstStyle/>
          <a:p>
            <a:pPr algn="just">
              <a:lnSpc>
                <a:spcPct val="150000"/>
              </a:lnSpc>
            </a:pPr>
            <a:r>
              <a:rPr lang="en-US" sz="2400" b="1" i="1"/>
              <a:t>Một </a:t>
            </a:r>
            <a:r>
              <a:rPr lang="en-US" sz="2400" b="1" i="1" u="sng"/>
              <a:t>service</a:t>
            </a:r>
            <a:r>
              <a:rPr lang="en-US" sz="2400" b="1" i="1"/>
              <a:t> là một giao diện chung </a:t>
            </a:r>
            <a:r>
              <a:rPr lang="en-US" sz="2400"/>
              <a:t>cung cấp quyền truy cập vào một đơn vị chức năng. </a:t>
            </a:r>
          </a:p>
          <a:p>
            <a:pPr algn="just">
              <a:lnSpc>
                <a:spcPct val="150000"/>
              </a:lnSpc>
            </a:pPr>
            <a:r>
              <a:rPr lang="en-US" sz="2400" b="1" i="1" u="sng"/>
              <a:t>Service</a:t>
            </a:r>
            <a:r>
              <a:rPr lang="en-US" sz="2400" i="1" u="sng"/>
              <a:t> </a:t>
            </a:r>
            <a:r>
              <a:rPr lang="en-US" sz="2400"/>
              <a:t>- cung cấp một số </a:t>
            </a:r>
            <a:r>
              <a:rPr lang="en-US" sz="2400" i="1"/>
              <a:t>dịch vụ</a:t>
            </a:r>
            <a:r>
              <a:rPr lang="en-US" sz="2400"/>
              <a:t> lập trình cho người gọi sử dụng dịch vụ. </a:t>
            </a:r>
          </a:p>
          <a:p>
            <a:pPr algn="just">
              <a:lnSpc>
                <a:spcPct val="150000"/>
              </a:lnSpc>
            </a:pPr>
            <a:r>
              <a:rPr lang="en-US" sz="2400"/>
              <a:t>C</a:t>
            </a:r>
            <a:r>
              <a:rPr lang="en-US" sz="2400" smtClean="0"/>
              <a:t>ấu </a:t>
            </a:r>
            <a:r>
              <a:rPr lang="en-US" sz="2400"/>
              <a:t>trúc như một </a:t>
            </a:r>
            <a:r>
              <a:rPr lang="en-US" sz="2400" b="1" i="1"/>
              <a:t>ứng dụng đa lớp</a:t>
            </a:r>
            <a:r>
              <a:rPr lang="en-US" sz="2400" b="1"/>
              <a:t> </a:t>
            </a:r>
            <a:r>
              <a:rPr lang="en-US" sz="2400"/>
              <a:t>bao gồm các </a:t>
            </a:r>
            <a:r>
              <a:rPr lang="en-US" sz="2400" b="1" i="1"/>
              <a:t>lớp dịch vụ, nghiệp vụ và dữ liệu</a:t>
            </a:r>
            <a:r>
              <a:rPr lang="en-US" sz="2400"/>
              <a:t>, như thể hiện trong Hình 4.</a:t>
            </a:r>
            <a:endParaRPr lang="en-US" sz="2400"/>
          </a:p>
        </p:txBody>
      </p:sp>
      <p:pic>
        <p:nvPicPr>
          <p:cNvPr id="7" name="Picture 6" descr="Ee658104.6a8b0a49-eba5-4fd2-bc7c-190856b0e3e7(en-us,PandP.10).png"/>
          <p:cNvPicPr/>
          <p:nvPr/>
        </p:nvPicPr>
        <p:blipFill>
          <a:blip r:embed="rId2">
            <a:extLst>
              <a:ext uri="{28A0092B-C50C-407E-A947-70E740481C1C}">
                <a14:useLocalDpi xmlns:a14="http://schemas.microsoft.com/office/drawing/2010/main" val="0"/>
              </a:ext>
            </a:extLst>
          </a:blip>
          <a:srcRect/>
          <a:stretch>
            <a:fillRect/>
          </a:stretch>
        </p:blipFill>
        <p:spPr bwMode="auto">
          <a:xfrm>
            <a:off x="228251" y="0"/>
            <a:ext cx="4832034" cy="5786644"/>
          </a:xfrm>
          <a:prstGeom prst="rect">
            <a:avLst/>
          </a:prstGeom>
          <a:noFill/>
          <a:ln>
            <a:noFill/>
          </a:ln>
        </p:spPr>
      </p:pic>
    </p:spTree>
    <p:extLst>
      <p:ext uri="{BB962C8B-B14F-4D97-AF65-F5344CB8AC3E}">
        <p14:creationId xmlns:p14="http://schemas.microsoft.com/office/powerpoint/2010/main" val="143421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7587" y="230808"/>
            <a:ext cx="5006499" cy="707886"/>
          </a:xfrm>
          <a:prstGeom prst="rect">
            <a:avLst/>
          </a:prstGeom>
          <a:noFill/>
        </p:spPr>
        <p:txBody>
          <a:bodyPr wrap="none" rtlCol="0">
            <a:spAutoFit/>
          </a:bodyPr>
          <a:lstStyle/>
          <a:p>
            <a:r>
              <a:rPr lang="en-US" sz="4000" smtClean="0">
                <a:latin typeface="+mj-lt"/>
              </a:rPr>
              <a:t>NGUYÊN MẪU DỊCH VỤ</a:t>
            </a:r>
          </a:p>
        </p:txBody>
      </p:sp>
      <p:sp>
        <p:nvSpPr>
          <p:cNvPr id="6" name="Oval 5"/>
          <p:cNvSpPr/>
          <p:nvPr/>
        </p:nvSpPr>
        <p:spPr>
          <a:xfrm>
            <a:off x="118519" y="198815"/>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 name="Rectangle 7"/>
          <p:cNvSpPr/>
          <p:nvPr/>
        </p:nvSpPr>
        <p:spPr>
          <a:xfrm>
            <a:off x="174950" y="1188836"/>
            <a:ext cx="666205" cy="20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753896" y="1757762"/>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753896" y="2363848"/>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3896" y="2857795"/>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53895" y="3413499"/>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4950" y="902971"/>
            <a:ext cx="11625164" cy="4524315"/>
          </a:xfrm>
          <a:prstGeom prst="rect">
            <a:avLst/>
          </a:prstGeom>
        </p:spPr>
        <p:txBody>
          <a:bodyPr wrap="square">
            <a:spAutoFit/>
          </a:bodyPr>
          <a:lstStyle/>
          <a:p>
            <a:pPr>
              <a:lnSpc>
                <a:spcPct val="150000"/>
              </a:lnSpc>
            </a:pPr>
            <a:r>
              <a:rPr lang="en-US" sz="2400" b="1"/>
              <a:t>Cấu trúc điển hình của một ứng dụng dịch vụ</a:t>
            </a:r>
          </a:p>
          <a:p>
            <a:pPr>
              <a:lnSpc>
                <a:spcPct val="150000"/>
              </a:lnSpc>
            </a:pPr>
            <a:r>
              <a:rPr lang="en-US" sz="2400"/>
              <a:t>Các dịch vụ:</a:t>
            </a:r>
          </a:p>
          <a:p>
            <a:pPr marL="342900" indent="-342900">
              <a:lnSpc>
                <a:spcPct val="150000"/>
              </a:lnSpc>
              <a:buFont typeface="Arial" panose="020B0604020202020204" pitchFamily="34" charset="0"/>
              <a:buChar char="•"/>
            </a:pPr>
            <a:r>
              <a:rPr lang="en-US" sz="2400"/>
              <a:t> Được kết hợp lỏng lẻo và có thể được kết hợp để cung cấp chức năng phức tạp hơn. </a:t>
            </a:r>
          </a:p>
          <a:p>
            <a:pPr marL="342900" indent="-342900">
              <a:lnSpc>
                <a:spcPct val="150000"/>
              </a:lnSpc>
              <a:buFont typeface="Arial" panose="020B0604020202020204" pitchFamily="34" charset="0"/>
              <a:buChar char="•"/>
            </a:pPr>
            <a:r>
              <a:rPr lang="en-US" sz="2400"/>
              <a:t>Phân phối và có thể được truy cập từ một máy từ xa cũng như từ máy mà dịch vụ đang chạy. </a:t>
            </a:r>
          </a:p>
          <a:p>
            <a:pPr marL="342900" indent="-342900">
              <a:lnSpc>
                <a:spcPct val="150000"/>
              </a:lnSpc>
              <a:buFont typeface="Arial" panose="020B0604020202020204" pitchFamily="34" charset="0"/>
              <a:buChar char="•"/>
            </a:pPr>
            <a:r>
              <a:rPr lang="en-US" sz="2400"/>
              <a:t>Định hướng bằng tin </a:t>
            </a:r>
            <a:r>
              <a:rPr lang="en-US" sz="2400"/>
              <a:t>nhắn </a:t>
            </a:r>
            <a:endParaRPr lang="en-US" sz="2400" smtClean="0"/>
          </a:p>
          <a:p>
            <a:pPr marL="342900" indent="-342900">
              <a:lnSpc>
                <a:spcPct val="150000"/>
              </a:lnSpc>
              <a:buFont typeface="Arial" panose="020B0604020202020204" pitchFamily="34" charset="0"/>
              <a:buChar char="•"/>
            </a:pPr>
            <a:r>
              <a:rPr lang="en-US" sz="2400" smtClean="0"/>
              <a:t>Hỗ </a:t>
            </a:r>
            <a:r>
              <a:rPr lang="en-US" sz="2400"/>
              <a:t>trợ một môi trường không đồng nhất bằng cách tập trung khả năng tương tác vào định nghĩa tin nhắn/giao diện</a:t>
            </a:r>
            <a:r>
              <a:rPr lang="en-US" sz="2400"/>
              <a:t>. </a:t>
            </a:r>
            <a:endParaRPr lang="en-US" sz="2400"/>
          </a:p>
        </p:txBody>
      </p:sp>
    </p:spTree>
    <p:extLst>
      <p:ext uri="{BB962C8B-B14F-4D97-AF65-F5344CB8AC3E}">
        <p14:creationId xmlns:p14="http://schemas.microsoft.com/office/powerpoint/2010/main" val="80699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2" grpId="0" animBg="1"/>
      <p:bldP spid="13" grpId="0" animBg="1"/>
      <p:bldP spid="16"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8641" y="2746440"/>
            <a:ext cx="3469219" cy="1015663"/>
          </a:xfrm>
          <a:prstGeom prst="rect">
            <a:avLst/>
          </a:prstGeom>
        </p:spPr>
        <p:txBody>
          <a:bodyPr wrap="none">
            <a:spAutoFit/>
          </a:bodyPr>
          <a:lstStyle/>
          <a:p>
            <a:r>
              <a:rPr lang="en-US" sz="6000">
                <a:latin typeface="+mj-lt"/>
              </a:rPr>
              <a:t>NỘI DUNG</a:t>
            </a:r>
          </a:p>
        </p:txBody>
      </p:sp>
      <p:graphicFrame>
        <p:nvGraphicFramePr>
          <p:cNvPr id="7" name="Diagram 6"/>
          <p:cNvGraphicFramePr/>
          <p:nvPr>
            <p:extLst>
              <p:ext uri="{D42A27DB-BD31-4B8C-83A1-F6EECF244321}">
                <p14:modId xmlns:p14="http://schemas.microsoft.com/office/powerpoint/2010/main" val="1865066758"/>
              </p:ext>
            </p:extLst>
          </p:nvPr>
        </p:nvGraphicFramePr>
        <p:xfrm>
          <a:off x="3599848" y="0"/>
          <a:ext cx="8592152"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790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7587" y="230808"/>
            <a:ext cx="5006499" cy="707886"/>
          </a:xfrm>
          <a:prstGeom prst="rect">
            <a:avLst/>
          </a:prstGeom>
          <a:noFill/>
        </p:spPr>
        <p:txBody>
          <a:bodyPr wrap="none" rtlCol="0">
            <a:spAutoFit/>
          </a:bodyPr>
          <a:lstStyle/>
          <a:p>
            <a:r>
              <a:rPr lang="en-US" sz="4000" smtClean="0">
                <a:latin typeface="+mj-lt"/>
              </a:rPr>
              <a:t>NGUYÊN MẪU DỊCH VỤ</a:t>
            </a:r>
          </a:p>
        </p:txBody>
      </p:sp>
      <p:sp>
        <p:nvSpPr>
          <p:cNvPr id="6" name="Oval 5"/>
          <p:cNvSpPr/>
          <p:nvPr/>
        </p:nvSpPr>
        <p:spPr>
          <a:xfrm>
            <a:off x="118519" y="198815"/>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 name="Rectangle 7"/>
          <p:cNvSpPr/>
          <p:nvPr/>
        </p:nvSpPr>
        <p:spPr>
          <a:xfrm>
            <a:off x="174950" y="1188836"/>
            <a:ext cx="666205" cy="20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753896" y="1757762"/>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753896" y="2363848"/>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3896" y="2857795"/>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53895" y="3413499"/>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97585" y="1188836"/>
            <a:ext cx="10931557" cy="3910686"/>
          </a:xfrm>
          <a:prstGeom prst="rect">
            <a:avLst/>
          </a:prstGeom>
        </p:spPr>
        <p:txBody>
          <a:bodyPr wrap="square">
            <a:spAutoFit/>
          </a:bodyPr>
          <a:lstStyle/>
          <a:p>
            <a:pPr>
              <a:lnSpc>
                <a:spcPct val="150000"/>
              </a:lnSpc>
            </a:pPr>
            <a:r>
              <a:rPr lang="en-US" sz="2400" b="1"/>
              <a:t>Cân nhắc sử dụng các ứng dụng dịch vụ nếu:</a:t>
            </a:r>
          </a:p>
          <a:p>
            <a:pPr lvl="0">
              <a:lnSpc>
                <a:spcPct val="150000"/>
              </a:lnSpc>
            </a:pPr>
            <a:r>
              <a:rPr lang="en-US" sz="2400"/>
              <a:t>Ứng dụng :</a:t>
            </a:r>
          </a:p>
          <a:p>
            <a:pPr marL="342900" lvl="0" indent="-342900">
              <a:lnSpc>
                <a:spcPct val="150000"/>
              </a:lnSpc>
              <a:buFont typeface="Arial" panose="020B0604020202020204" pitchFamily="34" charset="0"/>
              <a:buChar char="•"/>
            </a:pPr>
            <a:r>
              <a:rPr lang="en-US" sz="2400" b="1" smtClean="0"/>
              <a:t>Hiển </a:t>
            </a:r>
            <a:r>
              <a:rPr lang="en-US" sz="2400" b="1"/>
              <a:t>thị chức năng không yêu cầu giao diện người dùng</a:t>
            </a:r>
            <a:r>
              <a:rPr lang="en-US" sz="2400"/>
              <a:t>.</a:t>
            </a:r>
          </a:p>
          <a:p>
            <a:pPr marL="342900" lvl="0" indent="-342900">
              <a:lnSpc>
                <a:spcPct val="150000"/>
              </a:lnSpc>
              <a:buFont typeface="Arial" panose="020B0604020202020204" pitchFamily="34" charset="0"/>
              <a:buChar char="•"/>
            </a:pPr>
            <a:r>
              <a:rPr lang="en-US" sz="2400"/>
              <a:t>Kết hợp chặt chẽ với khách hàng của nó.</a:t>
            </a:r>
          </a:p>
          <a:p>
            <a:pPr marL="342900" lvl="0" indent="-342900">
              <a:lnSpc>
                <a:spcPct val="150000"/>
              </a:lnSpc>
              <a:buFont typeface="Arial" panose="020B0604020202020204" pitchFamily="34" charset="0"/>
              <a:buChar char="•"/>
            </a:pPr>
            <a:r>
              <a:rPr lang="en-US" sz="2400"/>
              <a:t>C</a:t>
            </a:r>
            <a:r>
              <a:rPr lang="vi-VN" sz="2400"/>
              <a:t>hia sẻ hoặc sử dụng bởi các ứng dụng bên ngoài khác</a:t>
            </a:r>
            <a:endParaRPr lang="en-US" sz="2400"/>
          </a:p>
          <a:p>
            <a:pPr marL="342900" indent="-342900">
              <a:lnSpc>
                <a:spcPct val="150000"/>
              </a:lnSpc>
              <a:buFont typeface="Arial" panose="020B0604020202020204" pitchFamily="34" charset="0"/>
              <a:buChar char="•"/>
            </a:pPr>
            <a:r>
              <a:rPr lang="en-US" sz="2400"/>
              <a:t>H</a:t>
            </a:r>
            <a:r>
              <a:rPr lang="vi-VN" sz="2400"/>
              <a:t>iển thị chức năng sẽ được sử dụng bởi các ứng dụng qua Internet, mạng nội bộ hoặc trên máy cục bộ.</a:t>
            </a:r>
            <a:endParaRPr lang="en-US" sz="2400"/>
          </a:p>
        </p:txBody>
      </p:sp>
    </p:spTree>
    <p:extLst>
      <p:ext uri="{BB962C8B-B14F-4D97-AF65-F5344CB8AC3E}">
        <p14:creationId xmlns:p14="http://schemas.microsoft.com/office/powerpoint/2010/main" val="259278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2" grpId="0" animBg="1"/>
      <p:bldP spid="13"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7694" y="1511736"/>
            <a:ext cx="11018695" cy="769441"/>
          </a:xfrm>
          <a:prstGeom prst="rect">
            <a:avLst/>
          </a:prstGeom>
          <a:noFill/>
        </p:spPr>
        <p:txBody>
          <a:bodyPr wrap="square" rtlCol="0">
            <a:spAutoFit/>
          </a:bodyPr>
          <a:lstStyle/>
          <a:p>
            <a:pPr algn="r"/>
            <a:r>
              <a:rPr lang="en-US" sz="4400"/>
              <a:t>NGUYÊN MẪU DỊCH VỤ</a:t>
            </a:r>
          </a:p>
        </p:txBody>
      </p:sp>
      <p:sp>
        <p:nvSpPr>
          <p:cNvPr id="6" name="Oval 5"/>
          <p:cNvSpPr/>
          <p:nvPr/>
        </p:nvSpPr>
        <p:spPr>
          <a:xfrm>
            <a:off x="128626" y="148738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 name="Rectangle 1"/>
          <p:cNvSpPr/>
          <p:nvPr/>
        </p:nvSpPr>
        <p:spPr>
          <a:xfrm>
            <a:off x="341636" y="2322060"/>
            <a:ext cx="11018695" cy="2677656"/>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a:t>Cốt lõi của một ứng dụng Web là logic phía máy chủ của nó.</a:t>
            </a:r>
          </a:p>
          <a:p>
            <a:pPr marL="457200" indent="-457200">
              <a:lnSpc>
                <a:spcPct val="150000"/>
              </a:lnSpc>
              <a:buFont typeface="Arial" panose="020B0604020202020204" pitchFamily="34" charset="0"/>
              <a:buChar char="•"/>
            </a:pPr>
            <a:r>
              <a:rPr lang="en-US" sz="2800"/>
              <a:t> Logic này có thể bao gồm nhiều lớp riêng biệt. </a:t>
            </a:r>
          </a:p>
          <a:p>
            <a:pPr marL="457200" indent="-457200">
              <a:lnSpc>
                <a:spcPct val="150000"/>
              </a:lnSpc>
              <a:buFont typeface="Arial" panose="020B0604020202020204" pitchFamily="34" charset="0"/>
              <a:buChar char="•"/>
            </a:pPr>
            <a:r>
              <a:rPr lang="en-US" sz="2800"/>
              <a:t>Một ví dụ điển hình là </a:t>
            </a:r>
            <a:r>
              <a:rPr lang="en-US" sz="2800" b="1"/>
              <a:t>kiến trúc ba lớp </a:t>
            </a:r>
            <a:r>
              <a:rPr lang="en-US" sz="2800"/>
              <a:t>bao </a:t>
            </a:r>
            <a:r>
              <a:rPr lang="en-US" sz="2800" b="1"/>
              <a:t>gồm </a:t>
            </a:r>
            <a:r>
              <a:rPr lang="vi-VN" sz="2800" b="1"/>
              <a:t>lớp trình bày, nghiệp vụ và dữ liệu</a:t>
            </a:r>
            <a:r>
              <a:rPr lang="vi-VN" sz="2800"/>
              <a:t>, như thể hiện trong Hình 5</a:t>
            </a:r>
            <a:endParaRPr lang="en-US" sz="2800"/>
          </a:p>
        </p:txBody>
      </p:sp>
    </p:spTree>
    <p:extLst>
      <p:ext uri="{BB962C8B-B14F-4D97-AF65-F5344CB8AC3E}">
        <p14:creationId xmlns:p14="http://schemas.microsoft.com/office/powerpoint/2010/main" val="242714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67700" y="160880"/>
            <a:ext cx="5006499" cy="707886"/>
          </a:xfrm>
          <a:prstGeom prst="rect">
            <a:avLst/>
          </a:prstGeom>
          <a:noFill/>
        </p:spPr>
        <p:txBody>
          <a:bodyPr wrap="none" rtlCol="0">
            <a:spAutoFit/>
          </a:bodyPr>
          <a:lstStyle/>
          <a:p>
            <a:pPr algn="r"/>
            <a:r>
              <a:rPr lang="en-US" sz="4000" smtClean="0">
                <a:latin typeface="+mj-lt"/>
              </a:rPr>
              <a:t>NGUYÊN MẪU DỊCH </a:t>
            </a:r>
            <a:r>
              <a:rPr lang="en-US" sz="4000" smtClean="0">
                <a:latin typeface="+mj-lt"/>
              </a:rPr>
              <a:t>VỤ</a:t>
            </a:r>
            <a:endParaRPr lang="en-US" sz="4000" smtClean="0">
              <a:latin typeface="+mj-lt"/>
            </a:endParaRPr>
          </a:p>
        </p:txBody>
      </p:sp>
      <p:sp>
        <p:nvSpPr>
          <p:cNvPr id="6" name="Oval 5"/>
          <p:cNvSpPr/>
          <p:nvPr/>
        </p:nvSpPr>
        <p:spPr>
          <a:xfrm>
            <a:off x="11274199" y="292288"/>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pic>
        <p:nvPicPr>
          <p:cNvPr id="8" name="Picture 7" descr="Ee658104.83ae5a18-d230-4569-aac0-82ce5e30ea61(en-us,PandP.10).png"/>
          <p:cNvPicPr/>
          <p:nvPr/>
        </p:nvPicPr>
        <p:blipFill>
          <a:blip r:embed="rId2">
            <a:extLst>
              <a:ext uri="{28A0092B-C50C-407E-A947-70E740481C1C}">
                <a14:useLocalDpi xmlns:a14="http://schemas.microsoft.com/office/drawing/2010/main" val="0"/>
              </a:ext>
            </a:extLst>
          </a:blip>
          <a:srcRect/>
          <a:stretch>
            <a:fillRect/>
          </a:stretch>
        </p:blipFill>
        <p:spPr bwMode="auto">
          <a:xfrm>
            <a:off x="176620" y="730266"/>
            <a:ext cx="5492659" cy="5997105"/>
          </a:xfrm>
          <a:prstGeom prst="rect">
            <a:avLst/>
          </a:prstGeom>
          <a:noFill/>
          <a:ln>
            <a:noFill/>
          </a:ln>
        </p:spPr>
      </p:pic>
      <p:sp>
        <p:nvSpPr>
          <p:cNvPr id="9" name="Rectangle 8"/>
          <p:cNvSpPr/>
          <p:nvPr/>
        </p:nvSpPr>
        <p:spPr>
          <a:xfrm>
            <a:off x="5669279" y="1406373"/>
            <a:ext cx="6418217" cy="461664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vi-VN" sz="2800" smtClean="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Một ứng dụng Web thông thường sẽ truy cập vào dữ liệu được lưu trữ trên một máy chủ cơ sở dữ liệu từ xa. </a:t>
            </a:r>
            <a:endParaRPr lang="en-US" sz="2800">
              <a:solidFill>
                <a:srgbClr val="000000"/>
              </a:solidFill>
              <a:latin typeface="Calibri Light" panose="020F0302020204030204" pitchFamily="34" charset="0"/>
              <a:ea typeface="Times New Roman" panose="02020603050405020304" pitchFamily="18" charset="0"/>
              <a:cs typeface="Calibri Light" panose="020F0302020204030204" pitchFamily="34" charset="0"/>
            </a:endParaRPr>
          </a:p>
          <a:p>
            <a:pPr marL="457200" indent="-457200" algn="just">
              <a:lnSpc>
                <a:spcPct val="150000"/>
              </a:lnSpc>
              <a:buFont typeface="Arial" panose="020B0604020202020204" pitchFamily="34" charset="0"/>
              <a:buChar char="•"/>
            </a:pPr>
            <a:r>
              <a:rPr lang="en-US" sz="2800" b="1" i="1">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S</a:t>
            </a:r>
            <a:r>
              <a:rPr lang="vi-VN" sz="2800" b="1" i="1" smtClean="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ử dụng các dịch vụ được hiển thị bởi các ứng dụng khác</a:t>
            </a:r>
            <a:r>
              <a:rPr lang="vi-VN" sz="2800" smtClean="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 bao gồm các dịch vụ được lưu trữ trên S + S và các dịch vụ Web</a:t>
            </a:r>
            <a:r>
              <a:rPr lang="en-US" sz="2800" smtClean="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a:t>
            </a:r>
            <a:endParaRPr lang="en-US" sz="28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8399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7587" y="230808"/>
            <a:ext cx="6755375" cy="707886"/>
          </a:xfrm>
          <a:prstGeom prst="rect">
            <a:avLst/>
          </a:prstGeom>
          <a:noFill/>
        </p:spPr>
        <p:txBody>
          <a:bodyPr wrap="none" rtlCol="0">
            <a:spAutoFit/>
          </a:bodyPr>
          <a:lstStyle/>
          <a:p>
            <a:r>
              <a:rPr lang="en-US" sz="4000" smtClean="0">
                <a:latin typeface="+mj-lt"/>
              </a:rPr>
              <a:t>NGUYÊN MẪU ỨNG DỤNG WEB</a:t>
            </a:r>
          </a:p>
        </p:txBody>
      </p:sp>
      <p:sp>
        <p:nvSpPr>
          <p:cNvPr id="6" name="Oval 5"/>
          <p:cNvSpPr/>
          <p:nvPr/>
        </p:nvSpPr>
        <p:spPr>
          <a:xfrm>
            <a:off x="118519" y="198815"/>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7" name="Rectangle 6"/>
          <p:cNvSpPr/>
          <p:nvPr/>
        </p:nvSpPr>
        <p:spPr>
          <a:xfrm>
            <a:off x="897587" y="1009876"/>
            <a:ext cx="8425542" cy="523220"/>
          </a:xfrm>
          <a:prstGeom prst="rect">
            <a:avLst/>
          </a:prstGeom>
        </p:spPr>
        <p:txBody>
          <a:bodyPr wrap="square">
            <a:spAutoFit/>
          </a:bodyPr>
          <a:lstStyle/>
          <a:p>
            <a:r>
              <a:rPr lang="en-US" sz="2800" b="1">
                <a:latin typeface="+mj-lt"/>
              </a:rPr>
              <a:t>Cân nhắc sử dụng các ứng dụng </a:t>
            </a:r>
            <a:r>
              <a:rPr lang="en-US" sz="2800" b="1" smtClean="0">
                <a:latin typeface="+mj-lt"/>
              </a:rPr>
              <a:t>web </a:t>
            </a:r>
            <a:r>
              <a:rPr lang="en-US" sz="2800" b="1">
                <a:latin typeface="+mj-lt"/>
              </a:rPr>
              <a:t>nếu</a:t>
            </a:r>
            <a:r>
              <a:rPr lang="en-US" sz="2800" b="1" smtClean="0">
                <a:latin typeface="+mj-lt"/>
              </a:rPr>
              <a:t>:</a:t>
            </a:r>
          </a:p>
        </p:txBody>
      </p:sp>
      <p:sp>
        <p:nvSpPr>
          <p:cNvPr id="8" name="Rectangle 7"/>
          <p:cNvSpPr/>
          <p:nvPr/>
        </p:nvSpPr>
        <p:spPr>
          <a:xfrm>
            <a:off x="157961" y="1179145"/>
            <a:ext cx="666205" cy="20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1063" y="1772130"/>
            <a:ext cx="11231275" cy="4708981"/>
          </a:xfrm>
          <a:prstGeom prst="rect">
            <a:avLst/>
          </a:prstGeom>
        </p:spPr>
        <p:txBody>
          <a:bodyPr wrap="square">
            <a:spAutoFit/>
          </a:bodyPr>
          <a:lstStyle/>
          <a:p>
            <a:pPr marL="457200" lvl="0" indent="-457200">
              <a:lnSpc>
                <a:spcPct val="150000"/>
              </a:lnSpc>
              <a:buFont typeface="Arial" panose="020B0604020202020204" pitchFamily="34" charset="0"/>
              <a:buChar char="•"/>
            </a:pPr>
            <a:r>
              <a:rPr lang="en-US" sz="2400">
                <a:latin typeface="+mj-lt"/>
              </a:rPr>
              <a:t>Ứng </a:t>
            </a:r>
            <a:r>
              <a:rPr lang="en-US" sz="2400" smtClean="0">
                <a:latin typeface="+mj-lt"/>
              </a:rPr>
              <a:t>dụng: </a:t>
            </a:r>
          </a:p>
          <a:p>
            <a:pPr marL="457200" lvl="0" indent="-457200">
              <a:lnSpc>
                <a:spcPct val="150000"/>
              </a:lnSpc>
              <a:buFont typeface="Arial" panose="020B0604020202020204" pitchFamily="34" charset="0"/>
              <a:buChar char="•"/>
            </a:pPr>
            <a:r>
              <a:rPr lang="en-US" sz="2400">
                <a:latin typeface="+mj-lt"/>
              </a:rPr>
              <a:t>K</a:t>
            </a:r>
            <a:r>
              <a:rPr lang="en-US" sz="2400" smtClean="0">
                <a:latin typeface="+mj-lt"/>
              </a:rPr>
              <a:t>hông </a:t>
            </a:r>
            <a:r>
              <a:rPr lang="en-US" sz="2400">
                <a:latin typeface="+mj-lt"/>
              </a:rPr>
              <a:t>yêu cầu hỗ trợ đa giao diện người dùng và phương tiện được cung cấp bởi một ứng dụng Internet đa dạng</a:t>
            </a:r>
            <a:r>
              <a:rPr lang="en-US" sz="2400" smtClean="0">
                <a:latin typeface="+mj-lt"/>
              </a:rPr>
              <a:t>.</a:t>
            </a:r>
          </a:p>
          <a:p>
            <a:pPr marL="457200" indent="-457200">
              <a:lnSpc>
                <a:spcPct val="150000"/>
              </a:lnSpc>
              <a:buFont typeface="Arial" panose="020B0604020202020204" pitchFamily="34" charset="0"/>
              <a:buChar char="•"/>
            </a:pPr>
            <a:r>
              <a:rPr lang="en-US" sz="2400"/>
              <a:t>Giao diện người dùng của bạn phải độc lập với nền </a:t>
            </a:r>
            <a:r>
              <a:rPr lang="en-US" sz="2400"/>
              <a:t>tảng</a:t>
            </a:r>
            <a:r>
              <a:rPr lang="en-US" sz="2400" smtClean="0"/>
              <a:t>.</a:t>
            </a:r>
          </a:p>
          <a:p>
            <a:pPr marL="457200" indent="-457200">
              <a:lnSpc>
                <a:spcPct val="150000"/>
              </a:lnSpc>
              <a:buFont typeface="Arial" panose="020B0604020202020204" pitchFamily="34" charset="0"/>
              <a:buChar char="•"/>
            </a:pPr>
            <a:r>
              <a:rPr lang="en-US" sz="2400"/>
              <a:t>M</a:t>
            </a:r>
            <a:r>
              <a:rPr lang="en-US" sz="2400" smtClean="0"/>
              <a:t>uốn </a:t>
            </a:r>
            <a:r>
              <a:rPr lang="en-US" sz="2400"/>
              <a:t>sự đơn giản của một mô hình triển khai dựa </a:t>
            </a:r>
            <a:r>
              <a:rPr lang="en-US" sz="2400"/>
              <a:t>trên </a:t>
            </a:r>
            <a:r>
              <a:rPr lang="en-US" sz="2400" smtClean="0"/>
              <a:t>Web</a:t>
            </a:r>
            <a:endParaRPr lang="en-US" sz="2400" smtClean="0">
              <a:latin typeface="+mj-lt"/>
            </a:endParaRPr>
          </a:p>
          <a:p>
            <a:pPr marL="457200" indent="-457200">
              <a:lnSpc>
                <a:spcPct val="150000"/>
              </a:lnSpc>
              <a:buFont typeface="Arial" panose="020B0604020202020204" pitchFamily="34" charset="0"/>
              <a:buChar char="•"/>
            </a:pPr>
            <a:r>
              <a:rPr lang="en-US" sz="2400"/>
              <a:t>Muốn giảm thiểu các phụ thuộc phía máy khách và tiêu thụ tài nguyên, chẳng hạn như sử dụng đĩa hoặc bộ xử lý</a:t>
            </a:r>
            <a:r>
              <a:rPr lang="en-US" sz="2800"/>
              <a:t>.</a:t>
            </a:r>
          </a:p>
          <a:p>
            <a:pPr marL="457200" lvl="0" indent="-457200">
              <a:lnSpc>
                <a:spcPct val="150000"/>
              </a:lnSpc>
              <a:buFont typeface="Arial" panose="020B0604020202020204" pitchFamily="34" charset="0"/>
              <a:buChar char="•"/>
            </a:pPr>
            <a:endParaRPr lang="en-US" sz="2800">
              <a:latin typeface="+mj-lt"/>
            </a:endParaRPr>
          </a:p>
        </p:txBody>
      </p:sp>
      <p:sp>
        <p:nvSpPr>
          <p:cNvPr id="12" name="Flowchart: Connector 11"/>
          <p:cNvSpPr/>
          <p:nvPr/>
        </p:nvSpPr>
        <p:spPr>
          <a:xfrm>
            <a:off x="753896" y="1757762"/>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752322" y="2705036"/>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2321" y="3241543"/>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752321" y="3831763"/>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752321" y="4351166"/>
            <a:ext cx="143691" cy="156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28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11" grpId="0"/>
      <p:bldP spid="12" grpId="0" animBg="1"/>
      <p:bldP spid="13" grpId="0" animBg="1"/>
      <p:bldP spid="16"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3124" y="1174888"/>
            <a:ext cx="8248810" cy="1938992"/>
          </a:xfrm>
          <a:prstGeom prst="rect">
            <a:avLst/>
          </a:prstGeom>
          <a:noFill/>
        </p:spPr>
        <p:txBody>
          <a:bodyPr wrap="square" rtlCol="0">
            <a:spAutoFit/>
          </a:bodyPr>
          <a:lstStyle/>
          <a:p>
            <a:pPr algn="ctr"/>
            <a:r>
              <a:rPr lang="en-US" sz="6000" smtClean="0">
                <a:latin typeface="+mj-lt"/>
              </a:rPr>
              <a:t>CẢM ƠN CÁC BẠN ĐÃ LẮNG NGHE!</a:t>
            </a:r>
            <a:endParaRPr lang="en-US" sz="6000">
              <a:latin typeface="+mj-lt"/>
            </a:endParaRPr>
          </a:p>
        </p:txBody>
      </p:sp>
    </p:spTree>
    <p:extLst>
      <p:ext uri="{BB962C8B-B14F-4D97-AF65-F5344CB8AC3E}">
        <p14:creationId xmlns:p14="http://schemas.microsoft.com/office/powerpoint/2010/main" val="210940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2197" y="223173"/>
            <a:ext cx="2805192" cy="707886"/>
          </a:xfrm>
          <a:prstGeom prst="rect">
            <a:avLst/>
          </a:prstGeom>
          <a:noFill/>
        </p:spPr>
        <p:txBody>
          <a:bodyPr wrap="none" rtlCol="0">
            <a:spAutoFit/>
          </a:bodyPr>
          <a:lstStyle/>
          <a:p>
            <a:r>
              <a:rPr lang="en-US" sz="4000" smtClean="0">
                <a:latin typeface="+mj-lt"/>
              </a:rPr>
              <a:t>TỔNG QUAN</a:t>
            </a:r>
            <a:endParaRPr lang="en-US" sz="4000">
              <a:latin typeface="+mj-lt"/>
            </a:endParaRPr>
          </a:p>
        </p:txBody>
      </p:sp>
      <p:sp>
        <p:nvSpPr>
          <p:cNvPr id="3" name="Oval 2"/>
          <p:cNvSpPr/>
          <p:nvPr/>
        </p:nvSpPr>
        <p:spPr>
          <a:xfrm>
            <a:off x="233129" y="187582"/>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131529" y="732477"/>
            <a:ext cx="11706322" cy="64171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200">
                <a:latin typeface="+mj-lt"/>
                <a:cs typeface="Calibri Light" panose="020F0302020204030204" pitchFamily="34" charset="0"/>
              </a:rPr>
              <a:t>Hiểu các loại </a:t>
            </a:r>
            <a:r>
              <a:rPr lang="vi-VN" sz="2200">
                <a:latin typeface="+mj-lt"/>
                <a:cs typeface="Calibri Light" panose="020F0302020204030204" pitchFamily="34" charset="0"/>
              </a:rPr>
              <a:t>ứng </a:t>
            </a:r>
            <a:r>
              <a:rPr lang="vi-VN" sz="2200" smtClean="0">
                <a:latin typeface="+mj-lt"/>
                <a:cs typeface="Calibri Light" panose="020F0302020204030204" pitchFamily="34" charset="0"/>
              </a:rPr>
              <a:t>dụng, </a:t>
            </a:r>
            <a:r>
              <a:rPr lang="vi-VN" sz="2200">
                <a:latin typeface="+mj-lt"/>
                <a:cs typeface="Calibri Light" panose="020F0302020204030204" pitchFamily="34" charset="0"/>
              </a:rPr>
              <a:t>sự đánh đổi cần thiết và tác động của thiết kế đối với việc chọn một loại ứng dụng. </a:t>
            </a:r>
          </a:p>
          <a:p>
            <a:pPr marL="342900" indent="-342900" algn="just">
              <a:lnSpc>
                <a:spcPct val="150000"/>
              </a:lnSpc>
              <a:buFont typeface="Arial" panose="020B0604020202020204" pitchFamily="34" charset="0"/>
              <a:buChar char="•"/>
            </a:pPr>
            <a:r>
              <a:rPr lang="vi-VN" sz="2200">
                <a:latin typeface="+mj-lt"/>
                <a:cs typeface="Calibri Light" panose="020F0302020204030204" pitchFamily="34" charset="0"/>
              </a:rPr>
              <a:t>Xác định loại ứng dụng thích hợp cho tình huống và yêu cầu của mình.</a:t>
            </a:r>
          </a:p>
          <a:p>
            <a:pPr marL="342900" indent="-342900" algn="just">
              <a:lnSpc>
                <a:spcPct val="150000"/>
              </a:lnSpc>
              <a:buFont typeface="Arial" panose="020B0604020202020204" pitchFamily="34" charset="0"/>
              <a:buChar char="•"/>
            </a:pPr>
            <a:r>
              <a:rPr lang="vi-VN" sz="2200">
                <a:latin typeface="+mj-lt"/>
                <a:cs typeface="Calibri Light" panose="020F0302020204030204" pitchFamily="34" charset="0"/>
              </a:rPr>
              <a:t>Cung cấp chi tiết ngắn gọn về từng nguyên tắc ứng dụng cơ bản </a:t>
            </a:r>
          </a:p>
          <a:p>
            <a:pPr marL="342900" indent="-342900" algn="just">
              <a:lnSpc>
                <a:spcPct val="150000"/>
              </a:lnSpc>
              <a:buFont typeface="Arial" panose="020B0604020202020204" pitchFamily="34" charset="0"/>
              <a:buChar char="•"/>
            </a:pPr>
            <a:r>
              <a:rPr lang="vi-VN" sz="2200">
                <a:latin typeface="+mj-lt"/>
                <a:cs typeface="Calibri Light" panose="020F0302020204030204" pitchFamily="34" charset="0"/>
              </a:rPr>
              <a:t>Các yêu cầu, ràng buộc về công nghệ và loại trải nghiệm người dùng mà bạn định cung cấp sẽ xác định loại ứng dụng bạn chọn</a:t>
            </a:r>
            <a:r>
              <a:rPr lang="vi-VN" sz="2200">
                <a:latin typeface="+mj-lt"/>
                <a:cs typeface="Calibri Light" panose="020F0302020204030204" pitchFamily="34" charset="0"/>
              </a:rPr>
              <a:t>. </a:t>
            </a:r>
            <a:endParaRPr lang="en-US" sz="2200" smtClean="0">
              <a:latin typeface="+mj-lt"/>
              <a:cs typeface="Calibri Light" panose="020F0302020204030204" pitchFamily="34" charset="0"/>
            </a:endParaRPr>
          </a:p>
          <a:p>
            <a:pPr marL="342900" indent="-342900" algn="just">
              <a:lnSpc>
                <a:spcPct val="150000"/>
              </a:lnSpc>
              <a:buFont typeface="Arial" panose="020B0604020202020204" pitchFamily="34" charset="0"/>
              <a:buChar char="•"/>
            </a:pPr>
            <a:r>
              <a:rPr lang="vi-VN" sz="2200" smtClean="0">
                <a:latin typeface="+mj-lt"/>
                <a:cs typeface="Calibri Light" panose="020F0302020204030204" pitchFamily="34" charset="0"/>
              </a:rPr>
              <a:t>Sử dụng bản tóm tắt các nguyên mẫu ứng dụng để xem xét từng loại ứng dụng, mô tả của nó và các tình huống phổ biến -&gt; đưa ra lựa chọn sáng suốt về loại ứng dụng, dựa trên những lợi ích và cân nhắc đối với từng loại.</a:t>
            </a:r>
            <a:endParaRPr lang="en-US" sz="2200" smtClean="0">
              <a:latin typeface="+mj-lt"/>
              <a:cs typeface="Calibri Light" panose="020F0302020204030204" pitchFamily="34" charset="0"/>
            </a:endParaRPr>
          </a:p>
          <a:p>
            <a:pPr marL="342900" indent="-342900" algn="just">
              <a:lnSpc>
                <a:spcPct val="150000"/>
              </a:lnSpc>
              <a:buFont typeface="Arial" panose="020B0604020202020204" pitchFamily="34" charset="0"/>
              <a:buChar char="•"/>
            </a:pPr>
            <a:r>
              <a:rPr lang="vi-VN" i="1">
                <a:solidFill>
                  <a:schemeClr val="bg2">
                    <a:lumMod val="50000"/>
                  </a:schemeClr>
                </a:solidFill>
                <a:cs typeface="Calibri Light" panose="020F0302020204030204" pitchFamily="34" charset="0"/>
              </a:rPr>
              <a:t>Ví dụ</a:t>
            </a:r>
            <a:r>
              <a:rPr lang="vi-VN" i="1">
                <a:solidFill>
                  <a:schemeClr val="bg2">
                    <a:lumMod val="50000"/>
                  </a:schemeClr>
                </a:solidFill>
                <a:cs typeface="Calibri Light" panose="020F0302020204030204" pitchFamily="34" charset="0"/>
              </a:rPr>
              <a:t>: </a:t>
            </a:r>
            <a:r>
              <a:rPr lang="en-US" i="1" smtClean="0">
                <a:solidFill>
                  <a:schemeClr val="bg2">
                    <a:lumMod val="50000"/>
                  </a:schemeClr>
                </a:solidFill>
                <a:cs typeface="Calibri Light" panose="020F0302020204030204" pitchFamily="34" charset="0"/>
              </a:rPr>
              <a:t>B</a:t>
            </a:r>
            <a:r>
              <a:rPr lang="vi-VN" i="1" smtClean="0">
                <a:solidFill>
                  <a:schemeClr val="bg2">
                    <a:lumMod val="50000"/>
                  </a:schemeClr>
                </a:solidFill>
                <a:cs typeface="Calibri Light" panose="020F0302020204030204" pitchFamily="34" charset="0"/>
              </a:rPr>
              <a:t>ạn </a:t>
            </a:r>
            <a:r>
              <a:rPr lang="vi-VN" i="1">
                <a:solidFill>
                  <a:schemeClr val="bg2">
                    <a:lumMod val="50000"/>
                  </a:schemeClr>
                </a:solidFill>
                <a:cs typeface="Calibri Light" panose="020F0302020204030204" pitchFamily="34" charset="0"/>
              </a:rPr>
              <a:t>phải quyết định xem liệu khách hàng bạn định phục vụ có kết nối mạng vĩnh viễn hay không</a:t>
            </a:r>
            <a:r>
              <a:rPr lang="en-US" i="1">
                <a:solidFill>
                  <a:schemeClr val="bg2">
                    <a:lumMod val="50000"/>
                  </a:schemeClr>
                </a:solidFill>
                <a:cs typeface="Calibri Light" panose="020F0302020204030204" pitchFamily="34" charset="0"/>
              </a:rPr>
              <a:t>?</a:t>
            </a:r>
            <a:r>
              <a:rPr lang="vi-VN" i="1">
                <a:solidFill>
                  <a:schemeClr val="bg2">
                    <a:lumMod val="50000"/>
                  </a:schemeClr>
                </a:solidFill>
                <a:cs typeface="Calibri Light" panose="020F0302020204030204" pitchFamily="34" charset="0"/>
              </a:rPr>
              <a:t> liệu bạn có phải cung cấp nội dung đa phương tiện cho những người dùng ẩn danh để xem trong trình duyệt Web hay không</a:t>
            </a:r>
            <a:r>
              <a:rPr lang="en-US" i="1">
                <a:solidFill>
                  <a:schemeClr val="bg2">
                    <a:lumMod val="50000"/>
                  </a:schemeClr>
                </a:solidFill>
                <a:cs typeface="Calibri Light" panose="020F0302020204030204" pitchFamily="34" charset="0"/>
              </a:rPr>
              <a:t>?</a:t>
            </a:r>
            <a:r>
              <a:rPr lang="vi-VN" i="1">
                <a:solidFill>
                  <a:schemeClr val="bg2">
                    <a:lumMod val="50000"/>
                  </a:schemeClr>
                </a:solidFill>
                <a:cs typeface="Calibri Light" panose="020F0302020204030204" pitchFamily="34" charset="0"/>
              </a:rPr>
              <a:t> hay bạn sẽ chủ yếu phục vụ một số lượng nhỏ người dùng trên mạng nội bộ của công ty</a:t>
            </a:r>
            <a:r>
              <a:rPr lang="en-US" i="1">
                <a:solidFill>
                  <a:schemeClr val="bg2">
                    <a:lumMod val="50000"/>
                  </a:schemeClr>
                </a:solidFill>
                <a:cs typeface="Calibri Light" panose="020F0302020204030204" pitchFamily="34" charset="0"/>
              </a:rPr>
              <a:t>?</a:t>
            </a:r>
            <a:endParaRPr lang="vi-VN" i="1">
              <a:solidFill>
                <a:schemeClr val="bg2">
                  <a:lumMod val="50000"/>
                </a:schemeClr>
              </a:solidFill>
              <a:cs typeface="Calibri Light" panose="020F0302020204030204" pitchFamily="34" charset="0"/>
            </a:endParaRPr>
          </a:p>
          <a:p>
            <a:pPr marL="342900" indent="-342900" algn="just">
              <a:lnSpc>
                <a:spcPct val="150000"/>
              </a:lnSpc>
              <a:buFont typeface="Arial" panose="020B0604020202020204" pitchFamily="34" charset="0"/>
              <a:buChar char="•"/>
            </a:pPr>
            <a:endParaRPr lang="vi-VN" sz="2200">
              <a:latin typeface="+mj-lt"/>
              <a:cs typeface="Calibri Light" panose="020F0302020204030204" pitchFamily="34" charset="0"/>
            </a:endParaRPr>
          </a:p>
        </p:txBody>
      </p:sp>
    </p:spTree>
    <p:extLst>
      <p:ext uri="{BB962C8B-B14F-4D97-AF65-F5344CB8AC3E}">
        <p14:creationId xmlns:p14="http://schemas.microsoft.com/office/powerpoint/2010/main" val="38415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2197" y="223173"/>
            <a:ext cx="6630085" cy="707886"/>
          </a:xfrm>
          <a:prstGeom prst="rect">
            <a:avLst/>
          </a:prstGeom>
          <a:noFill/>
        </p:spPr>
        <p:txBody>
          <a:bodyPr wrap="none" rtlCol="0">
            <a:spAutoFit/>
          </a:bodyPr>
          <a:lstStyle/>
          <a:p>
            <a:r>
              <a:rPr lang="en-US" sz="4000" smtClean="0">
                <a:latin typeface="+mj-lt"/>
              </a:rPr>
              <a:t>TÓM TẮT CÁC LOẠI ỨNG DỤNG</a:t>
            </a:r>
            <a:endParaRPr lang="en-US" sz="4000">
              <a:latin typeface="+mj-lt"/>
            </a:endParaRPr>
          </a:p>
        </p:txBody>
      </p:sp>
      <p:sp>
        <p:nvSpPr>
          <p:cNvPr id="3" name="Oval 2"/>
          <p:cNvSpPr/>
          <p:nvPr/>
        </p:nvSpPr>
        <p:spPr>
          <a:xfrm>
            <a:off x="233129" y="187582"/>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33129" y="1018900"/>
            <a:ext cx="11706322" cy="461665"/>
          </a:xfrm>
          <a:prstGeom prst="rect">
            <a:avLst/>
          </a:prstGeom>
          <a:noFill/>
        </p:spPr>
        <p:txBody>
          <a:bodyPr wrap="square" rtlCol="0">
            <a:spAutoFit/>
          </a:bodyPr>
          <a:lstStyle/>
          <a:p>
            <a:pPr algn="just"/>
            <a:r>
              <a:rPr lang="en-US" sz="2400" smtClean="0">
                <a:latin typeface="Calibri Light (Headings)"/>
                <a:cs typeface="Calibri" panose="020F0502020204030204" pitchFamily="34" charset="0"/>
              </a:rPr>
              <a:t>	</a:t>
            </a:r>
            <a:endParaRPr lang="en-US" sz="2400">
              <a:latin typeface="Calibri Light (Headings)"/>
              <a:cs typeface="Calibri" panose="020F0502020204030204" pitchFamily="34" charset="0"/>
            </a:endParaRPr>
          </a:p>
        </p:txBody>
      </p:sp>
      <p:sp>
        <p:nvSpPr>
          <p:cNvPr id="6" name="TextBox 5"/>
          <p:cNvSpPr txBox="1"/>
          <p:nvPr/>
        </p:nvSpPr>
        <p:spPr>
          <a:xfrm>
            <a:off x="622663" y="1242009"/>
            <a:ext cx="11628671" cy="461665"/>
          </a:xfrm>
          <a:prstGeom prst="rect">
            <a:avLst/>
          </a:prstGeom>
          <a:noFill/>
        </p:spPr>
        <p:txBody>
          <a:bodyPr wrap="square" rtlCol="0">
            <a:spAutoFit/>
          </a:bodyPr>
          <a:lstStyle/>
          <a:p>
            <a:r>
              <a:rPr lang="vi-VN" sz="2400" b="1" smtClean="0">
                <a:latin typeface="Calibri Light" panose="020F0302020204030204" pitchFamily="34" charset="0"/>
                <a:cs typeface="Calibri Light" panose="020F0302020204030204" pitchFamily="34" charset="0"/>
              </a:rPr>
              <a:t>Sau đây là các loại ứng dụng cơ bản phổ biến mà bạn có thể quyết định xây dựng</a:t>
            </a:r>
            <a:r>
              <a:rPr lang="en-US" sz="2400" smtClean="0">
                <a:latin typeface="Calibri Light" panose="020F0302020204030204" pitchFamily="34" charset="0"/>
                <a:cs typeface="Calibri Light" panose="020F0302020204030204" pitchFamily="34" charset="0"/>
              </a:rPr>
              <a:t>:</a:t>
            </a:r>
            <a:endParaRPr lang="en-US" sz="2400">
              <a:latin typeface="Calibri Light" panose="020F0302020204030204" pitchFamily="34" charset="0"/>
              <a:cs typeface="Calibri Light" panose="020F0302020204030204" pitchFamily="34" charset="0"/>
            </a:endParaRPr>
          </a:p>
        </p:txBody>
      </p:sp>
      <p:sp>
        <p:nvSpPr>
          <p:cNvPr id="7" name="TextBox 6"/>
          <p:cNvSpPr txBox="1"/>
          <p:nvPr/>
        </p:nvSpPr>
        <p:spPr>
          <a:xfrm>
            <a:off x="622663" y="1869846"/>
            <a:ext cx="11376118" cy="2739211"/>
          </a:xfrm>
          <a:prstGeom prst="rect">
            <a:avLst/>
          </a:prstGeom>
          <a:noFill/>
        </p:spPr>
        <p:txBody>
          <a:bodyPr wrap="square" rtlCol="0">
            <a:spAutoFit/>
          </a:bodyPr>
          <a:lstStyle/>
          <a:p>
            <a:pPr lvl="0" algn="just"/>
            <a:r>
              <a:rPr lang="en-US" sz="2400" b="1" u="sng"/>
              <a:t>Mobile applications </a:t>
            </a:r>
            <a:r>
              <a:rPr lang="en-US" sz="2400" b="1" smtClean="0">
                <a:latin typeface="Calibri Light" panose="020F0302020204030204" pitchFamily="34" charset="0"/>
                <a:cs typeface="Calibri Light" panose="020F0302020204030204" pitchFamily="34" charset="0"/>
              </a:rPr>
              <a:t>: </a:t>
            </a:r>
          </a:p>
          <a:p>
            <a:pPr lvl="0" algn="just"/>
            <a:r>
              <a:rPr lang="en-US" sz="2400" smtClean="0">
                <a:latin typeface="Calibri Light" panose="020F0302020204030204" pitchFamily="34" charset="0"/>
                <a:cs typeface="Calibri Light" panose="020F0302020204030204" pitchFamily="34" charset="0"/>
              </a:rPr>
              <a:t>Được </a:t>
            </a:r>
            <a:r>
              <a:rPr lang="en-US" sz="2400">
                <a:latin typeface="Calibri Light" panose="020F0302020204030204" pitchFamily="34" charset="0"/>
                <a:cs typeface="Calibri Light" panose="020F0302020204030204" pitchFamily="34" charset="0"/>
              </a:rPr>
              <a:t>phát triển dưới dạng </a:t>
            </a:r>
            <a:r>
              <a:rPr lang="en-US" sz="2400" b="1">
                <a:latin typeface="Calibri Light" panose="020F0302020204030204" pitchFamily="34" charset="0"/>
                <a:cs typeface="Calibri Light" panose="020F0302020204030204" pitchFamily="34" charset="0"/>
              </a:rPr>
              <a:t>ứng dụng </a:t>
            </a:r>
            <a:r>
              <a:rPr lang="en-US" sz="2400" b="1" smtClean="0">
                <a:latin typeface="Calibri Light" panose="020F0302020204030204" pitchFamily="34" charset="0"/>
                <a:cs typeface="Calibri Light" panose="020F0302020204030204" pitchFamily="34" charset="0"/>
              </a:rPr>
              <a:t>thin </a:t>
            </a:r>
            <a:r>
              <a:rPr lang="en-US" sz="2400" b="1">
                <a:latin typeface="Calibri Light" panose="020F0302020204030204" pitchFamily="34" charset="0"/>
                <a:cs typeface="Calibri Light" panose="020F0302020204030204" pitchFamily="34" charset="0"/>
              </a:rPr>
              <a:t>client </a:t>
            </a:r>
            <a:r>
              <a:rPr lang="en-US" sz="2400" smtClean="0">
                <a:latin typeface="Calibri Light" panose="020F0302020204030204" pitchFamily="34" charset="0"/>
                <a:cs typeface="Calibri Light" panose="020F0302020204030204" pitchFamily="34" charset="0"/>
              </a:rPr>
              <a:t>hoặc </a:t>
            </a:r>
            <a:r>
              <a:rPr lang="en-US" sz="2400" b="1" smtClean="0">
                <a:latin typeface="Calibri Light" panose="020F0302020204030204" pitchFamily="34" charset="0"/>
                <a:cs typeface="Calibri Light" panose="020F0302020204030204" pitchFamily="34" charset="0"/>
              </a:rPr>
              <a:t>rich </a:t>
            </a:r>
            <a:r>
              <a:rPr lang="en-US" sz="2400" b="1">
                <a:latin typeface="Calibri Light" panose="020F0302020204030204" pitchFamily="34" charset="0"/>
                <a:cs typeface="Calibri Light" panose="020F0302020204030204" pitchFamily="34" charset="0"/>
              </a:rPr>
              <a:t>client </a:t>
            </a:r>
            <a:r>
              <a:rPr lang="en-US" sz="2400" b="1" smtClean="0">
                <a:latin typeface="Calibri Light" panose="020F0302020204030204" pitchFamily="34" charset="0"/>
                <a:cs typeface="Calibri Light" panose="020F0302020204030204" pitchFamily="34" charset="0"/>
              </a:rPr>
              <a:t>. </a:t>
            </a:r>
          </a:p>
          <a:p>
            <a:pPr lvl="0" algn="just"/>
            <a:r>
              <a:rPr lang="en-US" sz="2400" b="1" i="1" smtClean="0">
                <a:latin typeface="Calibri Light" panose="020F0302020204030204" pitchFamily="34" charset="0"/>
                <a:cs typeface="Calibri Light" panose="020F0302020204030204" pitchFamily="34" charset="0"/>
              </a:rPr>
              <a:t>Các </a:t>
            </a:r>
            <a:r>
              <a:rPr lang="en-US" sz="2400" b="1" i="1">
                <a:latin typeface="Calibri Light" panose="020F0302020204030204" pitchFamily="34" charset="0"/>
                <a:cs typeface="Calibri Light" panose="020F0302020204030204" pitchFamily="34" charset="0"/>
              </a:rPr>
              <a:t>ứng dụng di động </a:t>
            </a:r>
            <a:r>
              <a:rPr lang="en-US" sz="2400" b="1" i="1">
                <a:latin typeface="Calibri Light" panose="020F0302020204030204" pitchFamily="34" charset="0"/>
                <a:cs typeface="Calibri Light" panose="020F0302020204030204" pitchFamily="34" charset="0"/>
              </a:rPr>
              <a:t>rich </a:t>
            </a:r>
            <a:r>
              <a:rPr lang="en-US" sz="2400" b="1" i="1">
                <a:latin typeface="Calibri Light" panose="020F0302020204030204" pitchFamily="34" charset="0"/>
                <a:cs typeface="Calibri Light" panose="020F0302020204030204" pitchFamily="34" charset="0"/>
              </a:rPr>
              <a:t>client </a:t>
            </a:r>
            <a:r>
              <a:rPr lang="en-US" sz="2400" smtClean="0">
                <a:latin typeface="Calibri Light" panose="020F0302020204030204" pitchFamily="34" charset="0"/>
                <a:cs typeface="Calibri Light" panose="020F0302020204030204" pitchFamily="34" charset="0"/>
              </a:rPr>
              <a:t>hỗ </a:t>
            </a:r>
            <a:r>
              <a:rPr lang="en-US" sz="2400">
                <a:latin typeface="Calibri Light" panose="020F0302020204030204" pitchFamily="34" charset="0"/>
                <a:cs typeface="Calibri Light" panose="020F0302020204030204" pitchFamily="34" charset="0"/>
              </a:rPr>
              <a:t>trợ các tình huống bị ngắt kết nối hoặc thỉnh thoảng được kết nối. </a:t>
            </a:r>
            <a:endParaRPr lang="en-US" sz="2400" smtClean="0">
              <a:latin typeface="Calibri Light" panose="020F0302020204030204" pitchFamily="34" charset="0"/>
              <a:cs typeface="Calibri Light" panose="020F0302020204030204" pitchFamily="34" charset="0"/>
            </a:endParaRPr>
          </a:p>
          <a:p>
            <a:pPr lvl="0" algn="just"/>
            <a:r>
              <a:rPr lang="en-US" sz="2400" b="1" i="1" smtClean="0">
                <a:latin typeface="Calibri Light" panose="020F0302020204030204" pitchFamily="34" charset="0"/>
                <a:cs typeface="Calibri Light" panose="020F0302020204030204" pitchFamily="34" charset="0"/>
              </a:rPr>
              <a:t>Ứng </a:t>
            </a:r>
            <a:r>
              <a:rPr lang="en-US" sz="2400" b="1" i="1">
                <a:latin typeface="Calibri Light" panose="020F0302020204030204" pitchFamily="34" charset="0"/>
                <a:cs typeface="Calibri Light" panose="020F0302020204030204" pitchFamily="34" charset="0"/>
              </a:rPr>
              <a:t>dụng web hoặc ứng </a:t>
            </a:r>
            <a:r>
              <a:rPr lang="en-US" sz="2400" b="1" i="1">
                <a:latin typeface="Calibri Light" panose="020F0302020204030204" pitchFamily="34" charset="0"/>
                <a:cs typeface="Calibri Light" panose="020F0302020204030204" pitchFamily="34" charset="0"/>
              </a:rPr>
              <a:t>thin client </a:t>
            </a:r>
            <a:r>
              <a:rPr lang="en-US" sz="2400" smtClean="0">
                <a:latin typeface="Calibri Light" panose="020F0302020204030204" pitchFamily="34" charset="0"/>
                <a:cs typeface="Calibri Light" panose="020F0302020204030204" pitchFamily="34" charset="0"/>
              </a:rPr>
              <a:t>chỉ </a:t>
            </a:r>
            <a:r>
              <a:rPr lang="en-US" sz="2400">
                <a:latin typeface="Calibri Light" panose="020F0302020204030204" pitchFamily="34" charset="0"/>
                <a:cs typeface="Calibri Light" panose="020F0302020204030204" pitchFamily="34" charset="0"/>
              </a:rPr>
              <a:t>hỗ trợ các kịch bản được kết nối. Tài nguyên thiết bị có thể chứng minh là một hạn chế khi thiết kế các ứng dụng di động</a:t>
            </a:r>
            <a:r>
              <a:rPr lang="en-US" sz="2400" smtClean="0">
                <a:latin typeface="Calibri Light" panose="020F0302020204030204" pitchFamily="34" charset="0"/>
                <a:cs typeface="Calibri Light" panose="020F0302020204030204" pitchFamily="34" charset="0"/>
              </a:rPr>
              <a:t>.</a:t>
            </a:r>
          </a:p>
          <a:p>
            <a:pPr algn="just"/>
            <a:endParaRPr lang="en-US" sz="2800">
              <a:latin typeface="+mj-lt"/>
            </a:endParaRPr>
          </a:p>
        </p:txBody>
      </p:sp>
      <p:sp>
        <p:nvSpPr>
          <p:cNvPr id="8" name="TextBox 7"/>
          <p:cNvSpPr txBox="1"/>
          <p:nvPr/>
        </p:nvSpPr>
        <p:spPr>
          <a:xfrm>
            <a:off x="622662" y="4151734"/>
            <a:ext cx="11376119" cy="2215991"/>
          </a:xfrm>
          <a:prstGeom prst="rect">
            <a:avLst/>
          </a:prstGeom>
          <a:noFill/>
        </p:spPr>
        <p:txBody>
          <a:bodyPr wrap="square" rtlCol="0">
            <a:spAutoFit/>
          </a:bodyPr>
          <a:lstStyle/>
          <a:p>
            <a:pPr lvl="0"/>
            <a:r>
              <a:rPr lang="en-US" sz="2400" b="1" u="sng"/>
              <a:t>Rich </a:t>
            </a:r>
            <a:r>
              <a:rPr lang="en-US" sz="2400" b="1" u="sng"/>
              <a:t>client </a:t>
            </a:r>
            <a:r>
              <a:rPr lang="en-US" sz="2400" b="1" u="sng" smtClean="0"/>
              <a:t>applications</a:t>
            </a:r>
            <a:r>
              <a:rPr lang="en-US" sz="2400" smtClean="0">
                <a:latin typeface="Calibri Light" panose="020F0302020204030204" pitchFamily="34" charset="0"/>
                <a:cs typeface="Calibri Light" panose="020F0302020204030204" pitchFamily="34" charset="0"/>
              </a:rPr>
              <a:t>: </a:t>
            </a:r>
          </a:p>
          <a:p>
            <a:pPr lvl="0"/>
            <a:r>
              <a:rPr lang="en-US" sz="2400" smtClean="0">
                <a:latin typeface="Calibri Light" panose="020F0302020204030204" pitchFamily="34" charset="0"/>
                <a:cs typeface="Calibri Light" panose="020F0302020204030204" pitchFamily="34" charset="0"/>
              </a:rPr>
              <a:t>Được </a:t>
            </a:r>
            <a:r>
              <a:rPr lang="en-US" sz="2400">
                <a:latin typeface="Calibri Light" panose="020F0302020204030204" pitchFamily="34" charset="0"/>
                <a:cs typeface="Calibri Light" panose="020F0302020204030204" pitchFamily="34" charset="0"/>
              </a:rPr>
              <a:t>phát triển dưới dạng các </a:t>
            </a:r>
            <a:r>
              <a:rPr lang="en-US" sz="2400" b="1" i="1">
                <a:latin typeface="Calibri Light" panose="020F0302020204030204" pitchFamily="34" charset="0"/>
                <a:cs typeface="Calibri Light" panose="020F0302020204030204" pitchFamily="34" charset="0"/>
              </a:rPr>
              <a:t>ứng dụng độc lập với giao diện người dùng đồ họa hiển thị dữ liệu </a:t>
            </a:r>
            <a:r>
              <a:rPr lang="en-US" sz="2400">
                <a:latin typeface="Calibri Light" panose="020F0302020204030204" pitchFamily="34" charset="0"/>
                <a:cs typeface="Calibri Light" panose="020F0302020204030204" pitchFamily="34" charset="0"/>
              </a:rPr>
              <a:t>bằng cách sử dụng một loạt các điều khiển. </a:t>
            </a:r>
            <a:endParaRPr lang="en-US" sz="2400" smtClean="0">
              <a:latin typeface="Calibri Light" panose="020F0302020204030204" pitchFamily="34" charset="0"/>
              <a:cs typeface="Calibri Light" panose="020F0302020204030204" pitchFamily="34" charset="0"/>
            </a:endParaRPr>
          </a:p>
          <a:p>
            <a:pPr lvl="0"/>
            <a:r>
              <a:rPr lang="vi-VN" sz="2400" i="1" smtClean="0">
                <a:latin typeface="Calibri Light" panose="020F0302020204030204" pitchFamily="34" charset="0"/>
                <a:cs typeface="Calibri Light" panose="020F0302020204030204" pitchFamily="34" charset="0"/>
              </a:rPr>
              <a:t>Được </a:t>
            </a:r>
            <a:r>
              <a:rPr lang="en-US" sz="2400" smtClean="0">
                <a:latin typeface="Calibri Light" panose="020F0302020204030204" pitchFamily="34" charset="0"/>
                <a:cs typeface="Calibri Light" panose="020F0302020204030204" pitchFamily="34" charset="0"/>
              </a:rPr>
              <a:t>thiết </a:t>
            </a:r>
            <a:r>
              <a:rPr lang="en-US" sz="2400">
                <a:latin typeface="Calibri Light" panose="020F0302020204030204" pitchFamily="34" charset="0"/>
                <a:cs typeface="Calibri Light" panose="020F0302020204030204" pitchFamily="34" charset="0"/>
              </a:rPr>
              <a:t>kế cho các kịch bản bị ngắt kết nối và thỉnh thoảng được kết nối nếu họ cần truy cập dữ liệu hoặc chức năng từ xa.</a:t>
            </a:r>
          </a:p>
          <a:p>
            <a:endParaRPr lang="en-US"/>
          </a:p>
        </p:txBody>
      </p:sp>
      <p:sp>
        <p:nvSpPr>
          <p:cNvPr id="11" name="Flowchart: Connector 10"/>
          <p:cNvSpPr/>
          <p:nvPr/>
        </p:nvSpPr>
        <p:spPr>
          <a:xfrm>
            <a:off x="153739" y="1911149"/>
            <a:ext cx="409589" cy="40495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53739" y="4177820"/>
            <a:ext cx="409589" cy="40495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4021" y="1305551"/>
            <a:ext cx="548642" cy="27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03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p:bldP spid="11" grpId="0" animBg="1"/>
      <p:bldP spid="1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328" y="483326"/>
            <a:ext cx="11349996" cy="1938992"/>
          </a:xfrm>
          <a:prstGeom prst="rect">
            <a:avLst/>
          </a:prstGeom>
          <a:noFill/>
        </p:spPr>
        <p:txBody>
          <a:bodyPr wrap="square" rtlCol="0">
            <a:spAutoFit/>
          </a:bodyPr>
          <a:lstStyle/>
          <a:p>
            <a:pPr lvl="0" algn="just"/>
            <a:r>
              <a:rPr lang="en-US" sz="2400" b="1" u="sng"/>
              <a:t>Rich </a:t>
            </a:r>
            <a:r>
              <a:rPr lang="en-US" sz="2400" b="1" u="sng"/>
              <a:t>Internet </a:t>
            </a:r>
            <a:r>
              <a:rPr lang="en-US" sz="2400" b="1" u="sng" smtClean="0"/>
              <a:t>applications</a:t>
            </a:r>
            <a:r>
              <a:rPr lang="en-US" sz="2400" b="1" u="sng" smtClean="0">
                <a:latin typeface="Calibri Light" panose="020F0302020204030204" pitchFamily="34" charset="0"/>
                <a:cs typeface="Calibri Light" panose="020F0302020204030204" pitchFamily="34" charset="0"/>
              </a:rPr>
              <a:t>: </a:t>
            </a:r>
          </a:p>
          <a:p>
            <a:pPr lvl="0" algn="just"/>
            <a:r>
              <a:rPr lang="en-US" sz="2400" smtClean="0">
                <a:latin typeface="Calibri Light" panose="020F0302020204030204" pitchFamily="34" charset="0"/>
                <a:cs typeface="Calibri Light" panose="020F0302020204030204" pitchFamily="34" charset="0"/>
              </a:rPr>
              <a:t>Được </a:t>
            </a:r>
            <a:r>
              <a:rPr lang="en-US" sz="2400">
                <a:latin typeface="Calibri Light" panose="020F0302020204030204" pitchFamily="34" charset="0"/>
                <a:cs typeface="Calibri Light" panose="020F0302020204030204" pitchFamily="34" charset="0"/>
              </a:rPr>
              <a:t>phát triển để </a:t>
            </a:r>
            <a:r>
              <a:rPr lang="en-US" sz="2400" b="1" i="1">
                <a:latin typeface="Calibri Light" panose="020F0302020204030204" pitchFamily="34" charset="0"/>
                <a:cs typeface="Calibri Light" panose="020F0302020204030204" pitchFamily="34" charset="0"/>
              </a:rPr>
              <a:t>hỗ trợ nhiều nền tảng và nhiều trình duyệt, hiển thị nội dung đa phương tiện hoặc đồ họa</a:t>
            </a:r>
            <a:r>
              <a:rPr lang="en-US" sz="2400" b="1">
                <a:latin typeface="Calibri Light" panose="020F0302020204030204" pitchFamily="34" charset="0"/>
                <a:cs typeface="Calibri Light" panose="020F0302020204030204" pitchFamily="34" charset="0"/>
              </a:rPr>
              <a:t>. </a:t>
            </a:r>
            <a:endParaRPr lang="en-US" sz="2400" b="1" smtClean="0">
              <a:latin typeface="Calibri Light" panose="020F0302020204030204" pitchFamily="34" charset="0"/>
              <a:cs typeface="Calibri Light" panose="020F0302020204030204" pitchFamily="34" charset="0"/>
            </a:endParaRPr>
          </a:p>
          <a:p>
            <a:pPr lvl="0" algn="just"/>
            <a:r>
              <a:rPr lang="en-US" sz="2400">
                <a:latin typeface="Calibri Light" panose="020F0302020204030204" pitchFamily="34" charset="0"/>
                <a:cs typeface="Calibri Light" panose="020F0302020204030204" pitchFamily="34" charset="0"/>
              </a:rPr>
              <a:t>C</a:t>
            </a:r>
            <a:r>
              <a:rPr lang="en-US" sz="2400" smtClean="0">
                <a:latin typeface="Calibri Light" panose="020F0302020204030204" pitchFamily="34" charset="0"/>
                <a:cs typeface="Calibri Light" panose="020F0302020204030204" pitchFamily="34" charset="0"/>
              </a:rPr>
              <a:t>hạy </a:t>
            </a:r>
            <a:r>
              <a:rPr lang="en-US" sz="2400">
                <a:latin typeface="Calibri Light" panose="020F0302020204030204" pitchFamily="34" charset="0"/>
                <a:cs typeface="Calibri Light" panose="020F0302020204030204" pitchFamily="34" charset="0"/>
              </a:rPr>
              <a:t>trong </a:t>
            </a:r>
            <a:r>
              <a:rPr lang="en-US" sz="2400" b="1"/>
              <a:t>Sandbox</a:t>
            </a:r>
            <a:r>
              <a:rPr lang="en-US" b="1"/>
              <a:t> </a:t>
            </a:r>
            <a:r>
              <a:rPr lang="en-US" sz="2400" smtClean="0">
                <a:latin typeface="Calibri Light" panose="020F0302020204030204" pitchFamily="34" charset="0"/>
                <a:cs typeface="Calibri Light" panose="020F0302020204030204" pitchFamily="34" charset="0"/>
              </a:rPr>
              <a:t>của </a:t>
            </a:r>
            <a:r>
              <a:rPr lang="en-US" sz="2400">
                <a:latin typeface="Calibri Light" panose="020F0302020204030204" pitchFamily="34" charset="0"/>
                <a:cs typeface="Calibri Light" panose="020F0302020204030204" pitchFamily="34" charset="0"/>
              </a:rPr>
              <a:t>trình duyệt hạn chế quyền truy cập vào một số tính năng của máy khách.</a:t>
            </a:r>
          </a:p>
        </p:txBody>
      </p:sp>
      <p:sp>
        <p:nvSpPr>
          <p:cNvPr id="3" name="TextBox 2"/>
          <p:cNvSpPr txBox="1"/>
          <p:nvPr/>
        </p:nvSpPr>
        <p:spPr>
          <a:xfrm>
            <a:off x="563328" y="2229393"/>
            <a:ext cx="11349996" cy="2308324"/>
          </a:xfrm>
          <a:prstGeom prst="rect">
            <a:avLst/>
          </a:prstGeom>
          <a:noFill/>
        </p:spPr>
        <p:txBody>
          <a:bodyPr wrap="square" rtlCol="0">
            <a:spAutoFit/>
          </a:bodyPr>
          <a:lstStyle/>
          <a:p>
            <a:pPr lvl="0" algn="just"/>
            <a:r>
              <a:rPr lang="en-US" sz="2400" b="1" u="sng"/>
              <a:t>Service </a:t>
            </a:r>
            <a:r>
              <a:rPr lang="en-US" sz="2400" b="1" u="sng" smtClean="0"/>
              <a:t>applications</a:t>
            </a:r>
            <a:r>
              <a:rPr lang="en-US" sz="2400" u="sng">
                <a:latin typeface="Calibri Light" panose="020F0302020204030204" pitchFamily="34" charset="0"/>
                <a:cs typeface="Calibri Light" panose="020F0302020204030204" pitchFamily="34" charset="0"/>
              </a:rPr>
              <a:t>:</a:t>
            </a:r>
            <a:r>
              <a:rPr lang="en-US" sz="2400" u="sng" smtClean="0">
                <a:latin typeface="Calibri Light" panose="020F0302020204030204" pitchFamily="34" charset="0"/>
                <a:cs typeface="Calibri Light" panose="020F0302020204030204" pitchFamily="34" charset="0"/>
              </a:rPr>
              <a:t> </a:t>
            </a:r>
          </a:p>
          <a:p>
            <a:pPr lvl="0" algn="just"/>
            <a:r>
              <a:rPr lang="en-US" sz="2400" smtClean="0">
                <a:latin typeface="Calibri Light" panose="020F0302020204030204" pitchFamily="34" charset="0"/>
                <a:cs typeface="Calibri Light" panose="020F0302020204030204" pitchFamily="34" charset="0"/>
              </a:rPr>
              <a:t>Các </a:t>
            </a:r>
            <a:r>
              <a:rPr lang="en-US" sz="2400">
                <a:latin typeface="Calibri Light" panose="020F0302020204030204" pitchFamily="34" charset="0"/>
                <a:cs typeface="Calibri Light" panose="020F0302020204030204" pitchFamily="34" charset="0"/>
              </a:rPr>
              <a:t>dịch vụ </a:t>
            </a:r>
            <a:r>
              <a:rPr lang="en-US" sz="2400" b="1" i="1" smtClean="0">
                <a:latin typeface="Calibri Light" panose="020F0302020204030204" pitchFamily="34" charset="0"/>
                <a:cs typeface="Calibri Light" panose="020F0302020204030204" pitchFamily="34" charset="0"/>
              </a:rPr>
              <a:t>thể hiện </a:t>
            </a:r>
            <a:r>
              <a:rPr lang="en-US" sz="2400" b="1" i="1">
                <a:latin typeface="Calibri Light" panose="020F0302020204030204" pitchFamily="34" charset="0"/>
                <a:cs typeface="Calibri Light" panose="020F0302020204030204" pitchFamily="34" charset="0"/>
              </a:rPr>
              <a:t>chức </a:t>
            </a:r>
            <a:r>
              <a:rPr lang="en-US" sz="2400" b="1" i="1">
                <a:latin typeface="Calibri Light" panose="020F0302020204030204" pitchFamily="34" charset="0"/>
                <a:cs typeface="Calibri Light" panose="020F0302020204030204" pitchFamily="34" charset="0"/>
              </a:rPr>
              <a:t>năng kinh doanh được chia sẻ và cho phép khách hàng truy cập chúng từ một hệ thống cục bộ hoặc từ xa</a:t>
            </a:r>
            <a:r>
              <a:rPr lang="en-US" sz="2400" b="1">
                <a:latin typeface="Calibri Light" panose="020F0302020204030204" pitchFamily="34" charset="0"/>
                <a:cs typeface="Calibri Light" panose="020F0302020204030204" pitchFamily="34" charset="0"/>
              </a:rPr>
              <a:t>. </a:t>
            </a:r>
            <a:endParaRPr lang="en-US" sz="2400" b="1" smtClean="0">
              <a:latin typeface="Calibri Light" panose="020F0302020204030204" pitchFamily="34" charset="0"/>
              <a:cs typeface="Calibri Light" panose="020F0302020204030204" pitchFamily="34" charset="0"/>
            </a:endParaRPr>
          </a:p>
          <a:p>
            <a:pPr lvl="0" algn="just"/>
            <a:r>
              <a:rPr lang="en-US" sz="2400" smtClean="0">
                <a:latin typeface="Calibri Light" panose="020F0302020204030204" pitchFamily="34" charset="0"/>
                <a:cs typeface="Calibri Light" panose="020F0302020204030204" pitchFamily="34" charset="0"/>
              </a:rPr>
              <a:t>Các </a:t>
            </a:r>
            <a:r>
              <a:rPr lang="en-US" sz="2400">
                <a:latin typeface="Calibri Light" panose="020F0302020204030204" pitchFamily="34" charset="0"/>
                <a:cs typeface="Calibri Light" panose="020F0302020204030204" pitchFamily="34" charset="0"/>
              </a:rPr>
              <a:t>hoạt động dịch vụ được gọi bằng cách sử dụng các tin nhắn, dựa trên sơ đồ XML, được truyền qua một kênh vận chuyển. </a:t>
            </a:r>
            <a:endParaRPr lang="en-US" sz="2400" smtClean="0">
              <a:latin typeface="Calibri Light" panose="020F0302020204030204" pitchFamily="34" charset="0"/>
              <a:cs typeface="Calibri Light" panose="020F0302020204030204" pitchFamily="34" charset="0"/>
            </a:endParaRPr>
          </a:p>
          <a:p>
            <a:pPr lvl="0" algn="just"/>
            <a:r>
              <a:rPr lang="en-US" sz="2400" smtClean="0">
                <a:latin typeface="Calibri Light" panose="020F0302020204030204" pitchFamily="34" charset="0"/>
                <a:cs typeface="Calibri Light" panose="020F0302020204030204" pitchFamily="34" charset="0"/>
              </a:rPr>
              <a:t>Mục </a:t>
            </a:r>
            <a:r>
              <a:rPr lang="en-US" sz="2400">
                <a:latin typeface="Calibri Light" panose="020F0302020204030204" pitchFamily="34" charset="0"/>
                <a:cs typeface="Calibri Light" panose="020F0302020204030204" pitchFamily="34" charset="0"/>
              </a:rPr>
              <a:t>tiêu </a:t>
            </a:r>
            <a:r>
              <a:rPr lang="en-US" sz="2400" smtClean="0">
                <a:latin typeface="Calibri Light" panose="020F0302020204030204" pitchFamily="34" charset="0"/>
                <a:cs typeface="Calibri Light" panose="020F0302020204030204" pitchFamily="34" charset="0"/>
              </a:rPr>
              <a:t>là </a:t>
            </a:r>
            <a:r>
              <a:rPr lang="en-US" sz="2400">
                <a:latin typeface="Calibri Light" panose="020F0302020204030204" pitchFamily="34" charset="0"/>
                <a:cs typeface="Calibri Light" panose="020F0302020204030204" pitchFamily="34" charset="0"/>
              </a:rPr>
              <a:t>đạt được sự kết hợp lỏng lẻo giữa máy khách và máy chủ.</a:t>
            </a:r>
          </a:p>
        </p:txBody>
      </p:sp>
      <p:sp>
        <p:nvSpPr>
          <p:cNvPr id="4" name="Rectangle 3"/>
          <p:cNvSpPr/>
          <p:nvPr/>
        </p:nvSpPr>
        <p:spPr>
          <a:xfrm>
            <a:off x="563328" y="4662320"/>
            <a:ext cx="11349996" cy="941796"/>
          </a:xfrm>
          <a:prstGeom prst="rect">
            <a:avLst/>
          </a:prstGeom>
        </p:spPr>
        <p:txBody>
          <a:bodyPr wrap="square">
            <a:spAutoFit/>
          </a:bodyPr>
          <a:lstStyle/>
          <a:p>
            <a:pPr algn="just">
              <a:lnSpc>
                <a:spcPct val="115000"/>
              </a:lnSpc>
              <a:spcAft>
                <a:spcPts val="1000"/>
              </a:spcAft>
              <a:buSzPts val="1000"/>
              <a:tabLst>
                <a:tab pos="457200" algn="l"/>
              </a:tabLst>
            </a:pPr>
            <a:r>
              <a:rPr lang="en-US" sz="2400" b="1" u="sng"/>
              <a:t>Web </a:t>
            </a:r>
            <a:r>
              <a:rPr lang="en-US" sz="2400" b="1" u="sng" smtClean="0"/>
              <a:t>applications</a:t>
            </a:r>
            <a:r>
              <a:rPr lang="en-US" sz="2400" u="sng" smtClean="0">
                <a:latin typeface="Calibri Light" panose="020F0302020204030204" pitchFamily="34" charset="0"/>
                <a:cs typeface="Calibri Light" panose="020F0302020204030204" pitchFamily="34" charset="0"/>
              </a:rPr>
              <a:t>: </a:t>
            </a:r>
            <a:r>
              <a:rPr lang="en-US" sz="2400">
                <a:latin typeface="Calibri Light" panose="020F0302020204030204" pitchFamily="34" charset="0"/>
                <a:cs typeface="Calibri Light" panose="020F0302020204030204" pitchFamily="34" charset="0"/>
              </a:rPr>
              <a:t>T</a:t>
            </a:r>
            <a:r>
              <a:rPr lang="en-US" sz="2400" smtClean="0">
                <a:latin typeface="Calibri Light" panose="020F0302020204030204" pitchFamily="34" charset="0"/>
                <a:cs typeface="Calibri Light" panose="020F0302020204030204" pitchFamily="34" charset="0"/>
              </a:rPr>
              <a:t>hường </a:t>
            </a:r>
            <a:r>
              <a:rPr lang="en-US" sz="2400">
                <a:latin typeface="Calibri Light" panose="020F0302020204030204" pitchFamily="34" charset="0"/>
                <a:cs typeface="Calibri Light" panose="020F0302020204030204" pitchFamily="34" charset="0"/>
              </a:rPr>
              <a:t>hỗ trợ các kịch bản được kết nối và có thể hỗ trợ các trình duyệt khác nhau chạy trên một loạt các hệ điều hành và nền tảng</a:t>
            </a:r>
            <a:r>
              <a:rPr lang="en-US" sz="2400" smtClean="0">
                <a:latin typeface="Calibri Light" panose="020F0302020204030204" pitchFamily="34" charset="0"/>
                <a:cs typeface="Calibri Light" panose="020F0302020204030204" pitchFamily="34" charset="0"/>
              </a:rPr>
              <a:t>.</a:t>
            </a:r>
            <a:endParaRPr lang="en-US" sz="2400">
              <a:latin typeface="Calibri Light" panose="020F0302020204030204" pitchFamily="34" charset="0"/>
              <a:cs typeface="Calibri Light" panose="020F0302020204030204" pitchFamily="34" charset="0"/>
            </a:endParaRPr>
          </a:p>
        </p:txBody>
      </p:sp>
      <p:sp>
        <p:nvSpPr>
          <p:cNvPr id="5" name="Flowchart: Connector 4"/>
          <p:cNvSpPr/>
          <p:nvPr/>
        </p:nvSpPr>
        <p:spPr>
          <a:xfrm>
            <a:off x="153737" y="483325"/>
            <a:ext cx="409589" cy="40495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153737" y="2229393"/>
            <a:ext cx="409589" cy="40495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153737" y="4344794"/>
            <a:ext cx="409589" cy="40495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7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27429131"/>
              </p:ext>
            </p:extLst>
          </p:nvPr>
        </p:nvGraphicFramePr>
        <p:xfrm>
          <a:off x="233129" y="1137676"/>
          <a:ext cx="11719386" cy="5602758"/>
        </p:xfrm>
        <a:graphic>
          <a:graphicData uri="http://schemas.openxmlformats.org/drawingml/2006/table">
            <a:tbl>
              <a:tblPr firstRow="1" bandRow="1">
                <a:tableStyleId>{5C22544A-7EE6-4342-B048-85BDC9FD1C3A}</a:tableStyleId>
              </a:tblPr>
              <a:tblGrid>
                <a:gridCol w="3134185">
                  <a:extLst>
                    <a:ext uri="{9D8B030D-6E8A-4147-A177-3AD203B41FA5}">
                      <a16:colId xmlns:a16="http://schemas.microsoft.com/office/drawing/2014/main" val="3453669151"/>
                    </a:ext>
                  </a:extLst>
                </a:gridCol>
                <a:gridCol w="4678739">
                  <a:extLst>
                    <a:ext uri="{9D8B030D-6E8A-4147-A177-3AD203B41FA5}">
                      <a16:colId xmlns:a16="http://schemas.microsoft.com/office/drawing/2014/main" val="2788698155"/>
                    </a:ext>
                  </a:extLst>
                </a:gridCol>
                <a:gridCol w="3906462">
                  <a:extLst>
                    <a:ext uri="{9D8B030D-6E8A-4147-A177-3AD203B41FA5}">
                      <a16:colId xmlns:a16="http://schemas.microsoft.com/office/drawing/2014/main" val="348672117"/>
                    </a:ext>
                  </a:extLst>
                </a:gridCol>
              </a:tblGrid>
              <a:tr h="1172124">
                <a:tc>
                  <a:txBody>
                    <a:bodyPr/>
                    <a:lstStyle/>
                    <a:p>
                      <a:r>
                        <a:rPr lang="en-US" sz="2400" smtClean="0">
                          <a:latin typeface="+mj-lt"/>
                        </a:rPr>
                        <a:t>Loại</a:t>
                      </a:r>
                      <a:r>
                        <a:rPr lang="en-US" sz="2400" baseline="0" smtClean="0">
                          <a:latin typeface="+mj-lt"/>
                        </a:rPr>
                        <a:t> ứng dụng</a:t>
                      </a:r>
                      <a:endParaRPr lang="en-US" sz="2400">
                        <a:latin typeface="+mj-lt"/>
                      </a:endParaRPr>
                    </a:p>
                  </a:txBody>
                  <a:tcPr/>
                </a:tc>
                <a:tc>
                  <a:txBody>
                    <a:bodyPr/>
                    <a:lstStyle/>
                    <a:p>
                      <a:r>
                        <a:rPr lang="en-US" sz="2400" smtClean="0">
                          <a:latin typeface="+mj-lt"/>
                        </a:rPr>
                        <a:t>Quyền</a:t>
                      </a:r>
                      <a:r>
                        <a:rPr lang="en-US" sz="2400" baseline="0" smtClean="0">
                          <a:latin typeface="+mj-lt"/>
                        </a:rPr>
                        <a:t> lợi</a:t>
                      </a:r>
                      <a:endParaRPr lang="en-US" sz="2400">
                        <a:latin typeface="+mj-lt"/>
                      </a:endParaRPr>
                    </a:p>
                  </a:txBody>
                  <a:tcPr/>
                </a:tc>
                <a:tc>
                  <a:txBody>
                    <a:bodyPr/>
                    <a:lstStyle/>
                    <a:p>
                      <a:r>
                        <a:rPr lang="en-US" sz="2400" smtClean="0">
                          <a:latin typeface="+mj-lt"/>
                        </a:rPr>
                        <a:t>Một</a:t>
                      </a:r>
                      <a:r>
                        <a:rPr lang="en-US" sz="2400" baseline="0" smtClean="0">
                          <a:latin typeface="+mj-lt"/>
                        </a:rPr>
                        <a:t> số cân nhắc</a:t>
                      </a:r>
                      <a:endParaRPr lang="en-US" sz="2400">
                        <a:latin typeface="+mj-lt"/>
                      </a:endParaRPr>
                    </a:p>
                  </a:txBody>
                  <a:tcPr/>
                </a:tc>
                <a:extLst>
                  <a:ext uri="{0D108BD9-81ED-4DB2-BD59-A6C34878D82A}">
                    <a16:rowId xmlns:a16="http://schemas.microsoft.com/office/drawing/2014/main" val="2202555990"/>
                  </a:ext>
                </a:extLst>
              </a:tr>
              <a:tr h="1631681">
                <a:tc>
                  <a:txBody>
                    <a:bodyPr/>
                    <a:lstStyle/>
                    <a:p>
                      <a:r>
                        <a:rPr lang="en-US" sz="2000" i="0" kern="1200" smtClean="0">
                          <a:solidFill>
                            <a:schemeClr val="dk1"/>
                          </a:solidFill>
                          <a:effectLst/>
                          <a:latin typeface="+mj-lt"/>
                          <a:ea typeface="+mn-ea"/>
                          <a:cs typeface="+mn-cs"/>
                        </a:rPr>
                        <a:t>Ứng dụng di động</a:t>
                      </a:r>
                      <a:endParaRPr lang="en-US" sz="2000" i="0">
                        <a:latin typeface="+mj-lt"/>
                      </a:endParaRPr>
                    </a:p>
                  </a:txBody>
                  <a:tcPr/>
                </a:tc>
                <a:tc>
                  <a:txBody>
                    <a:bodyPr/>
                    <a:lstStyle/>
                    <a:p>
                      <a:pPr algn="just"/>
                      <a:r>
                        <a:rPr lang="en-US" sz="2000" kern="1200" smtClean="0">
                          <a:solidFill>
                            <a:schemeClr val="dk1"/>
                          </a:solidFill>
                          <a:effectLst/>
                          <a:latin typeface="+mj-lt"/>
                          <a:ea typeface="+mn-ea"/>
                          <a:cs typeface="+mn-cs"/>
                        </a:rPr>
                        <a:t>- </a:t>
                      </a:r>
                      <a:r>
                        <a:rPr lang="en-US" sz="2000" kern="1200" smtClean="0">
                          <a:solidFill>
                            <a:schemeClr val="tx1"/>
                          </a:solidFill>
                          <a:effectLst/>
                          <a:latin typeface="+mj-lt"/>
                          <a:ea typeface="+mn-ea"/>
                          <a:cs typeface="+mn-cs"/>
                        </a:rPr>
                        <a:t>Hỗ trợ cho các </a:t>
                      </a:r>
                      <a:r>
                        <a:rPr lang="en-US" sz="2000" b="1" i="1" kern="1200" smtClean="0">
                          <a:solidFill>
                            <a:schemeClr val="tx1"/>
                          </a:solidFill>
                          <a:effectLst/>
                          <a:latin typeface="+mj-lt"/>
                          <a:ea typeface="+mn-ea"/>
                          <a:cs typeface="+mn-cs"/>
                        </a:rPr>
                        <a:t>thiết bị cầm tay</a:t>
                      </a:r>
                      <a:r>
                        <a:rPr lang="en-US" sz="2000" kern="1200" smtClean="0">
                          <a:solidFill>
                            <a:schemeClr val="tx1"/>
                          </a:solidFill>
                          <a:effectLst/>
                          <a:latin typeface="+mj-lt"/>
                          <a:ea typeface="+mn-ea"/>
                          <a:cs typeface="+mn-cs"/>
                        </a:rPr>
                        <a:t>.</a:t>
                      </a:r>
                    </a:p>
                    <a:p>
                      <a:pPr algn="just"/>
                      <a:r>
                        <a:rPr lang="en-US" sz="2000" kern="1200" smtClean="0">
                          <a:solidFill>
                            <a:schemeClr val="tx1"/>
                          </a:solidFill>
                          <a:effectLst/>
                          <a:latin typeface="+mj-lt"/>
                          <a:ea typeface="+mn-ea"/>
                          <a:cs typeface="+mn-cs"/>
                        </a:rPr>
                        <a:t>- Tính khả dụng và dễ sử dụng </a:t>
                      </a:r>
                      <a:r>
                        <a:rPr lang="en-US" sz="2000" b="1" i="1" kern="1200" smtClean="0">
                          <a:solidFill>
                            <a:schemeClr val="tx1"/>
                          </a:solidFill>
                          <a:effectLst/>
                          <a:latin typeface="+mj-lt"/>
                          <a:ea typeface="+mn-ea"/>
                          <a:cs typeface="+mn-cs"/>
                        </a:rPr>
                        <a:t>cho người dùng văn phòng</a:t>
                      </a:r>
                      <a:r>
                        <a:rPr lang="en-US" sz="2000" i="1" kern="1200" smtClean="0">
                          <a:solidFill>
                            <a:schemeClr val="tx1"/>
                          </a:solidFill>
                          <a:effectLst/>
                          <a:latin typeface="+mj-lt"/>
                          <a:ea typeface="+mn-ea"/>
                          <a:cs typeface="+mn-cs"/>
                        </a:rPr>
                        <a:t>.</a:t>
                      </a:r>
                    </a:p>
                    <a:p>
                      <a:pPr algn="just"/>
                      <a:r>
                        <a:rPr lang="en-US" sz="2000" kern="1200" smtClean="0">
                          <a:solidFill>
                            <a:schemeClr val="tx1"/>
                          </a:solidFill>
                          <a:effectLst/>
                          <a:latin typeface="+mj-lt"/>
                          <a:ea typeface="+mn-ea"/>
                          <a:cs typeface="+mn-cs"/>
                        </a:rPr>
                        <a:t>- Hỗ trợ cho các </a:t>
                      </a:r>
                      <a:r>
                        <a:rPr lang="en-US" sz="2000" b="1" i="1" kern="1200" smtClean="0">
                          <a:solidFill>
                            <a:schemeClr val="tx1"/>
                          </a:solidFill>
                          <a:effectLst/>
                          <a:latin typeface="+mj-lt"/>
                          <a:ea typeface="+mn-ea"/>
                          <a:cs typeface="+mn-cs"/>
                        </a:rPr>
                        <a:t>tình huống ngoại tuyến </a:t>
                      </a:r>
                      <a:r>
                        <a:rPr lang="en-US" sz="2000" kern="1200" smtClean="0">
                          <a:solidFill>
                            <a:schemeClr val="tx1"/>
                          </a:solidFill>
                          <a:effectLst/>
                          <a:latin typeface="+mj-lt"/>
                          <a:ea typeface="+mn-ea"/>
                          <a:cs typeface="+mn-cs"/>
                        </a:rPr>
                        <a:t>và thỉnh thoảng được kết nối.</a:t>
                      </a:r>
                      <a:endParaRPr lang="en-US" sz="2000">
                        <a:solidFill>
                          <a:schemeClr val="tx1"/>
                        </a:solidFill>
                        <a:latin typeface="+mj-lt"/>
                      </a:endParaRPr>
                    </a:p>
                  </a:txBody>
                  <a:tcPr/>
                </a:tc>
                <a:tc>
                  <a:txBody>
                    <a:bodyPr/>
                    <a:lstStyle/>
                    <a:p>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Giới hạn đầu vào </a:t>
                      </a:r>
                      <a:r>
                        <a:rPr lang="en-US" sz="2000" kern="1200" smtClean="0">
                          <a:solidFill>
                            <a:schemeClr val="dk1"/>
                          </a:solidFill>
                          <a:effectLst/>
                          <a:latin typeface="+mj-lt"/>
                          <a:ea typeface="+mn-ea"/>
                          <a:cs typeface="+mn-cs"/>
                        </a:rPr>
                        <a:t>và </a:t>
                      </a:r>
                      <a:r>
                        <a:rPr lang="en-US" sz="2000" b="1" i="1" kern="1200" smtClean="0">
                          <a:solidFill>
                            <a:schemeClr val="dk1"/>
                          </a:solidFill>
                          <a:effectLst/>
                          <a:latin typeface="+mj-lt"/>
                          <a:ea typeface="+mn-ea"/>
                          <a:cs typeface="+mn-cs"/>
                        </a:rPr>
                        <a:t>điều hướng</a:t>
                      </a:r>
                      <a:r>
                        <a:rPr lang="en-US" sz="2000" kern="1200" smtClean="0">
                          <a:solidFill>
                            <a:schemeClr val="dk1"/>
                          </a:solidFill>
                          <a:effectLst/>
                          <a:latin typeface="+mj-lt"/>
                          <a:ea typeface="+mn-ea"/>
                          <a:cs typeface="+mn-cs"/>
                        </a:rPr>
                        <a:t>.</a:t>
                      </a:r>
                    </a:p>
                    <a:p>
                      <a:r>
                        <a:rPr lang="en-US" sz="2000" kern="1200" smtClean="0">
                          <a:solidFill>
                            <a:schemeClr val="dk1"/>
                          </a:solidFill>
                          <a:effectLst/>
                          <a:latin typeface="+mj-lt"/>
                          <a:ea typeface="+mn-ea"/>
                          <a:cs typeface="+mn-cs"/>
                        </a:rPr>
                        <a:t>- Khu vực hiển thị </a:t>
                      </a:r>
                      <a:r>
                        <a:rPr lang="en-US" sz="2000" b="1" i="1" kern="1200" smtClean="0">
                          <a:solidFill>
                            <a:schemeClr val="dk1"/>
                          </a:solidFill>
                          <a:effectLst/>
                          <a:latin typeface="+mj-lt"/>
                          <a:ea typeface="+mn-ea"/>
                          <a:cs typeface="+mn-cs"/>
                        </a:rPr>
                        <a:t>màn hình giới hạn</a:t>
                      </a:r>
                      <a:r>
                        <a:rPr lang="en-US" sz="2000" kern="1200" smtClean="0">
                          <a:solidFill>
                            <a:schemeClr val="dk1"/>
                          </a:solidFill>
                          <a:effectLst/>
                          <a:latin typeface="+mj-lt"/>
                          <a:ea typeface="+mn-ea"/>
                          <a:cs typeface="+mn-cs"/>
                        </a:rPr>
                        <a:t>.</a:t>
                      </a:r>
                      <a:endParaRPr lang="en-US" sz="2000">
                        <a:latin typeface="+mj-lt"/>
                      </a:endParaRPr>
                    </a:p>
                  </a:txBody>
                  <a:tcPr/>
                </a:tc>
                <a:extLst>
                  <a:ext uri="{0D108BD9-81ED-4DB2-BD59-A6C34878D82A}">
                    <a16:rowId xmlns:a16="http://schemas.microsoft.com/office/drawing/2014/main" val="3908905361"/>
                  </a:ext>
                </a:extLst>
              </a:tr>
              <a:tr h="2798953">
                <a:tc>
                  <a:txBody>
                    <a:bodyPr/>
                    <a:lstStyle/>
                    <a:p>
                      <a:r>
                        <a:rPr lang="en-US" sz="2000" i="0" kern="1200" smtClean="0">
                          <a:solidFill>
                            <a:schemeClr val="dk1"/>
                          </a:solidFill>
                          <a:effectLst/>
                          <a:latin typeface="+mj-lt"/>
                          <a:ea typeface="+mn-ea"/>
                          <a:cs typeface="+mn-cs"/>
                        </a:rPr>
                        <a:t>Ứng dụng khách phong phú</a:t>
                      </a:r>
                      <a:endParaRPr lang="en-US" sz="2000" i="0">
                        <a:latin typeface="+mj-lt"/>
                      </a:endParaRPr>
                    </a:p>
                  </a:txBody>
                  <a:tcPr/>
                </a:tc>
                <a:tc>
                  <a:txBody>
                    <a:bodyPr/>
                    <a:lstStyle/>
                    <a:p>
                      <a:pPr algn="just"/>
                      <a:r>
                        <a:rPr lang="en-US" sz="2000" kern="1200" smtClean="0">
                          <a:solidFill>
                            <a:schemeClr val="dk1"/>
                          </a:solidFill>
                          <a:effectLst/>
                          <a:latin typeface="+mj-lt"/>
                          <a:ea typeface="+mn-ea"/>
                          <a:cs typeface="+mn-cs"/>
                        </a:rPr>
                        <a:t>- Khả năng </a:t>
                      </a:r>
                      <a:r>
                        <a:rPr lang="en-US" sz="2000" b="1" i="1" kern="1200" smtClean="0">
                          <a:solidFill>
                            <a:schemeClr val="dk1"/>
                          </a:solidFill>
                          <a:effectLst/>
                          <a:latin typeface="+mj-lt"/>
                          <a:ea typeface="+mn-ea"/>
                          <a:cs typeface="+mn-cs"/>
                        </a:rPr>
                        <a:t>tận dụng các nguồn lực của khách hàng</a:t>
                      </a:r>
                      <a:r>
                        <a:rPr lang="en-US" sz="2000" kern="1200" smtClean="0">
                          <a:solidFill>
                            <a:schemeClr val="dk1"/>
                          </a:solidFill>
                          <a:effectLst/>
                          <a:latin typeface="+mj-lt"/>
                          <a:ea typeface="+mn-ea"/>
                          <a:cs typeface="+mn-cs"/>
                        </a:rPr>
                        <a:t>.</a:t>
                      </a:r>
                    </a:p>
                    <a:p>
                      <a:pPr algn="just"/>
                      <a:r>
                        <a:rPr lang="en-US" sz="2000" kern="1200" smtClean="0">
                          <a:solidFill>
                            <a:schemeClr val="dk1"/>
                          </a:solidFill>
                          <a:effectLst/>
                          <a:latin typeface="+mj-lt"/>
                          <a:ea typeface="+mn-ea"/>
                          <a:cs typeface="+mn-cs"/>
                        </a:rPr>
                        <a:t>- Khả năng </a:t>
                      </a:r>
                      <a:r>
                        <a:rPr lang="en-US" sz="2000" b="1" i="1" kern="1200" smtClean="0">
                          <a:solidFill>
                            <a:schemeClr val="dk1"/>
                          </a:solidFill>
                          <a:effectLst/>
                          <a:latin typeface="+mj-lt"/>
                          <a:ea typeface="+mn-ea"/>
                          <a:cs typeface="+mn-cs"/>
                        </a:rPr>
                        <a:t>phản hồi tốt </a:t>
                      </a:r>
                      <a:r>
                        <a:rPr lang="en-US" sz="2000" kern="1200" smtClean="0">
                          <a:solidFill>
                            <a:schemeClr val="dk1"/>
                          </a:solidFill>
                          <a:effectLst/>
                          <a:latin typeface="+mj-lt"/>
                          <a:ea typeface="+mn-ea"/>
                          <a:cs typeface="+mn-cs"/>
                        </a:rPr>
                        <a:t>hơn, </a:t>
                      </a:r>
                      <a:r>
                        <a:rPr lang="en-US" sz="2000" b="1" i="1" kern="1200" smtClean="0">
                          <a:solidFill>
                            <a:schemeClr val="dk1"/>
                          </a:solidFill>
                          <a:effectLst/>
                          <a:latin typeface="+mj-lt"/>
                          <a:ea typeface="+mn-ea"/>
                          <a:cs typeface="+mn-cs"/>
                        </a:rPr>
                        <a:t>chức năng UI phong phú </a:t>
                      </a:r>
                      <a:r>
                        <a:rPr lang="en-US" sz="2000" kern="1200" smtClean="0">
                          <a:solidFill>
                            <a:schemeClr val="dk1"/>
                          </a:solidFill>
                          <a:effectLst/>
                          <a:latin typeface="+mj-lt"/>
                          <a:ea typeface="+mn-ea"/>
                          <a:cs typeface="+mn-cs"/>
                        </a:rPr>
                        <a:t>và </a:t>
                      </a:r>
                      <a:r>
                        <a:rPr lang="en-US" sz="2000" b="1" i="1" kern="1200" smtClean="0">
                          <a:solidFill>
                            <a:schemeClr val="dk1"/>
                          </a:solidFill>
                          <a:effectLst/>
                          <a:latin typeface="+mj-lt"/>
                          <a:ea typeface="+mn-ea"/>
                          <a:cs typeface="+mn-cs"/>
                        </a:rPr>
                        <a:t>cải thiện trải nghiệm người dùng</a:t>
                      </a:r>
                      <a:r>
                        <a:rPr lang="en-US" sz="2000" kern="1200" smtClean="0">
                          <a:solidFill>
                            <a:schemeClr val="dk1"/>
                          </a:solidFill>
                          <a:effectLst/>
                          <a:latin typeface="+mj-lt"/>
                          <a:ea typeface="+mn-ea"/>
                          <a:cs typeface="+mn-cs"/>
                        </a:rPr>
                        <a:t>.</a:t>
                      </a:r>
                    </a:p>
                    <a:p>
                      <a:pPr algn="just"/>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Tương tác năng động và đáp ứng cao</a:t>
                      </a:r>
                      <a:r>
                        <a:rPr lang="en-US" sz="2000" kern="1200" smtClean="0">
                          <a:solidFill>
                            <a:schemeClr val="dk1"/>
                          </a:solidFill>
                          <a:effectLst/>
                          <a:latin typeface="+mj-lt"/>
                          <a:ea typeface="+mn-ea"/>
                          <a:cs typeface="+mn-cs"/>
                        </a:rPr>
                        <a:t>.</a:t>
                      </a:r>
                    </a:p>
                    <a:p>
                      <a:pPr algn="just"/>
                      <a:r>
                        <a:rPr lang="en-US" sz="2000" kern="1200" smtClean="0">
                          <a:solidFill>
                            <a:schemeClr val="dk1"/>
                          </a:solidFill>
                          <a:effectLst/>
                          <a:latin typeface="+mj-lt"/>
                          <a:ea typeface="+mn-ea"/>
                          <a:cs typeface="+mn-cs"/>
                        </a:rPr>
                        <a:t>- Hỗ trợ cho các </a:t>
                      </a:r>
                      <a:r>
                        <a:rPr lang="en-US" sz="2000" b="1" i="1" kern="1200" smtClean="0">
                          <a:solidFill>
                            <a:schemeClr val="dk1"/>
                          </a:solidFill>
                          <a:effectLst/>
                          <a:latin typeface="+mj-lt"/>
                          <a:ea typeface="+mn-ea"/>
                          <a:cs typeface="+mn-cs"/>
                        </a:rPr>
                        <a:t>tình huống ngoại tuyến </a:t>
                      </a:r>
                      <a:r>
                        <a:rPr lang="en-US" sz="2000" kern="1200" smtClean="0">
                          <a:solidFill>
                            <a:schemeClr val="dk1"/>
                          </a:solidFill>
                          <a:effectLst/>
                          <a:latin typeface="+mj-lt"/>
                          <a:ea typeface="+mn-ea"/>
                          <a:cs typeface="+mn-cs"/>
                        </a:rPr>
                        <a:t>và thỉnh thoảng được kết nối.</a:t>
                      </a:r>
                      <a:endParaRPr lang="en-US" sz="2000">
                        <a:latin typeface="+mj-lt"/>
                      </a:endParaRPr>
                    </a:p>
                  </a:txBody>
                  <a:tcPr/>
                </a:tc>
                <a:tc>
                  <a:txBody>
                    <a:bodyPr/>
                    <a:lstStyle/>
                    <a:p>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Độ phức tạp triển </a:t>
                      </a:r>
                      <a:r>
                        <a:rPr lang="en-US" sz="2000" b="1" i="1" kern="1200" smtClean="0">
                          <a:solidFill>
                            <a:schemeClr val="dk1"/>
                          </a:solidFill>
                          <a:effectLst/>
                          <a:latin typeface="+mj-lt"/>
                          <a:ea typeface="+mn-ea"/>
                          <a:cs typeface="+mn-cs"/>
                        </a:rPr>
                        <a:t>khai</a:t>
                      </a:r>
                      <a:r>
                        <a:rPr lang="en-US" sz="2000" b="1" i="1" kern="1200" baseline="0" smtClean="0">
                          <a:solidFill>
                            <a:schemeClr val="dk1"/>
                          </a:solidFill>
                          <a:effectLst/>
                          <a:latin typeface="+mj-lt"/>
                          <a:ea typeface="+mn-ea"/>
                          <a:cs typeface="+mn-cs"/>
                        </a:rPr>
                        <a:t> </a:t>
                      </a:r>
                      <a:r>
                        <a:rPr lang="en-US" sz="2000" kern="1200" baseline="0" smtClean="0">
                          <a:solidFill>
                            <a:schemeClr val="dk1"/>
                          </a:solidFill>
                          <a:effectLst/>
                          <a:latin typeface="+mj-lt"/>
                          <a:ea typeface="+mn-ea"/>
                          <a:cs typeface="+mn-cs"/>
                        </a:rPr>
                        <a:t>(</a:t>
                      </a:r>
                      <a:r>
                        <a:rPr lang="en-US" sz="2000" kern="1200" smtClean="0">
                          <a:solidFill>
                            <a:schemeClr val="dk1"/>
                          </a:solidFill>
                          <a:effectLst/>
                          <a:latin typeface="+mj-lt"/>
                          <a:ea typeface="+mn-ea"/>
                          <a:cs typeface="+mn-cs"/>
                        </a:rPr>
                        <a:t>tuy </a:t>
                      </a:r>
                      <a:r>
                        <a:rPr lang="en-US" sz="2000" kern="1200" smtClean="0">
                          <a:solidFill>
                            <a:schemeClr val="dk1"/>
                          </a:solidFill>
                          <a:effectLst/>
                          <a:latin typeface="+mj-lt"/>
                          <a:ea typeface="+mn-ea"/>
                          <a:cs typeface="+mn-cs"/>
                        </a:rPr>
                        <a:t>nhiên, một loạt các tùy chọn cài đặt như ClickOnce, Windows Installer và</a:t>
                      </a:r>
                      <a:r>
                        <a:rPr lang="en-US" sz="2000" kern="1200" baseline="0" smtClean="0">
                          <a:solidFill>
                            <a:schemeClr val="dk1"/>
                          </a:solidFill>
                          <a:effectLst/>
                          <a:latin typeface="+mj-lt"/>
                          <a:ea typeface="+mn-ea"/>
                          <a:cs typeface="+mn-cs"/>
                        </a:rPr>
                        <a:t> </a:t>
                      </a:r>
                      <a:r>
                        <a:rPr lang="en-US" sz="2000" kern="1200" smtClean="0">
                          <a:solidFill>
                            <a:schemeClr val="dk1"/>
                          </a:solidFill>
                          <a:effectLst/>
                          <a:latin typeface="+mj-lt"/>
                          <a:ea typeface="+mn-ea"/>
                          <a:cs typeface="+mn-cs"/>
                        </a:rPr>
                        <a:t>XCOPY có </a:t>
                      </a:r>
                      <a:r>
                        <a:rPr lang="en-US" sz="2000" kern="1200" smtClean="0">
                          <a:solidFill>
                            <a:schemeClr val="dk1"/>
                          </a:solidFill>
                          <a:effectLst/>
                          <a:latin typeface="+mj-lt"/>
                          <a:ea typeface="+mn-ea"/>
                          <a:cs typeface="+mn-cs"/>
                        </a:rPr>
                        <a:t>sẵn)</a:t>
                      </a:r>
                      <a:endParaRPr lang="en-US" sz="2000" kern="1200" smtClean="0">
                        <a:solidFill>
                          <a:schemeClr val="dk1"/>
                        </a:solidFill>
                        <a:effectLst/>
                        <a:latin typeface="+mj-lt"/>
                        <a:ea typeface="+mn-ea"/>
                        <a:cs typeface="+mn-cs"/>
                      </a:endParaRPr>
                    </a:p>
                    <a:p>
                      <a:r>
                        <a:rPr lang="en-US" sz="2000" kern="1200" smtClean="0">
                          <a:solidFill>
                            <a:schemeClr val="dk1"/>
                          </a:solidFill>
                          <a:effectLst/>
                          <a:latin typeface="+mj-lt"/>
                          <a:ea typeface="+mn-ea"/>
                          <a:cs typeface="+mn-cs"/>
                        </a:rPr>
                        <a:t>- Thách thức với </a:t>
                      </a:r>
                      <a:r>
                        <a:rPr lang="en-US" sz="2000" b="1" i="1" kern="1200" smtClean="0">
                          <a:solidFill>
                            <a:schemeClr val="dk1"/>
                          </a:solidFill>
                          <a:effectLst/>
                          <a:latin typeface="+mj-lt"/>
                          <a:ea typeface="+mn-ea"/>
                          <a:cs typeface="+mn-cs"/>
                        </a:rPr>
                        <a:t>phiên bản theo thời gian</a:t>
                      </a:r>
                      <a:r>
                        <a:rPr lang="en-US" sz="2000" kern="1200" smtClean="0">
                          <a:solidFill>
                            <a:schemeClr val="dk1"/>
                          </a:solidFill>
                          <a:effectLst/>
                          <a:latin typeface="+mj-lt"/>
                          <a:ea typeface="+mn-ea"/>
                          <a:cs typeface="+mn-cs"/>
                        </a:rPr>
                        <a:t>.</a:t>
                      </a:r>
                    </a:p>
                    <a:p>
                      <a:r>
                        <a:rPr lang="en-US" sz="2000" kern="1200" smtClean="0">
                          <a:solidFill>
                            <a:schemeClr val="dk1"/>
                          </a:solidFill>
                          <a:effectLst/>
                          <a:latin typeface="+mj-lt"/>
                          <a:ea typeface="+mn-ea"/>
                          <a:cs typeface="+mn-cs"/>
                        </a:rPr>
                        <a:t>- Các </a:t>
                      </a:r>
                      <a:r>
                        <a:rPr lang="en-US" sz="2000" b="1" i="1" kern="1200" smtClean="0">
                          <a:solidFill>
                            <a:schemeClr val="dk1"/>
                          </a:solidFill>
                          <a:effectLst/>
                          <a:latin typeface="+mj-lt"/>
                          <a:ea typeface="+mn-ea"/>
                          <a:cs typeface="+mn-cs"/>
                        </a:rPr>
                        <a:t>Phím Biệt Riêng của Hệ Điều Hành </a:t>
                      </a:r>
                      <a:r>
                        <a:rPr lang="en-US" sz="2000" kern="1200" smtClean="0">
                          <a:solidFill>
                            <a:schemeClr val="dk1"/>
                          </a:solidFill>
                          <a:effectLst/>
                          <a:latin typeface="+mj-lt"/>
                          <a:ea typeface="+mn-ea"/>
                          <a:cs typeface="+mn-cs"/>
                        </a:rPr>
                        <a:t>(Platform Specific Keys)</a:t>
                      </a:r>
                      <a:endParaRPr lang="en-US" sz="2000">
                        <a:latin typeface="+mj-lt"/>
                      </a:endParaRPr>
                    </a:p>
                  </a:txBody>
                  <a:tcPr/>
                </a:tc>
                <a:extLst>
                  <a:ext uri="{0D108BD9-81ED-4DB2-BD59-A6C34878D82A}">
                    <a16:rowId xmlns:a16="http://schemas.microsoft.com/office/drawing/2014/main" val="434895855"/>
                  </a:ext>
                </a:extLst>
              </a:tr>
            </a:tbl>
          </a:graphicData>
        </a:graphic>
      </p:graphicFrame>
      <p:sp>
        <p:nvSpPr>
          <p:cNvPr id="3" name="Oval 2"/>
          <p:cNvSpPr/>
          <p:nvPr/>
        </p:nvSpPr>
        <p:spPr>
          <a:xfrm>
            <a:off x="233129" y="187582"/>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1012197" y="223173"/>
            <a:ext cx="5585503" cy="707886"/>
          </a:xfrm>
          <a:prstGeom prst="rect">
            <a:avLst/>
          </a:prstGeom>
          <a:noFill/>
        </p:spPr>
        <p:txBody>
          <a:bodyPr wrap="none" rtlCol="0">
            <a:spAutoFit/>
          </a:bodyPr>
          <a:lstStyle/>
          <a:p>
            <a:r>
              <a:rPr lang="en-US" sz="4000" smtClean="0">
                <a:latin typeface="+mj-lt"/>
              </a:rPr>
              <a:t>XEM XÉT LOẠI ỨNG DỤNG</a:t>
            </a:r>
            <a:endParaRPr lang="en-US" sz="4000">
              <a:latin typeface="+mj-lt"/>
            </a:endParaRPr>
          </a:p>
        </p:txBody>
      </p:sp>
    </p:spTree>
    <p:extLst>
      <p:ext uri="{BB962C8B-B14F-4D97-AF65-F5344CB8AC3E}">
        <p14:creationId xmlns:p14="http://schemas.microsoft.com/office/powerpoint/2010/main" val="204947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06141094"/>
              </p:ext>
            </p:extLst>
          </p:nvPr>
        </p:nvGraphicFramePr>
        <p:xfrm>
          <a:off x="233129" y="1137676"/>
          <a:ext cx="11719386" cy="5550507"/>
        </p:xfrm>
        <a:graphic>
          <a:graphicData uri="http://schemas.openxmlformats.org/drawingml/2006/table">
            <a:tbl>
              <a:tblPr firstRow="1" bandRow="1">
                <a:tableStyleId>{5C22544A-7EE6-4342-B048-85BDC9FD1C3A}</a:tableStyleId>
              </a:tblPr>
              <a:tblGrid>
                <a:gridCol w="3906462">
                  <a:extLst>
                    <a:ext uri="{9D8B030D-6E8A-4147-A177-3AD203B41FA5}">
                      <a16:colId xmlns:a16="http://schemas.microsoft.com/office/drawing/2014/main" val="3453669151"/>
                    </a:ext>
                  </a:extLst>
                </a:gridCol>
                <a:gridCol w="3906462">
                  <a:extLst>
                    <a:ext uri="{9D8B030D-6E8A-4147-A177-3AD203B41FA5}">
                      <a16:colId xmlns:a16="http://schemas.microsoft.com/office/drawing/2014/main" val="2788698155"/>
                    </a:ext>
                  </a:extLst>
                </a:gridCol>
                <a:gridCol w="3906462">
                  <a:extLst>
                    <a:ext uri="{9D8B030D-6E8A-4147-A177-3AD203B41FA5}">
                      <a16:colId xmlns:a16="http://schemas.microsoft.com/office/drawing/2014/main" val="348672117"/>
                    </a:ext>
                  </a:extLst>
                </a:gridCol>
              </a:tblGrid>
              <a:tr h="714257">
                <a:tc>
                  <a:txBody>
                    <a:bodyPr/>
                    <a:lstStyle/>
                    <a:p>
                      <a:r>
                        <a:rPr lang="en-US" sz="2400" smtClean="0">
                          <a:latin typeface="+mj-lt"/>
                        </a:rPr>
                        <a:t>Loại</a:t>
                      </a:r>
                      <a:r>
                        <a:rPr lang="en-US" sz="2400" baseline="0" smtClean="0">
                          <a:latin typeface="+mj-lt"/>
                        </a:rPr>
                        <a:t> ứng dụng</a:t>
                      </a:r>
                      <a:endParaRPr lang="en-US" sz="2400">
                        <a:latin typeface="+mj-lt"/>
                      </a:endParaRPr>
                    </a:p>
                  </a:txBody>
                  <a:tcPr/>
                </a:tc>
                <a:tc>
                  <a:txBody>
                    <a:bodyPr/>
                    <a:lstStyle/>
                    <a:p>
                      <a:r>
                        <a:rPr lang="en-US" sz="2400" smtClean="0">
                          <a:latin typeface="+mj-lt"/>
                        </a:rPr>
                        <a:t>Quyền</a:t>
                      </a:r>
                      <a:r>
                        <a:rPr lang="en-US" sz="2400" baseline="0" smtClean="0">
                          <a:latin typeface="+mj-lt"/>
                        </a:rPr>
                        <a:t> lợi</a:t>
                      </a:r>
                      <a:endParaRPr lang="en-US" sz="2400">
                        <a:latin typeface="+mj-lt"/>
                      </a:endParaRPr>
                    </a:p>
                  </a:txBody>
                  <a:tcPr/>
                </a:tc>
                <a:tc>
                  <a:txBody>
                    <a:bodyPr/>
                    <a:lstStyle/>
                    <a:p>
                      <a:r>
                        <a:rPr lang="en-US" sz="2400" smtClean="0">
                          <a:latin typeface="+mj-lt"/>
                        </a:rPr>
                        <a:t>Một</a:t>
                      </a:r>
                      <a:r>
                        <a:rPr lang="en-US" sz="2400" baseline="0" smtClean="0">
                          <a:latin typeface="+mj-lt"/>
                        </a:rPr>
                        <a:t> số cân nhắc</a:t>
                      </a:r>
                      <a:endParaRPr lang="en-US" sz="2400">
                        <a:latin typeface="+mj-lt"/>
                      </a:endParaRPr>
                    </a:p>
                  </a:txBody>
                  <a:tcPr/>
                </a:tc>
                <a:extLst>
                  <a:ext uri="{0D108BD9-81ED-4DB2-BD59-A6C34878D82A}">
                    <a16:rowId xmlns:a16="http://schemas.microsoft.com/office/drawing/2014/main" val="2202555990"/>
                  </a:ext>
                </a:extLst>
              </a:tr>
              <a:tr h="4836250">
                <a:tc>
                  <a:txBody>
                    <a:bodyPr/>
                    <a:lstStyle/>
                    <a:p>
                      <a:r>
                        <a:rPr lang="en-US" sz="2000" i="0" kern="1200" smtClean="0">
                          <a:solidFill>
                            <a:schemeClr val="dk1"/>
                          </a:solidFill>
                          <a:effectLst/>
                          <a:latin typeface="+mj-lt"/>
                          <a:ea typeface="+mn-ea"/>
                          <a:cs typeface="+mn-cs"/>
                        </a:rPr>
                        <a:t>Các ứng dụng Internet phong phú (RIA)</a:t>
                      </a:r>
                      <a:endParaRPr lang="en-US" sz="2000" i="0">
                        <a:latin typeface="+mj-lt"/>
                      </a:endParaRPr>
                    </a:p>
                  </a:txBody>
                  <a:tcPr/>
                </a:tc>
                <a:tc>
                  <a:txBody>
                    <a:bodyPr/>
                    <a:lstStyle/>
                    <a:p>
                      <a:pPr>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Khả </a:t>
                      </a:r>
                      <a:r>
                        <a:rPr lang="en-US" sz="2000">
                          <a:effectLst/>
                          <a:latin typeface="+mj-lt"/>
                          <a:ea typeface="Times New Roman" panose="02020603050405020304" pitchFamily="18" charset="0"/>
                          <a:cs typeface="Times New Roman" panose="02020603050405020304" pitchFamily="18" charset="0"/>
                        </a:rPr>
                        <a:t>năng </a:t>
                      </a:r>
                      <a:r>
                        <a:rPr lang="en-US" sz="2000" b="1" i="1">
                          <a:effectLst/>
                          <a:latin typeface="+mj-lt"/>
                          <a:ea typeface="Times New Roman" panose="02020603050405020304" pitchFamily="18" charset="0"/>
                          <a:cs typeface="Times New Roman" panose="02020603050405020304" pitchFamily="18" charset="0"/>
                        </a:rPr>
                        <a:t>giao diện người dùng phong phú </a:t>
                      </a:r>
                      <a:r>
                        <a:rPr lang="en-US" sz="2000">
                          <a:effectLst/>
                          <a:latin typeface="+mj-lt"/>
                          <a:ea typeface="Times New Roman" panose="02020603050405020304" pitchFamily="18" charset="0"/>
                          <a:cs typeface="Times New Roman" panose="02020603050405020304" pitchFamily="18" charset="0"/>
                        </a:rPr>
                        <a:t>tương tự như các máy khách phong phú.</a:t>
                      </a:r>
                    </a:p>
                    <a:p>
                      <a:pPr>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Hỗ </a:t>
                      </a:r>
                      <a:r>
                        <a:rPr lang="en-US" sz="2000">
                          <a:effectLst/>
                          <a:latin typeface="+mj-lt"/>
                          <a:ea typeface="Times New Roman" panose="02020603050405020304" pitchFamily="18" charset="0"/>
                          <a:cs typeface="Times New Roman" panose="02020603050405020304" pitchFamily="18" charset="0"/>
                        </a:rPr>
                        <a:t>trợ </a:t>
                      </a:r>
                      <a:r>
                        <a:rPr lang="en-US" sz="2000" b="1" i="1">
                          <a:effectLst/>
                          <a:latin typeface="+mj-lt"/>
                          <a:ea typeface="Times New Roman" panose="02020603050405020304" pitchFamily="18" charset="0"/>
                          <a:cs typeface="Times New Roman" panose="02020603050405020304" pitchFamily="18" charset="0"/>
                        </a:rPr>
                        <a:t>đa phương tiện phát trực tuyến và hiển thị đồ họa</a:t>
                      </a:r>
                      <a:r>
                        <a:rPr lang="en-US" sz="2000">
                          <a:effectLst/>
                          <a:latin typeface="+mj-lt"/>
                          <a:ea typeface="Times New Roman" panose="02020603050405020304" pitchFamily="18" charset="0"/>
                          <a:cs typeface="Times New Roman" panose="02020603050405020304" pitchFamily="18" charset="0"/>
                        </a:rPr>
                        <a:t>.</a:t>
                      </a:r>
                    </a:p>
                    <a:p>
                      <a:pPr>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a:t>
                      </a:r>
                      <a:r>
                        <a:rPr lang="en-US" sz="2000" b="1" i="1" smtClean="0">
                          <a:effectLst/>
                          <a:latin typeface="+mj-lt"/>
                          <a:ea typeface="Times New Roman" panose="02020603050405020304" pitchFamily="18" charset="0"/>
                          <a:cs typeface="Times New Roman" panose="02020603050405020304" pitchFamily="18" charset="0"/>
                        </a:rPr>
                        <a:t>Triển </a:t>
                      </a:r>
                      <a:r>
                        <a:rPr lang="en-US" sz="2000" b="1" i="1">
                          <a:effectLst/>
                          <a:latin typeface="+mj-lt"/>
                          <a:ea typeface="Times New Roman" panose="02020603050405020304" pitchFamily="18" charset="0"/>
                          <a:cs typeface="Times New Roman" panose="02020603050405020304" pitchFamily="18" charset="0"/>
                        </a:rPr>
                        <a:t>khai đơn giản </a:t>
                      </a:r>
                      <a:r>
                        <a:rPr lang="en-US" sz="2000">
                          <a:effectLst/>
                          <a:latin typeface="+mj-lt"/>
                          <a:ea typeface="Times New Roman" panose="02020603050405020304" pitchFamily="18" charset="0"/>
                          <a:cs typeface="Times New Roman" panose="02020603050405020304" pitchFamily="18" charset="0"/>
                        </a:rPr>
                        <a:t>với khả năng phân phối tương tự (REACH) như các trình khách Web.</a:t>
                      </a:r>
                    </a:p>
                    <a:p>
                      <a:pPr>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a:t>
                      </a:r>
                      <a:r>
                        <a:rPr lang="en-US" sz="2000" b="1" i="1" smtClean="0">
                          <a:effectLst/>
                          <a:latin typeface="+mj-lt"/>
                          <a:ea typeface="Times New Roman" panose="02020603050405020304" pitchFamily="18" charset="0"/>
                          <a:cs typeface="Times New Roman" panose="02020603050405020304" pitchFamily="18" charset="0"/>
                        </a:rPr>
                        <a:t>Nâng </a:t>
                      </a:r>
                      <a:r>
                        <a:rPr lang="en-US" sz="2000" b="1" i="1">
                          <a:effectLst/>
                          <a:latin typeface="+mj-lt"/>
                          <a:ea typeface="Times New Roman" panose="02020603050405020304" pitchFamily="18" charset="0"/>
                          <a:cs typeface="Times New Roman" panose="02020603050405020304" pitchFamily="18" charset="0"/>
                        </a:rPr>
                        <a:t>cấp và cập nhật</a:t>
                      </a:r>
                      <a:r>
                        <a:rPr lang="en-US" sz="2000">
                          <a:effectLst/>
                          <a:latin typeface="+mj-lt"/>
                          <a:ea typeface="Times New Roman" panose="02020603050405020304" pitchFamily="18" charset="0"/>
                          <a:cs typeface="Times New Roman" panose="02020603050405020304" pitchFamily="18" charset="0"/>
                        </a:rPr>
                        <a:t> phiên bản </a:t>
                      </a:r>
                      <a:r>
                        <a:rPr lang="en-US" sz="2000" b="1" i="1">
                          <a:effectLst/>
                          <a:latin typeface="+mj-lt"/>
                          <a:ea typeface="Times New Roman" panose="02020603050405020304" pitchFamily="18" charset="0"/>
                          <a:cs typeface="Times New Roman" panose="02020603050405020304" pitchFamily="18" charset="0"/>
                        </a:rPr>
                        <a:t>đơn giản</a:t>
                      </a:r>
                      <a:r>
                        <a:rPr lang="en-US" sz="2000">
                          <a:effectLst/>
                          <a:latin typeface="+mj-lt"/>
                          <a:ea typeface="Times New Roman" panose="02020603050405020304" pitchFamily="18" charset="0"/>
                          <a:cs typeface="Times New Roman" panose="02020603050405020304" pitchFamily="18" charset="0"/>
                        </a:rPr>
                        <a:t>.</a:t>
                      </a:r>
                    </a:p>
                    <a:p>
                      <a:pPr>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Hỗ </a:t>
                      </a:r>
                      <a:r>
                        <a:rPr lang="en-US" sz="2000">
                          <a:effectLst/>
                          <a:latin typeface="+mj-lt"/>
                          <a:ea typeface="Times New Roman" panose="02020603050405020304" pitchFamily="18" charset="0"/>
                          <a:cs typeface="Times New Roman" panose="02020603050405020304" pitchFamily="18" charset="0"/>
                        </a:rPr>
                        <a:t>trợ </a:t>
                      </a:r>
                      <a:r>
                        <a:rPr lang="en-US" sz="2000" b="1" i="1">
                          <a:effectLst/>
                          <a:latin typeface="+mj-lt"/>
                          <a:ea typeface="Times New Roman" panose="02020603050405020304" pitchFamily="18" charset="0"/>
                          <a:cs typeface="Times New Roman" panose="02020603050405020304" pitchFamily="18" charset="0"/>
                        </a:rPr>
                        <a:t>cross-platform và cross-browser.</a:t>
                      </a:r>
                    </a:p>
                  </a:txBody>
                  <a:tcPr marL="152400" marR="152400" marT="114300" marB="114300"/>
                </a:tc>
                <a:tc>
                  <a:txBody>
                    <a:bodyPr/>
                    <a:lstStyle/>
                    <a:p>
                      <a:pPr algn="just">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a:t>
                      </a:r>
                      <a:r>
                        <a:rPr lang="en-US" sz="2000" b="1" i="1" smtClean="0">
                          <a:effectLst/>
                          <a:latin typeface="+mj-lt"/>
                          <a:ea typeface="Times New Roman" panose="02020603050405020304" pitchFamily="18" charset="0"/>
                          <a:cs typeface="Times New Roman" panose="02020603050405020304" pitchFamily="18" charset="0"/>
                        </a:rPr>
                        <a:t>Dấu </a:t>
                      </a:r>
                      <a:r>
                        <a:rPr lang="en-US" sz="2000" b="1" i="1">
                          <a:effectLst/>
                          <a:latin typeface="+mj-lt"/>
                          <a:ea typeface="Times New Roman" panose="02020603050405020304" pitchFamily="18" charset="0"/>
                          <a:cs typeface="Times New Roman" panose="02020603050405020304" pitchFamily="18" charset="0"/>
                        </a:rPr>
                        <a:t>chân </a:t>
                      </a:r>
                      <a:r>
                        <a:rPr lang="en-US" sz="2000" b="1" i="1" smtClean="0">
                          <a:effectLst/>
                          <a:latin typeface="+mj-lt"/>
                          <a:ea typeface="Times New Roman" panose="02020603050405020304" pitchFamily="18" charset="0"/>
                          <a:cs typeface="Times New Roman" panose="02020603050405020304" pitchFamily="18" charset="0"/>
                        </a:rPr>
                        <a:t>của ứng </a:t>
                      </a:r>
                      <a:r>
                        <a:rPr lang="en-US" sz="2000" b="1" i="1">
                          <a:effectLst/>
                          <a:latin typeface="+mj-lt"/>
                          <a:ea typeface="Times New Roman" panose="02020603050405020304" pitchFamily="18" charset="0"/>
                          <a:cs typeface="Times New Roman" panose="02020603050405020304" pitchFamily="18" charset="0"/>
                        </a:rPr>
                        <a:t>dụng</a:t>
                      </a:r>
                      <a:r>
                        <a:rPr lang="en-US" sz="2000">
                          <a:effectLst/>
                          <a:latin typeface="+mj-lt"/>
                          <a:ea typeface="Times New Roman" panose="02020603050405020304" pitchFamily="18" charset="0"/>
                          <a:cs typeface="Times New Roman" panose="02020603050405020304" pitchFamily="18" charset="0"/>
                        </a:rPr>
                        <a:t> </a:t>
                      </a:r>
                      <a:r>
                        <a:rPr lang="en-US" sz="2000" b="1" i="1">
                          <a:effectLst/>
                          <a:latin typeface="+mj-lt"/>
                          <a:ea typeface="Times New Roman" panose="02020603050405020304" pitchFamily="18" charset="0"/>
                          <a:cs typeface="Times New Roman" panose="02020603050405020304" pitchFamily="18" charset="0"/>
                        </a:rPr>
                        <a:t>lớn hơn trên máy khách </a:t>
                      </a:r>
                      <a:r>
                        <a:rPr lang="en-US" sz="2000">
                          <a:effectLst/>
                          <a:latin typeface="+mj-lt"/>
                          <a:ea typeface="Times New Roman" panose="02020603050405020304" pitchFamily="18" charset="0"/>
                          <a:cs typeface="Times New Roman" panose="02020603050405020304" pitchFamily="18" charset="0"/>
                        </a:rPr>
                        <a:t>so với ứng dụng Web.</a:t>
                      </a:r>
                    </a:p>
                    <a:p>
                      <a:pPr algn="just">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a:t>
                      </a:r>
                      <a:r>
                        <a:rPr lang="en-US" sz="2000" b="1" i="1" smtClean="0">
                          <a:effectLst/>
                          <a:latin typeface="+mj-lt"/>
                          <a:ea typeface="Times New Roman" panose="02020603050405020304" pitchFamily="18" charset="0"/>
                          <a:cs typeface="Times New Roman" panose="02020603050405020304" pitchFamily="18" charset="0"/>
                        </a:rPr>
                        <a:t>Hạn </a:t>
                      </a:r>
                      <a:r>
                        <a:rPr lang="en-US" sz="2000" b="1" i="1">
                          <a:effectLst/>
                          <a:latin typeface="+mj-lt"/>
                          <a:ea typeface="Times New Roman" panose="02020603050405020304" pitchFamily="18" charset="0"/>
                          <a:cs typeface="Times New Roman" panose="02020603050405020304" pitchFamily="18" charset="0"/>
                        </a:rPr>
                        <a:t>chế </a:t>
                      </a:r>
                      <a:r>
                        <a:rPr lang="en-US" sz="2000">
                          <a:effectLst/>
                          <a:latin typeface="+mj-lt"/>
                          <a:ea typeface="Times New Roman" panose="02020603050405020304" pitchFamily="18" charset="0"/>
                          <a:cs typeface="Times New Roman" panose="02020603050405020304" pitchFamily="18" charset="0"/>
                        </a:rPr>
                        <a:t>trong việc </a:t>
                      </a:r>
                      <a:r>
                        <a:rPr lang="en-US" sz="2000" b="1" i="1">
                          <a:effectLst/>
                          <a:latin typeface="+mj-lt"/>
                          <a:ea typeface="Times New Roman" panose="02020603050405020304" pitchFamily="18" charset="0"/>
                          <a:cs typeface="Times New Roman" panose="02020603050405020304" pitchFamily="18" charset="0"/>
                        </a:rPr>
                        <a:t>tận dụng tài nguyên khách hàng </a:t>
                      </a:r>
                      <a:r>
                        <a:rPr lang="en-US" sz="2000" b="0" i="1">
                          <a:effectLst/>
                          <a:latin typeface="+mj-lt"/>
                          <a:ea typeface="Times New Roman" panose="02020603050405020304" pitchFamily="18" charset="0"/>
                          <a:cs typeface="Times New Roman" panose="02020603050405020304" pitchFamily="18" charset="0"/>
                        </a:rPr>
                        <a:t>so với ứng dụng khách hàng phong phú</a:t>
                      </a:r>
                      <a:r>
                        <a:rPr lang="en-US" sz="2000" b="0">
                          <a:effectLst/>
                          <a:latin typeface="+mj-lt"/>
                          <a:ea typeface="Times New Roman" panose="02020603050405020304" pitchFamily="18" charset="0"/>
                          <a:cs typeface="Times New Roman" panose="02020603050405020304" pitchFamily="18" charset="0"/>
                        </a:rPr>
                        <a:t>.</a:t>
                      </a:r>
                    </a:p>
                    <a:p>
                      <a:pPr algn="just">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Yêu </a:t>
                      </a:r>
                      <a:r>
                        <a:rPr lang="en-US" sz="2000">
                          <a:effectLst/>
                          <a:latin typeface="+mj-lt"/>
                          <a:ea typeface="Times New Roman" panose="02020603050405020304" pitchFamily="18" charset="0"/>
                          <a:cs typeface="Times New Roman" panose="02020603050405020304" pitchFamily="18" charset="0"/>
                        </a:rPr>
                        <a:t>cầu </a:t>
                      </a:r>
                      <a:r>
                        <a:rPr lang="en-US" sz="2000" b="1" i="1">
                          <a:effectLst/>
                          <a:latin typeface="+mj-lt"/>
                          <a:ea typeface="Times New Roman" panose="02020603050405020304" pitchFamily="18" charset="0"/>
                          <a:cs typeface="Times New Roman" panose="02020603050405020304" pitchFamily="18" charset="0"/>
                        </a:rPr>
                        <a:t>triển khai một khung thời gian chạy phù hợp </a:t>
                      </a:r>
                      <a:r>
                        <a:rPr lang="en-US" sz="2000">
                          <a:effectLst/>
                          <a:latin typeface="+mj-lt"/>
                          <a:ea typeface="Times New Roman" panose="02020603050405020304" pitchFamily="18" charset="0"/>
                          <a:cs typeface="Times New Roman" panose="02020603050405020304" pitchFamily="18" charset="0"/>
                        </a:rPr>
                        <a:t>trên máy khách.</a:t>
                      </a:r>
                    </a:p>
                  </a:txBody>
                  <a:tcPr marL="152400" marR="152400" marT="114300" marB="114300"/>
                </a:tc>
                <a:extLst>
                  <a:ext uri="{0D108BD9-81ED-4DB2-BD59-A6C34878D82A}">
                    <a16:rowId xmlns:a16="http://schemas.microsoft.com/office/drawing/2014/main" val="3908905361"/>
                  </a:ext>
                </a:extLst>
              </a:tr>
            </a:tbl>
          </a:graphicData>
        </a:graphic>
      </p:graphicFrame>
      <p:sp>
        <p:nvSpPr>
          <p:cNvPr id="3" name="Oval 2"/>
          <p:cNvSpPr/>
          <p:nvPr/>
        </p:nvSpPr>
        <p:spPr>
          <a:xfrm>
            <a:off x="233129" y="187582"/>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1012197" y="223173"/>
            <a:ext cx="5585503" cy="707886"/>
          </a:xfrm>
          <a:prstGeom prst="rect">
            <a:avLst/>
          </a:prstGeom>
          <a:noFill/>
        </p:spPr>
        <p:txBody>
          <a:bodyPr wrap="none" rtlCol="0">
            <a:spAutoFit/>
          </a:bodyPr>
          <a:lstStyle/>
          <a:p>
            <a:r>
              <a:rPr lang="en-US" sz="4000" smtClean="0">
                <a:latin typeface="+mj-lt"/>
              </a:rPr>
              <a:t>XEM XÉT LOẠI ỨNG DỤNG</a:t>
            </a:r>
            <a:endParaRPr lang="en-US" sz="4000">
              <a:latin typeface="+mj-lt"/>
            </a:endParaRPr>
          </a:p>
        </p:txBody>
      </p:sp>
    </p:spTree>
    <p:extLst>
      <p:ext uri="{BB962C8B-B14F-4D97-AF65-F5344CB8AC3E}">
        <p14:creationId xmlns:p14="http://schemas.microsoft.com/office/powerpoint/2010/main" val="26005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43783272"/>
              </p:ext>
            </p:extLst>
          </p:nvPr>
        </p:nvGraphicFramePr>
        <p:xfrm>
          <a:off x="233129" y="1137677"/>
          <a:ext cx="11719386" cy="5371223"/>
        </p:xfrm>
        <a:graphic>
          <a:graphicData uri="http://schemas.openxmlformats.org/drawingml/2006/table">
            <a:tbl>
              <a:tblPr firstRow="1" bandRow="1">
                <a:tableStyleId>{5C22544A-7EE6-4342-B048-85BDC9FD1C3A}</a:tableStyleId>
              </a:tblPr>
              <a:tblGrid>
                <a:gridCol w="3906462">
                  <a:extLst>
                    <a:ext uri="{9D8B030D-6E8A-4147-A177-3AD203B41FA5}">
                      <a16:colId xmlns:a16="http://schemas.microsoft.com/office/drawing/2014/main" val="3453669151"/>
                    </a:ext>
                  </a:extLst>
                </a:gridCol>
                <a:gridCol w="3906462">
                  <a:extLst>
                    <a:ext uri="{9D8B030D-6E8A-4147-A177-3AD203B41FA5}">
                      <a16:colId xmlns:a16="http://schemas.microsoft.com/office/drawing/2014/main" val="2788698155"/>
                    </a:ext>
                  </a:extLst>
                </a:gridCol>
                <a:gridCol w="3906462">
                  <a:extLst>
                    <a:ext uri="{9D8B030D-6E8A-4147-A177-3AD203B41FA5}">
                      <a16:colId xmlns:a16="http://schemas.microsoft.com/office/drawing/2014/main" val="348672117"/>
                    </a:ext>
                  </a:extLst>
                </a:gridCol>
              </a:tblGrid>
              <a:tr h="453603">
                <a:tc>
                  <a:txBody>
                    <a:bodyPr/>
                    <a:lstStyle/>
                    <a:p>
                      <a:r>
                        <a:rPr lang="en-US" sz="2400" smtClean="0">
                          <a:latin typeface="+mj-lt"/>
                        </a:rPr>
                        <a:t>Loại</a:t>
                      </a:r>
                      <a:r>
                        <a:rPr lang="en-US" sz="2400" baseline="0" smtClean="0">
                          <a:latin typeface="+mj-lt"/>
                        </a:rPr>
                        <a:t> ứng dụng</a:t>
                      </a:r>
                      <a:endParaRPr lang="en-US" sz="2400">
                        <a:latin typeface="+mj-lt"/>
                      </a:endParaRPr>
                    </a:p>
                  </a:txBody>
                  <a:tcPr/>
                </a:tc>
                <a:tc>
                  <a:txBody>
                    <a:bodyPr/>
                    <a:lstStyle/>
                    <a:p>
                      <a:r>
                        <a:rPr lang="en-US" sz="2400" smtClean="0">
                          <a:latin typeface="+mj-lt"/>
                        </a:rPr>
                        <a:t>Quyền</a:t>
                      </a:r>
                      <a:r>
                        <a:rPr lang="en-US" sz="2400" baseline="0" smtClean="0">
                          <a:latin typeface="+mj-lt"/>
                        </a:rPr>
                        <a:t> lợi</a:t>
                      </a:r>
                      <a:endParaRPr lang="en-US" sz="2400">
                        <a:latin typeface="+mj-lt"/>
                      </a:endParaRPr>
                    </a:p>
                  </a:txBody>
                  <a:tcPr/>
                </a:tc>
                <a:tc>
                  <a:txBody>
                    <a:bodyPr/>
                    <a:lstStyle/>
                    <a:p>
                      <a:r>
                        <a:rPr lang="en-US" sz="2400" smtClean="0">
                          <a:latin typeface="+mj-lt"/>
                        </a:rPr>
                        <a:t>Một</a:t>
                      </a:r>
                      <a:r>
                        <a:rPr lang="en-US" sz="2400" baseline="0" smtClean="0">
                          <a:latin typeface="+mj-lt"/>
                        </a:rPr>
                        <a:t> số cân nhắc</a:t>
                      </a:r>
                      <a:endParaRPr lang="en-US" sz="2400">
                        <a:latin typeface="+mj-lt"/>
                      </a:endParaRPr>
                    </a:p>
                  </a:txBody>
                  <a:tcPr/>
                </a:tc>
                <a:extLst>
                  <a:ext uri="{0D108BD9-81ED-4DB2-BD59-A6C34878D82A}">
                    <a16:rowId xmlns:a16="http://schemas.microsoft.com/office/drawing/2014/main" val="2202555990"/>
                  </a:ext>
                </a:extLst>
              </a:tr>
              <a:tr h="1842665">
                <a:tc>
                  <a:txBody>
                    <a:bodyPr/>
                    <a:lstStyle/>
                    <a:p>
                      <a:r>
                        <a:rPr lang="en-US" sz="2000" i="0" kern="1200" smtClean="0">
                          <a:solidFill>
                            <a:schemeClr val="dk1"/>
                          </a:solidFill>
                          <a:effectLst/>
                          <a:latin typeface="+mj-lt"/>
                          <a:ea typeface="+mn-ea"/>
                          <a:cs typeface="+mn-cs"/>
                        </a:rPr>
                        <a:t>Ứng dụng dịch vụ</a:t>
                      </a:r>
                      <a:endParaRPr lang="en-US" sz="2000" i="0">
                        <a:latin typeface="+mj-lt"/>
                      </a:endParaRPr>
                    </a:p>
                  </a:txBody>
                  <a:tcPr/>
                </a:tc>
                <a:tc>
                  <a:txBody>
                    <a:bodyPr/>
                    <a:lstStyle/>
                    <a:p>
                      <a:pPr algn="just"/>
                      <a:r>
                        <a:rPr lang="en-US" sz="2000" kern="1200" smtClean="0">
                          <a:solidFill>
                            <a:schemeClr val="dk1"/>
                          </a:solidFill>
                          <a:effectLst/>
                          <a:latin typeface="+mj-lt"/>
                          <a:ea typeface="+mn-ea"/>
                          <a:cs typeface="+mn-cs"/>
                        </a:rPr>
                        <a:t>- Tương tác được </a:t>
                      </a:r>
                      <a:r>
                        <a:rPr lang="en-US" sz="2000" b="1" i="1" kern="1200" smtClean="0">
                          <a:solidFill>
                            <a:schemeClr val="dk1"/>
                          </a:solidFill>
                          <a:effectLst/>
                          <a:latin typeface="+mj-lt"/>
                          <a:ea typeface="+mn-ea"/>
                          <a:cs typeface="+mn-cs"/>
                        </a:rPr>
                        <a:t>kết hợp lỏng lẻo giữa máy khách và máy chủ</a:t>
                      </a:r>
                      <a:r>
                        <a:rPr lang="en-US" sz="2000" kern="1200" smtClean="0">
                          <a:solidFill>
                            <a:schemeClr val="dk1"/>
                          </a:solidFill>
                          <a:effectLst/>
                          <a:latin typeface="+mj-lt"/>
                          <a:ea typeface="+mn-ea"/>
                          <a:cs typeface="+mn-cs"/>
                        </a:rPr>
                        <a:t>.</a:t>
                      </a:r>
                    </a:p>
                    <a:p>
                      <a:pPr algn="just"/>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Sử dụng </a:t>
                      </a:r>
                      <a:r>
                        <a:rPr lang="en-US" sz="2000" b="1" i="1" kern="1200" smtClean="0">
                          <a:solidFill>
                            <a:schemeClr val="dk1"/>
                          </a:solidFill>
                          <a:effectLst/>
                          <a:latin typeface="+mj-lt"/>
                          <a:ea typeface="+mn-ea"/>
                          <a:cs typeface="+mn-cs"/>
                        </a:rPr>
                        <a:t>bởi các ứng dụng khác nhau </a:t>
                      </a:r>
                      <a:r>
                        <a:rPr lang="en-US" sz="2000" kern="1200" smtClean="0">
                          <a:solidFill>
                            <a:schemeClr val="dk1"/>
                          </a:solidFill>
                          <a:effectLst/>
                          <a:latin typeface="+mj-lt"/>
                          <a:ea typeface="+mn-ea"/>
                          <a:cs typeface="+mn-cs"/>
                        </a:rPr>
                        <a:t>và không liên quan.</a:t>
                      </a:r>
                    </a:p>
                    <a:p>
                      <a:pPr algn="just"/>
                      <a:r>
                        <a:rPr lang="en-US" sz="2000" kern="1200" smtClean="0">
                          <a:solidFill>
                            <a:schemeClr val="dk1"/>
                          </a:solidFill>
                          <a:effectLst/>
                          <a:latin typeface="+mj-lt"/>
                          <a:ea typeface="+mn-ea"/>
                          <a:cs typeface="+mn-cs"/>
                        </a:rPr>
                        <a:t>- Hỗ trợ </a:t>
                      </a:r>
                      <a:r>
                        <a:rPr lang="en-US" sz="2000" b="1" i="1" kern="1200" smtClean="0">
                          <a:solidFill>
                            <a:schemeClr val="dk1"/>
                          </a:solidFill>
                          <a:effectLst/>
                          <a:latin typeface="+mj-lt"/>
                          <a:ea typeface="+mn-ea"/>
                          <a:cs typeface="+mn-cs"/>
                        </a:rPr>
                        <a:t>khả năng tương tác</a:t>
                      </a:r>
                      <a:r>
                        <a:rPr lang="en-US" sz="2000" kern="1200" smtClean="0">
                          <a:solidFill>
                            <a:schemeClr val="dk1"/>
                          </a:solidFill>
                          <a:effectLst/>
                          <a:latin typeface="+mj-lt"/>
                          <a:ea typeface="+mn-ea"/>
                          <a:cs typeface="+mn-cs"/>
                        </a:rPr>
                        <a:t>.</a:t>
                      </a:r>
                      <a:endParaRPr lang="en-US" sz="2000">
                        <a:effectLst/>
                        <a:latin typeface="+mj-lt"/>
                        <a:ea typeface="Times New Roman" panose="02020603050405020304" pitchFamily="18" charset="0"/>
                        <a:cs typeface="Times New Roman" panose="02020603050405020304" pitchFamily="18" charset="0"/>
                      </a:endParaRPr>
                    </a:p>
                  </a:txBody>
                  <a:tcPr marL="152400" marR="152400" marT="114300" marB="114300"/>
                </a:tc>
                <a:tc>
                  <a:txBody>
                    <a:bodyPr/>
                    <a:lstStyle/>
                    <a:p>
                      <a:pPr>
                        <a:lnSpc>
                          <a:spcPct val="115000"/>
                        </a:lnSpc>
                        <a:spcAft>
                          <a:spcPts val="0"/>
                        </a:spcAft>
                      </a:pPr>
                      <a:r>
                        <a:rPr lang="en-US" sz="2000" smtClean="0">
                          <a:effectLst/>
                          <a:latin typeface="+mj-lt"/>
                          <a:ea typeface="Times New Roman" panose="02020603050405020304" pitchFamily="18" charset="0"/>
                          <a:cs typeface="Times New Roman" panose="02020603050405020304" pitchFamily="18" charset="0"/>
                        </a:rPr>
                        <a:t>- </a:t>
                      </a:r>
                      <a:r>
                        <a:rPr lang="en-US" sz="2000" b="1" smtClean="0">
                          <a:effectLst/>
                          <a:latin typeface="+mj-lt"/>
                          <a:ea typeface="Times New Roman" panose="02020603050405020304" pitchFamily="18" charset="0"/>
                          <a:cs typeface="Times New Roman" panose="02020603050405020304" pitchFamily="18" charset="0"/>
                        </a:rPr>
                        <a:t>Không </a:t>
                      </a:r>
                      <a:r>
                        <a:rPr lang="en-US" sz="2000" b="1">
                          <a:effectLst/>
                          <a:latin typeface="+mj-lt"/>
                          <a:ea typeface="Times New Roman" panose="02020603050405020304" pitchFamily="18" charset="0"/>
                          <a:cs typeface="Times New Roman" panose="02020603050405020304" pitchFamily="18" charset="0"/>
                        </a:rPr>
                        <a:t>hỗ trợ UI.</a:t>
                      </a:r>
                    </a:p>
                    <a:p>
                      <a:pPr>
                        <a:lnSpc>
                          <a:spcPct val="115000"/>
                        </a:lnSpc>
                        <a:spcAft>
                          <a:spcPts val="0"/>
                        </a:spcAft>
                      </a:pPr>
                      <a:r>
                        <a:rPr lang="en-US" sz="2000" b="1" smtClean="0">
                          <a:effectLst/>
                          <a:latin typeface="+mj-lt"/>
                          <a:ea typeface="Times New Roman" panose="02020603050405020304" pitchFamily="18" charset="0"/>
                          <a:cs typeface="Times New Roman" panose="02020603050405020304" pitchFamily="18" charset="0"/>
                        </a:rPr>
                        <a:t>- Phụ </a:t>
                      </a:r>
                      <a:r>
                        <a:rPr lang="en-US" sz="2000" b="1">
                          <a:effectLst/>
                          <a:latin typeface="+mj-lt"/>
                          <a:ea typeface="Times New Roman" panose="02020603050405020304" pitchFamily="18" charset="0"/>
                          <a:cs typeface="Times New Roman" panose="02020603050405020304" pitchFamily="18" charset="0"/>
                        </a:rPr>
                        <a:t>thuộc vào kết nối mạng.</a:t>
                      </a:r>
                    </a:p>
                  </a:txBody>
                  <a:tcPr marL="152400" marR="152400" marT="114300" marB="114300"/>
                </a:tc>
                <a:extLst>
                  <a:ext uri="{0D108BD9-81ED-4DB2-BD59-A6C34878D82A}">
                    <a16:rowId xmlns:a16="http://schemas.microsoft.com/office/drawing/2014/main" val="3908905361"/>
                  </a:ext>
                </a:extLst>
              </a:tr>
              <a:tr h="3071358">
                <a:tc>
                  <a:txBody>
                    <a:bodyPr/>
                    <a:lstStyle/>
                    <a:p>
                      <a:r>
                        <a:rPr lang="en-US" sz="2000" i="0" kern="1200" smtClean="0">
                          <a:solidFill>
                            <a:schemeClr val="dk1"/>
                          </a:solidFill>
                          <a:effectLst/>
                          <a:latin typeface="+mj-lt"/>
                          <a:ea typeface="+mn-ea"/>
                          <a:cs typeface="+mn-cs"/>
                        </a:rPr>
                        <a:t>Ứng dụng web</a:t>
                      </a:r>
                      <a:endParaRPr lang="en-US" sz="2000" i="0">
                        <a:latin typeface="+mj-lt"/>
                      </a:endParaRPr>
                    </a:p>
                  </a:txBody>
                  <a:tcPr/>
                </a:tc>
                <a:tc>
                  <a:txBody>
                    <a:bodyPr/>
                    <a:lstStyle/>
                    <a:p>
                      <a:pPr algn="just"/>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Tiếp cận rộng rãi </a:t>
                      </a:r>
                      <a:r>
                        <a:rPr lang="en-US" sz="2000" kern="1200" smtClean="0">
                          <a:solidFill>
                            <a:schemeClr val="dk1"/>
                          </a:solidFill>
                          <a:effectLst/>
                          <a:latin typeface="+mj-lt"/>
                          <a:ea typeface="+mn-ea"/>
                          <a:cs typeface="+mn-cs"/>
                        </a:rPr>
                        <a:t>và </a:t>
                      </a:r>
                      <a:r>
                        <a:rPr lang="en-US" sz="2000" b="1" i="1" kern="1200" smtClean="0">
                          <a:solidFill>
                            <a:schemeClr val="dk1"/>
                          </a:solidFill>
                          <a:effectLst/>
                          <a:latin typeface="+mj-lt"/>
                          <a:ea typeface="+mn-ea"/>
                          <a:cs typeface="+mn-cs"/>
                        </a:rPr>
                        <a:t>giao diện người dùng dựa trên tiêu chuẩn </a:t>
                      </a:r>
                      <a:r>
                        <a:rPr lang="en-US" sz="2000" kern="1200" smtClean="0">
                          <a:solidFill>
                            <a:schemeClr val="dk1"/>
                          </a:solidFill>
                          <a:effectLst/>
                          <a:latin typeface="+mj-lt"/>
                          <a:ea typeface="+mn-ea"/>
                          <a:cs typeface="+mn-cs"/>
                        </a:rPr>
                        <a:t>trên nhiều nền tảng.</a:t>
                      </a:r>
                    </a:p>
                    <a:p>
                      <a:pPr algn="just"/>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Dễ dàng triển khai và quản lý thay đổi.</a:t>
                      </a:r>
                      <a:endParaRPr lang="en-US" sz="2000" b="1" i="1">
                        <a:effectLst/>
                        <a:latin typeface="+mj-lt"/>
                        <a:ea typeface="Times New Roman" panose="02020603050405020304" pitchFamily="18" charset="0"/>
                        <a:cs typeface="Times New Roman" panose="02020603050405020304" pitchFamily="18" charset="0"/>
                      </a:endParaRPr>
                    </a:p>
                  </a:txBody>
                  <a:tcPr marL="152400" marR="152400" marT="114300" marB="114300"/>
                </a:tc>
                <a:tc>
                  <a:txBody>
                    <a:bodyPr/>
                    <a:lstStyle/>
                    <a:p>
                      <a:pPr algn="just"/>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Phụ thuộc vào kết nối mạng liên tục.</a:t>
                      </a:r>
                    </a:p>
                    <a:p>
                      <a:pPr algn="just"/>
                      <a:r>
                        <a:rPr lang="en-US" sz="2000" kern="1200" smtClean="0">
                          <a:solidFill>
                            <a:schemeClr val="dk1"/>
                          </a:solidFill>
                          <a:effectLst/>
                          <a:latin typeface="+mj-lt"/>
                          <a:ea typeface="+mn-ea"/>
                          <a:cs typeface="+mn-cs"/>
                        </a:rPr>
                        <a:t>- </a:t>
                      </a:r>
                      <a:r>
                        <a:rPr lang="en-US" sz="2000" b="1" i="1" kern="1200" smtClean="0">
                          <a:solidFill>
                            <a:schemeClr val="dk1"/>
                          </a:solidFill>
                          <a:effectLst/>
                          <a:latin typeface="+mj-lt"/>
                          <a:ea typeface="+mn-ea"/>
                          <a:cs typeface="+mn-cs"/>
                        </a:rPr>
                        <a:t>Khó</a:t>
                      </a:r>
                      <a:r>
                        <a:rPr lang="en-US" sz="2000" kern="1200" smtClean="0">
                          <a:solidFill>
                            <a:schemeClr val="dk1"/>
                          </a:solidFill>
                          <a:effectLst/>
                          <a:latin typeface="+mj-lt"/>
                          <a:ea typeface="+mn-ea"/>
                          <a:cs typeface="+mn-cs"/>
                        </a:rPr>
                        <a:t> </a:t>
                      </a:r>
                      <a:r>
                        <a:rPr lang="en-US" sz="2000" kern="1200" smtClean="0">
                          <a:solidFill>
                            <a:schemeClr val="dk1"/>
                          </a:solidFill>
                          <a:effectLst/>
                          <a:latin typeface="+mj-lt"/>
                          <a:ea typeface="+mn-ea"/>
                          <a:cs typeface="+mn-cs"/>
                        </a:rPr>
                        <a:t>cung </a:t>
                      </a:r>
                      <a:r>
                        <a:rPr lang="en-US" sz="2000" kern="1200" smtClean="0">
                          <a:solidFill>
                            <a:schemeClr val="dk1"/>
                          </a:solidFill>
                          <a:effectLst/>
                          <a:latin typeface="+mj-lt"/>
                          <a:ea typeface="+mn-ea"/>
                          <a:cs typeface="+mn-cs"/>
                        </a:rPr>
                        <a:t>cấp </a:t>
                      </a:r>
                      <a:r>
                        <a:rPr lang="en-US" sz="2000" b="1" i="1" kern="1200" smtClean="0">
                          <a:solidFill>
                            <a:schemeClr val="dk1"/>
                          </a:solidFill>
                          <a:effectLst/>
                          <a:latin typeface="+mj-lt"/>
                          <a:ea typeface="+mn-ea"/>
                          <a:cs typeface="+mn-cs"/>
                        </a:rPr>
                        <a:t>giao diện người dùng phong phú.</a:t>
                      </a:r>
                      <a:endParaRPr lang="en-US" sz="2000" b="1" i="1">
                        <a:effectLst/>
                        <a:latin typeface="+mj-lt"/>
                        <a:ea typeface="Times New Roman" panose="02020603050405020304" pitchFamily="18" charset="0"/>
                        <a:cs typeface="Times New Roman" panose="02020603050405020304" pitchFamily="18" charset="0"/>
                      </a:endParaRPr>
                    </a:p>
                  </a:txBody>
                  <a:tcPr marL="152400" marR="152400" marT="114300" marB="114300"/>
                </a:tc>
                <a:extLst>
                  <a:ext uri="{0D108BD9-81ED-4DB2-BD59-A6C34878D82A}">
                    <a16:rowId xmlns:a16="http://schemas.microsoft.com/office/drawing/2014/main" val="2883689404"/>
                  </a:ext>
                </a:extLst>
              </a:tr>
            </a:tbl>
          </a:graphicData>
        </a:graphic>
      </p:graphicFrame>
      <p:sp>
        <p:nvSpPr>
          <p:cNvPr id="3" name="Oval 2"/>
          <p:cNvSpPr/>
          <p:nvPr/>
        </p:nvSpPr>
        <p:spPr>
          <a:xfrm>
            <a:off x="233129" y="187582"/>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1012197" y="223173"/>
            <a:ext cx="5585503" cy="707886"/>
          </a:xfrm>
          <a:prstGeom prst="rect">
            <a:avLst/>
          </a:prstGeom>
          <a:noFill/>
        </p:spPr>
        <p:txBody>
          <a:bodyPr wrap="none" rtlCol="0">
            <a:spAutoFit/>
          </a:bodyPr>
          <a:lstStyle/>
          <a:p>
            <a:r>
              <a:rPr lang="en-US" sz="4000" smtClean="0">
                <a:latin typeface="+mj-lt"/>
              </a:rPr>
              <a:t>XEM XÉT LOẠI ỨNG DỤNG</a:t>
            </a:r>
            <a:endParaRPr lang="en-US" sz="4000">
              <a:latin typeface="+mj-lt"/>
            </a:endParaRPr>
          </a:p>
        </p:txBody>
      </p:sp>
    </p:spTree>
    <p:extLst>
      <p:ext uri="{BB962C8B-B14F-4D97-AF65-F5344CB8AC3E}">
        <p14:creationId xmlns:p14="http://schemas.microsoft.com/office/powerpoint/2010/main" val="146985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7694" y="2019528"/>
            <a:ext cx="8393644" cy="769441"/>
          </a:xfrm>
          <a:prstGeom prst="rect">
            <a:avLst/>
          </a:prstGeom>
          <a:noFill/>
        </p:spPr>
        <p:txBody>
          <a:bodyPr wrap="none" rtlCol="0">
            <a:spAutoFit/>
          </a:bodyPr>
          <a:lstStyle/>
          <a:p>
            <a:r>
              <a:rPr lang="en-US" sz="4400" smtClean="0">
                <a:latin typeface="+mj-lt"/>
              </a:rPr>
              <a:t>NGUYÊN MẪU ỨNG DỤNG DI ĐỘNG</a:t>
            </a:r>
            <a:endParaRPr lang="en-US" sz="4400">
              <a:latin typeface="+mj-lt"/>
            </a:endParaRPr>
          </a:p>
        </p:txBody>
      </p:sp>
      <p:sp>
        <p:nvSpPr>
          <p:cNvPr id="6" name="Oval 5"/>
          <p:cNvSpPr/>
          <p:nvPr/>
        </p:nvSpPr>
        <p:spPr>
          <a:xfrm>
            <a:off x="128626" y="2009901"/>
            <a:ext cx="779068" cy="779068"/>
          </a:xfrm>
          <a:prstGeom prst="ellipse">
            <a:avLst/>
          </a:prstGeom>
          <a:solidFill>
            <a:schemeClr val="accent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 name="Rectangle 1"/>
          <p:cNvSpPr/>
          <p:nvPr/>
        </p:nvSpPr>
        <p:spPr>
          <a:xfrm>
            <a:off x="907694" y="2788969"/>
            <a:ext cx="11136260" cy="954107"/>
          </a:xfrm>
          <a:prstGeom prst="rect">
            <a:avLst/>
          </a:prstGeom>
        </p:spPr>
        <p:txBody>
          <a:bodyPr wrap="square">
            <a:spAutoFit/>
          </a:bodyPr>
          <a:lstStyle/>
          <a:p>
            <a:pPr algn="just"/>
            <a:r>
              <a:rPr lang="en-US" sz="2800">
                <a:latin typeface="Calibri Light" panose="020F0302020204030204" pitchFamily="34" charset="0"/>
                <a:cs typeface="Calibri Light" panose="020F0302020204030204" pitchFamily="34" charset="0"/>
              </a:rPr>
              <a:t>C</a:t>
            </a:r>
            <a:r>
              <a:rPr lang="en-US" sz="2800" smtClean="0">
                <a:latin typeface="Calibri Light" panose="020F0302020204030204" pitchFamily="34" charset="0"/>
                <a:cs typeface="Calibri Light" panose="020F0302020204030204" pitchFamily="34" charset="0"/>
              </a:rPr>
              <a:t>ấu </a:t>
            </a:r>
            <a:r>
              <a:rPr lang="en-US" sz="2800">
                <a:latin typeface="Calibri Light" panose="020F0302020204030204" pitchFamily="34" charset="0"/>
                <a:cs typeface="Calibri Light" panose="020F0302020204030204" pitchFamily="34" charset="0"/>
              </a:rPr>
              <a:t>trúc như một </a:t>
            </a:r>
            <a:r>
              <a:rPr lang="en-US" sz="2800" b="1" i="1">
                <a:solidFill>
                  <a:schemeClr val="accent1"/>
                </a:solidFill>
                <a:latin typeface="Calibri Light" panose="020F0302020204030204" pitchFamily="34" charset="0"/>
                <a:cs typeface="Calibri Light" panose="020F0302020204030204" pitchFamily="34" charset="0"/>
              </a:rPr>
              <a:t>ứng dụng nhiều lớp </a:t>
            </a:r>
            <a:r>
              <a:rPr lang="en-US" sz="2800">
                <a:latin typeface="Calibri Light" panose="020F0302020204030204" pitchFamily="34" charset="0"/>
                <a:cs typeface="Calibri Light" panose="020F0302020204030204" pitchFamily="34" charset="0"/>
              </a:rPr>
              <a:t>bao gồm </a:t>
            </a:r>
            <a:r>
              <a:rPr lang="vi-VN" sz="2800" smtClean="0">
                <a:latin typeface="Calibri Light" panose="020F0302020204030204" pitchFamily="34" charset="0"/>
                <a:cs typeface="Calibri Light" panose="020F0302020204030204" pitchFamily="34" charset="0"/>
              </a:rPr>
              <a:t>trải </a:t>
            </a:r>
            <a:r>
              <a:rPr lang="vi-VN" sz="2800">
                <a:latin typeface="Calibri Light" panose="020F0302020204030204" pitchFamily="34" charset="0"/>
                <a:cs typeface="Calibri Light" panose="020F0302020204030204" pitchFamily="34" charset="0"/>
              </a:rPr>
              <a:t>nghiệm người </a:t>
            </a:r>
            <a:r>
              <a:rPr lang="vi-VN" sz="2800">
                <a:latin typeface="Calibri Light" panose="020F0302020204030204" pitchFamily="34" charset="0"/>
                <a:cs typeface="Calibri Light" panose="020F0302020204030204" pitchFamily="34" charset="0"/>
              </a:rPr>
              <a:t>dùng </a:t>
            </a:r>
            <a:r>
              <a:rPr lang="vi-VN" sz="2800">
                <a:latin typeface="Calibri Light" panose="020F0302020204030204" pitchFamily="34" charset="0"/>
                <a:cs typeface="Calibri Light" panose="020F0302020204030204" pitchFamily="34" charset="0"/>
              </a:rPr>
              <a:t>(presentation), nghiệp vụ và các lớp dữ liệu</a:t>
            </a:r>
            <a:endParaRPr lang="en-US" sz="28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5711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2595</Words>
  <Application>Microsoft Office PowerPoint</Application>
  <PresentationFormat>Widescreen</PresentationFormat>
  <Paragraphs>195</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Calibri Light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 10</dc:creator>
  <cp:lastModifiedBy>Thuy Ho</cp:lastModifiedBy>
  <cp:revision>146</cp:revision>
  <dcterms:created xsi:type="dcterms:W3CDTF">2022-09-27T14:57:14Z</dcterms:created>
  <dcterms:modified xsi:type="dcterms:W3CDTF">2022-10-08T04:52:52Z</dcterms:modified>
</cp:coreProperties>
</file>