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0" r:id="rId2"/>
    <p:sldId id="261" r:id="rId3"/>
    <p:sldId id="262" r:id="rId4"/>
    <p:sldId id="281" r:id="rId5"/>
    <p:sldId id="284" r:id="rId6"/>
    <p:sldId id="263" r:id="rId7"/>
    <p:sldId id="266" r:id="rId8"/>
    <p:sldId id="269" r:id="rId9"/>
    <p:sldId id="267" r:id="rId10"/>
    <p:sldId id="270" r:id="rId11"/>
    <p:sldId id="264" r:id="rId12"/>
    <p:sldId id="268" r:id="rId13"/>
    <p:sldId id="286" r:id="rId14"/>
    <p:sldId id="285" r:id="rId15"/>
    <p:sldId id="272" r:id="rId16"/>
    <p:sldId id="273" r:id="rId17"/>
    <p:sldId id="282" r:id="rId18"/>
    <p:sldId id="274" r:id="rId19"/>
    <p:sldId id="283" r:id="rId20"/>
    <p:sldId id="275" r:id="rId21"/>
    <p:sldId id="277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26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438" y="54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E12DD2-5450-4283-ACA3-E1B09F09C3E7}" type="doc">
      <dgm:prSet loTypeId="urn:microsoft.com/office/officeart/2008/layout/VerticalCurvedList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CB4BA10-7DBE-462B-9A67-CEA1285A3187}">
      <dgm:prSet phldrT="[Text]" custT="1"/>
      <dgm:spPr/>
      <dgm:t>
        <a:bodyPr/>
        <a:lstStyle/>
        <a:p>
          <a:r>
            <a:rPr lang="en-US" sz="3200" b="1" smtClean="0">
              <a:latin typeface="Arial" panose="020B0604020202020204" pitchFamily="34" charset="0"/>
              <a:cs typeface="Arial" panose="020B0604020202020204" pitchFamily="34" charset="0"/>
            </a:rPr>
            <a:t>PHẦN 1: GIỚI THIỆU ĐỀ TÀI</a:t>
          </a:r>
          <a:endParaRPr lang="en-US" sz="32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EA043F1-F19B-417B-8BB2-A0010A6B5651}" type="parTrans" cxnId="{99695E54-84E4-43FD-9969-8AA5D432E8AB}">
      <dgm:prSet/>
      <dgm:spPr/>
      <dgm:t>
        <a:bodyPr/>
        <a:lstStyle/>
        <a:p>
          <a:endParaRPr lang="en-US"/>
        </a:p>
      </dgm:t>
    </dgm:pt>
    <dgm:pt modelId="{2E25D201-F36D-4129-A015-3AFEF96820E4}" type="sibTrans" cxnId="{99695E54-84E4-43FD-9969-8AA5D432E8AB}">
      <dgm:prSet/>
      <dgm:spPr/>
      <dgm:t>
        <a:bodyPr/>
        <a:lstStyle/>
        <a:p>
          <a:endParaRPr lang="en-US"/>
        </a:p>
      </dgm:t>
    </dgm:pt>
    <dgm:pt modelId="{A9B1F75B-7F39-43CE-87C8-D45A61843870}">
      <dgm:prSet phldrT="[Text]" custT="1"/>
      <dgm:spPr/>
      <dgm:t>
        <a:bodyPr/>
        <a:lstStyle/>
        <a:p>
          <a:r>
            <a:rPr lang="en-US" sz="3200" b="1" smtClean="0">
              <a:latin typeface="Arial" panose="020B0604020202020204" pitchFamily="34" charset="0"/>
              <a:cs typeface="Arial" panose="020B0604020202020204" pitchFamily="34" charset="0"/>
            </a:rPr>
            <a:t>PHẦN 2: PHÂN TÍCH THIẾT KẾ</a:t>
          </a:r>
          <a:endParaRPr lang="en-US" sz="32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C457262-20DC-43C4-B7AF-8E31F149B2C7}" type="parTrans" cxnId="{7E076BBF-BCDE-4474-BAE4-188EBB3E67B3}">
      <dgm:prSet/>
      <dgm:spPr/>
      <dgm:t>
        <a:bodyPr/>
        <a:lstStyle/>
        <a:p>
          <a:endParaRPr lang="en-US"/>
        </a:p>
      </dgm:t>
    </dgm:pt>
    <dgm:pt modelId="{0EBFE706-264E-4268-9B86-AB07BBC37FB6}" type="sibTrans" cxnId="{7E076BBF-BCDE-4474-BAE4-188EBB3E67B3}">
      <dgm:prSet/>
      <dgm:spPr/>
      <dgm:t>
        <a:bodyPr/>
        <a:lstStyle/>
        <a:p>
          <a:endParaRPr lang="en-US"/>
        </a:p>
      </dgm:t>
    </dgm:pt>
    <dgm:pt modelId="{D1B2B590-D061-47B1-A480-6DB362F2E267}">
      <dgm:prSet phldrT="[Text]" custT="1"/>
      <dgm:spPr/>
      <dgm:t>
        <a:bodyPr/>
        <a:lstStyle/>
        <a:p>
          <a:r>
            <a:rPr lang="en-US" sz="3200" b="1" smtClean="0">
              <a:latin typeface="Arial" panose="020B0604020202020204" pitchFamily="34" charset="0"/>
              <a:cs typeface="Arial" panose="020B0604020202020204" pitchFamily="34" charset="0"/>
            </a:rPr>
            <a:t>PHẦN 3: GIAO DIỆN</a:t>
          </a:r>
          <a:endParaRPr lang="en-US" sz="32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80D6965-D516-489B-8015-147101A20EA5}" type="parTrans" cxnId="{92D7E233-BDFF-4844-8EBF-A7ACA2E9A4C6}">
      <dgm:prSet/>
      <dgm:spPr/>
      <dgm:t>
        <a:bodyPr/>
        <a:lstStyle/>
        <a:p>
          <a:endParaRPr lang="en-US"/>
        </a:p>
      </dgm:t>
    </dgm:pt>
    <dgm:pt modelId="{0C7E613E-2C06-4444-9D24-37C08B07DCC9}" type="sibTrans" cxnId="{92D7E233-BDFF-4844-8EBF-A7ACA2E9A4C6}">
      <dgm:prSet/>
      <dgm:spPr/>
      <dgm:t>
        <a:bodyPr/>
        <a:lstStyle/>
        <a:p>
          <a:endParaRPr lang="en-US"/>
        </a:p>
      </dgm:t>
    </dgm:pt>
    <dgm:pt modelId="{2FE16D6B-B08E-49F2-8E8E-050C5A64682D}">
      <dgm:prSet phldrT="[Text]" custT="1"/>
      <dgm:spPr/>
      <dgm:t>
        <a:bodyPr/>
        <a:lstStyle/>
        <a:p>
          <a:r>
            <a:rPr lang="en-US" sz="3200" b="1" smtClean="0">
              <a:latin typeface="Arial" panose="020B0604020202020204" pitchFamily="34" charset="0"/>
              <a:cs typeface="Arial" panose="020B0604020202020204" pitchFamily="34" charset="0"/>
            </a:rPr>
            <a:t>PHẦN 4: KẾT LUẬN</a:t>
          </a:r>
          <a:endParaRPr lang="en-US" sz="32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76B2D1-3413-4CCA-8CA2-C972DB98ED72}" type="parTrans" cxnId="{4A75E472-39F9-4409-8193-C203374D9F83}">
      <dgm:prSet/>
      <dgm:spPr/>
      <dgm:t>
        <a:bodyPr/>
        <a:lstStyle/>
        <a:p>
          <a:endParaRPr lang="en-US"/>
        </a:p>
      </dgm:t>
    </dgm:pt>
    <dgm:pt modelId="{685905CA-BF67-40F0-A4C7-4CB10DCD30CB}" type="sibTrans" cxnId="{4A75E472-39F9-4409-8193-C203374D9F83}">
      <dgm:prSet/>
      <dgm:spPr/>
      <dgm:t>
        <a:bodyPr/>
        <a:lstStyle/>
        <a:p>
          <a:endParaRPr lang="en-US"/>
        </a:p>
      </dgm:t>
    </dgm:pt>
    <dgm:pt modelId="{5E66ED08-9E76-47E7-ABC2-10A4E47DFE92}" type="pres">
      <dgm:prSet presAssocID="{47E12DD2-5450-4283-ACA3-E1B09F09C3E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F170EBC7-E1AB-4999-BEB0-A0111BBFD9CC}" type="pres">
      <dgm:prSet presAssocID="{47E12DD2-5450-4283-ACA3-E1B09F09C3E7}" presName="Name1" presStyleCnt="0"/>
      <dgm:spPr/>
    </dgm:pt>
    <dgm:pt modelId="{E167DD21-9282-4C57-BC30-A18878F6EF51}" type="pres">
      <dgm:prSet presAssocID="{47E12DD2-5450-4283-ACA3-E1B09F09C3E7}" presName="cycle" presStyleCnt="0"/>
      <dgm:spPr/>
    </dgm:pt>
    <dgm:pt modelId="{F73BE407-C3CA-49CE-BD23-B316022EE112}" type="pres">
      <dgm:prSet presAssocID="{47E12DD2-5450-4283-ACA3-E1B09F09C3E7}" presName="srcNode" presStyleLbl="node1" presStyleIdx="0" presStyleCnt="4"/>
      <dgm:spPr/>
    </dgm:pt>
    <dgm:pt modelId="{E6D4EBA1-5776-4DFF-B642-7BFA06D3B13F}" type="pres">
      <dgm:prSet presAssocID="{47E12DD2-5450-4283-ACA3-E1B09F09C3E7}" presName="conn" presStyleLbl="parChTrans1D2" presStyleIdx="0" presStyleCnt="1" custScaleX="90336"/>
      <dgm:spPr/>
      <dgm:t>
        <a:bodyPr/>
        <a:lstStyle/>
        <a:p>
          <a:endParaRPr lang="en-US"/>
        </a:p>
      </dgm:t>
    </dgm:pt>
    <dgm:pt modelId="{072F8014-EEE3-4D35-83C4-A58FBDED895F}" type="pres">
      <dgm:prSet presAssocID="{47E12DD2-5450-4283-ACA3-E1B09F09C3E7}" presName="extraNode" presStyleLbl="node1" presStyleIdx="0" presStyleCnt="4"/>
      <dgm:spPr/>
    </dgm:pt>
    <dgm:pt modelId="{824658E6-71A2-4298-81F9-2AC7DA6D187D}" type="pres">
      <dgm:prSet presAssocID="{47E12DD2-5450-4283-ACA3-E1B09F09C3E7}" presName="dstNode" presStyleLbl="node1" presStyleIdx="0" presStyleCnt="4"/>
      <dgm:spPr/>
    </dgm:pt>
    <dgm:pt modelId="{C7BA8074-8650-4265-A68D-4E5FE52562F8}" type="pres">
      <dgm:prSet presAssocID="{BCB4BA10-7DBE-462B-9A67-CEA1285A3187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23F917-7109-4BCE-9119-ED4534A403D5}" type="pres">
      <dgm:prSet presAssocID="{BCB4BA10-7DBE-462B-9A67-CEA1285A3187}" presName="accent_1" presStyleCnt="0"/>
      <dgm:spPr/>
    </dgm:pt>
    <dgm:pt modelId="{85EC9183-D2D8-459B-A9D7-8551FD47AD90}" type="pres">
      <dgm:prSet presAssocID="{BCB4BA10-7DBE-462B-9A67-CEA1285A3187}" presName="accentRepeatNode" presStyleLbl="solidFgAcc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C1E917E6-E83C-4072-B3AF-E7BE896519EF}" type="pres">
      <dgm:prSet presAssocID="{A9B1F75B-7F39-43CE-87C8-D45A61843870}" presName="text_2" presStyleLbl="node1" presStyleIdx="1" presStyleCnt="4" custLinFactNeighborX="451" custLinFactNeighborY="-2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89902D-E282-4D2F-B0C7-1C5E3028E809}" type="pres">
      <dgm:prSet presAssocID="{A9B1F75B-7F39-43CE-87C8-D45A61843870}" presName="accent_2" presStyleCnt="0"/>
      <dgm:spPr/>
    </dgm:pt>
    <dgm:pt modelId="{10334E4F-3751-47AE-A583-D0486EEFE628}" type="pres">
      <dgm:prSet presAssocID="{A9B1F75B-7F39-43CE-87C8-D45A61843870}" presName="accentRepeatNode" presStyleLbl="solidFgAcc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10FA15C1-838F-40EB-878D-0E79A152D558}" type="pres">
      <dgm:prSet presAssocID="{D1B2B590-D061-47B1-A480-6DB362F2E267}" presName="text_3" presStyleLbl="node1" presStyleIdx="2" presStyleCnt="4" custLinFactNeighborX="2279" custLinFactNeighborY="-26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2A07AC-14E2-4B8E-9199-3DE730E86DAF}" type="pres">
      <dgm:prSet presAssocID="{D1B2B590-D061-47B1-A480-6DB362F2E267}" presName="accent_3" presStyleCnt="0"/>
      <dgm:spPr/>
    </dgm:pt>
    <dgm:pt modelId="{1701674B-37FE-43F5-AE8A-BD4F1F0E2A4D}" type="pres">
      <dgm:prSet presAssocID="{D1B2B590-D061-47B1-A480-6DB362F2E267}" presName="accentRepeatNode" presStyleLbl="solidFgAcc1" presStyleIdx="2" presStyleCnt="4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6EE2F31-B70B-422A-8262-AE236D3730A6}" type="pres">
      <dgm:prSet presAssocID="{2FE16D6B-B08E-49F2-8E8E-050C5A64682D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01E84C-2ECD-473B-B741-0F82CCAAABEC}" type="pres">
      <dgm:prSet presAssocID="{2FE16D6B-B08E-49F2-8E8E-050C5A64682D}" presName="accent_4" presStyleCnt="0"/>
      <dgm:spPr/>
    </dgm:pt>
    <dgm:pt modelId="{C783D7D4-1208-4EA0-92C5-987670841BBD}" type="pres">
      <dgm:prSet presAssocID="{2FE16D6B-B08E-49F2-8E8E-050C5A64682D}" presName="accentRepeatNode" presStyleLbl="solidFgAcc1" presStyleIdx="3" presStyleCnt="4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</dgm:ptLst>
  <dgm:cxnLst>
    <dgm:cxn modelId="{7E076BBF-BCDE-4474-BAE4-188EBB3E67B3}" srcId="{47E12DD2-5450-4283-ACA3-E1B09F09C3E7}" destId="{A9B1F75B-7F39-43CE-87C8-D45A61843870}" srcOrd="1" destOrd="0" parTransId="{2C457262-20DC-43C4-B7AF-8E31F149B2C7}" sibTransId="{0EBFE706-264E-4268-9B86-AB07BBC37FB6}"/>
    <dgm:cxn modelId="{87845945-64AE-4A2C-9236-8C75987FABB1}" type="presOf" srcId="{A9B1F75B-7F39-43CE-87C8-D45A61843870}" destId="{C1E917E6-E83C-4072-B3AF-E7BE896519EF}" srcOrd="0" destOrd="0" presId="urn:microsoft.com/office/officeart/2008/layout/VerticalCurvedList"/>
    <dgm:cxn modelId="{439AEC8E-A380-49AA-A849-0677CA5A2A44}" type="presOf" srcId="{2E25D201-F36D-4129-A015-3AFEF96820E4}" destId="{E6D4EBA1-5776-4DFF-B642-7BFA06D3B13F}" srcOrd="0" destOrd="0" presId="urn:microsoft.com/office/officeart/2008/layout/VerticalCurvedList"/>
    <dgm:cxn modelId="{4A75E472-39F9-4409-8193-C203374D9F83}" srcId="{47E12DD2-5450-4283-ACA3-E1B09F09C3E7}" destId="{2FE16D6B-B08E-49F2-8E8E-050C5A64682D}" srcOrd="3" destOrd="0" parTransId="{2076B2D1-3413-4CCA-8CA2-C972DB98ED72}" sibTransId="{685905CA-BF67-40F0-A4C7-4CB10DCD30CB}"/>
    <dgm:cxn modelId="{99695E54-84E4-43FD-9969-8AA5D432E8AB}" srcId="{47E12DD2-5450-4283-ACA3-E1B09F09C3E7}" destId="{BCB4BA10-7DBE-462B-9A67-CEA1285A3187}" srcOrd="0" destOrd="0" parTransId="{FEA043F1-F19B-417B-8BB2-A0010A6B5651}" sibTransId="{2E25D201-F36D-4129-A015-3AFEF96820E4}"/>
    <dgm:cxn modelId="{981368DE-67E8-4F9A-AEFF-7731791EBC96}" type="presOf" srcId="{2FE16D6B-B08E-49F2-8E8E-050C5A64682D}" destId="{86EE2F31-B70B-422A-8262-AE236D3730A6}" srcOrd="0" destOrd="0" presId="urn:microsoft.com/office/officeart/2008/layout/VerticalCurvedList"/>
    <dgm:cxn modelId="{14760161-8D07-42CC-A0C9-445CF0042055}" type="presOf" srcId="{47E12DD2-5450-4283-ACA3-E1B09F09C3E7}" destId="{5E66ED08-9E76-47E7-ABC2-10A4E47DFE92}" srcOrd="0" destOrd="0" presId="urn:microsoft.com/office/officeart/2008/layout/VerticalCurvedList"/>
    <dgm:cxn modelId="{61A70FEC-1F37-4ECD-810C-3FD95A4BC9B4}" type="presOf" srcId="{D1B2B590-D061-47B1-A480-6DB362F2E267}" destId="{10FA15C1-838F-40EB-878D-0E79A152D558}" srcOrd="0" destOrd="0" presId="urn:microsoft.com/office/officeart/2008/layout/VerticalCurvedList"/>
    <dgm:cxn modelId="{0F76DA66-D49B-4A16-A3CC-E7B968967B6D}" type="presOf" srcId="{BCB4BA10-7DBE-462B-9A67-CEA1285A3187}" destId="{C7BA8074-8650-4265-A68D-4E5FE52562F8}" srcOrd="0" destOrd="0" presId="urn:microsoft.com/office/officeart/2008/layout/VerticalCurvedList"/>
    <dgm:cxn modelId="{92D7E233-BDFF-4844-8EBF-A7ACA2E9A4C6}" srcId="{47E12DD2-5450-4283-ACA3-E1B09F09C3E7}" destId="{D1B2B590-D061-47B1-A480-6DB362F2E267}" srcOrd="2" destOrd="0" parTransId="{780D6965-D516-489B-8015-147101A20EA5}" sibTransId="{0C7E613E-2C06-4444-9D24-37C08B07DCC9}"/>
    <dgm:cxn modelId="{7EA1A9FA-3397-4A1F-B1EE-7441E59DE7D5}" type="presParOf" srcId="{5E66ED08-9E76-47E7-ABC2-10A4E47DFE92}" destId="{F170EBC7-E1AB-4999-BEB0-A0111BBFD9CC}" srcOrd="0" destOrd="0" presId="urn:microsoft.com/office/officeart/2008/layout/VerticalCurvedList"/>
    <dgm:cxn modelId="{4AB31935-A8A5-4A44-9A9A-EC77B4BBF0DC}" type="presParOf" srcId="{F170EBC7-E1AB-4999-BEB0-A0111BBFD9CC}" destId="{E167DD21-9282-4C57-BC30-A18878F6EF51}" srcOrd="0" destOrd="0" presId="urn:microsoft.com/office/officeart/2008/layout/VerticalCurvedList"/>
    <dgm:cxn modelId="{5D5616F2-9EA3-4F50-9FCA-0AC027C02D96}" type="presParOf" srcId="{E167DD21-9282-4C57-BC30-A18878F6EF51}" destId="{F73BE407-C3CA-49CE-BD23-B316022EE112}" srcOrd="0" destOrd="0" presId="urn:microsoft.com/office/officeart/2008/layout/VerticalCurvedList"/>
    <dgm:cxn modelId="{A964D7B5-C652-4544-8C12-74DF8B0F435B}" type="presParOf" srcId="{E167DD21-9282-4C57-BC30-A18878F6EF51}" destId="{E6D4EBA1-5776-4DFF-B642-7BFA06D3B13F}" srcOrd="1" destOrd="0" presId="urn:microsoft.com/office/officeart/2008/layout/VerticalCurvedList"/>
    <dgm:cxn modelId="{72B7DF72-64C9-4F16-992C-BCB267C57074}" type="presParOf" srcId="{E167DD21-9282-4C57-BC30-A18878F6EF51}" destId="{072F8014-EEE3-4D35-83C4-A58FBDED895F}" srcOrd="2" destOrd="0" presId="urn:microsoft.com/office/officeart/2008/layout/VerticalCurvedList"/>
    <dgm:cxn modelId="{0448D925-F736-4E0C-96E9-C21CC9C630A3}" type="presParOf" srcId="{E167DD21-9282-4C57-BC30-A18878F6EF51}" destId="{824658E6-71A2-4298-81F9-2AC7DA6D187D}" srcOrd="3" destOrd="0" presId="urn:microsoft.com/office/officeart/2008/layout/VerticalCurvedList"/>
    <dgm:cxn modelId="{F33FD248-D1C5-4B0C-8D8C-6B3581C346BB}" type="presParOf" srcId="{F170EBC7-E1AB-4999-BEB0-A0111BBFD9CC}" destId="{C7BA8074-8650-4265-A68D-4E5FE52562F8}" srcOrd="1" destOrd="0" presId="urn:microsoft.com/office/officeart/2008/layout/VerticalCurvedList"/>
    <dgm:cxn modelId="{390B9FFB-7B07-46F9-9945-AE496EF4A76C}" type="presParOf" srcId="{F170EBC7-E1AB-4999-BEB0-A0111BBFD9CC}" destId="{4E23F917-7109-4BCE-9119-ED4534A403D5}" srcOrd="2" destOrd="0" presId="urn:microsoft.com/office/officeart/2008/layout/VerticalCurvedList"/>
    <dgm:cxn modelId="{370BB961-E0D9-4E2B-9596-E9443D5AD8C2}" type="presParOf" srcId="{4E23F917-7109-4BCE-9119-ED4534A403D5}" destId="{85EC9183-D2D8-459B-A9D7-8551FD47AD90}" srcOrd="0" destOrd="0" presId="urn:microsoft.com/office/officeart/2008/layout/VerticalCurvedList"/>
    <dgm:cxn modelId="{E794E151-C639-4C36-8B49-D8DB819587A6}" type="presParOf" srcId="{F170EBC7-E1AB-4999-BEB0-A0111BBFD9CC}" destId="{C1E917E6-E83C-4072-B3AF-E7BE896519EF}" srcOrd="3" destOrd="0" presId="urn:microsoft.com/office/officeart/2008/layout/VerticalCurvedList"/>
    <dgm:cxn modelId="{EC58265C-C85E-4163-AD3C-0017BBC3745C}" type="presParOf" srcId="{F170EBC7-E1AB-4999-BEB0-A0111BBFD9CC}" destId="{9A89902D-E282-4D2F-B0C7-1C5E3028E809}" srcOrd="4" destOrd="0" presId="urn:microsoft.com/office/officeart/2008/layout/VerticalCurvedList"/>
    <dgm:cxn modelId="{A266A6B8-17C9-411D-BAE2-2F538A363410}" type="presParOf" srcId="{9A89902D-E282-4D2F-B0C7-1C5E3028E809}" destId="{10334E4F-3751-47AE-A583-D0486EEFE628}" srcOrd="0" destOrd="0" presId="urn:microsoft.com/office/officeart/2008/layout/VerticalCurvedList"/>
    <dgm:cxn modelId="{0D3C85C2-C251-4C5F-85B2-F7BA823D0F4B}" type="presParOf" srcId="{F170EBC7-E1AB-4999-BEB0-A0111BBFD9CC}" destId="{10FA15C1-838F-40EB-878D-0E79A152D558}" srcOrd="5" destOrd="0" presId="urn:microsoft.com/office/officeart/2008/layout/VerticalCurvedList"/>
    <dgm:cxn modelId="{0690546A-A026-46DE-B482-2FA3A72978F7}" type="presParOf" srcId="{F170EBC7-E1AB-4999-BEB0-A0111BBFD9CC}" destId="{9E2A07AC-14E2-4B8E-9199-3DE730E86DAF}" srcOrd="6" destOrd="0" presId="urn:microsoft.com/office/officeart/2008/layout/VerticalCurvedList"/>
    <dgm:cxn modelId="{2EC0E2B2-D3FA-4F93-B687-BB8DE38F5AF0}" type="presParOf" srcId="{9E2A07AC-14E2-4B8E-9199-3DE730E86DAF}" destId="{1701674B-37FE-43F5-AE8A-BD4F1F0E2A4D}" srcOrd="0" destOrd="0" presId="urn:microsoft.com/office/officeart/2008/layout/VerticalCurvedList"/>
    <dgm:cxn modelId="{D95F0473-3BC0-41F0-9F75-358EC99B0CF2}" type="presParOf" srcId="{F170EBC7-E1AB-4999-BEB0-A0111BBFD9CC}" destId="{86EE2F31-B70B-422A-8262-AE236D3730A6}" srcOrd="7" destOrd="0" presId="urn:microsoft.com/office/officeart/2008/layout/VerticalCurvedList"/>
    <dgm:cxn modelId="{3CBCBB0A-EBB9-4AE4-82D9-9E87E04C0085}" type="presParOf" srcId="{F170EBC7-E1AB-4999-BEB0-A0111BBFD9CC}" destId="{AE01E84C-2ECD-473B-B741-0F82CCAAABEC}" srcOrd="8" destOrd="0" presId="urn:microsoft.com/office/officeart/2008/layout/VerticalCurvedList"/>
    <dgm:cxn modelId="{828D7F4B-EEF6-4E16-BFB7-CCA6CC3F4AD6}" type="presParOf" srcId="{AE01E84C-2ECD-473B-B741-0F82CCAAABEC}" destId="{C783D7D4-1208-4EA0-92C5-987670841BBD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4EBA1-5776-4DFF-B642-7BFA06D3B13F}">
      <dsp:nvSpPr>
        <dsp:cNvPr id="0" name=""/>
        <dsp:cNvSpPr/>
      </dsp:nvSpPr>
      <dsp:spPr>
        <a:xfrm>
          <a:off x="-5774559" y="-937410"/>
          <a:ext cx="6588645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A8074-8650-4265-A68D-4E5FE52562F8}">
      <dsp:nvSpPr>
        <dsp:cNvPr id="0" name=""/>
        <dsp:cNvSpPr/>
      </dsp:nvSpPr>
      <dsp:spPr>
        <a:xfrm>
          <a:off x="610504" y="416587"/>
          <a:ext cx="9229232" cy="83360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1676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smtClean="0">
              <a:latin typeface="Arial" panose="020B0604020202020204" pitchFamily="34" charset="0"/>
              <a:cs typeface="Arial" panose="020B0604020202020204" pitchFamily="34" charset="0"/>
            </a:rPr>
            <a:t>PHẦN 1: GIỚI THIỆU ĐỀ TÀI</a:t>
          </a:r>
          <a:endParaRPr lang="en-US" sz="32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10504" y="416587"/>
        <a:ext cx="9229232" cy="833607"/>
      </dsp:txXfrm>
    </dsp:sp>
    <dsp:sp modelId="{85EC9183-D2D8-459B-A9D7-8551FD47AD90}">
      <dsp:nvSpPr>
        <dsp:cNvPr id="0" name=""/>
        <dsp:cNvSpPr/>
      </dsp:nvSpPr>
      <dsp:spPr>
        <a:xfrm>
          <a:off x="89500" y="312386"/>
          <a:ext cx="1042009" cy="1042009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E917E6-E83C-4072-B3AF-E7BE896519EF}">
      <dsp:nvSpPr>
        <dsp:cNvPr id="0" name=""/>
        <dsp:cNvSpPr/>
      </dsp:nvSpPr>
      <dsp:spPr>
        <a:xfrm>
          <a:off x="1127899" y="1664998"/>
          <a:ext cx="8751305" cy="83360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1676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smtClean="0">
              <a:latin typeface="Arial" panose="020B0604020202020204" pitchFamily="34" charset="0"/>
              <a:cs typeface="Arial" panose="020B0604020202020204" pitchFamily="34" charset="0"/>
            </a:rPr>
            <a:t>PHẦN 2: PHÂN TÍCH THIẾT KẾ</a:t>
          </a:r>
          <a:endParaRPr lang="en-US" sz="32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27899" y="1664998"/>
        <a:ext cx="8751305" cy="833607"/>
      </dsp:txXfrm>
    </dsp:sp>
    <dsp:sp modelId="{10334E4F-3751-47AE-A583-D0486EEFE628}">
      <dsp:nvSpPr>
        <dsp:cNvPr id="0" name=""/>
        <dsp:cNvSpPr/>
      </dsp:nvSpPr>
      <dsp:spPr>
        <a:xfrm>
          <a:off x="567426" y="1563014"/>
          <a:ext cx="1042009" cy="1042009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0FA15C1-838F-40EB-878D-0E79A152D558}">
      <dsp:nvSpPr>
        <dsp:cNvPr id="0" name=""/>
        <dsp:cNvSpPr/>
      </dsp:nvSpPr>
      <dsp:spPr>
        <a:xfrm>
          <a:off x="1165013" y="2895444"/>
          <a:ext cx="8751305" cy="83360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1676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smtClean="0">
              <a:latin typeface="Arial" panose="020B0604020202020204" pitchFamily="34" charset="0"/>
              <a:cs typeface="Arial" panose="020B0604020202020204" pitchFamily="34" charset="0"/>
            </a:rPr>
            <a:t>PHẦN 3: GIAO DIỆN</a:t>
          </a:r>
          <a:endParaRPr lang="en-US" sz="32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65013" y="2895444"/>
        <a:ext cx="8751305" cy="833607"/>
      </dsp:txXfrm>
    </dsp:sp>
    <dsp:sp modelId="{1701674B-37FE-43F5-AE8A-BD4F1F0E2A4D}">
      <dsp:nvSpPr>
        <dsp:cNvPr id="0" name=""/>
        <dsp:cNvSpPr/>
      </dsp:nvSpPr>
      <dsp:spPr>
        <a:xfrm>
          <a:off x="567426" y="2813642"/>
          <a:ext cx="1042009" cy="1042009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EE2F31-B70B-422A-8262-AE236D3730A6}">
      <dsp:nvSpPr>
        <dsp:cNvPr id="0" name=""/>
        <dsp:cNvSpPr/>
      </dsp:nvSpPr>
      <dsp:spPr>
        <a:xfrm>
          <a:off x="610504" y="4168472"/>
          <a:ext cx="9229232" cy="83360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1676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smtClean="0">
              <a:latin typeface="Arial" panose="020B0604020202020204" pitchFamily="34" charset="0"/>
              <a:cs typeface="Arial" panose="020B0604020202020204" pitchFamily="34" charset="0"/>
            </a:rPr>
            <a:t>PHẦN 4: KẾT LUẬN</a:t>
          </a:r>
          <a:endParaRPr lang="en-US" sz="32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10504" y="4168472"/>
        <a:ext cx="9229232" cy="833607"/>
      </dsp:txXfrm>
    </dsp:sp>
    <dsp:sp modelId="{C783D7D4-1208-4EA0-92C5-987670841BBD}">
      <dsp:nvSpPr>
        <dsp:cNvPr id="0" name=""/>
        <dsp:cNvSpPr/>
      </dsp:nvSpPr>
      <dsp:spPr>
        <a:xfrm>
          <a:off x="89500" y="4064271"/>
          <a:ext cx="1042009" cy="1042009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07D4-8AEC-4513-AA05-68ACB28441C6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0744-D3D2-4161-B0E6-AE1A371E7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9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07D4-8AEC-4513-AA05-68ACB28441C6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0744-D3D2-4161-B0E6-AE1A371E7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5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07D4-8AEC-4513-AA05-68ACB28441C6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0744-D3D2-4161-B0E6-AE1A371E7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77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07D4-8AEC-4513-AA05-68ACB28441C6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0744-D3D2-4161-B0E6-AE1A371E7FB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1332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07D4-8AEC-4513-AA05-68ACB28441C6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0744-D3D2-4161-B0E6-AE1A371E7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73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07D4-8AEC-4513-AA05-68ACB28441C6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0744-D3D2-4161-B0E6-AE1A371E7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06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07D4-8AEC-4513-AA05-68ACB28441C6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0744-D3D2-4161-B0E6-AE1A371E7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62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07D4-8AEC-4513-AA05-68ACB28441C6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0744-D3D2-4161-B0E6-AE1A371E7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72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07D4-8AEC-4513-AA05-68ACB28441C6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0744-D3D2-4161-B0E6-AE1A371E7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48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07D4-8AEC-4513-AA05-68ACB28441C6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0744-D3D2-4161-B0E6-AE1A371E7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07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07D4-8AEC-4513-AA05-68ACB28441C6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0744-D3D2-4161-B0E6-AE1A371E7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3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07D4-8AEC-4513-AA05-68ACB28441C6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0744-D3D2-4161-B0E6-AE1A371E7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1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07D4-8AEC-4513-AA05-68ACB28441C6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0744-D3D2-4161-B0E6-AE1A371E7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4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07D4-8AEC-4513-AA05-68ACB28441C6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0744-D3D2-4161-B0E6-AE1A371E7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07D4-8AEC-4513-AA05-68ACB28441C6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0744-D3D2-4161-B0E6-AE1A371E7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56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07D4-8AEC-4513-AA05-68ACB28441C6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0744-D3D2-4161-B0E6-AE1A371E7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76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07D4-8AEC-4513-AA05-68ACB28441C6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0744-D3D2-4161-B0E6-AE1A371E7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4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B2707D4-8AEC-4513-AA05-68ACB28441C6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70744-D3D2-4161-B0E6-AE1A371E7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75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8" descr="Đại Học Công Nghiệp TPHCM | Thông tin tuyển sin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98794" y="3848669"/>
            <a:ext cx="4053385" cy="1555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81471" y="5908322"/>
            <a:ext cx="29141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200" kern="100" cap="all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tp hỒ CHÍ MINH, THÁNG </a:t>
            </a:r>
            <a:r>
              <a:rPr lang="en-US" sz="1200" kern="100" cap="all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 </a:t>
            </a:r>
            <a:r>
              <a:rPr lang="en-US" sz="1200" kern="100" cap="all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NĂM 2021</a:t>
            </a:r>
            <a:endParaRPr lang="en-US" sz="1000" kern="10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Picture 4" descr="Khám phá 20 “không gian sách” đẹp nhất thế giớ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720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229" y="160338"/>
            <a:ext cx="12656457" cy="7047195"/>
          </a:xfrm>
          <a:prstGeom prst="rect">
            <a:avLst/>
          </a:prstGeom>
        </p:spPr>
      </p:pic>
      <p:pic>
        <p:nvPicPr>
          <p:cNvPr id="12" name="Picture 8" descr="Tập tin:Logo IUH.png – Wikipedia tiếng Việ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41" y="586381"/>
            <a:ext cx="3233017" cy="103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188127" y="782398"/>
            <a:ext cx="701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TRƯỜNG ĐẠI HỌC CÔNG NGHIỆP THÀNH PHỐ HỒ CHÍ MINH</a:t>
            </a:r>
            <a:endParaRPr lang="en-US" b="1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KHOA CÔNG NGHỆ THÔNG TIN</a:t>
            </a:r>
            <a:endParaRPr lang="en-US" b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59712" y="1976037"/>
            <a:ext cx="9157648" cy="215443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74320" algn="ctr"/>
            <a:r>
              <a:rPr lang="en-US" sz="2400" b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 CÁO CUỐI KỲ</a:t>
            </a:r>
          </a:p>
          <a:p>
            <a:pPr marL="274320" algn="ctr"/>
            <a:r>
              <a:rPr lang="en-US" i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Môn: Phát triển ứng dụng</a:t>
            </a:r>
          </a:p>
          <a:p>
            <a:pPr marL="274320" algn="ctr"/>
            <a:endParaRPr lang="en-US" sz="1000" smtClean="0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algn="ctr"/>
            <a:r>
              <a:rPr lang="vi-VN" sz="3200" b="1" cap="all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CHƯƠNG TRÌNH QUẢN LÝ MUA BÁN SÁCH </a:t>
            </a:r>
            <a:endParaRPr lang="en-US" sz="3200" b="1" cap="all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74320" algn="ctr"/>
            <a:r>
              <a:rPr lang="vi-VN" sz="3200" b="1" cap="all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TẠI </a:t>
            </a:r>
            <a:r>
              <a:rPr lang="vi-VN" sz="3200" b="1" cap="all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HIỆU SÁCH TƯ NHÂN </a:t>
            </a:r>
            <a:endParaRPr lang="vi-VN" sz="320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69782"/>
              </p:ext>
            </p:extLst>
          </p:nvPr>
        </p:nvGraphicFramePr>
        <p:xfrm>
          <a:off x="2334681" y="4210642"/>
          <a:ext cx="7522636" cy="1972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60906">
                  <a:extLst>
                    <a:ext uri="{9D8B030D-6E8A-4147-A177-3AD203B41FA5}">
                      <a16:colId xmlns:a16="http://schemas.microsoft.com/office/drawing/2014/main" val="2134021765"/>
                    </a:ext>
                  </a:extLst>
                </a:gridCol>
                <a:gridCol w="3761730">
                  <a:extLst>
                    <a:ext uri="{9D8B030D-6E8A-4147-A177-3AD203B41FA5}">
                      <a16:colId xmlns:a16="http://schemas.microsoft.com/office/drawing/2014/main" val="2509456875"/>
                    </a:ext>
                  </a:extLst>
                </a:gridCol>
              </a:tblGrid>
              <a:tr h="1247061">
                <a:tc>
                  <a:txBody>
                    <a:bodyPr/>
                    <a:lstStyle/>
                    <a:p>
                      <a:pPr marL="6350" indent="-6350" algn="r">
                        <a:lnSpc>
                          <a:spcPct val="150000"/>
                        </a:lnSpc>
                        <a:spcAft>
                          <a:spcPts val="25"/>
                        </a:spcAft>
                      </a:pPr>
                      <a:r>
                        <a:rPr lang="vi-VN" sz="1400" b="1" i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NGƯỜI HƯỚNG DẪN: </a:t>
                      </a:r>
                    </a:p>
                    <a:p>
                      <a:pPr marL="6350" indent="-6350" algn="r">
                        <a:lnSpc>
                          <a:spcPct val="150000"/>
                        </a:lnSpc>
                        <a:spcAft>
                          <a:spcPts val="25"/>
                        </a:spcAft>
                      </a:pPr>
                      <a:r>
                        <a:rPr lang="vi-VN" sz="1400" b="1" i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NGƯỜI THỰC HIỆN:</a:t>
                      </a:r>
                    </a:p>
                    <a:p>
                      <a:pPr marL="6350" indent="-6350" algn="r">
                        <a:lnSpc>
                          <a:spcPct val="150000"/>
                        </a:lnSpc>
                        <a:spcAft>
                          <a:spcPts val="25"/>
                        </a:spcAft>
                      </a:pPr>
                      <a:r>
                        <a:rPr lang="vi-VN" sz="1400" b="1" i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marL="6350" indent="-6350" algn="r">
                        <a:lnSpc>
                          <a:spcPct val="150000"/>
                        </a:lnSpc>
                        <a:spcAft>
                          <a:spcPts val="25"/>
                        </a:spcAft>
                      </a:pPr>
                      <a:r>
                        <a:rPr lang="vi-VN" sz="1400" b="1" i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marL="6350" indent="-6350" algn="r">
                        <a:lnSpc>
                          <a:spcPct val="150000"/>
                        </a:lnSpc>
                        <a:spcAft>
                          <a:spcPts val="25"/>
                        </a:spcAft>
                      </a:pPr>
                      <a:r>
                        <a:rPr lang="vi-VN" sz="1400" b="1" i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LỚP</a:t>
                      </a:r>
                      <a:r>
                        <a:rPr lang="vi-VN" sz="1400" b="1" i="0" smtClean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US" sz="1400" b="1" i="0" smtClean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350" indent="-6350" algn="r">
                        <a:lnSpc>
                          <a:spcPct val="150000"/>
                        </a:lnSpc>
                        <a:spcAft>
                          <a:spcPts val="25"/>
                        </a:spcAft>
                      </a:pPr>
                      <a:r>
                        <a:rPr lang="en-US" sz="1400" b="1" i="0" smtClean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NHÓM</a:t>
                      </a:r>
                      <a:endParaRPr lang="vi-VN" sz="1400" b="1" i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50000"/>
                        </a:lnSpc>
                        <a:spcAft>
                          <a:spcPts val="25"/>
                        </a:spcAft>
                      </a:pPr>
                      <a:r>
                        <a:rPr lang="en-US" sz="1400" b="1" smtClean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PHẠM</a:t>
                      </a:r>
                      <a:r>
                        <a:rPr lang="en-US" sz="1400" b="1" baseline="0" smtClean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THANH HÙNG</a:t>
                      </a:r>
                      <a:endParaRPr lang="en-US" sz="1400" b="1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350" indent="-6350" algn="just">
                        <a:lnSpc>
                          <a:spcPct val="150000"/>
                        </a:lnSpc>
                        <a:spcAft>
                          <a:spcPts val="25"/>
                        </a:spcAft>
                      </a:pPr>
                      <a:r>
                        <a:rPr lang="en-US" sz="1400" b="1" smtClean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VÕ </a:t>
                      </a:r>
                      <a:r>
                        <a:rPr lang="en-US" sz="1400" b="1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 TÍN - 19526001</a:t>
                      </a:r>
                    </a:p>
                    <a:p>
                      <a:pPr marL="6350" indent="-6350" algn="just">
                        <a:lnSpc>
                          <a:spcPct val="150000"/>
                        </a:lnSpc>
                        <a:spcAft>
                          <a:spcPts val="25"/>
                        </a:spcAft>
                      </a:pPr>
                      <a:r>
                        <a:rPr lang="en-US" sz="1400" b="1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HỒ THỊ HỒNG THỦY – 19434551</a:t>
                      </a:r>
                    </a:p>
                    <a:p>
                      <a:pPr marL="6350" indent="-6350" algn="just">
                        <a:lnSpc>
                          <a:spcPct val="150000"/>
                        </a:lnSpc>
                        <a:spcAft>
                          <a:spcPts val="25"/>
                        </a:spcAft>
                      </a:pPr>
                      <a:r>
                        <a:rPr lang="en-US" sz="1400" b="1" smtClean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ĐOÀN</a:t>
                      </a:r>
                      <a:r>
                        <a:rPr lang="en-US" sz="1400" b="1" baseline="0" smtClean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NGỌC QUỐC BẢO - 9511451</a:t>
                      </a:r>
                      <a:endParaRPr lang="en-US" sz="1400" b="1" smtClean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350" indent="-6350" algn="just">
                        <a:lnSpc>
                          <a:spcPct val="150000"/>
                        </a:lnSpc>
                        <a:spcAft>
                          <a:spcPts val="25"/>
                        </a:spcAft>
                      </a:pPr>
                      <a:r>
                        <a:rPr lang="en-US" sz="1400" b="1" smtClean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DHKTPM15B</a:t>
                      </a:r>
                    </a:p>
                    <a:p>
                      <a:pPr marL="6350" indent="-6350" algn="just">
                        <a:lnSpc>
                          <a:spcPct val="150000"/>
                        </a:lnSpc>
                        <a:spcAft>
                          <a:spcPts val="25"/>
                        </a:spcAft>
                      </a:pPr>
                      <a:r>
                        <a:rPr lang="en-US" sz="1400" b="1" smtClean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05</a:t>
                      </a:r>
                      <a:endParaRPr lang="en-US" sz="1400" b="1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013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51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8" descr="Đại Học Công Nghiệp TPHCM | Thông tin tuyển sin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98794" y="3848669"/>
            <a:ext cx="4053385" cy="1555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81471" y="5908322"/>
            <a:ext cx="29141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200" kern="100" cap="all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tp hỒ CHÍ MINH, THÁNG </a:t>
            </a:r>
            <a:r>
              <a:rPr lang="en-US" sz="1200" kern="100" cap="all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 </a:t>
            </a:r>
            <a:r>
              <a:rPr lang="en-US" sz="1200" kern="100" cap="all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NĂM 2021</a:t>
            </a:r>
            <a:endParaRPr lang="en-US" sz="1000" kern="10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Picture 4" descr="Khám phá 20 “không gian sách” đẹp nhất thế giớ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720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2976" y="-9185"/>
            <a:ext cx="14077950" cy="7207533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585258" y="7937"/>
            <a:ext cx="7404462" cy="850616"/>
            <a:chOff x="1038841" y="-730788"/>
            <a:chExt cx="7404462" cy="850616"/>
          </a:xfrm>
          <a:scene3d>
            <a:camera prst="orthographicFront"/>
            <a:lightRig rig="flat" dir="t"/>
          </a:scene3d>
        </p:grpSpPr>
        <p:sp>
          <p:nvSpPr>
            <p:cNvPr id="14" name="Rectangle 13"/>
            <p:cNvSpPr/>
            <p:nvPr/>
          </p:nvSpPr>
          <p:spPr>
            <a:xfrm>
              <a:off x="1038841" y="-730788"/>
              <a:ext cx="7354872" cy="833607"/>
            </a:xfrm>
            <a:prstGeom prst="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TextBox 14"/>
            <p:cNvSpPr txBox="1"/>
            <p:nvPr/>
          </p:nvSpPr>
          <p:spPr>
            <a:xfrm>
              <a:off x="1088431" y="-713779"/>
              <a:ext cx="7354872" cy="83360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61676" tIns="81280" rIns="81280" bIns="81280" numCol="1" spcCol="1270" anchor="ctr" anchorCtr="0">
              <a:noAutofit/>
            </a:bodyPr>
            <a:lstStyle/>
            <a:p>
              <a:pPr lvl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1" kern="1200" smtClean="0">
                  <a:latin typeface="Arial" panose="020B0604020202020204" pitchFamily="34" charset="0"/>
                  <a:cs typeface="Arial" panose="020B0604020202020204" pitchFamily="34" charset="0"/>
                </a:rPr>
                <a:t>PHẦN 2: PHÂN TÍCH THIẾT KẾ</a:t>
              </a:r>
              <a:endParaRPr lang="en-US" sz="3200" b="1" kern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39069" y="422508"/>
            <a:ext cx="1826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Sơ đồ class</a:t>
            </a:r>
            <a:endParaRPr lang="en-US" sz="240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140" y="840286"/>
            <a:ext cx="9287719" cy="567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68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8" descr="Đại Học Công Nghiệp TPHCM | Thông tin tuyển sin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98794" y="3848669"/>
            <a:ext cx="4053385" cy="1555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81471" y="5908322"/>
            <a:ext cx="29141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200" kern="100" cap="all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tp hỒ CHÍ MINH, THÁNG </a:t>
            </a:r>
            <a:r>
              <a:rPr lang="en-US" sz="1200" kern="100" cap="all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 </a:t>
            </a:r>
            <a:r>
              <a:rPr lang="en-US" sz="1200" kern="100" cap="all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NĂM 2021</a:t>
            </a:r>
            <a:endParaRPr lang="en-US" sz="1000" kern="10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Picture 4" descr="Khám phá 20 “không gian sách” đẹp nhất thế giớ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720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0"/>
            <a:ext cx="14069961" cy="720753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30539" y="961794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4">
                    <a:lumMod val="50000"/>
                  </a:schemeClr>
                </a:solidFill>
              </a:rPr>
              <a:t>Sơ đồ sql</a:t>
            </a:r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576151" y="597183"/>
            <a:ext cx="7404462" cy="850616"/>
            <a:chOff x="1038841" y="-730788"/>
            <a:chExt cx="7404462" cy="850616"/>
          </a:xfrm>
          <a:scene3d>
            <a:camera prst="orthographicFront"/>
            <a:lightRig rig="flat" dir="t"/>
          </a:scene3d>
        </p:grpSpPr>
        <p:sp>
          <p:nvSpPr>
            <p:cNvPr id="14" name="Rectangle 13"/>
            <p:cNvSpPr/>
            <p:nvPr/>
          </p:nvSpPr>
          <p:spPr>
            <a:xfrm>
              <a:off x="1038841" y="-730788"/>
              <a:ext cx="7354872" cy="833607"/>
            </a:xfrm>
            <a:prstGeom prst="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TextBox 14"/>
            <p:cNvSpPr txBox="1"/>
            <p:nvPr/>
          </p:nvSpPr>
          <p:spPr>
            <a:xfrm>
              <a:off x="1088431" y="-713779"/>
              <a:ext cx="7354872" cy="83360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61676" tIns="81280" rIns="81280" bIns="81280" numCol="1" spcCol="1270" anchor="ctr" anchorCtr="0">
              <a:noAutofit/>
            </a:bodyPr>
            <a:lstStyle/>
            <a:p>
              <a:pPr lvl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1" kern="1200" smtClean="0">
                  <a:latin typeface="Arial" panose="020B0604020202020204" pitchFamily="34" charset="0"/>
                  <a:cs typeface="Arial" panose="020B0604020202020204" pitchFamily="34" charset="0"/>
                </a:rPr>
                <a:t>PHẦN 2: PHÂN TÍCH THIẾT KẾ</a:t>
              </a:r>
              <a:endParaRPr lang="en-US" sz="3200" b="1" kern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50" y="1529008"/>
            <a:ext cx="10858500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0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8" descr="Đại Học Công Nghiệp TPHCM | Thông tin tuyển sin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98794" y="3848669"/>
            <a:ext cx="4053385" cy="1555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81471" y="5908322"/>
            <a:ext cx="29141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200" kern="100" cap="all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tp hỒ CHÍ MINH, THÁNG </a:t>
            </a:r>
            <a:r>
              <a:rPr lang="en-US" sz="1200" kern="100" cap="all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 </a:t>
            </a:r>
            <a:r>
              <a:rPr lang="en-US" sz="1200" kern="100" cap="all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NĂM 2021</a:t>
            </a:r>
            <a:endParaRPr lang="en-US" sz="1000" kern="10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Picture 4" descr="Khám phá 20 “không gian sách” đẹp nhất thế giớ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720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2535" y="0"/>
            <a:ext cx="14095827" cy="7207533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431282" y="-26268"/>
            <a:ext cx="7404462" cy="850616"/>
            <a:chOff x="1038841" y="-730788"/>
            <a:chExt cx="7404462" cy="850616"/>
          </a:xfrm>
          <a:scene3d>
            <a:camera prst="orthographicFront"/>
            <a:lightRig rig="flat" dir="t"/>
          </a:scene3d>
        </p:grpSpPr>
        <p:sp>
          <p:nvSpPr>
            <p:cNvPr id="13" name="Rectangle 12"/>
            <p:cNvSpPr/>
            <p:nvPr/>
          </p:nvSpPr>
          <p:spPr>
            <a:xfrm>
              <a:off x="1038841" y="-730788"/>
              <a:ext cx="7354872" cy="833607"/>
            </a:xfrm>
            <a:prstGeom prst="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TextBox 13"/>
            <p:cNvSpPr txBox="1"/>
            <p:nvPr/>
          </p:nvSpPr>
          <p:spPr>
            <a:xfrm>
              <a:off x="1088431" y="-713779"/>
              <a:ext cx="7354872" cy="83360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61676" tIns="81280" rIns="81280" bIns="81280" numCol="1" spcCol="1270" anchor="ctr" anchorCtr="0">
              <a:noAutofit/>
            </a:bodyPr>
            <a:lstStyle/>
            <a:p>
              <a:pPr lvl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1" kern="1200" smtClean="0">
                  <a:latin typeface="Arial" panose="020B0604020202020204" pitchFamily="34" charset="0"/>
                  <a:cs typeface="Arial" panose="020B0604020202020204" pitchFamily="34" charset="0"/>
                </a:rPr>
                <a:t>PHẦN 2: PHÂN TÍCH THIẾT KẾ</a:t>
              </a:r>
              <a:endParaRPr lang="en-US" sz="3200" b="1" kern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60398" y="636002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Đặc tả Class</a:t>
            </a:r>
            <a:endParaRPr lang="en-US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582477"/>
              </p:ext>
            </p:extLst>
          </p:nvPr>
        </p:nvGraphicFramePr>
        <p:xfrm>
          <a:off x="474027" y="1005334"/>
          <a:ext cx="11243946" cy="590804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224761">
                  <a:extLst>
                    <a:ext uri="{9D8B030D-6E8A-4147-A177-3AD203B41FA5}">
                      <a16:colId xmlns:a16="http://schemas.microsoft.com/office/drawing/2014/main" val="583138198"/>
                    </a:ext>
                  </a:extLst>
                </a:gridCol>
                <a:gridCol w="3168063">
                  <a:extLst>
                    <a:ext uri="{9D8B030D-6E8A-4147-A177-3AD203B41FA5}">
                      <a16:colId xmlns:a16="http://schemas.microsoft.com/office/drawing/2014/main" val="2863388338"/>
                    </a:ext>
                  </a:extLst>
                </a:gridCol>
                <a:gridCol w="2925561">
                  <a:extLst>
                    <a:ext uri="{9D8B030D-6E8A-4147-A177-3AD203B41FA5}">
                      <a16:colId xmlns:a16="http://schemas.microsoft.com/office/drawing/2014/main" val="1570683682"/>
                    </a:ext>
                  </a:extLst>
                </a:gridCol>
                <a:gridCol w="2925561">
                  <a:extLst>
                    <a:ext uri="{9D8B030D-6E8A-4147-A177-3AD203B41FA5}">
                      <a16:colId xmlns:a16="http://schemas.microsoft.com/office/drawing/2014/main" val="2658436985"/>
                    </a:ext>
                  </a:extLst>
                </a:gridCol>
              </a:tblGrid>
              <a:tr h="1411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 khái niệm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53" marR="456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 tính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53" marR="456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9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 dữ liệu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653" marR="456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9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Kích thước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653" marR="45653" marT="0" marB="0"/>
                </a:tc>
                <a:extLst>
                  <a:ext uri="{0D108BD9-81ED-4DB2-BD59-A6C34878D82A}">
                    <a16:rowId xmlns:a16="http://schemas.microsoft.com/office/drawing/2014/main" val="2663072369"/>
                  </a:ext>
                </a:extLst>
              </a:tr>
              <a:tr h="405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 khoản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53" marR="45653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 đăng nhập</a:t>
                      </a: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Mật khẩu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53" marR="45653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0000"/>
                        </a:lnSpc>
                        <a:spcAft>
                          <a:spcPts val="9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Nvarchar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0000"/>
                        </a:lnSpc>
                        <a:spcAft>
                          <a:spcPts val="9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Nvarchar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653" marR="456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653" marR="45653" marT="0" marB="0"/>
                </a:tc>
                <a:extLst>
                  <a:ext uri="{0D108BD9-81ED-4DB2-BD59-A6C34878D82A}">
                    <a16:rowId xmlns:a16="http://schemas.microsoft.com/office/drawing/2014/main" val="1340858423"/>
                  </a:ext>
                </a:extLst>
              </a:tr>
              <a:tr h="99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Khách Hàng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53" marR="45653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 khách hàng</a:t>
                      </a: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 khách hàng</a:t>
                      </a: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 điện thoại</a:t>
                      </a: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Địa chỉ</a:t>
                      </a: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53" marR="45653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0000"/>
                        </a:lnSpc>
                        <a:spcAft>
                          <a:spcPts val="9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Nvarchar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Nvarchar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0000"/>
                        </a:lnSpc>
                        <a:spcAft>
                          <a:spcPts val="9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Nvarchar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Nvarchar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Nvarchar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53" marR="456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53" marR="45653" marT="0" marB="0"/>
                </a:tc>
                <a:extLst>
                  <a:ext uri="{0D108BD9-81ED-4DB2-BD59-A6C34878D82A}">
                    <a16:rowId xmlns:a16="http://schemas.microsoft.com/office/drawing/2014/main" val="179523572"/>
                  </a:ext>
                </a:extLst>
              </a:tr>
              <a:tr h="12647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Nhân viên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53" marR="45653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 nhân viên</a:t>
                      </a: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 nhân viên</a:t>
                      </a: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Giới tính</a:t>
                      </a: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 vụ</a:t>
                      </a: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 Chi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53" marR="45653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0000"/>
                        </a:lnSpc>
                        <a:spcAft>
                          <a:spcPts val="9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Nvarchar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Nvarchar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0000"/>
                        </a:lnSpc>
                        <a:spcAft>
                          <a:spcPts val="9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Nvarchar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Nvarchar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Nvarchar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95300" algn="just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53" marR="456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53" marR="45653" marT="0" marB="0"/>
                </a:tc>
                <a:extLst>
                  <a:ext uri="{0D108BD9-81ED-4DB2-BD59-A6C34878D82A}">
                    <a16:rowId xmlns:a16="http://schemas.microsoft.com/office/drawing/2014/main" val="1217378167"/>
                  </a:ext>
                </a:extLst>
              </a:tr>
              <a:tr h="13848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Hóa đơn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53" marR="45653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 hóa đơn</a:t>
                      </a: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 Khách hàng</a:t>
                      </a: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 nhân viên</a:t>
                      </a: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 Nhân viên</a:t>
                      </a: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 lập hóa đơn</a:t>
                      </a: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ThanhTien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53" marR="45653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Nvarchar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Nvarchar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Nvarchar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Nvarchar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653" marR="45653" marT="0" marB="0"/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  <a:p>
                      <a:pPr marL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  <a:p>
                      <a:pPr marL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  <a:p>
                      <a:pPr marL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  <a:p>
                      <a:pPr marL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yyyy/mm/dd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953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4953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53" marR="45653" marT="0" marB="0"/>
                </a:tc>
                <a:extLst>
                  <a:ext uri="{0D108BD9-81ED-4DB2-BD59-A6C34878D82A}">
                    <a16:rowId xmlns:a16="http://schemas.microsoft.com/office/drawing/2014/main" val="2638350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26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8" descr="Đại Học Công Nghiệp TPHCM | Thông tin tuyển sin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98794" y="3848669"/>
            <a:ext cx="4053385" cy="1555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81471" y="5908322"/>
            <a:ext cx="29141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200" kern="100" cap="all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tp hỒ CHÍ MINH, THÁNG </a:t>
            </a:r>
            <a:r>
              <a:rPr lang="en-US" sz="1200" kern="100" cap="all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 </a:t>
            </a:r>
            <a:r>
              <a:rPr lang="en-US" sz="1200" kern="100" cap="all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NĂM 2021</a:t>
            </a:r>
            <a:endParaRPr lang="en-US" sz="1000" kern="10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Picture 4" descr="Khám phá 20 “không gian sách” đẹp nhất thế giớ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720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2535" y="0"/>
            <a:ext cx="14095827" cy="7207533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431282" y="-26268"/>
            <a:ext cx="7404462" cy="850616"/>
            <a:chOff x="1038841" y="-730788"/>
            <a:chExt cx="7404462" cy="850616"/>
          </a:xfrm>
          <a:scene3d>
            <a:camera prst="orthographicFront"/>
            <a:lightRig rig="flat" dir="t"/>
          </a:scene3d>
        </p:grpSpPr>
        <p:sp>
          <p:nvSpPr>
            <p:cNvPr id="13" name="Rectangle 12"/>
            <p:cNvSpPr/>
            <p:nvPr/>
          </p:nvSpPr>
          <p:spPr>
            <a:xfrm>
              <a:off x="1038841" y="-730788"/>
              <a:ext cx="7354872" cy="833607"/>
            </a:xfrm>
            <a:prstGeom prst="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TextBox 13"/>
            <p:cNvSpPr txBox="1"/>
            <p:nvPr/>
          </p:nvSpPr>
          <p:spPr>
            <a:xfrm>
              <a:off x="1088431" y="-713779"/>
              <a:ext cx="7354872" cy="83360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61676" tIns="81280" rIns="81280" bIns="81280" numCol="1" spcCol="1270" anchor="ctr" anchorCtr="0">
              <a:noAutofit/>
            </a:bodyPr>
            <a:lstStyle/>
            <a:p>
              <a:pPr lvl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1" kern="1200" smtClean="0">
                  <a:latin typeface="Arial" panose="020B0604020202020204" pitchFamily="34" charset="0"/>
                  <a:cs typeface="Arial" panose="020B0604020202020204" pitchFamily="34" charset="0"/>
                </a:rPr>
                <a:t>PHẦN 2: PHÂN TÍCH THIẾT KẾ</a:t>
              </a:r>
              <a:endParaRPr lang="en-US" sz="3200" b="1" kern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60398" y="530089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Đặc tả Class</a:t>
            </a:r>
            <a:endParaRPr lang="en-US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291103"/>
              </p:ext>
            </p:extLst>
          </p:nvPr>
        </p:nvGraphicFramePr>
        <p:xfrm>
          <a:off x="460375" y="899421"/>
          <a:ext cx="11243946" cy="6650063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224761">
                  <a:extLst>
                    <a:ext uri="{9D8B030D-6E8A-4147-A177-3AD203B41FA5}">
                      <a16:colId xmlns:a16="http://schemas.microsoft.com/office/drawing/2014/main" val="583138198"/>
                    </a:ext>
                  </a:extLst>
                </a:gridCol>
                <a:gridCol w="3168063">
                  <a:extLst>
                    <a:ext uri="{9D8B030D-6E8A-4147-A177-3AD203B41FA5}">
                      <a16:colId xmlns:a16="http://schemas.microsoft.com/office/drawing/2014/main" val="2863388338"/>
                    </a:ext>
                  </a:extLst>
                </a:gridCol>
                <a:gridCol w="2925561">
                  <a:extLst>
                    <a:ext uri="{9D8B030D-6E8A-4147-A177-3AD203B41FA5}">
                      <a16:colId xmlns:a16="http://schemas.microsoft.com/office/drawing/2014/main" val="1570683682"/>
                    </a:ext>
                  </a:extLst>
                </a:gridCol>
                <a:gridCol w="2925561">
                  <a:extLst>
                    <a:ext uri="{9D8B030D-6E8A-4147-A177-3AD203B41FA5}">
                      <a16:colId xmlns:a16="http://schemas.microsoft.com/office/drawing/2014/main" val="2658436985"/>
                    </a:ext>
                  </a:extLst>
                </a:gridCol>
              </a:tblGrid>
              <a:tr h="1800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 khái niệm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53" marR="456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 tính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53" marR="456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9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 dữ liệu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653" marR="456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9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Kích thước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653" marR="45653" marT="0" marB="0"/>
                </a:tc>
                <a:extLst>
                  <a:ext uri="{0D108BD9-81ED-4DB2-BD59-A6C34878D82A}">
                    <a16:rowId xmlns:a16="http://schemas.microsoft.com/office/drawing/2014/main" val="2663072369"/>
                  </a:ext>
                </a:extLst>
              </a:tr>
              <a:tr h="405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CT Hóa đơn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Mã CT Hóa đơn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Mã hóa đơn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Tên sách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Số lượng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Đơn giá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Chiết khấu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Nvarchar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Nvarchar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Nvarchar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double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double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0858423"/>
                  </a:ext>
                </a:extLst>
              </a:tr>
              <a:tr h="99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Sách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Mã sách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Tên sách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Tên loại sách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Tên NXB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Tên tác giả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Gía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Số trang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Năm xuất bản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Nvarchar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Nvarchar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Nvarchar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Nvarchar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Nvarchar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double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yyyy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523572"/>
                  </a:ext>
                </a:extLst>
              </a:tr>
              <a:tr h="12647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Loại sách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Mã loại sách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Tên loại sách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Nhà xuất bản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Nvarchar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Nvarchar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Nvarchar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9245" indent="-9017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09245" indent="-9017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09245" indent="-9017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09245" indent="-9017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7378167"/>
                  </a:ext>
                </a:extLst>
              </a:tr>
              <a:tr h="13848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Tác giả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Mã tác giả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Tên tác giả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Tên sách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Nvarchar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Nvarchar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Nvarchar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indent="-27622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66700" indent="-27622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66700" indent="-27622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8350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52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8" descr="Đại Học Công Nghiệp TPHCM | Thông tin tuyển sin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98794" y="3848669"/>
            <a:ext cx="4053385" cy="1555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81471" y="5908322"/>
            <a:ext cx="29141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200" kern="100" cap="all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tp hỒ CHÍ MINH, THÁNG </a:t>
            </a:r>
            <a:r>
              <a:rPr lang="en-US" sz="1200" kern="100" cap="all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 </a:t>
            </a:r>
            <a:r>
              <a:rPr lang="en-US" sz="1200" kern="100" cap="all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NĂM 2021</a:t>
            </a:r>
            <a:endParaRPr lang="en-US" sz="1000" kern="10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Picture 4" descr="Khám phá 20 “không gian sách” đẹp nhất thế giớ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720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2535" y="0"/>
            <a:ext cx="14095827" cy="7207533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431282" y="-26268"/>
            <a:ext cx="7404462" cy="850616"/>
            <a:chOff x="1038841" y="-730788"/>
            <a:chExt cx="7404462" cy="850616"/>
          </a:xfrm>
          <a:scene3d>
            <a:camera prst="orthographicFront"/>
            <a:lightRig rig="flat" dir="t"/>
          </a:scene3d>
        </p:grpSpPr>
        <p:sp>
          <p:nvSpPr>
            <p:cNvPr id="13" name="Rectangle 12"/>
            <p:cNvSpPr/>
            <p:nvPr/>
          </p:nvSpPr>
          <p:spPr>
            <a:xfrm>
              <a:off x="1038841" y="-730788"/>
              <a:ext cx="7354872" cy="833607"/>
            </a:xfrm>
            <a:prstGeom prst="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TextBox 13"/>
            <p:cNvSpPr txBox="1"/>
            <p:nvPr/>
          </p:nvSpPr>
          <p:spPr>
            <a:xfrm>
              <a:off x="1088431" y="-713779"/>
              <a:ext cx="7354872" cy="83360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61676" tIns="81280" rIns="81280" bIns="81280" numCol="1" spcCol="1270" anchor="ctr" anchorCtr="0">
              <a:noAutofit/>
            </a:bodyPr>
            <a:lstStyle/>
            <a:p>
              <a:pPr lvl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1" kern="1200" smtClean="0">
                  <a:latin typeface="Arial" panose="020B0604020202020204" pitchFamily="34" charset="0"/>
                  <a:cs typeface="Arial" panose="020B0604020202020204" pitchFamily="34" charset="0"/>
                </a:rPr>
                <a:t>PHẦN 2: PHÂN TÍCH THIẾT KẾ</a:t>
              </a:r>
              <a:endParaRPr lang="en-US" sz="3200" b="1" kern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154955" y="39389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4">
                    <a:lumMod val="50000"/>
                  </a:schemeClr>
                </a:solidFill>
              </a:rPr>
              <a:t>Seenflow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17" y="890936"/>
            <a:ext cx="11107966" cy="591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75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8" descr="Đại Học Công Nghiệp TPHCM | Thông tin tuyển sin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98794" y="3848669"/>
            <a:ext cx="4053385" cy="1555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81471" y="5908322"/>
            <a:ext cx="29141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200" kern="100" cap="all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tp hỒ CHÍ MINH, THÁNG </a:t>
            </a:r>
            <a:r>
              <a:rPr lang="en-US" sz="1200" kern="100" cap="all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 </a:t>
            </a:r>
            <a:r>
              <a:rPr lang="en-US" sz="1200" kern="100" cap="all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NĂM 2021</a:t>
            </a:r>
            <a:endParaRPr lang="en-US" sz="1000" kern="10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Picture 4" descr="Khám phá 20 “không gian sách” đẹp nhất thế giớ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720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0"/>
            <a:ext cx="14053625" cy="720753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54955" y="1557155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4">
                    <a:lumMod val="50000"/>
                  </a:schemeClr>
                </a:solidFill>
              </a:rPr>
              <a:t>Đăng nhập</a:t>
            </a:r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828472" y="-13910"/>
            <a:ext cx="7404462" cy="850616"/>
            <a:chOff x="1038841" y="-730788"/>
            <a:chExt cx="7404462" cy="850616"/>
          </a:xfrm>
          <a:scene3d>
            <a:camera prst="orthographicFront"/>
            <a:lightRig rig="flat" dir="t"/>
          </a:scene3d>
        </p:grpSpPr>
        <p:sp>
          <p:nvSpPr>
            <p:cNvPr id="14" name="Rectangle 13"/>
            <p:cNvSpPr/>
            <p:nvPr/>
          </p:nvSpPr>
          <p:spPr>
            <a:xfrm>
              <a:off x="1038841" y="-730788"/>
              <a:ext cx="7354872" cy="833607"/>
            </a:xfrm>
            <a:prstGeom prst="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TextBox 14"/>
            <p:cNvSpPr txBox="1"/>
            <p:nvPr/>
          </p:nvSpPr>
          <p:spPr>
            <a:xfrm>
              <a:off x="1088431" y="-713779"/>
              <a:ext cx="7354872" cy="83360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61676" tIns="81280" rIns="81280" bIns="81280" numCol="1" spcCol="1270" anchor="ctr" anchorCtr="0">
              <a:noAutofit/>
            </a:bodyPr>
            <a:lstStyle/>
            <a:p>
              <a:pPr lvl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1" kern="1200" smtClean="0">
                  <a:latin typeface="Arial" panose="020B0604020202020204" pitchFamily="34" charset="0"/>
                  <a:cs typeface="Arial" panose="020B0604020202020204" pitchFamily="34" charset="0"/>
                </a:rPr>
                <a:t>PHẦN 3: GIAO DIỆN</a:t>
              </a:r>
              <a:endParaRPr lang="en-US" sz="3200" b="1" kern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099581" y="3621905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4">
                    <a:lumMod val="50000"/>
                  </a:schemeClr>
                </a:solidFill>
              </a:rPr>
              <a:t>Giao diện chính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8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8" descr="Đại Học Công Nghiệp TPHCM | Thông tin tuyển sin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98794" y="3848669"/>
            <a:ext cx="4053385" cy="1555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81471" y="5908322"/>
            <a:ext cx="29141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200" kern="100" cap="all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tp hỒ CHÍ MINH, THÁNG </a:t>
            </a:r>
            <a:r>
              <a:rPr lang="en-US" sz="1200" kern="100" cap="all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 </a:t>
            </a:r>
            <a:r>
              <a:rPr lang="en-US" sz="1200" kern="100" cap="all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NĂM 2021</a:t>
            </a:r>
            <a:endParaRPr lang="en-US" sz="1000" kern="10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Picture 4" descr="Khám phá 20 “không gian sách” đẹp nhất thế giớ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720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229" y="160338"/>
            <a:ext cx="12656457" cy="704719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54955" y="1557155"/>
            <a:ext cx="350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4">
                    <a:lumMod val="50000"/>
                  </a:schemeClr>
                </a:solidFill>
              </a:rPr>
              <a:t>Giao diện Sách Thêm sửa xóa</a:t>
            </a:r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576151" y="597183"/>
            <a:ext cx="7404462" cy="850616"/>
            <a:chOff x="1038841" y="-730788"/>
            <a:chExt cx="7404462" cy="850616"/>
          </a:xfrm>
          <a:scene3d>
            <a:camera prst="orthographicFront"/>
            <a:lightRig rig="flat" dir="t"/>
          </a:scene3d>
        </p:grpSpPr>
        <p:sp>
          <p:nvSpPr>
            <p:cNvPr id="14" name="Rectangle 13"/>
            <p:cNvSpPr/>
            <p:nvPr/>
          </p:nvSpPr>
          <p:spPr>
            <a:xfrm>
              <a:off x="1038841" y="-730788"/>
              <a:ext cx="7354872" cy="833607"/>
            </a:xfrm>
            <a:prstGeom prst="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TextBox 14"/>
            <p:cNvSpPr txBox="1"/>
            <p:nvPr/>
          </p:nvSpPr>
          <p:spPr>
            <a:xfrm>
              <a:off x="1088431" y="-713779"/>
              <a:ext cx="7354872" cy="83360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61676" tIns="81280" rIns="81280" bIns="81280" numCol="1" spcCol="1270" anchor="ctr" anchorCtr="0">
              <a:noAutofit/>
            </a:bodyPr>
            <a:lstStyle/>
            <a:p>
              <a:pPr lvl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1" kern="1200" smtClean="0">
                  <a:latin typeface="Arial" panose="020B0604020202020204" pitchFamily="34" charset="0"/>
                  <a:cs typeface="Arial" panose="020B0604020202020204" pitchFamily="34" charset="0"/>
                </a:rPr>
                <a:t>PHẦN 3: GIAO DIỆN</a:t>
              </a:r>
              <a:endParaRPr lang="en-US" sz="3200" b="1" kern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170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8" descr="Đại Học Công Nghiệp TPHCM | Thông tin tuyển sin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98794" y="3848669"/>
            <a:ext cx="4053385" cy="1555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81471" y="5908322"/>
            <a:ext cx="29141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200" kern="100" cap="all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tp hỒ CHÍ MINH, THÁNG </a:t>
            </a:r>
            <a:r>
              <a:rPr lang="en-US" sz="1200" kern="100" cap="all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 </a:t>
            </a:r>
            <a:r>
              <a:rPr lang="en-US" sz="1200" kern="100" cap="all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NĂM 2021</a:t>
            </a:r>
            <a:endParaRPr lang="en-US" sz="1000" kern="10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Picture 4" descr="Khám phá 20 “không gian sách” đẹp nhất thế giớ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720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229" y="160338"/>
            <a:ext cx="12656457" cy="704719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54955" y="1557155"/>
            <a:ext cx="288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4">
                    <a:lumMod val="50000"/>
                  </a:schemeClr>
                </a:solidFill>
              </a:rPr>
              <a:t>Giao diện Tìm kiếm sách</a:t>
            </a:r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576151" y="597183"/>
            <a:ext cx="7404462" cy="850616"/>
            <a:chOff x="1038841" y="-730788"/>
            <a:chExt cx="7404462" cy="850616"/>
          </a:xfrm>
          <a:scene3d>
            <a:camera prst="orthographicFront"/>
            <a:lightRig rig="flat" dir="t"/>
          </a:scene3d>
        </p:grpSpPr>
        <p:sp>
          <p:nvSpPr>
            <p:cNvPr id="14" name="Rectangle 13"/>
            <p:cNvSpPr/>
            <p:nvPr/>
          </p:nvSpPr>
          <p:spPr>
            <a:xfrm>
              <a:off x="1038841" y="-730788"/>
              <a:ext cx="7354872" cy="833607"/>
            </a:xfrm>
            <a:prstGeom prst="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TextBox 14"/>
            <p:cNvSpPr txBox="1"/>
            <p:nvPr/>
          </p:nvSpPr>
          <p:spPr>
            <a:xfrm>
              <a:off x="1088431" y="-713779"/>
              <a:ext cx="7354872" cy="83360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61676" tIns="81280" rIns="81280" bIns="81280" numCol="1" spcCol="1270" anchor="ctr" anchorCtr="0">
              <a:noAutofit/>
            </a:bodyPr>
            <a:lstStyle/>
            <a:p>
              <a:pPr lvl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1" kern="1200" smtClean="0">
                  <a:latin typeface="Arial" panose="020B0604020202020204" pitchFamily="34" charset="0"/>
                  <a:cs typeface="Arial" panose="020B0604020202020204" pitchFamily="34" charset="0"/>
                </a:rPr>
                <a:t>PHẦN 3: GIAO DIỆN</a:t>
              </a:r>
              <a:endParaRPr lang="en-US" sz="3200" b="1" kern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197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8" descr="Đại Học Công Nghiệp TPHCM | Thông tin tuyển sin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98794" y="3848669"/>
            <a:ext cx="4053385" cy="1555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81471" y="5908322"/>
            <a:ext cx="29141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200" kern="100" cap="all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tp hỒ CHÍ MINH, THÁNG </a:t>
            </a:r>
            <a:r>
              <a:rPr lang="en-US" sz="1200" kern="100" cap="all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 </a:t>
            </a:r>
            <a:r>
              <a:rPr lang="en-US" sz="1200" kern="100" cap="all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NĂM 2021</a:t>
            </a:r>
            <a:endParaRPr lang="en-US" sz="1000" kern="10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Picture 4" descr="Khám phá 20 “không gian sách” đẹp nhất thế giớ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720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229" y="160338"/>
            <a:ext cx="12656457" cy="704719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54955" y="1557155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4">
                    <a:lumMod val="50000"/>
                  </a:schemeClr>
                </a:solidFill>
              </a:rPr>
              <a:t>Giao diện Hóa Đơn</a:t>
            </a:r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576151" y="597183"/>
            <a:ext cx="7404462" cy="850616"/>
            <a:chOff x="1038841" y="-730788"/>
            <a:chExt cx="7404462" cy="850616"/>
          </a:xfrm>
          <a:scene3d>
            <a:camera prst="orthographicFront"/>
            <a:lightRig rig="flat" dir="t"/>
          </a:scene3d>
        </p:grpSpPr>
        <p:sp>
          <p:nvSpPr>
            <p:cNvPr id="14" name="Rectangle 13"/>
            <p:cNvSpPr/>
            <p:nvPr/>
          </p:nvSpPr>
          <p:spPr>
            <a:xfrm>
              <a:off x="1038841" y="-730788"/>
              <a:ext cx="7354872" cy="833607"/>
            </a:xfrm>
            <a:prstGeom prst="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TextBox 14"/>
            <p:cNvSpPr txBox="1"/>
            <p:nvPr/>
          </p:nvSpPr>
          <p:spPr>
            <a:xfrm>
              <a:off x="1088431" y="-713779"/>
              <a:ext cx="7354872" cy="83360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61676" tIns="81280" rIns="81280" bIns="81280" numCol="1" spcCol="1270" anchor="ctr" anchorCtr="0">
              <a:noAutofit/>
            </a:bodyPr>
            <a:lstStyle/>
            <a:p>
              <a:pPr lvl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1" kern="1200" smtClean="0">
                  <a:latin typeface="Arial" panose="020B0604020202020204" pitchFamily="34" charset="0"/>
                  <a:cs typeface="Arial" panose="020B0604020202020204" pitchFamily="34" charset="0"/>
                </a:rPr>
                <a:t>PHẦN 3: GIAO DIỆN</a:t>
              </a:r>
              <a:endParaRPr lang="en-US" sz="3200" b="1" kern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299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8" descr="Đại Học Công Nghiệp TPHCM | Thông tin tuyển sin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98794" y="3848669"/>
            <a:ext cx="4053385" cy="1555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81471" y="5908322"/>
            <a:ext cx="29141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200" kern="100" cap="all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tp hỒ CHÍ MINH, THÁNG </a:t>
            </a:r>
            <a:r>
              <a:rPr lang="en-US" sz="1200" kern="100" cap="all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 </a:t>
            </a:r>
            <a:r>
              <a:rPr lang="en-US" sz="1200" kern="100" cap="all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NĂM 2021</a:t>
            </a:r>
            <a:endParaRPr lang="en-US" sz="1000" kern="10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Picture 4" descr="Khám phá 20 “không gian sách” đẹp nhất thế giớ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720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229" y="160338"/>
            <a:ext cx="12656457" cy="704719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54955" y="1557155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4">
                    <a:lumMod val="50000"/>
                  </a:schemeClr>
                </a:solidFill>
              </a:rPr>
              <a:t>Giao diện Đặt hàng</a:t>
            </a:r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576151" y="597183"/>
            <a:ext cx="7404462" cy="850616"/>
            <a:chOff x="1038841" y="-730788"/>
            <a:chExt cx="7404462" cy="850616"/>
          </a:xfrm>
          <a:scene3d>
            <a:camera prst="orthographicFront"/>
            <a:lightRig rig="flat" dir="t"/>
          </a:scene3d>
        </p:grpSpPr>
        <p:sp>
          <p:nvSpPr>
            <p:cNvPr id="14" name="Rectangle 13"/>
            <p:cNvSpPr/>
            <p:nvPr/>
          </p:nvSpPr>
          <p:spPr>
            <a:xfrm>
              <a:off x="1038841" y="-730788"/>
              <a:ext cx="7354872" cy="833607"/>
            </a:xfrm>
            <a:prstGeom prst="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TextBox 14"/>
            <p:cNvSpPr txBox="1"/>
            <p:nvPr/>
          </p:nvSpPr>
          <p:spPr>
            <a:xfrm>
              <a:off x="1088431" y="-713779"/>
              <a:ext cx="7354872" cy="83360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61676" tIns="81280" rIns="81280" bIns="81280" numCol="1" spcCol="1270" anchor="ctr" anchorCtr="0">
              <a:noAutofit/>
            </a:bodyPr>
            <a:lstStyle/>
            <a:p>
              <a:pPr lvl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1" kern="1200" smtClean="0">
                  <a:latin typeface="Arial" panose="020B0604020202020204" pitchFamily="34" charset="0"/>
                  <a:cs typeface="Arial" panose="020B0604020202020204" pitchFamily="34" charset="0"/>
                </a:rPr>
                <a:t>PHẦN 3: GIAO DIỆN</a:t>
              </a:r>
              <a:endParaRPr lang="en-US" sz="3200" b="1" kern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987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8" descr="Đại Học Công Nghiệp TPHCM | Thông tin tuyển sin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98794" y="3848669"/>
            <a:ext cx="4053385" cy="1555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81471" y="5908322"/>
            <a:ext cx="29141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200" kern="100" cap="all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tp hỒ CHÍ MINH, THÁNG </a:t>
            </a:r>
            <a:r>
              <a:rPr lang="en-US" sz="1200" kern="100" cap="all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 </a:t>
            </a:r>
            <a:r>
              <a:rPr lang="en-US" sz="1200" kern="100" cap="all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NĂM 2021</a:t>
            </a:r>
            <a:endParaRPr lang="en-US" sz="1000" kern="10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Picture 4" descr="Khám phá 20 “không gian sách” đẹp nhất thế giớ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720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8468" y="-1"/>
            <a:ext cx="14109896" cy="7047195"/>
          </a:xfrm>
          <a:prstGeom prst="rect">
            <a:avLst/>
          </a:prstGeom>
        </p:spPr>
      </p:pic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2407792945"/>
              </p:ext>
            </p:extLst>
          </p:nvPr>
        </p:nvGraphicFramePr>
        <p:xfrm>
          <a:off x="1492579" y="628154"/>
          <a:ext cx="991631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07975" y="2554986"/>
            <a:ext cx="15440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i="1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</a:p>
          <a:p>
            <a:pPr algn="ctr"/>
            <a:r>
              <a:rPr lang="en-US" sz="3600" b="1" i="1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DUNG</a:t>
            </a:r>
            <a:endParaRPr lang="en-US" sz="3600" b="1" i="1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1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8" descr="Đại Học Công Nghiệp TPHCM | Thông tin tuyển sin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98794" y="3848669"/>
            <a:ext cx="4053385" cy="1555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81471" y="5908322"/>
            <a:ext cx="29141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200" kern="100" cap="all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tp hỒ CHÍ MINH, THÁNG </a:t>
            </a:r>
            <a:r>
              <a:rPr lang="en-US" sz="1200" kern="100" cap="all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 </a:t>
            </a:r>
            <a:r>
              <a:rPr lang="en-US" sz="1200" kern="100" cap="all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NĂM 2021</a:t>
            </a:r>
            <a:endParaRPr lang="en-US" sz="1000" kern="10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Picture 4" descr="Khám phá 20 “không gian sách” đẹp nhất thế giớ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720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229" y="160338"/>
            <a:ext cx="12656457" cy="704719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54955" y="1557155"/>
            <a:ext cx="3959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4">
                    <a:lumMod val="50000"/>
                  </a:schemeClr>
                </a:solidFill>
              </a:rPr>
              <a:t>Giao diện Nhân Viên/Khách hàng</a:t>
            </a:r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576151" y="597183"/>
            <a:ext cx="7404462" cy="850616"/>
            <a:chOff x="1038841" y="-730788"/>
            <a:chExt cx="7404462" cy="850616"/>
          </a:xfrm>
          <a:scene3d>
            <a:camera prst="orthographicFront"/>
            <a:lightRig rig="flat" dir="t"/>
          </a:scene3d>
        </p:grpSpPr>
        <p:sp>
          <p:nvSpPr>
            <p:cNvPr id="14" name="Rectangle 13"/>
            <p:cNvSpPr/>
            <p:nvPr/>
          </p:nvSpPr>
          <p:spPr>
            <a:xfrm>
              <a:off x="1038841" y="-730788"/>
              <a:ext cx="7354872" cy="833607"/>
            </a:xfrm>
            <a:prstGeom prst="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TextBox 14"/>
            <p:cNvSpPr txBox="1"/>
            <p:nvPr/>
          </p:nvSpPr>
          <p:spPr>
            <a:xfrm>
              <a:off x="1088431" y="-713779"/>
              <a:ext cx="7354872" cy="83360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61676" tIns="81280" rIns="81280" bIns="81280" numCol="1" spcCol="1270" anchor="ctr" anchorCtr="0">
              <a:noAutofit/>
            </a:bodyPr>
            <a:lstStyle/>
            <a:p>
              <a:pPr lvl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1" kern="1200" smtClean="0">
                  <a:latin typeface="Arial" panose="020B0604020202020204" pitchFamily="34" charset="0"/>
                  <a:cs typeface="Arial" panose="020B0604020202020204" pitchFamily="34" charset="0"/>
                </a:rPr>
                <a:t>PHẦN 3: GIAO DIỆN</a:t>
              </a:r>
              <a:endParaRPr lang="en-US" sz="3200" b="1" kern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728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8" descr="Đại Học Công Nghiệp TPHCM | Thông tin tuyển sin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98794" y="3848669"/>
            <a:ext cx="4053385" cy="1555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81471" y="5908322"/>
            <a:ext cx="29141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200" kern="100" cap="all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tp hỒ CHÍ MINH, THÁNG </a:t>
            </a:r>
            <a:r>
              <a:rPr lang="en-US" sz="1200" kern="100" cap="all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 </a:t>
            </a:r>
            <a:r>
              <a:rPr lang="en-US" sz="1200" kern="100" cap="all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NĂM 2021</a:t>
            </a:r>
            <a:endParaRPr lang="en-US" sz="1000" kern="10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Picture 4" descr="Khám phá 20 “không gian sách” đẹp nhất thế giớ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720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229" y="160338"/>
            <a:ext cx="12656457" cy="704719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54955" y="1557155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4">
                    <a:lumMod val="50000"/>
                  </a:schemeClr>
                </a:solidFill>
              </a:rPr>
              <a:t>Giao diện Báo Cáo</a:t>
            </a:r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576151" y="597183"/>
            <a:ext cx="7404462" cy="850616"/>
            <a:chOff x="1038841" y="-730788"/>
            <a:chExt cx="7404462" cy="850616"/>
          </a:xfrm>
          <a:scene3d>
            <a:camera prst="orthographicFront"/>
            <a:lightRig rig="flat" dir="t"/>
          </a:scene3d>
        </p:grpSpPr>
        <p:sp>
          <p:nvSpPr>
            <p:cNvPr id="14" name="Rectangle 13"/>
            <p:cNvSpPr/>
            <p:nvPr/>
          </p:nvSpPr>
          <p:spPr>
            <a:xfrm>
              <a:off x="1038841" y="-730788"/>
              <a:ext cx="7354872" cy="833607"/>
            </a:xfrm>
            <a:prstGeom prst="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TextBox 14"/>
            <p:cNvSpPr txBox="1"/>
            <p:nvPr/>
          </p:nvSpPr>
          <p:spPr>
            <a:xfrm>
              <a:off x="1088431" y="-713779"/>
              <a:ext cx="7354872" cy="83360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61676" tIns="81280" rIns="81280" bIns="81280" numCol="1" spcCol="1270" anchor="ctr" anchorCtr="0">
              <a:noAutofit/>
            </a:bodyPr>
            <a:lstStyle/>
            <a:p>
              <a:pPr lvl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1" kern="1200" smtClean="0">
                  <a:latin typeface="Arial" panose="020B0604020202020204" pitchFamily="34" charset="0"/>
                  <a:cs typeface="Arial" panose="020B0604020202020204" pitchFamily="34" charset="0"/>
                </a:rPr>
                <a:t>PHẦN 3: GIAO DIỆN</a:t>
              </a:r>
              <a:endParaRPr lang="en-US" sz="3200" b="1" kern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618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8" descr="Đại Học Công Nghiệp TPHCM | Thông tin tuyển sin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98794" y="3848669"/>
            <a:ext cx="4053385" cy="1555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81471" y="5908322"/>
            <a:ext cx="29141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200" kern="100" cap="all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tp hỒ CHÍ MINH, THÁNG </a:t>
            </a:r>
            <a:r>
              <a:rPr lang="en-US" sz="1200" kern="100" cap="all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 </a:t>
            </a:r>
            <a:r>
              <a:rPr lang="en-US" sz="1200" kern="100" cap="all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NĂM 2021</a:t>
            </a:r>
            <a:endParaRPr lang="en-US" sz="1000" kern="10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Picture 4" descr="Khám phá 20 “không gian sách” đẹp nhất thế giớ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720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229" y="160338"/>
            <a:ext cx="12656457" cy="704719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54955" y="1716987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4">
                    <a:lumMod val="50000"/>
                  </a:schemeClr>
                </a:solidFill>
              </a:rPr>
              <a:t>Giao diện Báo Cáo</a:t>
            </a:r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576151" y="597183"/>
            <a:ext cx="7404462" cy="850616"/>
            <a:chOff x="1038841" y="-730788"/>
            <a:chExt cx="7404462" cy="850616"/>
          </a:xfrm>
          <a:scene3d>
            <a:camera prst="orthographicFront"/>
            <a:lightRig rig="flat" dir="t"/>
          </a:scene3d>
        </p:grpSpPr>
        <p:sp>
          <p:nvSpPr>
            <p:cNvPr id="14" name="Rectangle 13"/>
            <p:cNvSpPr/>
            <p:nvPr/>
          </p:nvSpPr>
          <p:spPr>
            <a:xfrm>
              <a:off x="1038841" y="-730788"/>
              <a:ext cx="7354872" cy="833607"/>
            </a:xfrm>
            <a:prstGeom prst="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TextBox 14"/>
            <p:cNvSpPr txBox="1"/>
            <p:nvPr/>
          </p:nvSpPr>
          <p:spPr>
            <a:xfrm>
              <a:off x="1088431" y="-713779"/>
              <a:ext cx="7354872" cy="83360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61676" tIns="81280" rIns="81280" bIns="81280" numCol="1" spcCol="1270" anchor="ctr" anchorCtr="0">
              <a:noAutofit/>
            </a:bodyPr>
            <a:lstStyle/>
            <a:p>
              <a:pPr lvl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1" kern="1200" smtClean="0">
                  <a:latin typeface="Arial" panose="020B0604020202020204" pitchFamily="34" charset="0"/>
                  <a:cs typeface="Arial" panose="020B0604020202020204" pitchFamily="34" charset="0"/>
                </a:rPr>
                <a:t>PHẦN 4: KẾT LUẬN</a:t>
              </a:r>
              <a:endParaRPr lang="en-US" sz="3200" b="1" kern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52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8" descr="Đại Học Công Nghiệp TPHCM | Thông tin tuyển sin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98794" y="3848669"/>
            <a:ext cx="4053385" cy="1555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81471" y="5908322"/>
            <a:ext cx="29141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200" kern="100" cap="all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tp hỒ CHÍ MINH, THÁNG </a:t>
            </a:r>
            <a:r>
              <a:rPr lang="en-US" sz="1200" kern="100" cap="all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 </a:t>
            </a:r>
            <a:r>
              <a:rPr lang="en-US" sz="1200" kern="100" cap="all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NĂM 2021</a:t>
            </a:r>
            <a:endParaRPr lang="en-US" sz="1000" kern="10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Picture 4" descr="Khám phá 20 “không gian sách” đẹp nhất thế giớ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720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9433" y="160338"/>
            <a:ext cx="13251976" cy="7047195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599552" y="-7428"/>
            <a:ext cx="8151815" cy="665102"/>
            <a:chOff x="485399" y="-2737264"/>
            <a:chExt cx="8151815" cy="852761"/>
          </a:xfrm>
          <a:scene3d>
            <a:camera prst="orthographicFront"/>
            <a:lightRig rig="flat" dir="t"/>
          </a:scene3d>
        </p:grpSpPr>
        <p:sp>
          <p:nvSpPr>
            <p:cNvPr id="17" name="Rectangle 16"/>
            <p:cNvSpPr/>
            <p:nvPr/>
          </p:nvSpPr>
          <p:spPr>
            <a:xfrm>
              <a:off x="485399" y="-2737264"/>
              <a:ext cx="7832799" cy="833607"/>
            </a:xfrm>
            <a:prstGeom prst="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TextBox 17"/>
            <p:cNvSpPr txBox="1"/>
            <p:nvPr/>
          </p:nvSpPr>
          <p:spPr>
            <a:xfrm>
              <a:off x="804415" y="-2718110"/>
              <a:ext cx="7832799" cy="83360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61676" tIns="81280" rIns="81280" bIns="81280" numCol="1" spcCol="1270" anchor="ctr" anchorCtr="0">
              <a:noAutofit/>
            </a:bodyPr>
            <a:lstStyle/>
            <a:p>
              <a:pPr lvl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1" kern="1200" smtClean="0">
                  <a:latin typeface="Arial" panose="020B0604020202020204" pitchFamily="34" charset="0"/>
                  <a:cs typeface="Arial" panose="020B0604020202020204" pitchFamily="34" charset="0"/>
                </a:rPr>
                <a:t>PHẦN 1: GIỚI THIỆU ĐỀ TÀI</a:t>
              </a:r>
              <a:endParaRPr lang="en-US" sz="3200" b="1" kern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035179" y="713448"/>
            <a:ext cx="1038799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2000" b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 do chọn đề tài</a:t>
            </a:r>
          </a:p>
          <a:p>
            <a:pPr algn="just"/>
            <a:r>
              <a:rPr lang="vi-V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 cho công việc quản lý một cửa hàng sách bao gồm các hoạt động chính như là: quản lý sách, </a:t>
            </a:r>
            <a:r>
              <a:rPr lang="en-US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 giả, nhà xuất bản, loại sách </a:t>
            </a:r>
            <a:r>
              <a:rPr lang="vi-V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 đặc biệt là công việc quản lý nhập sách, bán sách</a:t>
            </a:r>
            <a:r>
              <a:rPr lang="en-US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 cửa hàng trở nên đơn giản và tự động. Giúp công việc quản lý </a:t>
            </a:r>
            <a:r>
              <a:rPr lang="en-US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 kê báo cáo </a:t>
            </a:r>
            <a:r>
              <a:rPr lang="vi-V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trở nên hiệu quả và tốt nhất.</a:t>
            </a:r>
            <a:endParaRPr lang="en-US" sz="20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Nội dung thực hiện của đề tài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vi-VN" sz="20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 sát hệ thống </a:t>
            </a:r>
            <a:r>
              <a:rPr lang="vi-VN" i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(Danh </a:t>
            </a:r>
            <a:r>
              <a:rPr lang="vi-VN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 các câu hỏi khi thu thập và làm rõ yêu cầu của ứng dụng</a:t>
            </a:r>
            <a:r>
              <a:rPr lang="vi-VN" i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vi-VN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vi-VN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chức năng hệ thống </a:t>
            </a: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-VN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 năng/ phi chức năng</a:t>
            </a: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vi-VN" sz="20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</a:t>
            </a:r>
            <a:r>
              <a:rPr lang="vi-VN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 thiết kế với UML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Vẽ và phân tích biểu đồ User Case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tuần tự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lớp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hoạt động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vi-VN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thiết kế CSDL </a:t>
            </a: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-VN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sreenflow + Sơ đồ CSDL</a:t>
            </a: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vi-VN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 thực chương trình </a:t>
            </a:r>
            <a:endParaRPr lang="en-US" sz="2000" b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vi-VN" sz="20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 </a:t>
            </a:r>
            <a:r>
              <a:rPr lang="vi-VN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 chức năng ứng dụng </a:t>
            </a:r>
            <a:r>
              <a:rPr lang="vi-VN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-VN" i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 </a:t>
            </a:r>
            <a:r>
              <a:rPr lang="vi-VN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 các tình huống để kiểm tra ứng dụng.</a:t>
            </a: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endParaRPr lang="en-US">
              <a:solidFill>
                <a:schemeClr val="bg1"/>
              </a:solidFill>
            </a:endParaRPr>
          </a:p>
          <a:p>
            <a:pPr algn="just"/>
            <a:endParaRPr lang="en-US" b="1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2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8" descr="Đại Học Công Nghiệp TPHCM | Thông tin tuyển sin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98794" y="3848669"/>
            <a:ext cx="4053385" cy="1555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81471" y="5908322"/>
            <a:ext cx="29141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200" kern="100" cap="all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tp hỒ CHÍ MINH, THÁNG </a:t>
            </a:r>
            <a:r>
              <a:rPr lang="en-US" sz="1200" kern="100" cap="all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 </a:t>
            </a:r>
            <a:r>
              <a:rPr lang="en-US" sz="1200" kern="100" cap="all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NĂM 2021</a:t>
            </a:r>
            <a:endParaRPr lang="en-US" sz="1000" kern="10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Picture 4" descr="Khám phá 20 “không gian sách” đẹp nhất thế giớ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720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229" y="160338"/>
            <a:ext cx="12656457" cy="7047195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654143" y="591772"/>
            <a:ext cx="8045849" cy="652749"/>
            <a:chOff x="539990" y="-1969000"/>
            <a:chExt cx="8045849" cy="836923"/>
          </a:xfrm>
          <a:scene3d>
            <a:camera prst="orthographicFront"/>
            <a:lightRig rig="flat" dir="t"/>
          </a:scene3d>
        </p:grpSpPr>
        <p:sp>
          <p:nvSpPr>
            <p:cNvPr id="17" name="Rectangle 16"/>
            <p:cNvSpPr/>
            <p:nvPr/>
          </p:nvSpPr>
          <p:spPr>
            <a:xfrm>
              <a:off x="539990" y="-1965684"/>
              <a:ext cx="7832799" cy="833607"/>
            </a:xfrm>
            <a:prstGeom prst="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TextBox 17"/>
            <p:cNvSpPr txBox="1"/>
            <p:nvPr/>
          </p:nvSpPr>
          <p:spPr>
            <a:xfrm>
              <a:off x="753040" y="-1969000"/>
              <a:ext cx="7832799" cy="83360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61676" tIns="81280" rIns="81280" bIns="81280" numCol="1" spcCol="1270" anchor="ctr" anchorCtr="0">
              <a:noAutofit/>
            </a:bodyPr>
            <a:lstStyle/>
            <a:p>
              <a:pPr lvl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1" kern="12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PHẦN 1: GIỚI THIỆU ĐỀ TÀI</a:t>
              </a:r>
              <a:endParaRPr lang="en-US" sz="3200" b="1" kern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027729" y="1342999"/>
            <a:ext cx="542326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vi-VN" sz="2000" b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 định các yêu cầu nghiệp vụ </a:t>
            </a:r>
            <a:endParaRPr lang="en-US" sz="2000" b="1" smtClean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vi-VN" sz="2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❖ </a:t>
            </a:r>
            <a:r>
              <a:rPr lang="vi-VN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 cầu chung về hệ thống </a:t>
            </a:r>
            <a:endParaRPr lang="vi-VN" sz="2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Wingdings" panose="05000000000000000000" pitchFamily="2" charset="2"/>
              <a:buChar char="ü"/>
            </a:pPr>
            <a:r>
              <a:rPr lang="vi-V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 đơn giản, </a:t>
            </a:r>
            <a:r>
              <a:rPr lang="vi-V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đẹp </a:t>
            </a:r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 dễ nhìn, dễ sử </a:t>
            </a:r>
            <a:r>
              <a:rPr lang="vi-V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dụng. </a:t>
            </a:r>
            <a:endParaRPr lang="vi-VN" sz="2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Wingdings" panose="05000000000000000000" pitchFamily="2" charset="2"/>
              <a:buChar char="ü"/>
            </a:pPr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ảo </a:t>
            </a:r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 </a:t>
            </a:r>
            <a:r>
              <a:rPr lang="vi-V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lang="vi-V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ập nhật</a:t>
            </a:r>
            <a:r>
              <a:rPr lang="en-US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 sao lưu dữ liệu</a:t>
            </a:r>
            <a:endParaRPr lang="vi-VN" sz="2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Wingdings" panose="05000000000000000000" pitchFamily="2" charset="2"/>
              <a:buChar char="ü"/>
            </a:pPr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 tác nhanh chóng, hợp lý, hiệu </a:t>
            </a:r>
            <a:r>
              <a:rPr lang="vi-V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/>
            <a:endParaRPr lang="en-US" sz="20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vi-V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❖ </a:t>
            </a:r>
            <a:r>
              <a:rPr lang="vi-VN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 cầu </a:t>
            </a:r>
            <a:r>
              <a:rPr lang="vi-VN" sz="20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hung về chức năng</a:t>
            </a:r>
            <a:endParaRPr lang="vi-VN" sz="2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Wingdings" panose="05000000000000000000" pitchFamily="2" charset="2"/>
              <a:buChar char="ü"/>
            </a:pPr>
            <a:r>
              <a:rPr lang="en-US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 sửa xóa</a:t>
            </a:r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 liệu</a:t>
            </a:r>
          </a:p>
          <a:p>
            <a:pPr marL="285750" lvl="0" indent="-285750" algn="just">
              <a:buFont typeface="Wingdings" panose="05000000000000000000" pitchFamily="2" charset="2"/>
              <a:buChar char="ü"/>
            </a:pPr>
            <a:r>
              <a:rPr lang="vi-V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 </a:t>
            </a:r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 </a:t>
            </a:r>
            <a:r>
              <a:rPr lang="vi-V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0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Wingdings" panose="05000000000000000000" pitchFamily="2" charset="2"/>
              <a:buChar char="ü"/>
            </a:pPr>
            <a:r>
              <a:rPr lang="vi-V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 </a:t>
            </a:r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 dữ </a:t>
            </a:r>
            <a:r>
              <a:rPr lang="en-US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 theo nhiều tiêu chí</a:t>
            </a:r>
          </a:p>
          <a:p>
            <a:pPr marL="285750" lvl="0" indent="-285750" algn="just">
              <a:buFont typeface="Wingdings" panose="05000000000000000000" pitchFamily="2" charset="2"/>
              <a:buChar char="ü"/>
            </a:pPr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ặt sách</a:t>
            </a:r>
            <a:endParaRPr lang="vi-VN" sz="2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Wingdings" panose="05000000000000000000" pitchFamily="2" charset="2"/>
              <a:buChar char="ü"/>
            </a:pPr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 kê dữ </a:t>
            </a:r>
            <a:r>
              <a:rPr lang="vi-V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 đơn, doanh thu</a:t>
            </a:r>
          </a:p>
          <a:p>
            <a:pPr marL="285750" lvl="0" indent="-285750" algn="just">
              <a:buFont typeface="Wingdings" panose="05000000000000000000" pitchFamily="2" charset="2"/>
              <a:buChar char="ü"/>
            </a:pPr>
            <a:r>
              <a:rPr lang="en-US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báo cáo</a:t>
            </a:r>
            <a:endParaRPr lang="en-US" sz="2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22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8" descr="Đại Học Công Nghiệp TPHCM | Thông tin tuyển sin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98794" y="3848669"/>
            <a:ext cx="4053385" cy="1555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81471" y="5908322"/>
            <a:ext cx="29141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200" kern="100" cap="all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tp hỒ CHÍ MINH, THÁNG </a:t>
            </a:r>
            <a:r>
              <a:rPr lang="en-US" sz="1200" kern="100" cap="all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 </a:t>
            </a:r>
            <a:r>
              <a:rPr lang="en-US" sz="1200" kern="100" cap="all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NĂM 2021</a:t>
            </a:r>
            <a:endParaRPr lang="en-US" sz="1000" kern="10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Picture 4" descr="Khám phá 20 “không gian sách” đẹp nhất thế giớ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720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229" y="160338"/>
            <a:ext cx="12656457" cy="7047195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654143" y="591772"/>
            <a:ext cx="8045849" cy="652749"/>
            <a:chOff x="539990" y="-1969000"/>
            <a:chExt cx="8045849" cy="836923"/>
          </a:xfrm>
          <a:scene3d>
            <a:camera prst="orthographicFront"/>
            <a:lightRig rig="flat" dir="t"/>
          </a:scene3d>
        </p:grpSpPr>
        <p:sp>
          <p:nvSpPr>
            <p:cNvPr id="17" name="Rectangle 16"/>
            <p:cNvSpPr/>
            <p:nvPr/>
          </p:nvSpPr>
          <p:spPr>
            <a:xfrm>
              <a:off x="539990" y="-1965684"/>
              <a:ext cx="7832799" cy="833607"/>
            </a:xfrm>
            <a:prstGeom prst="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TextBox 17"/>
            <p:cNvSpPr txBox="1"/>
            <p:nvPr/>
          </p:nvSpPr>
          <p:spPr>
            <a:xfrm>
              <a:off x="753040" y="-1969000"/>
              <a:ext cx="7832799" cy="83360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61676" tIns="81280" rIns="81280" bIns="81280" numCol="1" spcCol="1270" anchor="ctr" anchorCtr="0">
              <a:noAutofit/>
            </a:bodyPr>
            <a:lstStyle/>
            <a:p>
              <a:pPr lvl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1" kern="12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PHẦN 1: GIỚI THIỆU ĐỀ TÀI</a:t>
              </a:r>
              <a:endParaRPr lang="en-US" sz="3200" b="1" kern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654" y="1313449"/>
            <a:ext cx="7095534" cy="487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9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8" descr="Đại Học Công Nghiệp TPHCM | Thông tin tuyển sin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98794" y="3848669"/>
            <a:ext cx="4053385" cy="1555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81471" y="5908322"/>
            <a:ext cx="29141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200" kern="100" cap="all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tp hỒ CHÍ MINH, THÁNG </a:t>
            </a:r>
            <a:r>
              <a:rPr lang="en-US" sz="1200" kern="100" cap="all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 </a:t>
            </a:r>
            <a:r>
              <a:rPr lang="en-US" sz="1200" kern="100" cap="all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NĂM 2021</a:t>
            </a:r>
            <a:endParaRPr lang="en-US" sz="1000" kern="10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6300" y="0"/>
            <a:ext cx="13982700" cy="704719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456664" y="-60197"/>
            <a:ext cx="7647440" cy="668265"/>
            <a:chOff x="1073126" y="-807668"/>
            <a:chExt cx="7647440" cy="668265"/>
          </a:xfrm>
          <a:scene3d>
            <a:camera prst="orthographicFront"/>
            <a:lightRig rig="flat" dir="t"/>
          </a:scene3d>
        </p:grpSpPr>
        <p:sp>
          <p:nvSpPr>
            <p:cNvPr id="13" name="Rectangle 12"/>
            <p:cNvSpPr/>
            <p:nvPr/>
          </p:nvSpPr>
          <p:spPr>
            <a:xfrm>
              <a:off x="1073126" y="-807668"/>
              <a:ext cx="7354872" cy="668265"/>
            </a:xfrm>
            <a:prstGeom prst="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TextBox 13"/>
            <p:cNvSpPr txBox="1"/>
            <p:nvPr/>
          </p:nvSpPr>
          <p:spPr>
            <a:xfrm>
              <a:off x="1365694" y="-461266"/>
              <a:ext cx="7354872" cy="32186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61676" tIns="81280" rIns="81280" bIns="81280" numCol="1" spcCol="1270" anchor="ctr" anchorCtr="0">
              <a:noAutofit/>
            </a:bodyPr>
            <a:lstStyle/>
            <a:p>
              <a:pPr lvl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1" kern="1200" smtClean="0">
                  <a:latin typeface="Arial" panose="020B0604020202020204" pitchFamily="34" charset="0"/>
                  <a:cs typeface="Arial" panose="020B0604020202020204" pitchFamily="34" charset="0"/>
                </a:rPr>
                <a:t>PHẦN 2: PHÂN TÍCH THIẾT KẾ</a:t>
              </a:r>
              <a:endParaRPr lang="en-US" sz="3200" b="1" kern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86707" y="6247955"/>
            <a:ext cx="3231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tx1">
                    <a:lumMod val="95000"/>
                  </a:schemeClr>
                </a:solidFill>
              </a:rPr>
              <a:t>Mô hình usecase tổng quát</a:t>
            </a:r>
            <a:endParaRPr lang="en-US" b="1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36" y="668265"/>
            <a:ext cx="10928014" cy="618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1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8602" y="1488743"/>
            <a:ext cx="8825658" cy="3329581"/>
          </a:xfrm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8602" y="4818323"/>
            <a:ext cx="8825658" cy="861420"/>
          </a:xfrm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AutoShape 8" descr="Đại Học Công Nghiệp TPHCM | Thông tin tuyển sinh"/>
          <p:cNvSpPr>
            <a:spLocks noChangeAspect="1" noChangeArrowheads="1"/>
          </p:cNvSpPr>
          <p:nvPr/>
        </p:nvSpPr>
        <p:spPr bwMode="auto">
          <a:xfrm>
            <a:off x="169222" y="-1035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12441" y="3889612"/>
            <a:ext cx="405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95118" y="5949265"/>
            <a:ext cx="29141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200" kern="100" cap="all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tp hỒ CHÍ MINH, THÁNG </a:t>
            </a:r>
            <a:r>
              <a:rPr lang="en-US" sz="1200" kern="100" cap="all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 </a:t>
            </a:r>
            <a:r>
              <a:rPr lang="en-US" sz="1200" kern="100" cap="all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NĂM 2021</a:t>
            </a:r>
            <a:endParaRPr lang="en-US" sz="1000" kern="10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Picture 4" descr="Khám phá 20 “không gian sách” đẹp nhất thế giớ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" y="40942"/>
            <a:ext cx="12192000" cy="720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8582" y="201281"/>
            <a:ext cx="12656457" cy="704719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848267" y="40942"/>
            <a:ext cx="7404462" cy="850616"/>
            <a:chOff x="1038841" y="-730788"/>
            <a:chExt cx="7404462" cy="850616"/>
          </a:xfrm>
          <a:scene3d>
            <a:camera prst="orthographicFront"/>
            <a:lightRig rig="flat" dir="t"/>
          </a:scene3d>
        </p:grpSpPr>
        <p:sp>
          <p:nvSpPr>
            <p:cNvPr id="13" name="Rectangle 12"/>
            <p:cNvSpPr/>
            <p:nvPr/>
          </p:nvSpPr>
          <p:spPr>
            <a:xfrm>
              <a:off x="1038841" y="-730788"/>
              <a:ext cx="7354872" cy="833607"/>
            </a:xfrm>
            <a:prstGeom prst="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TextBox 13"/>
            <p:cNvSpPr txBox="1"/>
            <p:nvPr/>
          </p:nvSpPr>
          <p:spPr>
            <a:xfrm>
              <a:off x="1088431" y="-713779"/>
              <a:ext cx="7354872" cy="83360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61676" tIns="81280" rIns="81280" bIns="81280" numCol="1" spcCol="1270" anchor="ctr" anchorCtr="0">
              <a:noAutofit/>
            </a:bodyPr>
            <a:lstStyle/>
            <a:p>
              <a:pPr lvl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1" kern="120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PHẦN 2: PHÂN TÍCH THIẾT KẾ</a:t>
              </a:r>
              <a:endParaRPr lang="en-US" sz="3200" b="1" kern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168602" y="1212971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bg1"/>
                </a:solidFill>
              </a:rPr>
              <a:t>Đặc tả usecase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995555"/>
              </p:ext>
            </p:extLst>
          </p:nvPr>
        </p:nvGraphicFramePr>
        <p:xfrm>
          <a:off x="1142232" y="1006650"/>
          <a:ext cx="9934827" cy="535025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00668">
                  <a:extLst>
                    <a:ext uri="{9D8B030D-6E8A-4147-A177-3AD203B41FA5}">
                      <a16:colId xmlns:a16="http://schemas.microsoft.com/office/drawing/2014/main" val="1613901765"/>
                    </a:ext>
                  </a:extLst>
                </a:gridCol>
                <a:gridCol w="3981734">
                  <a:extLst>
                    <a:ext uri="{9D8B030D-6E8A-4147-A177-3AD203B41FA5}">
                      <a16:colId xmlns:a16="http://schemas.microsoft.com/office/drawing/2014/main" val="2785224481"/>
                    </a:ext>
                  </a:extLst>
                </a:gridCol>
                <a:gridCol w="4552425">
                  <a:extLst>
                    <a:ext uri="{9D8B030D-6E8A-4147-A177-3AD203B41FA5}">
                      <a16:colId xmlns:a16="http://schemas.microsoft.com/office/drawing/2014/main" val="3356365020"/>
                    </a:ext>
                  </a:extLst>
                </a:gridCol>
              </a:tblGrid>
              <a:tr h="391679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Tác nhân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Mô tả tác nhân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Chức năng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71949991"/>
                  </a:ext>
                </a:extLst>
              </a:tr>
              <a:tr h="1649683">
                <a:tc>
                  <a:txBody>
                    <a:bodyPr/>
                    <a:lstStyle/>
                    <a:p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800" kern="120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Nhập thông tin của khách hàng</a:t>
                      </a:r>
                    </a:p>
                    <a:p>
                      <a:r>
                        <a:rPr lang="vi-VN" sz="1800" kern="120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Nhân viên tính tiền, lập hóa đơn cho khách và lập phiếu nhận hàng 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800" kern="1200" baseline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xuất hàng và in hóa đơn cho khách hàng. </a:t>
                      </a:r>
                      <a:r>
                        <a:rPr lang="vi-VN" sz="1800" kern="120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Báo cáo thống kê 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đoanh</a:t>
                      </a:r>
                      <a:r>
                        <a:rPr lang="en-US" sz="1800" kern="1200" baseline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thu và hóa đơn theo ngày tháng năm</a:t>
                      </a:r>
                      <a:endParaRPr lang="vi-VN" sz="1800" kern="120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vi-VN" sz="1800" kern="120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Quản lý 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1800" kern="1200" baseline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hàng</a:t>
                      </a:r>
                      <a:endParaRPr lang="vi-VN" sz="1800" kern="120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vl="0"/>
                      <a:r>
                        <a:rPr lang="vi-VN" sz="1800" kern="120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Quản lý thông tin Sách </a:t>
                      </a:r>
                    </a:p>
                    <a:p>
                      <a:pPr lvl="0"/>
                      <a:r>
                        <a:rPr lang="vi-VN" sz="1800" kern="120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Quản lý thông tin Hóa đơn Thống kê doanh thu</a:t>
                      </a:r>
                    </a:p>
                    <a:p>
                      <a:pPr lvl="0"/>
                      <a:r>
                        <a:rPr lang="vi-VN" sz="1800" kern="120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Thống kê nhập hàng</a:t>
                      </a:r>
                    </a:p>
                    <a:p>
                      <a:pPr lvl="0"/>
                      <a:r>
                        <a:rPr lang="vi-VN" sz="1800" kern="120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Thống kê xuất hàng</a:t>
                      </a:r>
                    </a:p>
                    <a:p>
                      <a:r>
                        <a:rPr lang="vi-VN" sz="1800" kern="120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Tìm kiếm.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565440"/>
                  </a:ext>
                </a:extLst>
              </a:tr>
              <a:tr h="1649683">
                <a:tc>
                  <a:txBody>
                    <a:bodyPr/>
                    <a:lstStyle/>
                    <a:p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Khách hàng có thể tìm kiếm thông tin về các Sách, xem chi tiết sách. Khi đặt hàng cần cung cấp các thông tin: tên khách hàng, mã khách hàng, địa chỉ, số điện thoại, email (email không cần thiết). </a:t>
                      </a:r>
                    </a:p>
                    <a:p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Tìm kiếm Sách.</a:t>
                      </a:r>
                    </a:p>
                    <a:p>
                      <a:pPr lvl="0"/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Xem Sách</a:t>
                      </a:r>
                    </a:p>
                    <a:p>
                      <a:pPr lvl="0"/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Đặt mua sách.</a:t>
                      </a:r>
                    </a:p>
                    <a:p>
                      <a:pPr lvl="0"/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Thanh toán</a:t>
                      </a:r>
                    </a:p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Thay đổi thông tin khách hàng.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058196"/>
                  </a:ext>
                </a:extLst>
              </a:tr>
              <a:tr h="1389207">
                <a:tc>
                  <a:txBody>
                    <a:bodyPr/>
                    <a:lstStyle/>
                    <a:p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800" kern="1200" baseline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lý nhân viên cung cấp tài khoản</a:t>
                      </a:r>
                      <a:endParaRPr lang="vi-VN" sz="1800" kern="120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vi-VN" sz="1800" kern="120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em thống kê doanh thu theo 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ngày</a:t>
                      </a:r>
                      <a:r>
                        <a:rPr lang="en-US" sz="1800" kern="1200" baseline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tháng năm, xem báo cáo doanh thu</a:t>
                      </a:r>
                      <a:endParaRPr lang="vi-VN" sz="1800" kern="120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1800" kern="1200" baseline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kiếm nhân viên</a:t>
                      </a:r>
                      <a:endParaRPr lang="vi-VN" sz="1800" kern="120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Quản lý nhân viên.</a:t>
                      </a:r>
                    </a:p>
                    <a:p>
                      <a:pPr lvl="0"/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Quản lý sách. Tìm kiếm.</a:t>
                      </a:r>
                    </a:p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Xem thông kê đánh giá</a:t>
                      </a:r>
                    </a:p>
                    <a:p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44358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961" y="1582303"/>
            <a:ext cx="981212" cy="13146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408" y="4978663"/>
            <a:ext cx="838317" cy="130222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3072" y="3336195"/>
            <a:ext cx="771633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58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8" descr="Đại Học Công Nghiệp TPHCM | Thông tin tuyển sin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98794" y="3848669"/>
            <a:ext cx="4053385" cy="1555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81471" y="5908322"/>
            <a:ext cx="29141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200" kern="100" cap="all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tp hỒ CHÍ MINH, THÁNG </a:t>
            </a:r>
            <a:r>
              <a:rPr lang="en-US" sz="1200" kern="100" cap="all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 </a:t>
            </a:r>
            <a:r>
              <a:rPr lang="en-US" sz="1200" kern="100" cap="all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NĂM 2021</a:t>
            </a:r>
            <a:endParaRPr lang="en-US" sz="1000" kern="10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Picture 4" descr="Khám phá 20 “không gian sách” đẹp nhất thế giớ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720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229" y="160338"/>
            <a:ext cx="12656457" cy="704719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63084" y="983905"/>
            <a:ext cx="449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Sơ đồ activity Chức năng “Đặt hàng”                                     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675282" y="38727"/>
            <a:ext cx="7404462" cy="850616"/>
            <a:chOff x="1038841" y="-730788"/>
            <a:chExt cx="7404462" cy="850616"/>
          </a:xfrm>
          <a:scene3d>
            <a:camera prst="orthographicFront"/>
            <a:lightRig rig="flat" dir="t"/>
          </a:scene3d>
        </p:grpSpPr>
        <p:sp>
          <p:nvSpPr>
            <p:cNvPr id="14" name="Rectangle 13"/>
            <p:cNvSpPr/>
            <p:nvPr/>
          </p:nvSpPr>
          <p:spPr>
            <a:xfrm>
              <a:off x="1038841" y="-730788"/>
              <a:ext cx="7354872" cy="833607"/>
            </a:xfrm>
            <a:prstGeom prst="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TextBox 14"/>
            <p:cNvSpPr txBox="1"/>
            <p:nvPr/>
          </p:nvSpPr>
          <p:spPr>
            <a:xfrm>
              <a:off x="1088431" y="-713779"/>
              <a:ext cx="7354872" cy="83360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61676" tIns="81280" rIns="81280" bIns="81280" numCol="1" spcCol="1270" anchor="ctr" anchorCtr="0">
              <a:noAutofit/>
            </a:bodyPr>
            <a:lstStyle/>
            <a:p>
              <a:pPr lvl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1" kern="1200" smtClean="0">
                  <a:latin typeface="Arial" panose="020B0604020202020204" pitchFamily="34" charset="0"/>
                  <a:cs typeface="Arial" panose="020B0604020202020204" pitchFamily="34" charset="0"/>
                </a:rPr>
                <a:t>PHẦN 2: PHÂN TÍCH THIẾT KẾ</a:t>
              </a:r>
              <a:endParaRPr lang="en-US" sz="3200" b="1" kern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02308" y="993945"/>
            <a:ext cx="447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Sơ đồ activity  </a:t>
            </a:r>
            <a:r>
              <a:rPr lang="en-US" b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hức năng “In hóa đơn”                                     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56" y="1430002"/>
            <a:ext cx="5039224" cy="450786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179" y="1330803"/>
            <a:ext cx="4941389" cy="433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80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8" descr="Đại Học Công Nghiệp TPHCM | Thông tin tuyển sin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98794" y="3848669"/>
            <a:ext cx="4053385" cy="1555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81471" y="5908322"/>
            <a:ext cx="29141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200" kern="100" cap="all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tp hỒ CHÍ MINH, THÁNG </a:t>
            </a:r>
            <a:r>
              <a:rPr lang="en-US" sz="1200" kern="100" cap="all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 </a:t>
            </a:r>
            <a:r>
              <a:rPr lang="en-US" sz="1200" kern="100" cap="all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NĂM 2021</a:t>
            </a:r>
            <a:endParaRPr lang="en-US" sz="1000" kern="10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Picture 4" descr="Khám phá 20 “không gian sách” đẹp nhất thế giớ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720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229" y="160338"/>
            <a:ext cx="12656457" cy="704719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536305" y="160337"/>
            <a:ext cx="7404462" cy="833607"/>
            <a:chOff x="1038841" y="-730788"/>
            <a:chExt cx="7404462" cy="850616"/>
          </a:xfrm>
          <a:scene3d>
            <a:camera prst="orthographicFront"/>
            <a:lightRig rig="flat" dir="t"/>
          </a:scene3d>
        </p:grpSpPr>
        <p:sp>
          <p:nvSpPr>
            <p:cNvPr id="13" name="Rectangle 12"/>
            <p:cNvSpPr/>
            <p:nvPr/>
          </p:nvSpPr>
          <p:spPr>
            <a:xfrm>
              <a:off x="1038841" y="-730788"/>
              <a:ext cx="7354872" cy="833607"/>
            </a:xfrm>
            <a:prstGeom prst="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TextBox 13"/>
            <p:cNvSpPr txBox="1"/>
            <p:nvPr/>
          </p:nvSpPr>
          <p:spPr>
            <a:xfrm>
              <a:off x="1088431" y="-713779"/>
              <a:ext cx="7354872" cy="83360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61676" tIns="81280" rIns="81280" bIns="81280" numCol="1" spcCol="1270" anchor="ctr" anchorCtr="0">
              <a:noAutofit/>
            </a:bodyPr>
            <a:lstStyle/>
            <a:p>
              <a:pPr lvl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1" kern="1200" smtClean="0">
                  <a:latin typeface="Arial" panose="020B0604020202020204" pitchFamily="34" charset="0"/>
                  <a:cs typeface="Arial" panose="020B0604020202020204" pitchFamily="34" charset="0"/>
                </a:rPr>
                <a:t>PHẦN 2: PHÂN TÍCH THIẾT KẾ</a:t>
              </a:r>
              <a:endParaRPr lang="en-US" sz="3200" b="1" kern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7403" y="1177211"/>
            <a:ext cx="4594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4">
                    <a:lumMod val="50000"/>
                  </a:schemeClr>
                </a:solidFill>
              </a:rPr>
              <a:t>Biểu đồ tuần tự cho quá trình “Thống kê”</a:t>
            </a:r>
            <a:endParaRPr lang="en-US" smtClean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smtClean="0">
              <a:solidFill>
                <a:schemeClr val="bg1"/>
              </a:solidFill>
            </a:endParaRPr>
          </a:p>
          <a:p>
            <a:endParaRPr lang="en-US"/>
          </a:p>
        </p:txBody>
      </p:sp>
      <p:pic>
        <p:nvPicPr>
          <p:cNvPr id="19" name="Picture 18"/>
          <p:cNvPicPr/>
          <p:nvPr/>
        </p:nvPicPr>
        <p:blipFill>
          <a:blip r:embed="rId4"/>
          <a:stretch>
            <a:fillRect/>
          </a:stretch>
        </p:blipFill>
        <p:spPr>
          <a:xfrm>
            <a:off x="6109638" y="1626215"/>
            <a:ext cx="5040584" cy="4559105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>
          <a:blip r:embed="rId5"/>
          <a:stretch>
            <a:fillRect/>
          </a:stretch>
        </p:blipFill>
        <p:spPr>
          <a:xfrm>
            <a:off x="1069222" y="1626216"/>
            <a:ext cx="5040416" cy="443862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437643" y="1177211"/>
            <a:ext cx="45560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4">
                    <a:lumMod val="50000"/>
                  </a:schemeClr>
                </a:solidFill>
              </a:rPr>
              <a:t>Biểu đồ tuần tự cho quá trình “Tìm kiếm”</a:t>
            </a:r>
            <a:endParaRPr lang="en-US" smtClean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smtClean="0">
              <a:solidFill>
                <a:schemeClr val="accent4">
                  <a:lumMod val="50000"/>
                </a:schemeClr>
              </a:solidFill>
            </a:endParaRPr>
          </a:p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17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741</TotalTime>
  <Words>1188</Words>
  <Application>Microsoft Office PowerPoint</Application>
  <PresentationFormat>Widescreen</PresentationFormat>
  <Paragraphs>270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SimSun</vt:lpstr>
      <vt:lpstr>Arial</vt:lpstr>
      <vt:lpstr>Calibri</vt:lpstr>
      <vt:lpstr>Century Gothic</vt:lpstr>
      <vt:lpstr>Symbol</vt:lpstr>
      <vt:lpstr>Times New Roman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LÝ MUA BÁN SÁCH TẠI HIỆU SÁCH TƯ NHÂN                      nhóm05</dc:title>
  <dc:creator>Thuy Ho</dc:creator>
  <cp:lastModifiedBy>Thuy Ho</cp:lastModifiedBy>
  <cp:revision>40</cp:revision>
  <dcterms:created xsi:type="dcterms:W3CDTF">2021-12-04T03:08:12Z</dcterms:created>
  <dcterms:modified xsi:type="dcterms:W3CDTF">2021-12-20T16:01:24Z</dcterms:modified>
</cp:coreProperties>
</file>