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364" r:id="rId3"/>
    <p:sldId id="325" r:id="rId5"/>
    <p:sldId id="395" r:id="rId6"/>
    <p:sldId id="549" r:id="rId7"/>
    <p:sldId id="262" r:id="rId8"/>
    <p:sldId id="1388" r:id="rId9"/>
    <p:sldId id="263" r:id="rId10"/>
    <p:sldId id="322" r:id="rId11"/>
    <p:sldId id="324" r:id="rId12"/>
    <p:sldId id="1363" r:id="rId13"/>
    <p:sldId id="307" r:id="rId14"/>
    <p:sldId id="1119" r:id="rId15"/>
    <p:sldId id="1365" r:id="rId16"/>
    <p:sldId id="1274" r:id="rId17"/>
    <p:sldId id="1270" r:id="rId18"/>
    <p:sldId id="1369" r:id="rId19"/>
    <p:sldId id="1324" r:id="rId20"/>
    <p:sldId id="1325" r:id="rId21"/>
    <p:sldId id="1368" r:id="rId22"/>
    <p:sldId id="257" r:id="rId23"/>
    <p:sldId id="258" r:id="rId24"/>
    <p:sldId id="1339" r:id="rId25"/>
    <p:sldId id="1343" r:id="rId26"/>
    <p:sldId id="1289" r:id="rId27"/>
    <p:sldId id="1410" r:id="rId28"/>
    <p:sldId id="1290" r:id="rId29"/>
    <p:sldId id="12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h Hiệp" initials="TH" lastIdx="1" clrIdx="0"/>
  <p:cmAuthor id="2" name="Treater" initials="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B1ED"/>
    <a:srgbClr val="FFFFFF"/>
    <a:srgbClr val="AEE69C"/>
    <a:srgbClr val="00B050"/>
    <a:srgbClr val="119DD5"/>
    <a:srgbClr val="75757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58" autoAdjust="0"/>
    <p:restoredTop sz="90000" autoAdjust="0"/>
  </p:normalViewPr>
  <p:slideViewPr>
    <p:cSldViewPr snapToGrid="0">
      <p:cViewPr varScale="1">
        <p:scale>
          <a:sx n="97" d="100"/>
          <a:sy n="97" d="100"/>
        </p:scale>
        <p:origin x="114" y="120"/>
      </p:cViewPr>
      <p:guideLst>
        <p:guide orient="horz" pos="2256"/>
        <p:guide pos="38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7CE62-FC2E-49DE-96D7-D2EF47B8140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6B21-E8CA-40C2-8F81-2EC15E97ED9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</a:p>
        </p:txBody>
      </p:sp>
      <p:sp>
        <p:nvSpPr>
          <p:cNvPr id="144" name="Google Shape;14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</a:p>
        </p:txBody>
      </p:sp>
      <p:sp>
        <p:nvSpPr>
          <p:cNvPr id="170" name="Google Shape;17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</a:p>
        </p:txBody>
      </p:sp>
      <p:sp>
        <p:nvSpPr>
          <p:cNvPr id="170" name="Google Shape;17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5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5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5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5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5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5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5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5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5" b="1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 + 2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9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7" name="Google Shape;47;p129"/>
          <p:cNvSpPr txBox="1">
            <a:spLocks noGrp="1"/>
          </p:cNvSpPr>
          <p:nvPr>
            <p:ph type="body" idx="1"/>
          </p:nvPr>
        </p:nvSpPr>
        <p:spPr>
          <a:xfrm>
            <a:off x="1048183" y="1600200"/>
            <a:ext cx="49004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5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5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5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5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5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5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5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5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5"/>
            </a:lvl9pPr>
          </a:lstStyle>
          <a:p/>
        </p:txBody>
      </p:sp>
      <p:sp>
        <p:nvSpPr>
          <p:cNvPr id="48" name="Google Shape;48;p129"/>
          <p:cNvSpPr txBox="1">
            <a:spLocks noGrp="1"/>
          </p:cNvSpPr>
          <p:nvPr>
            <p:ph type="body" idx="2"/>
          </p:nvPr>
        </p:nvSpPr>
        <p:spPr>
          <a:xfrm>
            <a:off x="6243545" y="1600200"/>
            <a:ext cx="49004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5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5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5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5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5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5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5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5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5"/>
            </a:lvl9pPr>
          </a:lstStyle>
          <a:p/>
        </p:txBody>
      </p:sp>
      <p:sp>
        <p:nvSpPr>
          <p:cNvPr id="49" name="Google Shape;49;p129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chemeClr val="accent1"/>
              </a:buClr>
              <a:buSzPts val="1735"/>
              <a:buFont typeface="Source Sans Pro" panose="020B0503030403020204"/>
              <a:buNone/>
              <a:defRPr sz="1735" b="1"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0" lvl="1" indent="0" algn="r">
              <a:buClr>
                <a:schemeClr val="accent1"/>
              </a:buClr>
              <a:buSzPts val="1735"/>
              <a:buFont typeface="Source Sans Pro" panose="020B0503030403020204"/>
              <a:buNone/>
              <a:defRPr sz="1735" b="1"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0" lvl="2" indent="0" algn="r">
              <a:buClr>
                <a:schemeClr val="accent1"/>
              </a:buClr>
              <a:buSzPts val="1735"/>
              <a:buFont typeface="Source Sans Pro" panose="020B0503030403020204"/>
              <a:buNone/>
              <a:defRPr sz="1735" b="1"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0" lvl="3" indent="0" algn="r">
              <a:buClr>
                <a:schemeClr val="accent1"/>
              </a:buClr>
              <a:buSzPts val="1735"/>
              <a:buFont typeface="Source Sans Pro" panose="020B0503030403020204"/>
              <a:buNone/>
              <a:defRPr sz="1735" b="1"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0" lvl="4" indent="0" algn="r">
              <a:buClr>
                <a:schemeClr val="accent1"/>
              </a:buClr>
              <a:buSzPts val="1735"/>
              <a:buFont typeface="Source Sans Pro" panose="020B0503030403020204"/>
              <a:buNone/>
              <a:defRPr sz="1735" b="1"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0" lvl="5" indent="0" algn="r">
              <a:buClr>
                <a:schemeClr val="accent1"/>
              </a:buClr>
              <a:buSzPts val="1735"/>
              <a:buFont typeface="Source Sans Pro" panose="020B0503030403020204"/>
              <a:buNone/>
              <a:defRPr sz="1735" b="1"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0" lvl="6" indent="0" algn="r">
              <a:buClr>
                <a:schemeClr val="accent1"/>
              </a:buClr>
              <a:buSzPts val="1735"/>
              <a:buFont typeface="Source Sans Pro" panose="020B0503030403020204"/>
              <a:buNone/>
              <a:defRPr sz="1735" b="1"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0" lvl="7" indent="0" algn="r">
              <a:buClr>
                <a:schemeClr val="accent1"/>
              </a:buClr>
              <a:buSzPts val="1735"/>
              <a:buFont typeface="Source Sans Pro" panose="020B0503030403020204"/>
              <a:buNone/>
              <a:defRPr sz="1735" b="1"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0" lvl="8" indent="0" algn="r">
              <a:buClr>
                <a:schemeClr val="accent1"/>
              </a:buClr>
              <a:buSzPts val="1735"/>
              <a:buFont typeface="Source Sans Pro" panose="020B0503030403020204"/>
              <a:buNone/>
              <a:defRPr sz="1735" b="1"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 panose="020B0503030403020204"/>
              <a:buChar char="◎"/>
              <a:defRPr sz="30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 panose="020B0503030403020204"/>
              <a:buChar char="○"/>
              <a:defRPr sz="24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 panose="020B0503030403020204"/>
              <a:buChar char="◉"/>
              <a:defRPr sz="24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●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○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■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●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○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■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5" b="1"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lvl="1" algn="r">
              <a:buNone/>
              <a:defRPr sz="1735" b="1"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lvl="2" algn="r">
              <a:buNone/>
              <a:defRPr sz="1735" b="1"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lvl="3" algn="r">
              <a:buNone/>
              <a:defRPr sz="1735" b="1"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lvl="4" algn="r">
              <a:buNone/>
              <a:defRPr sz="1735" b="1"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lvl="5" algn="r">
              <a:buNone/>
              <a:defRPr sz="1735" b="1"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lvl="6" algn="r">
              <a:buNone/>
              <a:defRPr sz="1735" b="1"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lvl="7" algn="r">
              <a:buNone/>
              <a:defRPr sz="1735" b="1"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lvl="8" algn="r">
              <a:buNone/>
              <a:defRPr sz="1735" b="1"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fld id="{00000000-1234-1234-1234-123412341234}" type="slidenum">
              <a:rPr lang="en-GB" smtClean="0"/>
            </a:fld>
            <a:endParaRPr lang="en-GB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svg"/><Relationship Id="rId8" Type="http://schemas.openxmlformats.org/officeDocument/2006/relationships/image" Target="../media/image25.png"/><Relationship Id="rId7" Type="http://schemas.openxmlformats.org/officeDocument/2006/relationships/image" Target="../media/image19.png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24.png"/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8" Type="http://schemas.openxmlformats.org/officeDocument/2006/relationships/notesSlide" Target="../notesSlides/notesSlide10.xml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32.png"/><Relationship Id="rId15" Type="http://schemas.openxmlformats.org/officeDocument/2006/relationships/image" Target="../media/image31.png"/><Relationship Id="rId14" Type="http://schemas.openxmlformats.org/officeDocument/2006/relationships/image" Target="../media/image30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2.png"/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33.png"/><Relationship Id="rId1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33.png"/><Relationship Id="rId1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0.png"/><Relationship Id="rId1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62.png"/><Relationship Id="rId7" Type="http://schemas.openxmlformats.org/officeDocument/2006/relationships/image" Target="../media/image74.png"/><Relationship Id="rId6" Type="http://schemas.openxmlformats.org/officeDocument/2006/relationships/image" Target="../media/image73.GIF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43.png"/><Relationship Id="rId11" Type="http://schemas.openxmlformats.org/officeDocument/2006/relationships/notesSlide" Target="../notesSlides/notesSlide22.xml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77.png"/><Relationship Id="rId4" Type="http://schemas.openxmlformats.org/officeDocument/2006/relationships/image" Target="../media/image62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9410" y="3099760"/>
            <a:ext cx="9027103" cy="2081839"/>
          </a:xfrm>
        </p:spPr>
        <p:txBody>
          <a:bodyPr/>
          <a:lstStyle/>
          <a:p>
            <a:r>
              <a:rPr lang="en-US" sz="43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lt"/>
              </a:rPr>
              <a:t>Interactive Kiosk For</a:t>
            </a:r>
            <a:br>
              <a:rPr lang="en-US" sz="43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lt"/>
              </a:rPr>
            </a:br>
            <a:r>
              <a:rPr lang="en-US" sz="43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lt"/>
              </a:rPr>
              <a:t>Travel Service</a:t>
            </a:r>
            <a:endParaRPr lang="en-US" sz="1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lt"/>
            </a:endParaRPr>
          </a:p>
        </p:txBody>
      </p:sp>
      <p:pic>
        <p:nvPicPr>
          <p:cNvPr id="4" name="Picture 3" descr="Graphical user interface&#10;&#10;Description automatically generated with medium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0030" y="352376"/>
            <a:ext cx="4067415" cy="87483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157729" y="2701581"/>
            <a:ext cx="6388428" cy="0"/>
          </a:xfrm>
          <a:prstGeom prst="line">
            <a:avLst/>
          </a:prstGeom>
          <a:ln w="38100">
            <a:solidFill>
              <a:srgbClr val="CFD8DC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76;p13"/>
          <p:cNvSpPr txBox="1"/>
          <p:nvPr/>
        </p:nvSpPr>
        <p:spPr>
          <a:xfrm>
            <a:off x="1074838" y="1922792"/>
            <a:ext cx="4239200" cy="57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200">
              <a:spcBef>
                <a:spcPts val="800"/>
              </a:spcBef>
              <a:buClr>
                <a:srgbClr val="000000"/>
              </a:buClr>
            </a:pPr>
            <a:r>
              <a:rPr lang="en-US" sz="2665" b="1" kern="0" dirty="0">
                <a:solidFill>
                  <a:srgbClr val="ACDBF8">
                    <a:lumMod val="75000"/>
                  </a:srgbClr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CAPSTONE PROJECT</a:t>
            </a:r>
            <a:endParaRPr sz="2665" kern="0" dirty="0">
              <a:solidFill>
                <a:srgbClr val="ACDBF8">
                  <a:lumMod val="75000"/>
                </a:srgbClr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9410" y="4881509"/>
            <a:ext cx="414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Supervisor: </a:t>
            </a:r>
            <a:r>
              <a:rPr lang="en-US" dirty="0" err="1">
                <a:solidFill>
                  <a:schemeClr val="accent1"/>
                </a:solidFill>
              </a:rPr>
              <a:t>Nguyễn</a:t>
            </a:r>
            <a:r>
              <a:rPr lang="en-US" dirty="0">
                <a:solidFill>
                  <a:schemeClr val="accent1"/>
                </a:solidFill>
              </a:rPr>
              <a:t> Thế </a:t>
            </a:r>
            <a:r>
              <a:rPr lang="en-US" dirty="0" err="1">
                <a:solidFill>
                  <a:schemeClr val="accent1"/>
                </a:solidFill>
              </a:rPr>
              <a:t>Hoàng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Slide Number Placeholder 1"/>
          <p:cNvSpPr txBox="1"/>
          <p:nvPr/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accent1"/>
                </a:solidFill>
              </a:rPr>
              <a:t>    </a:t>
            </a:r>
            <a:fld id="{00000000-1234-1234-1234-123412341234}" type="slidenum">
              <a:rPr lang="en-GB" b="1" smtClean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fld>
            <a:r>
              <a:rPr lang="en-GB" dirty="0">
                <a:solidFill>
                  <a:schemeClr val="accent1"/>
                </a:solidFill>
              </a:rPr>
              <a:t> </a:t>
            </a:r>
            <a:endParaRPr lang="en-GB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39174" y="4765694"/>
            <a:ext cx="2444402" cy="163097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754880" y="3237389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 </a:t>
            </a:r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5035246" y="2126298"/>
            <a:ext cx="1822018" cy="1707331"/>
            <a:chOff x="5035246" y="2126298"/>
            <a:chExt cx="1822018" cy="1707331"/>
          </a:xfrm>
        </p:grpSpPr>
        <p:pic>
          <p:nvPicPr>
            <p:cNvPr id="5" name="Picture 4" descr="server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3990" y="2126298"/>
              <a:ext cx="1471930" cy="1471930"/>
            </a:xfrm>
            <a:prstGeom prst="rect">
              <a:avLst/>
            </a:prstGeom>
          </p:spPr>
        </p:pic>
        <p:sp>
          <p:nvSpPr>
            <p:cNvPr id="36" name="Google Shape;789;p39"/>
            <p:cNvSpPr txBox="1"/>
            <p:nvPr/>
          </p:nvSpPr>
          <p:spPr>
            <a:xfrm>
              <a:off x="5035246" y="3584148"/>
              <a:ext cx="1822018" cy="2494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latin typeface="Arial" panose="020B0604020202020204" pitchFamily="34" charset="0"/>
                  <a:ea typeface="Concert One"/>
                  <a:cs typeface="Arial" panose="020B0604020202020204" pitchFamily="34" charset="0"/>
                  <a:sym typeface="Concert One"/>
                </a:rPr>
                <a:t>Backend Server</a:t>
              </a:r>
              <a:endParaRPr dirty="0">
                <a:latin typeface="Arial" panose="020B0604020202020204" pitchFamily="34" charset="0"/>
                <a:ea typeface="Concert One"/>
                <a:cs typeface="Arial" panose="020B0604020202020204" pitchFamily="34" charset="0"/>
                <a:sym typeface="Concert One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337870" y="2080260"/>
            <a:ext cx="1822018" cy="1867461"/>
            <a:chOff x="9337870" y="2080260"/>
            <a:chExt cx="1822018" cy="1867461"/>
          </a:xfrm>
        </p:grpSpPr>
        <p:pic>
          <p:nvPicPr>
            <p:cNvPr id="103" name="Picture 10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700260" y="2080260"/>
              <a:ext cx="1152525" cy="15132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7" name="Google Shape;789;p39"/>
            <p:cNvSpPr txBox="1"/>
            <p:nvPr/>
          </p:nvSpPr>
          <p:spPr>
            <a:xfrm>
              <a:off x="9337870" y="3698240"/>
              <a:ext cx="1822018" cy="2494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latin typeface="Arial" panose="020B0604020202020204" pitchFamily="34" charset="0"/>
                  <a:ea typeface="Concert One"/>
                  <a:cs typeface="Arial" panose="020B0604020202020204" pitchFamily="34" charset="0"/>
                  <a:sym typeface="Concert One"/>
                </a:rPr>
                <a:t>Database</a:t>
              </a:r>
              <a:endParaRPr dirty="0">
                <a:latin typeface="Arial" panose="020B0604020202020204" pitchFamily="34" charset="0"/>
                <a:ea typeface="Concert One"/>
                <a:cs typeface="Arial" panose="020B0604020202020204" pitchFamily="34" charset="0"/>
                <a:sym typeface="Concert One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547316" y="5314315"/>
            <a:ext cx="1822018" cy="1440864"/>
            <a:chOff x="8547316" y="5314315"/>
            <a:chExt cx="1822018" cy="14408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869045" y="5314315"/>
              <a:ext cx="1018540" cy="1018540"/>
            </a:xfrm>
            <a:prstGeom prst="rect">
              <a:avLst/>
            </a:prstGeom>
          </p:spPr>
        </p:pic>
        <p:sp>
          <p:nvSpPr>
            <p:cNvPr id="38" name="Google Shape;789;p39"/>
            <p:cNvSpPr txBox="1"/>
            <p:nvPr/>
          </p:nvSpPr>
          <p:spPr>
            <a:xfrm>
              <a:off x="8547316" y="6505698"/>
              <a:ext cx="1822018" cy="2494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latin typeface="Arial" panose="020B0604020202020204" pitchFamily="34" charset="0"/>
                  <a:ea typeface="Concert One"/>
                  <a:cs typeface="Arial" panose="020B0604020202020204" pitchFamily="34" charset="0"/>
                  <a:sym typeface="Concert One"/>
                </a:rPr>
                <a:t>Kiosk</a:t>
              </a:r>
              <a:endParaRPr dirty="0">
                <a:latin typeface="Arial" panose="020B0604020202020204" pitchFamily="34" charset="0"/>
                <a:ea typeface="Concert One"/>
                <a:cs typeface="Arial" panose="020B0604020202020204" pitchFamily="34" charset="0"/>
                <a:sym typeface="Concert One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316033" y="5124059"/>
            <a:ext cx="1822018" cy="1631120"/>
            <a:chOff x="1316033" y="5124059"/>
            <a:chExt cx="1822018" cy="1631120"/>
          </a:xfrm>
        </p:grpSpPr>
        <p:pic>
          <p:nvPicPr>
            <p:cNvPr id="6" name="Picture 5" descr="application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1470" y="5124059"/>
              <a:ext cx="1233170" cy="1233170"/>
            </a:xfrm>
            <a:prstGeom prst="rect">
              <a:avLst/>
            </a:prstGeom>
          </p:spPr>
        </p:pic>
        <p:sp>
          <p:nvSpPr>
            <p:cNvPr id="39" name="Google Shape;789;p39"/>
            <p:cNvSpPr txBox="1"/>
            <p:nvPr/>
          </p:nvSpPr>
          <p:spPr>
            <a:xfrm>
              <a:off x="1316033" y="6505698"/>
              <a:ext cx="1822018" cy="2494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latin typeface="Arial" panose="020B0604020202020204" pitchFamily="34" charset="0"/>
                  <a:ea typeface="Concert One"/>
                  <a:cs typeface="Arial" panose="020B0604020202020204" pitchFamily="34" charset="0"/>
                  <a:sym typeface="Concert One"/>
                </a:rPr>
                <a:t>Web App</a:t>
              </a:r>
              <a:endParaRPr dirty="0">
                <a:latin typeface="Arial" panose="020B0604020202020204" pitchFamily="34" charset="0"/>
                <a:ea typeface="Concert One"/>
                <a:cs typeface="Arial" panose="020B0604020202020204" pitchFamily="34" charset="0"/>
                <a:sym typeface="Concert One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65892" y="5333534"/>
            <a:ext cx="1822018" cy="1386741"/>
            <a:chOff x="4765892" y="5333534"/>
            <a:chExt cx="1822018" cy="1386741"/>
          </a:xfrm>
        </p:grpSpPr>
        <p:pic>
          <p:nvPicPr>
            <p:cNvPr id="17" name="Picture 16" descr="notification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2241" y="5333534"/>
              <a:ext cx="909320" cy="909320"/>
            </a:xfrm>
            <a:prstGeom prst="rect">
              <a:avLst/>
            </a:prstGeom>
          </p:spPr>
        </p:pic>
        <p:sp>
          <p:nvSpPr>
            <p:cNvPr id="40" name="Google Shape;789;p39"/>
            <p:cNvSpPr txBox="1"/>
            <p:nvPr/>
          </p:nvSpPr>
          <p:spPr>
            <a:xfrm>
              <a:off x="4765892" y="6470794"/>
              <a:ext cx="1822018" cy="2494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latin typeface="Arial" panose="020B0604020202020204" pitchFamily="34" charset="0"/>
                  <a:ea typeface="Concert One"/>
                  <a:cs typeface="Arial" panose="020B0604020202020204" pitchFamily="34" charset="0"/>
                  <a:sym typeface="Concert One"/>
                </a:rPr>
                <a:t>Notification</a:t>
              </a:r>
              <a:endParaRPr dirty="0">
                <a:latin typeface="Arial" panose="020B0604020202020204" pitchFamily="34" charset="0"/>
                <a:ea typeface="Concert One"/>
                <a:cs typeface="Arial" panose="020B0604020202020204" pitchFamily="34" charset="0"/>
                <a:sym typeface="Concert One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81532" y="2080260"/>
            <a:ext cx="1822018" cy="1428909"/>
            <a:chOff x="1181532" y="2080260"/>
            <a:chExt cx="1822018" cy="1428909"/>
          </a:xfrm>
        </p:grpSpPr>
        <p:pic>
          <p:nvPicPr>
            <p:cNvPr id="101" name="Picture 100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464310" y="2080260"/>
              <a:ext cx="1229360" cy="1155700"/>
            </a:xfrm>
            <a:prstGeom prst="round2DiagRect">
              <a:avLst/>
            </a:prstGeom>
            <a:noFill/>
            <a:ln w="9525">
              <a:noFill/>
            </a:ln>
          </p:spPr>
        </p:pic>
        <p:sp>
          <p:nvSpPr>
            <p:cNvPr id="41" name="Google Shape;789;p39"/>
            <p:cNvSpPr txBox="1"/>
            <p:nvPr/>
          </p:nvSpPr>
          <p:spPr>
            <a:xfrm>
              <a:off x="1181532" y="3259688"/>
              <a:ext cx="1822018" cy="2494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latin typeface="Arial" panose="020B0604020202020204" pitchFamily="34" charset="0"/>
                  <a:ea typeface="Concert One"/>
                  <a:cs typeface="Arial" panose="020B0604020202020204" pitchFamily="34" charset="0"/>
                  <a:sym typeface="Concert One"/>
                </a:rPr>
                <a:t>Image</a:t>
              </a:r>
              <a:endParaRPr dirty="0">
                <a:latin typeface="Arial" panose="020B0604020202020204" pitchFamily="34" charset="0"/>
                <a:ea typeface="Concert One"/>
                <a:cs typeface="Arial" panose="020B0604020202020204" pitchFamily="34" charset="0"/>
                <a:sym typeface="Concert One"/>
              </a:endParaRPr>
            </a:p>
          </p:txBody>
        </p:sp>
      </p:grpSp>
      <p:pic>
        <p:nvPicPr>
          <p:cNvPr id="48" name="Picture 105"/>
          <p:cNvPicPr/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8269" y="2390223"/>
            <a:ext cx="2262505" cy="1425575"/>
          </a:xfrm>
          <a:prstGeom prst="rect">
            <a:avLst/>
          </a:prstGeom>
          <a:noFill/>
        </p:spPr>
      </p:pic>
      <p:pic>
        <p:nvPicPr>
          <p:cNvPr id="49" name="Google Shape;852;p39"/>
          <p:cNvPicPr preferRelativeResize="0"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30775" y="2713703"/>
            <a:ext cx="1723746" cy="555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2" descr="File uploads come to AngularFire. Cloud Storage for Firebase is a… | by  David East | Angular Blo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3" t="19953" r="20447" b="14068"/>
          <a:stretch>
            <a:fillRect/>
          </a:stretch>
        </p:blipFill>
        <p:spPr bwMode="auto">
          <a:xfrm>
            <a:off x="1240302" y="2021088"/>
            <a:ext cx="1612900" cy="184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Google Shape;851;p39"/>
          <p:cNvPicPr preferRelativeResize="0"/>
          <p:nvPr/>
        </p:nvPicPr>
        <p:blipFill>
          <a:blip r:embed="rId12"/>
          <a:stretch>
            <a:fillRect/>
          </a:stretch>
        </p:blipFill>
        <p:spPr>
          <a:xfrm>
            <a:off x="8441081" y="2185035"/>
            <a:ext cx="1607159" cy="1513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Picture 51"/>
          <p:cNvPicPr/>
          <p:nvPr/>
        </p:nvPicPr>
        <p:blipFill>
          <a:blip r:embed="rId13"/>
          <a:stretch>
            <a:fillRect/>
          </a:stretch>
        </p:blipFill>
        <p:spPr>
          <a:xfrm>
            <a:off x="533379" y="4757091"/>
            <a:ext cx="1502651" cy="14038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" name="Picture 4" descr="Heroku là gì? Định nghĩa và các đặc điểm nổi bậ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042" y="4527679"/>
            <a:ext cx="2090897" cy="117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/>
          <p:cNvPicPr/>
          <p:nvPr/>
        </p:nvPicPr>
        <p:blipFill>
          <a:blip r:embed="rId15"/>
          <a:stretch>
            <a:fillRect/>
          </a:stretch>
        </p:blipFill>
        <p:spPr>
          <a:xfrm>
            <a:off x="5201550" y="4832835"/>
            <a:ext cx="1383665" cy="13836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90798" y="300652"/>
            <a:ext cx="2250472" cy="423248"/>
            <a:chOff x="303884" y="843513"/>
            <a:chExt cx="2266595" cy="477054"/>
          </a:xfrm>
          <a:solidFill>
            <a:schemeClr val="accent1">
              <a:lumMod val="50000"/>
            </a:schemeClr>
          </a:solidFill>
        </p:grpSpPr>
        <p:sp>
          <p:nvSpPr>
            <p:cNvPr id="27" name="Rectangle: Rounded Corners 26"/>
            <p:cNvSpPr/>
            <p:nvPr/>
          </p:nvSpPr>
          <p:spPr>
            <a:xfrm>
              <a:off x="303884" y="843513"/>
              <a:ext cx="2266595" cy="477054"/>
            </a:xfrm>
            <a:prstGeom prst="roundRect">
              <a:avLst/>
            </a:prstGeom>
            <a:grpFill/>
            <a:ln w="57150">
              <a:solidFill>
                <a:srgbClr val="1BB1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Google Shape;347;p83"/>
            <p:cNvSpPr txBox="1"/>
            <p:nvPr/>
          </p:nvSpPr>
          <p:spPr>
            <a:xfrm>
              <a:off x="381494" y="928054"/>
              <a:ext cx="2053322" cy="35070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R="0" inden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Lato Black" panose="020F0802020204030203"/>
                  <a:cs typeface="Arial" panose="020B0604020202020204" pitchFamily="34" charset="0"/>
                  <a:sym typeface="Lato Black" panose="020F0802020204030203"/>
                </a:rPr>
                <a:t>II. System Design</a:t>
              </a:r>
              <a:endParaRPr dirty="0">
                <a:solidFill>
                  <a:schemeClr val="bg1"/>
                </a:solidFill>
                <a:latin typeface="Arial" panose="020B0604020202020204" pitchFamily="34" charset="0"/>
                <a:ea typeface="Lato Black" panose="020F0802020204030203"/>
                <a:cs typeface="Arial" panose="020B0604020202020204" pitchFamily="34" charset="0"/>
                <a:sym typeface="Lato Black" panose="020F0802020204030203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9052560" y="561340"/>
            <a:ext cx="2675255" cy="14484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9361170" y="723900"/>
            <a:ext cx="1106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Anotation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287510" y="1285875"/>
            <a:ext cx="1116330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0499090" y="1082040"/>
            <a:ext cx="1169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Call / Send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87510" y="1668145"/>
            <a:ext cx="111633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triangl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10558780" y="1505585"/>
            <a:ext cx="811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Return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55969" y="615146"/>
            <a:ext cx="1892935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500" b="1" kern="0" dirty="0">
                <a:solidFill>
                  <a:srgbClr val="0091EA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OVERVIEW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65" y="5732949"/>
            <a:ext cx="1019810" cy="10198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647" y="5236407"/>
            <a:ext cx="1019810" cy="1019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0.04935 0.0060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" y="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-0.08359 0.000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0.03828 -0.024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-122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00443 -0.041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" y="-206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11111E-6 L -0.01888 -0.0236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603102" y="2296235"/>
            <a:ext cx="5138195" cy="345563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1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" name="Google Shape;251;p11"/>
          <p:cNvSpPr txBox="1"/>
          <p:nvPr/>
        </p:nvSpPr>
        <p:spPr>
          <a:xfrm>
            <a:off x="4754880" y="3237389"/>
            <a:ext cx="25400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7" name="Google Shape;277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Source Sans Pro" panose="020B0503030403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78" name="Google Shape;278;p11"/>
          <p:cNvSpPr/>
          <p:nvPr/>
        </p:nvSpPr>
        <p:spPr>
          <a:xfrm>
            <a:off x="4855969" y="615146"/>
            <a:ext cx="274786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0091E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TECHNOLOGIES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79" name="Google Shape;279;p11"/>
          <p:cNvGrpSpPr/>
          <p:nvPr/>
        </p:nvGrpSpPr>
        <p:grpSpPr>
          <a:xfrm>
            <a:off x="190798" y="300652"/>
            <a:ext cx="2250472" cy="423248"/>
            <a:chOff x="303884" y="843513"/>
            <a:chExt cx="2266595" cy="477054"/>
          </a:xfrm>
        </p:grpSpPr>
        <p:sp>
          <p:nvSpPr>
            <p:cNvPr id="280" name="Google Shape;280;p11"/>
            <p:cNvSpPr/>
            <p:nvPr/>
          </p:nvSpPr>
          <p:spPr>
            <a:xfrm>
              <a:off x="303884" y="843513"/>
              <a:ext cx="2266595" cy="477054"/>
            </a:xfrm>
            <a:prstGeom prst="roundRect">
              <a:avLst>
                <a:gd name="adj" fmla="val 16667"/>
              </a:avLst>
            </a:prstGeom>
            <a:solidFill>
              <a:srgbClr val="004875"/>
            </a:solidFill>
            <a:ln w="57150" cap="flat" cmpd="sng">
              <a:solidFill>
                <a:srgbClr val="1BB1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1" name="Google Shape;281;p11"/>
            <p:cNvSpPr txBox="1"/>
            <p:nvPr/>
          </p:nvSpPr>
          <p:spPr>
            <a:xfrm>
              <a:off x="381494" y="928054"/>
              <a:ext cx="2053322" cy="350705"/>
            </a:xfrm>
            <a:prstGeom prst="rect">
              <a:avLst/>
            </a:prstGeom>
            <a:solidFill>
              <a:srgbClr val="00487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 panose="020B0604020202020204"/>
                <a:buNone/>
              </a:pPr>
              <a:r>
                <a:rPr lang="en-US" sz="1800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II. System Design</a:t>
              </a: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/>
          <p:cNvSpPr/>
          <p:nvPr/>
        </p:nvSpPr>
        <p:spPr>
          <a:xfrm>
            <a:off x="1753301" y="1383127"/>
            <a:ext cx="8890304" cy="3637108"/>
          </a:xfrm>
          <a:prstGeom prst="roundRect">
            <a:avLst/>
          </a:prstGeom>
          <a:solidFill>
            <a:srgbClr val="E9F6FD"/>
          </a:solidFill>
          <a:ln w="28575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Google Shape;70;p12"/>
          <p:cNvSpPr txBox="1"/>
          <p:nvPr/>
        </p:nvSpPr>
        <p:spPr>
          <a:xfrm>
            <a:off x="1753301" y="1973765"/>
            <a:ext cx="8890304" cy="269575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4665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III. Feature</a:t>
            </a:r>
            <a:br>
              <a:rPr lang="en-US" sz="1865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</a:br>
            <a:endParaRPr lang="en-US" sz="2665" b="1" dirty="0">
              <a:solidFill>
                <a:schemeClr val="accent1"/>
              </a:solidFill>
              <a:latin typeface="Arial" panose="020B0604020202020204" pitchFamily="34" charset="0"/>
              <a:ea typeface="Roboto Slab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3646806" y="425690"/>
            <a:ext cx="5369677" cy="72577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GB" sz="3335" b="1" dirty="0">
                <a:latin typeface="Arial" panose="020B0604020202020204" pitchFamily="34" charset="0"/>
                <a:cs typeface="Arial" panose="020B0604020202020204" pitchFamily="34" charset="0"/>
              </a:rPr>
              <a:t>ROLE </a:t>
            </a:r>
            <a:endParaRPr sz="333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</a:fld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25376" y="3204252"/>
            <a:ext cx="827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39612" y="1393702"/>
            <a:ext cx="1547101" cy="1547101"/>
            <a:chOff x="964383" y="1227432"/>
            <a:chExt cx="1160326" cy="1160326"/>
          </a:xfrm>
        </p:grpSpPr>
        <p:sp>
          <p:nvSpPr>
            <p:cNvPr id="26" name="Oval 25"/>
            <p:cNvSpPr/>
            <p:nvPr/>
          </p:nvSpPr>
          <p:spPr>
            <a:xfrm>
              <a:off x="964383" y="1227432"/>
              <a:ext cx="1160326" cy="1160326"/>
            </a:xfrm>
            <a:prstGeom prst="ellipse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200">
                <a:buClr>
                  <a:srgbClr val="000000"/>
                </a:buClr>
              </a:pPr>
              <a:endParaRPr lang="en-US" sz="1865" kern="0">
                <a:solidFill>
                  <a:srgbClr val="263238"/>
                </a:solidFill>
                <a:latin typeface="Arial" panose="020B0604020202020204"/>
                <a:sym typeface="Arial" panose="020B0604020202020204"/>
              </a:endParaRPr>
            </a:p>
          </p:txBody>
        </p:sp>
        <p:pic>
          <p:nvPicPr>
            <p:cNvPr id="27" name="Picture 26" descr="Icon&#10;&#10;Description automatically generate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61812" y="1465482"/>
              <a:ext cx="684225" cy="684225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690446" y="1393700"/>
            <a:ext cx="1547101" cy="1547101"/>
            <a:chOff x="3879572" y="1584540"/>
            <a:chExt cx="1547101" cy="1547101"/>
          </a:xfrm>
        </p:grpSpPr>
        <p:sp>
          <p:nvSpPr>
            <p:cNvPr id="34" name="Oval 33"/>
            <p:cNvSpPr/>
            <p:nvPr/>
          </p:nvSpPr>
          <p:spPr>
            <a:xfrm>
              <a:off x="3879572" y="1584540"/>
              <a:ext cx="1547101" cy="1547101"/>
            </a:xfrm>
            <a:prstGeom prst="ellipse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200">
                <a:buClr>
                  <a:srgbClr val="000000"/>
                </a:buClr>
              </a:pPr>
              <a:endParaRPr lang="en-US" sz="1865" kern="0">
                <a:solidFill>
                  <a:srgbClr val="263238"/>
                </a:solidFill>
                <a:latin typeface="Arial" panose="020B0604020202020204"/>
                <a:sym typeface="Arial" panose="020B0604020202020204"/>
              </a:endParaRPr>
            </a:p>
          </p:txBody>
        </p:sp>
        <p:pic>
          <p:nvPicPr>
            <p:cNvPr id="35" name="Picture 4" descr="Beard, call, man, office, staff icon - Download on Iconfinde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2278" y="1723568"/>
              <a:ext cx="1122647" cy="1122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Connector 38"/>
          <p:cNvCxnSpPr/>
          <p:nvPr/>
        </p:nvCxnSpPr>
        <p:spPr>
          <a:xfrm>
            <a:off x="2036933" y="2940801"/>
            <a:ext cx="0" cy="14964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926647" y="3091199"/>
            <a:ext cx="220572" cy="226107"/>
          </a:xfrm>
          <a:prstGeom prst="ellipse">
            <a:avLst/>
          </a:prstGeom>
          <a:gradFill flip="none" rotWithShape="1">
            <a:gsLst>
              <a:gs pos="0">
                <a:srgbClr val="0053A3">
                  <a:shade val="30000"/>
                  <a:satMod val="115000"/>
                </a:srgbClr>
              </a:gs>
              <a:gs pos="50000">
                <a:srgbClr val="0053A3">
                  <a:shade val="67500"/>
                  <a:satMod val="115000"/>
                </a:srgbClr>
              </a:gs>
              <a:gs pos="100000">
                <a:srgbClr val="0053A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>
              <a:buClr>
                <a:srgbClr val="000000"/>
              </a:buClr>
            </a:pPr>
            <a:endParaRPr lang="en-US" sz="1865" kern="0" dirty="0">
              <a:solidFill>
                <a:srgbClr val="FFFFFF"/>
              </a:solidFill>
              <a:latin typeface="Arial" panose="020B0604020202020204"/>
              <a:sym typeface="Arial" panose="020B0604020202020204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756983" y="2940801"/>
            <a:ext cx="0" cy="24223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646697" y="3091199"/>
            <a:ext cx="220572" cy="226107"/>
          </a:xfrm>
          <a:prstGeom prst="ellipse">
            <a:avLst/>
          </a:prstGeom>
          <a:gradFill flip="none" rotWithShape="1">
            <a:gsLst>
              <a:gs pos="0">
                <a:srgbClr val="0053A3">
                  <a:shade val="30000"/>
                  <a:satMod val="115000"/>
                </a:srgbClr>
              </a:gs>
              <a:gs pos="50000">
                <a:srgbClr val="0053A3">
                  <a:shade val="67500"/>
                  <a:satMod val="115000"/>
                </a:srgbClr>
              </a:gs>
              <a:gs pos="100000">
                <a:srgbClr val="0053A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>
              <a:buClr>
                <a:srgbClr val="000000"/>
              </a:buClr>
            </a:pPr>
            <a:endParaRPr lang="en-US" sz="1865" kern="0" dirty="0">
              <a:solidFill>
                <a:srgbClr val="FFFFFF"/>
              </a:solidFill>
              <a:latin typeface="Arial" panose="020B0604020202020204"/>
              <a:sym typeface="Arial" panose="020B0604020202020204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7458029" y="2940801"/>
            <a:ext cx="0" cy="24223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347743" y="3091199"/>
            <a:ext cx="220572" cy="226107"/>
          </a:xfrm>
          <a:prstGeom prst="ellipse">
            <a:avLst/>
          </a:prstGeom>
          <a:gradFill flip="none" rotWithShape="1">
            <a:gsLst>
              <a:gs pos="0">
                <a:srgbClr val="0053A3">
                  <a:shade val="30000"/>
                  <a:satMod val="115000"/>
                </a:srgbClr>
              </a:gs>
              <a:gs pos="50000">
                <a:srgbClr val="0053A3">
                  <a:shade val="67500"/>
                  <a:satMod val="115000"/>
                </a:srgbClr>
              </a:gs>
              <a:gs pos="100000">
                <a:srgbClr val="0053A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>
              <a:buClr>
                <a:srgbClr val="000000"/>
              </a:buClr>
            </a:pPr>
            <a:endParaRPr lang="en-US" sz="1865" kern="0" dirty="0">
              <a:solidFill>
                <a:srgbClr val="FFFFFF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536033" y="1924181"/>
            <a:ext cx="2247847" cy="1862194"/>
            <a:chOff x="9526530" y="2167250"/>
            <a:chExt cx="2247847" cy="1862194"/>
          </a:xfrm>
        </p:grpSpPr>
        <p:pic>
          <p:nvPicPr>
            <p:cNvPr id="38" name="Picture 37" descr="A picture containing text, building, window&#10;&#10;Description automatically generate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7485" y="2167250"/>
              <a:ext cx="1365939" cy="1365939"/>
            </a:xfrm>
            <a:prstGeom prst="rect">
              <a:avLst/>
            </a:prstGeom>
          </p:spPr>
        </p:pic>
        <p:sp>
          <p:nvSpPr>
            <p:cNvPr id="52" name="Google Shape;813;p39"/>
            <p:cNvSpPr txBox="1"/>
            <p:nvPr/>
          </p:nvSpPr>
          <p:spPr>
            <a:xfrm>
              <a:off x="9526530" y="3691304"/>
              <a:ext cx="2247847" cy="338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200">
                <a:buClr>
                  <a:srgbClr val="000000"/>
                </a:buClr>
              </a:pPr>
              <a:r>
                <a:rPr lang="en-GB" sz="1865" b="1" kern="0" dirty="0">
                  <a:solidFill>
                    <a:srgbClr val="000000"/>
                  </a:solidFill>
                  <a:latin typeface="Arial" panose="020B0604020202020204" pitchFamily="34" charset="0"/>
                  <a:ea typeface="Roboto Slab" charset="0"/>
                  <a:cs typeface="Arial" panose="020B0604020202020204" pitchFamily="34" charset="0"/>
                  <a:sym typeface="Concert One"/>
                </a:rPr>
                <a:t>Web Application</a:t>
              </a:r>
              <a:endParaRPr lang="en-GB" sz="1865" b="1" kern="0" dirty="0">
                <a:solidFill>
                  <a:srgbClr val="000000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  <a:sym typeface="Concert One"/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25376" y="5777306"/>
            <a:ext cx="827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036933" y="5513855"/>
            <a:ext cx="0" cy="14964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926647" y="5664253"/>
            <a:ext cx="220572" cy="226107"/>
          </a:xfrm>
          <a:prstGeom prst="ellipse">
            <a:avLst/>
          </a:prstGeom>
          <a:gradFill flip="none" rotWithShape="1">
            <a:gsLst>
              <a:gs pos="0">
                <a:srgbClr val="0053A3">
                  <a:shade val="30000"/>
                  <a:satMod val="115000"/>
                </a:srgbClr>
              </a:gs>
              <a:gs pos="50000">
                <a:srgbClr val="0053A3">
                  <a:shade val="67500"/>
                  <a:satMod val="115000"/>
                </a:srgbClr>
              </a:gs>
              <a:gs pos="100000">
                <a:srgbClr val="0053A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>
              <a:buClr>
                <a:srgbClr val="000000"/>
              </a:buClr>
            </a:pPr>
            <a:endParaRPr lang="en-US" sz="1865" kern="0" dirty="0">
              <a:solidFill>
                <a:srgbClr val="FFFFFF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1263381" y="3935759"/>
            <a:ext cx="1547101" cy="1547101"/>
            <a:chOff x="6915228" y="1259024"/>
            <a:chExt cx="1160326" cy="1160326"/>
          </a:xfrm>
        </p:grpSpPr>
        <p:sp>
          <p:nvSpPr>
            <p:cNvPr id="79" name="Oval 78"/>
            <p:cNvSpPr/>
            <p:nvPr/>
          </p:nvSpPr>
          <p:spPr>
            <a:xfrm>
              <a:off x="6915228" y="1259024"/>
              <a:ext cx="1160326" cy="1160326"/>
            </a:xfrm>
            <a:prstGeom prst="ellipse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200">
                <a:buClr>
                  <a:srgbClr val="000000"/>
                </a:buClr>
              </a:pPr>
              <a:endParaRPr lang="en-US" sz="1865" kern="0">
                <a:solidFill>
                  <a:srgbClr val="263238"/>
                </a:solidFill>
                <a:latin typeface="Arial" panose="020B0604020202020204"/>
                <a:sym typeface="Arial" panose="020B0604020202020204"/>
              </a:endParaRPr>
            </a:p>
          </p:txBody>
        </p:sp>
        <p:pic>
          <p:nvPicPr>
            <p:cNvPr id="80" name="Picture 79" descr="Icon&#10;&#10;Description automatically generated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3278" y="1497074"/>
              <a:ext cx="684226" cy="684226"/>
            </a:xfrm>
            <a:prstGeom prst="rect">
              <a:avLst/>
            </a:prstGeom>
          </p:spPr>
        </p:pic>
      </p:grpSp>
      <p:sp>
        <p:nvSpPr>
          <p:cNvPr id="83" name="Google Shape;813;p39"/>
          <p:cNvSpPr txBox="1"/>
          <p:nvPr/>
        </p:nvSpPr>
        <p:spPr>
          <a:xfrm>
            <a:off x="9491314" y="5807538"/>
            <a:ext cx="2431185" cy="33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GB" sz="1865" b="1" kern="0" dirty="0">
                <a:solidFill>
                  <a:srgbClr val="000000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  <a:sym typeface="Concert One"/>
              </a:rPr>
              <a:t>Interactive Kiosk</a:t>
            </a:r>
            <a:endParaRPr lang="en-GB" sz="1865" b="1" kern="0" dirty="0">
              <a:solidFill>
                <a:srgbClr val="000000"/>
              </a:solidFill>
              <a:latin typeface="Arial" panose="020B0604020202020204" pitchFamily="34" charset="0"/>
              <a:ea typeface="Roboto Slab" charset="0"/>
              <a:cs typeface="Arial" panose="020B0604020202020204" pitchFamily="34" charset="0"/>
              <a:sym typeface="Concert One"/>
            </a:endParaRPr>
          </a:p>
        </p:txBody>
      </p:sp>
      <p:sp>
        <p:nvSpPr>
          <p:cNvPr id="84" name="Google Shape;813;p39"/>
          <p:cNvSpPr txBox="1"/>
          <p:nvPr/>
        </p:nvSpPr>
        <p:spPr>
          <a:xfrm>
            <a:off x="1407586" y="3385903"/>
            <a:ext cx="1200154" cy="29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GB" sz="1865" b="1" kern="0" dirty="0">
                <a:solidFill>
                  <a:srgbClr val="000000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  <a:sym typeface="Concert One"/>
              </a:rPr>
              <a:t>Admin</a:t>
            </a:r>
            <a:endParaRPr lang="en-GB" sz="1865" b="1" kern="0" dirty="0">
              <a:solidFill>
                <a:srgbClr val="000000"/>
              </a:solidFill>
              <a:latin typeface="Arial" panose="020B0604020202020204" pitchFamily="34" charset="0"/>
              <a:ea typeface="Roboto Slab" charset="0"/>
              <a:cs typeface="Arial" panose="020B0604020202020204" pitchFamily="34" charset="0"/>
              <a:sym typeface="Concert One"/>
            </a:endParaRPr>
          </a:p>
        </p:txBody>
      </p:sp>
      <p:sp>
        <p:nvSpPr>
          <p:cNvPr id="85" name="Google Shape;813;p39"/>
          <p:cNvSpPr txBox="1"/>
          <p:nvPr/>
        </p:nvSpPr>
        <p:spPr>
          <a:xfrm>
            <a:off x="4065472" y="3385903"/>
            <a:ext cx="1383019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GB" sz="1865" b="1" kern="0" dirty="0">
                <a:solidFill>
                  <a:srgbClr val="000000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  <a:sym typeface="Concert One"/>
              </a:rPr>
              <a:t>Location Owner</a:t>
            </a:r>
            <a:endParaRPr lang="en-GB" sz="1865" b="1" kern="0" dirty="0">
              <a:solidFill>
                <a:srgbClr val="000000"/>
              </a:solidFill>
              <a:latin typeface="Arial" panose="020B0604020202020204" pitchFamily="34" charset="0"/>
              <a:ea typeface="Roboto Slab" charset="0"/>
              <a:cs typeface="Arial" panose="020B0604020202020204" pitchFamily="34" charset="0"/>
              <a:sym typeface="Concert One"/>
            </a:endParaRPr>
          </a:p>
        </p:txBody>
      </p:sp>
      <p:sp>
        <p:nvSpPr>
          <p:cNvPr id="86" name="Google Shape;813;p39"/>
          <p:cNvSpPr txBox="1"/>
          <p:nvPr/>
        </p:nvSpPr>
        <p:spPr>
          <a:xfrm>
            <a:off x="6582395" y="3433025"/>
            <a:ext cx="1751267" cy="31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GB" sz="1865" b="1" kern="0" dirty="0">
                <a:solidFill>
                  <a:srgbClr val="000000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  <a:sym typeface="Concert One"/>
              </a:rPr>
              <a:t>Service Provider</a:t>
            </a:r>
            <a:endParaRPr lang="en-GB" sz="1865" b="1" kern="0" dirty="0">
              <a:solidFill>
                <a:srgbClr val="000000"/>
              </a:solidFill>
              <a:latin typeface="Arial" panose="020B0604020202020204" pitchFamily="34" charset="0"/>
              <a:ea typeface="Roboto Slab" charset="0"/>
              <a:cs typeface="Arial" panose="020B0604020202020204" pitchFamily="34" charset="0"/>
              <a:sym typeface="Concert One"/>
            </a:endParaRPr>
          </a:p>
        </p:txBody>
      </p:sp>
      <p:sp>
        <p:nvSpPr>
          <p:cNvPr id="94" name="Google Shape;813;p39"/>
          <p:cNvSpPr txBox="1"/>
          <p:nvPr/>
        </p:nvSpPr>
        <p:spPr>
          <a:xfrm>
            <a:off x="1211323" y="6045541"/>
            <a:ext cx="1651215" cy="33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en-US" altLang="en-GB" sz="1865" b="1" kern="0" dirty="0">
                <a:solidFill>
                  <a:srgbClr val="000000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  <a:sym typeface="Concert One"/>
              </a:rPr>
              <a:t>Tourist</a:t>
            </a:r>
            <a:endParaRPr lang="en-US" altLang="en-GB" sz="1865" b="1" kern="0" dirty="0">
              <a:solidFill>
                <a:srgbClr val="000000"/>
              </a:solidFill>
              <a:latin typeface="Arial" panose="020B0604020202020204" pitchFamily="34" charset="0"/>
              <a:ea typeface="Roboto Slab" charset="0"/>
              <a:cs typeface="Arial" panose="020B0604020202020204" pitchFamily="34" charset="0"/>
              <a:sym typeface="Concert One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0798" y="300651"/>
            <a:ext cx="1861026" cy="435329"/>
            <a:chOff x="303884" y="843513"/>
            <a:chExt cx="2266595" cy="477054"/>
          </a:xfrm>
          <a:solidFill>
            <a:schemeClr val="accent1">
              <a:lumMod val="50000"/>
            </a:schemeClr>
          </a:solidFill>
        </p:grpSpPr>
        <p:sp>
          <p:nvSpPr>
            <p:cNvPr id="5" name="Rectangle: Rounded Corners 46"/>
            <p:cNvSpPr/>
            <p:nvPr/>
          </p:nvSpPr>
          <p:spPr>
            <a:xfrm>
              <a:off x="303884" y="843513"/>
              <a:ext cx="2266595" cy="477054"/>
            </a:xfrm>
            <a:prstGeom prst="roundRect">
              <a:avLst/>
            </a:prstGeom>
            <a:grpFill/>
            <a:ln w="57150">
              <a:solidFill>
                <a:srgbClr val="1BB1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" name="Google Shape;347;p83"/>
            <p:cNvSpPr txBox="1"/>
            <p:nvPr/>
          </p:nvSpPr>
          <p:spPr>
            <a:xfrm>
              <a:off x="439547" y="928055"/>
              <a:ext cx="1998096" cy="34097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Lato Black" panose="020F0802020204030203"/>
                  <a:cs typeface="Arial" panose="020B0604020202020204" pitchFamily="34" charset="0"/>
                  <a:sym typeface="Lato Black" panose="020F0802020204030203"/>
                </a:rPr>
                <a:t>III. </a:t>
              </a:r>
              <a:r>
                <a:rPr lang="en-US" dirty="0">
                  <a:solidFill>
                    <a:srgbClr val="FFFFFF"/>
                  </a:solidFill>
                  <a:latin typeface="Arial" panose="020B0604020202020204" pitchFamily="34" charset="0"/>
                  <a:ea typeface="Lato Black" panose="020F0802020204030203"/>
                  <a:cs typeface="Arial" panose="020B0604020202020204" pitchFamily="34" charset="0"/>
                  <a:sym typeface="Lato Black" panose="020F0802020204030203"/>
                </a:rPr>
                <a:t>Feature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Lato Black" panose="020F0802020204030203"/>
                <a:cs typeface="Arial" panose="020B0604020202020204" pitchFamily="34" charset="0"/>
                <a:sym typeface="Lato Black" panose="020F0802020204030203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163" y="1341709"/>
            <a:ext cx="1575606" cy="1596458"/>
          </a:xfrm>
          <a:prstGeom prst="rect">
            <a:avLst/>
          </a:prstGeom>
        </p:spPr>
      </p:pic>
      <p:pic>
        <p:nvPicPr>
          <p:cNvPr id="1026" name="Picture 2" descr="Kiosk Icon Images – Browse 53,332 Stock Photos, Vectors, and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438" y="4022502"/>
            <a:ext cx="1785036" cy="178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51" grpId="0" animBg="1"/>
      <p:bldP spid="65" grpId="0" animBg="1"/>
      <p:bldP spid="83" grpId="0"/>
      <p:bldP spid="84" grpId="0"/>
      <p:bldP spid="85" grpId="0"/>
      <p:bldP spid="86" grpId="0"/>
      <p:bldP spid="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703552" y="612139"/>
            <a:ext cx="7715227" cy="68554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altLang="en-GB" sz="3335" b="1" dirty="0">
                <a:latin typeface="Arial" panose="020B0604020202020204" pitchFamily="34" charset="0"/>
                <a:cs typeface="Arial" panose="020B0604020202020204" pitchFamily="34" charset="0"/>
              </a:rPr>
              <a:t>MAIN PROCESS</a:t>
            </a:r>
            <a:endParaRPr lang="en-US" altLang="en-GB" sz="333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GB" sz="1735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Source Sans Pro" panose="020B0503030403020204"/>
                <a:ea typeface="Source Sans Pro" panose="020B0503030403020204"/>
                <a:sym typeface="Source Sans Pro" panose="020B0503030403020204"/>
              </a:rPr>
            </a:fld>
            <a:endParaRPr kumimoji="0" lang="en-GB" sz="1735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Source Sans Pro" panose="020B0503030403020204"/>
              <a:ea typeface="Source Sans Pro" panose="020B0503030403020204"/>
              <a:sym typeface="Source Sans Pro" panose="020B050303040302020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61852" y="2349238"/>
            <a:ext cx="2719728" cy="2480199"/>
            <a:chOff x="1942756" y="2169887"/>
            <a:chExt cx="4176238" cy="3540229"/>
          </a:xfrm>
        </p:grpSpPr>
        <p:sp>
          <p:nvSpPr>
            <p:cNvPr id="31" name="Google Shape;813;p39"/>
            <p:cNvSpPr txBox="1"/>
            <p:nvPr/>
          </p:nvSpPr>
          <p:spPr>
            <a:xfrm>
              <a:off x="1942756" y="4926237"/>
              <a:ext cx="4176238" cy="783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263238"/>
                  </a:solidFill>
                  <a:latin typeface="Arial" panose="020B0604020202020204" pitchFamily="34" charset="0"/>
                  <a:ea typeface="Roboto Slab" charset="0"/>
                  <a:cs typeface="Arial" panose="020B0604020202020204" pitchFamily="34" charset="0"/>
                  <a:sym typeface="Concert One"/>
                </a:rPr>
                <a:t>Upload and publish application to system</a:t>
              </a:r>
              <a:endParaRPr kumimoji="0" lang="en-US" sz="2000" b="1" i="0" kern="1200" cap="none" spc="0" normalizeH="0" baseline="0" noProof="0" dirty="0">
                <a:solidFill>
                  <a:srgbClr val="263238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  <a:sym typeface="Concert One"/>
              </a:endParaRPr>
            </a:p>
          </p:txBody>
        </p:sp>
        <p:pic>
          <p:nvPicPr>
            <p:cNvPr id="106" name="Picture 105"/>
            <p:cNvPicPr/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897400" y="2169887"/>
              <a:ext cx="2266950" cy="2266951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9" name="Group 8"/>
          <p:cNvGrpSpPr/>
          <p:nvPr/>
        </p:nvGrpSpPr>
        <p:grpSpPr>
          <a:xfrm>
            <a:off x="6347313" y="2522627"/>
            <a:ext cx="2098303" cy="2303534"/>
            <a:chOff x="7299395" y="2199640"/>
            <a:chExt cx="3226435" cy="3526350"/>
          </a:xfrm>
        </p:grpSpPr>
        <p:sp>
          <p:nvSpPr>
            <p:cNvPr id="32" name="Google Shape;813;p39"/>
            <p:cNvSpPr txBox="1"/>
            <p:nvPr/>
          </p:nvSpPr>
          <p:spPr>
            <a:xfrm>
              <a:off x="7299395" y="4942111"/>
              <a:ext cx="3226435" cy="783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defRPr/>
              </a:pPr>
              <a:r>
                <a:rPr kumimoji="0" lang="en-US" sz="2400" b="1" i="0" kern="1200" cap="none" spc="0" normalizeH="0" baseline="0" noProof="0" dirty="0">
                  <a:solidFill>
                    <a:srgbClr val="263238"/>
                  </a:solidFill>
                  <a:latin typeface="Arial" panose="020B0604020202020204" pitchFamily="34" charset="0"/>
                  <a:ea typeface="Roboto Slab" charset="0"/>
                  <a:cs typeface="Arial" panose="020B0604020202020204" pitchFamily="34" charset="0"/>
                  <a:sym typeface="Concert One"/>
                </a:rPr>
                <a:t>Set up kiosk</a:t>
              </a:r>
              <a:endParaRPr kumimoji="0" lang="en-US" sz="2400" b="1" i="0" kern="1200" cap="none" spc="0" normalizeH="0" baseline="0" noProof="0" dirty="0">
                <a:solidFill>
                  <a:srgbClr val="263238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  <a:sym typeface="Concert One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682865" y="2199640"/>
              <a:ext cx="2459355" cy="2459355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90798" y="300651"/>
            <a:ext cx="1861026" cy="435329"/>
            <a:chOff x="303884" y="843513"/>
            <a:chExt cx="2266595" cy="477054"/>
          </a:xfrm>
          <a:solidFill>
            <a:schemeClr val="accent1">
              <a:lumMod val="50000"/>
            </a:schemeClr>
          </a:solidFill>
        </p:grpSpPr>
        <p:sp>
          <p:nvSpPr>
            <p:cNvPr id="7" name="Rectangle: Rounded Corners 46"/>
            <p:cNvSpPr/>
            <p:nvPr/>
          </p:nvSpPr>
          <p:spPr>
            <a:xfrm>
              <a:off x="303884" y="843513"/>
              <a:ext cx="2266595" cy="477054"/>
            </a:xfrm>
            <a:prstGeom prst="roundRect">
              <a:avLst/>
            </a:prstGeom>
            <a:grpFill/>
            <a:ln w="57150">
              <a:solidFill>
                <a:srgbClr val="1BB1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" name="Google Shape;347;p83"/>
            <p:cNvSpPr txBox="1"/>
            <p:nvPr/>
          </p:nvSpPr>
          <p:spPr>
            <a:xfrm>
              <a:off x="439547" y="928055"/>
              <a:ext cx="1998096" cy="34097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Lato Black" panose="020F0802020204030203"/>
                  <a:cs typeface="Arial" panose="020B0604020202020204" pitchFamily="34" charset="0"/>
                  <a:sym typeface="Lato Black" panose="020F0802020204030203"/>
                </a:rPr>
                <a:t>III. </a:t>
              </a:r>
              <a:r>
                <a:rPr lang="en-US" dirty="0">
                  <a:solidFill>
                    <a:srgbClr val="FFFFFF"/>
                  </a:solidFill>
                  <a:latin typeface="Arial" panose="020B0604020202020204" pitchFamily="34" charset="0"/>
                  <a:ea typeface="Lato Black" panose="020F0802020204030203"/>
                  <a:cs typeface="Arial" panose="020B0604020202020204" pitchFamily="34" charset="0"/>
                  <a:sym typeface="Lato Black" panose="020F0802020204030203"/>
                </a:rPr>
                <a:t>Feature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Lato Black" panose="020F0802020204030203"/>
                <a:cs typeface="Arial" panose="020B0604020202020204" pitchFamily="34" charset="0"/>
                <a:sym typeface="Lato Black" panose="020F0802020204030203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480" y="2199640"/>
            <a:ext cx="2404504" cy="2625957"/>
            <a:chOff x="1942756" y="2199640"/>
            <a:chExt cx="3466642" cy="3510476"/>
          </a:xfrm>
        </p:grpSpPr>
        <p:sp>
          <p:nvSpPr>
            <p:cNvPr id="11" name="Google Shape;813;p39"/>
            <p:cNvSpPr txBox="1"/>
            <p:nvPr/>
          </p:nvSpPr>
          <p:spPr>
            <a:xfrm>
              <a:off x="1942756" y="4926237"/>
              <a:ext cx="3466642" cy="783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defRPr/>
              </a:pPr>
              <a:r>
                <a:rPr lang="en-US" sz="2400" b="1" dirty="0">
                  <a:solidFill>
                    <a:srgbClr val="263238"/>
                  </a:solidFill>
                  <a:latin typeface="Arial" panose="020B0604020202020204" pitchFamily="34" charset="0"/>
                  <a:ea typeface="Roboto Slab" charset="0"/>
                  <a:cs typeface="Arial" panose="020B0604020202020204" pitchFamily="34" charset="0"/>
                  <a:sym typeface="Concert One"/>
                </a:rPr>
                <a:t>Interact with kiosk</a:t>
              </a:r>
              <a:endParaRPr kumimoji="0" lang="en-US" sz="2400" b="1" i="0" kern="1200" cap="none" spc="0" normalizeH="0" baseline="0" noProof="0" dirty="0">
                <a:solidFill>
                  <a:srgbClr val="263238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  <a:sym typeface="Concert One"/>
              </a:endParaRPr>
            </a:p>
          </p:txBody>
        </p:sp>
        <p:pic>
          <p:nvPicPr>
            <p:cNvPr id="12" name="Picture 1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477770" y="2199640"/>
              <a:ext cx="2266950" cy="226695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9111347" y="2349238"/>
            <a:ext cx="2569375" cy="2637831"/>
            <a:chOff x="7299395" y="2199640"/>
            <a:chExt cx="3315241" cy="3526350"/>
          </a:xfrm>
        </p:grpSpPr>
        <p:sp>
          <p:nvSpPr>
            <p:cNvPr id="14" name="Google Shape;813;p39"/>
            <p:cNvSpPr txBox="1"/>
            <p:nvPr/>
          </p:nvSpPr>
          <p:spPr>
            <a:xfrm>
              <a:off x="7299395" y="4942112"/>
              <a:ext cx="3315241" cy="783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defRPr/>
              </a:pPr>
              <a:r>
                <a:rPr lang="en-US" sz="2400" b="1" dirty="0">
                  <a:solidFill>
                    <a:srgbClr val="263238"/>
                  </a:solidFill>
                  <a:latin typeface="Arial" panose="020B0604020202020204" pitchFamily="34" charset="0"/>
                  <a:ea typeface="Roboto Slab" charset="0"/>
                  <a:cs typeface="Arial" panose="020B0604020202020204" pitchFamily="34" charset="0"/>
                  <a:sym typeface="Concert One"/>
                </a:rPr>
                <a:t>View Dashboard</a:t>
              </a:r>
              <a:endParaRPr kumimoji="0" lang="en-US" sz="2400" b="1" i="0" kern="1200" cap="none" spc="0" normalizeH="0" baseline="0" noProof="0" dirty="0">
                <a:solidFill>
                  <a:srgbClr val="263238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  <a:sym typeface="Concert One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682865" y="2199640"/>
              <a:ext cx="2459355" cy="245935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/>
          <p:cNvSpPr/>
          <p:nvPr/>
        </p:nvSpPr>
        <p:spPr>
          <a:xfrm>
            <a:off x="1753301" y="1383127"/>
            <a:ext cx="8890304" cy="3637108"/>
          </a:xfrm>
          <a:prstGeom prst="roundRect">
            <a:avLst/>
          </a:prstGeom>
          <a:solidFill>
            <a:srgbClr val="E9F6FD"/>
          </a:solidFill>
          <a:ln w="28575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Google Shape;70;p12"/>
          <p:cNvSpPr txBox="1"/>
          <p:nvPr/>
        </p:nvSpPr>
        <p:spPr>
          <a:xfrm>
            <a:off x="1753301" y="1973765"/>
            <a:ext cx="8890304" cy="269575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4665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IV. DEMONSTRATION</a:t>
            </a:r>
            <a:br>
              <a:rPr lang="en-US" sz="1865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</a:br>
            <a:endParaRPr lang="en-US" sz="2665" b="1" dirty="0">
              <a:solidFill>
                <a:schemeClr val="accent1"/>
              </a:solidFill>
              <a:latin typeface="Arial" panose="020B0604020202020204" pitchFamily="34" charset="0"/>
              <a:ea typeface="Roboto Slab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703552" y="612139"/>
            <a:ext cx="7715227" cy="68554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altLang="en-GB" sz="333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INTERACT WITH KIOSK</a:t>
            </a:r>
            <a:endParaRPr lang="en-US" altLang="en-GB" sz="333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GB" sz="1735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Source Sans Pro" panose="020B0503030403020204"/>
                <a:ea typeface="Source Sans Pro" panose="020B0503030403020204"/>
                <a:sym typeface="Source Sans Pro" panose="020B0503030403020204"/>
              </a:rPr>
            </a:fld>
            <a:endParaRPr kumimoji="0" lang="en-GB" sz="1735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Source Sans Pro" panose="020B0503030403020204"/>
              <a:ea typeface="Source Sans Pro" panose="020B0503030403020204"/>
              <a:sym typeface="Source Sans Pro" panose="020B050303040302020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90500" y="300355"/>
            <a:ext cx="2299335" cy="435106"/>
            <a:chOff x="303884" y="843513"/>
            <a:chExt cx="2266595" cy="477054"/>
          </a:xfrm>
          <a:solidFill>
            <a:schemeClr val="accent1">
              <a:lumMod val="50000"/>
            </a:schemeClr>
          </a:solidFill>
        </p:grpSpPr>
        <p:sp>
          <p:nvSpPr>
            <p:cNvPr id="5" name="Rectangle: Rounded Corners 54"/>
            <p:cNvSpPr/>
            <p:nvPr/>
          </p:nvSpPr>
          <p:spPr>
            <a:xfrm>
              <a:off x="303884" y="843513"/>
              <a:ext cx="2266595" cy="477054"/>
            </a:xfrm>
            <a:prstGeom prst="roundRect">
              <a:avLst/>
            </a:prstGeom>
            <a:grpFill/>
            <a:ln w="57150">
              <a:solidFill>
                <a:srgbClr val="1BB1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Google Shape;347;p83"/>
            <p:cNvSpPr txBox="1"/>
            <p:nvPr/>
          </p:nvSpPr>
          <p:spPr>
            <a:xfrm>
              <a:off x="439547" y="928055"/>
              <a:ext cx="1998096" cy="34114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Lato Black" panose="020F0802020204030203"/>
                  <a:cs typeface="Arial" panose="020B0604020202020204" pitchFamily="34" charset="0"/>
                  <a:sym typeface="Lato Black" panose="020F0802020204030203"/>
                </a:rPr>
                <a:t>IV. </a:t>
              </a:r>
              <a:r>
                <a:rPr lang="en-US" dirty="0">
                  <a:solidFill>
                    <a:srgbClr val="FFFFFF"/>
                  </a:solidFill>
                  <a:latin typeface="Arial" panose="020B0604020202020204" pitchFamily="34" charset="0"/>
                  <a:ea typeface="Lato Black" panose="020F0802020204030203"/>
                  <a:cs typeface="Arial" panose="020B0604020202020204" pitchFamily="34" charset="0"/>
                  <a:sym typeface="Lato Black" panose="020F0802020204030203"/>
                </a:rPr>
                <a:t>Demonstration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Lato Black" panose="020F0802020204030203"/>
                <a:cs typeface="Arial" panose="020B0604020202020204" pitchFamily="34" charset="0"/>
                <a:sym typeface="Lato Black" panose="020F0802020204030203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86995" y="2810852"/>
            <a:ext cx="2049713" cy="1236483"/>
            <a:chOff x="341725" y="1936514"/>
            <a:chExt cx="2049713" cy="123648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96345" y="1936514"/>
              <a:ext cx="887644" cy="89773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41725" y="2835812"/>
              <a:ext cx="2049713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GB" sz="1600" b="1" kern="0" dirty="0">
                  <a:solidFill>
                    <a:srgbClr val="000000"/>
                  </a:solidFill>
                  <a:latin typeface="Arial" panose="020B0604020202020204" pitchFamily="34" charset="0"/>
                  <a:ea typeface="Roboto Slab" charset="0"/>
                  <a:cs typeface="Arial" panose="020B0604020202020204" pitchFamily="34" charset="0"/>
                  <a:sym typeface="Concert One"/>
                </a:rPr>
                <a:t>Tourist</a:t>
              </a:r>
              <a:endPara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1962785" y="3702685"/>
            <a:ext cx="2193925" cy="5715"/>
          </a:xfrm>
          <a:prstGeom prst="straightConnector1">
            <a:avLst/>
          </a:prstGeom>
          <a:ln w="38100">
            <a:solidFill>
              <a:srgbClr val="1BB1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62785" y="3280410"/>
            <a:ext cx="2085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Interact with kiosk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771900" y="2192655"/>
            <a:ext cx="2664460" cy="1915795"/>
            <a:chOff x="14284" y="1314"/>
            <a:chExt cx="4196" cy="301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5157" y="1314"/>
              <a:ext cx="2390" cy="239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4284" y="3695"/>
              <a:ext cx="4196" cy="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3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Kiosk</a:t>
              </a:r>
              <a:endParaRPr lang="en-US" sz="203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6172200" y="2987394"/>
            <a:ext cx="1763208" cy="21983"/>
          </a:xfrm>
          <a:prstGeom prst="straightConnector1">
            <a:avLst/>
          </a:prstGeom>
          <a:ln w="38100">
            <a:solidFill>
              <a:srgbClr val="1BB1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339711" y="1229334"/>
            <a:ext cx="1213485" cy="918528"/>
            <a:chOff x="14284" y="1314"/>
            <a:chExt cx="4196" cy="3016"/>
          </a:xfrm>
        </p:grpSpPr>
        <p:pic>
          <p:nvPicPr>
            <p:cNvPr id="27" name="Picture 26" descr="C:\Users\Admin\Downloads\party.pngparty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5158" y="1314"/>
              <a:ext cx="2389" cy="2390"/>
            </a:xfrm>
            <a:prstGeom prst="rect">
              <a:avLst/>
            </a:prstGeom>
          </p:spPr>
        </p:pic>
        <p:sp>
          <p:nvSpPr>
            <p:cNvPr id="28" name="TextBox 6"/>
            <p:cNvSpPr txBox="1"/>
            <p:nvPr/>
          </p:nvSpPr>
          <p:spPr>
            <a:xfrm>
              <a:off x="14284" y="3695"/>
              <a:ext cx="4196" cy="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3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Event</a:t>
              </a:r>
              <a:endParaRPr lang="en-US" sz="203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8" name="Connector: Elbow 7"/>
          <p:cNvCxnSpPr/>
          <p:nvPr/>
        </p:nvCxnSpPr>
        <p:spPr>
          <a:xfrm rot="5400000" flipH="1" flipV="1">
            <a:off x="6052782" y="2221439"/>
            <a:ext cx="1503990" cy="1227373"/>
          </a:xfrm>
          <a:prstGeom prst="bentConnector3">
            <a:avLst>
              <a:gd name="adj1" fmla="val 99685"/>
            </a:avLst>
          </a:prstGeom>
          <a:ln w="38100">
            <a:solidFill>
              <a:srgbClr val="1BB1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9"/>
          <p:cNvSpPr txBox="1"/>
          <p:nvPr/>
        </p:nvSpPr>
        <p:spPr>
          <a:xfrm>
            <a:off x="5663100" y="1752241"/>
            <a:ext cx="2085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event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9" name="Connector: Elbow 28"/>
          <p:cNvCxnSpPr/>
          <p:nvPr/>
        </p:nvCxnSpPr>
        <p:spPr>
          <a:xfrm>
            <a:off x="6191091" y="3579542"/>
            <a:ext cx="2318807" cy="447505"/>
          </a:xfrm>
          <a:prstGeom prst="bentConnector3">
            <a:avLst>
              <a:gd name="adj1" fmla="val -114"/>
            </a:avLst>
          </a:prstGeom>
          <a:ln w="38100">
            <a:solidFill>
              <a:srgbClr val="1BB1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19"/>
          <p:cNvSpPr txBox="1"/>
          <p:nvPr/>
        </p:nvSpPr>
        <p:spPr>
          <a:xfrm>
            <a:off x="5909468" y="2637571"/>
            <a:ext cx="2085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POI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7818117" y="2342773"/>
            <a:ext cx="1286034" cy="895350"/>
            <a:chOff x="14284" y="1314"/>
            <a:chExt cx="4196" cy="3016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5158" y="1314"/>
              <a:ext cx="2389" cy="2389"/>
            </a:xfrm>
            <a:prstGeom prst="rect">
              <a:avLst/>
            </a:prstGeom>
          </p:spPr>
        </p:pic>
        <p:sp>
          <p:nvSpPr>
            <p:cNvPr id="71" name="TextBox 6"/>
            <p:cNvSpPr txBox="1"/>
            <p:nvPr/>
          </p:nvSpPr>
          <p:spPr>
            <a:xfrm>
              <a:off x="14284" y="3695"/>
              <a:ext cx="4196" cy="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3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POI</a:t>
              </a:r>
              <a:endParaRPr lang="en-US" sz="203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0" name="TextBox 19"/>
          <p:cNvSpPr txBox="1"/>
          <p:nvPr/>
        </p:nvSpPr>
        <p:spPr>
          <a:xfrm>
            <a:off x="6297041" y="3623110"/>
            <a:ext cx="2085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map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8470739" y="3351028"/>
            <a:ext cx="1286034" cy="906966"/>
            <a:chOff x="14284" y="1314"/>
            <a:chExt cx="4196" cy="3016"/>
          </a:xfrm>
        </p:grpSpPr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5158" y="1314"/>
              <a:ext cx="2389" cy="2389"/>
            </a:xfrm>
            <a:prstGeom prst="rect">
              <a:avLst/>
            </a:prstGeom>
          </p:spPr>
        </p:pic>
        <p:sp>
          <p:nvSpPr>
            <p:cNvPr id="93" name="TextBox 6"/>
            <p:cNvSpPr txBox="1"/>
            <p:nvPr/>
          </p:nvSpPr>
          <p:spPr>
            <a:xfrm>
              <a:off x="14284" y="3695"/>
              <a:ext cx="4196" cy="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3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</a:t>
              </a:r>
              <a:endParaRPr lang="en-US" sz="203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5584723" y="3589338"/>
            <a:ext cx="606368" cy="0"/>
          </a:xfrm>
          <a:prstGeom prst="line">
            <a:avLst/>
          </a:prstGeom>
          <a:ln w="38100">
            <a:solidFill>
              <a:srgbClr val="1BB1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/>
          <p:cNvCxnSpPr/>
          <p:nvPr/>
        </p:nvCxnSpPr>
        <p:spPr>
          <a:xfrm>
            <a:off x="6191089" y="3579542"/>
            <a:ext cx="2974726" cy="1338885"/>
          </a:xfrm>
          <a:prstGeom prst="bentConnector3">
            <a:avLst>
              <a:gd name="adj1" fmla="val -271"/>
            </a:avLst>
          </a:prstGeom>
          <a:ln w="38100">
            <a:solidFill>
              <a:srgbClr val="1BB1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19"/>
          <p:cNvSpPr txBox="1"/>
          <p:nvPr/>
        </p:nvSpPr>
        <p:spPr>
          <a:xfrm>
            <a:off x="6423564" y="4581465"/>
            <a:ext cx="2085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kiosk location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165815" y="4297958"/>
            <a:ext cx="1528624" cy="1045700"/>
            <a:chOff x="14284" y="1314"/>
            <a:chExt cx="4196" cy="3016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5158" y="1314"/>
              <a:ext cx="2389" cy="2389"/>
            </a:xfrm>
            <a:prstGeom prst="rect">
              <a:avLst/>
            </a:prstGeom>
          </p:spPr>
        </p:pic>
        <p:sp>
          <p:nvSpPr>
            <p:cNvPr id="100" name="TextBox 6"/>
            <p:cNvSpPr txBox="1"/>
            <p:nvPr/>
          </p:nvSpPr>
          <p:spPr>
            <a:xfrm>
              <a:off x="14284" y="3695"/>
              <a:ext cx="4196" cy="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3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Kiosk Location</a:t>
              </a:r>
              <a:endParaRPr lang="en-US" sz="203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12" name="Connector: Elbow 111"/>
          <p:cNvCxnSpPr/>
          <p:nvPr/>
        </p:nvCxnSpPr>
        <p:spPr>
          <a:xfrm>
            <a:off x="6191089" y="4917219"/>
            <a:ext cx="3657761" cy="1415916"/>
          </a:xfrm>
          <a:prstGeom prst="bentConnector3">
            <a:avLst>
              <a:gd name="adj1" fmla="val -258"/>
            </a:avLst>
          </a:prstGeom>
          <a:ln w="38100">
            <a:solidFill>
              <a:srgbClr val="1BB1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9"/>
          <p:cNvSpPr txBox="1"/>
          <p:nvPr/>
        </p:nvSpPr>
        <p:spPr>
          <a:xfrm>
            <a:off x="6635782" y="5954198"/>
            <a:ext cx="2085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app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9848850" y="5840749"/>
            <a:ext cx="1286034" cy="810223"/>
            <a:chOff x="14284" y="1314"/>
            <a:chExt cx="4196" cy="3016"/>
          </a:xfrm>
        </p:grpSpPr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5158" y="1314"/>
              <a:ext cx="2389" cy="2389"/>
            </a:xfrm>
            <a:prstGeom prst="rect">
              <a:avLst/>
            </a:prstGeom>
          </p:spPr>
        </p:pic>
        <p:sp>
          <p:nvSpPr>
            <p:cNvPr id="118" name="TextBox 6"/>
            <p:cNvSpPr txBox="1"/>
            <p:nvPr/>
          </p:nvSpPr>
          <p:spPr>
            <a:xfrm>
              <a:off x="14284" y="3695"/>
              <a:ext cx="4196" cy="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3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App</a:t>
              </a:r>
              <a:endParaRPr lang="en-US" sz="203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68" grpId="0"/>
      <p:bldP spid="90" grpId="0"/>
      <p:bldP spid="97" grpId="0"/>
      <p:bldP spid="1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703552" y="612139"/>
            <a:ext cx="8688348" cy="68554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altLang="en-GB" sz="3335" b="1" dirty="0">
                <a:latin typeface="Arial" panose="020B0604020202020204" pitchFamily="34" charset="0"/>
                <a:cs typeface="Arial" panose="020B0604020202020204" pitchFamily="34" charset="0"/>
              </a:rPr>
              <a:t>UPLOAD AND PUBLISH </a:t>
            </a:r>
            <a:br>
              <a:rPr lang="en-US" altLang="en-GB" sz="3335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GB" sz="3335" b="1" dirty="0">
                <a:latin typeface="Arial" panose="020B0604020202020204" pitchFamily="34" charset="0"/>
                <a:cs typeface="Arial" panose="020B0604020202020204" pitchFamily="34" charset="0"/>
              </a:rPr>
              <a:t>APPLICATION TO SYSTEM</a:t>
            </a:r>
            <a:endParaRPr lang="en-US" altLang="en-GB" sz="333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GB" sz="1735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Source Sans Pro" panose="020B0503030403020204"/>
                <a:ea typeface="Source Sans Pro" panose="020B0503030403020204"/>
                <a:sym typeface="Source Sans Pro" panose="020B0503030403020204"/>
              </a:rPr>
            </a:fld>
            <a:endParaRPr kumimoji="0" lang="en-GB" sz="1735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Source Sans Pro" panose="020B0503030403020204"/>
              <a:ea typeface="Source Sans Pro" panose="020B0503030403020204"/>
              <a:sym typeface="Source Sans Pro" panose="020B0503030403020204"/>
            </a:endParaRPr>
          </a:p>
        </p:txBody>
      </p:sp>
      <p:grpSp>
        <p:nvGrpSpPr>
          <p:cNvPr id="2050" name="Group 2049"/>
          <p:cNvGrpSpPr/>
          <p:nvPr/>
        </p:nvGrpSpPr>
        <p:grpSpPr>
          <a:xfrm>
            <a:off x="190500" y="2643058"/>
            <a:ext cx="2049713" cy="1250854"/>
            <a:chOff x="-1" y="1089561"/>
            <a:chExt cx="2049713" cy="1250854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12849" y="1089561"/>
              <a:ext cx="887644" cy="912301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-1" y="2001861"/>
              <a:ext cx="20497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Service Provider</a:t>
              </a:r>
              <a:endPara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90500" y="300355"/>
            <a:ext cx="2299335" cy="435106"/>
            <a:chOff x="303884" y="843513"/>
            <a:chExt cx="2266595" cy="477054"/>
          </a:xfrm>
          <a:solidFill>
            <a:schemeClr val="accent1">
              <a:lumMod val="50000"/>
            </a:schemeClr>
          </a:solidFill>
        </p:grpSpPr>
        <p:sp>
          <p:nvSpPr>
            <p:cNvPr id="55" name="Rectangle: Rounded Corners 54"/>
            <p:cNvSpPr/>
            <p:nvPr/>
          </p:nvSpPr>
          <p:spPr>
            <a:xfrm>
              <a:off x="303884" y="843513"/>
              <a:ext cx="2266595" cy="477054"/>
            </a:xfrm>
            <a:prstGeom prst="roundRect">
              <a:avLst/>
            </a:prstGeom>
            <a:grpFill/>
            <a:ln w="57150">
              <a:solidFill>
                <a:srgbClr val="1BB1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6" name="Google Shape;347;p83"/>
            <p:cNvSpPr txBox="1"/>
            <p:nvPr/>
          </p:nvSpPr>
          <p:spPr>
            <a:xfrm>
              <a:off x="439547" y="928055"/>
              <a:ext cx="1998096" cy="34114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Lato Black" panose="020F0802020204030203"/>
                  <a:cs typeface="Arial" panose="020B0604020202020204" pitchFamily="34" charset="0"/>
                  <a:sym typeface="Lato Black" panose="020F0802020204030203"/>
                </a:rPr>
                <a:t>IV. </a:t>
              </a:r>
              <a:r>
                <a:rPr lang="en-US" dirty="0">
                  <a:solidFill>
                    <a:srgbClr val="FFFFFF"/>
                  </a:solidFill>
                  <a:latin typeface="Arial" panose="020B0604020202020204" pitchFamily="34" charset="0"/>
                  <a:ea typeface="Lato Black" panose="020F0802020204030203"/>
                  <a:cs typeface="Arial" panose="020B0604020202020204" pitchFamily="34" charset="0"/>
                  <a:sym typeface="Lato Black" panose="020F0802020204030203"/>
                </a:rPr>
                <a:t>Demonstration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Lato Black" panose="020F0802020204030203"/>
                <a:cs typeface="Arial" panose="020B0604020202020204" pitchFamily="34" charset="0"/>
                <a:sym typeface="Lato Black" panose="020F0802020204030203"/>
              </a:endParaRPr>
            </a:p>
          </p:txBody>
        </p:sp>
      </p:grpSp>
      <p:cxnSp>
        <p:nvCxnSpPr>
          <p:cNvPr id="5" name="Straight Arrow Connector 4"/>
          <p:cNvCxnSpPr>
            <a:stCxn id="70" idx="3"/>
          </p:cNvCxnSpPr>
          <p:nvPr/>
        </p:nvCxnSpPr>
        <p:spPr>
          <a:xfrm>
            <a:off x="2240213" y="3724635"/>
            <a:ext cx="1348561" cy="0"/>
          </a:xfrm>
          <a:prstGeom prst="straightConnector1">
            <a:avLst/>
          </a:prstGeom>
          <a:ln w="38100">
            <a:solidFill>
              <a:srgbClr val="1BB1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03844" y="3305437"/>
            <a:ext cx="1214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1. Login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008718" y="2329555"/>
            <a:ext cx="2049713" cy="1813841"/>
            <a:chOff x="3982112" y="2324501"/>
            <a:chExt cx="2049713" cy="1813841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540" y="2324501"/>
              <a:ext cx="1230857" cy="1230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3982112" y="3553567"/>
              <a:ext cx="20497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IKFTS</a:t>
              </a:r>
              <a:endPara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Web Portal</a:t>
              </a:r>
              <a:endPara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548811" y="3742509"/>
            <a:ext cx="1827345" cy="0"/>
          </a:xfrm>
          <a:prstGeom prst="straightConnector1">
            <a:avLst/>
          </a:prstGeom>
          <a:ln w="38100">
            <a:solidFill>
              <a:srgbClr val="1BB1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20649" y="3136612"/>
            <a:ext cx="1955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2. Create new application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156" y="2573277"/>
            <a:ext cx="1561905" cy="1320635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8080971" y="3748082"/>
            <a:ext cx="1827345" cy="0"/>
          </a:xfrm>
          <a:prstGeom prst="straightConnector1">
            <a:avLst/>
          </a:prstGeom>
          <a:ln w="38100">
            <a:solidFill>
              <a:srgbClr val="1BB1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52809" y="3142185"/>
            <a:ext cx="1955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 Send request to publish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239" y="2329554"/>
            <a:ext cx="1561905" cy="14858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703552" y="612139"/>
            <a:ext cx="8688348" cy="68554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altLang="en-GB" sz="3335" b="1" dirty="0">
                <a:latin typeface="Arial" panose="020B0604020202020204" pitchFamily="34" charset="0"/>
                <a:cs typeface="Arial" panose="020B0604020202020204" pitchFamily="34" charset="0"/>
              </a:rPr>
              <a:t>UPLOAD AND PUBLISH </a:t>
            </a:r>
            <a:br>
              <a:rPr lang="en-US" altLang="en-GB" sz="3335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GB" sz="3335" b="1" dirty="0">
                <a:latin typeface="Arial" panose="020B0604020202020204" pitchFamily="34" charset="0"/>
                <a:cs typeface="Arial" panose="020B0604020202020204" pitchFamily="34" charset="0"/>
              </a:rPr>
              <a:t>APPLICATION TO SYSTEM</a:t>
            </a:r>
            <a:endParaRPr lang="en-US" altLang="en-GB" sz="333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GB" sz="1735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Source Sans Pro" panose="020B0503030403020204"/>
                <a:ea typeface="Source Sans Pro" panose="020B0503030403020204"/>
                <a:sym typeface="Source Sans Pro" panose="020B0503030403020204"/>
              </a:rPr>
            </a:fld>
            <a:endParaRPr kumimoji="0" lang="en-GB" sz="1735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Source Sans Pro" panose="020B0503030403020204"/>
              <a:ea typeface="Source Sans Pro" panose="020B0503030403020204"/>
              <a:sym typeface="Source Sans Pro" panose="020B0503030403020204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90500" y="300355"/>
            <a:ext cx="2299335" cy="435106"/>
            <a:chOff x="303884" y="843513"/>
            <a:chExt cx="2266595" cy="477054"/>
          </a:xfrm>
          <a:solidFill>
            <a:schemeClr val="accent1">
              <a:lumMod val="50000"/>
            </a:schemeClr>
          </a:solidFill>
        </p:grpSpPr>
        <p:sp>
          <p:nvSpPr>
            <p:cNvPr id="55" name="Rectangle: Rounded Corners 54"/>
            <p:cNvSpPr/>
            <p:nvPr/>
          </p:nvSpPr>
          <p:spPr>
            <a:xfrm>
              <a:off x="303884" y="843513"/>
              <a:ext cx="2266595" cy="477054"/>
            </a:xfrm>
            <a:prstGeom prst="roundRect">
              <a:avLst/>
            </a:prstGeom>
            <a:grpFill/>
            <a:ln w="57150">
              <a:solidFill>
                <a:srgbClr val="1BB1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6" name="Google Shape;347;p83"/>
            <p:cNvSpPr txBox="1"/>
            <p:nvPr/>
          </p:nvSpPr>
          <p:spPr>
            <a:xfrm>
              <a:off x="439547" y="928055"/>
              <a:ext cx="1998096" cy="34114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Lato Black" panose="020F0802020204030203"/>
                  <a:cs typeface="Arial" panose="020B0604020202020204" pitchFamily="34" charset="0"/>
                  <a:sym typeface="Lato Black" panose="020F0802020204030203"/>
                </a:rPr>
                <a:t>IV. </a:t>
              </a:r>
              <a:r>
                <a:rPr lang="en-US" dirty="0">
                  <a:solidFill>
                    <a:srgbClr val="FFFFFF"/>
                  </a:solidFill>
                  <a:latin typeface="Arial" panose="020B0604020202020204" pitchFamily="34" charset="0"/>
                  <a:ea typeface="Lato Black" panose="020F0802020204030203"/>
                  <a:cs typeface="Arial" panose="020B0604020202020204" pitchFamily="34" charset="0"/>
                  <a:sym typeface="Lato Black" panose="020F0802020204030203"/>
                </a:rPr>
                <a:t>Demonstration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Lato Black" panose="020F0802020204030203"/>
                <a:cs typeface="Arial" panose="020B0604020202020204" pitchFamily="34" charset="0"/>
                <a:sym typeface="Lato Black" panose="020F0802020204030203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>
          <a:xfrm>
            <a:off x="1538021" y="3678921"/>
            <a:ext cx="1348561" cy="0"/>
          </a:xfrm>
          <a:prstGeom prst="straightConnector1">
            <a:avLst/>
          </a:prstGeom>
          <a:ln w="38100">
            <a:solidFill>
              <a:srgbClr val="1BB1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652" y="3259723"/>
            <a:ext cx="1214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1. Login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485852" y="2315135"/>
            <a:ext cx="2049713" cy="1813841"/>
            <a:chOff x="3982112" y="2324501"/>
            <a:chExt cx="2049713" cy="1813841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540" y="2324501"/>
              <a:ext cx="1230857" cy="1230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3982112" y="3553567"/>
              <a:ext cx="20497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IKFTS</a:t>
              </a:r>
              <a:b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Web portal</a:t>
              </a:r>
              <a:endPara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206449" y="3721387"/>
            <a:ext cx="2025784" cy="26695"/>
          </a:xfrm>
          <a:prstGeom prst="straightConnector1">
            <a:avLst/>
          </a:prstGeom>
          <a:ln w="38100">
            <a:solidFill>
              <a:srgbClr val="1BB1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77274" y="3340367"/>
            <a:ext cx="2154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Receive request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823655" y="3748082"/>
            <a:ext cx="2215080" cy="0"/>
          </a:xfrm>
          <a:prstGeom prst="straightConnector1">
            <a:avLst/>
          </a:prstGeom>
          <a:ln w="38100">
            <a:solidFill>
              <a:srgbClr val="1BB1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2222" y="3340367"/>
            <a:ext cx="208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 Response request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 descr="Ic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82" y="2903107"/>
            <a:ext cx="912300" cy="912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229486" y="3815407"/>
            <a:ext cx="2049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2" descr="Request Icon Png #61735 - Free Icons Libra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742" y="2324648"/>
            <a:ext cx="1391480" cy="139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735" y="2159108"/>
            <a:ext cx="1588974" cy="15889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703552" y="612139"/>
            <a:ext cx="8688348" cy="68554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altLang="en-GB" sz="3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SET UP KIOSK</a:t>
            </a:r>
            <a:endParaRPr lang="en-US" altLang="en-GB" sz="333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GB" sz="1735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Source Sans Pro" panose="020B0503030403020204"/>
                <a:ea typeface="Source Sans Pro" panose="020B0503030403020204"/>
                <a:sym typeface="Source Sans Pro" panose="020B0503030403020204"/>
              </a:rPr>
            </a:fld>
            <a:endParaRPr kumimoji="0" lang="en-GB" sz="1735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Source Sans Pro" panose="020B0503030403020204"/>
              <a:ea typeface="Source Sans Pro" panose="020B0503030403020204"/>
              <a:sym typeface="Source Sans Pro" panose="020B0503030403020204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90500" y="300355"/>
            <a:ext cx="2299335" cy="435106"/>
            <a:chOff x="303884" y="843513"/>
            <a:chExt cx="2266595" cy="477054"/>
          </a:xfrm>
          <a:solidFill>
            <a:schemeClr val="accent1">
              <a:lumMod val="50000"/>
            </a:schemeClr>
          </a:solidFill>
        </p:grpSpPr>
        <p:sp>
          <p:nvSpPr>
            <p:cNvPr id="55" name="Rectangle: Rounded Corners 54"/>
            <p:cNvSpPr/>
            <p:nvPr/>
          </p:nvSpPr>
          <p:spPr>
            <a:xfrm>
              <a:off x="303884" y="843513"/>
              <a:ext cx="2266595" cy="477054"/>
            </a:xfrm>
            <a:prstGeom prst="roundRect">
              <a:avLst/>
            </a:prstGeom>
            <a:grpFill/>
            <a:ln w="57150">
              <a:solidFill>
                <a:srgbClr val="1BB1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6" name="Google Shape;347;p83"/>
            <p:cNvSpPr txBox="1"/>
            <p:nvPr/>
          </p:nvSpPr>
          <p:spPr>
            <a:xfrm>
              <a:off x="439547" y="928055"/>
              <a:ext cx="1998096" cy="34114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Lato Black" panose="020F0802020204030203"/>
                  <a:cs typeface="Arial" panose="020B0604020202020204" pitchFamily="34" charset="0"/>
                  <a:sym typeface="Lato Black" panose="020F0802020204030203"/>
                </a:rPr>
                <a:t>IV. </a:t>
              </a:r>
              <a:r>
                <a:rPr lang="en-US" dirty="0">
                  <a:solidFill>
                    <a:srgbClr val="FFFFFF"/>
                  </a:solidFill>
                  <a:latin typeface="Arial" panose="020B0604020202020204" pitchFamily="34" charset="0"/>
                  <a:ea typeface="Lato Black" panose="020F0802020204030203"/>
                  <a:cs typeface="Arial" panose="020B0604020202020204" pitchFamily="34" charset="0"/>
                  <a:sym typeface="Lato Black" panose="020F0802020204030203"/>
                </a:rPr>
                <a:t>Demonstration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Lato Black" panose="020F0802020204030203"/>
                <a:cs typeface="Arial" panose="020B0604020202020204" pitchFamily="34" charset="0"/>
                <a:sym typeface="Lato Black" panose="020F0802020204030203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>
          <a:xfrm>
            <a:off x="1538021" y="3167646"/>
            <a:ext cx="1348561" cy="0"/>
          </a:xfrm>
          <a:prstGeom prst="straightConnector1">
            <a:avLst/>
          </a:prstGeom>
          <a:ln w="38100">
            <a:solidFill>
              <a:srgbClr val="1BB1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652" y="2748448"/>
            <a:ext cx="1214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1. Login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485852" y="1803860"/>
            <a:ext cx="2049713" cy="1813841"/>
            <a:chOff x="3982112" y="2324501"/>
            <a:chExt cx="2049713" cy="1813841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540" y="2324501"/>
              <a:ext cx="1230857" cy="1230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3982112" y="3553567"/>
              <a:ext cx="20497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IKFTS</a:t>
              </a:r>
              <a:b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Web portal</a:t>
              </a:r>
              <a:endPara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206449" y="3210112"/>
            <a:ext cx="2025784" cy="26695"/>
          </a:xfrm>
          <a:prstGeom prst="straightConnector1">
            <a:avLst/>
          </a:prstGeom>
          <a:ln w="38100">
            <a:solidFill>
              <a:srgbClr val="1BB1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77274" y="2829092"/>
            <a:ext cx="2154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View list account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823655" y="3236807"/>
            <a:ext cx="2215080" cy="0"/>
          </a:xfrm>
          <a:prstGeom prst="straightConnector1">
            <a:avLst/>
          </a:prstGeom>
          <a:ln w="38100">
            <a:solidFill>
              <a:srgbClr val="1BB1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2221" y="2829092"/>
            <a:ext cx="227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 Find location owner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 descr="Ic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82" y="2391832"/>
            <a:ext cx="912300" cy="912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229486" y="3304132"/>
            <a:ext cx="2049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742" y="1813373"/>
            <a:ext cx="1391480" cy="139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38735" y="1647833"/>
            <a:ext cx="1588974" cy="158897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0825483" y="3365693"/>
            <a:ext cx="0" cy="1281375"/>
          </a:xfrm>
          <a:prstGeom prst="straightConnector1">
            <a:avLst/>
          </a:prstGeom>
          <a:ln w="38100">
            <a:solidFill>
              <a:srgbClr val="1BB1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900477" y="3813863"/>
            <a:ext cx="227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Create kiosk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10917" y="4867797"/>
            <a:ext cx="1799301" cy="15889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27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0" b="33190"/>
          <a:stretch>
            <a:fillRect/>
          </a:stretch>
        </p:blipFill>
        <p:spPr>
          <a:xfrm>
            <a:off x="2448078" y="2126308"/>
            <a:ext cx="2094960" cy="21584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954" y="2087751"/>
            <a:ext cx="2228884" cy="2176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" b="28459"/>
          <a:stretch>
            <a:fillRect/>
          </a:stretch>
        </p:blipFill>
        <p:spPr>
          <a:xfrm>
            <a:off x="243618" y="2166183"/>
            <a:ext cx="2003355" cy="20194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6" r="693" b="13118"/>
          <a:stretch>
            <a:fillRect/>
          </a:stretch>
        </p:blipFill>
        <p:spPr>
          <a:xfrm>
            <a:off x="4757906" y="2071639"/>
            <a:ext cx="2182192" cy="22137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5" t="999" r="-1659" b="30578"/>
          <a:stretch>
            <a:fillRect/>
          </a:stretch>
        </p:blipFill>
        <p:spPr>
          <a:xfrm>
            <a:off x="7188642" y="2108510"/>
            <a:ext cx="2189326" cy="2176272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0" y="3682113"/>
            <a:ext cx="12192000" cy="3233956"/>
          </a:xfrm>
          <a:prstGeom prst="rect">
            <a:avLst/>
          </a:prstGeom>
          <a:gradFill>
            <a:gsLst>
              <a:gs pos="33000">
                <a:srgbClr val="0BA0DC"/>
              </a:gs>
              <a:gs pos="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Google Shape;79;p13"/>
          <p:cNvSpPr txBox="1"/>
          <p:nvPr/>
        </p:nvSpPr>
        <p:spPr>
          <a:xfrm>
            <a:off x="11347703" y="6196180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r" defTabSz="1219200"/>
            <a:r>
              <a:rPr lang="en-GB" sz="1865" b="1" kern="0" dirty="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sym typeface="Source Sans Pro" panose="020B0503030403020204"/>
              </a:rPr>
              <a:t>2</a:t>
            </a:r>
            <a:endParaRPr lang="en-GB" sz="1865" b="1" kern="0" dirty="0">
              <a:solidFill>
                <a:srgbClr val="FFFFFF"/>
              </a:solidFill>
              <a:latin typeface="Source Sans Pro" panose="020B0503030403020204"/>
              <a:ea typeface="Source Sans Pro" panose="020B0503030403020204"/>
              <a:sym typeface="Source Sans Pro" panose="020B050303040302020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1941" y="294325"/>
            <a:ext cx="2937819" cy="569275"/>
          </a:xfrm>
          <a:prstGeom prst="rect">
            <a:avLst/>
          </a:prstGeom>
          <a:solidFill>
            <a:srgbClr val="119D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       Team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2495517" y="4139997"/>
            <a:ext cx="0" cy="1106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45272" y="4371214"/>
            <a:ext cx="256031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 Càn Long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568526" y="4371214"/>
            <a:ext cx="256031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Vũ Sơn Tùng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54363" y="4371214"/>
            <a:ext cx="256031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Tô Ngọc Lam Linh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3437" y="4738302"/>
            <a:ext cx="119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974223" y="4776065"/>
            <a:ext cx="119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37873" y="4776065"/>
            <a:ext cx="119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783818" y="4770054"/>
            <a:ext cx="119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Member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4509361" y="4139997"/>
            <a:ext cx="0" cy="1106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097602" y="4139997"/>
            <a:ext cx="0" cy="1106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214682" y="4338192"/>
            <a:ext cx="27911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Huỳnh Hữu Tín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85"/>
          <p:cNvSpPr txBox="1"/>
          <p:nvPr/>
        </p:nvSpPr>
        <p:spPr>
          <a:xfrm>
            <a:off x="10229838" y="4775769"/>
            <a:ext cx="119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Member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9400747" y="4142537"/>
            <a:ext cx="0" cy="1106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88"/>
          <p:cNvSpPr txBox="1"/>
          <p:nvPr/>
        </p:nvSpPr>
        <p:spPr>
          <a:xfrm>
            <a:off x="9517827" y="4340732"/>
            <a:ext cx="27911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 Thế Đông Anh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703552" y="612139"/>
            <a:ext cx="8688348" cy="68554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altLang="en-GB" sz="3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SET UP KIOSK </a:t>
            </a:r>
            <a:br>
              <a:rPr lang="en-US" altLang="en-GB" sz="3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en-GB" sz="3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(BASIC SET UP)</a:t>
            </a:r>
            <a:endParaRPr lang="en-US" altLang="en-GB" sz="333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GB" sz="1735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Source Sans Pro" panose="020B0503030403020204"/>
                <a:ea typeface="Source Sans Pro" panose="020B0503030403020204"/>
                <a:sym typeface="Source Sans Pro" panose="020B0503030403020204"/>
              </a:rPr>
            </a:fld>
            <a:endParaRPr kumimoji="0" lang="en-GB" sz="1735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Source Sans Pro" panose="020B0503030403020204"/>
              <a:ea typeface="Source Sans Pro" panose="020B0503030403020204"/>
              <a:sym typeface="Source Sans Pro" panose="020B0503030403020204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90500" y="300355"/>
            <a:ext cx="2299335" cy="435106"/>
            <a:chOff x="303884" y="843513"/>
            <a:chExt cx="2266595" cy="477054"/>
          </a:xfrm>
          <a:solidFill>
            <a:schemeClr val="accent1">
              <a:lumMod val="50000"/>
            </a:schemeClr>
          </a:solidFill>
        </p:grpSpPr>
        <p:sp>
          <p:nvSpPr>
            <p:cNvPr id="55" name="Rectangle: Rounded Corners 54"/>
            <p:cNvSpPr/>
            <p:nvPr/>
          </p:nvSpPr>
          <p:spPr>
            <a:xfrm>
              <a:off x="303884" y="843513"/>
              <a:ext cx="2266595" cy="477054"/>
            </a:xfrm>
            <a:prstGeom prst="roundRect">
              <a:avLst/>
            </a:prstGeom>
            <a:grpFill/>
            <a:ln w="57150">
              <a:solidFill>
                <a:srgbClr val="1BB1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6" name="Google Shape;347;p83"/>
            <p:cNvSpPr txBox="1"/>
            <p:nvPr/>
          </p:nvSpPr>
          <p:spPr>
            <a:xfrm>
              <a:off x="439547" y="928055"/>
              <a:ext cx="1998096" cy="34114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Lato Black" panose="020F0802020204030203"/>
                  <a:cs typeface="Arial" panose="020B0604020202020204" pitchFamily="34" charset="0"/>
                  <a:sym typeface="Lato Black" panose="020F0802020204030203"/>
                </a:rPr>
                <a:t>IV. </a:t>
              </a:r>
              <a:r>
                <a:rPr lang="en-US" dirty="0">
                  <a:solidFill>
                    <a:srgbClr val="FFFFFF"/>
                  </a:solidFill>
                  <a:latin typeface="Arial" panose="020B0604020202020204" pitchFamily="34" charset="0"/>
                  <a:ea typeface="Lato Black" panose="020F0802020204030203"/>
                  <a:cs typeface="Arial" panose="020B0604020202020204" pitchFamily="34" charset="0"/>
                  <a:sym typeface="Lato Black" panose="020F0802020204030203"/>
                </a:rPr>
                <a:t>Demonstration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Lato Black" panose="020F0802020204030203"/>
                <a:cs typeface="Arial" panose="020B0604020202020204" pitchFamily="34" charset="0"/>
                <a:sym typeface="Lato Black" panose="020F0802020204030203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>
          <a:xfrm>
            <a:off x="1741827" y="2568608"/>
            <a:ext cx="1280160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05458" y="2149410"/>
            <a:ext cx="1214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1. Login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828182" y="1108234"/>
            <a:ext cx="1485854" cy="1295686"/>
            <a:chOff x="3982111" y="2324501"/>
            <a:chExt cx="2049713" cy="1824406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540" y="2324501"/>
              <a:ext cx="1230857" cy="1230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3982111" y="3810353"/>
              <a:ext cx="20497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IKFTS Web portal</a:t>
              </a:r>
              <a:endPara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414795" y="2589729"/>
            <a:ext cx="1627169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86634" y="1983833"/>
            <a:ext cx="1676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2. Create kiosk location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2952" y="1805848"/>
            <a:ext cx="783881" cy="783881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7040913" y="2608528"/>
            <a:ext cx="182734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76833" y="1953125"/>
            <a:ext cx="172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 Set location to kiosk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60777" y="1788370"/>
            <a:ext cx="990584" cy="990584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19893" y="1747743"/>
            <a:ext cx="1214494" cy="943047"/>
            <a:chOff x="341725" y="1873048"/>
            <a:chExt cx="2049713" cy="13013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6345" y="1873048"/>
              <a:ext cx="887644" cy="102466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41725" y="2835812"/>
              <a:ext cx="20497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Location Owner</a:t>
              </a:r>
              <a:endPara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9421984" y="3153354"/>
            <a:ext cx="197569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4. Input password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8806778" y="4198019"/>
            <a:ext cx="1411789" cy="1200711"/>
            <a:chOff x="3903050" y="2329554"/>
            <a:chExt cx="2049713" cy="1986171"/>
          </a:xfrm>
        </p:grpSpPr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184981" y="2329554"/>
              <a:ext cx="1485853" cy="1485853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3903050" y="3977171"/>
              <a:ext cx="20497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Kiosk</a:t>
              </a:r>
              <a:endPara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6887721" y="4197794"/>
            <a:ext cx="2299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5. Choose kiosk setting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9512935" y="2879725"/>
            <a:ext cx="0" cy="1020445"/>
          </a:xfrm>
          <a:prstGeom prst="straightConnector1">
            <a:avLst/>
          </a:prstGeom>
          <a:ln w="38100">
            <a:solidFill>
              <a:srgbClr val="1BB1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495" y="4246475"/>
            <a:ext cx="1269415" cy="1269415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>
            <a:off x="7446645" y="4938395"/>
            <a:ext cx="1182370" cy="0"/>
          </a:xfrm>
          <a:prstGeom prst="straightConnector1">
            <a:avLst/>
          </a:prstGeom>
          <a:ln w="38100">
            <a:solidFill>
              <a:srgbClr val="1BB1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27" grpId="0"/>
      <p:bldP spid="101" grpId="0"/>
      <p:bldP spid="1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703552" y="612139"/>
            <a:ext cx="8688348" cy="68554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altLang="en-GB" sz="3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SET UP KIOSK </a:t>
            </a:r>
            <a:br>
              <a:rPr lang="en-US" altLang="en-GB" sz="3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en-GB" sz="3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(ADVANCED SET UP)</a:t>
            </a:r>
            <a:endParaRPr lang="en-US" altLang="en-GB" sz="333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GB" sz="1735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Source Sans Pro" panose="020B0503030403020204"/>
                <a:ea typeface="Source Sans Pro" panose="020B0503030403020204"/>
                <a:sym typeface="Source Sans Pro" panose="020B0503030403020204"/>
              </a:rPr>
            </a:fld>
            <a:endParaRPr kumimoji="0" lang="en-GB" sz="1735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Source Sans Pro" panose="020B0503030403020204"/>
              <a:ea typeface="Source Sans Pro" panose="020B0503030403020204"/>
              <a:sym typeface="Source Sans Pro" panose="020B0503030403020204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90500" y="300355"/>
            <a:ext cx="2299335" cy="435106"/>
            <a:chOff x="303884" y="843513"/>
            <a:chExt cx="2266595" cy="477054"/>
          </a:xfrm>
          <a:solidFill>
            <a:schemeClr val="accent1">
              <a:lumMod val="50000"/>
            </a:schemeClr>
          </a:solidFill>
        </p:grpSpPr>
        <p:sp>
          <p:nvSpPr>
            <p:cNvPr id="55" name="Rectangle: Rounded Corners 54"/>
            <p:cNvSpPr/>
            <p:nvPr/>
          </p:nvSpPr>
          <p:spPr>
            <a:xfrm>
              <a:off x="303884" y="843513"/>
              <a:ext cx="2266595" cy="477054"/>
            </a:xfrm>
            <a:prstGeom prst="roundRect">
              <a:avLst/>
            </a:prstGeom>
            <a:grpFill/>
            <a:ln w="57150">
              <a:solidFill>
                <a:srgbClr val="1BB1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6" name="Google Shape;347;p83"/>
            <p:cNvSpPr txBox="1"/>
            <p:nvPr/>
          </p:nvSpPr>
          <p:spPr>
            <a:xfrm>
              <a:off x="439547" y="928055"/>
              <a:ext cx="1998096" cy="34114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Lato Black" panose="020F0802020204030203"/>
                  <a:cs typeface="Arial" panose="020B0604020202020204" pitchFamily="34" charset="0"/>
                  <a:sym typeface="Lato Black" panose="020F0802020204030203"/>
                </a:rPr>
                <a:t>IV. </a:t>
              </a:r>
              <a:r>
                <a:rPr lang="en-US" dirty="0">
                  <a:solidFill>
                    <a:srgbClr val="FFFFFF"/>
                  </a:solidFill>
                  <a:latin typeface="Arial" panose="020B0604020202020204" pitchFamily="34" charset="0"/>
                  <a:ea typeface="Lato Black" panose="020F0802020204030203"/>
                  <a:cs typeface="Arial" panose="020B0604020202020204" pitchFamily="34" charset="0"/>
                  <a:sym typeface="Lato Black" panose="020F0802020204030203"/>
                </a:rPr>
                <a:t>Demonstration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Lato Black" panose="020F0802020204030203"/>
                <a:cs typeface="Arial" panose="020B0604020202020204" pitchFamily="34" charset="0"/>
                <a:sym typeface="Lato Black" panose="020F0802020204030203"/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1456055" y="3863975"/>
            <a:ext cx="90449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082290" y="3126105"/>
            <a:ext cx="0" cy="728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2355215" y="2608580"/>
            <a:ext cx="174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1. Create event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213225" y="3873500"/>
            <a:ext cx="0" cy="901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3423285" y="4911090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 Create POI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883275" y="3126105"/>
            <a:ext cx="0" cy="728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4760595" y="2637155"/>
            <a:ext cx="206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3. Create template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769225" y="3873500"/>
            <a:ext cx="0" cy="9010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6823075" y="4901565"/>
            <a:ext cx="210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4. Create schedule</a:t>
            </a:r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9352915" y="3126105"/>
            <a:ext cx="0" cy="728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8321675" y="2608580"/>
            <a:ext cx="2049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Create scenario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075940" y="3126105"/>
            <a:ext cx="0" cy="7283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06875" y="3873500"/>
            <a:ext cx="0" cy="9010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876925" y="3126105"/>
            <a:ext cx="0" cy="7283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9346565" y="3126105"/>
            <a:ext cx="0" cy="7283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018155" y="3810000"/>
            <a:ext cx="114935" cy="11493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156075" y="3806825"/>
            <a:ext cx="114935" cy="11493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819140" y="3806190"/>
            <a:ext cx="114935" cy="11493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712075" y="3806190"/>
            <a:ext cx="114935" cy="11493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295765" y="3806190"/>
            <a:ext cx="114935" cy="11493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/>
          <p:nvPr/>
        </p:nvPicPr>
        <p:blipFill>
          <a:blip r:embed="rId1"/>
          <a:stretch>
            <a:fillRect/>
          </a:stretch>
        </p:blipFill>
        <p:spPr>
          <a:xfrm>
            <a:off x="2261870" y="1393825"/>
            <a:ext cx="1931670" cy="1118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4877" y="5415823"/>
            <a:ext cx="783881" cy="783881"/>
          </a:xfrm>
          <a:prstGeom prst="rect">
            <a:avLst/>
          </a:prstGeom>
        </p:spPr>
      </p:pic>
      <p:pic>
        <p:nvPicPr>
          <p:cNvPr id="103" name="Picture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5184140" y="1385570"/>
            <a:ext cx="1384935" cy="12515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" name="Picture 50"/>
          <p:cNvPicPr/>
          <p:nvPr/>
        </p:nvPicPr>
        <p:blipFill>
          <a:blip r:embed="rId4"/>
          <a:stretch>
            <a:fillRect/>
          </a:stretch>
        </p:blipFill>
        <p:spPr>
          <a:xfrm>
            <a:off x="7258685" y="5215255"/>
            <a:ext cx="1062990" cy="1062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" name="Picture 52"/>
          <p:cNvPicPr/>
          <p:nvPr/>
        </p:nvPicPr>
        <p:blipFill>
          <a:blip r:embed="rId5"/>
          <a:stretch>
            <a:fillRect/>
          </a:stretch>
        </p:blipFill>
        <p:spPr>
          <a:xfrm>
            <a:off x="8743315" y="1467485"/>
            <a:ext cx="1095375" cy="1095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11" y="3329528"/>
            <a:ext cx="525946" cy="742559"/>
          </a:xfrm>
          <a:prstGeom prst="rect">
            <a:avLst/>
          </a:prstGeom>
        </p:spPr>
      </p:pic>
      <p:sp>
        <p:nvSpPr>
          <p:cNvPr id="58" name="TextBox 5"/>
          <p:cNvSpPr txBox="1"/>
          <p:nvPr/>
        </p:nvSpPr>
        <p:spPr>
          <a:xfrm>
            <a:off x="289388" y="4027230"/>
            <a:ext cx="1214494" cy="24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 Owner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4" grpId="0"/>
      <p:bldP spid="28" grpId="0"/>
      <p:bldP spid="31" grpId="0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703552" y="612139"/>
            <a:ext cx="7715227" cy="68554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altLang="en-GB" sz="333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EARN MONEY FROM </a:t>
            </a:r>
            <a:br>
              <a:rPr lang="en-US" altLang="en-GB" sz="333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en-GB" sz="333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</a:t>
            </a:r>
            <a:r>
              <a:rPr lang="en-US" altLang="en-GB" sz="3330" b="1" baseline="30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RD</a:t>
            </a:r>
            <a:r>
              <a:rPr lang="en-US" altLang="en-GB" sz="333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PARTY APPLICATIONS</a:t>
            </a:r>
            <a:endParaRPr lang="en-US" altLang="en-GB" sz="333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GB" sz="1735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Source Sans Pro" panose="020B0503030403020204"/>
                <a:ea typeface="Source Sans Pro" panose="020B0503030403020204"/>
                <a:sym typeface="Source Sans Pro" panose="020B0503030403020204"/>
              </a:rPr>
            </a:fld>
            <a:endParaRPr kumimoji="0" lang="en-GB" sz="1735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Source Sans Pro" panose="020B0503030403020204"/>
              <a:ea typeface="Source Sans Pro" panose="020B0503030403020204"/>
              <a:sym typeface="Source Sans Pro" panose="020B050303040302020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82424" y="4614774"/>
            <a:ext cx="1214494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3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System</a:t>
            </a:r>
            <a:endParaRPr lang="en-US" sz="203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3" name="Picture 2" descr="Systems of Equations on ACT Math: Algebra Strategies and Practice Problem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081" y="3189588"/>
            <a:ext cx="1385281" cy="149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90500" y="300355"/>
            <a:ext cx="2299335" cy="435106"/>
            <a:chOff x="303884" y="843513"/>
            <a:chExt cx="2266595" cy="477054"/>
          </a:xfrm>
          <a:solidFill>
            <a:schemeClr val="accent1">
              <a:lumMod val="50000"/>
            </a:schemeClr>
          </a:solidFill>
        </p:grpSpPr>
        <p:sp>
          <p:nvSpPr>
            <p:cNvPr id="5" name="Rectangle: Rounded Corners 54"/>
            <p:cNvSpPr/>
            <p:nvPr/>
          </p:nvSpPr>
          <p:spPr>
            <a:xfrm>
              <a:off x="303884" y="843513"/>
              <a:ext cx="2266595" cy="477054"/>
            </a:xfrm>
            <a:prstGeom prst="roundRect">
              <a:avLst/>
            </a:prstGeom>
            <a:grpFill/>
            <a:ln w="57150">
              <a:solidFill>
                <a:srgbClr val="1BB1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Google Shape;347;p83"/>
            <p:cNvSpPr txBox="1"/>
            <p:nvPr/>
          </p:nvSpPr>
          <p:spPr>
            <a:xfrm>
              <a:off x="439547" y="928055"/>
              <a:ext cx="1998096" cy="34114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Lato Black" panose="020F0802020204030203"/>
                  <a:cs typeface="Arial" panose="020B0604020202020204" pitchFamily="34" charset="0"/>
                  <a:sym typeface="Lato Black" panose="020F0802020204030203"/>
                </a:rPr>
                <a:t>IV. </a:t>
              </a:r>
              <a:r>
                <a:rPr lang="en-US" dirty="0">
                  <a:solidFill>
                    <a:srgbClr val="FFFFFF"/>
                  </a:solidFill>
                  <a:latin typeface="Arial" panose="020B0604020202020204" pitchFamily="34" charset="0"/>
                  <a:ea typeface="Lato Black" panose="020F0802020204030203"/>
                  <a:cs typeface="Arial" panose="020B0604020202020204" pitchFamily="34" charset="0"/>
                  <a:sym typeface="Lato Black" panose="020F0802020204030203"/>
                </a:rPr>
                <a:t>Demonstration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Lato Black" panose="020F0802020204030203"/>
                <a:cs typeface="Arial" panose="020B0604020202020204" pitchFamily="34" charset="0"/>
                <a:sym typeface="Lato Black" panose="020F0802020204030203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0500" y="1361147"/>
            <a:ext cx="2049713" cy="1236483"/>
            <a:chOff x="341725" y="1936514"/>
            <a:chExt cx="2049713" cy="123648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896345" y="1936514"/>
              <a:ext cx="887644" cy="89773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41725" y="2835812"/>
              <a:ext cx="2049713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GB" sz="1600" b="1" kern="0" dirty="0">
                  <a:solidFill>
                    <a:srgbClr val="000000"/>
                  </a:solidFill>
                  <a:latin typeface="Arial" panose="020B0604020202020204" pitchFamily="34" charset="0"/>
                  <a:ea typeface="Roboto Slab" charset="0"/>
                  <a:cs typeface="Arial" panose="020B0604020202020204" pitchFamily="34" charset="0"/>
                  <a:sym typeface="Concert One"/>
                </a:rPr>
                <a:t>Tourist</a:t>
              </a:r>
              <a:endPara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2243309" y="2243634"/>
            <a:ext cx="6512727" cy="15243"/>
          </a:xfrm>
          <a:prstGeom prst="straightConnector1">
            <a:avLst/>
          </a:prstGeom>
          <a:ln w="38100">
            <a:solidFill>
              <a:srgbClr val="1BB1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89835" y="1865840"/>
            <a:ext cx="4547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Use app in kiosk to buy ticket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34399" y="710770"/>
            <a:ext cx="1672897" cy="1517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70455" y="1994188"/>
            <a:ext cx="2664541" cy="715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3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</a:t>
            </a:r>
            <a:r>
              <a:rPr lang="en-US" sz="2030" b="1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</a:t>
            </a:r>
            <a:r>
              <a:rPr lang="en-US" sz="203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Party Service application</a:t>
            </a:r>
            <a:endParaRPr lang="en-US" sz="203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639" y="1248102"/>
            <a:ext cx="709556" cy="70955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7036999" y="2873415"/>
            <a:ext cx="3050898" cy="685542"/>
          </a:xfrm>
          <a:prstGeom prst="straightConnector1">
            <a:avLst/>
          </a:prstGeom>
          <a:ln w="38100">
            <a:solidFill>
              <a:srgbClr val="1BB1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75924" y="2548976"/>
            <a:ext cx="245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Send order record to IKFTS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070" y="1685174"/>
            <a:ext cx="913825" cy="9138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0574" y="2446489"/>
            <a:ext cx="3835728" cy="28767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82424" y="4614774"/>
            <a:ext cx="1214494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3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System </a:t>
            </a:r>
            <a:endParaRPr lang="en-US" sz="203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2" descr="Systems of Equations on ACT Math: Algebra Strategies and Practice Problem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359" y="3185628"/>
            <a:ext cx="1385281" cy="149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07483" y="5120922"/>
            <a:ext cx="3949936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3.System calculate commission</a:t>
            </a:r>
            <a:endParaRPr lang="en-US" sz="203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090076" y="4473524"/>
            <a:ext cx="2847338" cy="0"/>
          </a:xfrm>
          <a:prstGeom prst="straightConnector1">
            <a:avLst/>
          </a:prstGeom>
          <a:ln w="38100">
            <a:solidFill>
              <a:srgbClr val="1BB1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37560" y="3819497"/>
            <a:ext cx="2541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4.Create Commission record to Location Owner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44" y="3686687"/>
            <a:ext cx="654027" cy="65402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0" y="3461225"/>
            <a:ext cx="2049713" cy="1301318"/>
            <a:chOff x="341725" y="1873048"/>
            <a:chExt cx="2049713" cy="130131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6345" y="1873048"/>
              <a:ext cx="887644" cy="1024663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41725" y="2835812"/>
              <a:ext cx="20497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Location Owner</a:t>
              </a:r>
              <a:endPara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26" name="Picture 25" descr="Icon&#10;&#10;Description automatically generate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49735" y="3671848"/>
            <a:ext cx="912300" cy="91230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7177548" y="4325875"/>
            <a:ext cx="3156155" cy="0"/>
          </a:xfrm>
          <a:prstGeom prst="straightConnector1">
            <a:avLst/>
          </a:prstGeom>
          <a:ln w="38100">
            <a:solidFill>
              <a:srgbClr val="1BB1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34507" y="3671848"/>
            <a:ext cx="2541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4.Create Commission record to Admin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181" y="3686687"/>
            <a:ext cx="654027" cy="6540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0.45235 0.0465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17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-0.17461 0.2567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37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-0.39622 0.01018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18" y="509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0.37058 4.81481E-6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9" grpId="0"/>
      <p:bldP spid="15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703552" y="612139"/>
            <a:ext cx="8688348" cy="68554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altLang="en-GB" sz="3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VIEW DASHBOARD</a:t>
            </a:r>
            <a:endParaRPr lang="en-US" altLang="en-GB" sz="333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GB" sz="1735" b="1" i="0" u="none" strike="noStrike" kern="1200" cap="none" spc="0" normalizeH="0" baseline="0" noProof="0" smtClean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Source Sans Pro" panose="020B0503030403020204"/>
                <a:ea typeface="Source Sans Pro" panose="020B0503030403020204"/>
                <a:sym typeface="Source Sans Pro" panose="020B0503030403020204"/>
              </a:rPr>
            </a:fld>
            <a:endParaRPr kumimoji="0" lang="en-GB" sz="1735" b="1" i="0" u="none" strike="noStrike" kern="1200" cap="none" spc="0" normalizeH="0" baseline="0" noProof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Source Sans Pro" panose="020B0503030403020204"/>
              <a:ea typeface="Source Sans Pro" panose="020B0503030403020204"/>
              <a:sym typeface="Source Sans Pro" panose="020B0503030403020204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90500" y="300355"/>
            <a:ext cx="2299335" cy="435106"/>
            <a:chOff x="303884" y="843513"/>
            <a:chExt cx="2266595" cy="477054"/>
          </a:xfrm>
          <a:solidFill>
            <a:schemeClr val="accent1">
              <a:lumMod val="50000"/>
            </a:schemeClr>
          </a:solidFill>
        </p:grpSpPr>
        <p:sp>
          <p:nvSpPr>
            <p:cNvPr id="55" name="Rectangle: Rounded Corners 54"/>
            <p:cNvSpPr/>
            <p:nvPr/>
          </p:nvSpPr>
          <p:spPr>
            <a:xfrm>
              <a:off x="303884" y="843513"/>
              <a:ext cx="2266595" cy="477054"/>
            </a:xfrm>
            <a:prstGeom prst="roundRect">
              <a:avLst/>
            </a:prstGeom>
            <a:grpFill/>
            <a:ln w="57150">
              <a:solidFill>
                <a:srgbClr val="1BB1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6" name="Google Shape;347;p83"/>
            <p:cNvSpPr txBox="1"/>
            <p:nvPr/>
          </p:nvSpPr>
          <p:spPr>
            <a:xfrm>
              <a:off x="439547" y="928055"/>
              <a:ext cx="1998096" cy="34114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Lato Black" panose="020F0802020204030203"/>
                  <a:cs typeface="Arial" panose="020B0604020202020204" pitchFamily="34" charset="0"/>
                  <a:sym typeface="Lato Black" panose="020F0802020204030203"/>
                </a:rPr>
                <a:t>IV. </a:t>
              </a:r>
              <a:r>
                <a:rPr lang="en-US" dirty="0">
                  <a:solidFill>
                    <a:srgbClr val="FFFFFF"/>
                  </a:solidFill>
                  <a:latin typeface="Arial" panose="020B0604020202020204" pitchFamily="34" charset="0"/>
                  <a:ea typeface="Lato Black" panose="020F0802020204030203"/>
                  <a:cs typeface="Arial" panose="020B0604020202020204" pitchFamily="34" charset="0"/>
                  <a:sym typeface="Lato Black" panose="020F0802020204030203"/>
                </a:rPr>
                <a:t>Demonstration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Lato Black" panose="020F0802020204030203"/>
                <a:cs typeface="Arial" panose="020B0604020202020204" pitchFamily="34" charset="0"/>
                <a:sym typeface="Lato Black" panose="020F0802020204030203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>
          <a:xfrm>
            <a:off x="1943240" y="3699809"/>
            <a:ext cx="1348561" cy="0"/>
          </a:xfrm>
          <a:prstGeom prst="straightConnector1">
            <a:avLst/>
          </a:prstGeom>
          <a:ln w="38100">
            <a:solidFill>
              <a:srgbClr val="1BB1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06871" y="3280611"/>
            <a:ext cx="1214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1. Login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08328" y="2141348"/>
            <a:ext cx="2049713" cy="1824406"/>
            <a:chOff x="3982111" y="2324501"/>
            <a:chExt cx="2049713" cy="1824406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540" y="2324501"/>
              <a:ext cx="1230857" cy="1230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3982111" y="3810353"/>
              <a:ext cx="20497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IKFTS Web portal</a:t>
              </a:r>
              <a:endPara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5459318" y="3724079"/>
            <a:ext cx="1827345" cy="0"/>
          </a:xfrm>
          <a:prstGeom prst="straightConnector1">
            <a:avLst/>
          </a:prstGeom>
          <a:ln w="38100">
            <a:solidFill>
              <a:srgbClr val="1BB1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31156" y="3118182"/>
            <a:ext cx="1955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2. View list application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73043" y="2620293"/>
            <a:ext cx="1320635" cy="1320635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8589344" y="3735220"/>
            <a:ext cx="1827345" cy="0"/>
          </a:xfrm>
          <a:prstGeom prst="straightConnector1">
            <a:avLst/>
          </a:prstGeom>
          <a:ln w="38100">
            <a:solidFill>
              <a:srgbClr val="1BB1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525264" y="3079817"/>
            <a:ext cx="1955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 Choose Specific application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21529" y="2620293"/>
            <a:ext cx="1485853" cy="148585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6577" y="2485953"/>
            <a:ext cx="2049713" cy="1301318"/>
            <a:chOff x="341725" y="1873048"/>
            <a:chExt cx="2049713" cy="13013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6345" y="1873048"/>
              <a:ext cx="887644" cy="102466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41725" y="2835812"/>
              <a:ext cx="20497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Location Owner</a:t>
              </a:r>
              <a:endPara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11087476" y="4106146"/>
            <a:ext cx="0" cy="1158925"/>
          </a:xfrm>
          <a:prstGeom prst="straightConnector1">
            <a:avLst/>
          </a:prstGeom>
          <a:ln w="38100">
            <a:solidFill>
              <a:srgbClr val="1BB1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31969" y="4480617"/>
            <a:ext cx="195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4. View revenue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689" y="5322824"/>
            <a:ext cx="1293496" cy="1293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2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/>
          <p:cNvSpPr/>
          <p:nvPr/>
        </p:nvSpPr>
        <p:spPr>
          <a:xfrm>
            <a:off x="1753301" y="1383127"/>
            <a:ext cx="8890304" cy="3637108"/>
          </a:xfrm>
          <a:prstGeom prst="roundRect">
            <a:avLst/>
          </a:prstGeom>
          <a:solidFill>
            <a:srgbClr val="E9F6FD"/>
          </a:solidFill>
          <a:ln w="28575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Google Shape;70;p12"/>
          <p:cNvSpPr txBox="1"/>
          <p:nvPr/>
        </p:nvSpPr>
        <p:spPr>
          <a:xfrm>
            <a:off x="1753301" y="1751959"/>
            <a:ext cx="8890304" cy="269453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sz="4665" b="1" i="0" u="none" strike="noStrike" kern="1200" cap="none" spc="0" normalizeH="0" baseline="0" noProof="0" dirty="0">
                <a:ln>
                  <a:noFill/>
                </a:ln>
                <a:solidFill>
                  <a:srgbClr val="0091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Roboto Slab" charset="0"/>
                <a:cs typeface="Arial" panose="020B0604020202020204" pitchFamily="34" charset="0"/>
                <a:sym typeface="Arial" panose="020B0604020202020204"/>
              </a:rPr>
              <a:t>V. </a:t>
            </a:r>
            <a:r>
              <a:rPr lang="en-US" sz="4665" b="1" dirty="0">
                <a:solidFill>
                  <a:srgbClr val="0091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CONCLUSION</a:t>
            </a:r>
            <a:endParaRPr kumimoji="0" lang="en-US" sz="2665" b="1" i="0" u="none" strike="noStrike" kern="1200" cap="none" spc="0" normalizeH="0" baseline="0" noProof="0" dirty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Arial" panose="020B0604020202020204" pitchFamily="34" charset="0"/>
              <a:ea typeface="Roboto Slab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0500" y="300355"/>
            <a:ext cx="1922145" cy="423545"/>
            <a:chOff x="303884" y="843513"/>
            <a:chExt cx="2266595" cy="477054"/>
          </a:xfrm>
          <a:solidFill>
            <a:schemeClr val="accent1">
              <a:lumMod val="50000"/>
            </a:schemeClr>
          </a:solidFill>
        </p:grpSpPr>
        <p:sp>
          <p:nvSpPr>
            <p:cNvPr id="3" name="Rectangle: Rounded Corners 34"/>
            <p:cNvSpPr/>
            <p:nvPr/>
          </p:nvSpPr>
          <p:spPr>
            <a:xfrm>
              <a:off x="303884" y="843513"/>
              <a:ext cx="2266595" cy="477054"/>
            </a:xfrm>
            <a:prstGeom prst="roundRect">
              <a:avLst/>
            </a:prstGeom>
            <a:grpFill/>
            <a:ln w="57150">
              <a:solidFill>
                <a:srgbClr val="1BB1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Google Shape;347;p83"/>
            <p:cNvSpPr txBox="1"/>
            <p:nvPr/>
          </p:nvSpPr>
          <p:spPr>
            <a:xfrm>
              <a:off x="439547" y="928055"/>
              <a:ext cx="1998096" cy="35045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R="0" inden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Lato Black" panose="020F0802020204030203"/>
                  <a:cs typeface="Arial" panose="020B0604020202020204" pitchFamily="34" charset="0"/>
                  <a:sym typeface="Lato Black" panose="020F0802020204030203"/>
                </a:rPr>
                <a:t>V. Conclusion</a:t>
              </a:r>
              <a:endParaRPr dirty="0">
                <a:solidFill>
                  <a:schemeClr val="bg1"/>
                </a:solidFill>
                <a:latin typeface="Arial" panose="020B0604020202020204" pitchFamily="34" charset="0"/>
                <a:ea typeface="Lato Black" panose="020F0802020204030203"/>
                <a:cs typeface="Arial" panose="020B0604020202020204" pitchFamily="34" charset="0"/>
                <a:sym typeface="Lato Black" panose="020F0802020204030203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75" name="Google Shape;75;p13"/>
          <p:cNvSpPr txBox="1">
            <a:spLocks noGrp="1"/>
          </p:cNvSpPr>
          <p:nvPr/>
        </p:nvSpPr>
        <p:spPr>
          <a:xfrm>
            <a:off x="3794737" y="300186"/>
            <a:ext cx="5369677" cy="725777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altLang="en-GB" sz="333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CHALLENGES</a:t>
            </a:r>
            <a:endParaRPr lang="en-US" altLang="en-GB" sz="333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623060" y="2590165"/>
            <a:ext cx="97129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Difficulty in building user-friendly and easy-to-use interfaces</a:t>
            </a:r>
            <a:endParaRPr lang="en-US" sz="2800"/>
          </a:p>
          <a:p>
            <a:endParaRPr lang="en-US" sz="2800"/>
          </a:p>
          <a:p>
            <a:r>
              <a:rPr lang="en-US" sz="2800"/>
              <a:t>Difficulty in finding kiosk deployment equipment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0500" y="300355"/>
            <a:ext cx="1922145" cy="423545"/>
            <a:chOff x="303884" y="843513"/>
            <a:chExt cx="2266595" cy="477054"/>
          </a:xfrm>
          <a:solidFill>
            <a:schemeClr val="accent1">
              <a:lumMod val="50000"/>
            </a:schemeClr>
          </a:solidFill>
        </p:grpSpPr>
        <p:sp>
          <p:nvSpPr>
            <p:cNvPr id="3" name="Rectangle: Rounded Corners 34"/>
            <p:cNvSpPr/>
            <p:nvPr/>
          </p:nvSpPr>
          <p:spPr>
            <a:xfrm>
              <a:off x="303884" y="843513"/>
              <a:ext cx="2266595" cy="477054"/>
            </a:xfrm>
            <a:prstGeom prst="roundRect">
              <a:avLst/>
            </a:prstGeom>
            <a:grpFill/>
            <a:ln w="57150">
              <a:solidFill>
                <a:srgbClr val="1BB1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Google Shape;347;p83"/>
            <p:cNvSpPr txBox="1"/>
            <p:nvPr/>
          </p:nvSpPr>
          <p:spPr>
            <a:xfrm>
              <a:off x="439547" y="928055"/>
              <a:ext cx="1998096" cy="35045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R="0" inden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Lato Black" panose="020F0802020204030203"/>
                  <a:cs typeface="Arial" panose="020B0604020202020204" pitchFamily="34" charset="0"/>
                  <a:sym typeface="Lato Black" panose="020F0802020204030203"/>
                </a:rPr>
                <a:t>V. Conclusion</a:t>
              </a:r>
              <a:endParaRPr dirty="0">
                <a:solidFill>
                  <a:schemeClr val="bg1"/>
                </a:solidFill>
                <a:latin typeface="Arial" panose="020B0604020202020204" pitchFamily="34" charset="0"/>
                <a:ea typeface="Lato Black" panose="020F0802020204030203"/>
                <a:cs typeface="Arial" panose="020B0604020202020204" pitchFamily="34" charset="0"/>
                <a:sym typeface="Lato Black" panose="020F0802020204030203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75" name="Google Shape;75;p13"/>
          <p:cNvSpPr txBox="1">
            <a:spLocks noGrp="1"/>
          </p:cNvSpPr>
          <p:nvPr/>
        </p:nvSpPr>
        <p:spPr>
          <a:xfrm>
            <a:off x="3794737" y="300186"/>
            <a:ext cx="5369677" cy="725777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altLang="en-GB" sz="333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ACHIEVEMENTS</a:t>
            </a:r>
            <a:endParaRPr lang="en-US" altLang="en-GB" sz="333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30605" y="2413635"/>
            <a:ext cx="1029335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ym typeface="+mn-ea"/>
              </a:rPr>
              <a:t>Help tourists find out local spots or events around them when they go on vacation.</a:t>
            </a:r>
            <a:endParaRPr lang="en-US" sz="2800">
              <a:sym typeface="+mn-ea"/>
            </a:endParaRPr>
          </a:p>
          <a:p>
            <a:endParaRPr lang="en-US" sz="2800">
              <a:sym typeface="+mn-ea"/>
            </a:endParaRPr>
          </a:p>
          <a:p>
            <a:r>
              <a:rPr lang="en-US" sz="2800">
                <a:sym typeface="+mn-ea"/>
              </a:rPr>
              <a:t>3rd party application embedded in our system help toursists to have better vacation. Moreover, Location Owner can earn money from 3rd party application.</a:t>
            </a:r>
            <a:endParaRPr lang="en-US" sz="2800">
              <a:sym typeface="+mn-ea"/>
            </a:endParaRPr>
          </a:p>
          <a:p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/>
          <p:nvPr/>
        </p:nvGrpSpPr>
        <p:grpSpPr>
          <a:xfrm>
            <a:off x="0" y="-250"/>
            <a:ext cx="11028728" cy="6858008"/>
            <a:chOff x="0" y="-188"/>
            <a:chExt cx="8271546" cy="5143506"/>
          </a:xfrm>
        </p:grpSpPr>
        <p:grpSp>
          <p:nvGrpSpPr>
            <p:cNvPr id="6" name="Group 13"/>
            <p:cNvGrpSpPr/>
            <p:nvPr/>
          </p:nvGrpSpPr>
          <p:grpSpPr>
            <a:xfrm>
              <a:off x="0" y="-188"/>
              <a:ext cx="8271546" cy="5143506"/>
              <a:chOff x="0" y="-8577"/>
              <a:chExt cx="8271546" cy="5143506"/>
            </a:xfrm>
          </p:grpSpPr>
          <p:sp>
            <p:nvSpPr>
              <p:cNvPr id="11" name="Right Triangle 10"/>
              <p:cNvSpPr/>
              <p:nvPr/>
            </p:nvSpPr>
            <p:spPr>
              <a:xfrm>
                <a:off x="6367245" y="494951"/>
                <a:ext cx="1266737" cy="947080"/>
              </a:xfrm>
              <a:prstGeom prst="rtTriangl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200">
                  <a:buClr>
                    <a:srgbClr val="000000"/>
                  </a:buClr>
                </a:pPr>
                <a:endParaRPr lang="en-US" sz="1865" kern="0">
                  <a:solidFill>
                    <a:srgbClr val="FFFFFF"/>
                  </a:solidFill>
                  <a:latin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 rot="16200000">
                <a:off x="1564020" y="-1572597"/>
                <a:ext cx="5143506" cy="8271546"/>
              </a:xfrm>
              <a:custGeom>
                <a:avLst/>
                <a:gdLst>
                  <a:gd name="connsiteX0" fmla="*/ 5143451 w 5143505"/>
                  <a:gd name="connsiteY0" fmla="*/ 0 h 8271546"/>
                  <a:gd name="connsiteX1" fmla="*/ 5143451 w 5143505"/>
                  <a:gd name="connsiteY1" fmla="*/ 8271487 h 8271546"/>
                  <a:gd name="connsiteX2" fmla="*/ 52 w 5143505"/>
                  <a:gd name="connsiteY2" fmla="*/ 2583809 h 8271546"/>
                  <a:gd name="connsiteX3" fmla="*/ 52 w 5143505"/>
                  <a:gd name="connsiteY3" fmla="*/ 8271545 h 8271546"/>
                  <a:gd name="connsiteX4" fmla="*/ 0 w 5143505"/>
                  <a:gd name="connsiteY4" fmla="*/ 8271545 h 8271546"/>
                  <a:gd name="connsiteX5" fmla="*/ 0 w 5143505"/>
                  <a:gd name="connsiteY5" fmla="*/ 0 h 8271546"/>
                  <a:gd name="connsiteX6" fmla="*/ 5143505 w 5143505"/>
                  <a:gd name="connsiteY6" fmla="*/ 8271546 h 8271546"/>
                  <a:gd name="connsiteX7" fmla="*/ 52 w 5143505"/>
                  <a:gd name="connsiteY7" fmla="*/ 8271546 h 8271546"/>
                  <a:gd name="connsiteX8" fmla="*/ 52 w 5143505"/>
                  <a:gd name="connsiteY8" fmla="*/ 8271545 h 8271546"/>
                  <a:gd name="connsiteX9" fmla="*/ 5143451 w 5143505"/>
                  <a:gd name="connsiteY9" fmla="*/ 8271545 h 8271546"/>
                  <a:gd name="connsiteX10" fmla="*/ 5143451 w 5143505"/>
                  <a:gd name="connsiteY10" fmla="*/ 8271487 h 8271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43505" h="8271546">
                    <a:moveTo>
                      <a:pt x="5143451" y="0"/>
                    </a:moveTo>
                    <a:lnTo>
                      <a:pt x="5143451" y="8271487"/>
                    </a:lnTo>
                    <a:lnTo>
                      <a:pt x="52" y="2583809"/>
                    </a:lnTo>
                    <a:lnTo>
                      <a:pt x="52" y="8271545"/>
                    </a:lnTo>
                    <a:lnTo>
                      <a:pt x="0" y="8271545"/>
                    </a:lnTo>
                    <a:lnTo>
                      <a:pt x="0" y="0"/>
                    </a:lnTo>
                    <a:close/>
                    <a:moveTo>
                      <a:pt x="5143505" y="8271546"/>
                    </a:moveTo>
                    <a:lnTo>
                      <a:pt x="52" y="8271546"/>
                    </a:lnTo>
                    <a:lnTo>
                      <a:pt x="52" y="8271545"/>
                    </a:lnTo>
                    <a:lnTo>
                      <a:pt x="5143451" y="8271545"/>
                    </a:lnTo>
                    <a:lnTo>
                      <a:pt x="5143451" y="8271487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1219200">
                  <a:buClr>
                    <a:srgbClr val="000000"/>
                  </a:buClr>
                </a:pPr>
                <a:endParaRPr lang="en-US" sz="1865" kern="0" dirty="0">
                  <a:solidFill>
                    <a:srgbClr val="FFFFFF"/>
                  </a:solidFill>
                  <a:latin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3173" y="1430847"/>
                <a:ext cx="7630809" cy="2265028"/>
              </a:xfrm>
              <a:custGeom>
                <a:avLst/>
                <a:gdLst>
                  <a:gd name="connsiteX0" fmla="*/ 0 w 7630809"/>
                  <a:gd name="connsiteY0" fmla="*/ 0 h 2265028"/>
                  <a:gd name="connsiteX1" fmla="*/ 7630809 w 7630809"/>
                  <a:gd name="connsiteY1" fmla="*/ 0 h 2265028"/>
                  <a:gd name="connsiteX2" fmla="*/ 5054834 w 7630809"/>
                  <a:gd name="connsiteY2" fmla="*/ 2265028 h 2265028"/>
                  <a:gd name="connsiteX3" fmla="*/ 0 w 7630809"/>
                  <a:gd name="connsiteY3" fmla="*/ 2265028 h 226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30809" h="2265028">
                    <a:moveTo>
                      <a:pt x="0" y="0"/>
                    </a:moveTo>
                    <a:lnTo>
                      <a:pt x="7630809" y="0"/>
                    </a:lnTo>
                    <a:lnTo>
                      <a:pt x="5054834" y="2265028"/>
                    </a:lnTo>
                    <a:lnTo>
                      <a:pt x="0" y="22650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r>
                  <a:rPr lang="en-US" sz="4665" kern="0" dirty="0">
                    <a:solidFill>
                      <a:srgbClr val="D5EDF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oboto Slab" charset="0"/>
                    <a:ea typeface="Roboto Slab" charset="0"/>
                    <a:cs typeface="Sanskrit Text" panose="020B0502040204020203" pitchFamily="18" charset="0"/>
                    <a:sym typeface="Arial" panose="020B0604020202020204"/>
                  </a:rPr>
                  <a:t>    Thank you for </a:t>
                </a:r>
                <a:r>
                  <a:rPr lang="en-US" sz="4665" kern="0" dirty="0">
                    <a:solidFill>
                      <a:srgbClr val="E9F6F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oboto Slab" charset="0"/>
                    <a:ea typeface="Roboto Slab" charset="0"/>
                    <a:cs typeface="Sanskrit Text" panose="020B0502040204020203" pitchFamily="18" charset="0"/>
                    <a:sym typeface="Arial" panose="020B0604020202020204"/>
                  </a:rPr>
                  <a:t>paying </a:t>
                </a:r>
                <a:endParaRPr lang="en-US" sz="4665" kern="0" dirty="0">
                  <a:solidFill>
                    <a:srgbClr val="E9F6F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 Slab" charset="0"/>
                  <a:ea typeface="Roboto Slab" charset="0"/>
                  <a:cs typeface="Sanskrit Text" panose="020B0502040204020203" pitchFamily="18" charset="0"/>
                  <a:sym typeface="Arial" panose="020B0604020202020204"/>
                </a:endParaRPr>
              </a:p>
              <a:p>
                <a:pPr defTabSz="1219200">
                  <a:buClr>
                    <a:srgbClr val="000000"/>
                  </a:buClr>
                </a:pPr>
                <a:r>
                  <a:rPr lang="en-US" sz="4665" kern="0" dirty="0">
                    <a:solidFill>
                      <a:srgbClr val="E9F6F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oboto Slab" charset="0"/>
                    <a:ea typeface="Roboto Slab" charset="0"/>
                    <a:cs typeface="Sanskrit Text" panose="020B0502040204020203" pitchFamily="18" charset="0"/>
                    <a:sym typeface="Arial" panose="020B0604020202020204"/>
                  </a:rPr>
                  <a:t>    attention</a:t>
                </a:r>
                <a:endParaRPr lang="en-US" sz="4665" kern="0" dirty="0">
                  <a:solidFill>
                    <a:srgbClr val="E9F6F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 Slab" charset="0"/>
                  <a:ea typeface="Roboto Slab" charset="0"/>
                  <a:cs typeface="Sanskrit Text" panose="020B0502040204020203" pitchFamily="18" charset="0"/>
                  <a:sym typeface="Arial" panose="020B0604020202020204"/>
                </a:endParaRPr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3173" y="1442031"/>
                <a:ext cx="7630809" cy="2265028"/>
              </a:xfrm>
              <a:custGeom>
                <a:avLst/>
                <a:gdLst>
                  <a:gd name="connsiteX0" fmla="*/ 0 w 7630809"/>
                  <a:gd name="connsiteY0" fmla="*/ 0 h 2265028"/>
                  <a:gd name="connsiteX1" fmla="*/ 7630809 w 7630809"/>
                  <a:gd name="connsiteY1" fmla="*/ 0 h 2265028"/>
                  <a:gd name="connsiteX2" fmla="*/ 5054834 w 7630809"/>
                  <a:gd name="connsiteY2" fmla="*/ 2265028 h 2265028"/>
                  <a:gd name="connsiteX3" fmla="*/ 0 w 7630809"/>
                  <a:gd name="connsiteY3" fmla="*/ 2265028 h 226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30809" h="2265028">
                    <a:moveTo>
                      <a:pt x="0" y="0"/>
                    </a:moveTo>
                    <a:lnTo>
                      <a:pt x="7630809" y="0"/>
                    </a:lnTo>
                    <a:lnTo>
                      <a:pt x="5054834" y="2265028"/>
                    </a:lnTo>
                    <a:lnTo>
                      <a:pt x="0" y="22650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r>
                  <a:rPr lang="en-US" sz="4665" kern="0" dirty="0">
                    <a:solidFill>
                      <a:srgbClr val="D5EDF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Roboto Slab" charset="0"/>
                    <a:cs typeface="Arial" panose="020B0604020202020204" pitchFamily="34" charset="0"/>
                    <a:sym typeface="Arial" panose="020B0604020202020204"/>
                  </a:rPr>
                  <a:t>    Thank you for </a:t>
                </a:r>
                <a:r>
                  <a:rPr lang="en-US" sz="4665" kern="0" dirty="0">
                    <a:solidFill>
                      <a:srgbClr val="E9F6F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Roboto Slab" charset="0"/>
                    <a:cs typeface="Arial" panose="020B0604020202020204" pitchFamily="34" charset="0"/>
                    <a:sym typeface="Arial" panose="020B0604020202020204"/>
                  </a:rPr>
                  <a:t>paying </a:t>
                </a:r>
                <a:endParaRPr lang="en-US" sz="4665" kern="0" dirty="0">
                  <a:solidFill>
                    <a:srgbClr val="E9F6F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Roboto Slab" charset="0"/>
                  <a:cs typeface="Arial" panose="020B0604020202020204" pitchFamily="34" charset="0"/>
                  <a:sym typeface="Arial" panose="020B0604020202020204"/>
                </a:endParaRPr>
              </a:p>
              <a:p>
                <a:pPr defTabSz="1219200">
                  <a:buClr>
                    <a:srgbClr val="000000"/>
                  </a:buClr>
                </a:pPr>
                <a:r>
                  <a:rPr lang="en-US" sz="4665" kern="0" dirty="0">
                    <a:solidFill>
                      <a:srgbClr val="E9F6F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Roboto Slab" charset="0"/>
                    <a:cs typeface="Arial" panose="020B0604020202020204" pitchFamily="34" charset="0"/>
                    <a:sym typeface="Arial" panose="020B0604020202020204"/>
                  </a:rPr>
                  <a:t>    attention</a:t>
                </a:r>
                <a:endParaRPr lang="en-US" sz="4665" kern="0" dirty="0">
                  <a:solidFill>
                    <a:srgbClr val="E9F6F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Roboto Slab" charset="0"/>
                  <a:cs typeface="Arial" panose="020B0604020202020204" pitchFamily="34" charset="0"/>
                  <a:sym typeface="Arial" panose="020B0604020202020204"/>
                </a:endParaRPr>
              </a:p>
            </p:txBody>
          </p:sp>
        </p:grpSp>
        <p:sp>
          <p:nvSpPr>
            <p:cNvPr id="30" name="Right Triangle 29"/>
            <p:cNvSpPr/>
            <p:nvPr/>
          </p:nvSpPr>
          <p:spPr>
            <a:xfrm rot="5400000">
              <a:off x="6907041" y="1750850"/>
              <a:ext cx="327025" cy="368631"/>
            </a:xfrm>
            <a:prstGeom prst="rtTriangle">
              <a:avLst/>
            </a:prstGeom>
            <a:solidFill>
              <a:srgbClr val="005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>
                <a:buClr>
                  <a:srgbClr val="000000"/>
                </a:buClr>
              </a:pPr>
              <a:endParaRPr lang="en-US" sz="1865" kern="0">
                <a:solidFill>
                  <a:srgbClr val="FFFFFF"/>
                </a:solidFill>
                <a:latin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5" name="Picture 4" descr="A person sitting at a desk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3357" y="1665500"/>
            <a:ext cx="4333744" cy="4160099"/>
          </a:xfrm>
          <a:prstGeom prst="rect">
            <a:avLst/>
          </a:prstGeom>
        </p:spPr>
      </p:pic>
      <p:grpSp>
        <p:nvGrpSpPr>
          <p:cNvPr id="8" name="Group 32"/>
          <p:cNvGrpSpPr/>
          <p:nvPr/>
        </p:nvGrpSpPr>
        <p:grpSpPr>
          <a:xfrm>
            <a:off x="8458427" y="1894184"/>
            <a:ext cx="533407" cy="1301045"/>
            <a:chOff x="6339945" y="1420283"/>
            <a:chExt cx="400055" cy="9757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349999" y="1420283"/>
              <a:ext cx="0" cy="97578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731000" y="1420283"/>
              <a:ext cx="0" cy="97155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6339945" y="2239963"/>
              <a:ext cx="197382" cy="15028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6537327" y="2239963"/>
              <a:ext cx="202673" cy="1471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4" name="Right Triangle 33"/>
          <p:cNvSpPr/>
          <p:nvPr/>
        </p:nvSpPr>
        <p:spPr>
          <a:xfrm rot="5400000">
            <a:off x="9205364" y="2332558"/>
            <a:ext cx="452993" cy="507991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>
              <a:buClr>
                <a:srgbClr val="000000"/>
              </a:buClr>
            </a:pPr>
            <a:endParaRPr lang="en-US" sz="1865" kern="0">
              <a:solidFill>
                <a:srgbClr val="FFFFFF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10" name="Group 18"/>
          <p:cNvGrpSpPr/>
          <p:nvPr/>
        </p:nvGrpSpPr>
        <p:grpSpPr>
          <a:xfrm>
            <a:off x="3516491" y="5622399"/>
            <a:ext cx="8713312" cy="767720"/>
            <a:chOff x="2726422" y="4153233"/>
            <a:chExt cx="6417578" cy="575790"/>
          </a:xfrm>
        </p:grpSpPr>
        <p:sp>
          <p:nvSpPr>
            <p:cNvPr id="26" name="Freeform: Shape 25"/>
            <p:cNvSpPr/>
            <p:nvPr/>
          </p:nvSpPr>
          <p:spPr>
            <a:xfrm>
              <a:off x="2726422" y="4153233"/>
              <a:ext cx="6417578" cy="393600"/>
            </a:xfrm>
            <a:custGeom>
              <a:avLst/>
              <a:gdLst>
                <a:gd name="connsiteX0" fmla="*/ 0 w 6040072"/>
                <a:gd name="connsiteY0" fmla="*/ 0 h 393600"/>
                <a:gd name="connsiteX1" fmla="*/ 6040072 w 6040072"/>
                <a:gd name="connsiteY1" fmla="*/ 0 h 393600"/>
                <a:gd name="connsiteX2" fmla="*/ 6040072 w 6040072"/>
                <a:gd name="connsiteY2" fmla="*/ 393600 h 393600"/>
                <a:gd name="connsiteX3" fmla="*/ 0 w 6040072"/>
                <a:gd name="connsiteY3" fmla="*/ 393600 h 393600"/>
                <a:gd name="connsiteX4" fmla="*/ 411059 w 6040072"/>
                <a:gd name="connsiteY4" fmla="*/ 1 h 393600"/>
                <a:gd name="connsiteX5" fmla="*/ 0 w 6040072"/>
                <a:gd name="connsiteY5" fmla="*/ 1 h 39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40072" h="393600">
                  <a:moveTo>
                    <a:pt x="0" y="0"/>
                  </a:moveTo>
                  <a:lnTo>
                    <a:pt x="6040072" y="0"/>
                  </a:lnTo>
                  <a:lnTo>
                    <a:pt x="6040072" y="393600"/>
                  </a:lnTo>
                  <a:lnTo>
                    <a:pt x="0" y="393600"/>
                  </a:lnTo>
                  <a:lnTo>
                    <a:pt x="41105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219200">
                <a:buClr>
                  <a:srgbClr val="000000"/>
                </a:buClr>
              </a:pPr>
              <a:endParaRPr lang="en-US" sz="1865" kern="0">
                <a:solidFill>
                  <a:srgbClr val="FFFFFF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29" name="Freeform: Shape 28"/>
            <p:cNvSpPr/>
            <p:nvPr/>
          </p:nvSpPr>
          <p:spPr>
            <a:xfrm rot="18912692">
              <a:off x="2810865" y="4361783"/>
              <a:ext cx="367240" cy="367240"/>
            </a:xfrm>
            <a:custGeom>
              <a:avLst/>
              <a:gdLst>
                <a:gd name="connsiteX0" fmla="*/ 0 w 367240"/>
                <a:gd name="connsiteY0" fmla="*/ 0 h 367240"/>
                <a:gd name="connsiteX1" fmla="*/ 367240 w 367240"/>
                <a:gd name="connsiteY1" fmla="*/ 367240 h 367240"/>
                <a:gd name="connsiteX2" fmla="*/ 0 w 367240"/>
                <a:gd name="connsiteY2" fmla="*/ 341826 h 36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7240" h="367240">
                  <a:moveTo>
                    <a:pt x="0" y="0"/>
                  </a:moveTo>
                  <a:lnTo>
                    <a:pt x="367240" y="367240"/>
                  </a:lnTo>
                  <a:lnTo>
                    <a:pt x="0" y="34182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219200">
                <a:buClr>
                  <a:srgbClr val="000000"/>
                </a:buClr>
              </a:pPr>
              <a:endParaRPr lang="en-US" sz="1865" kern="0">
                <a:solidFill>
                  <a:srgbClr val="FFFFFF"/>
                </a:solidFill>
                <a:latin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9224015" y="1638069"/>
            <a:ext cx="556679" cy="75585"/>
          </a:xfrm>
          <a:prstGeom prst="rect">
            <a:avLst/>
          </a:prstGeom>
          <a:solidFill>
            <a:srgbClr val="002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>
              <a:buClr>
                <a:srgbClr val="000000"/>
              </a:buClr>
            </a:pPr>
            <a:endParaRPr lang="en-US" sz="1865" kern="0">
              <a:solidFill>
                <a:srgbClr val="FFFFFF"/>
              </a:solidFill>
              <a:latin typeface="Arial" panose="020B0604020202020204"/>
              <a:sym typeface="Arial" panose="020B06040202020202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799267" y="148170"/>
            <a:ext cx="7150735" cy="8890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TABLE OF CONTENT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741714" y="1560287"/>
            <a:ext cx="2901715" cy="502766"/>
            <a:chOff x="1867220" y="1052942"/>
            <a:chExt cx="2176286" cy="37707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67220" y="1415164"/>
              <a:ext cx="2126158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944574" y="1052942"/>
              <a:ext cx="2098932" cy="37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200">
                <a:buClr>
                  <a:srgbClr val="000000"/>
                </a:buClr>
              </a:pPr>
              <a:r>
                <a:rPr lang="en-GB" sz="2665" b="1" kern="0" dirty="0">
                  <a:solidFill>
                    <a:srgbClr val="ACDBF8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/>
                </a:rPr>
                <a:t>     </a:t>
              </a:r>
              <a:r>
                <a:rPr lang="en-GB" sz="2665" b="1" kern="0" dirty="0">
                  <a:solidFill>
                    <a:srgbClr val="0053A3">
                      <a:lumMod val="60000"/>
                      <a:lumOff val="40000"/>
                    </a:srgbClr>
                  </a:solidFill>
                  <a:latin typeface="Arial" panose="020B0604020202020204" pitchFamily="34" charset="0"/>
                  <a:ea typeface="Roboto Slab" charset="0"/>
                  <a:cs typeface="Arial" panose="020B0604020202020204" pitchFamily="34" charset="0"/>
                  <a:sym typeface="Arial" panose="020B0604020202020204"/>
                </a:rPr>
                <a:t>Introduction</a:t>
              </a:r>
              <a:endParaRPr lang="en-GB" sz="2665" b="1" kern="0" dirty="0">
                <a:solidFill>
                  <a:srgbClr val="0053A3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  <a:sym typeface="Arial" panose="020B0604020202020204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61995" y="1658902"/>
            <a:ext cx="1019203" cy="752675"/>
            <a:chOff x="4186193" y="1984049"/>
            <a:chExt cx="949636" cy="682657"/>
          </a:xfrm>
        </p:grpSpPr>
        <p:sp>
          <p:nvSpPr>
            <p:cNvPr id="62" name="Diamond 61"/>
            <p:cNvSpPr/>
            <p:nvPr/>
          </p:nvSpPr>
          <p:spPr>
            <a:xfrm>
              <a:off x="4186193" y="1984049"/>
              <a:ext cx="678470" cy="68265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200">
                <a:buClr>
                  <a:srgbClr val="000000"/>
                </a:buClr>
              </a:pPr>
              <a:endParaRPr lang="en-US" sz="1865" kern="0" dirty="0">
                <a:solidFill>
                  <a:srgbClr val="263238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63" name="Diamond 62"/>
            <p:cNvSpPr/>
            <p:nvPr/>
          </p:nvSpPr>
          <p:spPr>
            <a:xfrm>
              <a:off x="4315538" y="1984049"/>
              <a:ext cx="678470" cy="682657"/>
            </a:xfrm>
            <a:prstGeom prst="diamond">
              <a:avLst/>
            </a:prstGeom>
            <a:solidFill>
              <a:srgbClr val="004F8A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>
                <a:buClr>
                  <a:srgbClr val="000000"/>
                </a:buClr>
              </a:pPr>
              <a:endParaRPr lang="en-US" sz="1865" kern="0" dirty="0">
                <a:solidFill>
                  <a:srgbClr val="FFFFFF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57359" y="2143394"/>
              <a:ext cx="678470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200">
                <a:buClr>
                  <a:srgbClr val="000000"/>
                </a:buClr>
              </a:pPr>
              <a:r>
                <a:rPr lang="en-US" sz="1865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rlin Sans FB" panose="020E0602020502020306" pitchFamily="34" charset="0"/>
                  <a:cs typeface="Arial" panose="020B0604020202020204"/>
                  <a:sym typeface="Arial" panose="020B0604020202020204"/>
                </a:rPr>
                <a:t>01</a:t>
              </a:r>
              <a:endParaRPr lang="en-US" sz="1865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48638" y="3361276"/>
            <a:ext cx="2927954" cy="574403"/>
            <a:chOff x="1797413" y="2571750"/>
            <a:chExt cx="2195965" cy="430802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867220" y="3002552"/>
              <a:ext cx="2126158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797413" y="2571750"/>
              <a:ext cx="2177513" cy="391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en-GB" sz="28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Roboto Slab" charset="0"/>
                  <a:cs typeface="Arial" panose="020B0604020202020204" pitchFamily="34" charset="0"/>
                </a:rPr>
                <a:t>Feature</a:t>
              </a:r>
              <a:endParaRPr lang="en-US" altLang="en-GB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591854" y="5294345"/>
            <a:ext cx="3021330" cy="523603"/>
            <a:chOff x="1814558" y="4145510"/>
            <a:chExt cx="2265997" cy="392702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1926953" y="4538212"/>
              <a:ext cx="2126158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814558" y="4145510"/>
              <a:ext cx="2265997" cy="375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9200">
                <a:buClr>
                  <a:srgbClr val="000000"/>
                </a:buClr>
              </a:pPr>
              <a:r>
                <a:rPr lang="en-US" altLang="en-GB" sz="2660" b="1" kern="0" dirty="0">
                  <a:solidFill>
                    <a:srgbClr val="0053A3">
                      <a:lumMod val="60000"/>
                      <a:lumOff val="40000"/>
                    </a:srgbClr>
                  </a:solidFill>
                  <a:latin typeface="Arial" panose="020B0604020202020204" pitchFamily="34" charset="0"/>
                  <a:ea typeface="Roboto Slab" charset="0"/>
                  <a:cs typeface="Arial" panose="020B0604020202020204" pitchFamily="34" charset="0"/>
                  <a:sym typeface="Arial" panose="020B0604020202020204"/>
                </a:rPr>
                <a:t>Conclusion</a:t>
              </a:r>
              <a:endParaRPr lang="en-GB" sz="2665" b="1" kern="0" dirty="0">
                <a:solidFill>
                  <a:srgbClr val="0053A3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  <a:sym typeface="Arial" panose="020B0604020202020204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564470" y="2477733"/>
            <a:ext cx="3062597" cy="910590"/>
            <a:chOff x="5110460" y="1788227"/>
            <a:chExt cx="2296948" cy="682941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5110460" y="2187218"/>
              <a:ext cx="2296948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152428" y="1788227"/>
              <a:ext cx="2052729" cy="682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200">
                <a:buClr>
                  <a:srgbClr val="000000"/>
                </a:buClr>
              </a:pPr>
              <a:r>
                <a:rPr lang="en-GB" sz="266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Roboto Slab" charset="0"/>
                  <a:cs typeface="Arial" panose="020B0604020202020204" pitchFamily="34" charset="0"/>
                  <a:sym typeface="+mn-ea"/>
                </a:rPr>
                <a:t>System Design</a:t>
              </a:r>
              <a:endParaRPr lang="en-GB" sz="266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endParaRPr>
            </a:p>
            <a:p>
              <a:pPr defTabSz="1219200">
                <a:buClr>
                  <a:srgbClr val="000000"/>
                </a:buClr>
              </a:pPr>
              <a:endParaRPr lang="en-GB" sz="2665" b="1" kern="0" dirty="0">
                <a:solidFill>
                  <a:srgbClr val="0053A3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  <a:sym typeface="Arial" panose="020B0604020202020204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661995" y="2644362"/>
            <a:ext cx="1019203" cy="752675"/>
            <a:chOff x="4186193" y="1984049"/>
            <a:chExt cx="949636" cy="682657"/>
          </a:xfrm>
        </p:grpSpPr>
        <p:sp>
          <p:nvSpPr>
            <p:cNvPr id="69" name="Diamond 68"/>
            <p:cNvSpPr/>
            <p:nvPr/>
          </p:nvSpPr>
          <p:spPr>
            <a:xfrm>
              <a:off x="4186193" y="1984049"/>
              <a:ext cx="678470" cy="68265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200">
                <a:buClr>
                  <a:srgbClr val="000000"/>
                </a:buClr>
              </a:pPr>
              <a:endParaRPr lang="en-US" sz="1865" kern="0" dirty="0">
                <a:solidFill>
                  <a:srgbClr val="263238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70" name="Diamond 69"/>
            <p:cNvSpPr/>
            <p:nvPr/>
          </p:nvSpPr>
          <p:spPr>
            <a:xfrm>
              <a:off x="4315538" y="1984049"/>
              <a:ext cx="678470" cy="682657"/>
            </a:xfrm>
            <a:prstGeom prst="diamond">
              <a:avLst/>
            </a:prstGeom>
            <a:solidFill>
              <a:srgbClr val="004F8A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>
                <a:buClr>
                  <a:srgbClr val="000000"/>
                </a:buClr>
              </a:pPr>
              <a:endParaRPr lang="en-US" sz="1865" kern="0" dirty="0">
                <a:solidFill>
                  <a:srgbClr val="FFFFFF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57359" y="2143394"/>
              <a:ext cx="678470" cy="344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200">
                <a:buClr>
                  <a:srgbClr val="000000"/>
                </a:buClr>
              </a:pPr>
              <a:r>
                <a:rPr lang="en-US" sz="1865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rlin Sans FB" panose="020E0602020502020306" pitchFamily="34" charset="0"/>
                  <a:cs typeface="Arial" panose="020B0604020202020204"/>
                  <a:sym typeface="Arial" panose="020B0604020202020204"/>
                </a:rPr>
                <a:t>02</a:t>
              </a:r>
              <a:endParaRPr lang="en-US" sz="1865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661995" y="3569631"/>
            <a:ext cx="1019203" cy="752675"/>
            <a:chOff x="4186193" y="1984049"/>
            <a:chExt cx="949636" cy="682657"/>
          </a:xfrm>
        </p:grpSpPr>
        <p:sp>
          <p:nvSpPr>
            <p:cNvPr id="79" name="Diamond 78"/>
            <p:cNvSpPr/>
            <p:nvPr/>
          </p:nvSpPr>
          <p:spPr>
            <a:xfrm>
              <a:off x="4186193" y="1984049"/>
              <a:ext cx="678470" cy="68265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200">
                <a:buClr>
                  <a:srgbClr val="000000"/>
                </a:buClr>
              </a:pPr>
              <a:endParaRPr lang="en-US" sz="1865" kern="0" dirty="0">
                <a:solidFill>
                  <a:srgbClr val="263238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80" name="Diamond 79"/>
            <p:cNvSpPr/>
            <p:nvPr/>
          </p:nvSpPr>
          <p:spPr>
            <a:xfrm>
              <a:off x="4315538" y="1984049"/>
              <a:ext cx="678470" cy="682657"/>
            </a:xfrm>
            <a:prstGeom prst="diamond">
              <a:avLst/>
            </a:prstGeom>
            <a:solidFill>
              <a:srgbClr val="004F8A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>
                <a:buClr>
                  <a:srgbClr val="000000"/>
                </a:buClr>
              </a:pPr>
              <a:endParaRPr lang="en-US" sz="1865" kern="0" dirty="0">
                <a:solidFill>
                  <a:srgbClr val="FFFFFF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57359" y="2143394"/>
              <a:ext cx="678470" cy="344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200">
                <a:buClr>
                  <a:srgbClr val="000000"/>
                </a:buClr>
              </a:pPr>
              <a:r>
                <a:rPr lang="en-US" sz="1865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rlin Sans FB" panose="020E0602020502020306" pitchFamily="34" charset="0"/>
                  <a:cs typeface="Arial" panose="020B0604020202020204"/>
                  <a:sym typeface="Arial" panose="020B0604020202020204"/>
                </a:rPr>
                <a:t>03</a:t>
              </a:r>
              <a:endParaRPr lang="en-US" sz="1865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661995" y="4469190"/>
            <a:ext cx="1019203" cy="752675"/>
            <a:chOff x="4186193" y="1984049"/>
            <a:chExt cx="949636" cy="682657"/>
          </a:xfrm>
        </p:grpSpPr>
        <p:sp>
          <p:nvSpPr>
            <p:cNvPr id="83" name="Diamond 82"/>
            <p:cNvSpPr/>
            <p:nvPr/>
          </p:nvSpPr>
          <p:spPr>
            <a:xfrm>
              <a:off x="4186193" y="1984049"/>
              <a:ext cx="678470" cy="68265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200">
                <a:buClr>
                  <a:srgbClr val="000000"/>
                </a:buClr>
              </a:pPr>
              <a:endParaRPr lang="en-US" sz="1865" kern="0" dirty="0">
                <a:solidFill>
                  <a:srgbClr val="263238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84" name="Diamond 83"/>
            <p:cNvSpPr/>
            <p:nvPr/>
          </p:nvSpPr>
          <p:spPr>
            <a:xfrm>
              <a:off x="4315538" y="1984049"/>
              <a:ext cx="678470" cy="682657"/>
            </a:xfrm>
            <a:prstGeom prst="diamond">
              <a:avLst/>
            </a:prstGeom>
            <a:solidFill>
              <a:srgbClr val="004F8A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>
                <a:buClr>
                  <a:srgbClr val="000000"/>
                </a:buClr>
              </a:pPr>
              <a:endParaRPr lang="en-US" sz="1865" kern="0" dirty="0">
                <a:solidFill>
                  <a:srgbClr val="FFFFFF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57359" y="2143394"/>
              <a:ext cx="678470" cy="344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200">
                <a:buClr>
                  <a:srgbClr val="000000"/>
                </a:buClr>
              </a:pPr>
              <a:r>
                <a:rPr lang="en-US" sz="1865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rlin Sans FB" panose="020E0602020502020306" pitchFamily="34" charset="0"/>
                  <a:cs typeface="Arial" panose="020B0604020202020204"/>
                  <a:sym typeface="Arial" panose="020B0604020202020204"/>
                </a:rPr>
                <a:t>04</a:t>
              </a:r>
              <a:endParaRPr lang="en-US" sz="1865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61995" y="5432884"/>
            <a:ext cx="1019203" cy="752675"/>
            <a:chOff x="4186193" y="1984049"/>
            <a:chExt cx="949636" cy="682657"/>
          </a:xfrm>
        </p:grpSpPr>
        <p:sp>
          <p:nvSpPr>
            <p:cNvPr id="87" name="Diamond 86"/>
            <p:cNvSpPr/>
            <p:nvPr/>
          </p:nvSpPr>
          <p:spPr>
            <a:xfrm>
              <a:off x="4186193" y="1984049"/>
              <a:ext cx="678470" cy="68265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200">
                <a:buClr>
                  <a:srgbClr val="000000"/>
                </a:buClr>
              </a:pPr>
              <a:endParaRPr lang="en-US" sz="1865" kern="0" dirty="0">
                <a:solidFill>
                  <a:srgbClr val="263238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88" name="Diamond 87"/>
            <p:cNvSpPr/>
            <p:nvPr/>
          </p:nvSpPr>
          <p:spPr>
            <a:xfrm>
              <a:off x="4315538" y="1984049"/>
              <a:ext cx="678470" cy="682657"/>
            </a:xfrm>
            <a:prstGeom prst="diamond">
              <a:avLst/>
            </a:prstGeom>
            <a:solidFill>
              <a:srgbClr val="004F8A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>
                <a:buClr>
                  <a:srgbClr val="000000"/>
                </a:buClr>
              </a:pPr>
              <a:endParaRPr lang="en-US" sz="1865" kern="0" dirty="0">
                <a:solidFill>
                  <a:srgbClr val="FFFFFF"/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57359" y="2143394"/>
              <a:ext cx="678470" cy="344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200">
                <a:buClr>
                  <a:srgbClr val="000000"/>
                </a:buClr>
              </a:pPr>
              <a:r>
                <a:rPr lang="en-US" sz="1865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rlin Sans FB" panose="020E0602020502020306" pitchFamily="34" charset="0"/>
                  <a:cs typeface="Arial" panose="020B0604020202020204"/>
                  <a:sym typeface="Arial" panose="020B0604020202020204"/>
                </a:rPr>
                <a:t>05</a:t>
              </a:r>
              <a:endParaRPr lang="en-US" sz="1865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587157" y="4335335"/>
            <a:ext cx="3062597" cy="521827"/>
            <a:chOff x="5110460" y="1795848"/>
            <a:chExt cx="2296948" cy="391370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5110460" y="2187218"/>
              <a:ext cx="2296948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144808" y="1795848"/>
              <a:ext cx="2052729" cy="375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200">
                <a:buClr>
                  <a:srgbClr val="000000"/>
                </a:buClr>
              </a:pPr>
              <a:r>
                <a:rPr lang="en-GB" sz="2660" b="1" kern="0" dirty="0">
                  <a:solidFill>
                    <a:srgbClr val="0053A3">
                      <a:lumMod val="60000"/>
                      <a:lumOff val="40000"/>
                    </a:srgbClr>
                  </a:solidFill>
                  <a:latin typeface="Arial" panose="020B0604020202020204" pitchFamily="34" charset="0"/>
                  <a:ea typeface="Roboto Slab" charset="0"/>
                  <a:cs typeface="Arial" panose="020B0604020202020204" pitchFamily="34" charset="0"/>
                  <a:sym typeface="Arial" panose="020B0604020202020204"/>
                </a:rPr>
                <a:t>Demonstration</a:t>
              </a:r>
              <a:endParaRPr lang="en-US" altLang="en-GB" sz="2665" b="1" kern="0" dirty="0">
                <a:solidFill>
                  <a:srgbClr val="0053A3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  <a:sym typeface="Arial" panose="020B0604020202020204"/>
              </a:endParaRPr>
            </a:p>
          </p:txBody>
        </p:sp>
      </p:grpSp>
      <p:sp>
        <p:nvSpPr>
          <p:cNvPr id="47" name="Slide Number Placeholder 1"/>
          <p:cNvSpPr txBox="1"/>
          <p:nvPr/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accent1"/>
                </a:solidFill>
              </a:rPr>
              <a:t>    </a:t>
            </a:r>
            <a:fld id="{00000000-1234-1234-1234-123412341234}" type="slidenum">
              <a:rPr lang="en-GB" b="1" smtClean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fld>
            <a:r>
              <a:rPr lang="en-GB" dirty="0">
                <a:solidFill>
                  <a:schemeClr val="accent1"/>
                </a:solidFill>
              </a:rPr>
              <a:t> </a:t>
            </a:r>
            <a:endParaRPr lang="en-GB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/>
          <p:cNvSpPr/>
          <p:nvPr/>
        </p:nvSpPr>
        <p:spPr>
          <a:xfrm>
            <a:off x="1753301" y="1383127"/>
            <a:ext cx="8890304" cy="3637108"/>
          </a:xfrm>
          <a:prstGeom prst="roundRect">
            <a:avLst/>
          </a:prstGeom>
          <a:solidFill>
            <a:srgbClr val="E9F6FD"/>
          </a:solidFill>
          <a:ln w="28575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Google Shape;70;p12"/>
          <p:cNvSpPr txBox="1"/>
          <p:nvPr/>
        </p:nvSpPr>
        <p:spPr>
          <a:xfrm>
            <a:off x="1753301" y="1751959"/>
            <a:ext cx="8890304" cy="269453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4665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I. Introduction</a:t>
            </a:r>
            <a:br>
              <a:rPr lang="en-US" sz="1865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</a:br>
            <a:r>
              <a:rPr lang="en-US" sz="2665" b="1" dirty="0">
                <a:solidFill>
                  <a:schemeClr val="accent1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Overview and Software System</a:t>
            </a:r>
            <a:endParaRPr lang="en-US" sz="2665" b="1" dirty="0">
              <a:solidFill>
                <a:schemeClr val="accent1"/>
              </a:solidFill>
              <a:latin typeface="Arial" panose="020B0604020202020204" pitchFamily="34" charset="0"/>
              <a:ea typeface="Roboto Slab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7"/>
          <p:cNvGrpSpPr/>
          <p:nvPr/>
        </p:nvGrpSpPr>
        <p:grpSpPr>
          <a:xfrm>
            <a:off x="190816" y="314996"/>
            <a:ext cx="1794388" cy="418186"/>
            <a:chOff x="303884" y="843513"/>
            <a:chExt cx="2266500" cy="477000"/>
          </a:xfrm>
        </p:grpSpPr>
        <p:sp>
          <p:nvSpPr>
            <p:cNvPr id="147" name="Google Shape;147;p7"/>
            <p:cNvSpPr/>
            <p:nvPr/>
          </p:nvSpPr>
          <p:spPr>
            <a:xfrm>
              <a:off x="303884" y="843513"/>
              <a:ext cx="2266500" cy="477000"/>
            </a:xfrm>
            <a:prstGeom prst="roundRect">
              <a:avLst>
                <a:gd name="adj" fmla="val 16667"/>
              </a:avLst>
            </a:prstGeom>
            <a:solidFill>
              <a:srgbClr val="004875"/>
            </a:solidFill>
            <a:ln w="57150" cap="flat" cmpd="sng">
              <a:solidFill>
                <a:srgbClr val="1BB1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8" name="Google Shape;148;p7"/>
            <p:cNvSpPr txBox="1"/>
            <p:nvPr/>
          </p:nvSpPr>
          <p:spPr>
            <a:xfrm>
              <a:off x="381127" y="928190"/>
              <a:ext cx="2079900" cy="358200"/>
            </a:xfrm>
            <a:prstGeom prst="rect">
              <a:avLst/>
            </a:prstGeom>
            <a:solidFill>
              <a:srgbClr val="00487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 panose="020B0604020202020204"/>
                <a:buNone/>
              </a:pPr>
              <a:r>
                <a:rPr lang="en-US" sz="1800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I. Introduction</a:t>
              </a: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735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0" name="Google Shape;150;p7"/>
          <p:cNvSpPr txBox="1"/>
          <p:nvPr/>
        </p:nvSpPr>
        <p:spPr>
          <a:xfrm>
            <a:off x="153959" y="4295630"/>
            <a:ext cx="3226435" cy="35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26323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Which places to visit ?</a:t>
            </a:r>
            <a:endParaRPr lang="en-US" sz="2000" b="1" i="0" u="none" strike="noStrike" cap="none">
              <a:solidFill>
                <a:srgbClr val="26323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4698365" y="703580"/>
            <a:ext cx="3237865" cy="475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0091E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PROBLEMS</a:t>
            </a:r>
            <a:endParaRPr lang="en-US" sz="2500" b="1">
              <a:solidFill>
                <a:srgbClr val="0091EA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2" name="Google Shape;152;p7" descr="E:\FPT\Capstone\img\hoc-tieng-a-rap-cho-nguoi-moi-bat-dau-1.jpghoc-tieng-a-rap-cho-nguoi-moi-bat-dau-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77240" y="2226310"/>
            <a:ext cx="197929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 txBox="1"/>
          <p:nvPr/>
        </p:nvSpPr>
        <p:spPr>
          <a:xfrm>
            <a:off x="8138160" y="4295775"/>
            <a:ext cx="3977640" cy="35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Font typeface="Arial" panose="020B0604020202020204"/>
              <a:buNone/>
            </a:pPr>
            <a:r>
              <a:rPr lang="en-US" sz="2000" b="1">
                <a:solidFill>
                  <a:srgbClr val="26323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Which services to experiment ?</a:t>
            </a:r>
            <a:endParaRPr lang="en-US" sz="2000" b="1">
              <a:solidFill>
                <a:srgbClr val="26323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4044950" y="4295775"/>
            <a:ext cx="3226435" cy="35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26323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Which events to join ?</a:t>
            </a:r>
            <a:endParaRPr lang="en-US" sz="2000" b="1" i="0" u="none" strike="noStrike" cap="none">
              <a:solidFill>
                <a:srgbClr val="26323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" name="Picture 3" descr="giaypheptochucsuki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160" y="2199005"/>
            <a:ext cx="2914015" cy="1770380"/>
          </a:xfrm>
          <a:prstGeom prst="rect">
            <a:avLst/>
          </a:prstGeom>
        </p:spPr>
      </p:pic>
      <p:pic>
        <p:nvPicPr>
          <p:cNvPr id="3" name="Picture 2" descr="du-lịch-1-do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00" y="2140585"/>
            <a:ext cx="3134995" cy="1886585"/>
          </a:xfrm>
          <a:prstGeom prst="rect">
            <a:avLst/>
          </a:prstGeom>
        </p:spPr>
      </p:pic>
      <p:sp>
        <p:nvSpPr>
          <p:cNvPr id="5" name="Google Shape;150;p7"/>
          <p:cNvSpPr txBox="1"/>
          <p:nvPr/>
        </p:nvSpPr>
        <p:spPr>
          <a:xfrm>
            <a:off x="3182620" y="1334770"/>
            <a:ext cx="5054600" cy="35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26323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What's tourist troubled when traveling ?</a:t>
            </a:r>
            <a:endParaRPr lang="en-US" sz="2000" b="1" i="0" u="none" strike="noStrike" cap="none">
              <a:solidFill>
                <a:srgbClr val="26323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735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73" name="Google Shape;173;p8"/>
          <p:cNvSpPr/>
          <p:nvPr/>
        </p:nvSpPr>
        <p:spPr>
          <a:xfrm>
            <a:off x="5356720" y="879645"/>
            <a:ext cx="2202877" cy="475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0091E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SOLUTIONS</a:t>
            </a:r>
            <a:endParaRPr lang="en-US" sz="2500" b="1">
              <a:solidFill>
                <a:srgbClr val="0091EA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92" name="Google Shape;192;p8"/>
          <p:cNvGrpSpPr/>
          <p:nvPr/>
        </p:nvGrpSpPr>
        <p:grpSpPr>
          <a:xfrm>
            <a:off x="190816" y="314996"/>
            <a:ext cx="1794388" cy="418186"/>
            <a:chOff x="303884" y="843513"/>
            <a:chExt cx="2266500" cy="477000"/>
          </a:xfrm>
        </p:grpSpPr>
        <p:sp>
          <p:nvSpPr>
            <p:cNvPr id="193" name="Google Shape;193;p8"/>
            <p:cNvSpPr/>
            <p:nvPr/>
          </p:nvSpPr>
          <p:spPr>
            <a:xfrm>
              <a:off x="303884" y="843513"/>
              <a:ext cx="2266500" cy="477000"/>
            </a:xfrm>
            <a:prstGeom prst="roundRect">
              <a:avLst>
                <a:gd name="adj" fmla="val 16667"/>
              </a:avLst>
            </a:prstGeom>
            <a:solidFill>
              <a:srgbClr val="004875"/>
            </a:solidFill>
            <a:ln w="57150" cap="flat" cmpd="sng">
              <a:solidFill>
                <a:srgbClr val="1BB1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94" name="Google Shape;194;p8"/>
            <p:cNvSpPr txBox="1"/>
            <p:nvPr/>
          </p:nvSpPr>
          <p:spPr>
            <a:xfrm>
              <a:off x="381127" y="928190"/>
              <a:ext cx="2079900" cy="358200"/>
            </a:xfrm>
            <a:prstGeom prst="rect">
              <a:avLst/>
            </a:prstGeom>
            <a:solidFill>
              <a:srgbClr val="00487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 panose="020B0604020202020204"/>
                <a:buNone/>
              </a:pPr>
              <a:r>
                <a:rPr lang="en-US" sz="1800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I. Introduction</a:t>
              </a: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065" y="1897627"/>
            <a:ext cx="2681532" cy="397714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735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73" name="Google Shape;173;p8"/>
          <p:cNvSpPr/>
          <p:nvPr/>
        </p:nvSpPr>
        <p:spPr>
          <a:xfrm>
            <a:off x="5356720" y="879645"/>
            <a:ext cx="2202877" cy="475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0091E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SOLUTIONS</a:t>
            </a:r>
            <a:endParaRPr lang="en-US" sz="2500" b="1">
              <a:solidFill>
                <a:srgbClr val="0091EA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846455" y="4413250"/>
            <a:ext cx="3226435" cy="78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26323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Point of interest</a:t>
            </a:r>
            <a:endParaRPr lang="en-US" sz="2000" b="1" dirty="0">
              <a:solidFill>
                <a:srgbClr val="26323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26323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(POIs)</a:t>
            </a:r>
            <a:endParaRPr sz="2000" b="1" i="0" u="none" strike="noStrike" cap="none" dirty="0">
              <a:solidFill>
                <a:srgbClr val="26323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4172237" y="4413250"/>
            <a:ext cx="3226435" cy="78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26323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Events nearby</a:t>
            </a:r>
            <a:endParaRPr sz="2000" b="1" i="0" u="none" strike="noStrike" cap="none" dirty="0">
              <a:solidFill>
                <a:srgbClr val="26323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7717156" y="4413250"/>
            <a:ext cx="3598544" cy="78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26323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Applications (Cooperation with third parties)</a:t>
            </a:r>
            <a:endParaRPr lang="en-US" sz="2000" b="1" i="0" u="none" strike="noStrike" cap="none" dirty="0">
              <a:solidFill>
                <a:srgbClr val="26323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92" name="Google Shape;192;p8"/>
          <p:cNvGrpSpPr/>
          <p:nvPr/>
        </p:nvGrpSpPr>
        <p:grpSpPr>
          <a:xfrm>
            <a:off x="190816" y="314996"/>
            <a:ext cx="1794388" cy="418186"/>
            <a:chOff x="303884" y="843513"/>
            <a:chExt cx="2266500" cy="477000"/>
          </a:xfrm>
        </p:grpSpPr>
        <p:sp>
          <p:nvSpPr>
            <p:cNvPr id="193" name="Google Shape;193;p8"/>
            <p:cNvSpPr/>
            <p:nvPr/>
          </p:nvSpPr>
          <p:spPr>
            <a:xfrm>
              <a:off x="303884" y="843513"/>
              <a:ext cx="2266500" cy="477000"/>
            </a:xfrm>
            <a:prstGeom prst="roundRect">
              <a:avLst>
                <a:gd name="adj" fmla="val 16667"/>
              </a:avLst>
            </a:prstGeom>
            <a:solidFill>
              <a:srgbClr val="004875"/>
            </a:solidFill>
            <a:ln w="57150" cap="flat" cmpd="sng">
              <a:solidFill>
                <a:srgbClr val="1BB1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endParaRPr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94" name="Google Shape;194;p8"/>
            <p:cNvSpPr txBox="1"/>
            <p:nvPr/>
          </p:nvSpPr>
          <p:spPr>
            <a:xfrm>
              <a:off x="381127" y="928190"/>
              <a:ext cx="2079900" cy="358200"/>
            </a:xfrm>
            <a:prstGeom prst="rect">
              <a:avLst/>
            </a:prstGeom>
            <a:solidFill>
              <a:srgbClr val="00487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 panose="020B0604020202020204"/>
                <a:buNone/>
              </a:pPr>
              <a:r>
                <a:rPr lang="en-US" sz="1800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I. Introduction</a:t>
              </a: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4" name="Picture 3" descr="360_F_96079370_IN2H99TAxXjkv5GSYATepevdoKRz7en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855" y="2392045"/>
            <a:ext cx="2668270" cy="2044065"/>
          </a:xfrm>
          <a:prstGeom prst="rect">
            <a:avLst/>
          </a:prstGeom>
        </p:spPr>
      </p:pic>
      <p:pic>
        <p:nvPicPr>
          <p:cNvPr id="2" name="Picture 1" descr="ezgif.com-gif-maker"/>
          <p:cNvPicPr>
            <a:picLocks noChangeAspect="1"/>
          </p:cNvPicPr>
          <p:nvPr/>
        </p:nvPicPr>
        <p:blipFill>
          <a:blip r:embed="rId2"/>
          <a:srcRect l="-2907" t="7388" r="7407" b="-7388"/>
          <a:stretch>
            <a:fillRect/>
          </a:stretch>
        </p:blipFill>
        <p:spPr>
          <a:xfrm>
            <a:off x="4023995" y="2377440"/>
            <a:ext cx="3463290" cy="2072640"/>
          </a:xfrm>
          <a:prstGeom prst="rect">
            <a:avLst/>
          </a:prstGeom>
        </p:spPr>
      </p:pic>
      <p:pic>
        <p:nvPicPr>
          <p:cNvPr id="3" name="Picture 2" descr="hop-ta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155" y="2308860"/>
            <a:ext cx="3598545" cy="19456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/>
          <p:cNvSpPr/>
          <p:nvPr/>
        </p:nvSpPr>
        <p:spPr>
          <a:xfrm>
            <a:off x="1753301" y="1383127"/>
            <a:ext cx="8890304" cy="3637108"/>
          </a:xfrm>
          <a:prstGeom prst="roundRect">
            <a:avLst/>
          </a:prstGeom>
          <a:solidFill>
            <a:srgbClr val="E9F6FD"/>
          </a:solidFill>
          <a:ln w="28575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Google Shape;70;p12"/>
          <p:cNvSpPr txBox="1"/>
          <p:nvPr/>
        </p:nvSpPr>
        <p:spPr>
          <a:xfrm>
            <a:off x="1753301" y="1751959"/>
            <a:ext cx="8890304" cy="269453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4665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II. SYSTEM DESIGN</a:t>
            </a:r>
            <a:br>
              <a:rPr lang="en-US" sz="1865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</a:br>
            <a:r>
              <a:rPr lang="en-US" sz="2665" b="1" dirty="0">
                <a:solidFill>
                  <a:schemeClr val="accent1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How the System work</a:t>
            </a:r>
            <a:endParaRPr lang="en-US" sz="2665" b="1" dirty="0">
              <a:solidFill>
                <a:schemeClr val="accent1"/>
              </a:solidFill>
              <a:latin typeface="Arial" panose="020B0604020202020204" pitchFamily="34" charset="0"/>
              <a:ea typeface="Roboto Slab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r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3990" y="2126298"/>
            <a:ext cx="1471930" cy="1471930"/>
          </a:xfrm>
          <a:prstGeom prst="rect">
            <a:avLst/>
          </a:prstGeom>
        </p:spPr>
      </p:pic>
      <p:pic>
        <p:nvPicPr>
          <p:cNvPr id="6" name="Picture 5" descr="applic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70" y="5124059"/>
            <a:ext cx="1233170" cy="1233170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1464310" y="2080260"/>
            <a:ext cx="1229360" cy="1155700"/>
          </a:xfrm>
          <a:prstGeom prst="round2DiagRect">
            <a:avLst/>
          </a:prstGeom>
          <a:noFill/>
          <a:ln w="9525">
            <a:noFill/>
          </a:ln>
        </p:spPr>
      </p:pic>
      <p:sp>
        <p:nvSpPr>
          <p:cNvPr id="7" name="Rounded Rectangle 6"/>
          <p:cNvSpPr/>
          <p:nvPr/>
        </p:nvSpPr>
        <p:spPr>
          <a:xfrm>
            <a:off x="9052560" y="561340"/>
            <a:ext cx="2675255" cy="14484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9361170" y="723900"/>
            <a:ext cx="1106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Anotation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287510" y="1285875"/>
            <a:ext cx="1116330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0499090" y="1082040"/>
            <a:ext cx="1169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Call / Send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287510" y="1668145"/>
            <a:ext cx="111633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triangl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0558780" y="1505585"/>
            <a:ext cx="811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Return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15920" y="3651885"/>
            <a:ext cx="1705610" cy="128587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112635" y="3917950"/>
            <a:ext cx="1845310" cy="123634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355840" y="2458720"/>
            <a:ext cx="2102485" cy="1270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098800" y="2479040"/>
            <a:ext cx="1635760" cy="203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notific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241" y="5369094"/>
            <a:ext cx="909320" cy="90932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811520" y="4048760"/>
            <a:ext cx="0" cy="122936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969760" y="4226560"/>
            <a:ext cx="1788160" cy="12192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triangl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537200" y="4069080"/>
            <a:ext cx="20320" cy="122936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triangl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341869" y="2860040"/>
            <a:ext cx="2130425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triangl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088640" y="3982720"/>
            <a:ext cx="1666240" cy="128016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triangl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24200" y="2844800"/>
            <a:ext cx="1610360" cy="1524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triangl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" name="Picture 102"/>
          <p:cNvPicPr/>
          <p:nvPr/>
        </p:nvPicPr>
        <p:blipFill>
          <a:blip r:embed="rId5"/>
          <a:stretch>
            <a:fillRect/>
          </a:stretch>
        </p:blipFill>
        <p:spPr>
          <a:xfrm>
            <a:off x="9700260" y="2080260"/>
            <a:ext cx="1152525" cy="15132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754880" y="3237389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 </a:t>
            </a:r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90798" y="300652"/>
            <a:ext cx="2250472" cy="423248"/>
            <a:chOff x="303884" y="843513"/>
            <a:chExt cx="2266595" cy="477054"/>
          </a:xfrm>
          <a:solidFill>
            <a:schemeClr val="accent1">
              <a:lumMod val="50000"/>
            </a:schemeClr>
          </a:solidFill>
        </p:grpSpPr>
        <p:sp>
          <p:nvSpPr>
            <p:cNvPr id="27" name="Rectangle: Rounded Corners 26"/>
            <p:cNvSpPr/>
            <p:nvPr/>
          </p:nvSpPr>
          <p:spPr>
            <a:xfrm>
              <a:off x="303884" y="843513"/>
              <a:ext cx="2266595" cy="477054"/>
            </a:xfrm>
            <a:prstGeom prst="roundRect">
              <a:avLst/>
            </a:prstGeom>
            <a:grpFill/>
            <a:ln w="57150">
              <a:solidFill>
                <a:srgbClr val="1BB1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Google Shape;347;p83"/>
            <p:cNvSpPr txBox="1"/>
            <p:nvPr/>
          </p:nvSpPr>
          <p:spPr>
            <a:xfrm>
              <a:off x="381494" y="928054"/>
              <a:ext cx="2053322" cy="35070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R="0" inden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Lato Black" panose="020F0802020204030203"/>
                  <a:cs typeface="Arial" panose="020B0604020202020204" pitchFamily="34" charset="0"/>
                  <a:sym typeface="Lato Black" panose="020F0802020204030203"/>
                </a:rPr>
                <a:t>II. System Design</a:t>
              </a:r>
              <a:endParaRPr dirty="0">
                <a:solidFill>
                  <a:schemeClr val="bg1"/>
                </a:solidFill>
                <a:latin typeface="Arial" panose="020B0604020202020204" pitchFamily="34" charset="0"/>
                <a:ea typeface="Lato Black" panose="020F0802020204030203"/>
                <a:cs typeface="Arial" panose="020B0604020202020204" pitchFamily="34" charset="0"/>
                <a:sym typeface="Lato Black" panose="020F0802020204030203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4855969" y="615146"/>
            <a:ext cx="1892935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500" b="1" kern="0" dirty="0">
                <a:solidFill>
                  <a:srgbClr val="0091EA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OVERVIEW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Google Shape;789;p39"/>
          <p:cNvSpPr txBox="1"/>
          <p:nvPr/>
        </p:nvSpPr>
        <p:spPr>
          <a:xfrm>
            <a:off x="9337870" y="3698240"/>
            <a:ext cx="1822018" cy="249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rial" panose="020B0604020202020204" pitchFamily="34" charset="0"/>
                <a:ea typeface="Concert One"/>
                <a:cs typeface="Arial" panose="020B0604020202020204" pitchFamily="34" charset="0"/>
                <a:sym typeface="Concert One"/>
              </a:rPr>
              <a:t>Database</a:t>
            </a:r>
            <a:endParaRPr dirty="0">
              <a:latin typeface="Arial" panose="020B0604020202020204" pitchFamily="34" charset="0"/>
              <a:ea typeface="Concert One"/>
              <a:cs typeface="Arial" panose="020B0604020202020204" pitchFamily="34" charset="0"/>
              <a:sym typeface="Concert One"/>
            </a:endParaRPr>
          </a:p>
        </p:txBody>
      </p:sp>
      <p:sp>
        <p:nvSpPr>
          <p:cNvPr id="38" name="Google Shape;789;p39"/>
          <p:cNvSpPr txBox="1"/>
          <p:nvPr/>
        </p:nvSpPr>
        <p:spPr>
          <a:xfrm>
            <a:off x="8547316" y="6505698"/>
            <a:ext cx="1822018" cy="249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latin typeface="Arial" panose="020B0604020202020204" pitchFamily="34" charset="0"/>
                <a:ea typeface="Concert One"/>
                <a:cs typeface="Arial" panose="020B0604020202020204" pitchFamily="34" charset="0"/>
                <a:sym typeface="Concert One"/>
              </a:rPr>
              <a:t>Kiosk</a:t>
            </a:r>
            <a:endParaRPr lang="en-US" altLang="en-GB" dirty="0">
              <a:latin typeface="Arial" panose="020B0604020202020204" pitchFamily="34" charset="0"/>
              <a:ea typeface="Concert One"/>
              <a:cs typeface="Arial" panose="020B0604020202020204" pitchFamily="34" charset="0"/>
              <a:sym typeface="Concert One"/>
            </a:endParaRPr>
          </a:p>
        </p:txBody>
      </p:sp>
      <p:sp>
        <p:nvSpPr>
          <p:cNvPr id="39" name="Google Shape;789;p39"/>
          <p:cNvSpPr txBox="1"/>
          <p:nvPr/>
        </p:nvSpPr>
        <p:spPr>
          <a:xfrm>
            <a:off x="1316033" y="6505698"/>
            <a:ext cx="1822018" cy="249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rial" panose="020B0604020202020204" pitchFamily="34" charset="0"/>
                <a:ea typeface="Concert One"/>
                <a:cs typeface="Arial" panose="020B0604020202020204" pitchFamily="34" charset="0"/>
                <a:sym typeface="Concert One"/>
              </a:rPr>
              <a:t>Web App</a:t>
            </a:r>
            <a:endParaRPr dirty="0">
              <a:latin typeface="Arial" panose="020B0604020202020204" pitchFamily="34" charset="0"/>
              <a:ea typeface="Concert One"/>
              <a:cs typeface="Arial" panose="020B0604020202020204" pitchFamily="34" charset="0"/>
              <a:sym typeface="Concert One"/>
            </a:endParaRPr>
          </a:p>
        </p:txBody>
      </p:sp>
      <p:sp>
        <p:nvSpPr>
          <p:cNvPr id="40" name="Google Shape;789;p39"/>
          <p:cNvSpPr txBox="1"/>
          <p:nvPr/>
        </p:nvSpPr>
        <p:spPr>
          <a:xfrm>
            <a:off x="4765892" y="6506354"/>
            <a:ext cx="1822018" cy="249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rial" panose="020B0604020202020204" pitchFamily="34" charset="0"/>
                <a:ea typeface="Concert One"/>
                <a:cs typeface="Arial" panose="020B0604020202020204" pitchFamily="34" charset="0"/>
                <a:sym typeface="Concert One"/>
              </a:rPr>
              <a:t>Notification</a:t>
            </a:r>
            <a:endParaRPr dirty="0">
              <a:latin typeface="Arial" panose="020B0604020202020204" pitchFamily="34" charset="0"/>
              <a:ea typeface="Concert One"/>
              <a:cs typeface="Arial" panose="020B0604020202020204" pitchFamily="34" charset="0"/>
              <a:sym typeface="Concert One"/>
            </a:endParaRPr>
          </a:p>
        </p:txBody>
      </p:sp>
      <p:sp>
        <p:nvSpPr>
          <p:cNvPr id="41" name="Google Shape;789;p39"/>
          <p:cNvSpPr txBox="1"/>
          <p:nvPr/>
        </p:nvSpPr>
        <p:spPr>
          <a:xfrm>
            <a:off x="1181532" y="3259688"/>
            <a:ext cx="1822018" cy="249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rial" panose="020B0604020202020204" pitchFamily="34" charset="0"/>
                <a:ea typeface="Concert One"/>
                <a:cs typeface="Arial" panose="020B0604020202020204" pitchFamily="34" charset="0"/>
                <a:sym typeface="Concert One"/>
              </a:rPr>
              <a:t>Image</a:t>
            </a:r>
            <a:endParaRPr dirty="0">
              <a:latin typeface="Arial" panose="020B0604020202020204" pitchFamily="34" charset="0"/>
              <a:ea typeface="Concert One"/>
              <a:cs typeface="Arial" panose="020B0604020202020204" pitchFamily="34" charset="0"/>
              <a:sym typeface="Concert One"/>
            </a:endParaRPr>
          </a:p>
        </p:txBody>
      </p:sp>
      <p:sp>
        <p:nvSpPr>
          <p:cNvPr id="42" name="Google Shape;789;p39"/>
          <p:cNvSpPr txBox="1"/>
          <p:nvPr/>
        </p:nvSpPr>
        <p:spPr>
          <a:xfrm>
            <a:off x="5035246" y="3584148"/>
            <a:ext cx="1822018" cy="249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rial" panose="020B0604020202020204" pitchFamily="34" charset="0"/>
                <a:ea typeface="Concert One"/>
                <a:cs typeface="Arial" panose="020B0604020202020204" pitchFamily="34" charset="0"/>
                <a:sym typeface="Concert One"/>
              </a:rPr>
              <a:t>Backend Server</a:t>
            </a:r>
            <a:endParaRPr dirty="0">
              <a:latin typeface="Arial" panose="020B0604020202020204" pitchFamily="34" charset="0"/>
              <a:ea typeface="Concert One"/>
              <a:cs typeface="Arial" panose="020B0604020202020204" pitchFamily="34" charset="0"/>
              <a:sym typeface="Concert One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417310" y="5937885"/>
            <a:ext cx="2054860" cy="1143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21050" y="5949315"/>
            <a:ext cx="1415415" cy="635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0" name="Picture 99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85555" y="4968875"/>
            <a:ext cx="1145540" cy="11455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</p:bld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2926</Words>
  <Application>WPS Presentation</Application>
  <PresentationFormat>Widescreen</PresentationFormat>
  <Paragraphs>404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7" baseType="lpstr">
      <vt:lpstr>Arial</vt:lpstr>
      <vt:lpstr>SimSun</vt:lpstr>
      <vt:lpstr>Wingdings</vt:lpstr>
      <vt:lpstr>Roboto Slab</vt:lpstr>
      <vt:lpstr>Segoe Print</vt:lpstr>
      <vt:lpstr>Source Sans Pro</vt:lpstr>
      <vt:lpstr>Arial</vt:lpstr>
      <vt:lpstr>Source Sans Pro</vt:lpstr>
      <vt:lpstr>Roboto Slab</vt:lpstr>
      <vt:lpstr>Berlin Sans FB</vt:lpstr>
      <vt:lpstr>Times New Roman</vt:lpstr>
      <vt:lpstr>Calibri</vt:lpstr>
      <vt:lpstr>Lato Black</vt:lpstr>
      <vt:lpstr>Concert One</vt:lpstr>
      <vt:lpstr>Microsoft YaHei</vt:lpstr>
      <vt:lpstr>Arial Unicode MS</vt:lpstr>
      <vt:lpstr>Tahoma</vt:lpstr>
      <vt:lpstr>Sanskrit Text</vt:lpstr>
      <vt:lpstr>Segoe UI Symbol</vt:lpstr>
      <vt:lpstr>Cordelia template</vt:lpstr>
      <vt:lpstr>Interactive Kiosk For Travel Service</vt:lpstr>
      <vt:lpstr>PowerPoint 演示文稿</vt:lpstr>
      <vt:lpstr>TABLE OF 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ROLE </vt:lpstr>
      <vt:lpstr>MAIN PROCESS</vt:lpstr>
      <vt:lpstr>PowerPoint 演示文稿</vt:lpstr>
      <vt:lpstr>INTERACT WITH KIOSK</vt:lpstr>
      <vt:lpstr>UPLOAD AND PUBLISH  APPLICATION TO SYSTEM</vt:lpstr>
      <vt:lpstr>UPLOAD AND PUBLISH  APPLICATION TO SYSTEM</vt:lpstr>
      <vt:lpstr>SET UP KIOSK</vt:lpstr>
      <vt:lpstr>SET UP KIOSK  (BASIC SET UP)</vt:lpstr>
      <vt:lpstr>SET UP KIOSK  (ADVANCED SET UP)</vt:lpstr>
      <vt:lpstr>EARN MONEY FROM  3RD PARTY APPLICATIONS</vt:lpstr>
      <vt:lpstr>VIEW DASHBOARD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Storage Service  Management System</dc:title>
  <dc:creator>Thanh Hiệp</dc:creator>
  <cp:lastModifiedBy>USER</cp:lastModifiedBy>
  <cp:revision>2098</cp:revision>
  <dcterms:created xsi:type="dcterms:W3CDTF">2022-04-02T06:11:00Z</dcterms:created>
  <dcterms:modified xsi:type="dcterms:W3CDTF">2022-08-30T03:04:24Z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C2C8094477B6470FBD2DB809ACE7E06B</vt:lpwstr>
  </property>
  <property fmtid="{D5CDD505-2E9C-101B-9397-08002B2CF9AE}" pid="3" name="KSOProductBuildVer">
    <vt:lpwstr>1033-11.2.0.11254</vt:lpwstr>
  </property>
</Properties>
</file>