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89" r:id="rId6"/>
    <p:sldId id="371" r:id="rId7"/>
    <p:sldId id="370" r:id="rId8"/>
    <p:sldId id="299" r:id="rId9"/>
    <p:sldId id="306" r:id="rId10"/>
    <p:sldId id="290" r:id="rId11"/>
    <p:sldId id="320" r:id="rId12"/>
    <p:sldId id="309" r:id="rId13"/>
    <p:sldId id="321" r:id="rId14"/>
    <p:sldId id="322" r:id="rId15"/>
    <p:sldId id="345" r:id="rId16"/>
    <p:sldId id="366" r:id="rId17"/>
    <p:sldId id="367" r:id="rId18"/>
    <p:sldId id="369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82BACC"/>
    <a:srgbClr val="000082"/>
    <a:srgbClr val="303F6A"/>
    <a:srgbClr val="2B4C73"/>
    <a:srgbClr val="363D5C"/>
    <a:srgbClr val="000096"/>
    <a:srgbClr val="1A7BA2"/>
    <a:srgbClr val="C8F7F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>
      <p:cViewPr>
        <p:scale>
          <a:sx n="100" d="100"/>
          <a:sy n="100" d="100"/>
        </p:scale>
        <p:origin x="-684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/>
              <a:pPr/>
              <a:t>2015-06-30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3429000"/>
            <a:ext cx="24798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ko-KR" altLang="en-US" b="1" kern="0" spc="110" dirty="0" err="1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에스크</a:t>
            </a:r>
            <a:r>
              <a:rPr lang="ko-KR" altLang="en-US" b="1" kern="0" spc="110" dirty="0" err="1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로</a:t>
            </a:r>
            <a:r>
              <a:rPr lang="ko-KR" altLang="en-US" b="1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 사이트 제작</a:t>
            </a:r>
            <a:endParaRPr lang="en-US" altLang="ko-KR" b="1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7929" y="6381328"/>
            <a:ext cx="11006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L1J5(D</a:t>
            </a:r>
            <a:r>
              <a:rPr lang="ko-KR" altLang="en-US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조</a:t>
            </a:r>
            <a:r>
              <a:rPr lang="en-US" altLang="ko-KR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)</a:t>
            </a:r>
            <a:endParaRPr lang="en-US" altLang="ko-KR" sz="2200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21114"/>
            <a:ext cx="568863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4000" b="1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itchFamily="34" charset="0"/>
                <a:cs typeface="Arial" pitchFamily="34" charset="0"/>
              </a:rPr>
              <a:t>화면정의서</a:t>
            </a:r>
            <a:endParaRPr lang="en-US" altLang="ko-KR" sz="4000" b="1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(Level5)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31409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화면 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6926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결</a:t>
            </a:r>
            <a:r>
              <a:rPr lang="ko-KR" altLang="en-US" dirty="0">
                <a:solidFill>
                  <a:prstClr val="black"/>
                </a:solidFill>
              </a:rPr>
              <a:t>제</a:t>
            </a:r>
            <a:r>
              <a:rPr lang="ko-KR" altLang="en-US" dirty="0" smtClean="0">
                <a:solidFill>
                  <a:prstClr val="black"/>
                </a:solidFill>
              </a:rPr>
              <a:t>페이지 </a:t>
            </a:r>
            <a:r>
              <a:rPr lang="en-US" altLang="ko-KR" dirty="0">
                <a:solidFill>
                  <a:prstClr val="black"/>
                </a:solidFill>
              </a:rPr>
              <a:t>I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5" name="_x106030704" descr="EMB000056fc38b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868144" cy="46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(Level5)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07139"/>
              </p:ext>
            </p:extLst>
          </p:nvPr>
        </p:nvGraphicFramePr>
        <p:xfrm>
          <a:off x="5867400" y="1295400"/>
          <a:ext cx="3048000" cy="442341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결제화면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(009)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Email,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유의사항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구매할 물건에 대한 정보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 등을 다시 한번 확인하고 결제수단을 선택하는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결제하기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누르면 결제 창으로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무통장입금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주문번호가 주어지고 결제완료 페이지로 이동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결제에 대한 기능은 완료되었다고 가정한다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1760" y="31409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화면 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7647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결</a:t>
            </a:r>
            <a:r>
              <a:rPr lang="ko-KR" altLang="en-US" dirty="0">
                <a:solidFill>
                  <a:prstClr val="black"/>
                </a:solidFill>
              </a:rPr>
              <a:t>제</a:t>
            </a:r>
            <a:r>
              <a:rPr lang="ko-KR" altLang="en-US" dirty="0" smtClean="0">
                <a:solidFill>
                  <a:prstClr val="black"/>
                </a:solidFill>
              </a:rPr>
              <a:t>페이지 </a:t>
            </a:r>
            <a:r>
              <a:rPr lang="en-US" altLang="ko-KR" dirty="0" smtClean="0">
                <a:solidFill>
                  <a:prstClr val="black"/>
                </a:solidFill>
              </a:rPr>
              <a:t>II</a:t>
            </a:r>
          </a:p>
        </p:txBody>
      </p:sp>
      <p:pic>
        <p:nvPicPr>
          <p:cNvPr id="2049" name="_x106029984" descr="EMB000056fc38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7649"/>
            <a:ext cx="5148064" cy="43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(Level3)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8140"/>
              </p:ext>
            </p:extLst>
          </p:nvPr>
        </p:nvGraphicFramePr>
        <p:xfrm>
          <a:off x="5867400" y="1295400"/>
          <a:ext cx="3048000" cy="427101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마이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(010)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회원의 주문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 내역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회원정보 수정 페이지로 전환 될 수 있는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click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 내역 페이지로 전환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click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 내역 페이지로 전환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click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 페이지로 전환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 click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회원정보 수정 페이지로 전환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648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Level4)</a:t>
            </a:r>
            <a:endParaRPr lang="ko-KR" altLang="en-US" sz="2400" b="1" dirty="0">
              <a:solidFill>
                <a:prstClr val="black"/>
              </a:solidFill>
            </a:endParaRPr>
          </a:p>
          <a:p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2833"/>
              </p:ext>
            </p:extLst>
          </p:nvPr>
        </p:nvGraphicFramePr>
        <p:xfrm>
          <a:off x="5867400" y="1295400"/>
          <a:ext cx="3048000" cy="442341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구매내역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(011)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구매확정여부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회원이 구매한 상품 목록을 보여주는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상품정보 라인을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click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할 시 상품 세부페이지로 전환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 위치 정보를 출력함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본 프로젝트의 개발 범위 아님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회원이 해당 물품에 대한 구매를 확정했다는 표시가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교환이 없음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!!!!!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배송위치 확인은 무조건 배달 완료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109614"/>
            <a:ext cx="56483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97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400" b="1" dirty="0">
                <a:solidFill>
                  <a:prstClr val="black"/>
                </a:solidFill>
              </a:rPr>
              <a:t>Level4)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16458"/>
              </p:ext>
            </p:extLst>
          </p:nvPr>
        </p:nvGraphicFramePr>
        <p:xfrm>
          <a:off x="5867400" y="1295400"/>
          <a:ext cx="3048000" cy="442341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판매내역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(012)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회원이 등록한 상품에 대한 간략한 정보 목록을 보여주고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구매자 목록 확인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할 수 있는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상품정보 라인을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click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할 시 상품 세부페이지로 전환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 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구매자 목록 확인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클릭하면 해당 상품을 구매한 회원들의 목록이 출력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click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마이 페이지로 전환 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52101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1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97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400" b="1" dirty="0">
                <a:solidFill>
                  <a:prstClr val="black"/>
                </a:solidFill>
              </a:rPr>
              <a:t>Level4)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19579"/>
              </p:ext>
            </p:extLst>
          </p:nvPr>
        </p:nvGraphicFramePr>
        <p:xfrm>
          <a:off x="5867400" y="1295400"/>
          <a:ext cx="3048000" cy="427101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(013)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회원이 보관해둔 장바구니의 상품 목록을 보여주는 화면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상품정보 라인을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click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할 시 상품 세부페이지로 전환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결제 페이지로 전환됨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click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 목록에서 삭제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29"/>
            <a:ext cx="57150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3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26" y="2936369"/>
            <a:ext cx="322876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800" b="1" kern="0" smtClean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Thank you</a:t>
            </a:r>
            <a:r>
              <a:rPr lang="en-US" altLang="ko-KR" sz="4800" b="1" i="1" kern="0" smtClean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!</a:t>
            </a:r>
          </a:p>
        </p:txBody>
      </p:sp>
      <p:pic>
        <p:nvPicPr>
          <p:cNvPr id="6" name="Picture 2" descr="E:\Jha's design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382" y="6376847"/>
            <a:ext cx="1481290" cy="303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(Level1)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62528"/>
              </p:ext>
            </p:extLst>
          </p:nvPr>
        </p:nvGraphicFramePr>
        <p:xfrm>
          <a:off x="5508104" y="1268759"/>
          <a:ext cx="3384376" cy="4889014"/>
        </p:xfrm>
        <a:graphic>
          <a:graphicData uri="http://schemas.openxmlformats.org/drawingml/2006/table">
            <a:tbl>
              <a:tblPr/>
              <a:tblGrid>
                <a:gridCol w="1418557"/>
                <a:gridCol w="1965819"/>
              </a:tblGrid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상단 메뉴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(001)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429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모든페이지에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공통으로 존재하는 상단 메뉴이다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화면배치는 왼쪽 이미지와 같이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Catch luck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로고 이미지를 클릭하면 메인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(003)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로고 이미지 위에 마우스 커서를 올리면 손가락모양으로 변경된다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우측상단에 로그인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마이페이지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아이콘이 존재하여 누르면 각각 페이지로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 위에 마우스 커서를 올리면 손가락모양으로 변경된다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검색창은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텍스트 박스로 만들고 키워드를 입력하고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엔터키를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치거나 검색버튼을 누르면 검색페이지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(006)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9899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로그인 되어있는 상태라면 로그인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 아이콘을 안보이게 하고 로그아웃 아이콘이 회원가입 아이콘이 있는 자리에 보이도록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397502"/>
            <a:ext cx="5040561" cy="7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(Level1)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3516"/>
              </p:ext>
            </p:extLst>
          </p:nvPr>
        </p:nvGraphicFramePr>
        <p:xfrm>
          <a:off x="5508104" y="1268759"/>
          <a:ext cx="3384376" cy="4889014"/>
        </p:xfrm>
        <a:graphic>
          <a:graphicData uri="http://schemas.openxmlformats.org/drawingml/2006/table">
            <a:tbl>
              <a:tblPr/>
              <a:tblGrid>
                <a:gridCol w="1418557"/>
                <a:gridCol w="1965819"/>
              </a:tblGrid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사이드 메뉴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(002)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429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모든 페이지의 왼쪽측면에 존재하는 메뉴이다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CSS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로 왼쪽 화면과 같이 스타일을 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9899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3" y="1916832"/>
            <a:ext cx="246099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(Level1)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85069"/>
              </p:ext>
            </p:extLst>
          </p:nvPr>
        </p:nvGraphicFramePr>
        <p:xfrm>
          <a:off x="5508104" y="1268759"/>
          <a:ext cx="3384376" cy="4889014"/>
        </p:xfrm>
        <a:graphic>
          <a:graphicData uri="http://schemas.openxmlformats.org/drawingml/2006/table">
            <a:tbl>
              <a:tblPr/>
              <a:tblGrid>
                <a:gridCol w="1418557"/>
                <a:gridCol w="1965819"/>
              </a:tblGrid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(003)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429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사이트를 대표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입력하여 접속하였을 때 나오는 페이지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구성은 왼쪽 이미지와 같이 구성한다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 by 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배치한다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PRODUCT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테이블의 데이터를 가져오되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PRODUCT_NO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큰  것부터 차례대로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개를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20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9899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검색어를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입력하지 않고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누를 경우 경고를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마이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로 전환 시 로그인 되어 있지 않으면 경고메시지를 포함한 경고를 출력 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로그인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화면으로 전환한다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4134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</a:t>
            </a:r>
            <a:r>
              <a:rPr lang="en-US" altLang="ko-KR" sz="2400" b="1" dirty="0">
                <a:solidFill>
                  <a:prstClr val="black"/>
                </a:solidFill>
              </a:rPr>
              <a:t>2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5678"/>
              </p:ext>
            </p:extLst>
          </p:nvPr>
        </p:nvGraphicFramePr>
        <p:xfrm>
          <a:off x="4644008" y="1367402"/>
          <a:ext cx="4176464" cy="4981979"/>
        </p:xfrm>
        <a:graphic>
          <a:graphicData uri="http://schemas.openxmlformats.org/drawingml/2006/table">
            <a:tbl>
              <a:tblPr/>
              <a:tblGrid>
                <a:gridCol w="1507965"/>
                <a:gridCol w="2668499"/>
              </a:tblGrid>
              <a:tr h="350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Login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(004)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04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64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Login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하는 화면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배치는 왼쪽 이미지와 같이한다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상단 텍스트 박스에는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입력 받는 칸이고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하단 텍스트 박스는 비밀번호를 입력 받는 칸이다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비밀번호를 입력하는 박스는 문자를 입력하면 입력 받은 문자  대신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표시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되어야한다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텍스트 박스에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ID, 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비밀번호를 입력하고 로그인 버튼을 누르면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MEMBER 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테이블에 존재하는 데이터인지 확인 후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ID, PASSWORD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일치하면 로그인 세션을 생성한다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버튼에 마우스 커서를 올리면 손가락모양으로 바뀐다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회원가입을 클릭하면 회원가입 페이지로 이동한다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 글자에 마우스 커서를 올리면 손가락모양으로 바뀐다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58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3762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존재하지 않는 아이디로 로그인 시도할 경우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팝업창으로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존재하지 않는 아이디입니다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.’ 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경고 메시지를 출력한다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아이디와 비밀번호가 일치하지 않을 경우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팝업창으로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비밀번호가 일치하지 않습니다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.’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경고 메시지를 출력한다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상태 유지 체크박스를 선택하고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로그인을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하면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웹브라우저를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종료하고 다시 </a:t>
                      </a:r>
                      <a:r>
                        <a:rPr kumimoji="1" lang="ko-KR" altLang="en-US" sz="10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접속했을때</a:t>
                      </a:r>
                      <a:r>
                        <a:rPr kumimoji="1" lang="ko-KR" altLang="en-US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로그인 상태를 유지하도록 한다</a:t>
                      </a:r>
                      <a:r>
                        <a:rPr kumimoji="1" lang="en-US" altLang="ko-KR" sz="1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2" y="2492896"/>
            <a:ext cx="3990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</a:t>
            </a:r>
            <a:r>
              <a:rPr lang="en-US" altLang="ko-KR" sz="2400" b="1" dirty="0">
                <a:solidFill>
                  <a:prstClr val="black"/>
                </a:solidFill>
              </a:rPr>
              <a:t>2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0767"/>
              </p:ext>
            </p:extLst>
          </p:nvPr>
        </p:nvGraphicFramePr>
        <p:xfrm>
          <a:off x="5220072" y="1293494"/>
          <a:ext cx="3672408" cy="4423411"/>
        </p:xfrm>
        <a:graphic>
          <a:graphicData uri="http://schemas.openxmlformats.org/drawingml/2006/table">
            <a:tbl>
              <a:tblPr/>
              <a:tblGrid>
                <a:gridCol w="914400"/>
                <a:gridCol w="2758008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 가입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(005)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Email,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휴대폰 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79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 가입을 할 수 있는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화면구성은 왼쪽 이미지와 같이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…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각각은 텍스트 박스로 입력 받는다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비밀번호와 비밀번호 확인은 입력 받는 문자 대신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표시되도록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아이디를 입력하고 중복확인 버튼을 누르면 존재하는 아이디인지 아닌지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팝업창을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통해 알려준다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 항목의 제한 조건을 만족하지 못하면 각 텍스트박스 아래에 붉은색으로 경고문구를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조건을 만족하고 확인 버튼을 누르면 가입이 완료되고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MEMBER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테이블에 데이터가 추가되며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(003)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취소버튼을 누르면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(003)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7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4657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>
                <a:solidFill>
                  <a:prstClr val="black"/>
                </a:solidFill>
              </a:rPr>
              <a:t>(Level1)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83005"/>
              </p:ext>
            </p:extLst>
          </p:nvPr>
        </p:nvGraphicFramePr>
        <p:xfrm>
          <a:off x="5148064" y="1269878"/>
          <a:ext cx="3672408" cy="4969275"/>
        </p:xfrm>
        <a:graphic>
          <a:graphicData uri="http://schemas.openxmlformats.org/drawingml/2006/table">
            <a:tbl>
              <a:tblPr/>
              <a:tblGrid>
                <a:gridCol w="1393845"/>
                <a:gridCol w="2278563"/>
              </a:tblGrid>
              <a:tr h="2589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검색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(006)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9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894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956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카테고리 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검색어를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입력 하였을 경우 보여지는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해당 카테고리 또는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검색어에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만족하는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PRODUCT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테이블의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들을 리스트형태로 왼쪽 이미지와 같이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리스트의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PRODUCT_TITLE, PRICE, DELIVERY_FEE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해당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PRODUCT_NO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와 일치하는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IMAGE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테이블의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PRIORITY_NO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인 이미지를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리스트는 한 페이지당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10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개의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를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, row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의 개수가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10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개 미만이면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위쪽칸부터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 채워 정렬하되 남은 칸은 공백으로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상품 이미지나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상품명을 클릭하면 상품 상세 페이지로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상품이미지나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상품명 위에 마우스 커서를 올릴 경우 마우스 커서 모양을 손가락모양으로 표시되도록 바꾼다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상품명 위에 마우스 커서를 올릴 경우 상품명에 밑줄이 생기도록 변경한다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94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404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51832"/>
            <a:ext cx="4824536" cy="28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(Level3)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81660"/>
              </p:ext>
            </p:extLst>
          </p:nvPr>
        </p:nvGraphicFramePr>
        <p:xfrm>
          <a:off x="5254761" y="1295400"/>
          <a:ext cx="3660639" cy="4797896"/>
        </p:xfrm>
        <a:graphic>
          <a:graphicData uri="http://schemas.openxmlformats.org/drawingml/2006/table">
            <a:tbl>
              <a:tblPr/>
              <a:tblGrid>
                <a:gridCol w="1098192"/>
                <a:gridCol w="2562447"/>
              </a:tblGrid>
              <a:tr h="22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제품등록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(007)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2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 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048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988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상품을 등록하는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화면구성은 왼쪽 이미지와 같이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 선택은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드롭박스를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이용하여 상위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하위를 선택할 수 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 선택은 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하위 순서에 따라 차례대로 선택해야 하며 상위를 선택하면 그에 따른 중위 카테고리 목록이 나오고 중위를 선택하면 그에 따른 하위 카테고리 목록이 나와서 선택할 수 있도록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 항목들은 텍스트박스를 통하여 입력 받을 수 있도록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상품이미지는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 이하로 등록가능 하며 가장 먼저 선택하는 이미지를 대표 이미지로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 등록은 위에서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부터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아래대로 차례대로 선택해야만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 버튼을 누르면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(003)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48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256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48562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31196" y="101823"/>
            <a:ext cx="28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화면정의서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(Level</a:t>
            </a:r>
            <a:r>
              <a:rPr lang="en-US" altLang="ko-KR" sz="2400" b="1" dirty="0">
                <a:solidFill>
                  <a:prstClr val="black"/>
                </a:solidFill>
              </a:rPr>
              <a:t>2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47877"/>
              </p:ext>
            </p:extLst>
          </p:nvPr>
        </p:nvGraphicFramePr>
        <p:xfrm>
          <a:off x="4860032" y="1169915"/>
          <a:ext cx="3816424" cy="5283421"/>
        </p:xfrm>
        <a:graphic>
          <a:graphicData uri="http://schemas.openxmlformats.org/drawingml/2006/table">
            <a:tbl>
              <a:tblPr/>
              <a:tblGrid>
                <a:gridCol w="1065394"/>
                <a:gridCol w="2751030"/>
              </a:tblGrid>
              <a:tr h="3016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 상세 페이지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(008)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판매가격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4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5190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클릭하였을때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보여지는 상품의 상세 페이지 화면이다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구성은 왼쪽 이미지와 같이 하도록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 이미지를 클릭하면 새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팝업창으로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원본 이미지 크기로 이미지를 볼 수 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64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495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8085" y="6093296"/>
            <a:ext cx="360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F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3985217" cy="55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1146</Words>
  <Application>Microsoft Office PowerPoint</Application>
  <PresentationFormat>화면 슬라이드 쇼(4:3)</PresentationFormat>
  <Paragraphs>187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2_Office 테마</vt:lpstr>
      <vt:lpstr>테마1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Registered User</cp:lastModifiedBy>
  <cp:revision>410</cp:revision>
  <dcterms:created xsi:type="dcterms:W3CDTF">2013-04-18T16:14:25Z</dcterms:created>
  <dcterms:modified xsi:type="dcterms:W3CDTF">2015-06-30T04:18:34Z</dcterms:modified>
</cp:coreProperties>
</file>