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74" r:id="rId7"/>
    <p:sldId id="280" r:id="rId8"/>
    <p:sldId id="281" r:id="rId9"/>
    <p:sldId id="282" r:id="rId10"/>
    <p:sldId id="279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ACC"/>
    <a:srgbClr val="000082"/>
    <a:srgbClr val="303F6A"/>
    <a:srgbClr val="003399"/>
    <a:srgbClr val="2B4C73"/>
    <a:srgbClr val="363D5C"/>
    <a:srgbClr val="000096"/>
    <a:srgbClr val="1A7BA2"/>
    <a:srgbClr val="C8F7F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>
      <p:cViewPr>
        <p:scale>
          <a:sx n="100" d="100"/>
          <a:sy n="100" d="100"/>
        </p:scale>
        <p:origin x="-222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/>
              <a:pPr/>
              <a:t>2013-12-09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3429000"/>
            <a:ext cx="247984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lvl="0"/>
            <a:r>
              <a:rPr lang="ko-KR" altLang="en-US" b="1" kern="0" spc="110" dirty="0" err="1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에스크</a:t>
            </a:r>
            <a:r>
              <a:rPr lang="ko-KR" altLang="en-US" b="1" kern="0" spc="110" dirty="0" err="1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로</a:t>
            </a:r>
            <a:r>
              <a:rPr lang="ko-KR" altLang="en-US" b="1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 사이트 제작</a:t>
            </a:r>
            <a:endParaRPr lang="en-US" altLang="ko-KR" b="1" kern="0" spc="11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7929" y="6381328"/>
            <a:ext cx="11006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L1J5(D</a:t>
            </a:r>
            <a:r>
              <a:rPr lang="ko-KR" altLang="en-US" sz="16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조</a:t>
            </a:r>
            <a:r>
              <a:rPr lang="en-US" altLang="ko-KR" sz="16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ea typeface="Verdana" pitchFamily="34" charset="0"/>
                <a:cs typeface="Arial" pitchFamily="34" charset="0"/>
              </a:rPr>
              <a:t>)</a:t>
            </a:r>
            <a:endParaRPr lang="en-US" altLang="ko-KR" sz="2200" kern="0" spc="11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21114"/>
            <a:ext cx="568863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4000" b="1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itchFamily="34" charset="0"/>
                <a:cs typeface="Arial" pitchFamily="34" charset="0"/>
              </a:rPr>
              <a:t>Logical Modeling</a:t>
            </a:r>
            <a:endParaRPr lang="en-US" altLang="ko-KR" sz="4000" b="1" kern="0" spc="11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463" y="1844824"/>
            <a:ext cx="2050561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3600" b="1" kern="0" dirty="0" smtClean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Myriad Pro" pitchFamily="34" charset="0"/>
                <a:ea typeface="다음_SemiBold" pitchFamily="2" charset="-127"/>
                <a:cs typeface="Tahoma" pitchFamily="34" charset="0"/>
              </a:rPr>
              <a:t>Contents</a:t>
            </a:r>
          </a:p>
        </p:txBody>
      </p:sp>
      <p:sp>
        <p:nvSpPr>
          <p:cNvPr id="4" name="빗면 3"/>
          <p:cNvSpPr/>
          <p:nvPr/>
        </p:nvSpPr>
        <p:spPr>
          <a:xfrm>
            <a:off x="2935735" y="2699848"/>
            <a:ext cx="4583682" cy="505594"/>
          </a:xfrm>
          <a:prstGeom prst="bevel">
            <a:avLst>
              <a:gd name="adj" fmla="val 6670"/>
            </a:avLst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빗면 7"/>
          <p:cNvSpPr/>
          <p:nvPr/>
        </p:nvSpPr>
        <p:spPr>
          <a:xfrm>
            <a:off x="2902968" y="2713602"/>
            <a:ext cx="494506" cy="505594"/>
          </a:xfrm>
          <a:prstGeom prst="bevel">
            <a:avLst>
              <a:gd name="adj" fmla="val 50000"/>
            </a:avLst>
          </a:prstGeom>
          <a:gradFill flip="none" rotWithShape="1">
            <a:gsLst>
              <a:gs pos="6000">
                <a:schemeClr val="accent5">
                  <a:lumMod val="75000"/>
                </a:schemeClr>
              </a:gs>
              <a:gs pos="58000">
                <a:schemeClr val="tx2">
                  <a:lumMod val="75000"/>
                </a:schemeClr>
              </a:gs>
              <a:gs pos="68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freezing" dir="t"/>
          </a:scene3d>
          <a:sp3d prstMaterial="plastic">
            <a:bevelT h="1905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0258" y="270829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2400" b="1" i="0" u="none" strike="noStrike" normalizeH="0" baseline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chemeClr val="bg1">
                      <a:alpha val="85000"/>
                    </a:schemeClr>
                  </a:outerShdw>
                </a:effectLst>
                <a:latin typeface="Myriad Pro"/>
                <a:ea typeface="굴림" pitchFamily="50" charset="-127"/>
              </a:rPr>
              <a:t>개발</a:t>
            </a:r>
            <a:r>
              <a:rPr kumimoji="1" lang="en-US" altLang="ko-KR" sz="2400" b="1" i="0" u="none" strike="noStrike" normalizeH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chemeClr val="bg1">
                      <a:alpha val="85000"/>
                    </a:schemeClr>
                  </a:outerShdw>
                </a:effectLst>
                <a:latin typeface="Myriad Pro"/>
                <a:ea typeface="굴림" pitchFamily="50" charset="-127"/>
              </a:rPr>
              <a:t> </a:t>
            </a:r>
            <a:r>
              <a:rPr kumimoji="1" lang="ko-KR" altLang="en-US" sz="2400" b="1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chemeClr val="bg1">
                      <a:alpha val="85000"/>
                    </a:schemeClr>
                  </a:outerShdw>
                </a:effectLst>
                <a:latin typeface="Myriad Pro"/>
                <a:ea typeface="굴림" pitchFamily="50" charset="-127"/>
              </a:rPr>
              <a:t>주</a:t>
            </a:r>
            <a:r>
              <a:rPr kumimoji="1" lang="ko-KR" altLang="en-US" sz="24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chemeClr val="bg1">
                      <a:alpha val="85000"/>
                    </a:schemeClr>
                  </a:outerShdw>
                </a:effectLst>
                <a:latin typeface="Myriad Pro"/>
                <a:ea typeface="굴림" pitchFamily="50" charset="-127"/>
              </a:rPr>
              <a:t>제</a:t>
            </a:r>
            <a:endParaRPr kumimoji="1" lang="en-US" altLang="ko-KR" sz="2400" b="1" i="0" u="none" strike="noStrike" normalizeH="0" baseline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chemeClr val="bg1">
                    <a:alpha val="85000"/>
                  </a:schemeClr>
                </a:outerShdw>
              </a:effectLst>
              <a:latin typeface="Myriad Pro"/>
              <a:ea typeface="굴림" pitchFamily="50" charset="-127"/>
            </a:endParaRPr>
          </a:p>
        </p:txBody>
      </p:sp>
      <p:sp>
        <p:nvSpPr>
          <p:cNvPr id="9" name="빗면 8"/>
          <p:cNvSpPr/>
          <p:nvPr/>
        </p:nvSpPr>
        <p:spPr>
          <a:xfrm>
            <a:off x="2935735" y="3428511"/>
            <a:ext cx="4583682" cy="505594"/>
          </a:xfrm>
          <a:prstGeom prst="bevel">
            <a:avLst>
              <a:gd name="adj" fmla="val 6670"/>
            </a:avLst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빗면 9"/>
          <p:cNvSpPr/>
          <p:nvPr/>
        </p:nvSpPr>
        <p:spPr>
          <a:xfrm>
            <a:off x="2902968" y="3428511"/>
            <a:ext cx="494506" cy="505594"/>
          </a:xfrm>
          <a:prstGeom prst="bevel">
            <a:avLst>
              <a:gd name="adj" fmla="val 50000"/>
            </a:avLst>
          </a:prstGeom>
          <a:gradFill flip="none" rotWithShape="1">
            <a:gsLst>
              <a:gs pos="6000">
                <a:schemeClr val="accent5">
                  <a:lumMod val="75000"/>
                </a:schemeClr>
              </a:gs>
              <a:gs pos="58000">
                <a:schemeClr val="tx2">
                  <a:lumMod val="75000"/>
                </a:schemeClr>
              </a:gs>
              <a:gs pos="68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freezing" dir="t"/>
          </a:scene3d>
          <a:sp3d prstMaterial="plastic">
            <a:bevelT h="1905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40258" y="343695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Logical </a:t>
            </a:r>
            <a:r>
              <a:rPr lang="en-US" altLang="ko-KR" sz="2400" b="1" dirty="0">
                <a:solidFill>
                  <a:prstClr val="black"/>
                </a:solidFill>
              </a:rPr>
              <a:t>Modeling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2968" y="338307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ko-KR" sz="28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S PGothic" pitchFamily="34" charset="-128"/>
                <a:ea typeface="MS PGothic" pitchFamily="34" charset="-128"/>
              </a:rPr>
              <a:t>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02968" y="267751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ko-KR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S PGothic" pitchFamily="34" charset="-128"/>
                <a:ea typeface="MS PGothic" pitchFamily="34" charset="-128"/>
              </a:rPr>
              <a:t>Ⅰ</a:t>
            </a:r>
            <a:endParaRPr kumimoji="1" lang="en-US" altLang="ko-KR" sz="28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WordArt 6"/>
          <p:cNvSpPr>
            <a:spLocks noChangeArrowheads="1" noChangeShapeType="1" noTextEdit="1"/>
          </p:cNvSpPr>
          <p:nvPr/>
        </p:nvSpPr>
        <p:spPr bwMode="auto">
          <a:xfrm>
            <a:off x="3040395" y="5089829"/>
            <a:ext cx="615232" cy="843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altLang="ko-KR" sz="3600" b="1" kern="10" spc="0" smtClean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10001"/>
                  </a:srgbClr>
                </a:solidFill>
                <a:effectLst/>
                <a:latin typeface="Arial Narrow"/>
              </a:rPr>
              <a:t>P</a:t>
            </a:r>
            <a:endParaRPr lang="ko-KR" altLang="en-US" sz="3600" b="1" kern="10" spc="0">
              <a:ln w="9525">
                <a:noFill/>
                <a:round/>
                <a:headEnd/>
                <a:tailEnd/>
              </a:ln>
              <a:solidFill>
                <a:srgbClr val="FFFF99">
                  <a:alpha val="10001"/>
                </a:srgbClr>
              </a:solidFill>
              <a:effectLst/>
              <a:latin typeface="Arial Narrow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9665" y="2852936"/>
            <a:ext cx="8062266" cy="12241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b="1" dirty="0" smtClean="0">
                <a:solidFill>
                  <a:srgbClr val="002060"/>
                </a:solidFill>
                <a:ea typeface="돋움" pitchFamily="50" charset="-127"/>
                <a:cs typeface="Arial" pitchFamily="34" charset="0"/>
              </a:rPr>
              <a:t>사용자들이 </a:t>
            </a:r>
            <a:r>
              <a:rPr kumimoji="1" lang="ko-KR" altLang="en-US" b="1" dirty="0">
                <a:solidFill>
                  <a:srgbClr val="002060"/>
                </a:solidFill>
                <a:ea typeface="돋움" pitchFamily="50" charset="-127"/>
                <a:cs typeface="Arial" pitchFamily="34" charset="0"/>
              </a:rPr>
              <a:t>쉽게 상품을 구매</a:t>
            </a:r>
            <a:r>
              <a:rPr kumimoji="1" lang="en-US" altLang="ko-KR" b="1" dirty="0">
                <a:solidFill>
                  <a:srgbClr val="002060"/>
                </a:solidFill>
                <a:ea typeface="돋움" pitchFamily="50" charset="-127"/>
                <a:cs typeface="Arial" pitchFamily="34" charset="0"/>
              </a:rPr>
              <a:t>, </a:t>
            </a:r>
            <a:r>
              <a:rPr kumimoji="1" lang="ko-KR" altLang="en-US" b="1" dirty="0">
                <a:solidFill>
                  <a:srgbClr val="002060"/>
                </a:solidFill>
                <a:ea typeface="돋움" pitchFamily="50" charset="-127"/>
                <a:cs typeface="Arial" pitchFamily="34" charset="0"/>
              </a:rPr>
              <a:t>판매하기 위한 </a:t>
            </a:r>
            <a:r>
              <a:rPr kumimoji="1" lang="ko-KR" altLang="en-US" b="1" dirty="0" err="1" smtClean="0">
                <a:solidFill>
                  <a:srgbClr val="002060"/>
                </a:solidFill>
                <a:ea typeface="돋움" pitchFamily="50" charset="-127"/>
                <a:cs typeface="Arial" pitchFamily="34" charset="0"/>
              </a:rPr>
              <a:t>에스크로</a:t>
            </a:r>
            <a:r>
              <a:rPr kumimoji="1" lang="ko-KR" altLang="en-US" b="1" dirty="0" smtClean="0">
                <a:solidFill>
                  <a:srgbClr val="002060"/>
                </a:solidFill>
                <a:ea typeface="돋움" pitchFamily="50" charset="-127"/>
                <a:cs typeface="Arial" pitchFamily="34" charset="0"/>
              </a:rPr>
              <a:t> 사이트 제작</a:t>
            </a:r>
            <a:endParaRPr kumimoji="1" lang="en-US" altLang="ko-KR" sz="2000" b="1" dirty="0">
              <a:solidFill>
                <a:srgbClr val="002060"/>
              </a:solidFill>
              <a:ea typeface="돋움" pitchFamily="50" charset="-127"/>
              <a:cs typeface="Arial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28527" y="2564904"/>
            <a:ext cx="420351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he-IL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주</a:t>
            </a:r>
            <a:r>
              <a:rPr kumimoji="1" lang="ko-KR" altLang="en-US" dirty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제</a:t>
            </a:r>
            <a:endParaRPr kumimoji="1" lang="en-US" altLang="ko-KR" sz="2000" b="1" dirty="0">
              <a:solidFill>
                <a:srgbClr val="002060"/>
              </a:solidFill>
              <a:ea typeface="돋움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1196" y="10182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개발 주</a:t>
            </a:r>
            <a:r>
              <a:rPr lang="ko-KR" altLang="en-US" sz="2400" b="1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483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1196" y="101823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Logical Modeling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8929"/>
              </p:ext>
            </p:extLst>
          </p:nvPr>
        </p:nvGraphicFramePr>
        <p:xfrm>
          <a:off x="3746054" y="2293918"/>
          <a:ext cx="193197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72"/>
              </a:tblGrid>
              <a:tr h="262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연락처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Email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Address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24594"/>
              </p:ext>
            </p:extLst>
          </p:nvPr>
        </p:nvGraphicFramePr>
        <p:xfrm>
          <a:off x="6744484" y="2277792"/>
          <a:ext cx="1931972" cy="192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72"/>
              </a:tblGrid>
              <a:tr h="343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4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게시판번호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글제목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내용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crt_id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69940" y="2018110"/>
            <a:ext cx="142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</a:t>
            </a:r>
            <a:r>
              <a:rPr lang="ko-KR" altLang="en-US" sz="1400" dirty="0"/>
              <a:t>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56176" y="19888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68544" y="1525563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회원은 하나 이상의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쓸 수도 있다</a:t>
            </a:r>
            <a:r>
              <a:rPr lang="en-US" altLang="ko-KR" sz="1400" dirty="0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게시글은</a:t>
            </a:r>
            <a:r>
              <a:rPr lang="ko-KR" altLang="en-US" sz="1400" dirty="0" smtClean="0"/>
              <a:t> 반드시 하나의 회원에게 작성되었다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5673571" y="3151073"/>
            <a:ext cx="1202685" cy="523220"/>
            <a:chOff x="3851920" y="2648804"/>
            <a:chExt cx="1202685" cy="52322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974485" y="2942070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51920" y="2648804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118501" y="2824476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4118501" y="2870062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910589" y="2824476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405607" y="908720"/>
            <a:ext cx="420351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he-IL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상품 등록 </a:t>
            </a:r>
            <a:r>
              <a:rPr kumimoji="1" lang="en-US" altLang="ko-KR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/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 게시판</a:t>
            </a:r>
            <a:endParaRPr kumimoji="1" lang="en-US" altLang="ko-KR" sz="2000" b="1" dirty="0">
              <a:solidFill>
                <a:srgbClr val="002060"/>
              </a:solidFill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23385"/>
              </p:ext>
            </p:extLst>
          </p:nvPr>
        </p:nvGraphicFramePr>
        <p:xfrm>
          <a:off x="645468" y="2343168"/>
          <a:ext cx="2016224" cy="3462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334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상품번호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274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등록자</a:t>
                      </a:r>
                      <a:r>
                        <a:rPr lang="en-US" altLang="ko-KR" sz="1400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상품제목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상품설명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상품등록일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판매종료일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판매방식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하한가격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상한가격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카테고리번호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7436" y="20608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상</a:t>
            </a:r>
            <a:r>
              <a:rPr lang="ko-KR" altLang="en-US" sz="1400" dirty="0">
                <a:solidFill>
                  <a:prstClr val="black"/>
                </a:solidFill>
              </a:rPr>
              <a:t>품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68544" y="3140968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한 명의 회원은 하나 이상의 상품을 등록할 수도 있다</a:t>
            </a:r>
            <a:r>
              <a:rPr lang="en-US" altLang="ko-KR" sz="1400" dirty="0" smtClean="0"/>
              <a:t>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상품은 반드시 한 회원에게 등록된 것이다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536726" y="3068960"/>
            <a:ext cx="1202685" cy="523220"/>
            <a:chOff x="2289195" y="2545140"/>
            <a:chExt cx="1202685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9195" y="254514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5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1196" y="101823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Logical Modeling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0528" y="187779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이미</a:t>
            </a:r>
            <a:r>
              <a:rPr lang="ko-KR" altLang="en-US" sz="1400" dirty="0">
                <a:solidFill>
                  <a:prstClr val="black"/>
                </a:solidFill>
              </a:rPr>
              <a:t>지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11699"/>
              </p:ext>
            </p:extLst>
          </p:nvPr>
        </p:nvGraphicFramePr>
        <p:xfrm>
          <a:off x="3491880" y="2127144"/>
          <a:ext cx="2016224" cy="3462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334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상품번호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274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등록자</a:t>
                      </a:r>
                      <a:r>
                        <a:rPr lang="en-US" altLang="ko-KR" sz="1400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상품제목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상품설명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상품등록일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판매종료일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판매방식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하한가격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상한가격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카테고리번호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03848" y="180578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상</a:t>
            </a:r>
            <a:r>
              <a:rPr lang="ko-KR" altLang="en-US" sz="1400" dirty="0">
                <a:solidFill>
                  <a:prstClr val="black"/>
                </a:solidFill>
              </a:rPr>
              <a:t>품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74678"/>
              </p:ext>
            </p:extLst>
          </p:nvPr>
        </p:nvGraphicFramePr>
        <p:xfrm>
          <a:off x="405061" y="2182980"/>
          <a:ext cx="201622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459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이미지번호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상품번호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4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Priority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이미지 주소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9468544" y="527323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상품은 하나 이상의 이미지를 포함 </a:t>
            </a:r>
            <a:r>
              <a:rPr lang="ko-KR" altLang="en-US" sz="1400" dirty="0" smtClean="0"/>
              <a:t>할 수도 </a:t>
            </a:r>
            <a:r>
              <a:rPr lang="ko-KR" altLang="en-US" sz="1400" dirty="0"/>
              <a:t>있다</a:t>
            </a:r>
            <a:r>
              <a:rPr lang="en-US" altLang="ko-KR" sz="1400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이미지는 반드시 하나의 상품에 포함된다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463339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장바구</a:t>
            </a:r>
            <a:r>
              <a:rPr lang="ko-KR" altLang="en-US" sz="1400" dirty="0">
                <a:solidFill>
                  <a:prstClr val="black"/>
                </a:solidFill>
              </a:rPr>
              <a:t>니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90026"/>
              </p:ext>
            </p:extLst>
          </p:nvPr>
        </p:nvGraphicFramePr>
        <p:xfrm>
          <a:off x="6588224" y="4958321"/>
          <a:ext cx="201622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459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상품번호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9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9468544" y="1959675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상품은 </a:t>
            </a:r>
            <a:r>
              <a:rPr lang="ko-KR" altLang="en-US" sz="1400" dirty="0" smtClean="0"/>
              <a:t>하나의 장바구니에 보관될 수도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장바구니는 하나 이상의 상품을 보관할 수도 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5376014" y="5056495"/>
            <a:ext cx="1360516" cy="532745"/>
            <a:chOff x="5376014" y="5056495"/>
            <a:chExt cx="1360516" cy="53274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98579" y="535928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76014" y="506602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642595" y="524169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642595" y="528727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434683" y="524169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6290667" y="528727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0192" y="5056495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&lt;</a:t>
              </a:r>
              <a:endParaRPr lang="ko-KR" altLang="en-US" sz="2800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83104"/>
              </p:ext>
            </p:extLst>
          </p:nvPr>
        </p:nvGraphicFramePr>
        <p:xfrm>
          <a:off x="6600468" y="1573143"/>
          <a:ext cx="193197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72"/>
              </a:tblGrid>
              <a:tr h="262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연락처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Email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Address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908963" y="12662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</a:t>
            </a:r>
            <a:r>
              <a:rPr lang="ko-KR" altLang="en-US" sz="1400" dirty="0"/>
              <a:t>원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68544" y="3429000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</a:t>
            </a:r>
            <a:r>
              <a:rPr lang="ko-KR" altLang="en-US" sz="1400" dirty="0" smtClean="0"/>
              <a:t>회원은 하나 이상의 상품을 장바구니에 담을 수도 있다</a:t>
            </a:r>
            <a:r>
              <a:rPr lang="en-US" altLang="ko-KR" sz="1400" dirty="0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상품은 여러 회원의 장바구니에 보관될 수 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pSp>
        <p:nvGrpSpPr>
          <p:cNvPr id="40" name="그룹 39"/>
          <p:cNvGrpSpPr/>
          <p:nvPr/>
        </p:nvGrpSpPr>
        <p:grpSpPr>
          <a:xfrm rot="5400000">
            <a:off x="6824556" y="4097265"/>
            <a:ext cx="1202685" cy="523220"/>
            <a:chOff x="5376014" y="4869160"/>
            <a:chExt cx="1202685" cy="52322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5498579" y="516242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376014" y="486916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642595" y="504483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5642595" y="509041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434683" y="504483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290667" y="509041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289195" y="2545140"/>
            <a:ext cx="1202685" cy="523220"/>
            <a:chOff x="2289195" y="2545140"/>
            <a:chExt cx="1202685" cy="52322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89195" y="254514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 rot="5400000" flipH="1">
            <a:off x="7217254" y="461922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&lt;</a:t>
            </a:r>
            <a:endParaRPr lang="ko-KR" altLang="en-US" sz="2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5606" y="908720"/>
            <a:ext cx="4598441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he-IL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상품 이미지 </a:t>
            </a:r>
            <a:r>
              <a:rPr kumimoji="1" lang="en-US" altLang="ko-KR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/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장바구니 </a:t>
            </a:r>
            <a:r>
              <a:rPr kumimoji="1" lang="en-US" altLang="ko-KR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/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카테고리</a:t>
            </a:r>
            <a:endParaRPr kumimoji="1" lang="en-US" altLang="ko-KR" sz="2000" b="1" dirty="0">
              <a:solidFill>
                <a:srgbClr val="002060"/>
              </a:solidFill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56832"/>
              </p:ext>
            </p:extLst>
          </p:nvPr>
        </p:nvGraphicFramePr>
        <p:xfrm>
          <a:off x="395536" y="4530982"/>
          <a:ext cx="201622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2040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카테고리번호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974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상위분류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중위분류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하위분류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-110777" y="420792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카테고</a:t>
            </a:r>
            <a:r>
              <a:rPr lang="ko-KR" altLang="en-US" sz="1400" dirty="0">
                <a:solidFill>
                  <a:prstClr val="black"/>
                </a:solidFill>
              </a:rPr>
              <a:t>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468544" y="4880830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</a:t>
            </a:r>
            <a:r>
              <a:rPr lang="ko-KR" altLang="en-US" sz="1400" dirty="0" smtClean="0"/>
              <a:t>상품은 반드시 하나의 카테고리 범주에 속해야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카테고리에는 하나 이상의 상품이 포함될 수도 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pSp>
        <p:nvGrpSpPr>
          <p:cNvPr id="65" name="그룹 64"/>
          <p:cNvGrpSpPr/>
          <p:nvPr/>
        </p:nvGrpSpPr>
        <p:grpSpPr>
          <a:xfrm rot="10800000">
            <a:off x="2421286" y="4928006"/>
            <a:ext cx="1202685" cy="523220"/>
            <a:chOff x="2289195" y="2545140"/>
            <a:chExt cx="1202685" cy="523220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289195" y="254514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3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1196" y="101823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Logical Modeling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68544" y="527323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</a:rPr>
              <a:t>하나의 </a:t>
            </a:r>
            <a:r>
              <a:rPr lang="ko-KR" altLang="en-US" sz="1400" dirty="0" smtClean="0">
                <a:solidFill>
                  <a:prstClr val="white"/>
                </a:solidFill>
              </a:rPr>
              <a:t>회원은 하나 이상의 주문을 할 수도 있다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</a:rPr>
              <a:t>하나의 </a:t>
            </a:r>
            <a:r>
              <a:rPr lang="ko-KR" altLang="en-US" sz="1400" dirty="0" smtClean="0">
                <a:solidFill>
                  <a:prstClr val="white"/>
                </a:solidFill>
              </a:rPr>
              <a:t>주문은 반드시 한 회원에게 등록되어 있어야 한다</a:t>
            </a:r>
            <a:r>
              <a:rPr lang="en-US" altLang="ko-KR" sz="1400" dirty="0" smtClean="0">
                <a:solidFill>
                  <a:prstClr val="white"/>
                </a:solidFill>
              </a:rPr>
              <a:t>.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607" y="908720"/>
            <a:ext cx="420351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he-IL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상품 구매</a:t>
            </a:r>
            <a:endParaRPr kumimoji="1" lang="en-US" altLang="ko-KR" sz="2000" b="1" dirty="0">
              <a:solidFill>
                <a:srgbClr val="002060"/>
              </a:solidFill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00930"/>
              </p:ext>
            </p:extLst>
          </p:nvPr>
        </p:nvGraphicFramePr>
        <p:xfrm>
          <a:off x="3491880" y="2008585"/>
          <a:ext cx="1872208" cy="3436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</a:tblGrid>
              <a:tr h="273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주문번호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318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구매자</a:t>
                      </a:r>
                      <a:r>
                        <a:rPr lang="en-US" altLang="ko-KR" sz="1400" dirty="0" smtClean="0"/>
                        <a:t>ID</a:t>
                      </a:r>
                    </a:p>
                    <a:p>
                      <a:pPr algn="l" latinLnBrk="1"/>
                      <a:r>
                        <a:rPr lang="ko-KR" altLang="en-US" sz="1400" dirty="0" smtClean="0"/>
                        <a:t>상품번호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err="1" smtClean="0"/>
                        <a:t>배송지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연락처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구매가격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구매날짜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결제여부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결제날짜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구매확정여부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구매확정날짜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10563"/>
              </p:ext>
            </p:extLst>
          </p:nvPr>
        </p:nvGraphicFramePr>
        <p:xfrm>
          <a:off x="6434683" y="2022165"/>
          <a:ext cx="2016224" cy="3462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334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상품번호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274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등록자</a:t>
                      </a:r>
                      <a:r>
                        <a:rPr lang="en-US" altLang="ko-KR" sz="1400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상품제목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상품설명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상품등록일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판매종료일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판매방식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하한가격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상한가격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판매가격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카테고리번호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46651" y="170080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상</a:t>
            </a:r>
            <a:r>
              <a:rPr lang="ko-KR" altLang="en-US" sz="1400" dirty="0">
                <a:solidFill>
                  <a:prstClr val="black"/>
                </a:solidFill>
              </a:rPr>
              <a:t>품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3848" y="17008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주문내</a:t>
            </a:r>
            <a:r>
              <a:rPr lang="ko-KR" altLang="en-US" sz="1400">
                <a:solidFill>
                  <a:prstClr val="black"/>
                </a:solidFill>
              </a:rPr>
              <a:t>역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33177"/>
              </p:ext>
            </p:extLst>
          </p:nvPr>
        </p:nvGraphicFramePr>
        <p:xfrm>
          <a:off x="486644" y="2276872"/>
          <a:ext cx="193197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72"/>
              </a:tblGrid>
              <a:tr h="262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연락처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Email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Address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Crt_ID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Crt_dttm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Upd_id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Upd_dttm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-89470" y="1988840"/>
            <a:ext cx="142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</a:t>
            </a:r>
            <a:r>
              <a:rPr lang="ko-KR" altLang="en-US" sz="1400" dirty="0"/>
              <a:t>원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 rot="10800000">
            <a:off x="2423686" y="3193811"/>
            <a:ext cx="1202685" cy="523220"/>
            <a:chOff x="2289195" y="2545140"/>
            <a:chExt cx="1202685" cy="52322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89195" y="254514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9499698" y="2187425"/>
            <a:ext cx="367240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</a:rPr>
              <a:t>하나의 </a:t>
            </a:r>
            <a:r>
              <a:rPr lang="ko-KR" altLang="en-US" sz="1400" dirty="0" smtClean="0">
                <a:solidFill>
                  <a:prstClr val="white"/>
                </a:solidFill>
              </a:rPr>
              <a:t>주문은 반드시 한 개의 상품 정보를 포함하여야 한다</a:t>
            </a:r>
            <a:r>
              <a:rPr lang="en-US" altLang="ko-KR" sz="1400" dirty="0" smtClean="0">
                <a:solidFill>
                  <a:prstClr val="white"/>
                </a:solidFill>
              </a:rPr>
              <a:t>.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/>
                </a:solidFill>
              </a:rPr>
              <a:t>하나의 </a:t>
            </a:r>
            <a:r>
              <a:rPr lang="ko-KR" altLang="en-US" sz="1400" dirty="0" smtClean="0">
                <a:solidFill>
                  <a:prstClr val="white"/>
                </a:solidFill>
              </a:rPr>
              <a:t>상품은 여러 주문에 포함 될 수도 있다</a:t>
            </a:r>
            <a:r>
              <a:rPr lang="en-US" altLang="ko-KR" sz="1400" dirty="0" smtClean="0">
                <a:solidFill>
                  <a:prstClr val="white"/>
                </a:solidFill>
              </a:rPr>
              <a:t>.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229597" y="3193811"/>
            <a:ext cx="1202685" cy="523220"/>
            <a:chOff x="2289195" y="2545140"/>
            <a:chExt cx="1202685" cy="52322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289195" y="2545140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4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907704" y="620688"/>
            <a:ext cx="6694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1196" y="101823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Logical Modeling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5607" y="908720"/>
            <a:ext cx="420351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he-IL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전</a:t>
            </a:r>
            <a:r>
              <a:rPr kumimoji="1" lang="ko-KR" altLang="en-US" dirty="0">
                <a:solidFill>
                  <a:srgbClr val="002060"/>
                </a:solidFill>
                <a:latin typeface="Myriad Pro" pitchFamily="34" charset="0"/>
                <a:ea typeface="HY헤드라인M" pitchFamily="18" charset="-127"/>
              </a:rPr>
              <a:t>체</a:t>
            </a:r>
            <a:endParaRPr kumimoji="1" lang="en-US" altLang="ko-KR" sz="2000" b="1" dirty="0">
              <a:solidFill>
                <a:srgbClr val="002060"/>
              </a:solidFill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01308"/>
              </p:ext>
            </p:extLst>
          </p:nvPr>
        </p:nvGraphicFramePr>
        <p:xfrm>
          <a:off x="7058422" y="3791578"/>
          <a:ext cx="1257994" cy="172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94"/>
              </a:tblGrid>
              <a:tr h="262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연락처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Email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Address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Crt_ID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18679"/>
              </p:ext>
            </p:extLst>
          </p:nvPr>
        </p:nvGraphicFramePr>
        <p:xfrm>
          <a:off x="7105202" y="1455105"/>
          <a:ext cx="1211892" cy="14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92"/>
              </a:tblGrid>
              <a:tr h="287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4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게시판번호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글제목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내용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crt_id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91833" y="3515770"/>
            <a:ext cx="142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회</a:t>
            </a:r>
            <a:r>
              <a:rPr lang="ko-KR" altLang="en-US" sz="1100" b="1" dirty="0"/>
              <a:t>원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72783" y="1187227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게시판</a:t>
            </a:r>
            <a:endParaRPr lang="ko-KR" altLang="en-US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51450"/>
              </p:ext>
            </p:extLst>
          </p:nvPr>
        </p:nvGraphicFramePr>
        <p:xfrm>
          <a:off x="2699792" y="2919232"/>
          <a:ext cx="1224136" cy="2525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244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상품번호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등록자</a:t>
                      </a:r>
                      <a:r>
                        <a:rPr lang="en-US" altLang="ko-KR" sz="1000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상품제목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판매종료일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판매방식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하한가격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상한가격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판매가격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카테고리번호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83185" y="264643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/>
                </a:solidFill>
              </a:rPr>
              <a:t>상</a:t>
            </a:r>
            <a:r>
              <a:rPr lang="ko-KR" altLang="en-US" sz="1100" b="1" dirty="0">
                <a:solidFill>
                  <a:prstClr val="black"/>
                </a:solidFill>
              </a:rPr>
              <a:t>품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51953" y="198884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/>
                </a:solidFill>
              </a:rPr>
              <a:t>이미</a:t>
            </a:r>
            <a:r>
              <a:rPr lang="ko-KR" altLang="en-US" sz="1100" b="1" dirty="0">
                <a:solidFill>
                  <a:prstClr val="black"/>
                </a:solidFill>
              </a:rPr>
              <a:t>지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16097"/>
              </p:ext>
            </p:extLst>
          </p:nvPr>
        </p:nvGraphicFramePr>
        <p:xfrm>
          <a:off x="505644" y="2232898"/>
          <a:ext cx="1286619" cy="140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619"/>
              </a:tblGrid>
              <a:tr h="404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이미지번호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상품번호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4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Priority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이미지 주소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70128"/>
              </p:ext>
            </p:extLst>
          </p:nvPr>
        </p:nvGraphicFramePr>
        <p:xfrm>
          <a:off x="498519" y="4301698"/>
          <a:ext cx="1318127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127"/>
              </a:tblGrid>
              <a:tr h="2040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카테고리번호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974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상위분류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중위분류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하위분류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-64944" y="403148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/>
                </a:solidFill>
              </a:rPr>
              <a:t>카테고</a:t>
            </a:r>
            <a:r>
              <a:rPr lang="ko-KR" altLang="en-US" sz="1100" b="1" dirty="0">
                <a:solidFill>
                  <a:prstClr val="black"/>
                </a:solidFill>
              </a:rPr>
              <a:t>리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968" y="522920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/>
                </a:solidFill>
              </a:rPr>
              <a:t>장바구</a:t>
            </a:r>
            <a:r>
              <a:rPr lang="ko-KR" altLang="en-US" sz="1100" b="1" dirty="0">
                <a:solidFill>
                  <a:prstClr val="black"/>
                </a:solidFill>
              </a:rPr>
              <a:t>니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20667"/>
              </p:ext>
            </p:extLst>
          </p:nvPr>
        </p:nvGraphicFramePr>
        <p:xfrm>
          <a:off x="4847389" y="5482332"/>
          <a:ext cx="1255112" cy="1115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112"/>
              </a:tblGrid>
              <a:tr h="4148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상품번호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9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Crt_ID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71872"/>
              </p:ext>
            </p:extLst>
          </p:nvPr>
        </p:nvGraphicFramePr>
        <p:xfrm>
          <a:off x="4808540" y="1822478"/>
          <a:ext cx="1284218" cy="2614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218"/>
              </a:tblGrid>
              <a:tr h="144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707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구매자</a:t>
                      </a:r>
                      <a:r>
                        <a:rPr lang="en-US" altLang="ko-KR" sz="1000" dirty="0" smtClean="0"/>
                        <a:t>ID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상품번호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err="1" smtClean="0"/>
                        <a:t>배송지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연락처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구매가격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구매날짜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결제여부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결제날짜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구매확정여부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구매확정날짜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err="1" smtClean="0"/>
                        <a:t>Crt_ID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err="1" smtClean="0"/>
                        <a:t>Crt_dttm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err="1" smtClean="0"/>
                        <a:t>Upd_id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err="1" smtClean="0"/>
                        <a:t>Upd_dttm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61892" y="156631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/>
                </a:solidFill>
              </a:rPr>
              <a:t>주문내</a:t>
            </a:r>
            <a:r>
              <a:rPr lang="ko-KR" altLang="en-US" sz="1100" b="1" dirty="0">
                <a:solidFill>
                  <a:prstClr val="black"/>
                </a:solidFill>
              </a:rPr>
              <a:t>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671006" y="2924944"/>
            <a:ext cx="1019261" cy="461665"/>
            <a:chOff x="2261337" y="2563221"/>
            <a:chExt cx="1230543" cy="493947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261337" y="2563221"/>
              <a:ext cx="484210" cy="4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rot="10800000">
            <a:off x="1805497" y="4797152"/>
            <a:ext cx="1019261" cy="461665"/>
            <a:chOff x="2261337" y="2563221"/>
            <a:chExt cx="1230543" cy="493947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261337" y="2563221"/>
              <a:ext cx="484210" cy="4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직선 연결선 104"/>
          <p:cNvCxnSpPr/>
          <p:nvPr/>
        </p:nvCxnSpPr>
        <p:spPr>
          <a:xfrm rot="10800000">
            <a:off x="3923928" y="3891879"/>
            <a:ext cx="8946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0800000">
            <a:off x="4542117" y="368741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800" dirty="0"/>
          </a:p>
        </p:txBody>
      </p:sp>
      <p:cxnSp>
        <p:nvCxnSpPr>
          <p:cNvPr id="107" name="직선 연결선 106"/>
          <p:cNvCxnSpPr/>
          <p:nvPr/>
        </p:nvCxnSpPr>
        <p:spPr>
          <a:xfrm rot="10800000">
            <a:off x="4699305" y="3757275"/>
            <a:ext cx="0" cy="244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 rot="10800000">
            <a:off x="4580016" y="3824577"/>
            <a:ext cx="119289" cy="1346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rot="10800000">
            <a:off x="4043217" y="3757275"/>
            <a:ext cx="0" cy="244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3780282" y="4581128"/>
            <a:ext cx="3292948" cy="523220"/>
            <a:chOff x="2261337" y="2519545"/>
            <a:chExt cx="1230543" cy="559806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2315016" y="2838406"/>
              <a:ext cx="11768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261337" y="2519545"/>
              <a:ext cx="163055" cy="559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&gt;</a:t>
              </a:r>
              <a:endParaRPr lang="ko-KR" altLang="en-US" sz="3200" dirty="0"/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236883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/>
            <p:cNvSpPr/>
            <p:nvPr/>
          </p:nvSpPr>
          <p:spPr>
            <a:xfrm>
              <a:off x="2366651" y="2775427"/>
              <a:ext cx="48014" cy="14157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3445181" y="2740484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 rot="5400000">
            <a:off x="7143905" y="3059726"/>
            <a:ext cx="1019261" cy="461665"/>
            <a:chOff x="2261337" y="2563221"/>
            <a:chExt cx="1230543" cy="493947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261337" y="2563221"/>
              <a:ext cx="484210" cy="4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/>
            <p:cNvSpPr/>
            <p:nvPr/>
          </p:nvSpPr>
          <p:spPr>
            <a:xfrm>
              <a:off x="2555776" y="276639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5963152" y="3653925"/>
            <a:ext cx="1110078" cy="461665"/>
            <a:chOff x="5963152" y="3653925"/>
            <a:chExt cx="1110078" cy="461665"/>
          </a:xfrm>
        </p:grpSpPr>
        <p:cxnSp>
          <p:nvCxnSpPr>
            <p:cNvPr id="126" name="직선 연결선 125"/>
            <p:cNvCxnSpPr/>
            <p:nvPr/>
          </p:nvCxnSpPr>
          <p:spPr>
            <a:xfrm>
              <a:off x="6098849" y="3901600"/>
              <a:ext cx="9743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963152" y="3653925"/>
              <a:ext cx="43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&gt;</a:t>
              </a:r>
              <a:endParaRPr lang="ko-KR" altLang="en-US" sz="2800" dirty="0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6228767" y="3791692"/>
              <a:ext cx="0" cy="24451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228767" y="3834298"/>
              <a:ext cx="129917" cy="13460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6943313" y="3791692"/>
              <a:ext cx="0" cy="24451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꺾인 연결선 131"/>
          <p:cNvCxnSpPr>
            <a:endCxn id="46" idx="1"/>
          </p:cNvCxnSpPr>
          <p:nvPr/>
        </p:nvCxnSpPr>
        <p:spPr>
          <a:xfrm>
            <a:off x="3923928" y="5301207"/>
            <a:ext cx="923461" cy="7390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6" idx="3"/>
          </p:cNvCxnSpPr>
          <p:nvPr/>
        </p:nvCxnSpPr>
        <p:spPr>
          <a:xfrm flipV="1">
            <a:off x="6102501" y="5301246"/>
            <a:ext cx="970729" cy="7390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798416" y="5059394"/>
            <a:ext cx="43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800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4064031" y="5206686"/>
            <a:ext cx="0" cy="244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4064031" y="5249292"/>
            <a:ext cx="129917" cy="1346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 rot="10800000">
            <a:off x="6785199" y="5094823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800" dirty="0"/>
          </a:p>
        </p:txBody>
      </p:sp>
      <p:cxnSp>
        <p:nvCxnSpPr>
          <p:cNvPr id="148" name="직선 연결선 147"/>
          <p:cNvCxnSpPr/>
          <p:nvPr/>
        </p:nvCxnSpPr>
        <p:spPr>
          <a:xfrm rot="10800000">
            <a:off x="6942387" y="5164684"/>
            <a:ext cx="0" cy="244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 rot="10800000">
            <a:off x="6823098" y="5231986"/>
            <a:ext cx="119289" cy="1346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 rot="10800000">
            <a:off x="4589540" y="583812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800" dirty="0"/>
          </a:p>
        </p:txBody>
      </p:sp>
      <p:cxnSp>
        <p:nvCxnSpPr>
          <p:cNvPr id="152" name="직선 연결선 151"/>
          <p:cNvCxnSpPr/>
          <p:nvPr/>
        </p:nvCxnSpPr>
        <p:spPr>
          <a:xfrm rot="10800000">
            <a:off x="4746728" y="5907990"/>
            <a:ext cx="0" cy="244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 rot="10800000">
            <a:off x="4627439" y="5975292"/>
            <a:ext cx="119289" cy="1346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959202" y="5789888"/>
            <a:ext cx="43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800" dirty="0"/>
          </a:p>
        </p:txBody>
      </p:sp>
      <p:cxnSp>
        <p:nvCxnSpPr>
          <p:cNvPr id="155" name="직선 연결선 154"/>
          <p:cNvCxnSpPr/>
          <p:nvPr/>
        </p:nvCxnSpPr>
        <p:spPr>
          <a:xfrm>
            <a:off x="6224817" y="5937180"/>
            <a:ext cx="0" cy="244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6224817" y="5979786"/>
            <a:ext cx="129917" cy="13460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26" y="2936369"/>
            <a:ext cx="3228769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4800" b="1" kern="0" smtClean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Myriad Pro" pitchFamily="34" charset="0"/>
                <a:ea typeface="다음_SemiBold" pitchFamily="2" charset="-127"/>
                <a:cs typeface="Tahoma" pitchFamily="34" charset="0"/>
              </a:rPr>
              <a:t>Thank you</a:t>
            </a:r>
            <a:r>
              <a:rPr lang="en-US" altLang="ko-KR" sz="4800" b="1" i="1" kern="0" smtClean="0">
                <a:ln w="1841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Myriad Pro" pitchFamily="34" charset="0"/>
                <a:ea typeface="다음_SemiBold" pitchFamily="2" charset="-127"/>
                <a:cs typeface="Tahoma" pitchFamily="34" charset="0"/>
              </a:rPr>
              <a:t>!</a:t>
            </a:r>
          </a:p>
        </p:txBody>
      </p:sp>
      <p:pic>
        <p:nvPicPr>
          <p:cNvPr id="6" name="Picture 2" descr="E:\Jha's design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382" y="6376847"/>
            <a:ext cx="1481290" cy="303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438</Words>
  <Application>Microsoft Office PowerPoint</Application>
  <PresentationFormat>화면 슬라이드 쇼(4:3)</PresentationFormat>
  <Paragraphs>265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2_Office 테마</vt:lpstr>
      <vt:lpstr>테마1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조한솔</cp:lastModifiedBy>
  <cp:revision>195</cp:revision>
  <dcterms:created xsi:type="dcterms:W3CDTF">2013-04-18T16:14:25Z</dcterms:created>
  <dcterms:modified xsi:type="dcterms:W3CDTF">2013-12-09T05:13:08Z</dcterms:modified>
</cp:coreProperties>
</file>