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61" r:id="rId2"/>
    <p:sldId id="257" r:id="rId3"/>
    <p:sldId id="386" r:id="rId4"/>
    <p:sldId id="388" r:id="rId5"/>
    <p:sldId id="391" r:id="rId6"/>
    <p:sldId id="390" r:id="rId7"/>
    <p:sldId id="387" r:id="rId8"/>
    <p:sldId id="385" r:id="rId9"/>
    <p:sldId id="398" r:id="rId10"/>
    <p:sldId id="393" r:id="rId11"/>
    <p:sldId id="395" r:id="rId12"/>
    <p:sldId id="394" r:id="rId13"/>
    <p:sldId id="399" r:id="rId14"/>
    <p:sldId id="400" r:id="rId15"/>
    <p:sldId id="402" r:id="rId16"/>
    <p:sldId id="401" r:id="rId17"/>
    <p:sldId id="403" r:id="rId18"/>
    <p:sldId id="404" r:id="rId19"/>
    <p:sldId id="405" r:id="rId20"/>
    <p:sldId id="406" r:id="rId21"/>
    <p:sldId id="272" r:id="rId22"/>
    <p:sldId id="326" r:id="rId23"/>
    <p:sldId id="339" r:id="rId24"/>
    <p:sldId id="356" r:id="rId25"/>
    <p:sldId id="357" r:id="rId26"/>
    <p:sldId id="340" r:id="rId27"/>
    <p:sldId id="341" r:id="rId28"/>
    <p:sldId id="342" r:id="rId29"/>
    <p:sldId id="407" r:id="rId30"/>
    <p:sldId id="396" r:id="rId31"/>
    <p:sldId id="397" r:id="rId32"/>
    <p:sldId id="327" r:id="rId33"/>
    <p:sldId id="350" r:id="rId34"/>
    <p:sldId id="408" r:id="rId35"/>
    <p:sldId id="409" r:id="rId36"/>
    <p:sldId id="34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0" autoAdjust="0"/>
    <p:restoredTop sz="94727" autoAdjust="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904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12570-0107-45A1-864E-FFA00FCA11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FDCC4-0856-4A5D-B455-B5E867FB4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FB4-425B-46B9-8347-A7E0ED539B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9626D-9E38-4D22-8E17-70FD7EABD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17EE8-AAA7-43BC-B673-35C42C01C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7FB55-354D-47AE-97F5-A48247562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AD7B-724F-4C1F-A770-C49FAB14F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5B30-7819-4927-8507-6FDBF2CA84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B307-8ADF-4210-8FCE-64CFEACF77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0511-9CD5-43D0-9BB4-965ADD92C8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C020-45F2-49F8-937B-EB65F2A222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398B-8350-4660-83CF-85ABE9E1A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EBB1-AE98-45C9-BBF7-10FBC67486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7657-2569-450F-8470-66CB747C17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8932A6B-654D-45DD-894E-9F9F1716B2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94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94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94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94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719931" y="4797152"/>
            <a:ext cx="777716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巫义锐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计算机与信息学院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</a:rPr>
              <a:t>Email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dirty="0">
                <a:latin typeface="Times New Roman" pitchFamily="18" charset="0"/>
              </a:rPr>
              <a:t>wuyirui@hhu.edu.cn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CN" sz="1700" b="1" i="1" dirty="0">
              <a:latin typeface="Times New Roman" pitchFamily="18" charset="0"/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323850" y="1773238"/>
            <a:ext cx="8569325" cy="1457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zh-CN" altLang="en-US" sz="6000" dirty="0">
                <a:latin typeface="Times New Roman" pitchFamily="18" charset="0"/>
                <a:ea typeface="黑体" pitchFamily="49" charset="-122"/>
              </a:rPr>
              <a:t>支持向量机</a:t>
            </a:r>
            <a:r>
              <a:rPr lang="en-US" altLang="zh-CN" sz="6000" dirty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6000" dirty="0">
                <a:latin typeface="Times New Roman" pitchFamily="18" charset="0"/>
                <a:ea typeface="黑体" pitchFamily="49" charset="-122"/>
              </a:rPr>
            </a:br>
            <a:r>
              <a:rPr lang="en-US" altLang="zh-CN" sz="6000" b="1" dirty="0">
                <a:latin typeface="Times New Roman" pitchFamily="18" charset="0"/>
                <a:ea typeface="黑体" pitchFamily="49" charset="-122"/>
              </a:rPr>
              <a:t>(SVM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859712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8441"/>
            <a:ext cx="6912768" cy="1204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96547"/>
            <a:ext cx="4156794" cy="803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544" y="14001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简化目标函数：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614022"/>
            <a:ext cx="7263883" cy="112779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64704" y="4583851"/>
                <a:ext cx="6120680" cy="77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最大化</a:t>
                </a:r>
                <a14:m>
                  <m:oMath xmlns:m="http://schemas.openxmlformats.org/officeDocument/2006/math">
                    <m:r>
                      <a:rPr lang="zh-CN" altLang="en-US" sz="2200"/>
                      <m:t>∥</m:t>
                    </m:r>
                    <m:r>
                      <a:rPr lang="zh-CN" altLang="en-US" sz="2200"/>
                      <m:t>𝜔</m:t>
                    </m:r>
                    <m:sSup>
                      <m:sSupPr>
                        <m:ctrlPr>
                          <a:rPr lang="en-US" altLang="zh-CN" sz="2200"/>
                        </m:ctrlPr>
                      </m:sSupPr>
                      <m:e>
                        <m:r>
                          <a:rPr lang="en-US" altLang="zh-CN" sz="2200"/>
                          <m:t>∥</m:t>
                        </m:r>
                      </m:e>
                      <m:sup>
                        <m:r>
                          <a:rPr lang="en-US" altLang="zh-CN" sz="2200"/>
                          <m:t>-</m:t>
                        </m:r>
                        <m:r>
                          <a:rPr lang="en-US" altLang="zh-CN" sz="2200"/>
                          <m:t>1</m:t>
                        </m:r>
                      </m:sup>
                    </m:sSup>
                  </m:oMath>
                </a14:m>
                <a:r>
                  <a:rPr lang="zh-CN" altLang="en-US" sz="2200" dirty="0"/>
                  <a:t>等价于最小化</a:t>
                </a:r>
                <a14:m>
                  <m:oMath xmlns:m="http://schemas.openxmlformats.org/officeDocument/2006/math">
                    <m:r>
                      <a:rPr lang="zh-CN" altLang="en-US" sz="2200"/>
                      <m:t>∥</m:t>
                    </m:r>
                    <m:r>
                      <a:rPr lang="zh-CN" altLang="en-US" sz="2200"/>
                      <m:t>𝜔</m:t>
                    </m:r>
                    <m:sSup>
                      <m:sSupPr>
                        <m:ctrlPr>
                          <a:rPr lang="en-US" altLang="zh-CN" sz="2200"/>
                        </m:ctrlPr>
                      </m:sSupPr>
                      <m:e>
                        <m:r>
                          <a:rPr lang="en-US" altLang="zh-CN" sz="2200"/>
                          <m:t>∥</m:t>
                        </m:r>
                      </m:e>
                      <m:sup>
                        <m:r>
                          <a:rPr lang="en-US" altLang="zh-CN" sz="2200"/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buClr>
                    <a:srgbClr val="C00000"/>
                  </a:buClr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200" dirty="0"/>
                  <a:t>需要考虑超平面到正负类别的距离和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04" y="4583851"/>
                <a:ext cx="6120680" cy="777136"/>
              </a:xfrm>
              <a:prstGeom prst="rect">
                <a:avLst/>
              </a:prstGeom>
              <a:blipFill>
                <a:blip r:embed="rId5"/>
                <a:stretch>
                  <a:fillRect l="-199" t="-7087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12" y="5353483"/>
            <a:ext cx="3744416" cy="1216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支持向量示意图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 rotWithShape="1">
          <a:blip r:embed="rId2"/>
          <a:srcRect l="43072" t="43063" r="4949"/>
          <a:stretch/>
        </p:blipFill>
        <p:spPr bwMode="auto">
          <a:xfrm>
            <a:off x="2051720" y="2276872"/>
            <a:ext cx="4464496" cy="325260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156176" y="4149080"/>
                <a:ext cx="1314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149080"/>
                <a:ext cx="1314142" cy="276999"/>
              </a:xfrm>
              <a:prstGeom prst="rect">
                <a:avLst/>
              </a:prstGeom>
              <a:blipFill>
                <a:blip r:embed="rId3"/>
                <a:stretch>
                  <a:fillRect l="-1860" t="-2222" r="-372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51920" y="5085184"/>
                <a:ext cx="1256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085184"/>
                <a:ext cx="1256434" cy="276999"/>
              </a:xfrm>
              <a:prstGeom prst="rect">
                <a:avLst/>
              </a:prstGeom>
              <a:blipFill>
                <a:blip r:embed="rId4"/>
                <a:stretch>
                  <a:fillRect l="-4854" t="-28261" r="-1019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823110" y="594928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训练完成后，最终模型仅与支持向量有关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线性支持向量机学习算法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71625"/>
            <a:ext cx="7359650" cy="4357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矩形 1"/>
          <p:cNvSpPr/>
          <p:nvPr/>
        </p:nvSpPr>
        <p:spPr bwMode="auto">
          <a:xfrm>
            <a:off x="4932040" y="2852936"/>
            <a:ext cx="2736304" cy="576064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对偶形式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32040" y="2852936"/>
            <a:ext cx="2736304" cy="576064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21442"/>
            <a:ext cx="3168352" cy="1029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13004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该式为凸二次规划</a:t>
            </a:r>
            <a:r>
              <a:rPr lang="en-US" altLang="zh-CN" sz="2000" dirty="0"/>
              <a:t>(convex quadratic</a:t>
            </a:r>
            <a:r>
              <a:rPr lang="zh-CN" altLang="en-US" sz="2000" dirty="0"/>
              <a:t> </a:t>
            </a:r>
            <a:r>
              <a:rPr lang="en-US" altLang="zh-CN" sz="2000" dirty="0"/>
              <a:t>programming)</a:t>
            </a:r>
            <a:r>
              <a:rPr lang="zh-CN" altLang="en-US" sz="2000" dirty="0"/>
              <a:t>的问题，可通过</a:t>
            </a:r>
            <a:r>
              <a:rPr lang="zh-CN" altLang="en-US" sz="2000" dirty="0">
                <a:solidFill>
                  <a:srgbClr val="0000FF"/>
                </a:solidFill>
              </a:rPr>
              <a:t>拉格朗日乘子法</a:t>
            </a:r>
            <a:r>
              <a:rPr lang="zh-CN" altLang="en-US" sz="2000" dirty="0"/>
              <a:t>转化为其对偶问题：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45" y="3270223"/>
            <a:ext cx="5976664" cy="920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60" y="4131980"/>
            <a:ext cx="5918449" cy="246537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2870113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转化过程：</a:t>
            </a:r>
          </a:p>
        </p:txBody>
      </p:sp>
    </p:spTree>
    <p:extLst>
      <p:ext uri="{BB962C8B-B14F-4D97-AF65-F5344CB8AC3E}">
        <p14:creationId xmlns="" xmlns:p14="http://schemas.microsoft.com/office/powerpoint/2010/main" val="340423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对偶形式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310481" cy="4320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44" y="5661248"/>
            <a:ext cx="830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求解上式是二次规划问题，有许多高效解法，比如</a:t>
            </a:r>
            <a:r>
              <a:rPr lang="en-US" altLang="zh-CN" dirty="0">
                <a:solidFill>
                  <a:srgbClr val="0000FF"/>
                </a:solidFill>
              </a:rPr>
              <a:t>SMO</a:t>
            </a:r>
            <a:r>
              <a:rPr lang="en-US" altLang="zh-CN" dirty="0"/>
              <a:t>(Sequential Minimal Optimization)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="" xmlns:p14="http://schemas.microsoft.com/office/powerpoint/2010/main" val="43370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线性不可分问题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2698345" cy="26642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1484784"/>
            <a:ext cx="8415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若不存在一个能正确划分两类样本的超平面，怎么办？</a:t>
            </a:r>
          </a:p>
          <a:p>
            <a:endParaRPr lang="zh-CN" altLang="en-US" sz="2000" dirty="0"/>
          </a:p>
          <a:p>
            <a:r>
              <a:rPr lang="zh-CN" altLang="en-US" sz="2000" dirty="0"/>
              <a:t>将样本从原始空间映射到一个更高维的特征空间，使样本在这个特征空  间内线性可分。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564904"/>
            <a:ext cx="3463740" cy="3312368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 bwMode="auto">
          <a:xfrm>
            <a:off x="4283968" y="4005064"/>
            <a:ext cx="1008112" cy="648072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924" y="34123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特征空间映射</a:t>
            </a:r>
          </a:p>
        </p:txBody>
      </p:sp>
      <p:sp>
        <p:nvSpPr>
          <p:cNvPr id="9" name="矩形 8"/>
          <p:cNvSpPr/>
          <p:nvPr/>
        </p:nvSpPr>
        <p:spPr>
          <a:xfrm>
            <a:off x="555526" y="5972100"/>
            <a:ext cx="8464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如果原始空间是有限维(属性数有限)，那么一定存在一个高维特征空间使样本可分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114800" y="2971800"/>
                <a:ext cx="1080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1080104" cy="276999"/>
              </a:xfrm>
              <a:prstGeom prst="rect">
                <a:avLst/>
              </a:prstGeom>
              <a:blipFill>
                <a:blip r:embed="rId4"/>
                <a:stretch>
                  <a:fillRect l="-2260" t="-2222" r="-678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7521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线性不可分问题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7665" y="1286856"/>
            <a:ext cx="830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对偶形式仅依赖</a:t>
            </a:r>
            <a:r>
              <a:rPr lang="zh-CN" altLang="en-US" sz="2000" dirty="0">
                <a:solidFill>
                  <a:srgbClr val="0000FF"/>
                </a:solidFill>
              </a:rPr>
              <a:t>内积</a:t>
            </a:r>
            <a:r>
              <a:rPr lang="zh-CN" altLang="en-US" sz="2000" dirty="0"/>
              <a:t>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37767"/>
            <a:ext cx="3312368" cy="168763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5364088" y="1871663"/>
            <a:ext cx="432048" cy="405209"/>
          </a:xfrm>
          <a:prstGeom prst="rect">
            <a:avLst/>
          </a:prstGeom>
          <a:noFill/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65" y="3476199"/>
            <a:ext cx="6560639" cy="310371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68144" y="2519956"/>
                <a:ext cx="292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使用前述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映射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zh-CN" alt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519956"/>
                <a:ext cx="2926763" cy="276999"/>
              </a:xfrm>
              <a:prstGeom prst="rect">
                <a:avLst/>
              </a:prstGeom>
              <a:blipFill>
                <a:blip r:embed="rId4"/>
                <a:stretch>
                  <a:fillRect l="-2292" t="-8696" r="-229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0513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核函数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4" y="1340768"/>
            <a:ext cx="5706939" cy="166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4454" y="3224236"/>
            <a:ext cx="7786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绕过显式考虑特征映射、以及计算高维内积的困难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Mercer定理：若一个对称函数所对应的核矩阵半正定，则它就能作为核函数来使用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任何一个核函数，都隐式的定义了一个RKHS(Reproducing kernel Hilbert Space, 再生核希尔伯特空间)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9705" y="5746078"/>
            <a:ext cx="756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“核函数选择”成为决定支持向量机性能的关键！</a:t>
            </a:r>
          </a:p>
        </p:txBody>
      </p:sp>
    </p:spTree>
    <p:extLst>
      <p:ext uri="{BB962C8B-B14F-4D97-AF65-F5344CB8AC3E}">
        <p14:creationId xmlns="" xmlns:p14="http://schemas.microsoft.com/office/powerpoint/2010/main" val="236183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核函数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435552" cy="24277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3" y="2348880"/>
            <a:ext cx="4286250" cy="704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854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9632" y="3258971"/>
            <a:ext cx="5832648" cy="172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3" y="2348880"/>
            <a:ext cx="4286250" cy="70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64704"/>
            <a:ext cx="7591425" cy="5191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036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  <p:extLst>
      <p:ext uri="{BB962C8B-B14F-4D97-AF65-F5344CB8AC3E}">
        <p14:creationId xmlns="" xmlns:p14="http://schemas.microsoft.com/office/powerpoint/2010/main" val="404971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158163" cy="1081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支持向量机实现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18487" cy="43275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SVM</a:t>
            </a:r>
            <a:r>
              <a:rPr lang="en-US" altLang="zh-CN" i="1" baseline="30000">
                <a:latin typeface="Times New Roman" pitchFamily="18" charset="0"/>
              </a:rPr>
              <a:t>light</a:t>
            </a:r>
            <a:r>
              <a:rPr lang="en-US" altLang="zh-CN" i="1">
                <a:latin typeface="Times New Roman" pitchFamily="18" charset="0"/>
              </a:rPr>
              <a:t> 	- 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i="1">
                <a:latin typeface="Times New Roman" pitchFamily="18" charset="0"/>
              </a:rPr>
              <a:t>svm_learn, svm_classify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bsvm 	- </a:t>
            </a:r>
            <a:r>
              <a:rPr lang="en-US" altLang="zh-CN" i="1">
                <a:latin typeface="Times New Roman" pitchFamily="18" charset="0"/>
              </a:rPr>
              <a:t>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>
                <a:latin typeface="Times New Roman" pitchFamily="18" charset="0"/>
              </a:rPr>
              <a:t>svm-train, svm-classify, svm-scale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libsvm 	- </a:t>
            </a:r>
            <a:r>
              <a:rPr lang="en-US" altLang="zh-CN" i="1">
                <a:latin typeface="Times New Roman" pitchFamily="18" charset="0"/>
              </a:rPr>
              <a:t>satyr.net2.private:/usr/local/bin</a:t>
            </a:r>
          </a:p>
          <a:p>
            <a:pPr lvl="4" eaLnBrk="1" hangingPunct="1"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>
                <a:latin typeface="Times New Roman" pitchFamily="18" charset="0"/>
              </a:rPr>
              <a:t>svm-train, svm-predict, svm-scale, svm-toy</a:t>
            </a:r>
            <a:endParaRPr lang="en-US" altLang="zh-CN">
              <a:latin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mySVM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>
                <a:latin typeface="Times New Roman" pitchFamily="18" charset="0"/>
              </a:rPr>
              <a:t>MATLAB svm toolbox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013700" cy="108108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研究现状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8002587" cy="38862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应用研究</a:t>
            </a:r>
          </a:p>
          <a:p>
            <a:pPr eaLnBrk="1" hangingPunct="1"/>
            <a:endParaRPr lang="zh-CN" altLang="en-US" sz="3600">
              <a:ea typeface="楷体_GB2312" pitchFamily="49" charset="-122"/>
            </a:endParaRP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支持向量机研究</a:t>
            </a:r>
          </a:p>
          <a:p>
            <a:pPr eaLnBrk="1" hangingPunct="1"/>
            <a:endParaRPr lang="zh-CN" altLang="en-US" sz="3600">
              <a:ea typeface="楷体_GB2312" pitchFamily="49" charset="-122"/>
            </a:endParaRP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支持向量机算法研究</a:t>
            </a:r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8108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应用研究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835900" cy="20161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的应用主要于模式识别领域</a:t>
            </a:r>
          </a:p>
          <a:p>
            <a:pPr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贝尔实验室对美国邮政手写数字库进行的实验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8509" name="Group 29"/>
          <p:cNvGraphicFramePr>
            <a:graphicFrameLocks noGrp="1"/>
          </p:cNvGraphicFramePr>
          <p:nvPr>
            <p:ph sz="half" idx="2"/>
          </p:nvPr>
        </p:nvGraphicFramePr>
        <p:xfrm>
          <a:off x="1187450" y="3284538"/>
          <a:ext cx="6743700" cy="2770190"/>
        </p:xfrm>
        <a:graphic>
          <a:graphicData uri="http://schemas.openxmlformats.org/drawingml/2006/table">
            <a:tbl>
              <a:tblPr/>
              <a:tblGrid>
                <a:gridCol w="3590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52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分类器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错误率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人工表现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决策树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16.2%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最好的两层神经网络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SVM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27088" y="404813"/>
            <a:ext cx="77724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SVM</a:t>
            </a: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与神经网络（</a:t>
            </a:r>
            <a:r>
              <a:rPr kumimoji="1" lang="en-US" altLang="zh-CN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NN）</a:t>
            </a: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的对比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196975"/>
            <a:ext cx="8675687" cy="5334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SVM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的理论基础比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更坚实，更像一门严谨的“</a:t>
            </a: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科学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（三要素：问题的表示、问题的解决、证明）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SVM ——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严格的数学推理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 ——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强烈依赖于工程技巧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推广能力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取决于“经验风险值”和“置信范围值”，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不能控制两者中的任何一个。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Char char="¨"/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设计者用高超的工程技巧弥补了数学上的缺陷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——设计特殊的结构，利用启发式算法，有时能得到出人意料的好结果。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981075"/>
            <a:ext cx="8134350" cy="4819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“我们必须从一开始就澄清一个观点，就是如果某事不是科学，它并不一定不好。比如说，爱情就不是科学。因此，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如果我们说某事不是科学，并不是说它有什么不对，而只是说它不是科学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。”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                                     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by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R. Feynman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from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The Feynman Lectures on Physics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, Addison-Wesley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同理，与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相比，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NN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不像一门科学，更像一门工程技巧，但并不意味着它就一定不好！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主要应用领域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1200"/>
            <a:ext cx="7715250" cy="3886200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楷体_GB2312" pitchFamily="49" charset="-122"/>
              </a:rPr>
              <a:t>手写数字识别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语音识别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人脸识别</a:t>
            </a:r>
          </a:p>
          <a:p>
            <a:pPr eaLnBrk="1" hangingPunct="1"/>
            <a:r>
              <a:rPr lang="zh-CN" altLang="en-US" sz="3600">
                <a:ea typeface="楷体_GB2312" pitchFamily="49" charset="-122"/>
              </a:rPr>
              <a:t>文本分类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200"/>
            <a:ext cx="8147050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ea typeface="楷体_GB2312" pitchFamily="49" charset="-122"/>
              </a:rPr>
              <a:t>支持向量机研究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如何针对不同的问题选择不同的核函数仍然是一个悬而未决的问题。</a:t>
            </a:r>
          </a:p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标准的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对噪声是不具有鲁棒性的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如何选择合适的目标函数以实现鲁棒性是至关重要的。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ea typeface="楷体_GB2312" pitchFamily="49" charset="-122"/>
              </a:rPr>
              <a:t>支持向量机算法研究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支持向量机的本质是解一个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二次规划问题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虽然有一些经典（如对偶方法、内点算法等）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但当训练集规模很大时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这些算法面临着维数灾难问题。为此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人们提出了许多针对大规模数据集的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SVM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训练算法。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171575"/>
          </a:xfrm>
        </p:spPr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86687" cy="4167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支持向量机推导要点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支持向量机研究现状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支持向量机总结</a:t>
            </a:r>
          </a:p>
        </p:txBody>
      </p:sp>
    </p:spTree>
    <p:extLst>
      <p:ext uri="{BB962C8B-B14F-4D97-AF65-F5344CB8AC3E}">
        <p14:creationId xmlns="" xmlns:p14="http://schemas.microsoft.com/office/powerpoint/2010/main" val="40672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线性分类器：超平面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560" y="1700808"/>
            <a:ext cx="4500935" cy="37152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1573" y="5770920"/>
                <a:ext cx="8600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给定训练样本集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zh-CN" altLang="en-US" sz="2000" dirty="0"/>
                  <a:t>，分类学习的基本想法是在样本空间中找到一个划分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超平面</a:t>
                </a:r>
                <a:r>
                  <a:rPr lang="zh-CN" altLang="en-US" sz="2000" dirty="0"/>
                  <a:t>，将不同类别样本分开。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3" y="5770920"/>
                <a:ext cx="8600911" cy="707886"/>
              </a:xfrm>
              <a:prstGeom prst="rect">
                <a:avLst/>
              </a:prstGeom>
              <a:blipFill>
                <a:blip r:embed="rId3"/>
                <a:stretch>
                  <a:fillRect l="-780" t="-6897" r="-28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支持向量机总结</a:t>
            </a:r>
          </a:p>
        </p:txBody>
      </p:sp>
      <p:sp>
        <p:nvSpPr>
          <p:cNvPr id="31747" name="矩形 5"/>
          <p:cNvSpPr>
            <a:spLocks noChangeArrowheads="1"/>
          </p:cNvSpPr>
          <p:nvPr/>
        </p:nvSpPr>
        <p:spPr bwMode="auto">
          <a:xfrm>
            <a:off x="571500" y="2214563"/>
            <a:ext cx="79295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 dirty="0"/>
              <a:t> 支持向量机</a:t>
            </a:r>
            <a:r>
              <a:rPr lang="en-US" altLang="zh-CN" sz="2400" dirty="0"/>
              <a:t>(support vector machines, SVM)</a:t>
            </a:r>
            <a:r>
              <a:rPr lang="zh-CN" altLang="en-US" sz="2400" dirty="0"/>
              <a:t>是一种二类分类模型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它的基本模型是定义在特征空间上的间隔最大的线性分类器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支持向量机的学习策略就是间隔最大化，可形式化为一个求解凸二次规划</a:t>
            </a:r>
            <a:r>
              <a:rPr lang="en-US" altLang="zh-CN" sz="2400" dirty="0"/>
              <a:t>(convex quadratic</a:t>
            </a:r>
            <a:r>
              <a:rPr lang="zh-CN" altLang="en-US" sz="2400" dirty="0"/>
              <a:t> </a:t>
            </a:r>
            <a:r>
              <a:rPr lang="en-US" altLang="zh-CN" sz="2400" dirty="0"/>
              <a:t>programming)</a:t>
            </a:r>
            <a:r>
              <a:rPr lang="zh-CN" altLang="en-US" sz="2400" dirty="0"/>
              <a:t>的问题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核技巧使支持向量机成为实质上的非线性分类器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支持向量机总结</a:t>
            </a:r>
          </a:p>
        </p:txBody>
      </p:sp>
      <p:sp>
        <p:nvSpPr>
          <p:cNvPr id="32771" name="矩形 7"/>
          <p:cNvSpPr>
            <a:spLocks noChangeArrowheads="1"/>
          </p:cNvSpPr>
          <p:nvPr/>
        </p:nvSpPr>
        <p:spPr bwMode="auto">
          <a:xfrm>
            <a:off x="428625" y="2286000"/>
            <a:ext cx="7786688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400" dirty="0"/>
              <a:t>  核函数</a:t>
            </a:r>
            <a:r>
              <a:rPr lang="en-US" altLang="zh-CN" sz="2400" dirty="0"/>
              <a:t>(kernel </a:t>
            </a:r>
            <a:r>
              <a:rPr lang="en-US" altLang="zh-CN" sz="2400" dirty="0" err="1"/>
              <a:t>fimction</a:t>
            </a:r>
            <a:r>
              <a:rPr lang="en-US" altLang="zh-CN" sz="2400" dirty="0"/>
              <a:t>)</a:t>
            </a:r>
            <a:r>
              <a:rPr lang="zh-CN" altLang="en-US" sz="2400" dirty="0"/>
              <a:t>表示将输入从输入空间映射到特征空间得到的特征向量之间的内积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zh-CN" altLang="en-US" sz="2400" dirty="0"/>
              <a:t>  通过使用核函数可以学习非线性支持向量机，等价于隐式地在高维的特征空间中学习线性支持向量机</a:t>
            </a:r>
            <a:r>
              <a:rPr lang="en-US" altLang="zh-CN" sz="2400" dirty="0"/>
              <a:t>.</a:t>
            </a:r>
            <a:r>
              <a:rPr lang="zh-CN" altLang="en-US" sz="2400" dirty="0"/>
              <a:t>这样的方法称为核技巧</a:t>
            </a:r>
            <a:r>
              <a:rPr lang="en-US" altLang="zh-CN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zh-CN" sz="2400" dirty="0"/>
              <a:t>  </a:t>
            </a:r>
            <a:r>
              <a:rPr lang="zh-CN" altLang="en-US" sz="2400" dirty="0"/>
              <a:t>核方法</a:t>
            </a:r>
            <a:r>
              <a:rPr lang="en-US" altLang="zh-CN" sz="2400" dirty="0"/>
              <a:t>(</a:t>
            </a:r>
            <a:r>
              <a:rPr lang="en-US" altLang="zh-CN" sz="2400" dirty="0" err="1"/>
              <a:t>kemel</a:t>
            </a:r>
            <a:r>
              <a:rPr lang="en-US" altLang="zh-CN" sz="2400" dirty="0"/>
              <a:t> method)</a:t>
            </a:r>
            <a:r>
              <a:rPr lang="zh-CN" altLang="en-US" sz="2400" dirty="0"/>
              <a:t>是比支持向量机更为一般的机器学习方法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主要参考文献：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23287" cy="5181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A tutorial on support vector machines for pattern recognition. </a:t>
            </a:r>
            <a:r>
              <a:rPr lang="en-US" altLang="zh-CN" i="1" dirty="0">
                <a:latin typeface="Times New Roman" pitchFamily="18" charset="0"/>
              </a:rPr>
              <a:t>Data Mining and Knowledge Discovery</a:t>
            </a:r>
            <a:r>
              <a:rPr lang="en-US" altLang="zh-CN" dirty="0">
                <a:latin typeface="Times New Roman" pitchFamily="18" charset="0"/>
              </a:rPr>
              <a:t>,1998,2(2)</a:t>
            </a:r>
          </a:p>
          <a:p>
            <a:pPr eaLnBrk="1" hangingPunct="1"/>
            <a:r>
              <a:rPr lang="en-US" altLang="zh-CN" dirty="0" err="1">
                <a:latin typeface="Times New Roman" pitchFamily="18" charset="0"/>
              </a:rPr>
              <a:t>Vapnik</a:t>
            </a:r>
            <a:r>
              <a:rPr lang="en-US" altLang="zh-CN" dirty="0">
                <a:latin typeface="Times New Roman" pitchFamily="18" charset="0"/>
              </a:rPr>
              <a:t> V N. </a:t>
            </a:r>
            <a:r>
              <a:rPr lang="en-US" altLang="zh-CN" i="1" dirty="0">
                <a:latin typeface="Times New Roman" pitchFamily="18" charset="0"/>
              </a:rPr>
              <a:t>The Nature of Statistical Learning Theory</a:t>
            </a:r>
            <a:r>
              <a:rPr lang="en-US" altLang="zh-CN" dirty="0">
                <a:latin typeface="Times New Roman" pitchFamily="18" charset="0"/>
              </a:rPr>
              <a:t>, NY: Springer-Verlag, 1995</a:t>
            </a:r>
            <a:r>
              <a:rPr lang="en-US" altLang="zh-CN" sz="2800" dirty="0">
                <a:latin typeface="Times New Roman" pitchFamily="18" charset="0"/>
              </a:rPr>
              <a:t>（</a:t>
            </a:r>
            <a:r>
              <a:rPr lang="zh-CN" altLang="en-US" sz="2800" dirty="0">
                <a:latin typeface="Times New Roman" pitchFamily="18" charset="0"/>
              </a:rPr>
              <a:t>中译本：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张学工译.《统计学习理论的本质》.清华大学出版社,2000）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468313" y="1628775"/>
            <a:ext cx="8064500" cy="4637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Introduction to Support Vector Machine.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Vapnik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V N.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著，张学工译. 统计学习理论.人民邮电出版社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张学工. 关于统计学习理论与支持向量机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自动化学报,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2000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年第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期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史朝辉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SVM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算法研究及在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HRRP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分类中的应用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空军工程大学硕士学位论文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2005.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476250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主要参考文献（续）：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" y="692696"/>
            <a:ext cx="80391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4348" y="2143116"/>
            <a:ext cx="67151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要有正确的人生态度；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人生</a:t>
            </a:r>
            <a:r>
              <a:rPr lang="zh-CN" altLang="en-US" sz="2400" dirty="0" smtClean="0"/>
              <a:t>需要有规划；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读研究生应该是可选项；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工作应该更加注重未来发展；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学会合理包装自己；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把握机遇；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暑期天有兴趣一起做点事情的，欢迎联系。</a:t>
            </a:r>
            <a:endParaRPr lang="en-US" altLang="zh-CN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088" y="457200"/>
            <a:ext cx="7859712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j-cs"/>
              </a:rPr>
              <a:t>我的一些建议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088" y="457200"/>
            <a:ext cx="7859712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j-cs"/>
              </a:rPr>
              <a:t>我的一些建议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2143116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第一境界（立）</a:t>
            </a:r>
            <a:endParaRPr lang="zh-CN" altLang="en-US" dirty="0" smtClean="0"/>
          </a:p>
          <a:p>
            <a:r>
              <a:rPr lang="zh-CN" altLang="en-US" dirty="0" smtClean="0"/>
              <a:t>昨夜西风凋碧树，独上高楼，望尽天涯路。（晏殊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蝶恋花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3143248"/>
            <a:ext cx="707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第二境界（守）</a:t>
            </a:r>
            <a:endParaRPr lang="zh-CN" altLang="en-US" dirty="0" smtClean="0"/>
          </a:p>
          <a:p>
            <a:r>
              <a:rPr lang="zh-CN" altLang="en-US" dirty="0" smtClean="0"/>
              <a:t>衣带渐宽终不悔，为伊消得人憔悴。（柳永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蝶恋花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4214818"/>
            <a:ext cx="892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第三境界（得）</a:t>
            </a:r>
            <a:endParaRPr lang="zh-CN" altLang="en-US" dirty="0" smtClean="0"/>
          </a:p>
          <a:p>
            <a:r>
              <a:rPr lang="zh-CN" altLang="en-US" dirty="0" smtClean="0"/>
              <a:t>众里寻他千百度，蓦然回首，那人却在灯火阑珊处。（辛弃疾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青玉案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元夕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71670" y="5500702"/>
            <a:ext cx="559480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人生的三大境界；学习的三大境界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1331913" y="3068960"/>
            <a:ext cx="67691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GOOD LUCK!</a:t>
            </a:r>
            <a:endParaRPr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78" y="184577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线性分类器：超平面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147" name="矩形 5"/>
              <p:cNvSpPr>
                <a:spLocks noChangeArrowheads="1"/>
              </p:cNvSpPr>
              <p:nvPr/>
            </p:nvSpPr>
            <p:spPr bwMode="auto">
              <a:xfrm>
                <a:off x="404534" y="1883439"/>
                <a:ext cx="8430948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划分超平面可以通过如下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itchFamily="18" charset="0"/>
                  </a:rPr>
                  <a:t>线性方程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来描述：</a:t>
                </a:r>
                <a:endPara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是超平面任意点，二维平面中可假设为</a:t>
                </a:r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是超平面的法向量，</a:t>
                </a:r>
                <a:r>
                  <a:rPr kumimoji="1" lang="en-US" altLang="zh-CN" sz="2400" dirty="0">
                    <a:solidFill>
                      <a:srgbClr val="000000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itchFamily="18" charset="0"/>
                  </a:rPr>
                  <a:t>是位移项。</a:t>
                </a:r>
                <a:r>
                  <a:rPr kumimoji="1" lang="zh-CN" altLang="en-US" sz="2400" dirty="0">
                    <a:latin typeface="Times New Roman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6147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534" y="1883439"/>
                <a:ext cx="8430948" cy="1569660"/>
              </a:xfrm>
              <a:prstGeom prst="rect">
                <a:avLst/>
              </a:prstGeom>
              <a:blipFill>
                <a:blip r:embed="rId2"/>
                <a:stretch>
                  <a:fillRect l="-1085" t="-4280" b="-70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08996" y="3478546"/>
                <a:ext cx="8415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样本空间中任意点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到超平面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的距离</a:t>
                </a:r>
                <a:r>
                  <a:rPr lang="en-US" altLang="zh-CN" sz="2400" dirty="0"/>
                  <a:t>(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几何间隔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可写为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96" y="3478546"/>
                <a:ext cx="8415938" cy="461665"/>
              </a:xfrm>
              <a:prstGeom prst="rect">
                <a:avLst/>
              </a:prstGeom>
              <a:blipFill>
                <a:blip r:embed="rId3"/>
                <a:stretch>
                  <a:fillRect l="-941" t="-14667" r="-65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131840" y="4096786"/>
                <a:ext cx="208823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96786"/>
                <a:ext cx="2088232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6176" y="3844824"/>
            <a:ext cx="2786063" cy="1365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544" y="5297348"/>
            <a:ext cx="8208912" cy="1285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几何间隔示意图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2132856"/>
            <a:ext cx="4680520" cy="34055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61434" y="5538367"/>
                <a:ext cx="3793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34" y="5538367"/>
                <a:ext cx="379326" cy="369332"/>
              </a:xfrm>
              <a:prstGeom prst="rect">
                <a:avLst/>
              </a:prstGeom>
              <a:blipFill>
                <a:blip r:embed="rId3"/>
                <a:stretch>
                  <a:fillRect l="-9677" r="-6452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53537" y="2182877"/>
                <a:ext cx="3793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37" y="2182877"/>
                <a:ext cx="379326" cy="369332"/>
              </a:xfrm>
              <a:prstGeom prst="rect">
                <a:avLst/>
              </a:prstGeom>
              <a:blipFill>
                <a:blip r:embed="rId4"/>
                <a:stretch>
                  <a:fillRect l="-9677" r="-645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线性分类器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1628800"/>
            <a:ext cx="5179864" cy="44116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文本框 1"/>
          <p:cNvSpPr txBox="1"/>
          <p:nvPr/>
        </p:nvSpPr>
        <p:spPr>
          <a:xfrm>
            <a:off x="1553084" y="6237312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存在多个划分超平面将两类训练样本分开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57200"/>
            <a:ext cx="7859712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pitchFamily="18" charset="0"/>
                <a:ea typeface="楷体_GB2312" pitchFamily="49" charset="-122"/>
              </a:rPr>
              <a:t>线性分类器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000250"/>
            <a:ext cx="4867275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5614988" y="1556792"/>
            <a:ext cx="3071812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/>
              <a:t>对样本</a:t>
            </a:r>
            <a:r>
              <a:rPr lang="en-US" altLang="zh-CN" sz="2400" dirty="0"/>
              <a:t>A</a:t>
            </a:r>
            <a:r>
              <a:rPr lang="zh-CN" altLang="en-US" sz="2400" dirty="0"/>
              <a:t>的分类最可信，</a:t>
            </a:r>
            <a:r>
              <a:rPr lang="en-US" altLang="zh-CN" sz="2400" dirty="0"/>
              <a:t>B</a:t>
            </a:r>
            <a:r>
              <a:rPr lang="zh-CN" altLang="en-US" sz="2400" dirty="0"/>
              <a:t>其次，</a:t>
            </a:r>
            <a:r>
              <a:rPr lang="en-US" altLang="zh-CN" sz="2400" dirty="0"/>
              <a:t>C</a:t>
            </a:r>
            <a:r>
              <a:rPr lang="zh-CN" altLang="en-US" sz="2400" dirty="0"/>
              <a:t>最差。因此，超平面应该使训练样本与超平面之间的</a:t>
            </a:r>
            <a:r>
              <a:rPr lang="zh-CN" altLang="en-US" sz="2400" dirty="0">
                <a:solidFill>
                  <a:srgbClr val="0000FF"/>
                </a:solidFill>
              </a:rPr>
              <a:t>距离</a:t>
            </a:r>
            <a:r>
              <a:rPr lang="zh-CN" altLang="en-US" sz="2400" dirty="0"/>
              <a:t>最大。</a:t>
            </a:r>
          </a:p>
        </p:txBody>
      </p:sp>
      <p:sp>
        <p:nvSpPr>
          <p:cNvPr id="2" name="箭头: 下 1"/>
          <p:cNvSpPr/>
          <p:nvPr/>
        </p:nvSpPr>
        <p:spPr bwMode="auto">
          <a:xfrm>
            <a:off x="6660232" y="3789040"/>
            <a:ext cx="936104" cy="576064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561546" y="4660232"/>
                <a:ext cx="317869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超平面应该使训练样本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几何间隔最小值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与超平面之间的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距离最大</a:t>
                </a:r>
                <a:r>
                  <a:rPr lang="zh-CN" altLang="en-US" sz="2400" dirty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46" y="4660232"/>
                <a:ext cx="3178696" cy="1569660"/>
              </a:xfrm>
              <a:prstGeom prst="rect">
                <a:avLst/>
              </a:prstGeom>
              <a:blipFill>
                <a:blip r:embed="rId3"/>
                <a:stretch>
                  <a:fillRect l="-2874" t="-3101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26680"/>
            <a:ext cx="5799559" cy="1972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49" y="1834282"/>
            <a:ext cx="4176464" cy="79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355080"/>
            <a:ext cx="42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  转化为数学式子：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5157192"/>
            <a:ext cx="4608512" cy="1587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690" y="4608959"/>
            <a:ext cx="241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sz="2400" dirty="0"/>
              <a:t>进一步简化：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859713" cy="13716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itchFamily="18" charset="0"/>
                <a:ea typeface="楷体_GB2312" pitchFamily="49" charset="-122"/>
              </a:rPr>
              <a:t>SVM</a:t>
            </a:r>
            <a:r>
              <a:rPr lang="zh-CN" altLang="en-US" sz="4000" b="1" dirty="0">
                <a:latin typeface="Times New Roman" pitchFamily="18" charset="0"/>
                <a:ea typeface="楷体_GB2312" pitchFamily="49" charset="-122"/>
              </a:rPr>
              <a:t>形式化描述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26680"/>
            <a:ext cx="5799559" cy="1972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49" y="1834282"/>
            <a:ext cx="4176464" cy="798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1355080"/>
            <a:ext cx="428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  转化为数学式子：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300" y="5157192"/>
            <a:ext cx="4608512" cy="1587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5690" y="4608959"/>
            <a:ext cx="2414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zh-CN" altLang="en-US" sz="2400" dirty="0"/>
              <a:t>进一步简化：</a:t>
            </a:r>
          </a:p>
        </p:txBody>
      </p:sp>
    </p:spTree>
    <p:extLst>
      <p:ext uri="{BB962C8B-B14F-4D97-AF65-F5344CB8AC3E}">
        <p14:creationId xmlns="" xmlns:p14="http://schemas.microsoft.com/office/powerpoint/2010/main" val="37131762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2929</TotalTime>
  <Words>1173</Words>
  <Application>Microsoft Office PowerPoint</Application>
  <PresentationFormat>全屏显示(4:3)</PresentationFormat>
  <Paragraphs>155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Pixel</vt:lpstr>
      <vt:lpstr>幻灯片 1</vt:lpstr>
      <vt:lpstr>目录</vt:lpstr>
      <vt:lpstr>线性分类器：超平面</vt:lpstr>
      <vt:lpstr>线性分类器：超平面</vt:lpstr>
      <vt:lpstr>几何间隔示意图</vt:lpstr>
      <vt:lpstr>线性分类器</vt:lpstr>
      <vt:lpstr>线性分类器</vt:lpstr>
      <vt:lpstr>SVM形式化描述</vt:lpstr>
      <vt:lpstr>SVM形式化描述</vt:lpstr>
      <vt:lpstr>SVM形式化描述</vt:lpstr>
      <vt:lpstr>支持向量示意图 </vt:lpstr>
      <vt:lpstr>线性支持向量机学习算法 </vt:lpstr>
      <vt:lpstr>SVM对偶形式 </vt:lpstr>
      <vt:lpstr>SVM对偶形式 </vt:lpstr>
      <vt:lpstr>线性不可分问题 </vt:lpstr>
      <vt:lpstr>线性不可分问题 </vt:lpstr>
      <vt:lpstr>核函数 </vt:lpstr>
      <vt:lpstr>核函数 </vt:lpstr>
      <vt:lpstr>幻灯片 19</vt:lpstr>
      <vt:lpstr>目录</vt:lpstr>
      <vt:lpstr>支持向量机实现</vt:lpstr>
      <vt:lpstr>研究现状</vt:lpstr>
      <vt:lpstr>应用研究</vt:lpstr>
      <vt:lpstr>幻灯片 24</vt:lpstr>
      <vt:lpstr>幻灯片 25</vt:lpstr>
      <vt:lpstr>主要应用领域</vt:lpstr>
      <vt:lpstr>支持向量机研究</vt:lpstr>
      <vt:lpstr>支持向量机算法研究</vt:lpstr>
      <vt:lpstr>目录</vt:lpstr>
      <vt:lpstr>支持向量机总结</vt:lpstr>
      <vt:lpstr>支持向量机总结</vt:lpstr>
      <vt:lpstr>主要参考文献：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Yirui Wu</dc:creator>
  <cp:lastModifiedBy>thinkpad</cp:lastModifiedBy>
  <cp:revision>557</cp:revision>
  <dcterms:created xsi:type="dcterms:W3CDTF">1601-01-01T00:00:00Z</dcterms:created>
  <dcterms:modified xsi:type="dcterms:W3CDTF">2017-06-06T13:07:02Z</dcterms:modified>
</cp:coreProperties>
</file>