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7" r:id="rId14"/>
    <p:sldId id="278" r:id="rId15"/>
    <p:sldId id="280" r:id="rId16"/>
    <p:sldId id="279" r:id="rId17"/>
    <p:sldId id="269" r:id="rId18"/>
    <p:sldId id="281" r:id="rId19"/>
    <p:sldId id="270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821" dt="2021-04-05T02:48:10.378"/>
    <p1510:client id="{1283BEC5-BCA4-4524-A01D-04C6A73BB8B4}" v="1379" dt="2021-04-04T03:33:31.584"/>
    <p1510:client id="{303B4F54-1D15-41E4-A92E-4C41E1736384}" v="74" dt="2021-04-03T21:37:10.606"/>
    <p1510:client id="{C21FBB9F-2001-B000-E9C0-9304339106CE}" v="15" dt="2021-04-05T02:40:21.971"/>
    <p1510:client id="{E0C0BA9F-C071-C000-1345-2CBF887174DC}" v="34" dt="2021-04-03T22:37:09.433"/>
    <p1510:client id="{E5EECDD5-61BF-8C89-4D2D-8F48BB0B0323}" v="22" dt="2021-04-04T18:48:32.413"/>
    <p1510:client id="{EE0B896D-4055-7CAC-98DC-5B2F509A5DCA}" v="501" dt="2021-04-05T02:01:56.058"/>
    <p1510:client id="{EFC0BA9F-B058-B000-B443-43F3A83B166A}" v="206" dt="2021-04-03T23:10:52.168"/>
    <p1510:client id="{F4D1BA9F-50A8-B000-D62C-87C40861FC87}" v="2" dt="2021-04-04T03:35:01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4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9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8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9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7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9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1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0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5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racionxbox.com/steam-criticado-modelo-negocio-ubisof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uthfim/steam-review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DA856E6-635F-42D4-9BDE-A28BA51F8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340" r="26024" b="9091"/>
          <a:stretch/>
        </p:blipFill>
        <p:spPr>
          <a:xfrm>
            <a:off x="3523488" y="14387"/>
            <a:ext cx="866851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cs typeface="Calibri Light"/>
              </a:rPr>
              <a:t>Best Steam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cs typeface="Calibri"/>
              </a:rPr>
              <a:t>Group 9: Cindy Huang, Lan Bowen, Manoj Kamalumpundi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2749-2238-48AF-B647-E548F264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Text Visualization Continue</a:t>
            </a:r>
            <a:endParaRPr lang="en-US" sz="6000" kern="120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0A69-EE31-4B8D-ABAB-381C0DE58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1554480"/>
            <a:ext cx="9426806" cy="7191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Generate the correlations matrix of different sentiment scores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57E24D7-1050-45F1-A8D7-AC00D1B3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" y="2612526"/>
            <a:ext cx="11893508" cy="40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8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1EED4C-D368-40D8-80B4-D8EB72F5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11" y="325481"/>
            <a:ext cx="4996132" cy="1404735"/>
          </a:xfrm>
          <a:noFill/>
        </p:spPr>
        <p:txBody>
          <a:bodyPr anchor="t">
            <a:normAutofit fontScale="90000"/>
          </a:bodyPr>
          <a:lstStyle/>
          <a:p>
            <a:r>
              <a:rPr lang="en-US" sz="4800" b="1">
                <a:solidFill>
                  <a:schemeClr val="accent6"/>
                </a:solidFill>
                <a:cs typeface="Calibri Light"/>
              </a:rPr>
              <a:t>Sentiment Score of Reviews</a:t>
            </a:r>
            <a:br>
              <a:rPr lang="en-US" sz="4800" b="1">
                <a:solidFill>
                  <a:schemeClr val="accent6"/>
                </a:solidFill>
                <a:cs typeface="Calibri Light"/>
              </a:rPr>
            </a:b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0BAC-8B3D-48AD-8D69-6CE0438A0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684" y="311110"/>
            <a:ext cx="7456898" cy="1907954"/>
          </a:xfr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Plot the sentiment score of a moving average of 500 sentiment scores of the reviews (all 400k+ used)</a:t>
            </a:r>
          </a:p>
          <a:p>
            <a:pPr lvl="6"/>
            <a:r>
              <a:rPr lang="en-US" sz="3200">
                <a:solidFill>
                  <a:schemeClr val="accent6"/>
                </a:solidFill>
                <a:ea typeface="+mn-lt"/>
                <a:cs typeface="+mn-lt"/>
              </a:rPr>
              <a:t>AFFINN (Scaled)</a:t>
            </a:r>
          </a:p>
          <a:p>
            <a:pPr lvl="6"/>
            <a:r>
              <a:rPr lang="en-US" sz="3200" err="1">
                <a:solidFill>
                  <a:schemeClr val="accent1"/>
                </a:solidFill>
                <a:ea typeface="+mn-lt"/>
                <a:cs typeface="+mn-lt"/>
              </a:rPr>
              <a:t>TextBlob</a:t>
            </a:r>
            <a:endParaRPr lang="en-US" sz="3200">
              <a:solidFill>
                <a:schemeClr val="accent1"/>
              </a:solidFill>
              <a:ea typeface="+mn-lt"/>
              <a:cs typeface="+mn-lt"/>
            </a:endParaRPr>
          </a:p>
          <a:p>
            <a:pPr lvl="6"/>
            <a:r>
              <a:rPr lang="en-US" sz="3200">
                <a:solidFill>
                  <a:srgbClr val="FF0000"/>
                </a:solidFill>
                <a:ea typeface="+mn-lt"/>
                <a:cs typeface="+mn-lt"/>
              </a:rPr>
              <a:t>VADER</a:t>
            </a:r>
          </a:p>
          <a:p>
            <a:endParaRPr lang="en-US" sz="18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65F71549-AC4D-4041-B4FF-FFCDFC2A9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4" y="2074579"/>
            <a:ext cx="12082344" cy="5078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628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8E001-E727-4759-85AD-274DAA1D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Summary Statistics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EFA976-F41B-4CA5-B18F-1E966A67FE98}"/>
              </a:ext>
            </a:extLst>
          </p:cNvPr>
          <p:cNvSpPr txBox="1"/>
          <p:nvPr/>
        </p:nvSpPr>
        <p:spPr>
          <a:xfrm>
            <a:off x="804672" y="2020824"/>
            <a:ext cx="3954657" cy="41513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There are 2 reviews do not have recommendations. There are 633 Not Recommended and   1365 Recommendations out of 2000 reviews. </a:t>
            </a:r>
          </a:p>
        </p:txBody>
      </p:sp>
      <p:pic>
        <p:nvPicPr>
          <p:cNvPr id="28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1E14D1-213A-49E9-B502-9F63D6A60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818" y="4670171"/>
            <a:ext cx="4775259" cy="1151755"/>
          </a:xfrm>
          <a:prstGeom prst="rect">
            <a:avLst/>
          </a:prstGeom>
        </p:spPr>
      </p:pic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1488E5A1-60B0-401A-9073-8FA41671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316" y="-3717"/>
            <a:ext cx="2515392" cy="686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24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B7F6E-F3DD-430D-99CA-AE98A35B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4" y="391217"/>
            <a:ext cx="3354217" cy="2108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Summary Statistics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4256-1F4C-4C90-AE27-3CE1487D4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52" y="4258541"/>
            <a:ext cx="3468624" cy="14632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400" b="1">
                <a:solidFill>
                  <a:srgbClr val="FFFFFF"/>
                </a:solidFill>
              </a:rPr>
              <a:t>Use seaborn to create a </a:t>
            </a:r>
            <a:r>
              <a:rPr lang="en-US" sz="2400" b="1" err="1">
                <a:solidFill>
                  <a:srgbClr val="FFFFFF"/>
                </a:solidFill>
              </a:rPr>
              <a:t>mapplot</a:t>
            </a:r>
            <a:r>
              <a:rPr lang="en-US" sz="2400" b="1">
                <a:solidFill>
                  <a:srgbClr val="FFFFFF"/>
                </a:solidFill>
              </a:rPr>
              <a:t> for the number of reviews in each game (all reviews used)</a:t>
            </a:r>
            <a:endParaRPr lang="en-US" sz="2400" b="1">
              <a:solidFill>
                <a:srgbClr val="FFFFFF"/>
              </a:solidFill>
              <a:cs typeface="Calibri"/>
            </a:endParaRP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CC136D9B-F83C-4100-91E3-5B6AAE7D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742" y="4441"/>
            <a:ext cx="8151540" cy="686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3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5324C-63D8-4970-A232-35838B1B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" y="511136"/>
            <a:ext cx="5073398" cy="1201988"/>
          </a:xfrm>
        </p:spPr>
        <p:txBody>
          <a:bodyPr anchor="b"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ea typeface="+mj-lt"/>
                <a:cs typeface="+mj-lt"/>
              </a:rPr>
              <a:t>Sentiment Score: (Answer question c in the project goal)</a:t>
            </a:r>
            <a:endParaRPr lang="en-US" sz="3200" b="1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8F82-295F-4225-8EDF-0835D3BC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43" y="2667743"/>
            <a:ext cx="5030267" cy="32442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Find out the sentiment of the video games, whether a game was overall positive  reviews, or negative reviews: </a:t>
            </a: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Smaller reviews are more highly recommended</a:t>
            </a:r>
          </a:p>
          <a:p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Textblob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 shows most consistent trend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27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35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040C54AD-9B3C-4FCC-8485-B77C2D8A1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15" y="840"/>
            <a:ext cx="7101468" cy="685631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FD9D908-5D89-4941-B8BD-212A9CCD5920}"/>
              </a:ext>
            </a:extLst>
          </p:cNvPr>
          <p:cNvSpPr/>
          <p:nvPr/>
        </p:nvSpPr>
        <p:spPr>
          <a:xfrm>
            <a:off x="5383770" y="4617756"/>
            <a:ext cx="278780" cy="1486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Arrow: Right 374">
            <a:extLst>
              <a:ext uri="{FF2B5EF4-FFF2-40B4-BE49-F238E27FC236}">
                <a16:creationId xmlns:a16="http://schemas.microsoft.com/office/drawing/2014/main" id="{7AB4699C-908E-4CD3-B66C-CD3D4FE5F241}"/>
              </a:ext>
            </a:extLst>
          </p:cNvPr>
          <p:cNvSpPr/>
          <p:nvPr/>
        </p:nvSpPr>
        <p:spPr>
          <a:xfrm>
            <a:off x="5030648" y="5323999"/>
            <a:ext cx="278780" cy="1486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Arrow: Right 375">
            <a:extLst>
              <a:ext uri="{FF2B5EF4-FFF2-40B4-BE49-F238E27FC236}">
                <a16:creationId xmlns:a16="http://schemas.microsoft.com/office/drawing/2014/main" id="{79ADEB00-EA3E-4BA0-8684-E5C731C4E60C}"/>
              </a:ext>
            </a:extLst>
          </p:cNvPr>
          <p:cNvSpPr/>
          <p:nvPr/>
        </p:nvSpPr>
        <p:spPr>
          <a:xfrm>
            <a:off x="5746184" y="4766438"/>
            <a:ext cx="278780" cy="1486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Arrow: Right 376">
            <a:extLst>
              <a:ext uri="{FF2B5EF4-FFF2-40B4-BE49-F238E27FC236}">
                <a16:creationId xmlns:a16="http://schemas.microsoft.com/office/drawing/2014/main" id="{CC8CDE72-F4C4-49CB-8236-F801C122DDCD}"/>
              </a:ext>
            </a:extLst>
          </p:cNvPr>
          <p:cNvSpPr/>
          <p:nvPr/>
        </p:nvSpPr>
        <p:spPr>
          <a:xfrm>
            <a:off x="6182940" y="4469072"/>
            <a:ext cx="278780" cy="1486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40981229-4784-41D1-B49A-10242E04946D}"/>
              </a:ext>
            </a:extLst>
          </p:cNvPr>
          <p:cNvSpPr/>
          <p:nvPr/>
        </p:nvSpPr>
        <p:spPr>
          <a:xfrm>
            <a:off x="5746185" y="3781414"/>
            <a:ext cx="278780" cy="1486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Arrow: Right 378">
            <a:extLst>
              <a:ext uri="{FF2B5EF4-FFF2-40B4-BE49-F238E27FC236}">
                <a16:creationId xmlns:a16="http://schemas.microsoft.com/office/drawing/2014/main" id="{0D68172B-8A00-44C3-81B4-A6469DF6F470}"/>
              </a:ext>
            </a:extLst>
          </p:cNvPr>
          <p:cNvSpPr/>
          <p:nvPr/>
        </p:nvSpPr>
        <p:spPr>
          <a:xfrm>
            <a:off x="5690428" y="5472683"/>
            <a:ext cx="278780" cy="1486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5CCAEF50-898D-4C49-B0EC-F71D264B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77" y="3824248"/>
            <a:ext cx="7458635" cy="2311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655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5324C-63D8-4970-A232-35838B1B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" y="511136"/>
            <a:ext cx="5073398" cy="1201988"/>
          </a:xfrm>
        </p:spPr>
        <p:txBody>
          <a:bodyPr anchor="b"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ea typeface="+mj-lt"/>
                <a:cs typeface="+mj-lt"/>
              </a:rPr>
              <a:t>Sentiment Scores by recommend score</a:t>
            </a:r>
            <a:endParaRPr lang="en-US" sz="3200" b="1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27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35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" name="Picture 5">
            <a:extLst>
              <a:ext uri="{FF2B5EF4-FFF2-40B4-BE49-F238E27FC236}">
                <a16:creationId xmlns:a16="http://schemas.microsoft.com/office/drawing/2014/main" id="{CD366AC8-8441-42F6-8FD4-E0071F7E2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77" y="-31595"/>
            <a:ext cx="4576954" cy="6818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A0713C7-FF7D-4341-873F-E59EB5F9F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7" y="2402174"/>
            <a:ext cx="7361663" cy="4293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0354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8562-464C-45AF-AB8C-BF576F1BE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090" y="933116"/>
            <a:ext cx="6393747" cy="56992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Text Blob had the best resolution in identifying positive/Negative Reviews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Recommended games generally had higher sentiment scores than non-recommended games</a:t>
            </a:r>
          </a:p>
          <a:p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Multiple reviews needed to prevent skew of sentiment scores (Top 6 games)</a:t>
            </a:r>
          </a:p>
          <a:p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Exceptions were cause because people couldn't vote on a neutral/meh review and told detailed that were good about the game more than the negative</a:t>
            </a:r>
          </a:p>
          <a:p>
            <a:endParaRPr lang="en-US" sz="2400" b="1">
              <a:solidFill>
                <a:schemeClr val="bg1"/>
              </a:solidFill>
              <a:ea typeface="+mn-lt"/>
              <a:cs typeface="+mn-lt"/>
            </a:endParaRPr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423F58D9-D597-4D4F-A383-57364A288F23}"/>
              </a:ext>
            </a:extLst>
          </p:cNvPr>
          <p:cNvSpPr txBox="1">
            <a:spLocks/>
          </p:cNvSpPr>
          <p:nvPr/>
        </p:nvSpPr>
        <p:spPr>
          <a:xfrm>
            <a:off x="883768" y="2666047"/>
            <a:ext cx="4383116" cy="1201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1"/>
                </a:solidFill>
                <a:ea typeface="+mj-lt"/>
                <a:cs typeface="+mj-lt"/>
              </a:rPr>
              <a:t>Sentiment Score Summary</a:t>
            </a:r>
            <a:endParaRPr lang="en-US" sz="3200" b="1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68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55D64-E3C0-4379-B243-E31E3501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number of hours played for each game: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CD69E4-8043-4846-9832-A9768FDFF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7479" y="643466"/>
            <a:ext cx="514037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35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8802A64F-A513-44D6-B879-3664E4F8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18" y="643467"/>
            <a:ext cx="86039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2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5242262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C19BA-9AAE-4A31-A9C7-A31A04C9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9" y="762000"/>
            <a:ext cx="4646387" cy="214416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Number of Reviews for each game:</a:t>
            </a:r>
            <a:br>
              <a:rPr lang="en-US" sz="4000" b="1">
                <a:solidFill>
                  <a:srgbClr val="FFFFFF"/>
                </a:solidFill>
                <a:cs typeface="Calibri Light"/>
              </a:rPr>
            </a:b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4405" y="459771"/>
            <a:ext cx="1294599" cy="1296997"/>
          </a:xfrm>
          <a:prstGeom prst="rect">
            <a:avLst/>
          </a:prstGeom>
          <a:solidFill>
            <a:srgbClr val="FFA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8955" y="1935089"/>
            <a:ext cx="1294599" cy="1296998"/>
          </a:xfrm>
          <a:prstGeom prst="rect">
            <a:avLst/>
          </a:prstGeom>
          <a:solidFill>
            <a:srgbClr val="5E523E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3395974"/>
            <a:ext cx="6706946" cy="300666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313F-A2B9-4CA1-A37B-92C0D2395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98" y="3648548"/>
            <a:ext cx="6108726" cy="2481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The Player Unknown Battlegrounds has the largest number of reviews 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 The total number of hour-played by reviewers is 241,898 hours.</a:t>
            </a:r>
          </a:p>
          <a:p>
            <a:r>
              <a:rPr lang="en-US" sz="1900">
                <a:ea typeface="+mn-lt"/>
                <a:cs typeface="+mn-lt"/>
              </a:rPr>
              <a:t>Most popular game </a:t>
            </a:r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34048920-D3E1-4C8C-A0F1-AC1CD1ADE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589" y="718403"/>
            <a:ext cx="4339086" cy="504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7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0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40" name="Oval 31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32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34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8E8E3-5B0C-4E24-A316-7288B0EC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>
            <a:normAutofit fontScale="90000"/>
          </a:bodyPr>
          <a:lstStyle/>
          <a:p>
            <a:r>
              <a:rPr lang="en-US" sz="3200" b="1">
                <a:solidFill>
                  <a:srgbClr val="00B050"/>
                </a:solidFill>
                <a:cs typeface="Calibri Light"/>
              </a:rPr>
              <a:t>Project Goal</a:t>
            </a:r>
            <a:br>
              <a:rPr lang="en-US" sz="2800">
                <a:cs typeface="Calibri Light"/>
              </a:rPr>
            </a:br>
            <a:endParaRPr lang="en-US" sz="2800">
              <a:solidFill>
                <a:schemeClr val="bg1"/>
              </a:solidFill>
            </a:endParaRPr>
          </a:p>
        </p:txBody>
      </p:sp>
      <p:grpSp>
        <p:nvGrpSpPr>
          <p:cNvPr id="49" name="Group 36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3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24" name="Graphic 23" descr="Game controller">
            <a:extLst>
              <a:ext uri="{FF2B5EF4-FFF2-40B4-BE49-F238E27FC236}">
                <a16:creationId xmlns:a16="http://schemas.microsoft.com/office/drawing/2014/main" id="{9F8F2DB9-28BB-43F7-AC65-48D1E4046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9077" y="1864214"/>
            <a:ext cx="3217333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A040-E2F1-4BB7-9B43-9F04DE5F8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415" y="1360293"/>
            <a:ext cx="5720380" cy="4495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A. What game was the most highly recommended game</a:t>
            </a:r>
            <a:endParaRPr lang="en-US" b="1">
              <a:solidFill>
                <a:schemeClr val="bg1"/>
              </a:solidFill>
              <a:cs typeface="Calibri"/>
            </a:endParaRP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B. Find keywords that gives a game a good review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C. Find out the sentiment of the video games, whether a game was overall positive reviews, or negative reviews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D. Find out the average number of hours played for each game.</a:t>
            </a:r>
          </a:p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42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4616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9B96E-8C6B-40D8-9519-038E0001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reviews for each game: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7D4FCA7-1C7D-4589-A78A-2A1241849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07"/>
          <a:stretch/>
        </p:blipFill>
        <p:spPr>
          <a:xfrm>
            <a:off x="4777316" y="1152056"/>
            <a:ext cx="6780700" cy="455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72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590AD-3049-472A-B7EC-6C98DDAB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Topic Model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169340-65CE-40F2-B3C8-B9D474178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9089" y="455365"/>
            <a:ext cx="4371502" cy="2776721"/>
          </a:xfrm>
          <a:prstGeom prst="rect">
            <a:avLst/>
          </a:prstGeom>
          <a:solidFill>
            <a:srgbClr val="FEA20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415AF1D5-AF47-43CE-ABC1-C78E85AE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617" y="637457"/>
            <a:ext cx="3458445" cy="2412101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FEA20F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2"/>
            <a:ext cx="1338257" cy="1417320"/>
          </a:xfrm>
          <a:prstGeom prst="rect">
            <a:avLst/>
          </a:prstGeom>
          <a:solidFill>
            <a:srgbClr val="4A863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66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6C55B119-FCEF-4F94-BEC2-2692700EF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648548"/>
            <a:ext cx="4597423" cy="2481864"/>
          </a:xfrm>
        </p:spPr>
        <p:txBody>
          <a:bodyPr anchor="ctr">
            <a:normAutofit/>
          </a:bodyPr>
          <a:lstStyle/>
          <a:p>
            <a:r>
              <a:rPr lang="en-US" sz="1900">
                <a:cs typeface="Calibri"/>
              </a:rPr>
              <a:t>Topic 1: Beta</a:t>
            </a:r>
          </a:p>
          <a:p>
            <a:r>
              <a:rPr lang="en-US" sz="1900">
                <a:cs typeface="Calibri"/>
              </a:rPr>
              <a:t>Topic 2: Enjoyment</a:t>
            </a:r>
          </a:p>
          <a:p>
            <a:r>
              <a:rPr lang="en-US" sz="1900">
                <a:cs typeface="Calibri"/>
              </a:rPr>
              <a:t>Topic 3: Survival</a:t>
            </a:r>
          </a:p>
          <a:p>
            <a:r>
              <a:rPr lang="en-US" sz="1900">
                <a:cs typeface="Calibri"/>
              </a:rPr>
              <a:t>Topic 4: Generic words</a:t>
            </a:r>
          </a:p>
          <a:p>
            <a:r>
              <a:rPr lang="en-US" sz="1900">
                <a:cs typeface="Calibri"/>
              </a:rPr>
              <a:t>Topic 5: Beta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56D4A3-B550-45B7-A4A3-7E1E52890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9089" y="3390832"/>
            <a:ext cx="4371502" cy="2991680"/>
          </a:xfrm>
          <a:prstGeom prst="rect">
            <a:avLst/>
          </a:prstGeom>
          <a:solidFill>
            <a:srgbClr val="FEA20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03AEE8-2B9C-4A15-9FF1-A7C8A2E7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574" y="3557527"/>
            <a:ext cx="2746531" cy="26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66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D2854001-B4AF-4E18-9D2E-33E37F97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12EDA-6073-41A5-BB03-6CEE06FE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b="1">
                <a:ea typeface="+mj-lt"/>
                <a:cs typeface="+mj-lt"/>
              </a:rPr>
              <a:t>Prediction Model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0B70-13FD-4EB9-A7CA-6747564F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70" y="3355848"/>
            <a:ext cx="6244957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Decision Tree (XGBoost) 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 10 most important terms </a:t>
            </a:r>
          </a:p>
          <a:p>
            <a:r>
              <a:rPr lang="en-US" sz="2200">
                <a:cs typeface="Calibri"/>
              </a:rPr>
              <a:t>Accuracy: 0.9463</a:t>
            </a:r>
          </a:p>
          <a:p>
            <a:r>
              <a:rPr lang="en-US" sz="2200">
                <a:cs typeface="Calibri"/>
              </a:rPr>
              <a:t>AUC: 0.9835</a:t>
            </a:r>
          </a:p>
          <a:p>
            <a:r>
              <a:rPr lang="en-US" sz="2200">
                <a:cs typeface="Calibri"/>
              </a:rPr>
              <a:t>Confusion Matrix: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36E1EE4-EA1A-479A-A879-0167467CA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18" b="10013"/>
          <a:stretch/>
        </p:blipFill>
        <p:spPr>
          <a:xfrm>
            <a:off x="7684007" y="603504"/>
            <a:ext cx="4050792" cy="557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B1F008-584B-4594-81CE-3C60D9644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708" y="4895265"/>
            <a:ext cx="2366514" cy="11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9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A66B2-BDF9-4BBA-987C-4FFDDC1C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63" y="1178537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  <a:ea typeface="+mj-lt"/>
                <a:cs typeface="+mj-lt"/>
              </a:rPr>
              <a:t>Description of Dataset:</a:t>
            </a:r>
            <a:endParaRPr lang="en-US" b="1">
              <a:solidFill>
                <a:srgbClr val="00B050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6DF9-C29C-4E20-8DA9-20098080C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8302" y="1331450"/>
            <a:ext cx="7316266" cy="489767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b="1">
              <a:solidFill>
                <a:srgbClr val="00B050"/>
              </a:solidFill>
              <a:ea typeface="+mn-lt"/>
              <a:cs typeface="+mn-lt"/>
            </a:endParaRPr>
          </a:p>
          <a:p>
            <a:endParaRPr lang="en-US" sz="2400" b="1">
              <a:solidFill>
                <a:srgbClr val="00B05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The dataset is from (</a:t>
            </a:r>
            <a:r>
              <a:rPr lang="en-US" sz="2400" b="1" u="sng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https://www.kaggle.com/luthfim/steam-reviews-dataset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) that contains a list of video game reviews from the popular video game site STEAM. The size of the file is 121 MB and the license is listed as a public domain. This dataset contains reviews from STEAM’s best selling games as of February 2019. The file has 434,891 rows and 8 columns. Title - game title being reviewed</a:t>
            </a:r>
            <a:endParaRPr lang="en-US" sz="2400">
              <a:solidFill>
                <a:schemeClr val="bg1"/>
              </a:solidFill>
              <a:cs typeface="Calibri" panose="020F0502020204030204"/>
            </a:endParaRPr>
          </a:p>
          <a:p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</p:txBody>
      </p:sp>
      <p:grpSp>
        <p:nvGrpSpPr>
          <p:cNvPr id="61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599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065E1-3CA2-46C5-A369-68FFD239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318" y="568517"/>
            <a:ext cx="7059768" cy="1067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>
                <a:solidFill>
                  <a:srgbClr val="00B050"/>
                </a:solidFill>
              </a:rPr>
              <a:t>The techniques Used to create the Project Report</a:t>
            </a:r>
            <a:endParaRPr lang="en-US" sz="3400">
              <a:solidFill>
                <a:srgbClr val="00B050"/>
              </a:solidFill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D33F346B-FE76-448C-8646-FB2357EF8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" r="31870" b="1"/>
          <a:stretch/>
        </p:blipFill>
        <p:spPr>
          <a:xfrm>
            <a:off x="337393" y="1282313"/>
            <a:ext cx="3633513" cy="4280495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614E644-4620-4083-B17D-86C35DD522F4}"/>
              </a:ext>
            </a:extLst>
          </p:cNvPr>
          <p:cNvSpPr txBox="1"/>
          <p:nvPr/>
        </p:nvSpPr>
        <p:spPr>
          <a:xfrm>
            <a:off x="4308303" y="1820369"/>
            <a:ext cx="7632567" cy="44088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1) </a:t>
            </a:r>
            <a:r>
              <a:rPr lang="en-US" sz="2400">
                <a:solidFill>
                  <a:schemeClr val="bg1"/>
                </a:solidFill>
              </a:rPr>
              <a:t>Review data: 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Import .csv data using encoding “utf8” and pipe separate 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df= </a:t>
            </a:r>
            <a:r>
              <a:rPr lang="en-US" sz="2400" err="1">
                <a:solidFill>
                  <a:schemeClr val="bg1"/>
                </a:solidFill>
              </a:rPr>
              <a:t>pd.read_csv</a:t>
            </a:r>
            <a:r>
              <a:rPr lang="en-US" sz="2400">
                <a:solidFill>
                  <a:schemeClr val="bg1"/>
                </a:solidFill>
              </a:rPr>
              <a:t>("steam_reviews2.csv",encoding="utf8",sep='|', delimiter=None) 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 Because the dataset was so large, we took a random sample of 2000 reviews.  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2)  C lean up data: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Replace all non-English letters with empty string 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Utilized SQL within Python to remove any rows with 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NaN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2D2AA-C6EE-4E3C-9F3B-4F8B78B6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43" y="1450655"/>
            <a:ext cx="4377728" cy="3956690"/>
          </a:xfrm>
        </p:spPr>
        <p:txBody>
          <a:bodyPr anchor="ctr">
            <a:normAutofit/>
          </a:bodyPr>
          <a:lstStyle/>
          <a:p>
            <a:endParaRPr lang="en-US" sz="8000">
              <a:solidFill>
                <a:schemeClr val="bg1"/>
              </a:solidFill>
            </a:endParaRPr>
          </a:p>
          <a:p>
            <a:r>
              <a:rPr lang="en-US">
                <a:solidFill>
                  <a:srgbClr val="00B050"/>
                </a:solidFill>
                <a:ea typeface="+mj-lt"/>
                <a:cs typeface="+mj-lt"/>
              </a:rPr>
              <a:t>Check DTM Matrix before Text Visualization</a:t>
            </a:r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D154-0AD2-4EAC-B72A-D30214EC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67" y="561722"/>
            <a:ext cx="7524937" cy="565027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  <a:p>
            <a:pPr lvl="1"/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Apply stemming using the Snowball stemmer from 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nltk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 and remove stop words in the stop word list of 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ntlk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 library without changing the size of vocabulary.</a:t>
            </a:r>
          </a:p>
          <a:p>
            <a:pPr lvl="1"/>
            <a:endParaRPr lang="en-US" sz="280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Select the most 20 common words in the reviews. They are “game, play, get, fun, good, like, time, don’t, make, 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peopl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, player, great, friend, one, even, buy, 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realli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, server, still, want”. Seem like positive words from the reviews. (Answer question b in project goal)</a:t>
            </a:r>
          </a:p>
          <a:p>
            <a:pPr lvl="1"/>
            <a:endParaRPr lang="en-US" sz="28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423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E48DDF4-0C76-4CD0-9D42-8068EE672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267" r="5732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B2E86-5189-41F9-B974-06BFF277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b="1">
                <a:ea typeface="+mj-lt"/>
                <a:cs typeface="+mj-lt"/>
              </a:rPr>
              <a:t>Text Visualization</a:t>
            </a:r>
            <a:endParaRPr lang="en-US" sz="5000">
              <a:cs typeface="Calibri Light" panose="020F03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A413-4F22-4B47-AEC3-52D14AE92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700" y="3502152"/>
            <a:ext cx="10032004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3200" b="1">
                <a:ea typeface="+mn-lt"/>
                <a:cs typeface="+mn-lt"/>
              </a:rPr>
              <a:t>This wordcloud contains both positive and negative words from the reviews.</a:t>
            </a:r>
          </a:p>
          <a:p>
            <a:pPr lvl="1"/>
            <a:endParaRPr lang="en-US" sz="2000">
              <a:ea typeface="+mn-lt"/>
              <a:cs typeface="+mn-lt"/>
            </a:endParaRPr>
          </a:p>
          <a:p>
            <a:pPr lvl="1"/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8256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9C6B9-1A13-45DA-834C-700B74B6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921" y="568517"/>
            <a:ext cx="6161004" cy="103015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ea typeface="+mj-lt"/>
                <a:cs typeface="+mj-lt"/>
              </a:rPr>
              <a:t>Text Visualization Continue</a:t>
            </a:r>
            <a:endParaRPr lang="en-US" b="1">
              <a:solidFill>
                <a:schemeClr val="accent6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A98F1A4C-D3BD-44E6-B749-9D2433A8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04" y="239573"/>
            <a:ext cx="2557865" cy="62186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BE44-B3AE-4433-BD94-B7702FD7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642" y="2122294"/>
            <a:ext cx="5217173" cy="3100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Create a DTM in term frequencies using CountVectorizer, StemmedCountVectorizer and vectorizer.fit_transform before doing Visualization</a:t>
            </a: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grpSp>
        <p:nvGrpSpPr>
          <p:cNvPr id="4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43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2F488D6-5658-445D-9723-919634B99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76" b="2"/>
          <a:stretch/>
        </p:blipFill>
        <p:spPr>
          <a:xfrm>
            <a:off x="4431288" y="229234"/>
            <a:ext cx="7544920" cy="6423483"/>
          </a:xfrm>
          <a:prstGeom prst="rect">
            <a:avLst/>
          </a:prstGeom>
        </p:spPr>
      </p:pic>
      <p:grpSp>
        <p:nvGrpSpPr>
          <p:cNvPr id="39" name="Group 42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44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6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29696-35FD-4D87-B914-1D44E325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07" y="687280"/>
            <a:ext cx="3241273" cy="2878986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accent6"/>
                </a:solidFill>
                <a:cs typeface="Calibri Light"/>
              </a:rPr>
              <a:t>Text Visualization Continue</a:t>
            </a:r>
            <a:endParaRPr lang="en-US" sz="3600">
              <a:solidFill>
                <a:schemeClr val="accent6"/>
              </a:solidFill>
            </a:endParaRPr>
          </a:p>
        </p:txBody>
      </p:sp>
      <p:grpSp>
        <p:nvGrpSpPr>
          <p:cNvPr id="49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D4AE-BE85-466A-87BF-B120C38E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53" y="4323276"/>
            <a:ext cx="3522658" cy="17383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Create a bar chart for these most common words</a:t>
            </a: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943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39901-714F-489F-BFFE-3635D7AB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105" y="132089"/>
            <a:ext cx="5837174" cy="1457105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rgbClr val="70AD47"/>
                </a:solidFill>
                <a:latin typeface="Calibri Light"/>
              </a:rPr>
              <a:t>Text Visualization Continue</a:t>
            </a:r>
            <a:endParaRPr lang="en-US" sz="2800">
              <a:solidFill>
                <a:schemeClr val="accent6"/>
              </a:solidFill>
              <a:ea typeface="+mj-lt"/>
              <a:cs typeface="+mj-lt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A91A-3B49-473D-8FF1-71BABD7B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513" y="2344583"/>
            <a:ext cx="6090467" cy="12718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ea typeface="+mn-lt"/>
                <a:cs typeface="+mn-lt"/>
              </a:rPr>
              <a:t>Apply AFINN, TextBlob and VADER and generate the correlations matrix to see how the sentiment scores of these reviews.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8111371-5244-49FB-BDAE-8614BA17F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842"/>
          <a:stretch/>
        </p:blipFill>
        <p:spPr>
          <a:xfrm>
            <a:off x="551708" y="1596605"/>
            <a:ext cx="11298744" cy="494515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81A4DB-E54E-4475-A167-31CCAACB08AD}"/>
              </a:ext>
            </a:extLst>
          </p:cNvPr>
          <p:cNvSpPr txBox="1">
            <a:spLocks/>
          </p:cNvSpPr>
          <p:nvPr/>
        </p:nvSpPr>
        <p:spPr>
          <a:xfrm>
            <a:off x="659921" y="2984440"/>
            <a:ext cx="10515600" cy="3244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A2A06-8584-41C5-8B43-7BC5138683D5}"/>
              </a:ext>
            </a:extLst>
          </p:cNvPr>
          <p:cNvSpPr txBox="1"/>
          <p:nvPr/>
        </p:nvSpPr>
        <p:spPr>
          <a:xfrm>
            <a:off x="296174" y="310552"/>
            <a:ext cx="59637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6"/>
                </a:solidFill>
                <a:latin typeface="Times New Roman"/>
              </a:rPr>
              <a:t>Apply AFINN, TextBlob and VADER and generate the correlations matrix to see how the sentiment scores of these reviews.</a:t>
            </a:r>
            <a:r>
              <a:rPr lang="en-US" sz="2400" b="1">
                <a:solidFill>
                  <a:schemeClr val="accent6"/>
                </a:solidFill>
                <a:latin typeface="Times New Roman"/>
                <a:cs typeface="Times New Roman"/>
              </a:rPr>
              <a:t> </a:t>
            </a:r>
            <a:endParaRPr lang="en-US" sz="2400" b="1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0428C7-ABA8-4A7C-B2D4-827F80CB17C9}"/>
              </a:ext>
            </a:extLst>
          </p:cNvPr>
          <p:cNvSpPr txBox="1"/>
          <p:nvPr/>
        </p:nvSpPr>
        <p:spPr>
          <a:xfrm>
            <a:off x="6435305" y="669986"/>
            <a:ext cx="5604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000000"/>
                </a:solidFill>
                <a:latin typeface="Times New Roman"/>
              </a:rPr>
              <a:t>Text </a:t>
            </a:r>
            <a:r>
              <a:rPr lang="en-US" sz="3600" b="1">
                <a:solidFill>
                  <a:srgbClr val="000000"/>
                </a:solidFill>
                <a:latin typeface="Times New Roman"/>
                <a:cs typeface="Times New Roman"/>
              </a:rPr>
              <a:t>Visulaization</a:t>
            </a:r>
            <a:r>
              <a:rPr lang="en-US" sz="3600" b="1">
                <a:latin typeface="Times New Roman"/>
                <a:cs typeface="Times New Roman"/>
              </a:rPr>
              <a:t> Continue</a:t>
            </a:r>
          </a:p>
        </p:txBody>
      </p:sp>
    </p:spTree>
    <p:extLst>
      <p:ext uri="{BB962C8B-B14F-4D97-AF65-F5344CB8AC3E}">
        <p14:creationId xmlns:p14="http://schemas.microsoft.com/office/powerpoint/2010/main" val="235427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741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Best Steam Games</vt:lpstr>
      <vt:lpstr>Project Goal </vt:lpstr>
      <vt:lpstr>Description of Dataset:</vt:lpstr>
      <vt:lpstr>The techniques Used to create the Project Report</vt:lpstr>
      <vt:lpstr> Check DTM Matrix before Text Visualization</vt:lpstr>
      <vt:lpstr>Text Visualization</vt:lpstr>
      <vt:lpstr>Text Visualization Continue</vt:lpstr>
      <vt:lpstr>Text Visualization Continue</vt:lpstr>
      <vt:lpstr>Text Visualization Continue</vt:lpstr>
      <vt:lpstr>Text Visualization Continue</vt:lpstr>
      <vt:lpstr>Sentiment Score of Reviews </vt:lpstr>
      <vt:lpstr>Summary Statistics</vt:lpstr>
      <vt:lpstr>Summary Statistics continue</vt:lpstr>
      <vt:lpstr>Sentiment Score: (Answer question c in the project goal)</vt:lpstr>
      <vt:lpstr>Sentiment Scores by recommend score</vt:lpstr>
      <vt:lpstr>PowerPoint Presentation</vt:lpstr>
      <vt:lpstr>Average number of hours played for each game:</vt:lpstr>
      <vt:lpstr>PowerPoint Presentation</vt:lpstr>
      <vt:lpstr>Number of Reviews for each game: </vt:lpstr>
      <vt:lpstr>Number reviews for each game:</vt:lpstr>
      <vt:lpstr>Topic Model</vt:lpstr>
      <vt:lpstr>Prediction 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Huang</dc:creator>
  <cp:lastModifiedBy>Huang, Cindy</cp:lastModifiedBy>
  <cp:revision>2</cp:revision>
  <dcterms:created xsi:type="dcterms:W3CDTF">2021-04-03T21:34:29Z</dcterms:created>
  <dcterms:modified xsi:type="dcterms:W3CDTF">2021-04-05T18:50:08Z</dcterms:modified>
</cp:coreProperties>
</file>