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0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6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0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9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EE700-E3F0-453B-9B48-77BC88A438C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36F9-06D9-4C9D-AAEF-7BE7A032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Quantifying the Impact of Socioeconomic Features on Heart Disease Prevalence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174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Springboard Capstone Project</a:t>
            </a:r>
          </a:p>
          <a:p>
            <a:r>
              <a:rPr lang="en-US" sz="2800" dirty="0" smtClean="0"/>
              <a:t>Herman Huff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98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Wrangling - </a:t>
            </a:r>
            <a:r>
              <a:rPr lang="en-US" b="1" dirty="0" err="1" smtClean="0"/>
              <a:t>Uszipcode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956222" cy="39655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Zip code populations and household income are selected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928" y="1825625"/>
            <a:ext cx="6872973" cy="2768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68" y="5244046"/>
            <a:ext cx="3300283" cy="16139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21138" y="4419265"/>
            <a:ext cx="811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↓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4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Wrangling - Merging in </a:t>
            </a:r>
            <a:r>
              <a:rPr lang="en-US" b="1" dirty="0" err="1" smtClean="0"/>
              <a:t>uszipcode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04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Missing values for income and population will be imputed later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741" y="2771045"/>
            <a:ext cx="5029200" cy="2838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0741" y="5173362"/>
            <a:ext cx="5029200" cy="4942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Two new columns are created, designating groups for population and income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52" y="3004237"/>
            <a:ext cx="4933950" cy="3238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65622" y="5832389"/>
            <a:ext cx="5037180" cy="4103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87" y="208606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Story – Strongly correlated known </a:t>
            </a:r>
            <a:r>
              <a:rPr lang="en-US" sz="4000" b="1" dirty="0"/>
              <a:t>r</a:t>
            </a:r>
            <a:r>
              <a:rPr lang="en-US" sz="4000" b="1" dirty="0" smtClean="0"/>
              <a:t>isk </a:t>
            </a:r>
            <a:r>
              <a:rPr lang="en-US" sz="4000" b="1" dirty="0"/>
              <a:t>f</a:t>
            </a:r>
            <a:r>
              <a:rPr lang="en-US" sz="4000" b="1" dirty="0" smtClean="0"/>
              <a:t>actors</a:t>
            </a:r>
            <a:endParaRPr lang="en-US" sz="40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439" y="1257215"/>
            <a:ext cx="2908886" cy="2897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390" y="1368382"/>
            <a:ext cx="2794870" cy="27740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519" y="1209947"/>
            <a:ext cx="2987815" cy="29490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26" y="4142433"/>
            <a:ext cx="2725691" cy="27256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137" y="4189409"/>
            <a:ext cx="2542189" cy="26317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6694" y="4117009"/>
            <a:ext cx="2724640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Story - Socioeconomic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814" y="3171098"/>
            <a:ext cx="3584910" cy="3517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86" y="3077151"/>
            <a:ext cx="3521922" cy="361134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125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Strong negative association between disease and income</a:t>
            </a:r>
          </a:p>
          <a:p>
            <a:r>
              <a:rPr lang="en-US" sz="2000" dirty="0" smtClean="0"/>
              <a:t>Slight negative association between disease and population</a:t>
            </a:r>
          </a:p>
          <a:p>
            <a:r>
              <a:rPr lang="en-US" sz="2000" dirty="0" smtClean="0"/>
              <a:t>Likely no association between disease and restaurant count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71" y="3205179"/>
            <a:ext cx="3430340" cy="348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Inferential Statistics – Income groups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778" y="3361038"/>
            <a:ext cx="11126616" cy="3220995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Is the observed difference in the samples due to chance? </a:t>
            </a:r>
          </a:p>
          <a:p>
            <a:r>
              <a:rPr lang="en-US" sz="1800" b="1" dirty="0" smtClean="0"/>
              <a:t>Null Hypothesis</a:t>
            </a:r>
            <a:r>
              <a:rPr lang="en-US" sz="1800" dirty="0" smtClean="0"/>
              <a:t>: There is no difference in the mean heart disease prevalence between groups.</a:t>
            </a:r>
          </a:p>
          <a:p>
            <a:r>
              <a:rPr lang="en-US" sz="1800" b="1" dirty="0" smtClean="0"/>
              <a:t>Alternative Hypothesis</a:t>
            </a:r>
            <a:r>
              <a:rPr lang="en-US" sz="1800" dirty="0" smtClean="0"/>
              <a:t>: The mean heart disease prevalence is higher when median household income is &lt;50000.</a:t>
            </a:r>
          </a:p>
          <a:p>
            <a:r>
              <a:rPr lang="en-US" sz="1800" dirty="0" smtClean="0"/>
              <a:t>alpha = 0.05</a:t>
            </a:r>
          </a:p>
          <a:p>
            <a:endParaRPr lang="en-US" sz="1800" dirty="0" smtClean="0"/>
          </a:p>
          <a:p>
            <a:r>
              <a:rPr lang="en-US" sz="1800" dirty="0" smtClean="0"/>
              <a:t>p = 0.0</a:t>
            </a:r>
          </a:p>
          <a:p>
            <a:r>
              <a:rPr lang="en-US" sz="1800" dirty="0" smtClean="0"/>
              <a:t>A p-value close to 0 indicates we reject the null hypothesis. There is a difference in the means of both groups.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29" y="1869345"/>
            <a:ext cx="3648075" cy="1076325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1"/>
          </p:cNvCxnSpPr>
          <p:nvPr/>
        </p:nvCxnSpPr>
        <p:spPr>
          <a:xfrm>
            <a:off x="628778" y="4971536"/>
            <a:ext cx="11003049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8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Inferential Statistics – Population groups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778" y="3361038"/>
            <a:ext cx="11126616" cy="3220995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Is the observed difference in the samples due to chance? </a:t>
            </a:r>
          </a:p>
          <a:p>
            <a:r>
              <a:rPr lang="en-US" sz="1800" b="1" dirty="0" smtClean="0"/>
              <a:t>Null Hypothesis</a:t>
            </a:r>
            <a:r>
              <a:rPr lang="en-US" sz="1800" dirty="0" smtClean="0"/>
              <a:t>: There is no difference in the mean heart disease prevalence between groups.</a:t>
            </a:r>
          </a:p>
          <a:p>
            <a:r>
              <a:rPr lang="en-US" sz="1800" b="1" dirty="0" smtClean="0"/>
              <a:t>Alternative Hypothesis</a:t>
            </a:r>
            <a:r>
              <a:rPr lang="en-US" sz="1800" dirty="0" smtClean="0"/>
              <a:t>: The mean heart disease prevalence is higher when population &lt; 30000.</a:t>
            </a:r>
          </a:p>
          <a:p>
            <a:r>
              <a:rPr lang="en-US" sz="1800" dirty="0" smtClean="0"/>
              <a:t>alpha = 0.05</a:t>
            </a:r>
          </a:p>
          <a:p>
            <a:endParaRPr lang="en-US" sz="1800" dirty="0" smtClean="0"/>
          </a:p>
          <a:p>
            <a:r>
              <a:rPr lang="en-US" sz="1800" dirty="0" smtClean="0"/>
              <a:t>p = 0.0</a:t>
            </a:r>
          </a:p>
          <a:p>
            <a:r>
              <a:rPr lang="en-US" sz="1800" dirty="0" smtClean="0"/>
              <a:t>A p-value close to 0 indicates we reject the null hypothesis. There is a difference in the means of both groups. 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10" name="Straight Connector 9"/>
          <p:cNvCxnSpPr>
            <a:stCxn id="3" idx="1"/>
          </p:cNvCxnSpPr>
          <p:nvPr/>
        </p:nvCxnSpPr>
        <p:spPr>
          <a:xfrm>
            <a:off x="628778" y="4971536"/>
            <a:ext cx="11003049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105" y="1858921"/>
            <a:ext cx="39052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Story/Inferential Statistics -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The following features have moderate to strong correlations with heart disease prevalence and will be useful for our model:</a:t>
            </a:r>
          </a:p>
          <a:p>
            <a:r>
              <a:rPr lang="en-US" sz="2000" dirty="0" smtClean="0"/>
              <a:t>High cholesterol prevalence</a:t>
            </a:r>
          </a:p>
          <a:p>
            <a:r>
              <a:rPr lang="en-US" sz="2000" dirty="0" smtClean="0"/>
              <a:t>Hypertension prevalence</a:t>
            </a:r>
          </a:p>
          <a:p>
            <a:r>
              <a:rPr lang="en-US" sz="2000" dirty="0" smtClean="0"/>
              <a:t>Diabetes prevalence</a:t>
            </a:r>
          </a:p>
          <a:p>
            <a:r>
              <a:rPr lang="en-US" sz="2000" dirty="0" err="1" smtClean="0"/>
              <a:t>Sedentarism</a:t>
            </a:r>
            <a:r>
              <a:rPr lang="en-US" sz="2000" dirty="0" smtClean="0"/>
              <a:t> prevalence</a:t>
            </a:r>
          </a:p>
          <a:p>
            <a:r>
              <a:rPr lang="en-US" sz="2000" dirty="0" smtClean="0"/>
              <a:t>Obesity prevalence</a:t>
            </a:r>
          </a:p>
          <a:p>
            <a:r>
              <a:rPr lang="en-US" sz="2000" dirty="0" smtClean="0"/>
              <a:t>Smoking prevalence</a:t>
            </a:r>
          </a:p>
          <a:p>
            <a:r>
              <a:rPr lang="en-US" sz="2000" dirty="0" smtClean="0"/>
              <a:t>Median household income</a:t>
            </a:r>
          </a:p>
          <a:p>
            <a:r>
              <a:rPr lang="en-US" sz="2000" dirty="0" smtClean="0"/>
              <a:t>Population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Restaurant count per zip code may not be helpful for our model. It has a very weak correlation with heart disease prevalence in populations &lt; 30000.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77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– Default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Using RMSE scoring, gradient boosting had the best default (un-tuned) performance followed by a random forest</a:t>
            </a:r>
          </a:p>
          <a:p>
            <a:r>
              <a:rPr lang="en-US" sz="2000" dirty="0" smtClean="0"/>
              <a:t>Both estimators should be evaluated for improved performance through tuning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29" y="3226937"/>
            <a:ext cx="47148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– </a:t>
            </a:r>
            <a:r>
              <a:rPr lang="en-US" b="1" dirty="0" err="1" smtClean="0"/>
              <a:t>Hyperparameter</a:t>
            </a:r>
            <a:r>
              <a:rPr lang="en-US" b="1" dirty="0" smtClean="0"/>
              <a:t> tuning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   Gradient Boosting			        Random Forest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Gradient boost regression provides the best score before and after tuning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65" y="2236316"/>
            <a:ext cx="321945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5" y="2217266"/>
            <a:ext cx="32194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disease is the leading cause of death in the United States, causing more than 600,000 deaths annually. </a:t>
            </a:r>
          </a:p>
          <a:p>
            <a:r>
              <a:rPr lang="en-US" dirty="0" smtClean="0"/>
              <a:t>This project will examine various risk factors for heart disease and seek to determine which combination of factors optimally predict heart disease prevalence per zip code.</a:t>
            </a:r>
          </a:p>
          <a:p>
            <a:r>
              <a:rPr lang="en-US" dirty="0"/>
              <a:t>S</a:t>
            </a:r>
            <a:r>
              <a:rPr lang="en-US" dirty="0" smtClean="0"/>
              <a:t>ocioeconomic and fast food restaurant datasets will be incorporated.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– Feature importance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Mutual information scoring is used to examine the importance of features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57" y="2209672"/>
            <a:ext cx="4285607" cy="1535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21" y="3874101"/>
            <a:ext cx="99822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- Final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523"/>
            <a:ext cx="10515600" cy="46449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gradient boosting model shows good R^2 and RMSE scores on the training and test sets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429" y="3095131"/>
            <a:ext cx="39052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- 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Median household income is approximately as strong of a predictor as well-known risk factors, smoking and obesity. Population contributes minimally to prediction.</a:t>
            </a:r>
          </a:p>
          <a:p>
            <a:r>
              <a:rPr lang="en-US" sz="2000" dirty="0" smtClean="0"/>
              <a:t>The test set performance indicates the model will work well on general data</a:t>
            </a:r>
          </a:p>
          <a:p>
            <a:r>
              <a:rPr lang="en-US" sz="2000" dirty="0" smtClean="0"/>
              <a:t>Further </a:t>
            </a:r>
            <a:r>
              <a:rPr lang="en-US" sz="2000" dirty="0" err="1" smtClean="0"/>
              <a:t>hyperparameter</a:t>
            </a:r>
            <a:r>
              <a:rPr lang="en-US" sz="2000" dirty="0" smtClean="0"/>
              <a:t> tuning may risk overfitting to the training set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86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- Recommendation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model can be taken further by incorporating additional socioeconomic features such distance and means of transportation to work, education levels and home values.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model may provide more insight using an updated dataset for fast food restaurant locations within the US.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5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model can help to increase preventative and interventional efforts by identifying new socioeconomic features of heart disease and quantifying the impact of previously known socioeconomic features. </a:t>
            </a:r>
          </a:p>
          <a:p>
            <a:r>
              <a:rPr lang="en-US" dirty="0" smtClean="0"/>
              <a:t>This is beneficial to legislature and organizations seeking to decrease the prevalence of heart disease by giving them new targets to work on and helping to quantify their efforts.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95"/>
            <a:ext cx="10515600" cy="725738"/>
          </a:xfrm>
        </p:spPr>
        <p:txBody>
          <a:bodyPr/>
          <a:lstStyle/>
          <a:p>
            <a:r>
              <a:rPr lang="en-US" b="1" dirty="0" smtClean="0"/>
              <a:t>Datasets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6905"/>
            <a:ext cx="10515600" cy="56307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500 Cities: Local Data for Better Health</a:t>
            </a:r>
          </a:p>
          <a:p>
            <a:r>
              <a:rPr lang="en-US" sz="2400" dirty="0" smtClean="0"/>
              <a:t>Estimates for disease risk factors, outcomes and preventative service use for the 497 largest cities in America.</a:t>
            </a:r>
          </a:p>
          <a:p>
            <a:r>
              <a:rPr lang="en-US" sz="2400" dirty="0" smtClean="0"/>
              <a:t>810103 entries, each representing a measure of health data for a census tract and 24 columns specifying features of these measures including geographic area information and population counts.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HUD-USPS Crosswalk Files</a:t>
            </a:r>
          </a:p>
          <a:p>
            <a:r>
              <a:rPr lang="en-US" sz="2400" dirty="0" smtClean="0"/>
              <a:t>Contains census tracts and their corresponding zip codes.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Fastfoodmaps.com</a:t>
            </a:r>
          </a:p>
          <a:p>
            <a:r>
              <a:rPr lang="en-US" sz="2400" dirty="0" smtClean="0"/>
              <a:t>Locations of fast food restaurants in the US.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err="1" smtClean="0"/>
              <a:t>Uszipcode</a:t>
            </a:r>
            <a:endParaRPr lang="en-US" sz="2400" b="1" dirty="0" smtClean="0"/>
          </a:p>
          <a:p>
            <a:r>
              <a:rPr lang="en-US" sz="2400" dirty="0" smtClean="0"/>
              <a:t>Data for zip codes including demographic, real estate and socioeconomic.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26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Wrangling – 500 Cities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810103 entries</a:t>
            </a:r>
          </a:p>
          <a:p>
            <a:r>
              <a:rPr lang="en-US" sz="2000" dirty="0" smtClean="0"/>
              <a:t>24 Columns</a:t>
            </a:r>
          </a:p>
          <a:p>
            <a:r>
              <a:rPr lang="en-US" sz="2000" dirty="0" smtClean="0"/>
              <a:t>Dropped missing values (due to low population)</a:t>
            </a:r>
            <a:endParaRPr lang="en-US" sz="2000" dirty="0" smtClean="0"/>
          </a:p>
          <a:p>
            <a:r>
              <a:rPr lang="en-US" sz="2000" dirty="0" smtClean="0"/>
              <a:t>Rows filtered to contain heart disease risk factors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693" y="1968842"/>
            <a:ext cx="5534025" cy="48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Wrangling – HUD-USPS Zip Crosswalk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7807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Some census tracts are within multiple zip codes</a:t>
            </a:r>
          </a:p>
          <a:p>
            <a:r>
              <a:rPr lang="en-US" sz="2000" dirty="0" smtClean="0"/>
              <a:t>Maximum resident ratio value is selected and merged with the dataset, resulting in only one zip code for each census tract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07" y="1690688"/>
            <a:ext cx="2676525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952" y="4728568"/>
            <a:ext cx="2095500" cy="2095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84982" y="3805238"/>
            <a:ext cx="811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↓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73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Merging 500 Cities and Zip Crosswalk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8211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datasets are merged</a:t>
            </a:r>
          </a:p>
          <a:p>
            <a:r>
              <a:rPr lang="en-US" sz="2000" dirty="0" smtClean="0"/>
              <a:t>Prevalence by population is obtained by taking census tract means weighted by population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80" y="3262441"/>
            <a:ext cx="99822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Wrangling – Fastfoodmaps.com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49736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Zip codes are reformatted to contain only 5 digits</a:t>
            </a:r>
          </a:p>
          <a:p>
            <a:r>
              <a:rPr lang="en-US" sz="2000" dirty="0" smtClean="0"/>
              <a:t>A sum of restaurants is obtained after grouping by zip code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936" y="1714452"/>
            <a:ext cx="7534275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254" y="4752975"/>
            <a:ext cx="2590800" cy="2105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98933" y="3829645"/>
            <a:ext cx="811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↓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57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Wrangling - Merging in restaurant </a:t>
            </a:r>
            <a:r>
              <a:rPr lang="en-US" b="1" dirty="0"/>
              <a:t>c</a:t>
            </a:r>
            <a:r>
              <a:rPr lang="en-US" b="1" dirty="0" smtClean="0"/>
              <a:t>ount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2715419"/>
            <a:ext cx="100012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825</Words>
  <Application>Microsoft Office PowerPoint</Application>
  <PresentationFormat>Widescreen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Quantifying the Impact of Socioeconomic Features on Heart Disease Prevalence</vt:lpstr>
      <vt:lpstr>Background</vt:lpstr>
      <vt:lpstr>Impact</vt:lpstr>
      <vt:lpstr>Datasets</vt:lpstr>
      <vt:lpstr>Data Wrangling – 500 Cities</vt:lpstr>
      <vt:lpstr>Data Wrangling – HUD-USPS Zip Crosswalk</vt:lpstr>
      <vt:lpstr>Merging 500 Cities and Zip Crosswalk</vt:lpstr>
      <vt:lpstr>Data Wrangling – Fastfoodmaps.com</vt:lpstr>
      <vt:lpstr>Data Wrangling - Merging in restaurant count</vt:lpstr>
      <vt:lpstr>Data Wrangling - Uszipcode</vt:lpstr>
      <vt:lpstr>Data Wrangling - Merging in uszipcode</vt:lpstr>
      <vt:lpstr>Feature engineering</vt:lpstr>
      <vt:lpstr>Data Story – Strongly correlated known risk factors</vt:lpstr>
      <vt:lpstr>Data Story - Socioeconomic</vt:lpstr>
      <vt:lpstr>Inferential Statistics – Income groups</vt:lpstr>
      <vt:lpstr>Inferential Statistics – Population groups</vt:lpstr>
      <vt:lpstr>Data Story/Inferential Statistics - Summary</vt:lpstr>
      <vt:lpstr>Machine Learning – Default performance</vt:lpstr>
      <vt:lpstr>Machine Learning – Hyperparameter tuning</vt:lpstr>
      <vt:lpstr>Machine Learning – Feature importance</vt:lpstr>
      <vt:lpstr>Machine Learning - Final model</vt:lpstr>
      <vt:lpstr>Machine Learning - Conclusion</vt:lpstr>
      <vt:lpstr>Machine Learning -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the Impact of Socioeconomic Features on Heart Disease Prevalence</dc:title>
  <dc:creator>Herman Huff</dc:creator>
  <cp:lastModifiedBy>Herman Huff</cp:lastModifiedBy>
  <cp:revision>35</cp:revision>
  <dcterms:created xsi:type="dcterms:W3CDTF">2019-05-26T04:04:04Z</dcterms:created>
  <dcterms:modified xsi:type="dcterms:W3CDTF">2019-05-26T06:49:36Z</dcterms:modified>
</cp:coreProperties>
</file>