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83" r:id="rId3"/>
    <p:sldId id="384" r:id="rId4"/>
    <p:sldId id="385" r:id="rId5"/>
    <p:sldId id="386" r:id="rId6"/>
    <p:sldId id="388" r:id="rId7"/>
    <p:sldId id="389" r:id="rId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4EC4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441" autoAdjust="0"/>
    <p:restoredTop sz="92109" autoAdjust="0"/>
  </p:normalViewPr>
  <p:slideViewPr>
    <p:cSldViewPr>
      <p:cViewPr>
        <p:scale>
          <a:sx n="100" d="100"/>
          <a:sy n="100" d="100"/>
        </p:scale>
        <p:origin x="-522" y="546"/>
      </p:cViewPr>
      <p:guideLst>
        <p:guide orient="horz" pos="21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75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45B9ACF-1D10-4AB9-8BA2-592F3B7E028B}" type="datetimeFigureOut">
              <a:rPr lang="zh-CN" altLang="en-US"/>
              <a:pPr>
                <a:defRPr/>
              </a:pPr>
              <a:t>2019-03-05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2BD35BA-FDD3-4F45-BBF3-8235AF4C3F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BD277E5-848D-4E56-AFAD-7676ACF0510A}" type="datetimeFigureOut">
              <a:rPr lang="zh-CN" altLang="en-US"/>
              <a:pPr>
                <a:defRPr/>
              </a:pPr>
              <a:t>2019-03-05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8BFF37-E976-481C-8EAA-1585C87643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5D3FFD8-B0B6-4F6C-ABFC-97A4ABC91A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5ECC448-0869-4C68-8904-EF25E7206C9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E9C4D-467A-4D7E-ADF5-FC841E71BCAF}" type="datetimeFigureOut">
              <a:rPr lang="zh-CN" altLang="en-US"/>
              <a:pPr>
                <a:defRPr/>
              </a:pPr>
              <a:t>2019-03-05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D4E6B-14BE-4AE2-8EEB-BE89752F1B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051" name="Picture 3" descr="C:\Users\Administrator\Desktop\89dd1e7e3e347819425896a2867e0ec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3952875" cy="9525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82081-9533-4888-BA18-5EF302F20BB7}" type="datetimeFigureOut">
              <a:rPr lang="zh-CN" altLang="en-US"/>
              <a:pPr>
                <a:defRPr/>
              </a:pPr>
              <a:t>2019-03-05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DFD17-81B0-418C-B8E5-481CC0A260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BFCD6-D615-42E6-8A9B-BB6B7540071E}" type="datetimeFigureOut">
              <a:rPr lang="zh-CN" altLang="en-US"/>
              <a:pPr>
                <a:defRPr/>
              </a:pPr>
              <a:t>2019-03-05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72907-D9E7-49FC-8134-596A729E0A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0" y="98107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0" y="98107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4763" y="10096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内容占位符 14"/>
          <p:cNvSpPr>
            <a:spLocks noGrp="1"/>
          </p:cNvSpPr>
          <p:nvPr>
            <p:ph sz="quarter" idx="13"/>
          </p:nvPr>
        </p:nvSpPr>
        <p:spPr>
          <a:xfrm>
            <a:off x="88073" y="205937"/>
            <a:ext cx="6604058" cy="692150"/>
          </a:xfrm>
        </p:spPr>
        <p:txBody>
          <a:bodyPr anchor="ctr"/>
          <a:lstStyle>
            <a:lvl1pPr marL="0" indent="0" algn="l">
              <a:buNone/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7" name="内容占位符 16"/>
          <p:cNvSpPr>
            <a:spLocks noGrp="1"/>
          </p:cNvSpPr>
          <p:nvPr>
            <p:ph sz="quarter" idx="14"/>
          </p:nvPr>
        </p:nvSpPr>
        <p:spPr>
          <a:xfrm>
            <a:off x="150036" y="1125538"/>
            <a:ext cx="8856984" cy="5183187"/>
          </a:xfr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459B2-231D-4AB7-A7FC-11750C67ED13}" type="datetimeFigureOut">
              <a:rPr lang="zh-CN" altLang="en-US"/>
              <a:pPr>
                <a:defRPr/>
              </a:pPr>
              <a:t>2019-03-05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06228-A822-4B5D-B4A4-0439346880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3075" name="Picture 3" descr="C:\Users\Administrator\Desktop\89dd1e7e3e347819425896a2867e0ec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19951" y="357166"/>
            <a:ext cx="2024049" cy="4524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894FC-00EC-45BB-9A6F-0A02CBA02669}" type="datetimeFigureOut">
              <a:rPr lang="zh-CN" altLang="en-US"/>
              <a:pPr>
                <a:defRPr/>
              </a:pPr>
              <a:t>2019-03-05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46281-8DD2-495D-9E11-06319F2802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A4BCA-30AC-4AF5-BAE4-B6B4FB5AEE66}" type="datetimeFigureOut">
              <a:rPr lang="zh-CN" altLang="en-US"/>
              <a:pPr>
                <a:defRPr/>
              </a:pPr>
              <a:t>2019-03-05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A07EE-CA92-4B24-946D-6AEAF10961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6581A-4345-4BA4-8EE0-298C539E2D01}" type="datetimeFigureOut">
              <a:rPr lang="zh-CN" altLang="en-US"/>
              <a:pPr>
                <a:defRPr/>
              </a:pPr>
              <a:t>2019-03-05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897C-9FF0-4C82-AD46-53ED267F7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E54AF-5EEB-4A30-8128-824BC2E9E187}" type="datetimeFigureOut">
              <a:rPr lang="zh-CN" altLang="en-US"/>
              <a:pPr>
                <a:defRPr/>
              </a:pPr>
              <a:t>2019-03-05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3B9BD-5D77-49A9-A47E-472288B57B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40D26-5B4A-455D-BA52-7C55CE9ED8CF}" type="datetimeFigureOut">
              <a:rPr lang="zh-CN" altLang="en-US"/>
              <a:pPr>
                <a:defRPr/>
              </a:pPr>
              <a:t>2019-03-05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BEAF8-A0FA-4DD1-BB49-0670B87568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65437-A2AB-44EE-B305-DAEEAAE49EAE}" type="datetimeFigureOut">
              <a:rPr lang="zh-CN" altLang="en-US"/>
              <a:pPr>
                <a:defRPr/>
              </a:pPr>
              <a:t>2019-03-05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29AC8-9D29-4463-8DAE-2D927F5AA4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88EAC-DCD7-4D36-82E4-868D7221E009}" type="datetimeFigureOut">
              <a:rPr lang="zh-CN" altLang="en-US"/>
              <a:pPr>
                <a:defRPr/>
              </a:pPr>
              <a:t>2019-03-05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332D0-31C6-4549-BE76-80519F56EC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86B55AB-A189-4144-9DFE-F8016B30F8F2}" type="datetimeFigureOut">
              <a:rPr lang="zh-CN" altLang="en-US"/>
              <a:pPr>
                <a:defRPr/>
              </a:pPr>
              <a:t>2019-03-05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6E25CD1-97CD-4AF4-A49C-E139314A21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20650" y="2584450"/>
            <a:ext cx="9023350" cy="1487488"/>
          </a:xfrm>
        </p:spPr>
        <p:txBody>
          <a:bodyPr/>
          <a:lstStyle/>
          <a:p>
            <a:r>
              <a:rPr lang="zh-CN" altLang="en-US" dirty="0"/>
              <a:t>应用架构图谱模板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副标题 5"/>
          <p:cNvSpPr>
            <a:spLocks noGrp="1"/>
          </p:cNvSpPr>
          <p:nvPr>
            <p:ph type="subTitle" idx="1"/>
          </p:nvPr>
        </p:nvSpPr>
        <p:spPr>
          <a:xfrm>
            <a:off x="1308100" y="4437063"/>
            <a:ext cx="6621463" cy="642937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b="1" i="1" dirty="0" smtClean="0"/>
              <a:t>广东迅维服务管理平台</a:t>
            </a:r>
            <a:endParaRPr lang="zh-CN" altLang="en-US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55"/>
          <p:cNvSpPr>
            <a:spLocks noChangeArrowheads="1"/>
          </p:cNvSpPr>
          <p:nvPr/>
        </p:nvSpPr>
        <p:spPr bwMode="auto">
          <a:xfrm>
            <a:off x="973188" y="2001838"/>
            <a:ext cx="6145213" cy="1241425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00" kern="0">
              <a:solidFill>
                <a:srgbClr val="F39D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68"/>
          <p:cNvSpPr>
            <a:spLocks noChangeArrowheads="1"/>
          </p:cNvSpPr>
          <p:nvPr/>
        </p:nvSpPr>
        <p:spPr bwMode="auto">
          <a:xfrm>
            <a:off x="1142976" y="1857364"/>
            <a:ext cx="1677491" cy="257175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sym typeface="+mn-ea"/>
              </a:rPr>
              <a:t>广东迅维服务管理平台</a:t>
            </a:r>
            <a:endParaRPr lang="zh-CN" altLang="en-US" sz="1200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/>
          <p:cNvSpPr txBox="1"/>
          <p:nvPr/>
        </p:nvSpPr>
        <p:spPr bwMode="auto">
          <a:xfrm>
            <a:off x="179512" y="260350"/>
            <a:ext cx="7343651" cy="5715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57392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9pPr>
          </a:lstStyle>
          <a:p>
            <a:pPr>
              <a:defRPr/>
            </a:pPr>
            <a:r>
              <a:rPr lang="en-US" altLang="zh-CN" sz="2800" dirty="0"/>
              <a:t>#</a:t>
            </a:r>
            <a:r>
              <a:rPr lang="en-US" altLang="zh-CN" sz="2800" dirty="0" smtClean="0"/>
              <a:t>01-</a:t>
            </a:r>
            <a:r>
              <a:rPr sz="2800" dirty="0" smtClean="0">
                <a:sym typeface="+mn-ea"/>
              </a:rPr>
              <a:t>广东迅维服务管理平台</a:t>
            </a:r>
            <a:r>
              <a:rPr sz="2800" dirty="0" smtClean="0"/>
              <a:t>功能及集成架构</a:t>
            </a:r>
            <a:endParaRPr sz="2800" dirty="0"/>
          </a:p>
        </p:txBody>
      </p:sp>
      <p:cxnSp>
        <p:nvCxnSpPr>
          <p:cNvPr id="5131" name="直接箭头连接符 18"/>
          <p:cNvCxnSpPr>
            <a:cxnSpLocks noChangeShapeType="1"/>
          </p:cNvCxnSpPr>
          <p:nvPr/>
        </p:nvCxnSpPr>
        <p:spPr bwMode="auto">
          <a:xfrm>
            <a:off x="7761288" y="5719763"/>
            <a:ext cx="280987" cy="7937"/>
          </a:xfrm>
          <a:prstGeom prst="straightConnector1">
            <a:avLst/>
          </a:prstGeom>
          <a:noFill/>
          <a:ln w="9525" algn="ctr">
            <a:solidFill>
              <a:srgbClr val="6490AE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32" name="直接箭头连接符 19"/>
          <p:cNvCxnSpPr>
            <a:cxnSpLocks noChangeShapeType="1"/>
          </p:cNvCxnSpPr>
          <p:nvPr/>
        </p:nvCxnSpPr>
        <p:spPr bwMode="auto">
          <a:xfrm flipV="1">
            <a:off x="7761288" y="5908675"/>
            <a:ext cx="280987" cy="3175"/>
          </a:xfrm>
          <a:prstGeom prst="straightConnector1">
            <a:avLst/>
          </a:prstGeom>
          <a:noFill/>
          <a:ln w="9525" algn="ctr">
            <a:solidFill>
              <a:srgbClr val="E0680E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" name="文本框 115"/>
          <p:cNvSpPr txBox="1">
            <a:spLocks noChangeArrowheads="1"/>
          </p:cNvSpPr>
          <p:nvPr/>
        </p:nvSpPr>
        <p:spPr bwMode="auto">
          <a:xfrm>
            <a:off x="8107363" y="5581650"/>
            <a:ext cx="10556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eaLnBrk="0" hangingPunct="0">
              <a:buClr>
                <a:srgbClr val="FFC000"/>
              </a:buClr>
              <a:buFont typeface="微软雅黑" panose="020B0503020204020204" pitchFamily="34" charset="-122"/>
              <a:buChar char="￭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eaLnBrk="0" hangingPunct="0">
              <a:buClr>
                <a:srgbClr val="FFC000"/>
              </a:buClr>
              <a:buFont typeface="微软雅黑" panose="020B0503020204020204" pitchFamily="34" charset="-122"/>
              <a:buChar char="￭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eaLnBrk="0" hangingPunct="0">
              <a:buClr>
                <a:srgbClr val="FFC000"/>
              </a:buClr>
              <a:buFont typeface="微软雅黑" panose="020B0503020204020204" pitchFamily="34" charset="-122"/>
              <a:buChar char="￭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eaLnBrk="0" hangingPunct="0">
              <a:buClr>
                <a:srgbClr val="FFC000"/>
              </a:buClr>
              <a:buFont typeface="微软雅黑" panose="020B0503020204020204" pitchFamily="34" charset="-122"/>
              <a:buChar char="￭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ysClr val="windowText" lastClr="000000"/>
                </a:solidFill>
              </a:rPr>
              <a:t>主数据</a:t>
            </a:r>
          </a:p>
        </p:txBody>
      </p:sp>
      <p:sp>
        <p:nvSpPr>
          <p:cNvPr id="22" name="文本框 366"/>
          <p:cNvSpPr txBox="1">
            <a:spLocks noChangeArrowheads="1"/>
          </p:cNvSpPr>
          <p:nvPr/>
        </p:nvSpPr>
        <p:spPr bwMode="auto">
          <a:xfrm>
            <a:off x="8107363" y="5816600"/>
            <a:ext cx="1055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eaLnBrk="0" hangingPunct="0">
              <a:buClr>
                <a:srgbClr val="FFC000"/>
              </a:buClr>
              <a:buFont typeface="微软雅黑" panose="020B0503020204020204" pitchFamily="34" charset="-122"/>
              <a:buChar char="￭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eaLnBrk="0" hangingPunct="0">
              <a:buClr>
                <a:srgbClr val="FFC000"/>
              </a:buClr>
              <a:buFont typeface="微软雅黑" panose="020B0503020204020204" pitchFamily="34" charset="-122"/>
              <a:buChar char="￭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eaLnBrk="0" hangingPunct="0">
              <a:buClr>
                <a:srgbClr val="FFC000"/>
              </a:buClr>
              <a:buFont typeface="微软雅黑" panose="020B0503020204020204" pitchFamily="34" charset="-122"/>
              <a:buChar char="￭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eaLnBrk="0" hangingPunct="0">
              <a:buClr>
                <a:srgbClr val="FFC000"/>
              </a:buClr>
              <a:buFont typeface="微软雅黑" panose="020B0503020204020204" pitchFamily="34" charset="-122"/>
              <a:buChar char="￭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ysClr val="windowText" lastClr="000000"/>
                </a:solidFill>
              </a:rPr>
              <a:t>业务数据</a:t>
            </a:r>
          </a:p>
        </p:txBody>
      </p:sp>
      <p:sp>
        <p:nvSpPr>
          <p:cNvPr id="27" name="圆角矩形 64"/>
          <p:cNvSpPr/>
          <p:nvPr/>
        </p:nvSpPr>
        <p:spPr>
          <a:xfrm>
            <a:off x="3419228" y="4368800"/>
            <a:ext cx="776287" cy="250825"/>
          </a:xfrm>
          <a:prstGeom prst="roundRect">
            <a:avLst/>
          </a:prstGeom>
          <a:gradFill rotWithShape="1">
            <a:gsLst>
              <a:gs pos="0">
                <a:srgbClr val="F39D2B">
                  <a:shade val="51000"/>
                  <a:satMod val="130000"/>
                </a:srgbClr>
              </a:gs>
              <a:gs pos="80000">
                <a:srgbClr val="F39D2B">
                  <a:shade val="93000"/>
                  <a:satMod val="130000"/>
                </a:srgbClr>
              </a:gs>
              <a:gs pos="100000">
                <a:srgbClr val="F39D2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39D2B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企业微信API</a:t>
            </a:r>
          </a:p>
        </p:txBody>
      </p:sp>
      <p:sp>
        <p:nvSpPr>
          <p:cNvPr id="28" name="圆角矩形 64"/>
          <p:cNvSpPr/>
          <p:nvPr/>
        </p:nvSpPr>
        <p:spPr>
          <a:xfrm>
            <a:off x="4879410" y="4381183"/>
            <a:ext cx="777875" cy="252412"/>
          </a:xfrm>
          <a:prstGeom prst="roundRect">
            <a:avLst/>
          </a:prstGeom>
          <a:gradFill rotWithShape="1">
            <a:gsLst>
              <a:gs pos="0">
                <a:srgbClr val="F39D2B">
                  <a:shade val="51000"/>
                  <a:satMod val="130000"/>
                </a:srgbClr>
              </a:gs>
              <a:gs pos="80000">
                <a:srgbClr val="F39D2B">
                  <a:shade val="93000"/>
                  <a:satMod val="130000"/>
                </a:srgbClr>
              </a:gs>
              <a:gs pos="100000">
                <a:srgbClr val="F39D2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39D2B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接口平台</a:t>
            </a:r>
            <a:endParaRPr lang="en-US" altLang="zh-CN" sz="90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2" name="圆角矩形 64"/>
          <p:cNvSpPr/>
          <p:nvPr/>
        </p:nvSpPr>
        <p:spPr>
          <a:xfrm>
            <a:off x="971600" y="3654425"/>
            <a:ext cx="5995813" cy="25241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rgbClr val="F39D2B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r>
              <a:rPr lang="zh-CN" altLang="en-US" sz="9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接口管理平台</a:t>
            </a:r>
            <a:endParaRPr lang="en-US" altLang="zh-CN" sz="90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145" name="直接箭头连接符 32"/>
          <p:cNvCxnSpPr>
            <a:cxnSpLocks noChangeShapeType="1"/>
          </p:cNvCxnSpPr>
          <p:nvPr/>
        </p:nvCxnSpPr>
        <p:spPr bwMode="auto">
          <a:xfrm flipH="1">
            <a:off x="3689401" y="3243263"/>
            <a:ext cx="6350" cy="436562"/>
          </a:xfrm>
          <a:prstGeom prst="straightConnector1">
            <a:avLst/>
          </a:prstGeom>
          <a:noFill/>
          <a:ln w="9525" algn="ctr">
            <a:solidFill>
              <a:srgbClr val="E0680E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48" name="直接箭头连接符 35"/>
          <p:cNvCxnSpPr>
            <a:cxnSpLocks noChangeShapeType="1"/>
          </p:cNvCxnSpPr>
          <p:nvPr/>
        </p:nvCxnSpPr>
        <p:spPr bwMode="auto">
          <a:xfrm flipV="1">
            <a:off x="1992363" y="3243263"/>
            <a:ext cx="0" cy="411162"/>
          </a:xfrm>
          <a:prstGeom prst="straightConnector1">
            <a:avLst/>
          </a:prstGeom>
          <a:noFill/>
          <a:ln w="9525" algn="ctr">
            <a:solidFill>
              <a:srgbClr val="6490AE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Rectangle 174"/>
          <p:cNvSpPr>
            <a:spLocks noChangeArrowheads="1"/>
          </p:cNvSpPr>
          <p:nvPr/>
        </p:nvSpPr>
        <p:spPr bwMode="auto">
          <a:xfrm>
            <a:off x="3500430" y="1428736"/>
            <a:ext cx="1157288" cy="306387"/>
          </a:xfrm>
          <a:prstGeom prst="rect">
            <a:avLst/>
          </a:prstGeom>
          <a:solidFill>
            <a:srgbClr val="F39D2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</a:p>
        </p:txBody>
      </p:sp>
      <p:sp>
        <p:nvSpPr>
          <p:cNvPr id="43" name="文本框 2"/>
          <p:cNvSpPr txBox="1"/>
          <p:nvPr/>
        </p:nvSpPr>
        <p:spPr>
          <a:xfrm>
            <a:off x="395288" y="5517232"/>
            <a:ext cx="7310437" cy="5078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系统定位：</a:t>
            </a:r>
            <a:endParaRPr lang="en-US" altLang="zh-CN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9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建立企业统一标准，实现可接入、统一管理、可扩展性的框架服务。统一</a:t>
            </a:r>
            <a:r>
              <a:rPr lang="zh-CN" altLang="en-US" sz="900" b="1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管理企业工单数据</a:t>
            </a:r>
            <a:r>
              <a:rPr lang="zh-CN" altLang="en-US" sz="9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并综合利用</a:t>
            </a:r>
            <a:r>
              <a:rPr lang="zh-CN" altLang="en-US" sz="900" b="1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。实现</a:t>
            </a:r>
            <a:r>
              <a:rPr lang="zh-CN" altLang="en-US" sz="9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r>
              <a:rPr lang="zh-CN" altLang="en-US" sz="900" b="1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9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从下单至</a:t>
            </a:r>
            <a:r>
              <a:rPr lang="zh-CN" altLang="en-US" sz="900" b="1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客户反馈的</a:t>
            </a:r>
            <a:r>
              <a:rPr lang="zh-CN" altLang="en-US" sz="9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全信息追踪，达到有证可据，责任落实到人。彻底解决</a:t>
            </a:r>
            <a:r>
              <a:rPr lang="zh-CN" altLang="en-US" sz="900" b="1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现有工单跟踪</a:t>
            </a:r>
            <a:r>
              <a:rPr lang="zh-CN" altLang="en-US" sz="9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难、查询反馈不及时等问题。</a:t>
            </a:r>
            <a:endParaRPr lang="en-US" altLang="zh-CN" sz="90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158"/>
          <p:cNvSpPr/>
          <p:nvPr/>
        </p:nvSpPr>
        <p:spPr bwMode="auto">
          <a:xfrm>
            <a:off x="6072198" y="2643182"/>
            <a:ext cx="644525" cy="204787"/>
          </a:xfrm>
          <a:prstGeom prst="rect">
            <a:avLst/>
          </a:prstGeom>
          <a:solidFill>
            <a:srgbClr val="F39D2B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zh-CN" altLang="en-US" sz="90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反馈建议</a:t>
            </a:r>
            <a:endParaRPr lang="zh-CN" altLang="en-US" sz="9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ectangle 158"/>
          <p:cNvSpPr/>
          <p:nvPr/>
        </p:nvSpPr>
        <p:spPr bwMode="auto">
          <a:xfrm>
            <a:off x="4929190" y="2643182"/>
            <a:ext cx="644525" cy="204787"/>
          </a:xfrm>
          <a:prstGeom prst="rect">
            <a:avLst/>
          </a:prstGeom>
          <a:solidFill>
            <a:srgbClr val="F39D2B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zh-CN" altLang="en-US" sz="90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在岗状态</a:t>
            </a:r>
            <a:endParaRPr lang="en-US" altLang="en-US" sz="9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158"/>
          <p:cNvSpPr/>
          <p:nvPr/>
        </p:nvSpPr>
        <p:spPr bwMode="auto">
          <a:xfrm>
            <a:off x="2571736" y="2643182"/>
            <a:ext cx="644525" cy="204787"/>
          </a:xfrm>
          <a:prstGeom prst="rect">
            <a:avLst/>
          </a:prstGeom>
          <a:solidFill>
            <a:srgbClr val="F39D2B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zh-CN" altLang="en-US" sz="90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保养计划</a:t>
            </a:r>
            <a:endParaRPr lang="zh-CN" altLang="en-US" sz="9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58"/>
          <p:cNvSpPr/>
          <p:nvPr/>
        </p:nvSpPr>
        <p:spPr bwMode="auto">
          <a:xfrm>
            <a:off x="4929190" y="2285992"/>
            <a:ext cx="644525" cy="204787"/>
          </a:xfrm>
          <a:prstGeom prst="rect">
            <a:avLst/>
          </a:prstGeom>
          <a:solidFill>
            <a:srgbClr val="F39D2B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zh-CN" altLang="en-US" sz="90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工单管理</a:t>
            </a:r>
            <a:endParaRPr lang="zh-CN" altLang="en-US" sz="9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158"/>
          <p:cNvSpPr/>
          <p:nvPr/>
        </p:nvSpPr>
        <p:spPr bwMode="auto">
          <a:xfrm>
            <a:off x="1428728" y="2643182"/>
            <a:ext cx="644525" cy="204788"/>
          </a:xfrm>
          <a:prstGeom prst="rect">
            <a:avLst/>
          </a:prstGeom>
          <a:solidFill>
            <a:srgbClr val="F39D2B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zh-CN" altLang="en-US" sz="90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工单追踪</a:t>
            </a:r>
            <a:endParaRPr lang="zh-CN" altLang="en-US" sz="9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158"/>
          <p:cNvSpPr/>
          <p:nvPr/>
        </p:nvSpPr>
        <p:spPr bwMode="auto">
          <a:xfrm>
            <a:off x="2571736" y="2285992"/>
            <a:ext cx="644525" cy="204787"/>
          </a:xfrm>
          <a:prstGeom prst="rect">
            <a:avLst/>
          </a:prstGeom>
          <a:solidFill>
            <a:srgbClr val="F39D2B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zh-CN" altLang="en-US" sz="90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报修管理</a:t>
            </a:r>
            <a:endParaRPr lang="zh-CN" altLang="en-US" sz="9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Rectangle 158"/>
          <p:cNvSpPr/>
          <p:nvPr/>
        </p:nvSpPr>
        <p:spPr bwMode="auto">
          <a:xfrm>
            <a:off x="6072198" y="2285992"/>
            <a:ext cx="644525" cy="204788"/>
          </a:xfrm>
          <a:prstGeom prst="rect">
            <a:avLst/>
          </a:prstGeom>
          <a:solidFill>
            <a:srgbClr val="F39D2B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zh-CN" altLang="en-US" sz="90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零件订购</a:t>
            </a:r>
            <a:endParaRPr lang="zh-CN" altLang="en-US" sz="9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Rectangle 158"/>
          <p:cNvSpPr/>
          <p:nvPr/>
        </p:nvSpPr>
        <p:spPr bwMode="auto">
          <a:xfrm>
            <a:off x="3714744" y="2285992"/>
            <a:ext cx="644525" cy="204787"/>
          </a:xfrm>
          <a:prstGeom prst="rect">
            <a:avLst/>
          </a:prstGeom>
          <a:solidFill>
            <a:srgbClr val="F39D2B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zh-CN" altLang="en-US" sz="90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服务需求</a:t>
            </a:r>
            <a:endParaRPr lang="zh-CN" altLang="en-US" sz="9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73" name="直接箭头连接符 60"/>
          <p:cNvCxnSpPr>
            <a:cxnSpLocks noChangeShapeType="1"/>
          </p:cNvCxnSpPr>
          <p:nvPr/>
        </p:nvCxnSpPr>
        <p:spPr bwMode="auto">
          <a:xfrm flipH="1">
            <a:off x="5094680" y="3906918"/>
            <a:ext cx="6350" cy="436562"/>
          </a:xfrm>
          <a:prstGeom prst="straightConnector1">
            <a:avLst/>
          </a:prstGeom>
          <a:noFill/>
          <a:ln w="9525" algn="ctr">
            <a:solidFill>
              <a:srgbClr val="E0680E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2" name="TextBox 121"/>
          <p:cNvSpPr txBox="1">
            <a:spLocks noChangeArrowheads="1"/>
          </p:cNvSpPr>
          <p:nvPr/>
        </p:nvSpPr>
        <p:spPr bwMode="auto">
          <a:xfrm>
            <a:off x="5094675" y="3990975"/>
            <a:ext cx="25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457200"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defTabSz="457200"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defTabSz="457200"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defTabSz="457200"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defTabSz="457200" eaLnBrk="0" hangingPunct="0">
              <a:buClr>
                <a:srgbClr val="FFC000"/>
              </a:buClr>
              <a:buFont typeface="微软雅黑" panose="020B0503020204020204" pitchFamily="34" charset="-122"/>
              <a:buChar char="￭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defTabSz="457200" eaLnBrk="0" hangingPunct="0">
              <a:buClr>
                <a:srgbClr val="FFC000"/>
              </a:buClr>
              <a:buFont typeface="微软雅黑" panose="020B0503020204020204" pitchFamily="34" charset="-122"/>
              <a:buChar char="￭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defTabSz="457200" eaLnBrk="0" hangingPunct="0">
              <a:buClr>
                <a:srgbClr val="FFC000"/>
              </a:buClr>
              <a:buFont typeface="微软雅黑" panose="020B0503020204020204" pitchFamily="34" charset="-122"/>
              <a:buChar char="￭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defTabSz="457200" eaLnBrk="0" hangingPunct="0">
              <a:buClr>
                <a:srgbClr val="FFC000"/>
              </a:buClr>
              <a:buFont typeface="微软雅黑" panose="020B0503020204020204" pitchFamily="34" charset="-122"/>
              <a:buChar char="￭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kern="0" dirty="0">
                <a:solidFill>
                  <a:sysClr val="windowText" lastClr="000000">
                    <a:lumMod val="95000"/>
                    <a:lumOff val="5000"/>
                  </a:sysClr>
                </a:solidFill>
              </a:rPr>
              <a:t>短信</a:t>
            </a:r>
          </a:p>
        </p:txBody>
      </p:sp>
      <p:cxnSp>
        <p:nvCxnSpPr>
          <p:cNvPr id="5178" name="直接箭头连接符 65"/>
          <p:cNvCxnSpPr>
            <a:cxnSpLocks noChangeShapeType="1"/>
          </p:cNvCxnSpPr>
          <p:nvPr/>
        </p:nvCxnSpPr>
        <p:spPr bwMode="auto">
          <a:xfrm flipH="1">
            <a:off x="3809753" y="3944938"/>
            <a:ext cx="7937" cy="436562"/>
          </a:xfrm>
          <a:prstGeom prst="straightConnector1">
            <a:avLst/>
          </a:prstGeom>
          <a:noFill/>
          <a:ln w="9525" algn="ctr">
            <a:solidFill>
              <a:srgbClr val="E0680E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0" name="Left-Right Arrow 156"/>
          <p:cNvSpPr>
            <a:spLocks noChangeArrowheads="1"/>
          </p:cNvSpPr>
          <p:nvPr/>
        </p:nvSpPr>
        <p:spPr bwMode="auto">
          <a:xfrm rot="-5400000">
            <a:off x="3894927" y="1820057"/>
            <a:ext cx="309563" cy="98425"/>
          </a:xfrm>
          <a:prstGeom prst="leftRightArrow">
            <a:avLst>
              <a:gd name="adj1" fmla="val 50000"/>
              <a:gd name="adj2" fmla="val 77155"/>
            </a:avLst>
          </a:prstGeom>
          <a:solidFill>
            <a:srgbClr val="EA8B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00" kern="0">
              <a:solidFill>
                <a:srgbClr val="F39D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94455" y="3990975"/>
            <a:ext cx="64008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kern="0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</a:p>
        </p:txBody>
      </p:sp>
      <p:sp>
        <p:nvSpPr>
          <p:cNvPr id="35" name="Rectangle 158"/>
          <p:cNvSpPr/>
          <p:nvPr/>
        </p:nvSpPr>
        <p:spPr bwMode="auto">
          <a:xfrm>
            <a:off x="1428728" y="2285992"/>
            <a:ext cx="644525" cy="204787"/>
          </a:xfrm>
          <a:prstGeom prst="rect">
            <a:avLst/>
          </a:prstGeom>
          <a:solidFill>
            <a:srgbClr val="F39D2B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zh-CN" altLang="en-US" sz="90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操作说明</a:t>
            </a:r>
            <a:endParaRPr lang="zh-CN" altLang="en-US" sz="9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158"/>
          <p:cNvSpPr/>
          <p:nvPr/>
        </p:nvSpPr>
        <p:spPr bwMode="auto">
          <a:xfrm>
            <a:off x="3714744" y="2643182"/>
            <a:ext cx="644525" cy="204787"/>
          </a:xfrm>
          <a:prstGeom prst="rect">
            <a:avLst/>
          </a:prstGeom>
          <a:solidFill>
            <a:srgbClr val="F39D2B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zh-CN" altLang="en-US" sz="90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保养执行</a:t>
            </a:r>
            <a:endParaRPr lang="en-US" altLang="en-US" sz="9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107504" y="260350"/>
            <a:ext cx="6653212" cy="5715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57392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9pPr>
          </a:lstStyle>
          <a:p>
            <a:pPr>
              <a:defRPr/>
            </a:pPr>
            <a:r>
              <a:rPr lang="en-US" altLang="zh-CN" sz="2800" dirty="0"/>
              <a:t>#</a:t>
            </a:r>
            <a:r>
              <a:rPr lang="en-US" altLang="zh-CN" sz="2800" dirty="0" smtClean="0"/>
              <a:t>02-</a:t>
            </a:r>
            <a:r>
              <a:rPr sz="2800" dirty="0" smtClean="0">
                <a:sym typeface="+mn-ea"/>
              </a:rPr>
              <a:t>广东迅维服务管理平台</a:t>
            </a:r>
            <a:r>
              <a:rPr sz="2800" dirty="0" smtClean="0"/>
              <a:t>软件架构</a:t>
            </a:r>
            <a:endParaRPr sz="2800" dirty="0"/>
          </a:p>
        </p:txBody>
      </p:sp>
      <p:sp>
        <p:nvSpPr>
          <p:cNvPr id="5" name="文本框 115"/>
          <p:cNvSpPr txBox="1">
            <a:spLocks noChangeArrowheads="1"/>
          </p:cNvSpPr>
          <p:nvPr/>
        </p:nvSpPr>
        <p:spPr bwMode="auto">
          <a:xfrm>
            <a:off x="900113" y="2476500"/>
            <a:ext cx="8048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eaLnBrk="0" hangingPunct="0">
              <a:buClr>
                <a:srgbClr val="FFC000"/>
              </a:buClr>
              <a:buFont typeface="微软雅黑" panose="020B0503020204020204" pitchFamily="34" charset="-122"/>
              <a:buChar char="￭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eaLnBrk="0" hangingPunct="0">
              <a:buClr>
                <a:srgbClr val="FFC000"/>
              </a:buClr>
              <a:buFont typeface="微软雅黑" panose="020B0503020204020204" pitchFamily="34" charset="-122"/>
              <a:buChar char="￭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eaLnBrk="0" hangingPunct="0">
              <a:buClr>
                <a:srgbClr val="FFC000"/>
              </a:buClr>
              <a:buFont typeface="微软雅黑" panose="020B0503020204020204" pitchFamily="34" charset="-122"/>
              <a:buChar char="￭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eaLnBrk="0" hangingPunct="0">
              <a:buClr>
                <a:srgbClr val="FFC000"/>
              </a:buClr>
              <a:buFont typeface="微软雅黑" panose="020B0503020204020204" pitchFamily="34" charset="-122"/>
              <a:buChar char="￭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ysClr val="windowText" lastClr="000000"/>
                </a:solidFill>
              </a:rPr>
              <a:t>表现层</a:t>
            </a:r>
          </a:p>
        </p:txBody>
      </p:sp>
      <p:sp>
        <p:nvSpPr>
          <p:cNvPr id="6" name="文本框 115"/>
          <p:cNvSpPr txBox="1">
            <a:spLocks noChangeArrowheads="1"/>
          </p:cNvSpPr>
          <p:nvPr/>
        </p:nvSpPr>
        <p:spPr bwMode="auto">
          <a:xfrm>
            <a:off x="900113" y="3771900"/>
            <a:ext cx="731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eaLnBrk="0" hangingPunct="0">
              <a:buClr>
                <a:srgbClr val="FFC000"/>
              </a:buClr>
              <a:buFont typeface="微软雅黑" panose="020B0503020204020204" pitchFamily="34" charset="-122"/>
              <a:buChar char="￭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eaLnBrk="0" hangingPunct="0">
              <a:buClr>
                <a:srgbClr val="FFC000"/>
              </a:buClr>
              <a:buFont typeface="微软雅黑" panose="020B0503020204020204" pitchFamily="34" charset="-122"/>
              <a:buChar char="￭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eaLnBrk="0" hangingPunct="0">
              <a:buClr>
                <a:srgbClr val="FFC000"/>
              </a:buClr>
              <a:buFont typeface="微软雅黑" panose="020B0503020204020204" pitchFamily="34" charset="-122"/>
              <a:buChar char="￭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eaLnBrk="0" hangingPunct="0">
              <a:buClr>
                <a:srgbClr val="FFC000"/>
              </a:buClr>
              <a:buFont typeface="微软雅黑" panose="020B0503020204020204" pitchFamily="34" charset="-122"/>
              <a:buChar char="￭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ysClr val="windowText" lastClr="000000"/>
                </a:solidFill>
              </a:rPr>
              <a:t>业务层</a:t>
            </a:r>
          </a:p>
        </p:txBody>
      </p:sp>
      <p:sp>
        <p:nvSpPr>
          <p:cNvPr id="7" name="文本框 115"/>
          <p:cNvSpPr txBox="1">
            <a:spLocks noChangeArrowheads="1"/>
          </p:cNvSpPr>
          <p:nvPr/>
        </p:nvSpPr>
        <p:spPr bwMode="auto">
          <a:xfrm>
            <a:off x="900113" y="4924425"/>
            <a:ext cx="8048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eaLnBrk="0" hangingPunct="0">
              <a:buClr>
                <a:srgbClr val="FFC000"/>
              </a:buClr>
              <a:buFont typeface="微软雅黑" panose="020B0503020204020204" pitchFamily="34" charset="-122"/>
              <a:buChar char="￭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eaLnBrk="0" hangingPunct="0">
              <a:buClr>
                <a:srgbClr val="FFC000"/>
              </a:buClr>
              <a:buFont typeface="微软雅黑" panose="020B0503020204020204" pitchFamily="34" charset="-122"/>
              <a:buChar char="￭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eaLnBrk="0" hangingPunct="0">
              <a:buClr>
                <a:srgbClr val="FFC000"/>
              </a:buClr>
              <a:buFont typeface="微软雅黑" panose="020B0503020204020204" pitchFamily="34" charset="-122"/>
              <a:buChar char="￭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eaLnBrk="0" hangingPunct="0">
              <a:buClr>
                <a:srgbClr val="FFC000"/>
              </a:buClr>
              <a:buFont typeface="微软雅黑" panose="020B0503020204020204" pitchFamily="34" charset="-122"/>
              <a:buChar char="￭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ysClr val="windowText" lastClr="000000"/>
                </a:solidFill>
              </a:rPr>
              <a:t>数据层</a:t>
            </a:r>
          </a:p>
        </p:txBody>
      </p:sp>
      <p:sp>
        <p:nvSpPr>
          <p:cNvPr id="8" name="Rectangle 155"/>
          <p:cNvSpPr>
            <a:spLocks noChangeArrowheads="1"/>
          </p:cNvSpPr>
          <p:nvPr/>
        </p:nvSpPr>
        <p:spPr bwMode="auto">
          <a:xfrm>
            <a:off x="2065338" y="3370263"/>
            <a:ext cx="5400675" cy="1081087"/>
          </a:xfrm>
          <a:prstGeom prst="rect">
            <a:avLst/>
          </a:prstGeom>
          <a:solidFill>
            <a:srgbClr val="80D7CA"/>
          </a:solidFill>
          <a:ln w="19050" algn="ctr">
            <a:noFill/>
            <a:round/>
          </a:ln>
          <a:effectLst/>
        </p:spPr>
        <p:txBody>
          <a:bodyPr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00" kern="0">
              <a:solidFill>
                <a:srgbClr val="F39D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158"/>
          <p:cNvSpPr/>
          <p:nvPr/>
        </p:nvSpPr>
        <p:spPr bwMode="auto">
          <a:xfrm>
            <a:off x="2259013" y="3513138"/>
            <a:ext cx="863600" cy="320675"/>
          </a:xfrm>
          <a:prstGeom prst="rect">
            <a:avLst/>
          </a:prstGeom>
          <a:solidFill>
            <a:srgbClr val="F39D2B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spring-mvc-4.3.4</a:t>
            </a:r>
            <a:endParaRPr lang="en-US" altLang="en-US" sz="9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158"/>
          <p:cNvSpPr/>
          <p:nvPr/>
        </p:nvSpPr>
        <p:spPr bwMode="auto">
          <a:xfrm>
            <a:off x="5387975" y="3513138"/>
            <a:ext cx="863600" cy="320675"/>
          </a:xfrm>
          <a:prstGeom prst="rect">
            <a:avLst/>
          </a:prstGeom>
          <a:solidFill>
            <a:srgbClr val="F39D2B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 err="1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endParaRPr lang="en-US" altLang="en-US" sz="9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58"/>
          <p:cNvSpPr/>
          <p:nvPr/>
        </p:nvSpPr>
        <p:spPr bwMode="auto">
          <a:xfrm>
            <a:off x="3302000" y="3513138"/>
            <a:ext cx="863600" cy="320675"/>
          </a:xfrm>
          <a:prstGeom prst="rect">
            <a:avLst/>
          </a:prstGeom>
          <a:solidFill>
            <a:srgbClr val="F39D2B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Spring4.3.4</a:t>
            </a:r>
            <a:endParaRPr lang="en-US" altLang="en-US" sz="9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58"/>
          <p:cNvSpPr/>
          <p:nvPr/>
        </p:nvSpPr>
        <p:spPr bwMode="auto">
          <a:xfrm>
            <a:off x="4344988" y="3513138"/>
            <a:ext cx="863600" cy="320675"/>
          </a:xfrm>
          <a:prstGeom prst="rect">
            <a:avLst/>
          </a:prstGeom>
          <a:solidFill>
            <a:srgbClr val="F39D2B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mybatis-3.4.4</a:t>
            </a:r>
            <a:endParaRPr lang="en-US" altLang="en-US" sz="9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58"/>
          <p:cNvSpPr/>
          <p:nvPr/>
        </p:nvSpPr>
        <p:spPr bwMode="auto">
          <a:xfrm>
            <a:off x="6430963" y="4897438"/>
            <a:ext cx="865187" cy="322262"/>
          </a:xfrm>
          <a:prstGeom prst="rect">
            <a:avLst/>
          </a:prstGeom>
          <a:solidFill>
            <a:srgbClr val="F39D2B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 err="1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</a:t>
            </a:r>
            <a:endParaRPr lang="en-US" altLang="en-US" sz="9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58"/>
          <p:cNvSpPr/>
          <p:nvPr/>
        </p:nvSpPr>
        <p:spPr bwMode="auto">
          <a:xfrm>
            <a:off x="3302000" y="3992563"/>
            <a:ext cx="863600" cy="320675"/>
          </a:xfrm>
          <a:prstGeom prst="rect">
            <a:avLst/>
          </a:prstGeom>
          <a:solidFill>
            <a:srgbClr val="F39D2B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 err="1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Shiro</a:t>
            </a:r>
            <a:endParaRPr lang="en-US" altLang="en-US" sz="9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58"/>
          <p:cNvSpPr/>
          <p:nvPr/>
        </p:nvSpPr>
        <p:spPr bwMode="auto">
          <a:xfrm>
            <a:off x="6430963" y="3513138"/>
            <a:ext cx="865187" cy="320675"/>
          </a:xfrm>
          <a:prstGeom prst="rect">
            <a:avLst/>
          </a:prstGeom>
          <a:solidFill>
            <a:srgbClr val="F39D2B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 err="1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Aspose</a:t>
            </a:r>
            <a:endParaRPr lang="en-US" altLang="en-US" sz="9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58"/>
          <p:cNvSpPr/>
          <p:nvPr/>
        </p:nvSpPr>
        <p:spPr bwMode="auto">
          <a:xfrm>
            <a:off x="2259013" y="3992563"/>
            <a:ext cx="863600" cy="320675"/>
          </a:xfrm>
          <a:prstGeom prst="rect">
            <a:avLst/>
          </a:prstGeom>
          <a:solidFill>
            <a:srgbClr val="F39D2B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</a:t>
            </a:r>
            <a:endParaRPr lang="en-US" altLang="en-US" sz="9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58"/>
          <p:cNvSpPr/>
          <p:nvPr/>
        </p:nvSpPr>
        <p:spPr bwMode="auto">
          <a:xfrm>
            <a:off x="4344988" y="3992563"/>
            <a:ext cx="863600" cy="320675"/>
          </a:xfrm>
          <a:prstGeom prst="rect">
            <a:avLst/>
          </a:prstGeom>
          <a:solidFill>
            <a:srgbClr val="F39D2B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Security</a:t>
            </a:r>
            <a:endParaRPr lang="en-US" altLang="en-US" sz="9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55"/>
          <p:cNvSpPr>
            <a:spLocks noChangeArrowheads="1"/>
          </p:cNvSpPr>
          <p:nvPr/>
        </p:nvSpPr>
        <p:spPr bwMode="auto">
          <a:xfrm>
            <a:off x="2065338" y="2106613"/>
            <a:ext cx="5400675" cy="1008062"/>
          </a:xfrm>
          <a:prstGeom prst="rect">
            <a:avLst/>
          </a:prstGeom>
          <a:solidFill>
            <a:srgbClr val="80D7CA"/>
          </a:solidFill>
          <a:ln w="19050" algn="ctr">
            <a:noFill/>
            <a:round/>
          </a:ln>
          <a:effectLst/>
        </p:spPr>
        <p:txBody>
          <a:bodyPr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00" kern="0">
              <a:solidFill>
                <a:srgbClr val="F39D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55"/>
          <p:cNvSpPr>
            <a:spLocks noChangeArrowheads="1"/>
          </p:cNvSpPr>
          <p:nvPr/>
        </p:nvSpPr>
        <p:spPr bwMode="auto">
          <a:xfrm>
            <a:off x="2065338" y="4770438"/>
            <a:ext cx="5400675" cy="576262"/>
          </a:xfrm>
          <a:prstGeom prst="rect">
            <a:avLst/>
          </a:prstGeom>
          <a:solidFill>
            <a:srgbClr val="80D7CA"/>
          </a:solidFill>
          <a:ln w="19050" algn="ctr">
            <a:noFill/>
            <a:round/>
          </a:ln>
          <a:effectLst/>
        </p:spPr>
        <p:txBody>
          <a:bodyPr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00" kern="0">
              <a:solidFill>
                <a:srgbClr val="F39D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58"/>
          <p:cNvSpPr/>
          <p:nvPr/>
        </p:nvSpPr>
        <p:spPr bwMode="auto">
          <a:xfrm>
            <a:off x="3842231" y="4897438"/>
            <a:ext cx="863600" cy="322263"/>
          </a:xfrm>
          <a:prstGeom prst="rect">
            <a:avLst/>
          </a:prstGeom>
          <a:solidFill>
            <a:srgbClr val="F39D2B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 err="1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en-US" sz="90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5.5</a:t>
            </a:r>
            <a:endParaRPr lang="en-US" altLang="en-US" sz="9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158"/>
          <p:cNvSpPr/>
          <p:nvPr/>
        </p:nvSpPr>
        <p:spPr bwMode="auto">
          <a:xfrm>
            <a:off x="2259013" y="2205038"/>
            <a:ext cx="863600" cy="322262"/>
          </a:xfrm>
          <a:prstGeom prst="rect">
            <a:avLst/>
          </a:prstGeom>
          <a:solidFill>
            <a:srgbClr val="F39D2B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endParaRPr lang="en-US" altLang="en-US" sz="9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158"/>
          <p:cNvSpPr/>
          <p:nvPr/>
        </p:nvSpPr>
        <p:spPr bwMode="auto">
          <a:xfrm>
            <a:off x="5387975" y="2205038"/>
            <a:ext cx="863600" cy="322262"/>
          </a:xfrm>
          <a:prstGeom prst="rect">
            <a:avLst/>
          </a:prstGeom>
          <a:solidFill>
            <a:srgbClr val="F39D2B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en-US" altLang="en-US" sz="9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158"/>
          <p:cNvSpPr/>
          <p:nvPr/>
        </p:nvSpPr>
        <p:spPr bwMode="auto">
          <a:xfrm>
            <a:off x="4344988" y="2205038"/>
            <a:ext cx="863600" cy="322262"/>
          </a:xfrm>
          <a:prstGeom prst="rect">
            <a:avLst/>
          </a:prstGeom>
          <a:solidFill>
            <a:srgbClr val="F39D2B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 err="1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endParaRPr lang="en-US" altLang="en-US" sz="9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158"/>
          <p:cNvSpPr/>
          <p:nvPr/>
        </p:nvSpPr>
        <p:spPr bwMode="auto">
          <a:xfrm>
            <a:off x="3302000" y="2205038"/>
            <a:ext cx="863600" cy="322262"/>
          </a:xfrm>
          <a:prstGeom prst="rect">
            <a:avLst/>
          </a:prstGeom>
          <a:solidFill>
            <a:srgbClr val="F39D2B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 err="1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endParaRPr lang="en-US" altLang="en-US" sz="9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158"/>
          <p:cNvSpPr/>
          <p:nvPr/>
        </p:nvSpPr>
        <p:spPr bwMode="auto">
          <a:xfrm>
            <a:off x="6430963" y="2205038"/>
            <a:ext cx="865187" cy="322262"/>
          </a:xfrm>
          <a:prstGeom prst="rect">
            <a:avLst/>
          </a:prstGeom>
          <a:solidFill>
            <a:srgbClr val="F39D2B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 err="1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en-US" altLang="en-US" sz="9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158"/>
          <p:cNvSpPr/>
          <p:nvPr/>
        </p:nvSpPr>
        <p:spPr bwMode="auto">
          <a:xfrm>
            <a:off x="2259013" y="2682875"/>
            <a:ext cx="5037137" cy="320675"/>
          </a:xfrm>
          <a:prstGeom prst="rect">
            <a:avLst/>
          </a:prstGeom>
          <a:solidFill>
            <a:srgbClr val="F39D2B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PC/</a:t>
            </a:r>
            <a:r>
              <a:rPr lang="zh-CN" altLang="en-US" sz="90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endParaRPr lang="en-US" altLang="en-US" sz="9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Left-Right Arrow 156"/>
          <p:cNvSpPr>
            <a:spLocks noChangeArrowheads="1"/>
          </p:cNvSpPr>
          <p:nvPr/>
        </p:nvSpPr>
        <p:spPr bwMode="auto">
          <a:xfrm rot="-5400000">
            <a:off x="2967832" y="1866106"/>
            <a:ext cx="309562" cy="98425"/>
          </a:xfrm>
          <a:prstGeom prst="leftRightArrow">
            <a:avLst>
              <a:gd name="adj1" fmla="val 50000"/>
              <a:gd name="adj2" fmla="val 77155"/>
            </a:avLst>
          </a:prstGeom>
          <a:solidFill>
            <a:srgbClr val="EA8B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00" kern="0">
              <a:solidFill>
                <a:srgbClr val="F39D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174"/>
          <p:cNvSpPr>
            <a:spLocks noChangeArrowheads="1"/>
          </p:cNvSpPr>
          <p:nvPr/>
        </p:nvSpPr>
        <p:spPr bwMode="auto">
          <a:xfrm>
            <a:off x="2497138" y="1457325"/>
            <a:ext cx="1157287" cy="3063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endParaRPr lang="zh-CN" altLang="en-US" sz="9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174"/>
          <p:cNvSpPr>
            <a:spLocks noChangeArrowheads="1"/>
          </p:cNvSpPr>
          <p:nvPr/>
        </p:nvSpPr>
        <p:spPr bwMode="auto">
          <a:xfrm>
            <a:off x="5358929" y="1457325"/>
            <a:ext cx="1157287" cy="3063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</a:p>
        </p:txBody>
      </p:sp>
      <p:sp>
        <p:nvSpPr>
          <p:cNvPr id="32" name="Left-Right Arrow 156"/>
          <p:cNvSpPr>
            <a:spLocks noChangeArrowheads="1"/>
          </p:cNvSpPr>
          <p:nvPr/>
        </p:nvSpPr>
        <p:spPr bwMode="auto">
          <a:xfrm rot="-5400000">
            <a:off x="5763742" y="1865312"/>
            <a:ext cx="309562" cy="100013"/>
          </a:xfrm>
          <a:prstGeom prst="leftRightArrow">
            <a:avLst>
              <a:gd name="adj1" fmla="val 50000"/>
              <a:gd name="adj2" fmla="val 77155"/>
            </a:avLst>
          </a:prstGeom>
          <a:solidFill>
            <a:srgbClr val="EA8B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00" kern="0">
              <a:solidFill>
                <a:srgbClr val="F39D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2"/>
          <p:cNvSpPr txBox="1"/>
          <p:nvPr/>
        </p:nvSpPr>
        <p:spPr>
          <a:xfrm>
            <a:off x="2065338" y="5707063"/>
            <a:ext cx="5400675" cy="3683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9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系统实现：</a:t>
            </a:r>
            <a:endParaRPr lang="en-US" altLang="zh-CN" sz="90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9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9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开发语言、框架、技术、版本</a:t>
            </a:r>
            <a:endParaRPr lang="en-US" altLang="zh-CN" sz="90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35496" y="260350"/>
            <a:ext cx="6653212" cy="5715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57392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9pPr>
          </a:lstStyle>
          <a:p>
            <a:pPr>
              <a:defRPr/>
            </a:pPr>
            <a:r>
              <a:rPr lang="en-US" altLang="zh-CN" sz="2800" dirty="0"/>
              <a:t>#</a:t>
            </a:r>
            <a:r>
              <a:rPr lang="en-US" altLang="zh-CN" sz="2800" dirty="0" smtClean="0"/>
              <a:t>03-</a:t>
            </a:r>
            <a:r>
              <a:rPr sz="2800" dirty="0" smtClean="0">
                <a:sym typeface="+mn-ea"/>
              </a:rPr>
              <a:t>广东迅维服务管理平台</a:t>
            </a:r>
            <a:r>
              <a:rPr sz="2800" dirty="0" smtClean="0"/>
              <a:t>部署架构</a:t>
            </a:r>
            <a:endParaRPr sz="2800" dirty="0"/>
          </a:p>
        </p:txBody>
      </p:sp>
      <p:sp>
        <p:nvSpPr>
          <p:cNvPr id="5" name="文本框 2"/>
          <p:cNvSpPr txBox="1"/>
          <p:nvPr/>
        </p:nvSpPr>
        <p:spPr>
          <a:xfrm>
            <a:off x="972964" y="5717484"/>
            <a:ext cx="6983412" cy="36988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9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系统部署架构：</a:t>
            </a:r>
            <a:endParaRPr lang="en-US" altLang="zh-CN" sz="90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9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9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服务器（</a:t>
            </a:r>
            <a:r>
              <a:rPr lang="en-US" altLang="zh-CN" sz="9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9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、用途）、网络情况、应用分布情况</a:t>
            </a:r>
            <a:endParaRPr lang="en-US" altLang="zh-CN" sz="90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" y="1233488"/>
            <a:ext cx="7808913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登录认证及</a:t>
            </a:r>
            <a:r>
              <a:rPr lang="en-US" altLang="zh-CN" dirty="0"/>
              <a:t>SS0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4025" y="995363"/>
            <a:ext cx="569595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34925" y="260350"/>
            <a:ext cx="7197725" cy="5715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57392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9pPr>
          </a:lstStyle>
          <a:p>
            <a:pPr>
              <a:defRPr/>
            </a:pPr>
            <a:r>
              <a:rPr sz="2800" dirty="0" smtClean="0">
                <a:sym typeface="+mn-ea"/>
              </a:rPr>
              <a:t>广东迅维服务管理平台</a:t>
            </a:r>
            <a:r>
              <a:rPr sz="2800" dirty="0" smtClean="0"/>
              <a:t>系统</a:t>
            </a:r>
            <a:r>
              <a:rPr lang="zh-CN" altLang="en-US" sz="2800" dirty="0" smtClean="0"/>
              <a:t>维护</a:t>
            </a:r>
            <a:endParaRPr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33357" y="1667021"/>
          <a:ext cx="7632848" cy="1496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5786"/>
                <a:gridCol w="5177062"/>
              </a:tblGrid>
              <a:tr h="190343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ym typeface="+mn-ea"/>
                        </a:rPr>
                        <a:t>广东迅维服务管理平台</a:t>
                      </a:r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-</a:t>
                      </a:r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应用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7735" marR="7735" marT="773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7735" marR="7735" marT="773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001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服务器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http://47.106.110.201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95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安装目录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/root/tomcat/apache-tomcat-8.0.53</a:t>
                      </a:r>
                      <a:endParaRPr lang="en-US" alt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安装用户、用户组及密码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root  improve@ad#8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0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启动（目录及命令）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root/tomcat/apache-tomcat-8.0.53/bin/startup.sh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667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停止（目录及命令）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root/tomcat/apache-tomcat-8.0.53</a:t>
                      </a:r>
                      <a:r>
                        <a:rPr lang="zh-CN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bin/shutdown.sh 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609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重启（目录及命令）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33273" y="3423678"/>
          <a:ext cx="7632848" cy="14889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5786"/>
                <a:gridCol w="5177062"/>
              </a:tblGrid>
              <a:tr h="185196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ym typeface="+mn-ea"/>
                        </a:rPr>
                        <a:t>广东迅维服务管理平台</a:t>
                      </a:r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-</a:t>
                      </a:r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文件存储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7735" marR="7735" marT="773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7735" marR="7735" marT="773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001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服务器</a:t>
                      </a:r>
                      <a:r>
                        <a:rPr 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endParaRPr lang="zh-CN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http://47.106.110.201</a:t>
                      </a:r>
                      <a:endParaRPr lang="zh-CN" altLang="en-US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99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安装目录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/root/tomcat/apache-tomcat-8.0.53/</a:t>
                      </a:r>
                      <a:r>
                        <a:rPr lang="en-US" altLang="zh-CN" sz="1050" kern="1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webapps</a:t>
                      </a:r>
                      <a:r>
                        <a:rPr lang="en-US" altLang="zh-CN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som</a:t>
                      </a:r>
                      <a:r>
                        <a:rPr lang="en-US" altLang="zh-CN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qrcode</a:t>
                      </a:r>
                      <a:r>
                        <a:rPr lang="en-US" altLang="zh-CN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/</a:t>
                      </a:r>
                      <a:endParaRPr lang="en-US" alt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0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安装用户、用户组及密码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</a:rPr>
                        <a:t>root  improve@ad#8</a:t>
                      </a:r>
                      <a:endParaRPr lang="zh-CN" altLang="en-US" sz="105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0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启动（目录及命令）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挂载命令：</a:t>
                      </a:r>
                      <a:r>
                        <a:rPr lang="en-US" sz="105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mount -t nfs ****:/files / /files /</a:t>
                      </a:r>
                      <a:endParaRPr lang="zh-CN" sz="105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667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停止（目录及命令）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609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重启（目录及命令）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文本框 2"/>
          <p:cNvSpPr txBox="1"/>
          <p:nvPr/>
        </p:nvSpPr>
        <p:spPr>
          <a:xfrm>
            <a:off x="233273" y="5250037"/>
            <a:ext cx="5905500" cy="22987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b="1" dirty="0" err="1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900" b="1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服务器源码路径：</a:t>
            </a:r>
            <a:r>
              <a:rPr lang="en-US" altLang="zh-CN" sz="900" b="1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git@47.106.110.201:/home/</a:t>
            </a:r>
            <a:r>
              <a:rPr lang="en-US" altLang="zh-CN" sz="900" b="1" dirty="0" err="1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900" b="1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900" b="1" dirty="0" err="1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som</a:t>
            </a:r>
            <a:r>
              <a:rPr lang="en-US" altLang="zh-CN" sz="900" b="1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/som.git</a:t>
            </a:r>
            <a:endParaRPr lang="zh-CN" altLang="en-US" sz="900" b="1" dirty="0" smtClea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34925" y="260350"/>
            <a:ext cx="7197725" cy="5715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57392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2"/>
                </a:solidFill>
                <a:latin typeface="MHeiTGB-Medium-U" pitchFamily="34" charset="-122"/>
                <a:ea typeface="MHeiTGB-Medium-U" pitchFamily="34" charset="-122"/>
              </a:defRPr>
            </a:lvl9pPr>
          </a:lstStyle>
          <a:p>
            <a:pPr>
              <a:defRPr/>
            </a:pPr>
            <a:r>
              <a:rPr sz="2800" dirty="0" smtClean="0">
                <a:sym typeface="+mn-ea"/>
              </a:rPr>
              <a:t>广东迅维服务管理平台</a:t>
            </a:r>
            <a:r>
              <a:rPr lang="zh-CN" altLang="en-US" sz="2800" dirty="0" smtClean="0"/>
              <a:t>数据库连接信息</a:t>
            </a:r>
            <a:endParaRPr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68006" y="1574047"/>
          <a:ext cx="7422793" cy="2730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8203"/>
                <a:gridCol w="5034590"/>
              </a:tblGrid>
              <a:tr h="288575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ym typeface="+mn-ea"/>
                        </a:rPr>
                        <a:t>广东迅维服务管理平台</a:t>
                      </a:r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-</a:t>
                      </a:r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应用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7735" marR="7735" marT="773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7735" marR="7735" marT="773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数据库类型及版本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Mysql</a:t>
                      </a:r>
                      <a:r>
                        <a:rPr lang="en-US" altLang="zh-CN" sz="105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5.5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0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数据库</a:t>
                      </a:r>
                      <a:r>
                        <a:rPr lang="en-US" altLang="zh-CN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IP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47.106.110.201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</a:rPr>
                        <a:t>实例名</a:t>
                      </a: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</a:rPr>
                        <a:t>服务名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som</a:t>
                      </a:r>
                      <a:endParaRPr lang="en-US" alt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95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数据库端口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3306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510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用户名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root</a:t>
                      </a:r>
                      <a:endParaRPr lang="en-US" alt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510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连接类型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JDBC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510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完整连接</a:t>
                      </a:r>
                      <a:r>
                        <a:rPr lang="en-US" altLang="zh-CN" sz="1050" kern="10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Url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jdbc:mysql</a:t>
                      </a: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://</a:t>
                      </a:r>
                      <a:r>
                        <a:rPr lang="en-US" altLang="zh-CN" sz="1050" u="sng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localhost:3306/</a:t>
                      </a:r>
                      <a:r>
                        <a:rPr lang="en-US" altLang="zh-CN" sz="1050" u="sng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som?useUnicode</a:t>
                      </a:r>
                      <a:r>
                        <a:rPr lang="en-US" altLang="zh-CN" sz="1050" u="sng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</a:t>
                      </a:r>
                      <a:r>
                        <a:rPr lang="en-US" altLang="zh-CN" sz="1050" u="sng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true&amp;characterEncoding</a:t>
                      </a:r>
                      <a:r>
                        <a:rPr lang="en-US" altLang="zh-CN" sz="1050" u="sng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=utf-8</a:t>
                      </a:r>
                      <a:endParaRPr lang="en-US" altLang="zh-CN" sz="1050" kern="100" dirty="0" smtClean="0"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364</Words>
  <Application>WPS 演示</Application>
  <PresentationFormat>全屏显示(4:3)</PresentationFormat>
  <Paragraphs>98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应用架构图谱模板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Company>xiaojinke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729</cp:revision>
  <dcterms:created xsi:type="dcterms:W3CDTF">2012-12-14T13:31:00Z</dcterms:created>
  <dcterms:modified xsi:type="dcterms:W3CDTF">2019-03-05T03:17:35Z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