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Gill Sans"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1637DB-722D-406D-A67F-7B7D6C4E1BA1}">
  <a:tblStyle styleId="{B51637DB-722D-406D-A67F-7B7D6C4E1B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5b90fbd28c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5b90fbd28c_0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Compact Observations: 5,508</a:t>
            </a:r>
            <a:endParaRPr/>
          </a:p>
          <a:p>
            <a:pPr marL="0" lvl="0" indent="0" algn="l" rtl="0">
              <a:spcBef>
                <a:spcPts val="0"/>
              </a:spcBef>
              <a:spcAft>
                <a:spcPts val="0"/>
              </a:spcAft>
              <a:buNone/>
            </a:pPr>
            <a:r>
              <a:rPr lang="en-US"/>
              <a:t>Midsize Observations: 4,395</a:t>
            </a:r>
            <a:endParaRPr/>
          </a:p>
          <a:p>
            <a:pPr marL="0" lvl="0" indent="0" algn="l" rtl="0">
              <a:spcBef>
                <a:spcPts val="0"/>
              </a:spcBef>
              <a:spcAft>
                <a:spcPts val="0"/>
              </a:spcAft>
              <a:buNone/>
            </a:pPr>
            <a:endParaRPr/>
          </a:p>
          <a:p>
            <a:pPr marL="0" lvl="0" indent="0" algn="l" rtl="0">
              <a:spcBef>
                <a:spcPts val="0"/>
              </a:spcBef>
              <a:spcAft>
                <a:spcPts val="0"/>
              </a:spcAft>
              <a:buNone/>
            </a:pPr>
            <a:r>
              <a:rPr lang="en-US"/>
              <a:t>P-value - </a:t>
            </a:r>
            <a:r>
              <a:rPr lang="en-US" sz="1200" b="0" i="0" u="none" strike="noStrike">
                <a:solidFill>
                  <a:schemeClr val="dk1"/>
                </a:solidFill>
                <a:latin typeface="Calibri"/>
                <a:ea typeface="Calibri"/>
                <a:cs typeface="Calibri"/>
                <a:sym typeface="Calibri"/>
              </a:rPr>
              <a:t>1.51947E-64</a:t>
            </a:r>
            <a:r>
              <a:rPr lang="en-US"/>
              <a:t> </a:t>
            </a:r>
            <a:endParaRPr/>
          </a:p>
        </p:txBody>
      </p:sp>
      <p:sp>
        <p:nvSpPr>
          <p:cNvPr id="174" name="Google Shape;174;g15b90fbd28c_0_1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c05b9f27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15c05b9f27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15c05b9f27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5b90fbd28c_0_1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15b90fbd28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b90fbd28c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15b90fbd28c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5b90fbd28c_0_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5b90fbd28c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5b90fbd28c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5b90fbd28c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5b90fbd28c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Compact Observations: 5,508</a:t>
            </a:r>
            <a:endParaRPr/>
          </a:p>
          <a:p>
            <a:pPr marL="0" lvl="0" indent="0" algn="l" rtl="0">
              <a:spcBef>
                <a:spcPts val="0"/>
              </a:spcBef>
              <a:spcAft>
                <a:spcPts val="0"/>
              </a:spcAft>
              <a:buNone/>
            </a:pPr>
            <a:r>
              <a:rPr lang="en-US"/>
              <a:t>Midsize Observations: 4,395</a:t>
            </a:r>
            <a:endParaRPr/>
          </a:p>
          <a:p>
            <a:pPr marL="0" lvl="0" indent="0" algn="l" rtl="0">
              <a:spcBef>
                <a:spcPts val="0"/>
              </a:spcBef>
              <a:spcAft>
                <a:spcPts val="0"/>
              </a:spcAft>
              <a:buNone/>
            </a:pPr>
            <a:endParaRPr/>
          </a:p>
          <a:p>
            <a:pPr marL="0" lvl="0" indent="0" algn="l" rtl="0">
              <a:spcBef>
                <a:spcPts val="0"/>
              </a:spcBef>
              <a:spcAft>
                <a:spcPts val="0"/>
              </a:spcAft>
              <a:buNone/>
            </a:pPr>
            <a:r>
              <a:rPr lang="en-US"/>
              <a:t>P-value - </a:t>
            </a:r>
            <a:r>
              <a:rPr lang="en-US" sz="1200" b="0" i="0" u="none" strike="noStrike">
                <a:solidFill>
                  <a:schemeClr val="dk1"/>
                </a:solidFill>
                <a:latin typeface="Calibri"/>
                <a:ea typeface="Calibri"/>
                <a:cs typeface="Calibri"/>
                <a:sym typeface="Calibri"/>
              </a:rPr>
              <a:t>1.51947E-64</a:t>
            </a:r>
            <a:r>
              <a:rPr lang="en-US"/>
              <a:t> </a:t>
            </a:r>
            <a:endParaRPr/>
          </a:p>
        </p:txBody>
      </p:sp>
      <p:sp>
        <p:nvSpPr>
          <p:cNvPr id="160" name="Google Shape;1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5b90fbd28c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15b90fbd28c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Compact Observations: 5,508</a:t>
            </a:r>
            <a:endParaRPr/>
          </a:p>
          <a:p>
            <a:pPr marL="0" lvl="0" indent="0" algn="l" rtl="0">
              <a:spcBef>
                <a:spcPts val="0"/>
              </a:spcBef>
              <a:spcAft>
                <a:spcPts val="0"/>
              </a:spcAft>
              <a:buNone/>
            </a:pPr>
            <a:r>
              <a:rPr lang="en-US"/>
              <a:t>Midsize Observations: 4,395</a:t>
            </a:r>
            <a:endParaRPr/>
          </a:p>
          <a:p>
            <a:pPr marL="0" lvl="0" indent="0" algn="l" rtl="0">
              <a:spcBef>
                <a:spcPts val="0"/>
              </a:spcBef>
              <a:spcAft>
                <a:spcPts val="0"/>
              </a:spcAft>
              <a:buNone/>
            </a:pPr>
            <a:endParaRPr/>
          </a:p>
          <a:p>
            <a:pPr marL="0" lvl="0" indent="0" algn="l" rtl="0">
              <a:spcBef>
                <a:spcPts val="0"/>
              </a:spcBef>
              <a:spcAft>
                <a:spcPts val="0"/>
              </a:spcAft>
              <a:buNone/>
            </a:pPr>
            <a:r>
              <a:rPr lang="en-US"/>
              <a:t>P-value - </a:t>
            </a:r>
            <a:r>
              <a:rPr lang="en-US" sz="1200" b="0" i="0" u="none" strike="noStrike">
                <a:solidFill>
                  <a:schemeClr val="dk1"/>
                </a:solidFill>
                <a:latin typeface="Calibri"/>
                <a:ea typeface="Calibri"/>
                <a:cs typeface="Calibri"/>
                <a:sym typeface="Calibri"/>
              </a:rPr>
              <a:t>1.51947E-64</a:t>
            </a:r>
            <a:r>
              <a:rPr lang="en-US"/>
              <a:t> </a:t>
            </a:r>
            <a:endParaRPr/>
          </a:p>
        </p:txBody>
      </p:sp>
      <p:sp>
        <p:nvSpPr>
          <p:cNvPr id="167" name="Google Shape;167;g15b90fbd28c_0_1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8" name="Google Shape;18;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2"/>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80" name="Google Shape;80;p12"/>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81" name="Google Shape;81;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3"/>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a:spLocks noGrp="1"/>
          </p:cNvSpPr>
          <p:nvPr>
            <p:ph type="pic" idx="2"/>
          </p:nvPr>
        </p:nvSpPr>
        <p:spPr>
          <a:xfrm>
            <a:off x="6095999" y="0"/>
            <a:ext cx="6102097" cy="6858000"/>
          </a:xfrm>
          <a:prstGeom prst="rect">
            <a:avLst/>
          </a:prstGeom>
          <a:solidFill>
            <a:srgbClr val="BFBFBF"/>
          </a:solidFill>
          <a:ln>
            <a:noFill/>
          </a:ln>
        </p:spPr>
      </p:sp>
      <p:sp>
        <p:nvSpPr>
          <p:cNvPr id="88" name="Google Shape;88;p13"/>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89" name="Google Shape;89;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4"/>
          <p:cNvSpPr txBox="1">
            <a:spLocks noGrp="1"/>
          </p:cNvSpPr>
          <p:nvPr>
            <p:ph type="body" idx="1"/>
          </p:nvPr>
        </p:nvSpPr>
        <p:spPr>
          <a:xfrm rot="5400000">
            <a:off x="4545009" y="324172"/>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5" name="Google Shape;95;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5"/>
          <p:cNvSpPr txBox="1">
            <a:spLocks noGrp="1"/>
          </p:cNvSpPr>
          <p:nvPr>
            <p:ph type="body" idx="1"/>
          </p:nvPr>
        </p:nvSpPr>
        <p:spPr>
          <a:xfrm rot="5400000">
            <a:off x="2838641" y="329756"/>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01" name="Google Shape;101;p1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4" name="Google Shape;24;p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6" name="Google Shape;36;p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42" name="Google Shape;42;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48" name="Google Shape;48;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4" name="Google Shape;54;p8"/>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5" name="Google Shape;55;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742117"/>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60" name="Google Shape;60;p9"/>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61" name="Google Shape;61;p9"/>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62" name="Google Shape;62;p9"/>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742117"/>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63" name="Google Shape;63;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4" name="Google Shape;14;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30" name="Google Shape;30;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31" name="Google Shape;31;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32" name="Google Shape;32;p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ope.ed.gov/athletics/#/" TargetMode="External"/><Relationship Id="rId3" Type="http://schemas.openxmlformats.org/officeDocument/2006/relationships/hyperlink" Target="https://docs.google.com/document/d/1UTqsPkfmx6VdILyInW-XGlEzFySwbPgWwTARIUF_1pA/edit?usp=sharing" TargetMode="External"/><Relationship Id="rId7" Type="http://schemas.openxmlformats.org/officeDocument/2006/relationships/hyperlink" Target="https://www.jjay.cuny.edu/sites/default/files/contentgroups/sasp/poster_gallery/poster14.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sportanddev.org/en/article/news/gender-pay-gap-sports" TargetMode="External"/><Relationship Id="rId5" Type="http://schemas.openxmlformats.org/officeDocument/2006/relationships/hyperlink" Target="https://www.cbsnews.com/news/gender-pay-gap-sports-soccer-tennis-basketball/" TargetMode="External"/><Relationship Id="rId4" Type="http://schemas.openxmlformats.org/officeDocument/2006/relationships/hyperlink" Target="https://colab.research.google.com/drive/1Rr1d2wOBEeC2Yfo_RQWghDgoTAylWc6r?usp=sharin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ope.ed.gov/athle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1476607" y="2505456"/>
            <a:ext cx="942692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a:buNone/>
            </a:pPr>
            <a:r>
              <a:rPr lang="en-US"/>
              <a:t>Equity in Athletics</a:t>
            </a:r>
            <a:endParaRPr/>
          </a:p>
        </p:txBody>
      </p:sp>
      <p:sp>
        <p:nvSpPr>
          <p:cNvPr id="110" name="Google Shape;110;p16"/>
          <p:cNvSpPr txBox="1">
            <a:spLocks noGrp="1"/>
          </p:cNvSpPr>
          <p:nvPr>
            <p:ph type="subTitle" idx="1"/>
          </p:nvPr>
        </p:nvSpPr>
        <p:spPr>
          <a:xfrm>
            <a:off x="2695200" y="4352553"/>
            <a:ext cx="6801600" cy="1779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400"/>
              <a:buNone/>
            </a:pPr>
            <a:r>
              <a:rPr lang="en-US" sz="2400"/>
              <a:t>Hanna Humphrey</a:t>
            </a:r>
            <a:endParaRPr sz="2400"/>
          </a:p>
          <a:p>
            <a:pPr marL="0" lvl="0" indent="0" algn="ctr" rtl="0">
              <a:lnSpc>
                <a:spcPct val="100000"/>
              </a:lnSpc>
              <a:spcBef>
                <a:spcPts val="0"/>
              </a:spcBef>
              <a:spcAft>
                <a:spcPts val="0"/>
              </a:spcAft>
              <a:buSzPts val="2400"/>
              <a:buNone/>
            </a:pPr>
            <a:r>
              <a:rPr lang="en-US" sz="2400"/>
              <a:t>Capstone III</a:t>
            </a:r>
            <a:endParaRPr sz="2400"/>
          </a:p>
          <a:p>
            <a:pPr marL="0" lvl="0" indent="0" algn="ctr" rtl="0">
              <a:lnSpc>
                <a:spcPct val="100000"/>
              </a:lnSpc>
              <a:spcBef>
                <a:spcPts val="0"/>
              </a:spcBef>
              <a:spcAft>
                <a:spcPts val="0"/>
              </a:spcAft>
              <a:buSzPts val="2400"/>
              <a:buNone/>
            </a:pPr>
            <a:r>
              <a:rPr lang="en-US" sz="2400"/>
              <a:t>Data Analytics</a:t>
            </a:r>
            <a:endParaRPr sz="2400"/>
          </a:p>
          <a:p>
            <a:pPr marL="0" lvl="0" indent="0" algn="ctr" rtl="0">
              <a:lnSpc>
                <a:spcPct val="100000"/>
              </a:lnSpc>
              <a:spcBef>
                <a:spcPts val="0"/>
              </a:spcBef>
              <a:spcAft>
                <a:spcPts val="0"/>
              </a:spcAft>
              <a:buSzPts val="2400"/>
              <a:buNone/>
            </a:pPr>
            <a:r>
              <a:rPr lang="en-US" sz="2400"/>
              <a:t>Thinkful</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1121343" y="1444753"/>
            <a:ext cx="4379400" cy="3968400"/>
          </a:xfrm>
          <a:prstGeom prst="rect">
            <a:avLst/>
          </a:prstGeom>
          <a:solidFill>
            <a:schemeClr val="accent2"/>
          </a:solidFill>
          <a:ln w="190500" cap="sq" cmpd="thinThick">
            <a:solidFill>
              <a:schemeClr val="accent2"/>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FFFFFF"/>
              </a:buClr>
              <a:buSzPts val="3200"/>
              <a:buFont typeface="Gill Sans"/>
              <a:buNone/>
            </a:pPr>
            <a:r>
              <a:rPr lang="en-US" sz="4000">
                <a:solidFill>
                  <a:srgbClr val="FFFFFF"/>
                </a:solidFill>
              </a:rPr>
              <a:t>Head Coach Salaries</a:t>
            </a:r>
            <a:endParaRPr sz="4000"/>
          </a:p>
        </p:txBody>
      </p:sp>
      <p:sp>
        <p:nvSpPr>
          <p:cNvPr id="177" name="Google Shape;177;p25"/>
          <p:cNvSpPr txBox="1">
            <a:spLocks noGrp="1"/>
          </p:cNvSpPr>
          <p:nvPr>
            <p:ph type="body" idx="1"/>
          </p:nvPr>
        </p:nvSpPr>
        <p:spPr>
          <a:xfrm>
            <a:off x="6095999" y="1444752"/>
            <a:ext cx="4816500" cy="3968400"/>
          </a:xfrm>
          <a:prstGeom prst="rect">
            <a:avLst/>
          </a:prstGeom>
          <a:noFill/>
          <a:ln>
            <a:noFill/>
          </a:ln>
        </p:spPr>
        <p:txBody>
          <a:bodyPr spcFirstLastPara="1" wrap="square" lIns="91425" tIns="45700" rIns="91425" bIns="45700" anchor="ctr" anchorCtr="0">
            <a:normAutofit/>
          </a:bodyPr>
          <a:lstStyle/>
          <a:p>
            <a:pPr marL="228600" lvl="0" indent="-254000" algn="l" rtl="0">
              <a:lnSpc>
                <a:spcPct val="100000"/>
              </a:lnSpc>
              <a:spcBef>
                <a:spcPts val="1000"/>
              </a:spcBef>
              <a:spcAft>
                <a:spcPts val="0"/>
              </a:spcAft>
              <a:buClr>
                <a:srgbClr val="3F3F3F"/>
              </a:buClr>
              <a:buSzPts val="2200"/>
              <a:buChar char="•"/>
            </a:pPr>
            <a:r>
              <a:rPr lang="en-US" sz="2200">
                <a:solidFill>
                  <a:srgbClr val="3F3F3F"/>
                </a:solidFill>
              </a:rPr>
              <a:t>The t-test shows that we reject the null hypothesis because the p-value is less than .05 at 1.77e-293. </a:t>
            </a:r>
            <a:endParaRPr sz="2200">
              <a:solidFill>
                <a:srgbClr val="3F3F3F"/>
              </a:solidFill>
            </a:endParaRPr>
          </a:p>
          <a:p>
            <a:pPr marL="228600" lvl="0" indent="-254000" algn="l" rtl="0">
              <a:lnSpc>
                <a:spcPct val="100000"/>
              </a:lnSpc>
              <a:spcBef>
                <a:spcPts val="1000"/>
              </a:spcBef>
              <a:spcAft>
                <a:spcPts val="0"/>
              </a:spcAft>
              <a:buSzPts val="2200"/>
              <a:buChar char="•"/>
            </a:pPr>
            <a:r>
              <a:rPr lang="en-US" sz="2200">
                <a:solidFill>
                  <a:srgbClr val="3F3F3F"/>
                </a:solidFill>
              </a:rPr>
              <a:t>This means that there is a significant difference between head coach salaries of male teams versus female teams with 95% confidence interval between $51,224 and $46,056.</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4000"/>
              <a:t>FINDINGS</a:t>
            </a:r>
            <a:endParaRPr sz="4000"/>
          </a:p>
        </p:txBody>
      </p:sp>
      <p:sp>
        <p:nvSpPr>
          <p:cNvPr id="184" name="Google Shape;184;p26"/>
          <p:cNvSpPr txBox="1">
            <a:spLocks noGrp="1"/>
          </p:cNvSpPr>
          <p:nvPr>
            <p:ph type="body" idx="1"/>
          </p:nvPr>
        </p:nvSpPr>
        <p:spPr>
          <a:xfrm>
            <a:off x="2231125" y="2638050"/>
            <a:ext cx="7729800" cy="4219800"/>
          </a:xfrm>
          <a:prstGeom prst="rect">
            <a:avLst/>
          </a:prstGeom>
          <a:noFill/>
          <a:ln>
            <a:noFill/>
          </a:ln>
        </p:spPr>
        <p:txBody>
          <a:bodyPr spcFirstLastPara="1" wrap="square" lIns="91425" tIns="45700" rIns="91425" bIns="45700" anchor="t" anchorCtr="0">
            <a:normAutofit/>
          </a:bodyPr>
          <a:lstStyle/>
          <a:p>
            <a:pPr marL="228600" lvl="0" indent="-254000" algn="l" rtl="0">
              <a:lnSpc>
                <a:spcPct val="100000"/>
              </a:lnSpc>
              <a:spcBef>
                <a:spcPts val="0"/>
              </a:spcBef>
              <a:spcAft>
                <a:spcPts val="0"/>
              </a:spcAft>
              <a:buSzPts val="2200"/>
              <a:buChar char="•"/>
            </a:pPr>
            <a:r>
              <a:rPr lang="en-US" sz="2200"/>
              <a:t>Analyzing the data of 1,271 collegiate institutions in the United States from 2003 - 2021 we have found that these institutions have done a poor job of equitably dispersing monetary funds to athletes in regards to gender specifically in three financial areas including financial aid, recruitment money, and head coach salaries. </a:t>
            </a:r>
            <a:endParaRPr sz="2200"/>
          </a:p>
          <a:p>
            <a:pPr marL="228600" lvl="0" indent="-254000" algn="l" rtl="0">
              <a:lnSpc>
                <a:spcPct val="100000"/>
              </a:lnSpc>
              <a:spcBef>
                <a:spcPts val="0"/>
              </a:spcBef>
              <a:spcAft>
                <a:spcPts val="0"/>
              </a:spcAft>
              <a:buSzPts val="2200"/>
              <a:buChar char="•"/>
            </a:pPr>
            <a:r>
              <a:rPr lang="en-US" sz="2200"/>
              <a:t>Our findings displayed that there was a significant difference in funds received by male athletes and head coaches of male teams versus female athletes and head coaches of female teams.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4000"/>
              <a:t>RECOMMENDATIONS</a:t>
            </a:r>
            <a:endParaRPr sz="4000"/>
          </a:p>
        </p:txBody>
      </p:sp>
      <p:sp>
        <p:nvSpPr>
          <p:cNvPr id="191" name="Google Shape;191;p27"/>
          <p:cNvSpPr txBox="1">
            <a:spLocks noGrp="1"/>
          </p:cNvSpPr>
          <p:nvPr>
            <p:ph type="body" idx="1"/>
          </p:nvPr>
        </p:nvSpPr>
        <p:spPr>
          <a:xfrm>
            <a:off x="2231125" y="2638050"/>
            <a:ext cx="7729800" cy="4219800"/>
          </a:xfrm>
          <a:prstGeom prst="rect">
            <a:avLst/>
          </a:prstGeom>
          <a:noFill/>
          <a:ln>
            <a:noFill/>
          </a:ln>
        </p:spPr>
        <p:txBody>
          <a:bodyPr spcFirstLastPara="1" wrap="square" lIns="91425" tIns="45700" rIns="91425" bIns="45700" anchor="t" anchorCtr="0">
            <a:normAutofit/>
          </a:bodyPr>
          <a:lstStyle/>
          <a:p>
            <a:pPr marL="228600" lvl="0" indent="-254000" algn="l" rtl="0">
              <a:lnSpc>
                <a:spcPct val="100000"/>
              </a:lnSpc>
              <a:spcBef>
                <a:spcPts val="0"/>
              </a:spcBef>
              <a:spcAft>
                <a:spcPts val="0"/>
              </a:spcAft>
              <a:buSzPts val="2200"/>
              <a:buChar char="•"/>
            </a:pPr>
            <a:r>
              <a:rPr lang="en-US" sz="2200"/>
              <a:t>More analysis and research of how monetary funds are dispersed at the collegiate level with regards to gender needs to be conducted in order to find where the exact discrepancies lie so this inequity can be properly addressed and corrected.</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4000"/>
              <a:t>RESOURCES</a:t>
            </a:r>
            <a:endParaRPr sz="4000"/>
          </a:p>
        </p:txBody>
      </p:sp>
      <p:sp>
        <p:nvSpPr>
          <p:cNvPr id="197" name="Google Shape;197;p28"/>
          <p:cNvSpPr txBox="1">
            <a:spLocks noGrp="1"/>
          </p:cNvSpPr>
          <p:nvPr>
            <p:ph type="body" idx="1"/>
          </p:nvPr>
        </p:nvSpPr>
        <p:spPr>
          <a:xfrm>
            <a:off x="2231125" y="2638052"/>
            <a:ext cx="7729800" cy="4103700"/>
          </a:xfrm>
          <a:prstGeom prst="rect">
            <a:avLst/>
          </a:prstGeom>
          <a:noFill/>
          <a:ln>
            <a:noFill/>
          </a:ln>
        </p:spPr>
        <p:txBody>
          <a:bodyPr spcFirstLastPara="1" wrap="square" lIns="91425" tIns="45700" rIns="91425" bIns="45700" anchor="t" anchorCtr="0">
            <a:normAutofit/>
          </a:bodyPr>
          <a:lstStyle/>
          <a:p>
            <a:pPr marL="228600" lvl="0" indent="-254000" algn="l" rtl="0">
              <a:spcBef>
                <a:spcPts val="0"/>
              </a:spcBef>
              <a:spcAft>
                <a:spcPts val="0"/>
              </a:spcAft>
              <a:buSzPts val="2200"/>
              <a:buChar char="•"/>
            </a:pPr>
            <a:r>
              <a:rPr lang="en-US" sz="2200" u="sng">
                <a:solidFill>
                  <a:schemeClr val="hlink"/>
                </a:solidFill>
                <a:hlinkClick r:id="rId3"/>
              </a:rPr>
              <a:t>Equity in Athletics Project Proposal</a:t>
            </a:r>
            <a:endParaRPr sz="2200"/>
          </a:p>
          <a:p>
            <a:pPr marL="228600" lvl="0" indent="-254000" algn="l" rtl="0">
              <a:lnSpc>
                <a:spcPct val="100000"/>
              </a:lnSpc>
              <a:spcBef>
                <a:spcPts val="0"/>
              </a:spcBef>
              <a:spcAft>
                <a:spcPts val="0"/>
              </a:spcAft>
              <a:buSzPts val="2200"/>
              <a:buChar char="•"/>
            </a:pPr>
            <a:r>
              <a:rPr lang="en-US" sz="2200" u="sng">
                <a:solidFill>
                  <a:schemeClr val="hlink"/>
                </a:solidFill>
                <a:hlinkClick r:id="rId4"/>
              </a:rPr>
              <a:t>Equity in Athletics Jupyter Notebook in Google Colab</a:t>
            </a:r>
            <a:endParaRPr sz="2200"/>
          </a:p>
          <a:p>
            <a:pPr marL="228600" lvl="0" indent="0" algn="l" rtl="0">
              <a:lnSpc>
                <a:spcPct val="100000"/>
              </a:lnSpc>
              <a:spcBef>
                <a:spcPts val="0"/>
              </a:spcBef>
              <a:spcAft>
                <a:spcPts val="0"/>
              </a:spcAft>
              <a:buNone/>
            </a:pPr>
            <a:endParaRPr sz="2200"/>
          </a:p>
          <a:p>
            <a:pPr marL="228600" lvl="0" indent="-254000" algn="l" rtl="0">
              <a:lnSpc>
                <a:spcPct val="100000"/>
              </a:lnSpc>
              <a:spcBef>
                <a:spcPts val="0"/>
              </a:spcBef>
              <a:spcAft>
                <a:spcPts val="0"/>
              </a:spcAft>
              <a:buSzPts val="2200"/>
              <a:buChar char="•"/>
            </a:pPr>
            <a:r>
              <a:rPr lang="en-US" sz="2200" u="sng">
                <a:solidFill>
                  <a:schemeClr val="hlink"/>
                </a:solidFill>
                <a:hlinkClick r:id="rId5"/>
              </a:rPr>
              <a:t>https://www.cbsnews.com/news/gender-pay-gap-sports-soccer-tennis-basketball/</a:t>
            </a:r>
            <a:r>
              <a:rPr lang="en-US" sz="2200"/>
              <a:t> </a:t>
            </a:r>
            <a:endParaRPr sz="2200"/>
          </a:p>
          <a:p>
            <a:pPr marL="228600" lvl="0" indent="-254000" algn="l" rtl="0">
              <a:lnSpc>
                <a:spcPct val="100000"/>
              </a:lnSpc>
              <a:spcBef>
                <a:spcPts val="0"/>
              </a:spcBef>
              <a:spcAft>
                <a:spcPts val="0"/>
              </a:spcAft>
              <a:buSzPts val="2200"/>
              <a:buChar char="•"/>
            </a:pPr>
            <a:r>
              <a:rPr lang="en-US" sz="2200" u="sng">
                <a:solidFill>
                  <a:schemeClr val="hlink"/>
                </a:solidFill>
                <a:hlinkClick r:id="rId6"/>
              </a:rPr>
              <a:t>https://www.sportanddev.org/en/article/news/gender-pay-gap-sports</a:t>
            </a:r>
            <a:r>
              <a:rPr lang="en-US" sz="2200"/>
              <a:t> </a:t>
            </a:r>
            <a:endParaRPr sz="2200"/>
          </a:p>
          <a:p>
            <a:pPr marL="228600" lvl="0" indent="-254000" algn="l" rtl="0">
              <a:lnSpc>
                <a:spcPct val="100000"/>
              </a:lnSpc>
              <a:spcBef>
                <a:spcPts val="0"/>
              </a:spcBef>
              <a:spcAft>
                <a:spcPts val="0"/>
              </a:spcAft>
              <a:buSzPts val="2200"/>
              <a:buChar char="•"/>
            </a:pPr>
            <a:r>
              <a:rPr lang="en-US" sz="2200" u="sng">
                <a:solidFill>
                  <a:schemeClr val="hlink"/>
                </a:solidFill>
                <a:hlinkClick r:id="rId7"/>
              </a:rPr>
              <a:t>https://www.jjay.cuny.edu/sites/default/files/contentgroups/sasp/poster_gallery/poster14.pdf</a:t>
            </a:r>
            <a:r>
              <a:rPr lang="en-US" sz="2200"/>
              <a:t> </a:t>
            </a:r>
            <a:endParaRPr sz="2200"/>
          </a:p>
          <a:p>
            <a:pPr marL="228600" lvl="0" indent="-254000" algn="l" rtl="0">
              <a:lnSpc>
                <a:spcPct val="100000"/>
              </a:lnSpc>
              <a:spcBef>
                <a:spcPts val="0"/>
              </a:spcBef>
              <a:spcAft>
                <a:spcPts val="0"/>
              </a:spcAft>
              <a:buSzPts val="2200"/>
              <a:buChar char="•"/>
            </a:pPr>
            <a:r>
              <a:rPr lang="en-US" sz="2200" u="sng">
                <a:solidFill>
                  <a:schemeClr val="hlink"/>
                </a:solidFill>
                <a:hlinkClick r:id="rId8"/>
              </a:rPr>
              <a:t>https://ope.ed.gov/athletics/#/</a:t>
            </a:r>
            <a:r>
              <a:rPr lang="en-US" sz="2200"/>
              <a:t>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04" name="Google Shape;204;p29"/>
          <p:cNvSpPr/>
          <p:nvPr/>
        </p:nvSpPr>
        <p:spPr>
          <a:xfrm>
            <a:off x="-1" y="0"/>
            <a:ext cx="61026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05" name="Google Shape;205;p29"/>
          <p:cNvSpPr/>
          <p:nvPr/>
        </p:nvSpPr>
        <p:spPr>
          <a:xfrm>
            <a:off x="6102599" y="0"/>
            <a:ext cx="61026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06" name="Google Shape;206;p29"/>
          <p:cNvSpPr txBox="1">
            <a:spLocks noGrp="1"/>
          </p:cNvSpPr>
          <p:nvPr>
            <p:ph type="title"/>
          </p:nvPr>
        </p:nvSpPr>
        <p:spPr>
          <a:xfrm>
            <a:off x="4573522" y="2615097"/>
            <a:ext cx="3045000" cy="16278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2800"/>
              <a:buFont typeface="Gill Sans"/>
              <a:buNone/>
            </a:pPr>
            <a:r>
              <a:rPr lang="en-US" sz="4000"/>
              <a:t>Questions?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4000"/>
              <a:t>INTRODUCTION</a:t>
            </a:r>
            <a:endParaRPr sz="4000"/>
          </a:p>
        </p:txBody>
      </p:sp>
      <p:sp>
        <p:nvSpPr>
          <p:cNvPr id="116" name="Google Shape;116;p17"/>
          <p:cNvSpPr txBox="1">
            <a:spLocks noGrp="1"/>
          </p:cNvSpPr>
          <p:nvPr>
            <p:ph type="body" idx="1"/>
          </p:nvPr>
        </p:nvSpPr>
        <p:spPr>
          <a:xfrm>
            <a:off x="2231125" y="2638052"/>
            <a:ext cx="7729800" cy="4002000"/>
          </a:xfrm>
          <a:prstGeom prst="rect">
            <a:avLst/>
          </a:prstGeom>
          <a:noFill/>
          <a:ln>
            <a:noFill/>
          </a:ln>
        </p:spPr>
        <p:txBody>
          <a:bodyPr spcFirstLastPara="1" wrap="square" lIns="91425" tIns="45700" rIns="91425" bIns="45700" anchor="t" anchorCtr="0">
            <a:normAutofit lnSpcReduction="10000"/>
          </a:bodyPr>
          <a:lstStyle/>
          <a:p>
            <a:pPr marL="228600" lvl="0" indent="-254000" algn="l" rtl="0">
              <a:lnSpc>
                <a:spcPct val="100000"/>
              </a:lnSpc>
              <a:spcBef>
                <a:spcPts val="1000"/>
              </a:spcBef>
              <a:spcAft>
                <a:spcPts val="0"/>
              </a:spcAft>
              <a:buSzPts val="2200"/>
              <a:buChar char="•"/>
            </a:pPr>
            <a:r>
              <a:rPr lang="en-US" sz="2200"/>
              <a:t>“Wage gap is one of the most overt areas of prejudice, as women remain far behind men when it comes to being paid in sports” (“Gender Pay Gap in Sports, 2021”).</a:t>
            </a:r>
            <a:endParaRPr sz="2200"/>
          </a:p>
          <a:p>
            <a:pPr marL="0" lvl="0" indent="0" algn="l" rtl="0">
              <a:lnSpc>
                <a:spcPct val="100000"/>
              </a:lnSpc>
              <a:spcBef>
                <a:spcPts val="1000"/>
              </a:spcBef>
              <a:spcAft>
                <a:spcPts val="0"/>
              </a:spcAft>
              <a:buNone/>
            </a:pPr>
            <a:endParaRPr sz="2200"/>
          </a:p>
          <a:p>
            <a:pPr marL="0" lvl="0" indent="0" algn="l" rtl="0">
              <a:lnSpc>
                <a:spcPct val="100000"/>
              </a:lnSpc>
              <a:spcBef>
                <a:spcPts val="1000"/>
              </a:spcBef>
              <a:spcAft>
                <a:spcPts val="0"/>
              </a:spcAft>
              <a:buNone/>
            </a:pPr>
            <a:endParaRPr sz="2200"/>
          </a:p>
          <a:p>
            <a:pPr marL="0" lvl="0" indent="0" algn="l" rtl="0">
              <a:lnSpc>
                <a:spcPct val="100000"/>
              </a:lnSpc>
              <a:spcBef>
                <a:spcPts val="1000"/>
              </a:spcBef>
              <a:spcAft>
                <a:spcPts val="0"/>
              </a:spcAft>
              <a:buNone/>
            </a:pPr>
            <a:endParaRPr sz="2200"/>
          </a:p>
          <a:p>
            <a:pPr marL="0" lvl="0" indent="0" algn="l" rtl="0">
              <a:lnSpc>
                <a:spcPct val="100000"/>
              </a:lnSpc>
              <a:spcBef>
                <a:spcPts val="1000"/>
              </a:spcBef>
              <a:spcAft>
                <a:spcPts val="0"/>
              </a:spcAft>
              <a:buNone/>
            </a:pPr>
            <a:endParaRPr sz="2200"/>
          </a:p>
          <a:p>
            <a:pPr marL="0" lvl="0" indent="0" algn="l" rtl="0">
              <a:lnSpc>
                <a:spcPct val="100000"/>
              </a:lnSpc>
              <a:spcBef>
                <a:spcPts val="1000"/>
              </a:spcBef>
              <a:spcAft>
                <a:spcPts val="0"/>
              </a:spcAft>
              <a:buNone/>
            </a:pPr>
            <a:endParaRPr sz="2200"/>
          </a:p>
          <a:p>
            <a:pPr marL="228600" lvl="0" indent="-254000" algn="l" rtl="0">
              <a:lnSpc>
                <a:spcPct val="100000"/>
              </a:lnSpc>
              <a:spcBef>
                <a:spcPts val="1000"/>
              </a:spcBef>
              <a:spcAft>
                <a:spcPts val="0"/>
              </a:spcAft>
              <a:buSzPts val="2200"/>
              <a:buChar char="•"/>
            </a:pPr>
            <a:r>
              <a:rPr lang="en-US" sz="2200"/>
              <a:t>Is there equity in collegiate athletics when it comes to monetary funds for men and women athletes? </a:t>
            </a:r>
            <a:endParaRPr sz="2200"/>
          </a:p>
        </p:txBody>
      </p:sp>
      <p:graphicFrame>
        <p:nvGraphicFramePr>
          <p:cNvPr id="117" name="Google Shape;117;p17"/>
          <p:cNvGraphicFramePr/>
          <p:nvPr/>
        </p:nvGraphicFramePr>
        <p:xfrm>
          <a:off x="2231125" y="3770738"/>
          <a:ext cx="7729750" cy="1736630"/>
        </p:xfrm>
        <a:graphic>
          <a:graphicData uri="http://schemas.openxmlformats.org/drawingml/2006/table">
            <a:tbl>
              <a:tblPr>
                <a:noFill/>
                <a:tableStyleId>{B51637DB-722D-406D-A67F-7B7D6C4E1BA1}</a:tableStyleId>
              </a:tblPr>
              <a:tblGrid>
                <a:gridCol w="1844125">
                  <a:extLst>
                    <a:ext uri="{9D8B030D-6E8A-4147-A177-3AD203B41FA5}">
                      <a16:colId xmlns:a16="http://schemas.microsoft.com/office/drawing/2014/main" val="20000"/>
                    </a:ext>
                  </a:extLst>
                </a:gridCol>
                <a:gridCol w="2699875">
                  <a:extLst>
                    <a:ext uri="{9D8B030D-6E8A-4147-A177-3AD203B41FA5}">
                      <a16:colId xmlns:a16="http://schemas.microsoft.com/office/drawing/2014/main" val="20001"/>
                    </a:ext>
                  </a:extLst>
                </a:gridCol>
                <a:gridCol w="3185750">
                  <a:extLst>
                    <a:ext uri="{9D8B030D-6E8A-4147-A177-3AD203B41FA5}">
                      <a16:colId xmlns:a16="http://schemas.microsoft.com/office/drawing/2014/main" val="20002"/>
                    </a:ext>
                  </a:extLst>
                </a:gridCol>
              </a:tblGrid>
              <a:tr h="548000">
                <a:tc>
                  <a:txBody>
                    <a:bodyPr/>
                    <a:lstStyle/>
                    <a:p>
                      <a:pPr marL="0" lvl="0" indent="0" algn="l" rtl="0">
                        <a:spcBef>
                          <a:spcPts val="0"/>
                        </a:spcBef>
                        <a:spcAft>
                          <a:spcPts val="0"/>
                        </a:spcAft>
                        <a:buNone/>
                      </a:pPr>
                      <a:r>
                        <a:rPr lang="en-US" b="1">
                          <a:latin typeface="Gill Sans"/>
                          <a:ea typeface="Gill Sans"/>
                          <a:cs typeface="Gill Sans"/>
                          <a:sym typeface="Gill Sans"/>
                        </a:rPr>
                        <a:t>Professional Sport</a:t>
                      </a:r>
                      <a:endParaRPr b="1">
                        <a:latin typeface="Gill Sans"/>
                        <a:ea typeface="Gill Sans"/>
                        <a:cs typeface="Gill Sans"/>
                        <a:sym typeface="Gill Sans"/>
                      </a:endParaRPr>
                    </a:p>
                  </a:txBody>
                  <a:tcPr marL="91425" marR="91425" marT="91425" marB="91425"/>
                </a:tc>
                <a:tc>
                  <a:txBody>
                    <a:bodyPr/>
                    <a:lstStyle/>
                    <a:p>
                      <a:pPr marL="0" lvl="0" indent="0" algn="l" rtl="0">
                        <a:spcBef>
                          <a:spcPts val="0"/>
                        </a:spcBef>
                        <a:spcAft>
                          <a:spcPts val="0"/>
                        </a:spcAft>
                        <a:buNone/>
                      </a:pPr>
                      <a:r>
                        <a:rPr lang="en-US" b="1">
                          <a:latin typeface="Gill Sans"/>
                          <a:ea typeface="Gill Sans"/>
                          <a:cs typeface="Gill Sans"/>
                          <a:sym typeface="Gill Sans"/>
                        </a:rPr>
                        <a:t>Men’s Average Pay 2021</a:t>
                      </a:r>
                      <a:endParaRPr b="1">
                        <a:latin typeface="Gill Sans"/>
                        <a:ea typeface="Gill Sans"/>
                        <a:cs typeface="Gill Sans"/>
                        <a:sym typeface="Gill Sans"/>
                      </a:endParaRPr>
                    </a:p>
                  </a:txBody>
                  <a:tcPr marL="91425" marR="91425" marT="91425" marB="91425"/>
                </a:tc>
                <a:tc>
                  <a:txBody>
                    <a:bodyPr/>
                    <a:lstStyle/>
                    <a:p>
                      <a:pPr marL="0" lvl="0" indent="0" algn="l" rtl="0">
                        <a:spcBef>
                          <a:spcPts val="0"/>
                        </a:spcBef>
                        <a:spcAft>
                          <a:spcPts val="0"/>
                        </a:spcAft>
                        <a:buNone/>
                      </a:pPr>
                      <a:r>
                        <a:rPr lang="en-US" b="1">
                          <a:latin typeface="Gill Sans"/>
                          <a:ea typeface="Gill Sans"/>
                          <a:cs typeface="Gill Sans"/>
                          <a:sym typeface="Gill Sans"/>
                        </a:rPr>
                        <a:t>Women’s Average Pay 2021</a:t>
                      </a:r>
                      <a:endParaRPr b="1">
                        <a:latin typeface="Gill Sans"/>
                        <a:ea typeface="Gill Sans"/>
                        <a:cs typeface="Gill Sans"/>
                        <a:sym typeface="Gill Sans"/>
                      </a:endParaRPr>
                    </a:p>
                  </a:txBody>
                  <a:tcPr marL="91425" marR="91425" marT="91425" marB="91425"/>
                </a:tc>
                <a:extLst>
                  <a:ext uri="{0D108BD9-81ED-4DB2-BD59-A6C34878D82A}">
                    <a16:rowId xmlns:a16="http://schemas.microsoft.com/office/drawing/2014/main" val="10000"/>
                  </a:ext>
                </a:extLst>
              </a:tr>
              <a:tr h="356200">
                <a:tc>
                  <a:txBody>
                    <a:bodyPr/>
                    <a:lstStyle/>
                    <a:p>
                      <a:pPr marL="0" lvl="0" indent="0" algn="l" rtl="0">
                        <a:spcBef>
                          <a:spcPts val="0"/>
                        </a:spcBef>
                        <a:spcAft>
                          <a:spcPts val="0"/>
                        </a:spcAft>
                        <a:buNone/>
                      </a:pPr>
                      <a:r>
                        <a:rPr lang="en-US" b="1">
                          <a:latin typeface="Gill Sans"/>
                          <a:ea typeface="Gill Sans"/>
                          <a:cs typeface="Gill Sans"/>
                          <a:sym typeface="Gill Sans"/>
                        </a:rPr>
                        <a:t>Basketball</a:t>
                      </a:r>
                      <a:endParaRPr b="1">
                        <a:latin typeface="Gill Sans"/>
                        <a:ea typeface="Gill Sans"/>
                        <a:cs typeface="Gill Sans"/>
                        <a:sym typeface="Gill Sans"/>
                      </a:endParaRPr>
                    </a:p>
                  </a:txBody>
                  <a:tcPr marL="91425" marR="91425" marT="91425" marB="91425">
                    <a:solidFill>
                      <a:srgbClr val="D9D2E9"/>
                    </a:solidFill>
                  </a:tcPr>
                </a:tc>
                <a:tc>
                  <a:txBody>
                    <a:bodyPr/>
                    <a:lstStyle/>
                    <a:p>
                      <a:pPr marL="0" lvl="0" indent="0" algn="l" rtl="0">
                        <a:spcBef>
                          <a:spcPts val="0"/>
                        </a:spcBef>
                        <a:spcAft>
                          <a:spcPts val="0"/>
                        </a:spcAft>
                        <a:buNone/>
                      </a:pPr>
                      <a:r>
                        <a:rPr lang="en-US">
                          <a:latin typeface="Gill Sans"/>
                          <a:ea typeface="Gill Sans"/>
                          <a:cs typeface="Gill Sans"/>
                          <a:sym typeface="Gill Sans"/>
                        </a:rPr>
                        <a:t>$5.3 million</a:t>
                      </a:r>
                      <a:endParaRPr>
                        <a:latin typeface="Gill Sans"/>
                        <a:ea typeface="Gill Sans"/>
                        <a:cs typeface="Gill Sans"/>
                        <a:sym typeface="Gill Sans"/>
                      </a:endParaRPr>
                    </a:p>
                  </a:txBody>
                  <a:tcPr marL="91425" marR="91425" marT="91425" marB="91425">
                    <a:solidFill>
                      <a:srgbClr val="D9D2E9"/>
                    </a:solidFill>
                  </a:tcPr>
                </a:tc>
                <a:tc>
                  <a:txBody>
                    <a:bodyPr/>
                    <a:lstStyle/>
                    <a:p>
                      <a:pPr marL="0" lvl="0" indent="0" algn="l" rtl="0">
                        <a:spcBef>
                          <a:spcPts val="0"/>
                        </a:spcBef>
                        <a:spcAft>
                          <a:spcPts val="0"/>
                        </a:spcAft>
                        <a:buNone/>
                      </a:pPr>
                      <a:r>
                        <a:rPr lang="en-US">
                          <a:latin typeface="Gill Sans"/>
                          <a:ea typeface="Gill Sans"/>
                          <a:cs typeface="Gill Sans"/>
                          <a:sym typeface="Gill Sans"/>
                        </a:rPr>
                        <a:t>$130,000</a:t>
                      </a:r>
                      <a:endParaRPr>
                        <a:latin typeface="Gill Sans"/>
                        <a:ea typeface="Gill Sans"/>
                        <a:cs typeface="Gill Sans"/>
                        <a:sym typeface="Gill Sans"/>
                      </a:endParaRPr>
                    </a:p>
                  </a:txBody>
                  <a:tcPr marL="91425" marR="91425" marT="91425" marB="91425">
                    <a:solidFill>
                      <a:srgbClr val="D9D2E9"/>
                    </a:solidFill>
                  </a:tcPr>
                </a:tc>
                <a:extLst>
                  <a:ext uri="{0D108BD9-81ED-4DB2-BD59-A6C34878D82A}">
                    <a16:rowId xmlns:a16="http://schemas.microsoft.com/office/drawing/2014/main" val="10001"/>
                  </a:ext>
                </a:extLst>
              </a:tr>
              <a:tr h="356200">
                <a:tc>
                  <a:txBody>
                    <a:bodyPr/>
                    <a:lstStyle/>
                    <a:p>
                      <a:pPr marL="0" lvl="0" indent="0" algn="l" rtl="0">
                        <a:spcBef>
                          <a:spcPts val="0"/>
                        </a:spcBef>
                        <a:spcAft>
                          <a:spcPts val="0"/>
                        </a:spcAft>
                        <a:buNone/>
                      </a:pPr>
                      <a:r>
                        <a:rPr lang="en-US" b="1">
                          <a:latin typeface="Gill Sans"/>
                          <a:ea typeface="Gill Sans"/>
                          <a:cs typeface="Gill Sans"/>
                          <a:sym typeface="Gill Sans"/>
                        </a:rPr>
                        <a:t>Soccer</a:t>
                      </a:r>
                      <a:endParaRPr b="1">
                        <a:latin typeface="Gill Sans"/>
                        <a:ea typeface="Gill Sans"/>
                        <a:cs typeface="Gill Sans"/>
                        <a:sym typeface="Gill Sans"/>
                      </a:endParaRPr>
                    </a:p>
                  </a:txBody>
                  <a:tcPr marL="91425" marR="91425" marT="91425" marB="91425">
                    <a:solidFill>
                      <a:srgbClr val="D9EAD3"/>
                    </a:solidFill>
                  </a:tcPr>
                </a:tc>
                <a:tc>
                  <a:txBody>
                    <a:bodyPr/>
                    <a:lstStyle/>
                    <a:p>
                      <a:pPr marL="0" lvl="0" indent="0" algn="l" rtl="0">
                        <a:spcBef>
                          <a:spcPts val="0"/>
                        </a:spcBef>
                        <a:spcAft>
                          <a:spcPts val="0"/>
                        </a:spcAft>
                        <a:buNone/>
                      </a:pPr>
                      <a:r>
                        <a:rPr lang="en-US">
                          <a:latin typeface="Gill Sans"/>
                          <a:ea typeface="Gill Sans"/>
                          <a:cs typeface="Gill Sans"/>
                          <a:sym typeface="Gill Sans"/>
                        </a:rPr>
                        <a:t>$60,000</a:t>
                      </a:r>
                      <a:endParaRPr>
                        <a:latin typeface="Gill Sans"/>
                        <a:ea typeface="Gill Sans"/>
                        <a:cs typeface="Gill Sans"/>
                        <a:sym typeface="Gill Sans"/>
                      </a:endParaRPr>
                    </a:p>
                  </a:txBody>
                  <a:tcPr marL="91425" marR="91425" marT="91425" marB="91425">
                    <a:solidFill>
                      <a:srgbClr val="D9EAD3"/>
                    </a:solidFill>
                  </a:tcPr>
                </a:tc>
                <a:tc>
                  <a:txBody>
                    <a:bodyPr/>
                    <a:lstStyle/>
                    <a:p>
                      <a:pPr marL="0" lvl="0" indent="0" algn="l" rtl="0">
                        <a:spcBef>
                          <a:spcPts val="0"/>
                        </a:spcBef>
                        <a:spcAft>
                          <a:spcPts val="0"/>
                        </a:spcAft>
                        <a:buNone/>
                      </a:pPr>
                      <a:r>
                        <a:rPr lang="en-US">
                          <a:latin typeface="Gill Sans"/>
                          <a:ea typeface="Gill Sans"/>
                          <a:cs typeface="Gill Sans"/>
                          <a:sym typeface="Gill Sans"/>
                        </a:rPr>
                        <a:t>$40,000</a:t>
                      </a:r>
                      <a:endParaRPr>
                        <a:latin typeface="Gill Sans"/>
                        <a:ea typeface="Gill Sans"/>
                        <a:cs typeface="Gill Sans"/>
                        <a:sym typeface="Gill Sans"/>
                      </a:endParaRPr>
                    </a:p>
                  </a:txBody>
                  <a:tcPr marL="91425" marR="91425" marT="91425" marB="91425">
                    <a:solidFill>
                      <a:srgbClr val="D9EAD3"/>
                    </a:solidFill>
                  </a:tcPr>
                </a:tc>
                <a:extLst>
                  <a:ext uri="{0D108BD9-81ED-4DB2-BD59-A6C34878D82A}">
                    <a16:rowId xmlns:a16="http://schemas.microsoft.com/office/drawing/2014/main" val="10002"/>
                  </a:ext>
                </a:extLst>
              </a:tr>
              <a:tr h="356200">
                <a:tc>
                  <a:txBody>
                    <a:bodyPr/>
                    <a:lstStyle/>
                    <a:p>
                      <a:pPr marL="0" lvl="0" indent="0" algn="l" rtl="0">
                        <a:spcBef>
                          <a:spcPts val="0"/>
                        </a:spcBef>
                        <a:spcAft>
                          <a:spcPts val="0"/>
                        </a:spcAft>
                        <a:buNone/>
                      </a:pPr>
                      <a:r>
                        <a:rPr lang="en-US" b="1">
                          <a:latin typeface="Gill Sans"/>
                          <a:ea typeface="Gill Sans"/>
                          <a:cs typeface="Gill Sans"/>
                          <a:sym typeface="Gill Sans"/>
                        </a:rPr>
                        <a:t>Golf</a:t>
                      </a:r>
                      <a:endParaRPr b="1">
                        <a:latin typeface="Gill Sans"/>
                        <a:ea typeface="Gill Sans"/>
                        <a:cs typeface="Gill Sans"/>
                        <a:sym typeface="Gill Sans"/>
                      </a:endParaRPr>
                    </a:p>
                  </a:txBody>
                  <a:tcPr marL="91425" marR="91425" marT="91425" marB="91425">
                    <a:solidFill>
                      <a:srgbClr val="FCE5CD"/>
                    </a:solidFill>
                  </a:tcPr>
                </a:tc>
                <a:tc>
                  <a:txBody>
                    <a:bodyPr/>
                    <a:lstStyle/>
                    <a:p>
                      <a:pPr marL="0" lvl="0" indent="0" algn="l" rtl="0">
                        <a:spcBef>
                          <a:spcPts val="0"/>
                        </a:spcBef>
                        <a:spcAft>
                          <a:spcPts val="0"/>
                        </a:spcAft>
                        <a:buNone/>
                      </a:pPr>
                      <a:r>
                        <a:rPr lang="en-US">
                          <a:latin typeface="Gill Sans"/>
                          <a:ea typeface="Gill Sans"/>
                          <a:cs typeface="Gill Sans"/>
                          <a:sym typeface="Gill Sans"/>
                        </a:rPr>
                        <a:t>$1.1 million</a:t>
                      </a:r>
                      <a:endParaRPr>
                        <a:latin typeface="Gill Sans"/>
                        <a:ea typeface="Gill Sans"/>
                        <a:cs typeface="Gill Sans"/>
                        <a:sym typeface="Gill Sans"/>
                      </a:endParaRPr>
                    </a:p>
                  </a:txBody>
                  <a:tcPr marL="91425" marR="91425" marT="91425" marB="91425">
                    <a:solidFill>
                      <a:srgbClr val="FCE5CD"/>
                    </a:solidFill>
                  </a:tcPr>
                </a:tc>
                <a:tc>
                  <a:txBody>
                    <a:bodyPr/>
                    <a:lstStyle/>
                    <a:p>
                      <a:pPr marL="0" lvl="0" indent="0" algn="l" rtl="0">
                        <a:spcBef>
                          <a:spcPts val="0"/>
                        </a:spcBef>
                        <a:spcAft>
                          <a:spcPts val="0"/>
                        </a:spcAft>
                        <a:buNone/>
                      </a:pPr>
                      <a:r>
                        <a:rPr lang="en-US">
                          <a:latin typeface="Gill Sans"/>
                          <a:ea typeface="Gill Sans"/>
                          <a:cs typeface="Gill Sans"/>
                          <a:sym typeface="Gill Sans"/>
                        </a:rPr>
                        <a:t>$212,000</a:t>
                      </a:r>
                      <a:endParaRPr>
                        <a:latin typeface="Gill Sans"/>
                        <a:ea typeface="Gill Sans"/>
                        <a:cs typeface="Gill Sans"/>
                        <a:sym typeface="Gill Sans"/>
                      </a:endParaRPr>
                    </a:p>
                  </a:txBody>
                  <a:tcPr marL="91425" marR="91425" marT="91425" marB="91425">
                    <a:solidFill>
                      <a:srgbClr val="FCE5C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4000"/>
              <a:t>GOALS</a:t>
            </a:r>
            <a:endParaRPr sz="4000"/>
          </a:p>
        </p:txBody>
      </p:sp>
      <p:sp>
        <p:nvSpPr>
          <p:cNvPr id="123" name="Google Shape;123;p18"/>
          <p:cNvSpPr txBox="1">
            <a:spLocks noGrp="1"/>
          </p:cNvSpPr>
          <p:nvPr>
            <p:ph type="body" idx="1"/>
          </p:nvPr>
        </p:nvSpPr>
        <p:spPr>
          <a:xfrm>
            <a:off x="2231136" y="2638044"/>
            <a:ext cx="7729800" cy="3102000"/>
          </a:xfrm>
          <a:prstGeom prst="rect">
            <a:avLst/>
          </a:prstGeom>
          <a:noFill/>
          <a:ln>
            <a:noFill/>
          </a:ln>
        </p:spPr>
        <p:txBody>
          <a:bodyPr spcFirstLastPara="1" wrap="square" lIns="91425" tIns="45700" rIns="91425" bIns="45700" anchor="t" anchorCtr="0">
            <a:normAutofit/>
          </a:bodyPr>
          <a:lstStyle/>
          <a:p>
            <a:pPr marL="228600" lvl="0" indent="-266700" algn="l" rtl="0">
              <a:spcBef>
                <a:spcPts val="1000"/>
              </a:spcBef>
              <a:spcAft>
                <a:spcPts val="0"/>
              </a:spcAft>
              <a:buSzPts val="2400"/>
              <a:buChar char="•"/>
            </a:pPr>
            <a:r>
              <a:rPr lang="en-US" sz="2200"/>
              <a:t>The goal of this research is to analyze collegiate institutions in the United States to determine if male athletes have a monetary advantage over female athletes in three areas: </a:t>
            </a:r>
            <a:endParaRPr sz="2200"/>
          </a:p>
          <a:p>
            <a:pPr marL="1143000" lvl="4" indent="-266700" algn="l" rtl="0">
              <a:spcBef>
                <a:spcPts val="1000"/>
              </a:spcBef>
              <a:spcAft>
                <a:spcPts val="0"/>
              </a:spcAft>
              <a:buSzPts val="2400"/>
              <a:buChar char="•"/>
            </a:pPr>
            <a:r>
              <a:rPr lang="en-US" sz="2200"/>
              <a:t>financial aid</a:t>
            </a:r>
            <a:endParaRPr sz="2200"/>
          </a:p>
          <a:p>
            <a:pPr marL="1143000" lvl="4" indent="-266700" algn="l" rtl="0">
              <a:spcBef>
                <a:spcPts val="1000"/>
              </a:spcBef>
              <a:spcAft>
                <a:spcPts val="0"/>
              </a:spcAft>
              <a:buSzPts val="2400"/>
              <a:buChar char="•"/>
            </a:pPr>
            <a:r>
              <a:rPr lang="en-US" sz="2200"/>
              <a:t>recruitment money spent</a:t>
            </a:r>
            <a:endParaRPr sz="2200"/>
          </a:p>
          <a:p>
            <a:pPr marL="1143000" lvl="4" indent="-266700" algn="l" rtl="0">
              <a:spcBef>
                <a:spcPts val="1000"/>
              </a:spcBef>
              <a:spcAft>
                <a:spcPts val="0"/>
              </a:spcAft>
              <a:buSzPts val="2400"/>
              <a:buChar char="•"/>
            </a:pPr>
            <a:r>
              <a:rPr lang="en-US" sz="2200"/>
              <a:t>and head coach salaries.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4000"/>
              <a:t>DATA</a:t>
            </a:r>
            <a:endParaRPr sz="4000"/>
          </a:p>
        </p:txBody>
      </p:sp>
      <p:sp>
        <p:nvSpPr>
          <p:cNvPr id="130" name="Google Shape;130;p19"/>
          <p:cNvSpPr txBox="1">
            <a:spLocks noGrp="1"/>
          </p:cNvSpPr>
          <p:nvPr>
            <p:ph type="body" idx="1"/>
          </p:nvPr>
        </p:nvSpPr>
        <p:spPr>
          <a:xfrm>
            <a:off x="2231125" y="2638052"/>
            <a:ext cx="7729800" cy="4161900"/>
          </a:xfrm>
          <a:prstGeom prst="rect">
            <a:avLst/>
          </a:prstGeom>
          <a:noFill/>
          <a:ln>
            <a:noFill/>
          </a:ln>
        </p:spPr>
        <p:txBody>
          <a:bodyPr spcFirstLastPara="1" wrap="square" lIns="91425" tIns="45700" rIns="91425" bIns="45700" anchor="t" anchorCtr="0">
            <a:normAutofit fontScale="77500" lnSpcReduction="20000"/>
          </a:bodyPr>
          <a:lstStyle/>
          <a:p>
            <a:pPr marL="228600" lvl="0" indent="-259476" algn="l" rtl="0">
              <a:lnSpc>
                <a:spcPct val="100000"/>
              </a:lnSpc>
              <a:spcBef>
                <a:spcPts val="1000"/>
              </a:spcBef>
              <a:spcAft>
                <a:spcPts val="0"/>
              </a:spcAft>
              <a:buSzPct val="100000"/>
              <a:buChar char="•"/>
            </a:pPr>
            <a:r>
              <a:rPr lang="en-US" sz="2950" u="sng">
                <a:solidFill>
                  <a:schemeClr val="hlink"/>
                </a:solidFill>
                <a:hlinkClick r:id="rId3"/>
              </a:rPr>
              <a:t>Data collected from US Department of Education </a:t>
            </a:r>
            <a:endParaRPr sz="2950"/>
          </a:p>
          <a:p>
            <a:pPr marL="228600" lvl="0" indent="-259476" algn="l" rtl="0">
              <a:spcBef>
                <a:spcPts val="1000"/>
              </a:spcBef>
              <a:spcAft>
                <a:spcPts val="0"/>
              </a:spcAft>
              <a:buSzPct val="100000"/>
              <a:buChar char="•"/>
            </a:pPr>
            <a:r>
              <a:rPr lang="en-US" sz="2950"/>
              <a:t>This data consists of information from 1,271 collegiate institutions in the United States from 2003 - 2021. </a:t>
            </a:r>
            <a:endParaRPr sz="2950"/>
          </a:p>
          <a:p>
            <a:pPr marL="228600" lvl="0" indent="-259476" algn="l" rtl="0">
              <a:spcBef>
                <a:spcPts val="1000"/>
              </a:spcBef>
              <a:spcAft>
                <a:spcPts val="0"/>
              </a:spcAft>
              <a:buSzPct val="100000"/>
              <a:buChar char="•"/>
            </a:pPr>
            <a:r>
              <a:rPr lang="en-US" sz="2950"/>
              <a:t>There are 22,361 records across 25 fields with a mix of categorical and quantitative data. </a:t>
            </a:r>
            <a:endParaRPr sz="2950"/>
          </a:p>
          <a:p>
            <a:pPr marL="228600" lvl="0" indent="-259476" algn="l" rtl="0">
              <a:lnSpc>
                <a:spcPct val="100000"/>
              </a:lnSpc>
              <a:spcBef>
                <a:spcPts val="1000"/>
              </a:spcBef>
              <a:spcAft>
                <a:spcPts val="0"/>
              </a:spcAft>
              <a:buSzPct val="100000"/>
              <a:buChar char="•"/>
            </a:pPr>
            <a:r>
              <a:rPr lang="en-US" sz="2950"/>
              <a:t>This data comes from the OPE Equity in Athletics Disclosure Website database. This database consists of athletics data that are submitted annually as required by the Equity in Athletics Disclosure Act, via a Web-based data collection, by all co-educational postsecondary institutions that receive Title IV funding (i.e., those that participate in federal student aid programs) and that have an intercollegiate athletics program.</a:t>
            </a:r>
            <a:endParaRPr sz="2950"/>
          </a:p>
          <a:p>
            <a:pPr marL="228600" lvl="0" indent="-114300" algn="l" rtl="0">
              <a:lnSpc>
                <a:spcPct val="100000"/>
              </a:lnSpc>
              <a:spcBef>
                <a:spcPts val="100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4000"/>
              <a:t>HYPOTHESES</a:t>
            </a:r>
            <a:endParaRPr sz="4000"/>
          </a:p>
        </p:txBody>
      </p:sp>
      <p:sp>
        <p:nvSpPr>
          <p:cNvPr id="136" name="Google Shape;136;p20"/>
          <p:cNvSpPr txBox="1">
            <a:spLocks noGrp="1"/>
          </p:cNvSpPr>
          <p:nvPr>
            <p:ph type="body" idx="1"/>
          </p:nvPr>
        </p:nvSpPr>
        <p:spPr>
          <a:xfrm>
            <a:off x="153375" y="3684175"/>
            <a:ext cx="3479100" cy="3348300"/>
          </a:xfrm>
          <a:prstGeom prst="rect">
            <a:avLst/>
          </a:prstGeom>
          <a:noFill/>
          <a:ln>
            <a:noFill/>
          </a:ln>
        </p:spPr>
        <p:txBody>
          <a:bodyPr spcFirstLastPara="1" wrap="square" lIns="91425" tIns="45700" rIns="91425" bIns="45700" anchor="t" anchorCtr="0">
            <a:normAutofit/>
          </a:bodyPr>
          <a:lstStyle/>
          <a:p>
            <a:pPr marL="228600" lvl="0" indent="-254000" algn="l" rtl="0">
              <a:lnSpc>
                <a:spcPct val="100000"/>
              </a:lnSpc>
              <a:spcBef>
                <a:spcPts val="0"/>
              </a:spcBef>
              <a:spcAft>
                <a:spcPts val="0"/>
              </a:spcAft>
              <a:buSzPts val="2200"/>
              <a:buChar char="•"/>
            </a:pPr>
            <a:r>
              <a:rPr lang="en-US" sz="2200"/>
              <a:t>H₁ There is no significant difference in the average overall amount of financial aid received by male athletes versus female athletes.</a:t>
            </a:r>
            <a:endParaRPr sz="2200"/>
          </a:p>
          <a:p>
            <a:pPr marL="0" lvl="0" indent="0" algn="l" rtl="0">
              <a:spcBef>
                <a:spcPts val="1000"/>
              </a:spcBef>
              <a:spcAft>
                <a:spcPts val="0"/>
              </a:spcAft>
              <a:buNone/>
            </a:pPr>
            <a:endParaRPr/>
          </a:p>
        </p:txBody>
      </p:sp>
      <p:sp>
        <p:nvSpPr>
          <p:cNvPr id="137" name="Google Shape;137;p20"/>
          <p:cNvSpPr txBox="1">
            <a:spLocks noGrp="1"/>
          </p:cNvSpPr>
          <p:nvPr>
            <p:ph type="title"/>
          </p:nvPr>
        </p:nvSpPr>
        <p:spPr>
          <a:xfrm>
            <a:off x="87826" y="2875200"/>
            <a:ext cx="3675300" cy="5247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US"/>
              <a:t>Financial Aid</a:t>
            </a:r>
            <a:endParaRPr/>
          </a:p>
        </p:txBody>
      </p:sp>
      <p:sp>
        <p:nvSpPr>
          <p:cNvPr id="138" name="Google Shape;138;p20"/>
          <p:cNvSpPr txBox="1">
            <a:spLocks noGrp="1"/>
          </p:cNvSpPr>
          <p:nvPr>
            <p:ph type="title"/>
          </p:nvPr>
        </p:nvSpPr>
        <p:spPr>
          <a:xfrm>
            <a:off x="4258351" y="2875200"/>
            <a:ext cx="3675300" cy="5247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US"/>
              <a:t>Recruitment Expenses</a:t>
            </a:r>
            <a:endParaRPr/>
          </a:p>
        </p:txBody>
      </p:sp>
      <p:sp>
        <p:nvSpPr>
          <p:cNvPr id="139" name="Google Shape;139;p20"/>
          <p:cNvSpPr txBox="1">
            <a:spLocks noGrp="1"/>
          </p:cNvSpPr>
          <p:nvPr>
            <p:ph type="title"/>
          </p:nvPr>
        </p:nvSpPr>
        <p:spPr>
          <a:xfrm>
            <a:off x="8340351" y="2875200"/>
            <a:ext cx="3675300" cy="5247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US"/>
              <a:t>Head Coach Salary</a:t>
            </a:r>
            <a:endParaRPr/>
          </a:p>
        </p:txBody>
      </p:sp>
      <p:sp>
        <p:nvSpPr>
          <p:cNvPr id="140" name="Google Shape;140;p20"/>
          <p:cNvSpPr txBox="1">
            <a:spLocks noGrp="1"/>
          </p:cNvSpPr>
          <p:nvPr>
            <p:ph type="body" idx="1"/>
          </p:nvPr>
        </p:nvSpPr>
        <p:spPr>
          <a:xfrm>
            <a:off x="4356450" y="3684175"/>
            <a:ext cx="3479100" cy="3348300"/>
          </a:xfrm>
          <a:prstGeom prst="rect">
            <a:avLst/>
          </a:prstGeom>
          <a:noFill/>
          <a:ln>
            <a:noFill/>
          </a:ln>
        </p:spPr>
        <p:txBody>
          <a:bodyPr spcFirstLastPara="1" wrap="square" lIns="91425" tIns="45700" rIns="91425" bIns="45700" anchor="t" anchorCtr="0">
            <a:normAutofit/>
          </a:bodyPr>
          <a:lstStyle/>
          <a:p>
            <a:pPr marL="228600" lvl="0" indent="-254000" algn="l" rtl="0">
              <a:lnSpc>
                <a:spcPct val="100000"/>
              </a:lnSpc>
              <a:spcBef>
                <a:spcPts val="0"/>
              </a:spcBef>
              <a:spcAft>
                <a:spcPts val="0"/>
              </a:spcAft>
              <a:buSzPts val="2200"/>
              <a:buChar char="•"/>
            </a:pPr>
            <a:r>
              <a:rPr lang="en-US" sz="2200"/>
              <a:t>H</a:t>
            </a:r>
            <a:r>
              <a:rPr lang="en-US" sz="2200" baseline="-25000"/>
              <a:t>2</a:t>
            </a:r>
            <a:r>
              <a:rPr lang="en-US" sz="2200"/>
              <a:t> There is no significant difference in the average overall amount of recruitment expenses spent on male teams versus female teams.</a:t>
            </a:r>
            <a:endParaRPr sz="2200"/>
          </a:p>
          <a:p>
            <a:pPr marL="0" lvl="0" indent="0" algn="l" rtl="0">
              <a:spcBef>
                <a:spcPts val="1000"/>
              </a:spcBef>
              <a:spcAft>
                <a:spcPts val="0"/>
              </a:spcAft>
              <a:buNone/>
            </a:pPr>
            <a:endParaRPr/>
          </a:p>
        </p:txBody>
      </p:sp>
      <p:sp>
        <p:nvSpPr>
          <p:cNvPr id="141" name="Google Shape;141;p20"/>
          <p:cNvSpPr txBox="1">
            <a:spLocks noGrp="1"/>
          </p:cNvSpPr>
          <p:nvPr>
            <p:ph type="body" idx="1"/>
          </p:nvPr>
        </p:nvSpPr>
        <p:spPr>
          <a:xfrm>
            <a:off x="8438450" y="3684175"/>
            <a:ext cx="3479100" cy="3348300"/>
          </a:xfrm>
          <a:prstGeom prst="rect">
            <a:avLst/>
          </a:prstGeom>
          <a:noFill/>
          <a:ln>
            <a:noFill/>
          </a:ln>
        </p:spPr>
        <p:txBody>
          <a:bodyPr spcFirstLastPara="1" wrap="square" lIns="91425" tIns="45700" rIns="91425" bIns="45700" anchor="t" anchorCtr="0">
            <a:normAutofit/>
          </a:bodyPr>
          <a:lstStyle/>
          <a:p>
            <a:pPr marL="228600" lvl="0" indent="-254000" algn="l" rtl="0">
              <a:lnSpc>
                <a:spcPct val="100000"/>
              </a:lnSpc>
              <a:spcBef>
                <a:spcPts val="0"/>
              </a:spcBef>
              <a:spcAft>
                <a:spcPts val="0"/>
              </a:spcAft>
              <a:buSzPts val="2200"/>
              <a:buChar char="•"/>
            </a:pPr>
            <a:r>
              <a:rPr lang="en-US" sz="2200"/>
              <a:t>H</a:t>
            </a:r>
            <a:r>
              <a:rPr lang="en-US" sz="2200" baseline="-25000"/>
              <a:t>3</a:t>
            </a:r>
            <a:r>
              <a:rPr lang="en-US" sz="2200"/>
              <a:t> There is no significant difference in the average head coach salary in men’s teams versus women’s teams.</a:t>
            </a:r>
            <a:endParaRPr sz="2200"/>
          </a:p>
          <a:p>
            <a:pPr marL="0" lvl="0" indent="0" algn="l" rtl="0">
              <a:spcBef>
                <a:spcPts val="1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4000"/>
              <a:t>METHOD</a:t>
            </a:r>
            <a:endParaRPr sz="4000"/>
          </a:p>
        </p:txBody>
      </p:sp>
      <p:sp>
        <p:nvSpPr>
          <p:cNvPr id="148" name="Google Shape;148;p2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228600" lvl="0" indent="-254000" algn="l" rtl="0">
              <a:lnSpc>
                <a:spcPct val="100000"/>
              </a:lnSpc>
              <a:spcBef>
                <a:spcPts val="0"/>
              </a:spcBef>
              <a:spcAft>
                <a:spcPts val="0"/>
              </a:spcAft>
              <a:buSzPts val="2200"/>
              <a:buChar char="•"/>
            </a:pPr>
            <a:r>
              <a:rPr lang="en-US" sz="2200"/>
              <a:t>Imported CSV file and Modules into Jupyter Notebook on Google Colab</a:t>
            </a:r>
            <a:endParaRPr sz="2200"/>
          </a:p>
          <a:p>
            <a:pPr marL="228600" lvl="0" indent="-254000" algn="l" rtl="0">
              <a:lnSpc>
                <a:spcPct val="100000"/>
              </a:lnSpc>
              <a:spcBef>
                <a:spcPts val="1000"/>
              </a:spcBef>
              <a:spcAft>
                <a:spcPts val="0"/>
              </a:spcAft>
              <a:buSzPts val="2200"/>
              <a:buChar char="•"/>
            </a:pPr>
            <a:r>
              <a:rPr lang="en-US" sz="2200"/>
              <a:t>Data Exploration</a:t>
            </a:r>
            <a:endParaRPr sz="2200"/>
          </a:p>
          <a:p>
            <a:pPr marL="228600" lvl="0" indent="-254000" algn="l" rtl="0">
              <a:lnSpc>
                <a:spcPct val="100000"/>
              </a:lnSpc>
              <a:spcBef>
                <a:spcPts val="1000"/>
              </a:spcBef>
              <a:spcAft>
                <a:spcPts val="0"/>
              </a:spcAft>
              <a:buSzPts val="2200"/>
              <a:buChar char="•"/>
            </a:pPr>
            <a:r>
              <a:rPr lang="en-US" sz="2200"/>
              <a:t>Data Cleaning</a:t>
            </a:r>
            <a:endParaRPr sz="2200"/>
          </a:p>
          <a:p>
            <a:pPr marL="228600" lvl="0" indent="-254000" algn="l" rtl="0">
              <a:lnSpc>
                <a:spcPct val="100000"/>
              </a:lnSpc>
              <a:spcBef>
                <a:spcPts val="1000"/>
              </a:spcBef>
              <a:spcAft>
                <a:spcPts val="0"/>
              </a:spcAft>
              <a:buSzPts val="2200"/>
              <a:buChar char="•"/>
            </a:pPr>
            <a:r>
              <a:rPr lang="en-US" sz="2200"/>
              <a:t>Descriptive Statistics </a:t>
            </a:r>
            <a:endParaRPr sz="2200"/>
          </a:p>
          <a:p>
            <a:pPr marL="228600" lvl="0" indent="-254000" algn="l" rtl="0">
              <a:lnSpc>
                <a:spcPct val="100000"/>
              </a:lnSpc>
              <a:spcBef>
                <a:spcPts val="1000"/>
              </a:spcBef>
              <a:spcAft>
                <a:spcPts val="0"/>
              </a:spcAft>
              <a:buSzPts val="2200"/>
              <a:buChar char="•"/>
            </a:pPr>
            <a:r>
              <a:rPr lang="en-US" sz="2200"/>
              <a:t>Checked sample population distribution with Histograms</a:t>
            </a:r>
            <a:endParaRPr sz="2200"/>
          </a:p>
          <a:p>
            <a:pPr marL="228600" lvl="0" indent="-254000" algn="l" rtl="0">
              <a:lnSpc>
                <a:spcPct val="100000"/>
              </a:lnSpc>
              <a:spcBef>
                <a:spcPts val="1000"/>
              </a:spcBef>
              <a:spcAft>
                <a:spcPts val="0"/>
              </a:spcAft>
              <a:buSzPts val="2200"/>
              <a:buChar char="•"/>
            </a:pPr>
            <a:r>
              <a:rPr lang="en-US" sz="2200"/>
              <a:t>Performed statistical analysis using t-tests</a:t>
            </a:r>
            <a:endParaRPr sz="2200"/>
          </a:p>
          <a:p>
            <a:pPr marL="228600" lvl="0" indent="-254000" algn="l" rtl="0">
              <a:lnSpc>
                <a:spcPct val="100000"/>
              </a:lnSpc>
              <a:spcBef>
                <a:spcPts val="1000"/>
              </a:spcBef>
              <a:spcAft>
                <a:spcPts val="0"/>
              </a:spcAft>
              <a:buSzPts val="2200"/>
              <a:buChar char="•"/>
            </a:pPr>
            <a:r>
              <a:rPr lang="en-US" sz="2200"/>
              <a:t>Found 95% confidence intervals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22"/>
          <p:cNvSpPr/>
          <p:nvPr/>
        </p:nvSpPr>
        <p:spPr>
          <a:xfrm>
            <a:off x="0"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55" name="Google Shape;155;p22"/>
          <p:cNvSpPr/>
          <p:nvPr/>
        </p:nvSpPr>
        <p:spPr>
          <a:xfrm>
            <a:off x="-2"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56" name="Google Shape;156;p22"/>
          <p:cNvSpPr txBox="1">
            <a:spLocks noGrp="1"/>
          </p:cNvSpPr>
          <p:nvPr>
            <p:ph type="title"/>
          </p:nvPr>
        </p:nvSpPr>
        <p:spPr>
          <a:xfrm>
            <a:off x="4573522" y="2615097"/>
            <a:ext cx="3045000" cy="16278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2800"/>
              <a:buFont typeface="Gill Sans"/>
              <a:buNone/>
            </a:pPr>
            <a:r>
              <a:rPr lang="en-US" sz="4000"/>
              <a:t>RESULTS</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1121343" y="1444753"/>
            <a:ext cx="4379439" cy="3968496"/>
          </a:xfrm>
          <a:prstGeom prst="rect">
            <a:avLst/>
          </a:prstGeom>
          <a:solidFill>
            <a:schemeClr val="accent2"/>
          </a:solidFill>
          <a:ln w="190500" cap="sq" cmpd="thinThick">
            <a:solidFill>
              <a:schemeClr val="accent2"/>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FFFFFF"/>
              </a:buClr>
              <a:buSzPts val="3200"/>
              <a:buFont typeface="Gill Sans"/>
              <a:buNone/>
            </a:pPr>
            <a:r>
              <a:rPr lang="en-US" sz="4000">
                <a:solidFill>
                  <a:srgbClr val="FFFFFF"/>
                </a:solidFill>
              </a:rPr>
              <a:t>Financial Aid</a:t>
            </a:r>
            <a:endParaRPr sz="4000"/>
          </a:p>
        </p:txBody>
      </p:sp>
      <p:sp>
        <p:nvSpPr>
          <p:cNvPr id="163" name="Google Shape;163;p23"/>
          <p:cNvSpPr txBox="1">
            <a:spLocks noGrp="1"/>
          </p:cNvSpPr>
          <p:nvPr>
            <p:ph type="body" idx="1"/>
          </p:nvPr>
        </p:nvSpPr>
        <p:spPr>
          <a:xfrm>
            <a:off x="6095999" y="1444752"/>
            <a:ext cx="4816392" cy="3968496"/>
          </a:xfrm>
          <a:prstGeom prst="rect">
            <a:avLst/>
          </a:prstGeom>
          <a:noFill/>
          <a:ln>
            <a:noFill/>
          </a:ln>
        </p:spPr>
        <p:txBody>
          <a:bodyPr spcFirstLastPara="1" wrap="square" lIns="91425" tIns="45700" rIns="91425" bIns="45700" anchor="ctr" anchorCtr="0">
            <a:normAutofit/>
          </a:bodyPr>
          <a:lstStyle/>
          <a:p>
            <a:pPr marL="228600" lvl="0" indent="-114300" algn="l" rtl="0">
              <a:lnSpc>
                <a:spcPct val="100000"/>
              </a:lnSpc>
              <a:spcBef>
                <a:spcPts val="0"/>
              </a:spcBef>
              <a:spcAft>
                <a:spcPts val="0"/>
              </a:spcAft>
              <a:buSzPts val="1800"/>
              <a:buNone/>
            </a:pPr>
            <a:endParaRPr>
              <a:solidFill>
                <a:srgbClr val="3F3F3F"/>
              </a:solidFill>
            </a:endParaRPr>
          </a:p>
          <a:p>
            <a:pPr marL="228600" lvl="0" indent="-254000" algn="l" rtl="0">
              <a:spcBef>
                <a:spcPts val="1000"/>
              </a:spcBef>
              <a:spcAft>
                <a:spcPts val="0"/>
              </a:spcAft>
              <a:buSzPts val="2200"/>
              <a:buChar char="•"/>
            </a:pPr>
            <a:r>
              <a:rPr lang="en-US" sz="2200">
                <a:solidFill>
                  <a:srgbClr val="3F3F3F"/>
                </a:solidFill>
              </a:rPr>
              <a:t>The t-test shows that we reject the null hypothesis because the p-value is less than .05 at 1.12e-44. </a:t>
            </a:r>
            <a:endParaRPr sz="2200">
              <a:solidFill>
                <a:srgbClr val="3F3F3F"/>
              </a:solidFill>
            </a:endParaRPr>
          </a:p>
          <a:p>
            <a:pPr marL="228600" lvl="0" indent="-254000" algn="l" rtl="0">
              <a:spcBef>
                <a:spcPts val="1000"/>
              </a:spcBef>
              <a:spcAft>
                <a:spcPts val="0"/>
              </a:spcAft>
              <a:buSzPts val="2200"/>
              <a:buChar char="•"/>
            </a:pPr>
            <a:r>
              <a:rPr lang="en-US" sz="2200">
                <a:solidFill>
                  <a:srgbClr val="3F3F3F"/>
                </a:solidFill>
              </a:rPr>
              <a:t>This means that there is a significant difference between financial aid received by male athletes versus female athletes with 95% confidence interval between $248,717 and $187,777.</a:t>
            </a:r>
            <a:endParaRPr sz="2200">
              <a:solidFill>
                <a:srgbClr val="3F3F3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121343" y="1444753"/>
            <a:ext cx="4379400" cy="3968400"/>
          </a:xfrm>
          <a:prstGeom prst="rect">
            <a:avLst/>
          </a:prstGeom>
          <a:solidFill>
            <a:schemeClr val="accent2"/>
          </a:solidFill>
          <a:ln w="190500" cap="sq" cmpd="thinThick">
            <a:solidFill>
              <a:schemeClr val="accent2"/>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FFFFFF"/>
              </a:buClr>
              <a:buSzPts val="3200"/>
              <a:buFont typeface="Gill Sans"/>
              <a:buNone/>
            </a:pPr>
            <a:r>
              <a:rPr lang="en-US" sz="4000">
                <a:solidFill>
                  <a:srgbClr val="FFFFFF"/>
                </a:solidFill>
              </a:rPr>
              <a:t>Recruitment Expenses</a:t>
            </a:r>
            <a:endParaRPr sz="4000"/>
          </a:p>
        </p:txBody>
      </p:sp>
      <p:sp>
        <p:nvSpPr>
          <p:cNvPr id="170" name="Google Shape;170;p24"/>
          <p:cNvSpPr txBox="1">
            <a:spLocks noGrp="1"/>
          </p:cNvSpPr>
          <p:nvPr>
            <p:ph type="body" idx="1"/>
          </p:nvPr>
        </p:nvSpPr>
        <p:spPr>
          <a:xfrm>
            <a:off x="6095999" y="1444752"/>
            <a:ext cx="4816500" cy="3968400"/>
          </a:xfrm>
          <a:prstGeom prst="rect">
            <a:avLst/>
          </a:prstGeom>
          <a:noFill/>
          <a:ln>
            <a:noFill/>
          </a:ln>
        </p:spPr>
        <p:txBody>
          <a:bodyPr spcFirstLastPara="1" wrap="square" lIns="91425" tIns="45700" rIns="91425" bIns="45700" anchor="ctr" anchorCtr="0">
            <a:normAutofit/>
          </a:bodyPr>
          <a:lstStyle/>
          <a:p>
            <a:pPr marL="457200" lvl="1" indent="-254000" algn="l" rtl="0">
              <a:spcBef>
                <a:spcPts val="1000"/>
              </a:spcBef>
              <a:spcAft>
                <a:spcPts val="0"/>
              </a:spcAft>
              <a:buSzPts val="2200"/>
              <a:buChar char="•"/>
            </a:pPr>
            <a:r>
              <a:rPr lang="en-US" sz="2200">
                <a:solidFill>
                  <a:srgbClr val="3F3F3F"/>
                </a:solidFill>
              </a:rPr>
              <a:t>The t-test shows that we reject the null hypothesis because the p-value is less than .05 at 2.27e-217. </a:t>
            </a:r>
            <a:endParaRPr sz="2200">
              <a:solidFill>
                <a:srgbClr val="3F3F3F"/>
              </a:solidFill>
            </a:endParaRPr>
          </a:p>
          <a:p>
            <a:pPr marL="457200" lvl="1" indent="-254000" algn="l" rtl="0">
              <a:spcBef>
                <a:spcPts val="1000"/>
              </a:spcBef>
              <a:spcAft>
                <a:spcPts val="0"/>
              </a:spcAft>
              <a:buSzPts val="2200"/>
              <a:buChar char="•"/>
            </a:pPr>
            <a:r>
              <a:rPr lang="en-US" sz="2200">
                <a:solidFill>
                  <a:srgbClr val="3F3F3F"/>
                </a:solidFill>
              </a:rPr>
              <a:t>This means that there is a significant difference between recruitment money spent on male athletes versus female athletes with 95% confidence interval between $58,442 and $51,625.</a:t>
            </a:r>
            <a:endParaRPr sz="2200">
              <a:solidFill>
                <a:srgbClr val="3F3F3F"/>
              </a:solidFill>
            </a:endParaRPr>
          </a:p>
        </p:txBody>
      </p:sp>
    </p:spTree>
  </p:cSld>
  <p:clrMapOvr>
    <a:masterClrMapping/>
  </p:clrMapOvr>
</p:sld>
</file>

<file path=ppt/theme/theme1.xml><?xml version="1.0" encoding="utf-8"?>
<a:theme xmlns:a="http://schemas.openxmlformats.org/drawingml/2006/main" name="Parcel">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Widescreen</PresentationFormat>
  <Paragraphs>97</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Gill Sans</vt:lpstr>
      <vt:lpstr>Arial</vt:lpstr>
      <vt:lpstr>Calibri</vt:lpstr>
      <vt:lpstr>Parcel</vt:lpstr>
      <vt:lpstr>Parcel</vt:lpstr>
      <vt:lpstr>Equity in Athletics</vt:lpstr>
      <vt:lpstr>INTRODUCTION</vt:lpstr>
      <vt:lpstr>GOALS</vt:lpstr>
      <vt:lpstr>DATA</vt:lpstr>
      <vt:lpstr>HYPOTHESES</vt:lpstr>
      <vt:lpstr>METHOD</vt:lpstr>
      <vt:lpstr>RESULTS</vt:lpstr>
      <vt:lpstr>Financial Aid</vt:lpstr>
      <vt:lpstr>Recruitment Expenses</vt:lpstr>
      <vt:lpstr>Head Coach Salaries</vt:lpstr>
      <vt:lpstr>FINDINGS</vt:lpstr>
      <vt:lpstr>RECOMMENDATIONS</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in Athletics</dc:title>
  <dc:creator>Hanna Humphrey</dc:creator>
  <cp:lastModifiedBy>Hanna Humphrey</cp:lastModifiedBy>
  <cp:revision>1</cp:revision>
  <dcterms:modified xsi:type="dcterms:W3CDTF">2022-09-30T16:40:52Z</dcterms:modified>
</cp:coreProperties>
</file>