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Acg4g57qUsUil43qeGmlnYZx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14400996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514400996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to look for statistical significance in populations for H₁ and H₂.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4. to compare care makes and their Annual Fuel Costs and Tailpipe CO2 emissions.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Compact Observations: 5,508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Midsize Observations: 4,395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P-value - </a:t>
            </a: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1.51947E-64</a:t>
            </a:r>
            <a:r>
              <a:rPr lang="en-US"/>
              <a:t> </a:t>
            </a:r>
            <a:endParaRPr/>
          </a:p>
        </p:txBody>
      </p:sp>
      <p:sp>
        <p:nvSpPr>
          <p:cNvPr id="151" name="Google Shape;15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14400996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5144009963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Compact Observations: 5,508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Midsize Observations: 4,395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P-value - </a:t>
            </a: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1.51947E-64</a:t>
            </a:r>
            <a:r>
              <a:rPr lang="en-US"/>
              <a:t> </a:t>
            </a:r>
            <a:endParaRPr/>
          </a:p>
        </p:txBody>
      </p:sp>
      <p:sp>
        <p:nvSpPr>
          <p:cNvPr id="161" name="Google Shape;161;g15144009963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14400996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5144009963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Compact Observations: 5,508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Midsize Observations: 4,395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P-value - </a:t>
            </a: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1.51947E-64</a:t>
            </a:r>
            <a:r>
              <a:rPr lang="en-US"/>
              <a:t> </a:t>
            </a:r>
            <a:endParaRPr/>
          </a:p>
        </p:txBody>
      </p:sp>
      <p:sp>
        <p:nvSpPr>
          <p:cNvPr id="171" name="Google Shape;171;g15144009963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1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x51nhKf_sWKCVwfhXh57ZjgEQVRRpAC/edit#gid=104866868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lphaepsilon/housing-prices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Factors That Drive Home Prices</a:t>
            </a: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Hanna Humphrey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Data Analytics, Thinkful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Capstone II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09/2022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body" idx="1"/>
          </p:nvPr>
        </p:nvSpPr>
        <p:spPr>
          <a:xfrm>
            <a:off x="2231125" y="2638052"/>
            <a:ext cx="78378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Invest in homes that have overall ratings of both 9 and 10, but it is recommended to invest in 10 rating since they have the highest sales price.</a:t>
            </a:r>
            <a:endParaRPr sz="220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228600" lvl="0" indent="-2540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Invest in homes that have 3 car garages.</a:t>
            </a:r>
            <a:endParaRPr sz="2200"/>
          </a:p>
          <a:p>
            <a:pPr marL="228600" lvl="0" indent="-114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OTHER RESOURCES</a:t>
            </a:r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Click to see the Factors That Drive Home Prices Excel Workbook Here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ill Sans"/>
              <a:buNone/>
            </a:pPr>
            <a:r>
              <a:rPr lang="en-US" sz="48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144009963_0_16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6" name="Google Shape;116;g15144009963_0_16"/>
          <p:cNvSpPr txBox="1">
            <a:spLocks noGrp="1"/>
          </p:cNvSpPr>
          <p:nvPr>
            <p:ph type="body" idx="1"/>
          </p:nvPr>
        </p:nvSpPr>
        <p:spPr>
          <a:xfrm>
            <a:off x="2231125" y="2638052"/>
            <a:ext cx="7729800" cy="4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spcBef>
                <a:spcPts val="0"/>
              </a:spcBef>
              <a:spcAft>
                <a:spcPts val="0"/>
              </a:spcAft>
              <a:buSzPts val="2200"/>
              <a:buFont typeface="Gill Sans"/>
              <a:buChar char="•"/>
            </a:pPr>
            <a:r>
              <a:rPr lang="en-US" sz="2200">
                <a:solidFill>
                  <a:srgbClr val="434343"/>
                </a:solidFill>
              </a:rPr>
              <a:t>The team at our investment bank wants to understand how it should allocate dollars earmarked for investment into mortgage-backed securities. </a:t>
            </a:r>
            <a:endParaRPr sz="2200">
              <a:solidFill>
                <a:srgbClr val="434343"/>
              </a:solidFill>
            </a:endParaRPr>
          </a:p>
          <a:p>
            <a:pPr marL="228600" lvl="0" indent="-254000" algn="l" rtl="0">
              <a:spcBef>
                <a:spcPts val="0"/>
              </a:spcBef>
              <a:spcAft>
                <a:spcPts val="0"/>
              </a:spcAft>
              <a:buSzPts val="2200"/>
              <a:buFont typeface="Gill Sans"/>
              <a:buChar char="•"/>
            </a:pPr>
            <a:r>
              <a:rPr lang="en-US" sz="2200">
                <a:solidFill>
                  <a:srgbClr val="434343"/>
                </a:solidFill>
              </a:rPr>
              <a:t>For the sake of ensuring a solid investment, the team wants to know what factors drive home prices.</a:t>
            </a:r>
            <a:endParaRPr sz="2200"/>
          </a:p>
          <a:p>
            <a:pPr marL="228600" lvl="0" indent="-2540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Factors analyzed included: Overall Quality rating of the home, number of cars the garage holds, and the month sold. 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540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solidFill>
                  <a:srgbClr val="434343"/>
                </a:solidFill>
              </a:rPr>
              <a:t>The data set was a sample of 1460 houses in Ames, Iowa sold from 2006 - 2010. </a:t>
            </a:r>
            <a:endParaRPr sz="2200"/>
          </a:p>
          <a:p>
            <a:pPr marL="228600" lvl="0" indent="-254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Data</a:t>
            </a:r>
            <a:r>
              <a:rPr lang="en-US" sz="2200"/>
              <a:t> includes 1461 rows of data and 82 columns.</a:t>
            </a:r>
            <a:endParaRPr sz="2200"/>
          </a:p>
          <a:p>
            <a:pPr marL="228600" lvl="0" indent="-254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Descriptive Statistics confirm normal distribution for Overall Quality, Garage Cars, and Month Sold.</a:t>
            </a:r>
            <a:endParaRPr sz="2200"/>
          </a:p>
          <a:p>
            <a:pPr marL="228600" lvl="0" indent="-254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There is a positive correlation with Sales Price and Overall Quality, Garage Cars, and Month Sold.</a:t>
            </a:r>
            <a:endParaRPr sz="2200"/>
          </a:p>
          <a:p>
            <a:pPr marL="228600" lvl="0" indent="-114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HYPOTHESES</a:t>
            </a: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153375" y="3684175"/>
            <a:ext cx="3479100" cy="3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H₁ There is no significant difference in sales price between homes that have a 10 overall quality rating and a home that has an 5 overall quality rating.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H₂ There is no significant difference in sales price between homes that have a 10 overall quality rating and a home that has an 9 overall quality rating.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87826" y="2875200"/>
            <a:ext cx="3675300" cy="5247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/>
              <a:t>Overall Rating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4258351" y="2875200"/>
            <a:ext cx="3675300" cy="5247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/>
              <a:t>Garage Cars</a:t>
            </a:r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8340351" y="2875200"/>
            <a:ext cx="3675300" cy="5247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/>
              <a:t>Month Sold</a:t>
            </a:r>
            <a:endParaRPr/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1"/>
          </p:nvPr>
        </p:nvSpPr>
        <p:spPr>
          <a:xfrm>
            <a:off x="4356450" y="3684175"/>
            <a:ext cx="3479100" cy="3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H₁ There is no significant difference in sales price between homes that have one car garages versus homes that have two car garages.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H₂ There is no significant difference in sales price between homes that have three car garages versus homes that have two car garages.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 txBox="1">
            <a:spLocks noGrp="1"/>
          </p:cNvSpPr>
          <p:nvPr>
            <p:ph type="body" idx="1"/>
          </p:nvPr>
        </p:nvSpPr>
        <p:spPr>
          <a:xfrm>
            <a:off x="8438450" y="3684175"/>
            <a:ext cx="3479100" cy="3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H₁ There is no significant difference in sales price between homes that are sold in January versus homes that are sold in December.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H₂ There is no significant difference in sales price between homes that are sold in April versus homes that are sold in September.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Confirmed normal distribution using Descriptive Statistics</a:t>
            </a:r>
            <a:endParaRPr sz="2200"/>
          </a:p>
          <a:p>
            <a:pPr marL="228600" lvl="0" indent="-254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Split data into sample populations using pivot table filters</a:t>
            </a:r>
            <a:endParaRPr sz="2200"/>
          </a:p>
          <a:p>
            <a:pPr marL="228600" lvl="0" indent="-254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Used Analysis Toolpak’s Two-Sample t-Test Assuming Unequal Variances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ill Sans"/>
              <a:buNone/>
            </a:pPr>
            <a:r>
              <a:rPr lang="en-US" sz="48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RESULTS</a:t>
            </a:r>
            <a:endParaRPr/>
          </a:p>
        </p:txBody>
      </p:sp>
      <p:sp>
        <p:nvSpPr>
          <p:cNvPr id="146" name="Google Shape;146;p8"/>
          <p:cNvSpPr/>
          <p:nvPr/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rgbClr val="6B889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4562535" y="107442"/>
            <a:ext cx="3066900" cy="786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None/>
            </a:pPr>
            <a:r>
              <a:rPr lang="en-US" sz="2000"/>
              <a:t>Overall Quality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174350" y="4518700"/>
            <a:ext cx="56229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significant difference in sales price between homes with an overall quality of 10 versus homes with an overall quality of 5.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95% confidence interval is between $225,553.76 and $384,576.32.</a:t>
            </a:r>
            <a:endParaRPr/>
          </a:p>
        </p:txBody>
      </p:sp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5" y="971250"/>
            <a:ext cx="5901950" cy="35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887" y="964230"/>
            <a:ext cx="5943726" cy="356148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6320400" y="4518700"/>
            <a:ext cx="55212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no significant difference in sales price between homes with an overall quality of 10 versus homes with an overall quality of 9.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95% confidence interval is between $(11,379.23) and $153,529.96.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144009963_0_27"/>
          <p:cNvSpPr txBox="1">
            <a:spLocks noGrp="1"/>
          </p:cNvSpPr>
          <p:nvPr>
            <p:ph type="title"/>
          </p:nvPr>
        </p:nvSpPr>
        <p:spPr>
          <a:xfrm>
            <a:off x="4562535" y="107442"/>
            <a:ext cx="3066900" cy="786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None/>
            </a:pPr>
            <a:r>
              <a:rPr lang="en-US" sz="2000"/>
              <a:t>Garage Cars</a:t>
            </a:r>
            <a:endParaRPr/>
          </a:p>
        </p:txBody>
      </p:sp>
      <p:sp>
        <p:nvSpPr>
          <p:cNvPr id="164" name="Google Shape;164;g15144009963_0_27"/>
          <p:cNvSpPr txBox="1">
            <a:spLocks noGrp="1"/>
          </p:cNvSpPr>
          <p:nvPr>
            <p:ph type="body" idx="1"/>
          </p:nvPr>
        </p:nvSpPr>
        <p:spPr>
          <a:xfrm>
            <a:off x="174350" y="4518700"/>
            <a:ext cx="56229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significant difference in sales price between homes with a 1 car garage versus a 2 car garage.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95% confidence interval is between $(60,435.84) and $(51,034.11).</a:t>
            </a:r>
            <a:endParaRPr/>
          </a:p>
        </p:txBody>
      </p:sp>
      <p:sp>
        <p:nvSpPr>
          <p:cNvPr id="165" name="Google Shape;165;g15144009963_0_27"/>
          <p:cNvSpPr txBox="1">
            <a:spLocks noGrp="1"/>
          </p:cNvSpPr>
          <p:nvPr>
            <p:ph type="body" idx="1"/>
          </p:nvPr>
        </p:nvSpPr>
        <p:spPr>
          <a:xfrm>
            <a:off x="6096950" y="4460575"/>
            <a:ext cx="55212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significant difference in sales price between homes with a 2 car garage versus a 3 car garage.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95% confidence interval is between $(141,839.89) and $(109,729.03). </a:t>
            </a:r>
            <a:endParaRPr/>
          </a:p>
        </p:txBody>
      </p:sp>
      <p:pic>
        <p:nvPicPr>
          <p:cNvPr id="166" name="Google Shape;166;g15144009963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6442"/>
            <a:ext cx="5791088" cy="3292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5144009963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888" y="1046442"/>
            <a:ext cx="5523303" cy="3319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144009963_0_40"/>
          <p:cNvSpPr txBox="1">
            <a:spLocks noGrp="1"/>
          </p:cNvSpPr>
          <p:nvPr>
            <p:ph type="title"/>
          </p:nvPr>
        </p:nvSpPr>
        <p:spPr>
          <a:xfrm>
            <a:off x="4562535" y="107442"/>
            <a:ext cx="3066900" cy="786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ill Sans"/>
              <a:buNone/>
            </a:pPr>
            <a:r>
              <a:rPr lang="en-US" sz="2000"/>
              <a:t>Months Sold</a:t>
            </a:r>
            <a:endParaRPr/>
          </a:p>
        </p:txBody>
      </p:sp>
      <p:sp>
        <p:nvSpPr>
          <p:cNvPr id="174" name="Google Shape;174;g15144009963_0_40"/>
          <p:cNvSpPr txBox="1">
            <a:spLocks noGrp="1"/>
          </p:cNvSpPr>
          <p:nvPr>
            <p:ph type="body" idx="1"/>
          </p:nvPr>
        </p:nvSpPr>
        <p:spPr>
          <a:xfrm>
            <a:off x="174350" y="4518700"/>
            <a:ext cx="56229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no significant difference in sales price between homes sold in January versus December.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95% confidence interval is between $(39,672.59) and $33,147.18.</a:t>
            </a:r>
            <a:endParaRPr/>
          </a:p>
        </p:txBody>
      </p:sp>
      <p:sp>
        <p:nvSpPr>
          <p:cNvPr id="175" name="Google Shape;175;g15144009963_0_40"/>
          <p:cNvSpPr txBox="1">
            <a:spLocks noGrp="1"/>
          </p:cNvSpPr>
          <p:nvPr>
            <p:ph type="body" idx="1"/>
          </p:nvPr>
        </p:nvSpPr>
        <p:spPr>
          <a:xfrm>
            <a:off x="6096950" y="4460575"/>
            <a:ext cx="55212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no significant difference in sales price between homes sold in March versus August.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95% confidence interval is between $(48,604.15) and $244.26.</a:t>
            </a:r>
            <a:endParaRPr/>
          </a:p>
        </p:txBody>
      </p:sp>
      <p:pic>
        <p:nvPicPr>
          <p:cNvPr id="176" name="Google Shape;176;g15144009963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50" y="995775"/>
            <a:ext cx="5622899" cy="3897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5144009963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400" y="995775"/>
            <a:ext cx="5622900" cy="38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Office PowerPoint</Application>
  <PresentationFormat>Widescreen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Gill Sans</vt:lpstr>
      <vt:lpstr>Calibri</vt:lpstr>
      <vt:lpstr>Arial</vt:lpstr>
      <vt:lpstr>Parcel</vt:lpstr>
      <vt:lpstr>Parcel</vt:lpstr>
      <vt:lpstr>Factors That Drive Home Prices</vt:lpstr>
      <vt:lpstr>INTRODUCTION</vt:lpstr>
      <vt:lpstr>DATA</vt:lpstr>
      <vt:lpstr>HYPOTHESES</vt:lpstr>
      <vt:lpstr>METHOD</vt:lpstr>
      <vt:lpstr>RESULTS</vt:lpstr>
      <vt:lpstr>Overall Quality</vt:lpstr>
      <vt:lpstr>Garage Cars</vt:lpstr>
      <vt:lpstr>Months Sold</vt:lpstr>
      <vt:lpstr>RECOMMENDATIONS</vt:lpstr>
      <vt:lpstr>OTHER 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That Drive Home Prices</dc:title>
  <dc:creator>Phebe Miller</dc:creator>
  <cp:lastModifiedBy>Hanna Humphrey</cp:lastModifiedBy>
  <cp:revision>1</cp:revision>
  <dcterms:created xsi:type="dcterms:W3CDTF">2020-11-04T15:21:24Z</dcterms:created>
  <dcterms:modified xsi:type="dcterms:W3CDTF">2022-09-07T19:39:53Z</dcterms:modified>
</cp:coreProperties>
</file>