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lKCUt3/SNi9PlJQjLc5hH31gG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B49DA8-3B85-4F9E-BBF9-0663A05B60EC}">
  <a:tblStyle styleId="{47B49DA8-3B85-4F9E-BBF9-0663A05B60E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humphrey\Downloads\Hanna%20Humphrey%20Capstone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 Comparisons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 Comparisons'!$D$10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91-AC49-B51A-AFB463BBE4E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891-AC49-B51A-AFB463BBE4E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891-AC49-B51A-AFB463BBE4E6}"/>
              </c:ext>
            </c:extLst>
          </c:dPt>
          <c:val>
            <c:numRef>
              <c:f>'Profit Comparisons'!$E$10:$G$10</c:f>
              <c:numCache>
                <c:formatCode>"$"#,##0.00_);[Red]\("$"#,##0.00\)</c:formatCode>
                <c:ptCount val="3"/>
                <c:pt idx="0">
                  <c:v>19908150</c:v>
                </c:pt>
                <c:pt idx="1">
                  <c:v>22383243</c:v>
                </c:pt>
                <c:pt idx="2">
                  <c:v>25198971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91-AC49-B51A-AFB463BBE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526704"/>
        <c:axId val="924596704"/>
      </c:barChart>
      <c:catAx>
        <c:axId val="193352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596704"/>
        <c:crosses val="autoZero"/>
        <c:auto val="1"/>
        <c:lblAlgn val="ctr"/>
        <c:lblOffset val="100"/>
        <c:noMultiLvlLbl val="0"/>
      </c:catAx>
      <c:valAx>
        <c:axId val="92459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52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b7946ac6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13b7946ac6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87" name="Google Shape;87;p1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90" name="Google Shape;90;p1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789708" y="841664"/>
            <a:ext cx="4874661" cy="5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chemeClr val="lt1"/>
                </a:solidFill>
              </a:rPr>
              <a:t>Lariat Rental Car Analysis</a:t>
            </a:r>
            <a:br>
              <a:rPr lang="en-US" sz="4800" b="1">
                <a:solidFill>
                  <a:schemeClr val="lt1"/>
                </a:solidFill>
              </a:rPr>
            </a:br>
            <a:br>
              <a:rPr lang="en-US" sz="4800" b="1">
                <a:solidFill>
                  <a:schemeClr val="lt1"/>
                </a:solidFill>
              </a:rPr>
            </a:br>
            <a:r>
              <a:rPr lang="en-US" sz="1800" b="1">
                <a:solidFill>
                  <a:schemeClr val="lt1"/>
                </a:solidFill>
              </a:rPr>
              <a:t>Presented by: Hanna Humphrey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6534687" y="841664"/>
            <a:ext cx="5254977" cy="542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4100">
                <a:solidFill>
                  <a:schemeClr val="dk2"/>
                </a:solidFill>
              </a:rPr>
              <a:t>Goals: </a:t>
            </a:r>
            <a:endParaRPr sz="3300"/>
          </a:p>
          <a:p>
            <a:pPr marL="571500" lvl="0" indent="-628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100"/>
              <a:buChar char="•"/>
            </a:pPr>
            <a:r>
              <a:rPr lang="en-US" sz="4100">
                <a:solidFill>
                  <a:schemeClr val="dk2"/>
                </a:solidFill>
              </a:rPr>
              <a:t>Provide recommendations and a call to action for reducing cost and increasing revenue 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2"/>
          <p:cNvGrpSpPr/>
          <p:nvPr/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05" name="Google Shape;105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08" name="Google Shape;108;p2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>
            <a:spLocks noGrp="1"/>
          </p:cNvSpPr>
          <p:nvPr>
            <p:ph type="ctrTitle"/>
          </p:nvPr>
        </p:nvSpPr>
        <p:spPr>
          <a:xfrm>
            <a:off x="789708" y="841664"/>
            <a:ext cx="4874661" cy="5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Lariat Rental Car Analysis</a:t>
            </a: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>
            <a:spLocks noGrp="1"/>
          </p:cNvSpPr>
          <p:nvPr>
            <p:ph type="subTitle" idx="1"/>
          </p:nvPr>
        </p:nvSpPr>
        <p:spPr>
          <a:xfrm>
            <a:off x="6524747" y="146720"/>
            <a:ext cx="4867605" cy="262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700" b="1" i="1">
                <a:solidFill>
                  <a:schemeClr val="dk2"/>
                </a:solidFill>
              </a:rPr>
              <a:t>Background</a:t>
            </a:r>
            <a:endParaRPr sz="2700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700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700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700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700" i="1">
              <a:solidFill>
                <a:schemeClr val="dk2"/>
              </a:solidFill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6189949" y="1046451"/>
            <a:ext cx="2870100" cy="1015500"/>
          </a:xfrm>
          <a:prstGeom prst="roundRect">
            <a:avLst>
              <a:gd name="adj" fmla="val 16667"/>
            </a:avLst>
          </a:prstGeom>
          <a:solidFill>
            <a:srgbClr val="FEE59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4,000 cars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6189949" y="2685351"/>
            <a:ext cx="2870100" cy="1015500"/>
          </a:xfrm>
          <a:prstGeom prst="roundRect">
            <a:avLst>
              <a:gd name="adj" fmla="val 16667"/>
            </a:avLst>
          </a:prstGeom>
          <a:solidFill>
            <a:srgbClr val="FEE59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50 branches total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28 no airports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22 airports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6189949" y="4324251"/>
            <a:ext cx="2870100" cy="1015500"/>
          </a:xfrm>
          <a:prstGeom prst="roundRect">
            <a:avLst>
              <a:gd name="adj" fmla="val 16667"/>
            </a:avLst>
          </a:prstGeom>
          <a:solidFill>
            <a:srgbClr val="FEE59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325,608 rented days</a:t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9182624" y="1046451"/>
            <a:ext cx="2870100" cy="1015500"/>
          </a:xfrm>
          <a:prstGeom prst="roundRect">
            <a:avLst>
              <a:gd name="adj" fmla="val 16667"/>
            </a:avLst>
          </a:prstGeom>
          <a:solidFill>
            <a:srgbClr val="FEE59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$162.26 average daily rental rate per vehicle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9182624" y="2685351"/>
            <a:ext cx="2870100" cy="1015500"/>
          </a:xfrm>
          <a:prstGeom prst="roundRect">
            <a:avLst>
              <a:gd name="adj" fmla="val 16667"/>
            </a:avLst>
          </a:prstGeom>
          <a:solidFill>
            <a:srgbClr val="FEE59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$52,830,207 gross revenue</a:t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9182624" y="4324251"/>
            <a:ext cx="2870100" cy="1015500"/>
          </a:xfrm>
          <a:prstGeom prst="roundRect">
            <a:avLst>
              <a:gd name="adj" fmla="val 16667"/>
            </a:avLst>
          </a:prstGeom>
          <a:solidFill>
            <a:srgbClr val="FEE59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$19,908,150 net revenue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3"/>
          <p:cNvGrpSpPr/>
          <p:nvPr/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29" name="Google Shape;129;p3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32" name="Google Shape;132;p3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 txBox="1">
            <a:spLocks noGrp="1"/>
          </p:cNvSpPr>
          <p:nvPr>
            <p:ph type="ctrTitle"/>
          </p:nvPr>
        </p:nvSpPr>
        <p:spPr>
          <a:xfrm>
            <a:off x="789708" y="841664"/>
            <a:ext cx="4874661" cy="5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700" b="1">
                <a:solidFill>
                  <a:schemeClr val="lt1"/>
                </a:solidFill>
              </a:rPr>
              <a:t>Recommendations</a:t>
            </a:r>
            <a:endParaRPr sz="4700">
              <a:solidFill>
                <a:schemeClr val="lt1"/>
              </a:solidFill>
            </a:endParaRPr>
          </a:p>
        </p:txBody>
      </p:sp>
      <p:sp>
        <p:nvSpPr>
          <p:cNvPr id="139" name="Google Shape;139;p3"/>
          <p:cNvSpPr txBox="1">
            <a:spLocks noGrp="1"/>
          </p:cNvSpPr>
          <p:nvPr>
            <p:ph type="subTitle" idx="1"/>
          </p:nvPr>
        </p:nvSpPr>
        <p:spPr>
          <a:xfrm>
            <a:off x="6534687" y="841664"/>
            <a:ext cx="4867605" cy="5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-US" sz="3200">
                <a:solidFill>
                  <a:schemeClr val="dk2"/>
                </a:solidFill>
              </a:rPr>
              <a:t>Strategy 1: Increase daily rental rate by 10% at airport locations</a:t>
            </a:r>
            <a:endParaRPr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-US" sz="3200">
                <a:solidFill>
                  <a:schemeClr val="dk2"/>
                </a:solidFill>
              </a:rPr>
              <a:t>Strategy 2: Increase daily rental rate by 10% at all locations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5"/>
          <p:cNvGrpSpPr/>
          <p:nvPr/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47" name="Google Shape;147;p5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0" name="Google Shape;150;p5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5"/>
          <p:cNvSpPr txBox="1">
            <a:spLocks noGrp="1"/>
          </p:cNvSpPr>
          <p:nvPr>
            <p:ph type="ctrTitle"/>
          </p:nvPr>
        </p:nvSpPr>
        <p:spPr>
          <a:xfrm>
            <a:off x="789708" y="841664"/>
            <a:ext cx="4874661" cy="5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Strategy 1:</a:t>
            </a: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>
                <a:solidFill>
                  <a:schemeClr val="dk2"/>
                </a:solidFill>
              </a:rPr>
              <a:t>Increase daily rental rate by 10% at airport locations</a:t>
            </a: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7" name="Google Shape;157;p5"/>
          <p:cNvGraphicFramePr/>
          <p:nvPr/>
        </p:nvGraphicFramePr>
        <p:xfrm>
          <a:off x="6926329" y="439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{47B49DA8-3B85-4F9E-BBF9-0663A05B60EC}</a:tableStyleId>
              </a:tblPr>
              <a:tblGrid>
                <a:gridCol w="2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Average Revenue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Locations with</a:t>
                      </a:r>
                      <a:r>
                        <a:rPr lang="en-US" sz="1700"/>
                        <a:t>out</a:t>
                      </a:r>
                      <a:r>
                        <a:rPr lang="en-US" sz="1700" u="none" strike="noStrike" cap="none"/>
                        <a:t> Airports: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 $1,020,866.71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Locations with Airport: 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 $1,102,088.14 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8" name="Google Shape;158;p5"/>
          <p:cNvSpPr/>
          <p:nvPr/>
        </p:nvSpPr>
        <p:spPr>
          <a:xfrm>
            <a:off x="6050363" y="4900900"/>
            <a:ext cx="6123000" cy="24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325" y="2533901"/>
            <a:ext cx="5603100" cy="34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4"/>
          <p:cNvGrpSpPr/>
          <p:nvPr/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67" name="Google Shape;167;p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4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0" name="Google Shape;170;p4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4"/>
          <p:cNvSpPr txBox="1">
            <a:spLocks noGrp="1"/>
          </p:cNvSpPr>
          <p:nvPr>
            <p:ph type="ctrTitle"/>
          </p:nvPr>
        </p:nvSpPr>
        <p:spPr>
          <a:xfrm>
            <a:off x="789708" y="841664"/>
            <a:ext cx="4874661" cy="5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Strategy 1: </a:t>
            </a: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>
                <a:solidFill>
                  <a:schemeClr val="dk2"/>
                </a:solidFill>
              </a:rPr>
              <a:t>Increase daily rental rate by 10% at airport locations</a:t>
            </a: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 txBox="1">
            <a:spLocks noGrp="1"/>
          </p:cNvSpPr>
          <p:nvPr>
            <p:ph type="subTitle" idx="1"/>
          </p:nvPr>
        </p:nvSpPr>
        <p:spPr>
          <a:xfrm>
            <a:off x="6534687" y="841664"/>
            <a:ext cx="4867605" cy="5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>
              <a:solidFill>
                <a:schemeClr val="dk2"/>
              </a:solidFill>
            </a:endParaRPr>
          </a:p>
          <a:p>
            <a:pPr marL="0" lvl="0" indent="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i="1">
              <a:solidFill>
                <a:schemeClr val="dk2"/>
              </a:solidFill>
            </a:endParaRPr>
          </a:p>
        </p:txBody>
      </p:sp>
      <p:graphicFrame>
        <p:nvGraphicFramePr>
          <p:cNvPr id="178" name="Google Shape;178;p4"/>
          <p:cNvGraphicFramePr/>
          <p:nvPr/>
        </p:nvGraphicFramePr>
        <p:xfrm>
          <a:off x="6814562" y="850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{47B49DA8-3B85-4F9E-BBF9-0663A05B60EC}</a:tableStyleId>
              </a:tblPr>
              <a:tblGrid>
                <a:gridCol w="241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 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Strategy 1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Total Cars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4,000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Branches with increase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22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Total Rented Days of increased pay structure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130,243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Avg Price Per Day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$178.50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 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 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Gross Revenue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$55,305,300.00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Total Costs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$32,922,057.00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Profit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$22,383,243.00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Profit Margin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40%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 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 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Change in Profit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$2,475,093.00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6"/>
          <p:cNvGrpSpPr/>
          <p:nvPr/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86" name="Google Shape;186;p6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9" name="Google Shape;189;p6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6"/>
          <p:cNvSpPr txBox="1">
            <a:spLocks noGrp="1"/>
          </p:cNvSpPr>
          <p:nvPr>
            <p:ph type="ctrTitle"/>
          </p:nvPr>
        </p:nvSpPr>
        <p:spPr>
          <a:xfrm>
            <a:off x="789708" y="841664"/>
            <a:ext cx="4874661" cy="5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Strategy 2:</a:t>
            </a: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>
                <a:solidFill>
                  <a:schemeClr val="dk2"/>
                </a:solidFill>
              </a:rPr>
              <a:t>Increase daily rental rate by 10% at all locations</a:t>
            </a: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6" name="Google Shape;196;p6"/>
          <p:cNvSpPr txBox="1">
            <a:spLocks noGrp="1"/>
          </p:cNvSpPr>
          <p:nvPr>
            <p:ph type="subTitle" idx="1"/>
          </p:nvPr>
        </p:nvSpPr>
        <p:spPr>
          <a:xfrm>
            <a:off x="6534687" y="841664"/>
            <a:ext cx="4867605" cy="5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>
              <a:solidFill>
                <a:schemeClr val="dk2"/>
              </a:solidFill>
            </a:endParaRPr>
          </a:p>
          <a:p>
            <a:pPr marL="0" lvl="0" indent="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i="1">
              <a:solidFill>
                <a:schemeClr val="dk2"/>
              </a:solidFill>
            </a:endParaRPr>
          </a:p>
        </p:txBody>
      </p:sp>
      <p:graphicFrame>
        <p:nvGraphicFramePr>
          <p:cNvPr id="197" name="Google Shape;197;p6"/>
          <p:cNvGraphicFramePr/>
          <p:nvPr/>
        </p:nvGraphicFramePr>
        <p:xfrm>
          <a:off x="6718847" y="8124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{47B49DA8-3B85-4F9E-BBF9-0663A05B60EC}</a:tableStyleId>
              </a:tblPr>
              <a:tblGrid>
                <a:gridCol w="25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 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Strategy 2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Total Cars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4,000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Branches with increase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50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Total Rented Days of increased pay structure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325,608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Avg Price Per Day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$178.50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 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 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Gross Revenue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$58,121,028.00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Total Costs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$32,922,057.00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Profit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$25,198,971.00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Profit Margin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43%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 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 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Change in Profit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$5,290,821.00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90826" y="88100"/>
            <a:ext cx="1218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7"/>
          <p:cNvGrpSpPr/>
          <p:nvPr/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205" name="Google Shape;205;p7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7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8" name="Google Shape;208;p7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7"/>
          <p:cNvSpPr txBox="1"/>
          <p:nvPr/>
        </p:nvSpPr>
        <p:spPr>
          <a:xfrm>
            <a:off x="789708" y="841664"/>
            <a:ext cx="4874661" cy="5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Comparisons</a:t>
            </a:r>
            <a:endParaRPr/>
          </a:p>
        </p:txBody>
      </p:sp>
      <p:graphicFrame>
        <p:nvGraphicFramePr>
          <p:cNvPr id="216" name="Google Shape;216;p7"/>
          <p:cNvGraphicFramePr/>
          <p:nvPr/>
        </p:nvGraphicFramePr>
        <p:xfrm>
          <a:off x="6149011" y="881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{47B49DA8-3B85-4F9E-BBF9-0663A05B60EC}</a:tableStyleId>
              </a:tblPr>
              <a:tblGrid>
                <a:gridCol w="149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 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Benchmark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Strategy 1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Strategy 2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Total Cars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4,000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4,000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4,000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Branches with increase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22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50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Total Rented Days of increased pay structure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r>
                        <a:rPr lang="en-US" u="none" strike="noStrike" cap="none"/>
                        <a:t> 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130,243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325,608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Avg Price Per Day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$162.26 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$178.50 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$178.50 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Gross Revenue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$52,830,207.00 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$55,305,300.00 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$58,121,028.00 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Total Costs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$32,922,057.00 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$32,922,057.00 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$32,922,057.00 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Profit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$19,908,150.00 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$22,383,243.00 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$25,198,971.00 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Profit Margin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38%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40%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43%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 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 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 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 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Change in Profit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 </a:t>
                      </a:r>
                      <a:r>
                        <a:rPr lang="en-US"/>
                        <a:t>                                  -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$2,475,093.00 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$5,290,821.00 </a:t>
                      </a:r>
                      <a:endParaRPr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17" name="Google Shape;217;p7"/>
          <p:cNvGraphicFramePr/>
          <p:nvPr/>
        </p:nvGraphicFramePr>
        <p:xfrm>
          <a:off x="6861513" y="43560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" name="Google Shape;224;p8"/>
          <p:cNvGrpSpPr/>
          <p:nvPr/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225" name="Google Shape;225;p8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8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28" name="Google Shape;228;p8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8"/>
          <p:cNvSpPr txBox="1">
            <a:spLocks noGrp="1"/>
          </p:cNvSpPr>
          <p:nvPr>
            <p:ph type="ctrTitle"/>
          </p:nvPr>
        </p:nvSpPr>
        <p:spPr>
          <a:xfrm>
            <a:off x="789708" y="841664"/>
            <a:ext cx="4874661" cy="5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chemeClr val="lt1"/>
                </a:solidFill>
              </a:rPr>
              <a:t>Call to Action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35" name="Google Shape;235;p8"/>
          <p:cNvSpPr txBox="1">
            <a:spLocks noGrp="1"/>
          </p:cNvSpPr>
          <p:nvPr>
            <p:ph type="subTitle" idx="1"/>
          </p:nvPr>
        </p:nvSpPr>
        <p:spPr>
          <a:xfrm>
            <a:off x="6293825" y="841675"/>
            <a:ext cx="5491500" cy="51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-US" sz="3200">
                <a:solidFill>
                  <a:schemeClr val="dk2"/>
                </a:solidFill>
              </a:rPr>
              <a:t>First, implement Strategy 1 and monitor results </a:t>
            </a:r>
            <a:endParaRPr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-US" sz="3200">
                <a:solidFill>
                  <a:schemeClr val="dk2"/>
                </a:solidFill>
              </a:rPr>
              <a:t>Then, implement Strategy 2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b7946ac60_0_6"/>
          <p:cNvSpPr/>
          <p:nvPr/>
        </p:nvSpPr>
        <p:spPr>
          <a:xfrm>
            <a:off x="3051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3b7946ac60_0_6"/>
          <p:cNvSpPr/>
          <p:nvPr/>
        </p:nvSpPr>
        <p:spPr>
          <a:xfrm>
            <a:off x="3051" y="0"/>
            <a:ext cx="1218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g13b7946ac60_0_6"/>
          <p:cNvGrpSpPr/>
          <p:nvPr/>
        </p:nvGrpSpPr>
        <p:grpSpPr>
          <a:xfrm>
            <a:off x="3057" y="-22"/>
            <a:ext cx="6064307" cy="6857862"/>
            <a:chOff x="651279" y="598259"/>
            <a:chExt cx="10889400" cy="5680800"/>
          </a:xfrm>
        </p:grpSpPr>
        <p:sp>
          <p:nvSpPr>
            <p:cNvPr id="243" name="Google Shape;243;g13b7946ac60_0_6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g13b7946ac60_0_6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g13b7946ac60_0_6"/>
          <p:cNvGrpSpPr/>
          <p:nvPr/>
        </p:nvGrpSpPr>
        <p:grpSpPr>
          <a:xfrm>
            <a:off x="1524" y="0"/>
            <a:ext cx="12188952" cy="6859135"/>
            <a:chOff x="0" y="0"/>
            <a:chExt cx="12188952" cy="6859135"/>
          </a:xfrm>
        </p:grpSpPr>
        <p:sp>
          <p:nvSpPr>
            <p:cNvPr id="246" name="Google Shape;246;g13b7946ac60_0_6"/>
            <p:cNvSpPr/>
            <p:nvPr/>
          </p:nvSpPr>
          <p:spPr>
            <a:xfrm>
              <a:off x="26122" y="6015669"/>
              <a:ext cx="2608073" cy="842670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g13b7946ac60_0_6"/>
            <p:cNvSpPr/>
            <p:nvPr/>
          </p:nvSpPr>
          <p:spPr>
            <a:xfrm>
              <a:off x="655184" y="5798001"/>
              <a:ext cx="2486515" cy="1061134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g13b7946ac60_0_6"/>
            <p:cNvSpPr/>
            <p:nvPr/>
          </p:nvSpPr>
          <p:spPr>
            <a:xfrm>
              <a:off x="0" y="2390523"/>
              <a:ext cx="611491" cy="1422364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g13b7946ac60_0_6"/>
            <p:cNvSpPr/>
            <p:nvPr/>
          </p:nvSpPr>
          <p:spPr>
            <a:xfrm>
              <a:off x="3792772" y="0"/>
              <a:ext cx="2420311" cy="1345174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13b7946ac60_0_6"/>
            <p:cNvSpPr/>
            <p:nvPr/>
          </p:nvSpPr>
          <p:spPr>
            <a:xfrm>
              <a:off x="10946850" y="0"/>
              <a:ext cx="1242102" cy="2622511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13b7946ac60_0_6"/>
            <p:cNvSpPr/>
            <p:nvPr/>
          </p:nvSpPr>
          <p:spPr>
            <a:xfrm>
              <a:off x="0" y="0"/>
              <a:ext cx="1577667" cy="98067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g13b7946ac60_0_6"/>
          <p:cNvSpPr txBox="1">
            <a:spLocks noGrp="1"/>
          </p:cNvSpPr>
          <p:nvPr>
            <p:ph type="ctrTitle"/>
          </p:nvPr>
        </p:nvSpPr>
        <p:spPr>
          <a:xfrm>
            <a:off x="789708" y="841664"/>
            <a:ext cx="4874700" cy="51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chemeClr val="lt1"/>
                </a:solidFill>
              </a:rPr>
              <a:t>Questions?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Widescreen</PresentationFormat>
  <Paragraphs>124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Lariat Rental Car Analysis  Presented by: Hanna Humphrey</vt:lpstr>
      <vt:lpstr>      Lariat Rental Car Analysis     </vt:lpstr>
      <vt:lpstr>Recommendations</vt:lpstr>
      <vt:lpstr>      Strategy 1: Increase daily rental rate by 10% at airport locations       </vt:lpstr>
      <vt:lpstr>      Strategy 1:  Increase daily rental rate by 10% at airport locations       </vt:lpstr>
      <vt:lpstr>      Strategy 2: Increase daily rental rate by 10% at all locations       </vt:lpstr>
      <vt:lpstr>PowerPoint Presentation</vt:lpstr>
      <vt:lpstr>Call to Action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Rental Car Analysis  Presented by: Hanna Humphrey</dc:title>
  <cp:lastModifiedBy>Hanna Humphrey</cp:lastModifiedBy>
  <cp:revision>1</cp:revision>
  <dcterms:created xsi:type="dcterms:W3CDTF">2021-08-04T15:08:30Z</dcterms:created>
  <dcterms:modified xsi:type="dcterms:W3CDTF">2022-07-22T18:50:51Z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0x0101004E34A9EF42CEA2429BFE71237D19A485</vt:lpwstr>
  </property>
</Properties>
</file>