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J+OSc0iPLajKR0pnfD/dzDoy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098ae7d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6098ae7d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98ae7d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6098ae7d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c648a05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5c648a05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36b868c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36b868c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 206: Discussion 6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Working with Files and Midterm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 unittest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a subclass of unittest.TestCase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Define methods for test cases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Start each method with test_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assertion methods – ex: assertEqual() – to check the results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Run the tests using unittest.main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cases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Test usual values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Test edge cases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Discussion 6 Exercise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CSV Format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CSV (comma separated values) files are a simple and lightweight way to store structured data</a:t>
            </a:r>
            <a:r>
              <a:rPr lang="en"/>
              <a:t>. They can be read by many different programs and are a common format for sharing datasets.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CSV file represents data as a </a:t>
            </a:r>
            <a:r>
              <a:rPr b="1" lang="en"/>
              <a:t>series of rows and columns</a:t>
            </a:r>
            <a:r>
              <a:rPr lang="en"/>
              <a:t>, much like an Excel spreadsheet or a matrix.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row of a CSV usually contains the name of each column. This is called the </a:t>
            </a:r>
            <a:r>
              <a:rPr b="1" lang="en"/>
              <a:t>header row</a:t>
            </a:r>
            <a:r>
              <a:rPr lang="en"/>
              <a:t>. Most CSVs have one, but it isn’t required.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line of a CSV represents a row. Usually the columns are separated from each other using commas (,) within each row, unless specified otherwise.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separators such as tabs (\t) and pipes (|) can be used, but commas are by far the most common.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CSV data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38" y="1170125"/>
            <a:ext cx="2458725" cy="34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2256825" y="1157175"/>
            <a:ext cx="9840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195725" y="2273450"/>
            <a:ext cx="22830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 that the columns are only separated with commas. There is no need for additional spaces between commas.)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Newline Characters (\n)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open a CSV file in a program like Excel or an IDE like VSCode, the rows are automatically placed onto their own line for readability.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since computers don’t have eyes, they need to use a special character called a newline to know where one line should end and one should begin.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newline character is represented in Python as ‘\n’ and it counts as a single character, i.e., len(‘\n’) == 1 would return True)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won’t need to worry about this for today’s assignment, but (hint hint) it may be useful for upcoming assignments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098ae7d49_0_4"/>
          <p:cNvSpPr txBox="1"/>
          <p:nvPr>
            <p:ph type="title"/>
          </p:nvPr>
        </p:nvSpPr>
        <p:spPr>
          <a:xfrm>
            <a:off x="311700" y="43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Sorted</a:t>
            </a:r>
            <a:endParaRPr sz="2400"/>
          </a:p>
        </p:txBody>
      </p:sp>
      <p:sp>
        <p:nvSpPr>
          <p:cNvPr id="139" name="Google Shape;139;g16098ae7d49_0_4"/>
          <p:cNvSpPr txBox="1"/>
          <p:nvPr>
            <p:ph idx="1" type="body"/>
          </p:nvPr>
        </p:nvSpPr>
        <p:spPr>
          <a:xfrm>
            <a:off x="451300" y="2019900"/>
            <a:ext cx="85206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name_list = ["Yoshi Kano", "Jackie Cohen",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"Paul Resnick", "Sam Carton"]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reverse_sorted_names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sorted(name_list, reverse=True)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reverse_sorted_names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16098ae7d49_0_4"/>
          <p:cNvSpPr/>
          <p:nvPr/>
        </p:nvSpPr>
        <p:spPr>
          <a:xfrm>
            <a:off x="541900" y="4228825"/>
            <a:ext cx="7695600" cy="427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['Yoshi Kano', 'Sam Carton', 'Paul Resnick', 'Jackie Cohen']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6098ae7d49_0_4"/>
          <p:cNvSpPr txBox="1"/>
          <p:nvPr/>
        </p:nvSpPr>
        <p:spPr>
          <a:xfrm>
            <a:off x="451300" y="1136950"/>
            <a:ext cx="7786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the built-in function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used to sort a list alphabetically (A → Z) or in ascending numerical order. Passing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reverse=True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reverses this behavior. Remember that sorted does not modify an existing list. It returns a copy of the list that has been sorted.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098ae7d49_0_11"/>
          <p:cNvSpPr/>
          <p:nvPr/>
        </p:nvSpPr>
        <p:spPr>
          <a:xfrm>
            <a:off x="4691550" y="4366825"/>
            <a:ext cx="4180500" cy="664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[('grape', 1), ('melon', 2), ('apple', 3)]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6098ae7d49_0_11"/>
          <p:cNvSpPr txBox="1"/>
          <p:nvPr>
            <p:ph type="title"/>
          </p:nvPr>
        </p:nvSpPr>
        <p:spPr>
          <a:xfrm>
            <a:off x="225600" y="19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Passing a lambda function to the </a:t>
            </a:r>
            <a:r>
              <a:rPr i="1" lang="en" sz="1800"/>
              <a:t>key</a:t>
            </a:r>
            <a:r>
              <a:rPr lang="en" sz="1800"/>
              <a:t> parameter allows us to sort a dictionary by its values. (Default is to sort by keys)</a:t>
            </a:r>
            <a:endParaRPr sz="1800"/>
          </a:p>
        </p:txBody>
      </p:sp>
      <p:sp>
        <p:nvSpPr>
          <p:cNvPr id="148" name="Google Shape;148;g16098ae7d49_0_11"/>
          <p:cNvSpPr txBox="1"/>
          <p:nvPr>
            <p:ph idx="1" type="body"/>
          </p:nvPr>
        </p:nvSpPr>
        <p:spPr>
          <a:xfrm>
            <a:off x="336825" y="941525"/>
            <a:ext cx="86658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fruits_list = {"apple" : 3, "grape" : 1, "melon" : 2}</a:t>
            </a:r>
            <a:endParaRPr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= sorted(fruits_list.items(), key = lambda x: x[1], reverse = True)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sortval(x):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x[1]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= sorted(fruits_list.items(), key = sortval)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print(sort)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16098ae7d49_0_11"/>
          <p:cNvSpPr/>
          <p:nvPr/>
        </p:nvSpPr>
        <p:spPr>
          <a:xfrm>
            <a:off x="149400" y="2886875"/>
            <a:ext cx="187500" cy="1174500"/>
          </a:xfrm>
          <a:prstGeom prst="leftBrace">
            <a:avLst>
              <a:gd fmla="val 8333" name="adj1"/>
              <a:gd fmla="val 5237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6098ae7d49_0_11"/>
          <p:cNvSpPr/>
          <p:nvPr/>
        </p:nvSpPr>
        <p:spPr>
          <a:xfrm>
            <a:off x="149400" y="1365350"/>
            <a:ext cx="187500" cy="572700"/>
          </a:xfrm>
          <a:prstGeom prst="leftBrace">
            <a:avLst>
              <a:gd fmla="val 8333" name="adj1"/>
              <a:gd fmla="val 5237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Today’s Assignment</a:t>
            </a:r>
            <a:endParaRPr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working with a dataset of Forest Fires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adapted dataset contains the following columns: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month - month of the year: 'jan' to 'dec'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day - day of the week: 'mon' to 'sun'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 - temperature in Celsius degrees: 2.2 to 33.30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RH - relative humidity in %: 15 to 96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area - the burned area of the forest (in hectares): 0.09 to 1090.84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1642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starter code you are given a class, </a:t>
            </a:r>
            <a:r>
              <a:rPr i="1" lang="en"/>
              <a:t>FireReader</a:t>
            </a:r>
            <a:r>
              <a:rPr lang="en"/>
              <a:t> and several methods to implement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FireReader</a:t>
            </a:r>
            <a:r>
              <a:rPr lang="en"/>
              <a:t> reads in the CSV file and builds a dictionary where each key is the name of a column, and each value is a list of the data in that column. The dictionary is stored in an instance variable called </a:t>
            </a:r>
            <a:r>
              <a:rPr i="1" lang="en"/>
              <a:t>data_dict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800" y="2819550"/>
            <a:ext cx="1530275" cy="21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5224950" y="3165225"/>
            <a:ext cx="30372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self.data_dict =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‘month’: [‘jul’, ‘sep’, ‘sep’...],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‘day’: [‘tue’, ‘tue’, ‘mon’...],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‘temp’: [18.0, 21.7, 21.9…],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‘RH’: [42, 38, 39…],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‘area’: [0.36, 0.43, 0.47...]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3695275" y="3449775"/>
            <a:ext cx="1338300" cy="68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you’ll need to fix the bugs in the </a:t>
            </a:r>
            <a:r>
              <a:rPr i="1" lang="en"/>
              <a:t>build_data_dict() </a:t>
            </a:r>
            <a:r>
              <a:rPr lang="en"/>
              <a:t>method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Think about the header row and how columns are separated in CSVs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you’ll need to implement each method of the </a:t>
            </a:r>
            <a:r>
              <a:rPr i="1" lang="en"/>
              <a:t>FireReader</a:t>
            </a:r>
            <a:r>
              <a:rPr lang="en"/>
              <a:t> class according to the instructions in the starter code.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provided several test cases for you that should pass if you’ve completed the assignment successfully; please don’t change any of these test cases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c648a0590_0_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As it says in the syllabus: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>
                <a:solidFill>
                  <a:schemeClr val="dk1"/>
                </a:solidFill>
              </a:rPr>
              <a:t>“You earn points for attempting [discussion] assignments; they do not have to be correct.”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also means that you don’t have to complete the entire assignment – get as far as you can, and then hand in whatever you have – you’ll get full points just for having worked on it!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Midterm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Functions, Conditionals</a:t>
            </a:r>
            <a:endParaRPr u="sng"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937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Functions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Defined with the keyword def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Must be called to execute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Conditionals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Execute code if a Boolean expression is true or false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if-elif-else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Logical operators (and, or, not)</a:t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36b868c0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Strings and Lists</a:t>
            </a:r>
            <a:endParaRPr u="sng"/>
          </a:p>
        </p:txBody>
      </p:sp>
      <p:sp>
        <p:nvSpPr>
          <p:cNvPr id="77" name="Google Shape;77;g2036b868c0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Strings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String methods (str.lower(), str.upper(), str.capitalize(), etc)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String indexing and slicing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Lists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Holds items in order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 methods (append, extend, pop, reverse, sort, etc)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List indexing and slicing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Loops, Tuples, and Dictionaries </a:t>
            </a:r>
            <a:endParaRPr u="sng"/>
          </a:p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Loops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loop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each item in a collection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value in range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While loop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While some Boolean expression is true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Tuples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Immutable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Tuple indexing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Dictionaries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</a:t>
            </a:r>
            <a:r>
              <a:rPr lang="en" sz="1800">
                <a:solidFill>
                  <a:schemeClr val="dk1"/>
                </a:solidFill>
              </a:rPr>
              <a:t>ey:value pairs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Dictionary methods – keys(), values(), items(), get(), etc.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Turtles</a:t>
            </a:r>
            <a:endParaRPr u="sng"/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Turtle methods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forward(), backward(), color(), goto(), left(), right(), pendown(), penup(), pensize(), setheading(), etc.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Screen methods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screensize(), bgcolor(), exitonclick(),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Terminal, Git, and GitHub</a:t>
            </a:r>
            <a:endParaRPr u="sng"/>
          </a:p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Terminal commands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cd – change directory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pwd/chdir – print current directory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ls/dir – list contents of directory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Git commands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clone - make a copy of your remote repo on your local computer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add – add file to your staging area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commit – record changes in your local repo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push – send your committed local changes to a remote repo (GitHub)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status – where you can see what is staged for a commit, what has changed but not staged, and what is ignored</a:t>
            </a:r>
            <a:endParaRPr sz="18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u="sng"/>
              <a:t>Classes and Objects</a:t>
            </a:r>
            <a:endParaRPr u="sng"/>
          </a:p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Class: defines what all objects of the class know (attributes) and can do (methods)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Object: an instance of a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Inheritance: one class can inherit from another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Association: one class can be associated with another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descr="Diagram&#10;&#10;Description automatically generated" id="102" name="Google Shape;1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815" y="2894275"/>
            <a:ext cx="5180369" cy="199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