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93" r:id="rId4"/>
    <p:sldId id="289" r:id="rId5"/>
    <p:sldId id="270" r:id="rId6"/>
    <p:sldId id="286" r:id="rId7"/>
    <p:sldId id="291" r:id="rId8"/>
    <p:sldId id="290" r:id="rId9"/>
    <p:sldId id="292" r:id="rId10"/>
    <p:sldId id="294" r:id="rId11"/>
    <p:sldId id="302" r:id="rId12"/>
    <p:sldId id="300" r:id="rId13"/>
    <p:sldId id="296" r:id="rId14"/>
    <p:sldId id="297" r:id="rId15"/>
    <p:sldId id="298" r:id="rId16"/>
    <p:sldId id="266" r:id="rId17"/>
    <p:sldId id="301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35C"/>
    <a:srgbClr val="1C658E"/>
    <a:srgbClr val="B7D7EC"/>
    <a:srgbClr val="D4D8DD"/>
    <a:srgbClr val="72B2E3"/>
    <a:srgbClr val="64BBCE"/>
    <a:srgbClr val="6393CF"/>
    <a:srgbClr val="FF6969"/>
    <a:srgbClr val="8B9BB0"/>
    <a:srgbClr val="C1D5E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F0279-1EB1-1175-CDB1-1684D1A2DC94}" v="15" dt="2023-11-21T03:08:09.496"/>
    <p1510:client id="{4949A890-0086-B038-1756-C5B3C23AC16E}" v="2449" dt="2023-10-28T15:55:40.628"/>
    <p1510:client id="{7BD6799E-C9C0-EFC6-394A-142DAEE56A49}" v="3857" dt="2023-09-23T03:06:38.152"/>
    <p1510:client id="{90988A7D-9ABC-9F38-0F58-AE4417579F21}" v="7472" dt="2023-11-24T02:58:55.219"/>
    <p1510:client id="{ACFAE019-DB17-3323-943A-95DE85FC9971}" v="12863" dt="2023-11-24T04:42:11.681"/>
    <p1510:client id="{DD9168D6-842D-7D58-66FA-F8F092614887}" v="1027" dt="2023-11-17T22:08:30.242"/>
    <p1510:client id="{FB3D092E-196D-24DC-3DC5-52DF950F817D}" v="34" dt="2023-10-28T16:01:12.07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9999/B552555/lhLeaseNoticeInfo1/lhLeaseNoticeInfo1" TargetMode="External"/><Relationship Id="rId5" Type="http://schemas.openxmlformats.org/officeDocument/2006/relationships/hyperlink" Target="http://localhost:9999&#47196;" TargetMode="External"/><Relationship Id="rId4" Type="http://schemas.openxmlformats.org/officeDocument/2006/relationships/hyperlink" Target="http://localhost:99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mjn5027.tistory.com/80#google_vignette" TargetMode="External"/><Relationship Id="rId18" Type="http://schemas.openxmlformats.org/officeDocument/2006/relationships/hyperlink" Target="https://hianna.tistory.com/452" TargetMode="External"/><Relationship Id="rId26" Type="http://schemas.openxmlformats.org/officeDocument/2006/relationships/hyperlink" Target="https://velog.io/@kms0206/Map-ForEach%EC%97%90-%EB%8C%80%ED%95%98%EC%97%AC" TargetMode="External"/><Relationship Id="rId21" Type="http://schemas.openxmlformats.org/officeDocument/2006/relationships/hyperlink" Target="https://velog.io/@sham/Router-Props-link%EB%A1%9C-%EC%A0%84%EB%8B%AC%ED%95%98%EB%8A%94-props" TargetMode="External"/><Relationship Id="rId34" Type="http://schemas.openxmlformats.org/officeDocument/2006/relationships/hyperlink" Target="https://pottatt0.tistory.com/entry/momentjs-react%EB%A1%9C-%EB%82%A0%EC%A7%9C%EB%A5%BC-%EA%B4%80%EB%A6%AC%ED%95%98%EB%8A%94-%EC%89%BD%EA%B3%A0-%EB%B9%A0%EB%A5%B8-%EB%B0%A9%EB%B2%95" TargetMode="External"/><Relationship Id="rId7" Type="http://schemas.openxmlformats.org/officeDocument/2006/relationships/hyperlink" Target="https://www.microsoft.com/ko-kr/security/business/security-101/what-is-an-endpoint" TargetMode="External"/><Relationship Id="rId12" Type="http://schemas.openxmlformats.org/officeDocument/2006/relationships/hyperlink" Target="https://twojobui.tistory.com/10" TargetMode="External"/><Relationship Id="rId17" Type="http://schemas.openxmlformats.org/officeDocument/2006/relationships/hyperlink" Target="https://velog.io/@yonghk423/%EA%B0%9D%EC%B2%B4Object-%EC%86%8D%EC%84%B1property-%EA%B0%9C%EC%88%98-%EA%B5%AC%ED%95%98%EA%B8%B0" TargetMode="External"/><Relationship Id="rId25" Type="http://schemas.openxmlformats.org/officeDocument/2006/relationships/hyperlink" Target="https://hianna.tistory.com/469" TargetMode="External"/><Relationship Id="rId33" Type="http://schemas.openxmlformats.org/officeDocument/2006/relationships/hyperlink" Target="https://velog.io/@hjthgus777/React-%EB%8B%A4%EC%8B%9C-%ED%95%9C%EB%B2%88-useCallback%EC%9D%84-%ED%8C%8C%ED%97%A4%EC%B3%90%EB%B3%B4%EC%9E%90" TargetMode="External"/><Relationship Id="rId38" Type="http://schemas.openxmlformats.org/officeDocument/2006/relationships/hyperlink" Target="https://sudo-minz.tistory.com/30" TargetMode="External"/><Relationship Id="rId2" Type="http://schemas.openxmlformats.org/officeDocument/2006/relationships/hyperlink" Target="https://velog.io/@leewooseong/react-router-dom-v6-%EC%82%AC%EB%9D%BC%EC%A7%84-match-location-history-props" TargetMode="External"/><Relationship Id="rId16" Type="http://schemas.openxmlformats.org/officeDocument/2006/relationships/hyperlink" Target="https://developer.mozilla.org/ko/docs/Web/JavaScript/Reference/Global_Objects/Array/map" TargetMode="External"/><Relationship Id="rId20" Type="http://schemas.openxmlformats.org/officeDocument/2006/relationships/hyperlink" Target="https://velog.io/@pearpearb/TIL-28-Link-to%EB%A1%9C-props-%EB%8D%B0%EC%9D%B4%ED%84%B0-%EC%A0%84%EB%8B%AC%ED%95%98%EA%B8%B0" TargetMode="External"/><Relationship Id="rId29" Type="http://schemas.openxmlformats.org/officeDocument/2006/relationships/hyperlink" Target="https://wonyoung2257.tistory.com/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s2ree.tistory.com/207" TargetMode="External"/><Relationship Id="rId11" Type="http://schemas.openxmlformats.org/officeDocument/2006/relationships/hyperlink" Target="https://okayoon.tistory.com/entry/React-DOM%EC%97%98%EB%A6%AC%EB%A8%BC%ED%8A%B8%EC%97%90-%ED%85%8D%EC%8A%A4%ED%8A%B8-%EC%82%BD%EC%9E%85%ED%95%98%EA%B8%B0-innerHTML%EB%A7%90%EA%B3%A0-dangerouslySetInnerHTML%EB%A5%BC-%EC%82%AC%EC%9A%A9%ED%95%98%EC%9E%90" TargetMode="External"/><Relationship Id="rId24" Type="http://schemas.openxmlformats.org/officeDocument/2006/relationships/hyperlink" Target="https://velog.io/@dldmswjd322/Express-response-Invalid-status-code-%EC%98%A4%EB%A5%98" TargetMode="External"/><Relationship Id="rId32" Type="http://schemas.openxmlformats.org/officeDocument/2006/relationships/hyperlink" Target="https://velog.io/@gyutato/%ED%8A%B8%EB%9F%AC%EB%B8%94%EC%8A%88%ED%8C%85React-useEffect-%EC%9D%98%EC%A1%B4%EC%84%B1-%EB%B0%B0%EC%97%B4%EC%97%90-props-%EB%84%A3%EA%B8%B0" TargetMode="External"/><Relationship Id="rId37" Type="http://schemas.openxmlformats.org/officeDocument/2006/relationships/hyperlink" Target="https://steemit.com/hive-101145/@realmankwon/react" TargetMode="External"/><Relationship Id="rId5" Type="http://schemas.openxmlformats.org/officeDocument/2006/relationships/hyperlink" Target="https://velog.io/@wjddnjswjd12/node.js-express-%EB%AF%B8%EB%93%A4%EC%9B%A8%EC%96%B4%EB%9E%80" TargetMode="External"/><Relationship Id="rId15" Type="http://schemas.openxmlformats.org/officeDocument/2006/relationships/hyperlink" Target="https://m.blog.naver.com/PostView.naver?blogId=on21life&amp;logNo=222354181592&amp;categoryNo=0&amp;proxyReferer=" TargetMode="External"/><Relationship Id="rId23" Type="http://schemas.openxmlformats.org/officeDocument/2006/relationships/hyperlink" Target="https://dev-gabriel.tistory.com/31#google_vignette&amp;gsc.tab=0" TargetMode="External"/><Relationship Id="rId28" Type="http://schemas.openxmlformats.org/officeDocument/2006/relationships/hyperlink" Target="https://joonpyo-hong.tistory.com/entry/JS-%EB%8F%99%EC%A0%81%EC%9C%BC%EB%A1%9C-%EC%83%9D%EC%84%B1%EB%90%9C-%ED%83%9C%EA%B7%B8%EC%97%90-%EC%9D%B4%EB%B2%A4%ED%8A%B8-%EA%B1%B8%EA%B8%B0" TargetMode="External"/><Relationship Id="rId36" Type="http://schemas.openxmlformats.org/officeDocument/2006/relationships/hyperlink" Target="https://www.npmjs.com/package/react-moment#formatting" TargetMode="External"/><Relationship Id="rId10" Type="http://schemas.openxmlformats.org/officeDocument/2006/relationships/hyperlink" Target="https://velog.io/@kaya53/React-React%EC%97%90%EC%84%9C-innerHTML-%EC%82%AC%EC%9A%A9%ED%95%98%EA%B8%B0" TargetMode="External"/><Relationship Id="rId19" Type="http://schemas.openxmlformats.org/officeDocument/2006/relationships/hyperlink" Target="https://www.data.go.kr/" TargetMode="External"/><Relationship Id="rId31" Type="http://schemas.openxmlformats.org/officeDocument/2006/relationships/hyperlink" Target="https://velog.io/@dlruddms5619/React-useEffect-%EC%B2%AB-%EB%A0%8C%EB%8D%94%EB%A7%81-%EC%8B%9C-%ED%95%A8%EC%88%98-%EC%8B%A4%ED%96%89-%EB%A7%89%EA%B8%B0" TargetMode="External"/><Relationship Id="rId4" Type="http://schemas.openxmlformats.org/officeDocument/2006/relationships/hyperlink" Target="https://velog.io/@leobit/%EB%AF%B8%EB%93%A4%EC%9B%A8%EC%96%B4%EC%99%80-Express" TargetMode="External"/><Relationship Id="rId9" Type="http://schemas.openxmlformats.org/officeDocument/2006/relationships/hyperlink" Target="https://velog.io/@nemo/string-to-jsx" TargetMode="External"/><Relationship Id="rId14" Type="http://schemas.openxmlformats.org/officeDocument/2006/relationships/hyperlink" Target="https://hianna.tistory.com/402" TargetMode="External"/><Relationship Id="rId22" Type="http://schemas.openxmlformats.org/officeDocument/2006/relationships/hyperlink" Target="https://mchch.tistory.com/140" TargetMode="External"/><Relationship Id="rId27" Type="http://schemas.openxmlformats.org/officeDocument/2006/relationships/hyperlink" Target="https://zoetechlog.tistory.com/134" TargetMode="External"/><Relationship Id="rId30" Type="http://schemas.openxmlformats.org/officeDocument/2006/relationships/hyperlink" Target="https://seokd.tistory.com/8" TargetMode="External"/><Relationship Id="rId35" Type="http://schemas.openxmlformats.org/officeDocument/2006/relationships/hyperlink" Target="https://www.altcademy.com/blog/how-to-format-datetime-in-reactjs/" TargetMode="External"/><Relationship Id="rId8" Type="http://schemas.openxmlformats.org/officeDocument/2006/relationships/hyperlink" Target="https://jinyisland.kr/post/middleware/" TargetMode="External"/><Relationship Id="rId3" Type="http://schemas.openxmlformats.org/officeDocument/2006/relationships/hyperlink" Target="https://developer.mozilla.org/en-US/docs/Web/HTTP/COR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af-ZA" dirty="0"/>
              <a:t>​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C8205-673D-EC51-5910-A731A63C739F}"/>
              </a:ext>
            </a:extLst>
          </p:cNvPr>
          <p:cNvSpPr txBox="1"/>
          <p:nvPr/>
        </p:nvSpPr>
        <p:spPr>
          <a:xfrm>
            <a:off x="1946634" y="2364681"/>
            <a:ext cx="812031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err="1">
                <a:solidFill>
                  <a:schemeClr val="accent6"/>
                </a:solidFill>
                <a:ea typeface="+mn-lt"/>
                <a:cs typeface="+mn-lt"/>
              </a:rPr>
              <a:t>LH공공임대주택</a:t>
            </a:r>
            <a:r>
              <a:rPr lang="en-US" sz="4800" b="1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ko-KR" altLang="en-US" sz="4800" b="1" dirty="0">
                <a:solidFill>
                  <a:schemeClr val="accent6"/>
                </a:solidFill>
                <a:ea typeface="+mn-lt"/>
                <a:cs typeface="+mn-lt"/>
              </a:rPr>
              <a:t>정보조회</a:t>
            </a:r>
            <a:r>
              <a:rPr lang="en-US" sz="4800" b="1" dirty="0">
                <a:solidFill>
                  <a:schemeClr val="accent6"/>
                </a:solidFill>
                <a:ea typeface="+mn-lt"/>
                <a:cs typeface="+mn-lt"/>
              </a:rPr>
              <a:t> </a:t>
            </a:r>
            <a:endParaRPr lang="ko-KR" altLang="en-US" sz="4800" b="1">
              <a:solidFill>
                <a:schemeClr val="accent6"/>
              </a:solidFill>
            </a:endParaRPr>
          </a:p>
          <a:p>
            <a:pPr algn="ctr"/>
            <a:r>
              <a:rPr lang="en-US" sz="4800" b="1" dirty="0" err="1">
                <a:solidFill>
                  <a:schemeClr val="accent6"/>
                </a:solidFill>
                <a:ea typeface="+mn-lt"/>
                <a:cs typeface="+mn-lt"/>
              </a:rPr>
              <a:t>반응형</a:t>
            </a:r>
            <a:r>
              <a:rPr lang="en-US" sz="4800" b="1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ko-KR" altLang="en-US" sz="4800" b="1" dirty="0" err="1">
                <a:solidFill>
                  <a:schemeClr val="accent6"/>
                </a:solidFill>
                <a:ea typeface="+mn-lt"/>
                <a:cs typeface="+mn-lt"/>
              </a:rPr>
              <a:t>웹앱</a:t>
            </a:r>
            <a:r>
              <a:rPr lang="en-US" sz="4800" b="1" dirty="0">
                <a:solidFill>
                  <a:schemeClr val="accent6"/>
                </a:solidFill>
                <a:ea typeface="+mn-lt"/>
                <a:cs typeface="+mn-lt"/>
              </a:rPr>
              <a:t> </a:t>
            </a:r>
            <a:endParaRPr lang="ko-KR" sz="48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7033E-F1BC-14BD-500F-1BBD25C3859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1DB2C-845A-DD5C-3F70-916906C23C95}"/>
              </a:ext>
            </a:extLst>
          </p:cNvPr>
          <p:cNvSpPr txBox="1"/>
          <p:nvPr/>
        </p:nvSpPr>
        <p:spPr>
          <a:xfrm>
            <a:off x="2546195" y="3938576"/>
            <a:ext cx="69249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600" dirty="0">
                <a:solidFill>
                  <a:srgbClr val="B7D7EC"/>
                </a:solidFill>
                <a:ea typeface="+mn-lt"/>
                <a:cs typeface="+mn-lt"/>
              </a:rPr>
              <a:t>LH Public </a:t>
            </a:r>
            <a:r>
              <a:rPr lang="ko-KR" sz="1600" dirty="0" err="1">
                <a:solidFill>
                  <a:srgbClr val="B7D7EC"/>
                </a:solidFill>
                <a:ea typeface="+mn-lt"/>
                <a:cs typeface="+mn-lt"/>
              </a:rPr>
              <a:t>Housing</a:t>
            </a:r>
            <a:r>
              <a:rPr lang="ko-KR" sz="1600" dirty="0">
                <a:solidFill>
                  <a:srgbClr val="B7D7EC"/>
                </a:solidFill>
                <a:ea typeface="+mn-lt"/>
                <a:cs typeface="+mn-lt"/>
              </a:rPr>
              <a:t> </a:t>
            </a:r>
            <a:r>
              <a:rPr lang="ko-KR" sz="1600" dirty="0" err="1">
                <a:solidFill>
                  <a:srgbClr val="B7D7EC"/>
                </a:solidFill>
                <a:ea typeface="+mn-lt"/>
                <a:cs typeface="+mn-lt"/>
              </a:rPr>
              <a:t>Information</a:t>
            </a:r>
            <a:r>
              <a:rPr lang="ko-KR" sz="1600" dirty="0">
                <a:solidFill>
                  <a:srgbClr val="B7D7EC"/>
                </a:solidFill>
                <a:ea typeface="+mn-lt"/>
                <a:cs typeface="+mn-lt"/>
              </a:rPr>
              <a:t> </a:t>
            </a:r>
            <a:r>
              <a:rPr lang="ko-KR" sz="1600" dirty="0" err="1">
                <a:solidFill>
                  <a:srgbClr val="B7D7EC"/>
                </a:solidFill>
                <a:ea typeface="+mn-lt"/>
                <a:cs typeface="+mn-lt"/>
              </a:rPr>
              <a:t>Inquiry</a:t>
            </a:r>
            <a:r>
              <a:rPr lang="ko-KR" sz="1600" dirty="0">
                <a:solidFill>
                  <a:srgbClr val="B7D7EC"/>
                </a:solidFill>
                <a:ea typeface="+mn-lt"/>
                <a:cs typeface="+mn-lt"/>
              </a:rPr>
              <a:t> </a:t>
            </a:r>
            <a:r>
              <a:rPr lang="ko-KR" sz="1600" dirty="0" err="1">
                <a:solidFill>
                  <a:srgbClr val="B7D7EC"/>
                </a:solidFill>
                <a:ea typeface="+mn-lt"/>
                <a:cs typeface="+mn-lt"/>
              </a:rPr>
              <a:t>Responsive</a:t>
            </a:r>
            <a:r>
              <a:rPr lang="ko-KR" sz="1600" dirty="0">
                <a:solidFill>
                  <a:srgbClr val="B7D7EC"/>
                </a:solidFill>
                <a:ea typeface="+mn-lt"/>
                <a:cs typeface="+mn-lt"/>
              </a:rPr>
              <a:t> </a:t>
            </a:r>
            <a:r>
              <a:rPr lang="en-US" altLang="ko-KR" sz="1600" dirty="0">
                <a:solidFill>
                  <a:srgbClr val="B7D7EC"/>
                </a:solidFill>
                <a:ea typeface="+mn-lt"/>
                <a:cs typeface="+mn-lt"/>
              </a:rPr>
              <a:t>Webapp</a:t>
            </a:r>
            <a:endParaRPr lang="ko-KR" altLang="en-US" sz="1600" dirty="0">
              <a:solidFill>
                <a:srgbClr val="B7D7E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5D858-EEA5-05F4-ABE0-EFE9600F7498}"/>
              </a:ext>
            </a:extLst>
          </p:cNvPr>
          <p:cNvSpPr txBox="1"/>
          <p:nvPr/>
        </p:nvSpPr>
        <p:spPr>
          <a:xfrm>
            <a:off x="4637049" y="432886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600" b="1" dirty="0">
                <a:solidFill>
                  <a:schemeClr val="bg1"/>
                </a:solidFill>
                <a:ea typeface="+mn-lt"/>
                <a:cs typeface="+mn-lt"/>
              </a:rPr>
              <a:t>H201926137 홍혜원</a:t>
            </a:r>
            <a:endParaRPr lang="ko-KR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08344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구현된 소프트웨어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1101638"/>
            <a:ext cx="24531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2-1. 상세 페이지 웹 (~1920px)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D1CA-790F-753E-F42D-B8B98018E23E}"/>
              </a:ext>
            </a:extLst>
          </p:cNvPr>
          <p:cNvSpPr txBox="1"/>
          <p:nvPr/>
        </p:nvSpPr>
        <p:spPr>
          <a:xfrm>
            <a:off x="9162317" y="1101637"/>
            <a:ext cx="27014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2-2. 상세 페이지 모바일 </a:t>
            </a:r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400px~</a:t>
            </a:r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그림 1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BE32E6B-F6DA-0ABA-6A45-BAC1C48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12" y="1465283"/>
            <a:ext cx="7936745" cy="4466828"/>
          </a:xfrm>
          <a:prstGeom prst="rect">
            <a:avLst/>
          </a:prstGeom>
        </p:spPr>
      </p:pic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E7CCB88-9F11-9948-018B-E20F2AED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86" y="1465781"/>
            <a:ext cx="2130892" cy="46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6054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소스의 주요 부분과 동작 설명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1101638"/>
            <a:ext cx="492749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1-1. 리스트 조회 기능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- </a:t>
            </a:r>
            <a:r>
              <a:rPr lang="ko-KR" altLang="en-US" sz="1100" spc="-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ko-KR" altLang="en-US" sz="1100" spc="-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axios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Express 미들웨어를 활용해 외부 </a:t>
            </a:r>
            <a:r>
              <a:rPr lang="ko-KR" altLang="en-US" sz="1100" spc="-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api와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비동기 통신)</a:t>
            </a:r>
            <a:endParaRPr lang="ko-KR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ED94D1E-5DB8-156B-1BEC-D022DE3B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76824"/>
            <a:ext cx="4791075" cy="4666377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0E07927-8512-57B5-E00B-35ACB4B1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1579018"/>
            <a:ext cx="5276850" cy="224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274A9-77C8-732A-DAB5-61986D253CA7}"/>
              </a:ext>
            </a:extLst>
          </p:cNvPr>
          <p:cNvSpPr txBox="1"/>
          <p:nvPr/>
        </p:nvSpPr>
        <p:spPr>
          <a:xfrm>
            <a:off x="5062607" y="1577887"/>
            <a:ext cx="7174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Server.js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4D829-7D80-3ED8-BB61-D7973F2D7E6D}"/>
              </a:ext>
            </a:extLst>
          </p:cNvPr>
          <p:cNvSpPr txBox="1"/>
          <p:nvPr/>
        </p:nvSpPr>
        <p:spPr>
          <a:xfrm>
            <a:off x="9920357" y="157788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A82F002-ED46-59AE-5CBA-C31ED475DF53}"/>
              </a:ext>
            </a:extLst>
          </p:cNvPr>
          <p:cNvSpPr/>
          <p:nvPr/>
        </p:nvSpPr>
        <p:spPr>
          <a:xfrm>
            <a:off x="5973997" y="3984966"/>
            <a:ext cx="5271450" cy="224317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1B9FB-498A-7332-562D-3ACC3C759748}"/>
              </a:ext>
            </a:extLst>
          </p:cNvPr>
          <p:cNvSpPr/>
          <p:nvPr/>
        </p:nvSpPr>
        <p:spPr>
          <a:xfrm>
            <a:off x="1028699" y="2095500"/>
            <a:ext cx="298132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17B599-FCC0-DAF0-FA1D-ABB9F3DC1CD8}"/>
              </a:ext>
            </a:extLst>
          </p:cNvPr>
          <p:cNvSpPr/>
          <p:nvPr/>
        </p:nvSpPr>
        <p:spPr>
          <a:xfrm>
            <a:off x="1028699" y="3009899"/>
            <a:ext cx="4667250" cy="2276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3CFC5-7A81-E20A-F761-6619C7C2BAEB}"/>
              </a:ext>
            </a:extLst>
          </p:cNvPr>
          <p:cNvSpPr txBox="1"/>
          <p:nvPr/>
        </p:nvSpPr>
        <p:spPr>
          <a:xfrm>
            <a:off x="2390775" y="6362700"/>
            <a:ext cx="33432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Node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js로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미들웨어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서버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)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가동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9DC8C1-4F18-0658-C5B1-685ECC8FF3C4}"/>
              </a:ext>
            </a:extLst>
          </p:cNvPr>
          <p:cNvSpPr/>
          <p:nvPr/>
        </p:nvSpPr>
        <p:spPr>
          <a:xfrm>
            <a:off x="1028699" y="5619749"/>
            <a:ext cx="291465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10879D-1785-B255-D630-51781CE61543}"/>
              </a:ext>
            </a:extLst>
          </p:cNvPr>
          <p:cNvCxnSpPr/>
          <p:nvPr/>
        </p:nvCxnSpPr>
        <p:spPr>
          <a:xfrm>
            <a:off x="3724275" y="6210300"/>
            <a:ext cx="85725" cy="18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7EB0E5-8F05-07FA-045E-B3E7A659A3EA}"/>
              </a:ext>
            </a:extLst>
          </p:cNvPr>
          <p:cNvCxnSpPr>
            <a:cxnSpLocks/>
          </p:cNvCxnSpPr>
          <p:nvPr/>
        </p:nvCxnSpPr>
        <p:spPr>
          <a:xfrm flipV="1">
            <a:off x="2466974" y="1990724"/>
            <a:ext cx="190500" cy="95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802F8E-A8D4-9A62-FDBD-CB7A21842DCD}"/>
              </a:ext>
            </a:extLst>
          </p:cNvPr>
          <p:cNvSpPr txBox="1"/>
          <p:nvPr/>
        </p:nvSpPr>
        <p:spPr>
          <a:xfrm>
            <a:off x="2438400" y="1619250"/>
            <a:ext cx="3343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리액트앱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구동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서버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)</a:t>
            </a:r>
            <a:endParaRPr lang="ko-KR" dirty="0"/>
          </a:p>
          <a:p>
            <a:r>
              <a:rPr lang="en-US" sz="1000" dirty="0">
                <a:solidFill>
                  <a:srgbClr val="FF0000"/>
                </a:solidFill>
                <a:ea typeface="+mn-lt"/>
                <a:cs typeface="+mn-lt"/>
              </a:rPr>
              <a:t>CORS(Cross-origin resource sharing)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허용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A3C52-7E80-8726-235D-DF63002127D8}"/>
              </a:ext>
            </a:extLst>
          </p:cNvPr>
          <p:cNvSpPr txBox="1"/>
          <p:nvPr/>
        </p:nvSpPr>
        <p:spPr>
          <a:xfrm>
            <a:off x="3362325" y="3819525"/>
            <a:ext cx="22574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브라우저의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cors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정책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이슈를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피하기</a:t>
            </a: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위해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Node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js로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구동한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서버단에서</a:t>
            </a: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외부api와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통신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B44FC-D2DD-2CF1-08CF-6A8A461A600F}"/>
              </a:ext>
            </a:extLst>
          </p:cNvPr>
          <p:cNvSpPr txBox="1"/>
          <p:nvPr/>
        </p:nvSpPr>
        <p:spPr>
          <a:xfrm>
            <a:off x="6429375" y="1066800"/>
            <a:ext cx="47339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이 때,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reqUrl은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미들웨어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서버인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작성</a:t>
            </a:r>
            <a:endParaRPr lang="en-US" altLang="ko-KR" sz="1000">
              <a:solidFill>
                <a:srgbClr val="FF0000"/>
              </a:solidFill>
              <a:latin typeface="Pretendard ExtraBold"/>
            </a:endParaRPr>
          </a:p>
          <a:p>
            <a:r>
              <a:rPr lang="en-US" sz="1000" err="1">
                <a:solidFill>
                  <a:srgbClr val="FF0000"/>
                </a:solidFill>
                <a:latin typeface="Pretendard ExtraBold"/>
                <a:ea typeface="+mn-lt"/>
                <a:cs typeface="+mn-lt"/>
              </a:rPr>
              <a:t>reqUrl</a:t>
            </a:r>
            <a:r>
              <a:rPr lang="en-US" sz="1000" dirty="0">
                <a:solidFill>
                  <a:srgbClr val="FF0000"/>
                </a:solidFill>
                <a:latin typeface="Pretendard ExtraBold"/>
                <a:ea typeface="+mn-lt"/>
                <a:cs typeface="+mn-lt"/>
              </a:rPr>
              <a:t>: '</a:t>
            </a:r>
            <a:r>
              <a:rPr lang="en-US" sz="1000" dirty="0">
                <a:solidFill>
                  <a:srgbClr val="FF0000"/>
                </a:solidFill>
                <a:latin typeface="Pretendard Extra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1000" dirty="0">
                <a:solidFill>
                  <a:srgbClr val="FF0000"/>
                </a:solidFill>
                <a:latin typeface="Pretendard ExtraBold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://localhost:9999/B552555/lhLeaseNoticeInfo1/lhLeaseNoticeInfo1</a:t>
            </a:r>
            <a:r>
              <a:rPr lang="en-US" sz="1000" dirty="0">
                <a:solidFill>
                  <a:srgbClr val="FF0000"/>
                </a:solidFill>
                <a:latin typeface="Pretendard ExtraBold"/>
                <a:ea typeface="+mn-lt"/>
                <a:cs typeface="+mn-lt"/>
              </a:rPr>
              <a:t>'</a:t>
            </a:r>
          </a:p>
          <a:p>
            <a:endParaRPr lang="en-US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335AD1-0359-5CEF-5CC8-63746251A41E}"/>
              </a:ext>
            </a:extLst>
          </p:cNvPr>
          <p:cNvSpPr/>
          <p:nvPr/>
        </p:nvSpPr>
        <p:spPr>
          <a:xfrm>
            <a:off x="7096124" y="1733549"/>
            <a:ext cx="36195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DA8DCD-1882-BC45-C6DD-4252517392AE}"/>
              </a:ext>
            </a:extLst>
          </p:cNvPr>
          <p:cNvCxnSpPr>
            <a:cxnSpLocks/>
          </p:cNvCxnSpPr>
          <p:nvPr/>
        </p:nvCxnSpPr>
        <p:spPr>
          <a:xfrm flipV="1">
            <a:off x="7267574" y="1457324"/>
            <a:ext cx="47625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3E694F-80F7-9F53-69D0-76550E098D18}"/>
              </a:ext>
            </a:extLst>
          </p:cNvPr>
          <p:cNvSpPr txBox="1"/>
          <p:nvPr/>
        </p:nvSpPr>
        <p:spPr>
          <a:xfrm>
            <a:off x="6096000" y="4143375"/>
            <a:ext cx="503872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/>
              <a:t>※ </a:t>
            </a:r>
            <a:r>
              <a:rPr lang="en-US" altLang="ko-KR" sz="1100" err="1"/>
              <a:t>브라우저에서</a:t>
            </a:r>
            <a:r>
              <a:rPr lang="en-US" altLang="ko-KR" sz="1100" dirty="0"/>
              <a:t> </a:t>
            </a:r>
            <a:r>
              <a:rPr lang="en-US" altLang="ko-KR" sz="1100" err="1"/>
              <a:t>직접</a:t>
            </a:r>
            <a:r>
              <a:rPr lang="en-US" altLang="ko-KR" sz="1100" dirty="0"/>
              <a:t> </a:t>
            </a:r>
            <a:r>
              <a:rPr lang="en-US" altLang="ko-KR" sz="1100" err="1"/>
              <a:t>외부</a:t>
            </a:r>
            <a:r>
              <a:rPr lang="en-US" altLang="ko-KR" sz="1100" dirty="0"/>
              <a:t> </a:t>
            </a:r>
            <a:r>
              <a:rPr lang="en-US" altLang="ko-KR" sz="1100" err="1"/>
              <a:t>API와</a:t>
            </a:r>
            <a:r>
              <a:rPr lang="en-US" altLang="ko-KR" sz="1100" dirty="0"/>
              <a:t> </a:t>
            </a:r>
            <a:r>
              <a:rPr lang="en-US" altLang="ko-KR" sz="1100" err="1"/>
              <a:t>통신을</a:t>
            </a:r>
            <a:r>
              <a:rPr lang="en-US" altLang="ko-KR" sz="1100" dirty="0"/>
              <a:t> </a:t>
            </a:r>
            <a:r>
              <a:rPr lang="en-US" altLang="ko-KR" sz="1100" err="1"/>
              <a:t>시도하면</a:t>
            </a:r>
            <a:r>
              <a:rPr lang="en-US" altLang="ko-KR" sz="1100" dirty="0"/>
              <a:t> </a:t>
            </a:r>
            <a:r>
              <a:rPr lang="en-US" altLang="ko-KR" sz="1100" err="1"/>
              <a:t>브라우저</a:t>
            </a:r>
            <a:r>
              <a:rPr lang="en-US" altLang="ko-KR" sz="1100" dirty="0"/>
              <a:t> </a:t>
            </a:r>
            <a:r>
              <a:rPr lang="en-US" altLang="ko-KR" sz="1100" err="1"/>
              <a:t>보안</a:t>
            </a:r>
            <a:r>
              <a:rPr lang="en-US" altLang="ko-KR" sz="1100" dirty="0"/>
              <a:t> </a:t>
            </a:r>
            <a:r>
              <a:rPr lang="en-US" altLang="ko-KR" sz="1100" err="1"/>
              <a:t>정책</a:t>
            </a:r>
            <a:r>
              <a:rPr lang="en-US" altLang="ko-KR" sz="1100" dirty="0"/>
              <a:t> 상 </a:t>
            </a:r>
            <a:r>
              <a:rPr lang="en-US" altLang="ko-KR" sz="1100" b="1" dirty="0">
                <a:solidFill>
                  <a:srgbClr val="FF0000"/>
                </a:solidFill>
              </a:rPr>
              <a:t>CORS</a:t>
            </a:r>
            <a:r>
              <a:rPr lang="en-US" sz="1100" b="1" dirty="0">
                <a:solidFill>
                  <a:srgbClr val="FF0000"/>
                </a:solidFill>
                <a:ea typeface="+mn-lt"/>
                <a:cs typeface="+mn-lt"/>
              </a:rPr>
              <a:t>(Cross-origin resource sharing)</a:t>
            </a:r>
            <a:r>
              <a:rPr lang="ko-KR" altLang="en-US" sz="1100" b="1" dirty="0">
                <a:solidFill>
                  <a:srgbClr val="FF0000"/>
                </a:solidFill>
                <a:ea typeface="+mn-lt"/>
                <a:cs typeface="+mn-lt"/>
              </a:rPr>
              <a:t>에러*</a:t>
            </a:r>
            <a:r>
              <a:rPr lang="ko-KR" altLang="en-US" sz="1100" dirty="0">
                <a:ea typeface="+mn-lt"/>
                <a:cs typeface="+mn-lt"/>
              </a:rPr>
              <a:t>가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ko-KR" altLang="en-US" sz="1100" dirty="0">
                <a:ea typeface="+mn-lt"/>
                <a:cs typeface="+mn-lt"/>
              </a:rPr>
              <a:t>발생하기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때문에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브라우저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내에서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구동되는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리액트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앱과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외부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API의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통신을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중계해줄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미들웨어를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구현해야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했다</a:t>
            </a:r>
            <a:r>
              <a:rPr lang="en-US" altLang="ko-KR" sz="1100" dirty="0">
                <a:ea typeface="+mn-lt"/>
                <a:cs typeface="+mn-lt"/>
              </a:rPr>
              <a:t>.</a:t>
            </a:r>
          </a:p>
          <a:p>
            <a:endParaRPr lang="en-US" altLang="ko-KR" sz="1100" dirty="0">
              <a:ea typeface="+mn-lt"/>
              <a:cs typeface="+mn-lt"/>
            </a:endParaRPr>
          </a:p>
          <a:p>
            <a:r>
              <a:rPr lang="en-US" sz="1100" b="1" dirty="0">
                <a:solidFill>
                  <a:srgbClr val="FF0000"/>
                </a:solidFill>
                <a:ea typeface="+mn-lt"/>
                <a:cs typeface="+mn-lt"/>
              </a:rPr>
              <a:t>* CORS(Cross-origin resource sharing)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b="1" dirty="0">
                <a:ea typeface="+mn-lt"/>
                <a:cs typeface="+mn-lt"/>
              </a:rPr>
              <a:t>- </a:t>
            </a:r>
            <a:r>
              <a:rPr lang="ko-KR" altLang="en-US" sz="1100" dirty="0">
                <a:ea typeface="+mn-lt"/>
                <a:cs typeface="+mn-lt"/>
              </a:rPr>
              <a:t>보안상의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ko-KR" altLang="en-US" sz="1100" dirty="0">
                <a:ea typeface="+mn-lt"/>
                <a:cs typeface="+mn-lt"/>
              </a:rPr>
              <a:t>이유로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ko-KR" altLang="en-US" sz="1100" dirty="0">
                <a:ea typeface="+mn-lt"/>
                <a:cs typeface="+mn-lt"/>
              </a:rPr>
              <a:t>브라우저는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스크립트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단에서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실행</a:t>
            </a:r>
            <a:r>
              <a:rPr lang="en-US" altLang="ko-KR" sz="1100" dirty="0">
                <a:ea typeface="+mn-lt"/>
                <a:cs typeface="+mn-lt"/>
              </a:rPr>
              <a:t> 된 HTTP </a:t>
            </a:r>
            <a:r>
              <a:rPr lang="en-US" altLang="ko-KR" sz="1100" b="1" err="1">
                <a:solidFill>
                  <a:srgbClr val="FF0000"/>
                </a:solidFill>
                <a:ea typeface="+mn-lt"/>
                <a:cs typeface="+mn-lt"/>
              </a:rPr>
              <a:t>교차</a:t>
            </a:r>
            <a:r>
              <a:rPr lang="en-US" altLang="ko-KR" sz="11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  <a:ea typeface="+mn-lt"/>
                <a:cs typeface="+mn-lt"/>
              </a:rPr>
              <a:t>출처</a:t>
            </a:r>
            <a:r>
              <a:rPr lang="en-US" altLang="ko-KR" sz="1100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altLang="ko-KR" sz="1100" b="1" err="1">
                <a:solidFill>
                  <a:srgbClr val="FF0000"/>
                </a:solidFill>
                <a:ea typeface="+mn-lt"/>
                <a:cs typeface="+mn-lt"/>
              </a:rPr>
              <a:t>요청</a:t>
            </a:r>
            <a:r>
              <a:rPr lang="en-US" sz="1100" b="1" dirty="0">
                <a:solidFill>
                  <a:srgbClr val="FF0000"/>
                </a:solidFill>
                <a:ea typeface="+mn-lt"/>
                <a:cs typeface="+mn-lt"/>
              </a:rPr>
              <a:t>**</a:t>
            </a:r>
            <a:r>
              <a:rPr lang="en-US" altLang="ko-KR" sz="1100" dirty="0">
                <a:ea typeface="+mn-lt"/>
                <a:cs typeface="+mn-lt"/>
              </a:rPr>
              <a:t>을 </a:t>
            </a:r>
            <a:r>
              <a:rPr lang="en-US" altLang="ko-KR" sz="1100" err="1">
                <a:ea typeface="+mn-lt"/>
                <a:cs typeface="+mn-lt"/>
              </a:rPr>
              <a:t>거부한다</a:t>
            </a:r>
            <a:r>
              <a:rPr lang="en-US" altLang="ko-KR" sz="1100" dirty="0">
                <a:ea typeface="+mn-lt"/>
                <a:cs typeface="+mn-lt"/>
              </a:rPr>
              <a:t>.</a:t>
            </a:r>
          </a:p>
          <a:p>
            <a:r>
              <a:rPr lang="en-US" altLang="ko-KR" sz="1100" dirty="0">
                <a:ea typeface="+mn-lt"/>
                <a:cs typeface="+mn-lt"/>
              </a:rPr>
              <a:t>(단, </a:t>
            </a:r>
            <a:r>
              <a:rPr lang="en-US" altLang="ko-KR" sz="1100" err="1">
                <a:ea typeface="+mn-lt"/>
                <a:cs typeface="+mn-lt"/>
              </a:rPr>
              <a:t>서버에서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교차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요청을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허용했고</a:t>
            </a:r>
            <a:r>
              <a:rPr lang="en-US" altLang="ko-KR" sz="1100" dirty="0">
                <a:ea typeface="+mn-lt"/>
                <a:cs typeface="+mn-lt"/>
              </a:rPr>
              <a:t>, </a:t>
            </a:r>
            <a:r>
              <a:rPr lang="en-US" altLang="ko-KR" sz="1100" err="1">
                <a:ea typeface="+mn-lt"/>
                <a:cs typeface="+mn-lt"/>
              </a:rPr>
              <a:t>브라우저에서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올바른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cors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헤더가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포함된</a:t>
            </a:r>
            <a:r>
              <a:rPr lang="en-US" altLang="ko-KR" sz="1100" dirty="0">
                <a:ea typeface="+mn-lt"/>
                <a:cs typeface="+mn-lt"/>
              </a:rPr>
              <a:t> </a:t>
            </a:r>
            <a:r>
              <a:rPr lang="en-US" altLang="ko-KR" sz="1100" err="1">
                <a:ea typeface="+mn-lt"/>
                <a:cs typeface="+mn-lt"/>
              </a:rPr>
              <a:t>경우</a:t>
            </a:r>
            <a:r>
              <a:rPr lang="en-US" altLang="ko-KR" sz="1100" dirty="0">
                <a:ea typeface="+mn-lt"/>
                <a:cs typeface="+mn-lt"/>
              </a:rPr>
              <a:t> </a:t>
            </a:r>
            <a:r>
              <a:rPr lang="en-US" altLang="ko-KR" sz="1100" err="1">
                <a:ea typeface="+mn-lt"/>
                <a:cs typeface="+mn-lt"/>
              </a:rPr>
              <a:t>허용</a:t>
            </a:r>
            <a:r>
              <a:rPr lang="en-US" altLang="ko-KR" sz="1100" dirty="0">
                <a:ea typeface="+mn-lt"/>
                <a:cs typeface="+mn-lt"/>
              </a:rPr>
              <a:t>)</a:t>
            </a:r>
            <a:endParaRPr lang="en-US"/>
          </a:p>
          <a:p>
            <a:endParaRPr lang="en-US" sz="1100" b="1" dirty="0">
              <a:ea typeface="+mn-lt"/>
              <a:cs typeface="+mn-lt"/>
            </a:endParaRPr>
          </a:p>
          <a:p>
            <a:r>
              <a:rPr lang="en-US" sz="1100" b="1" dirty="0">
                <a:solidFill>
                  <a:srgbClr val="FF0000"/>
                </a:solidFill>
                <a:ea typeface="+mn-lt"/>
                <a:cs typeface="+mn-lt"/>
              </a:rPr>
              <a:t>**</a:t>
            </a:r>
            <a:r>
              <a:rPr lang="en-US" sz="11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ko-KR" altLang="en-US" sz="1100" b="1" dirty="0">
                <a:solidFill>
                  <a:srgbClr val="FF0000"/>
                </a:solidFill>
                <a:ea typeface="+mn-lt"/>
                <a:cs typeface="+mn-lt"/>
              </a:rPr>
              <a:t>교차</a:t>
            </a:r>
            <a:r>
              <a:rPr lang="en-US" sz="1100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ko-KR" altLang="en-US" sz="1100" b="1" dirty="0">
                <a:solidFill>
                  <a:srgbClr val="FF0000"/>
                </a:solidFill>
                <a:ea typeface="+mn-lt"/>
                <a:cs typeface="+mn-lt"/>
              </a:rPr>
              <a:t>출처 요청 </a:t>
            </a:r>
            <a:r>
              <a:rPr lang="ko-KR" altLang="en-US" sz="1100" b="1" dirty="0">
                <a:ea typeface="+mn-lt"/>
                <a:cs typeface="+mn-lt"/>
              </a:rPr>
              <a:t>- </a:t>
            </a:r>
            <a:r>
              <a:rPr lang="ko-KR" altLang="en-US" sz="1100" dirty="0">
                <a:ea typeface="+mn-lt"/>
                <a:cs typeface="+mn-lt"/>
              </a:rPr>
              <a:t>요청 브라우저와 </a:t>
            </a:r>
            <a:r>
              <a:rPr lang="ko-KR" altLang="en-US" sz="1100" err="1">
                <a:ea typeface="+mn-lt"/>
                <a:cs typeface="+mn-lt"/>
              </a:rPr>
              <a:t>서버간의</a:t>
            </a:r>
            <a:r>
              <a:rPr lang="ko-KR" altLang="en-US" sz="1100" dirty="0">
                <a:ea typeface="+mn-lt"/>
                <a:cs typeface="+mn-lt"/>
              </a:rPr>
              <a:t> 출처가 다른 경우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9502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79E651C-1B69-B9C0-75FC-35DE5D4F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990848"/>
            <a:ext cx="5562600" cy="2704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8630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소스의 주요 부분과 동작 설명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863513"/>
            <a:ext cx="5894975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1-2. 리스트 조회 기능</a:t>
            </a:r>
          </a:p>
          <a:p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-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state</a:t>
            </a:r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관리를 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통해 비동기 통신 후 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Html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DOM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  <a:ea typeface="Malgun Gothic"/>
              </a:rPr>
              <a:t>내에서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  <a:ea typeface="Malgun Gothic"/>
              </a:rPr>
              <a:t> 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 부분만 다시 렌더링 시키기</a:t>
            </a:r>
            <a:endParaRPr 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1CBC107-D35E-B6F3-CCC0-08FE1E6E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093368"/>
            <a:ext cx="4895850" cy="2080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11612-76B6-9808-8AEF-AFDA895BCB35}"/>
              </a:ext>
            </a:extLst>
          </p:cNvPr>
          <p:cNvSpPr txBox="1"/>
          <p:nvPr/>
        </p:nvSpPr>
        <p:spPr>
          <a:xfrm>
            <a:off x="4567307" y="209223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32D1C9E-73EB-3813-93EF-3DA85599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344526"/>
            <a:ext cx="4895850" cy="549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847674-753A-10E6-BBD1-D06DA4565792}"/>
              </a:ext>
            </a:extLst>
          </p:cNvPr>
          <p:cNvSpPr txBox="1"/>
          <p:nvPr/>
        </p:nvSpPr>
        <p:spPr>
          <a:xfrm>
            <a:off x="4567307" y="1339762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2" name="그림 11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BEC958E-BB4A-528E-DF76-3B3BB8667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4395392"/>
            <a:ext cx="4895850" cy="2067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ABFBC3-AEB4-D42D-8F52-55D6A4202B15}"/>
              </a:ext>
            </a:extLst>
          </p:cNvPr>
          <p:cNvSpPr txBox="1"/>
          <p:nvPr/>
        </p:nvSpPr>
        <p:spPr>
          <a:xfrm>
            <a:off x="4567307" y="439728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EC348-2082-4D45-D8B9-61B3967D37C6}"/>
              </a:ext>
            </a:extLst>
          </p:cNvPr>
          <p:cNvSpPr txBox="1"/>
          <p:nvPr/>
        </p:nvSpPr>
        <p:spPr>
          <a:xfrm>
            <a:off x="1509782" y="1825537"/>
            <a:ext cx="403115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2156-9050-176E-7D72-AB555035044D}"/>
              </a:ext>
            </a:extLst>
          </p:cNvPr>
          <p:cNvSpPr txBox="1"/>
          <p:nvPr/>
        </p:nvSpPr>
        <p:spPr>
          <a:xfrm>
            <a:off x="1462157" y="4111537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4C9F2A-DCF5-9544-C8D2-0D7C62D96FD3}"/>
              </a:ext>
            </a:extLst>
          </p:cNvPr>
          <p:cNvSpPr/>
          <p:nvPr/>
        </p:nvSpPr>
        <p:spPr>
          <a:xfrm>
            <a:off x="962024" y="1590675"/>
            <a:ext cx="231457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2F9485-7DB3-E7ED-66E3-86553A698D55}"/>
              </a:ext>
            </a:extLst>
          </p:cNvPr>
          <p:cNvCxnSpPr>
            <a:cxnSpLocks/>
          </p:cNvCxnSpPr>
          <p:nvPr/>
        </p:nvCxnSpPr>
        <p:spPr>
          <a:xfrm>
            <a:off x="3276599" y="1752599"/>
            <a:ext cx="2095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6284F-CA2A-DD7C-B152-4DB4491AE0A3}"/>
              </a:ext>
            </a:extLst>
          </p:cNvPr>
          <p:cNvSpPr txBox="1"/>
          <p:nvPr/>
        </p:nvSpPr>
        <p:spPr>
          <a:xfrm>
            <a:off x="3438525" y="1628775"/>
            <a:ext cx="22479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리스트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state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초기값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및 setter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선언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6CF465-14F1-7EFB-B495-FDC45DFDC689}"/>
              </a:ext>
            </a:extLst>
          </p:cNvPr>
          <p:cNvSpPr/>
          <p:nvPr/>
        </p:nvSpPr>
        <p:spPr>
          <a:xfrm>
            <a:off x="1323974" y="3286125"/>
            <a:ext cx="141922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8157E-D6AD-13CA-0FBB-4A19AE290497}"/>
              </a:ext>
            </a:extLst>
          </p:cNvPr>
          <p:cNvCxnSpPr>
            <a:cxnSpLocks/>
          </p:cNvCxnSpPr>
          <p:nvPr/>
        </p:nvCxnSpPr>
        <p:spPr>
          <a:xfrm>
            <a:off x="2752724" y="3371849"/>
            <a:ext cx="2095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0B0B0A-075A-01F8-36B9-E67492BD2625}"/>
              </a:ext>
            </a:extLst>
          </p:cNvPr>
          <p:cNvSpPr txBox="1"/>
          <p:nvPr/>
        </p:nvSpPr>
        <p:spPr>
          <a:xfrm>
            <a:off x="2914649" y="3248025"/>
            <a:ext cx="22002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통신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성공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시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리스트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state 값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갱신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A76D28-918B-7213-DA28-4E21A02AD832}"/>
              </a:ext>
            </a:extLst>
          </p:cNvPr>
          <p:cNvSpPr/>
          <p:nvPr/>
        </p:nvSpPr>
        <p:spPr>
          <a:xfrm>
            <a:off x="1600199" y="5524500"/>
            <a:ext cx="942975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F5E303-4F85-7F60-FFAE-8D603348BEAA}"/>
              </a:ext>
            </a:extLst>
          </p:cNvPr>
          <p:cNvCxnSpPr>
            <a:cxnSpLocks/>
          </p:cNvCxnSpPr>
          <p:nvPr/>
        </p:nvCxnSpPr>
        <p:spPr>
          <a:xfrm>
            <a:off x="2543174" y="5667374"/>
            <a:ext cx="314325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A8ED5C-1D35-2D6D-99EB-FC1EAE5BFF7B}"/>
              </a:ext>
            </a:extLst>
          </p:cNvPr>
          <p:cNvSpPr txBox="1"/>
          <p:nvPr/>
        </p:nvSpPr>
        <p:spPr>
          <a:xfrm>
            <a:off x="2857499" y="5524500"/>
            <a:ext cx="2943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List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props로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전달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state 값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갱신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시 List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컴포넌트만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다시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렌더링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93C3A-9C0C-3099-7BA0-78F71D6A9D41}"/>
              </a:ext>
            </a:extLst>
          </p:cNvPr>
          <p:cNvSpPr txBox="1"/>
          <p:nvPr/>
        </p:nvSpPr>
        <p:spPr>
          <a:xfrm>
            <a:off x="10244207" y="1987462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E9F05A-6C53-6282-CD7D-14493EF5E9C8}"/>
              </a:ext>
            </a:extLst>
          </p:cNvPr>
          <p:cNvSpPr/>
          <p:nvPr/>
        </p:nvSpPr>
        <p:spPr>
          <a:xfrm>
            <a:off x="6210299" y="2085975"/>
            <a:ext cx="4486275" cy="2505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스크린샷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C357E34E-5D38-6D97-4E6B-D20F99C2A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275" y="1342777"/>
            <a:ext cx="4752975" cy="47674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5E7CCD-FEFD-8A08-82FE-8BFF20B50053}"/>
              </a:ext>
            </a:extLst>
          </p:cNvPr>
          <p:cNvSpPr txBox="1"/>
          <p:nvPr/>
        </p:nvSpPr>
        <p:spPr>
          <a:xfrm>
            <a:off x="9434582" y="1339762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3CB4E-E77F-039F-EE52-4617EB3943DA}"/>
              </a:ext>
            </a:extLst>
          </p:cNvPr>
          <p:cNvSpPr txBox="1"/>
          <p:nvPr/>
        </p:nvSpPr>
        <p:spPr>
          <a:xfrm>
            <a:off x="6405632" y="1720762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71B0B9-51A6-E06D-555E-AFCB6DF678CA}"/>
              </a:ext>
            </a:extLst>
          </p:cNvPr>
          <p:cNvSpPr/>
          <p:nvPr/>
        </p:nvSpPr>
        <p:spPr>
          <a:xfrm>
            <a:off x="6791324" y="1495425"/>
            <a:ext cx="514350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833FBA-5143-4288-10A7-55AA4E4EA25D}"/>
              </a:ext>
            </a:extLst>
          </p:cNvPr>
          <p:cNvCxnSpPr>
            <a:cxnSpLocks/>
          </p:cNvCxnSpPr>
          <p:nvPr/>
        </p:nvCxnSpPr>
        <p:spPr>
          <a:xfrm flipV="1">
            <a:off x="7000874" y="1362074"/>
            <a:ext cx="219075" cy="133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F0C744-85B5-A42B-857D-EF75C9EF483A}"/>
              </a:ext>
            </a:extLst>
          </p:cNvPr>
          <p:cNvSpPr txBox="1"/>
          <p:nvPr/>
        </p:nvSpPr>
        <p:spPr>
          <a:xfrm>
            <a:off x="7115174" y="1095375"/>
            <a:ext cx="24860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Props로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받아온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리스트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데이터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B9357-F64E-F7E3-8547-812F8D6363D7}"/>
              </a:ext>
            </a:extLst>
          </p:cNvPr>
          <p:cNvSpPr txBox="1"/>
          <p:nvPr/>
        </p:nvSpPr>
        <p:spPr>
          <a:xfrm>
            <a:off x="8562974" y="2143125"/>
            <a:ext cx="2200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리스트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배열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크기만큼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반복문을</a:t>
            </a:r>
            <a:endParaRPr lang="en-US" altLang="ko-KR" sz="1000" dirty="0" err="1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돌면서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DOM에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리스트를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출력한다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0961416-0CF5-AFCE-7B0C-3093C20B80B6}"/>
              </a:ext>
            </a:extLst>
          </p:cNvPr>
          <p:cNvSpPr/>
          <p:nvPr/>
        </p:nvSpPr>
        <p:spPr>
          <a:xfrm>
            <a:off x="6012097" y="4851741"/>
            <a:ext cx="5547675" cy="161452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C93632-8621-A660-5816-890AFC6048FC}"/>
              </a:ext>
            </a:extLst>
          </p:cNvPr>
          <p:cNvSpPr txBox="1"/>
          <p:nvPr/>
        </p:nvSpPr>
        <p:spPr>
          <a:xfrm>
            <a:off x="6096000" y="5105400"/>
            <a:ext cx="530542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/>
              <a:t>※ </a:t>
            </a:r>
            <a:r>
              <a:rPr lang="en-US" altLang="ko-KR" sz="1100" b="1" err="1"/>
              <a:t>기존</a:t>
            </a:r>
            <a:r>
              <a:rPr lang="en-US" altLang="ko-KR" sz="1100" b="1" dirty="0"/>
              <a:t> 웹 </a:t>
            </a:r>
            <a:r>
              <a:rPr lang="en-US" altLang="ko-KR" sz="1100" b="1" err="1"/>
              <a:t>프로젝트에선</a:t>
            </a:r>
            <a:r>
              <a:rPr lang="en-US" altLang="ko-KR" sz="1100" dirty="0"/>
              <a:t> </a:t>
            </a:r>
            <a:r>
              <a:rPr lang="en-US" altLang="ko-KR" sz="1100" err="1"/>
              <a:t>서버와</a:t>
            </a:r>
            <a:r>
              <a:rPr lang="en-US" altLang="ko-KR" sz="1100" dirty="0"/>
              <a:t> </a:t>
            </a:r>
            <a:r>
              <a:rPr lang="en-US" altLang="ko-KR" sz="1100" err="1"/>
              <a:t>통신</a:t>
            </a:r>
            <a:r>
              <a:rPr lang="en-US" altLang="ko-KR" sz="1100" dirty="0"/>
              <a:t> 후, </a:t>
            </a:r>
            <a:r>
              <a:rPr lang="en-US" altLang="ko-KR" sz="1100" err="1"/>
              <a:t>갱신된</a:t>
            </a:r>
            <a:r>
              <a:rPr lang="en-US" altLang="ko-KR" sz="1100" dirty="0"/>
              <a:t> </a:t>
            </a:r>
            <a:r>
              <a:rPr lang="en-US" altLang="ko-KR" sz="1100" err="1"/>
              <a:t>데이터를</a:t>
            </a:r>
            <a:r>
              <a:rPr lang="en-US" altLang="ko-KR" sz="1100" dirty="0"/>
              <a:t> </a:t>
            </a:r>
            <a:r>
              <a:rPr lang="en-US" altLang="ko-KR" sz="1100" err="1"/>
              <a:t>보여주기</a:t>
            </a:r>
            <a:r>
              <a:rPr lang="en-US" altLang="ko-KR" sz="1100" dirty="0"/>
              <a:t> </a:t>
            </a:r>
            <a:r>
              <a:rPr lang="en-US" altLang="ko-KR" sz="1100" err="1"/>
              <a:t>위해선</a:t>
            </a:r>
            <a:endParaRPr lang="en-US" altLang="ko-KR" sz="1100"/>
          </a:p>
          <a:p>
            <a:r>
              <a:rPr lang="en-US" altLang="ko-KR" sz="1100" b="1" err="1"/>
              <a:t>화면</a:t>
            </a:r>
            <a:r>
              <a:rPr lang="en-US" altLang="ko-KR" sz="1100" b="1" dirty="0"/>
              <a:t> </a:t>
            </a:r>
            <a:r>
              <a:rPr lang="en-US" altLang="ko-KR" sz="1100" b="1" err="1"/>
              <a:t>전체를</a:t>
            </a:r>
            <a:r>
              <a:rPr lang="en-US" altLang="ko-KR" sz="1100" b="1" dirty="0"/>
              <a:t> </a:t>
            </a:r>
            <a:r>
              <a:rPr lang="en-US" altLang="ko-KR" sz="1100" b="1" err="1"/>
              <a:t>다시</a:t>
            </a:r>
            <a:r>
              <a:rPr lang="en-US" altLang="ko-KR" sz="1100" b="1" dirty="0"/>
              <a:t> </a:t>
            </a:r>
            <a:r>
              <a:rPr lang="en-US" altLang="ko-KR" sz="1100" b="1" err="1"/>
              <a:t>로드</a:t>
            </a:r>
            <a:r>
              <a:rPr lang="en-US" altLang="ko-KR" sz="1100" err="1"/>
              <a:t>해</a:t>
            </a:r>
            <a:r>
              <a:rPr lang="en-US" altLang="ko-KR" sz="1100" err="1">
                <a:solidFill>
                  <a:srgbClr val="000000"/>
                </a:solidFill>
              </a:rPr>
              <a:t>줘야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했기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때문에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속도도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느리고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스크롤이나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검색조건</a:t>
            </a:r>
            <a:r>
              <a:rPr lang="en-US" altLang="ko-KR" sz="1100" dirty="0">
                <a:solidFill>
                  <a:srgbClr val="000000"/>
                </a:solidFill>
              </a:rPr>
              <a:t> 등 </a:t>
            </a:r>
            <a:r>
              <a:rPr lang="en-US" altLang="ko-KR" sz="1100" err="1">
                <a:solidFill>
                  <a:srgbClr val="000000"/>
                </a:solidFill>
              </a:rPr>
              <a:t>화면의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모든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요소가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초기화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되었기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때문에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사용자에게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err="1">
                <a:solidFill>
                  <a:srgbClr val="000000"/>
                </a:solidFill>
              </a:rPr>
              <a:t>불편함이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err="1">
                <a:solidFill>
                  <a:srgbClr val="000000"/>
                </a:solidFill>
              </a:rPr>
              <a:t>있었다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</a:endParaRPr>
          </a:p>
          <a:p>
            <a:r>
              <a:rPr lang="en-US" altLang="ko-KR" sz="1100" err="1">
                <a:solidFill>
                  <a:srgbClr val="000000"/>
                </a:solidFill>
              </a:rPr>
              <a:t>해당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앱은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리액트로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작성되었기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때문에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서버와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비동기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통신</a:t>
            </a:r>
            <a:r>
              <a:rPr lang="en-US" altLang="ko-KR" sz="1100" dirty="0">
                <a:solidFill>
                  <a:srgbClr val="000000"/>
                </a:solidFill>
              </a:rPr>
              <a:t> 후 </a:t>
            </a:r>
            <a:r>
              <a:rPr lang="en-US" altLang="ko-KR" sz="1100" b="1" err="1">
                <a:solidFill>
                  <a:srgbClr val="FF0000"/>
                </a:solidFill>
              </a:rPr>
              <a:t>state를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</a:rPr>
              <a:t>갱신하면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</a:rPr>
              <a:t>리스트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</a:rPr>
              <a:t>부분만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</a:rPr>
              <a:t>다시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err="1">
                <a:solidFill>
                  <a:srgbClr val="FF0000"/>
                </a:solidFill>
              </a:rPr>
              <a:t>렌더링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되기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때문에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이와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같은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불편함이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제거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err="1">
                <a:solidFill>
                  <a:srgbClr val="000000"/>
                </a:solidFill>
              </a:rPr>
              <a:t>되었다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36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A277D28B-4E0A-FFD3-A3A7-71DF0071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79633"/>
            <a:ext cx="5534025" cy="469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8630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소스의 주요 부분과 동작 설명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1101638"/>
            <a:ext cx="4953177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1-3. 리스트 검색 기능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-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부모 컴포넌트와 자식 컴포넌트간 함수 및 </a:t>
            </a:r>
            <a:r>
              <a:rPr lang="ko-KR" altLang="en-US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props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주고받기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87E0994-E15C-C745-EDAB-39A464C4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77554"/>
            <a:ext cx="4772025" cy="2759918"/>
          </a:xfrm>
          <a:prstGeom prst="rect">
            <a:avLst/>
          </a:prstGeom>
        </p:spPr>
      </p:pic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F7458BA-F1CD-84B1-C4A3-FE36BF822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28742"/>
            <a:ext cx="4772025" cy="2010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3F041-3497-5EC1-C9A5-69788363BECE}"/>
              </a:ext>
            </a:extLst>
          </p:cNvPr>
          <p:cNvSpPr txBox="1"/>
          <p:nvPr/>
        </p:nvSpPr>
        <p:spPr>
          <a:xfrm>
            <a:off x="1452632" y="4244887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F2179E1-A825-631D-828A-8F6B4F3AD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2304115"/>
            <a:ext cx="4019550" cy="897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F0A6A4-0DC7-E6A3-F561-147E5343FF3A}"/>
              </a:ext>
            </a:extLst>
          </p:cNvPr>
          <p:cNvSpPr txBox="1"/>
          <p:nvPr/>
        </p:nvSpPr>
        <p:spPr>
          <a:xfrm>
            <a:off x="6538982" y="1996987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88E86-2E5F-1043-C1C2-58EF96AFFC4C}"/>
              </a:ext>
            </a:extLst>
          </p:cNvPr>
          <p:cNvSpPr txBox="1"/>
          <p:nvPr/>
        </p:nvSpPr>
        <p:spPr>
          <a:xfrm>
            <a:off x="4433957" y="157788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4CE68-78A2-EC10-B8D1-4B169F4DE881}"/>
              </a:ext>
            </a:extLst>
          </p:cNvPr>
          <p:cNvSpPr txBox="1"/>
          <p:nvPr/>
        </p:nvSpPr>
        <p:spPr>
          <a:xfrm>
            <a:off x="4433957" y="453063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ListContainer.js</a:t>
            </a:r>
            <a:endParaRPr lang="ko-KR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2E739-9AD3-262E-3B0F-9C1C076F93D3}"/>
              </a:ext>
            </a:extLst>
          </p:cNvPr>
          <p:cNvSpPr txBox="1"/>
          <p:nvPr/>
        </p:nvSpPr>
        <p:spPr>
          <a:xfrm>
            <a:off x="10225157" y="155883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Filter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95683-CFAB-7718-0076-0F4C4A328EF3}"/>
              </a:ext>
            </a:extLst>
          </p:cNvPr>
          <p:cNvSpPr txBox="1"/>
          <p:nvPr/>
        </p:nvSpPr>
        <p:spPr>
          <a:xfrm>
            <a:off x="8710682" y="233988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Filter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1D9FF-54E3-9DDC-D4B3-F083C4DC639B}"/>
              </a:ext>
            </a:extLst>
          </p:cNvPr>
          <p:cNvSpPr txBox="1"/>
          <p:nvPr/>
        </p:nvSpPr>
        <p:spPr>
          <a:xfrm>
            <a:off x="3305174" y="3219450"/>
            <a:ext cx="2200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부모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(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리스트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페이지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)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에서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사용자가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작성한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검색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조건을</a:t>
            </a:r>
            <a:endParaRPr lang="ko-KR" altLang="en-US" dirty="0" err="1"/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요청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데이터에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설정한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뒤,</a:t>
            </a:r>
            <a:endParaRPr lang="en-US" dirty="0">
              <a:solidFill>
                <a:srgbClr val="000000"/>
              </a:solidFill>
              <a:latin typeface="Pretendar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데이터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조회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요청을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하는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함수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작성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DE94B9-53DF-6DCC-9DD2-CFB365EF82CC}"/>
              </a:ext>
            </a:extLst>
          </p:cNvPr>
          <p:cNvSpPr/>
          <p:nvPr/>
        </p:nvSpPr>
        <p:spPr>
          <a:xfrm>
            <a:off x="1714499" y="4933950"/>
            <a:ext cx="1381125" cy="66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2550EE-53ED-21D8-0A2C-C41D245C9075}"/>
              </a:ext>
            </a:extLst>
          </p:cNvPr>
          <p:cNvCxnSpPr>
            <a:cxnSpLocks/>
          </p:cNvCxnSpPr>
          <p:nvPr/>
        </p:nvCxnSpPr>
        <p:spPr>
          <a:xfrm>
            <a:off x="3095624" y="5067299"/>
            <a:ext cx="2476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8E90EC-BBAA-077D-EDC0-8C9ECA90E59D}"/>
              </a:ext>
            </a:extLst>
          </p:cNvPr>
          <p:cNvSpPr txBox="1"/>
          <p:nvPr/>
        </p:nvSpPr>
        <p:spPr>
          <a:xfrm>
            <a:off x="3305174" y="4895850"/>
            <a:ext cx="17811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setter를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포함한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함수도</a:t>
            </a:r>
            <a:endParaRPr lang="ko-KR" altLang="en-US" dirty="0" err="1">
              <a:solidFill>
                <a:srgbClr val="000000"/>
              </a:solidFill>
              <a:latin typeface="Pretendard"/>
            </a:endParaRPr>
          </a:p>
          <a:p>
            <a:r>
              <a:rPr lang="en-US" sz="1000" dirty="0" err="1">
                <a:solidFill>
                  <a:srgbClr val="FF0000"/>
                </a:solidFill>
                <a:ea typeface="+mn-lt"/>
                <a:cs typeface="+mn-lt"/>
              </a:rPr>
              <a:t>state와</a:t>
            </a:r>
            <a:r>
              <a:rPr lang="en-US" sz="1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마찬가지로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자식</a:t>
            </a:r>
            <a:endParaRPr lang="en-US" dirty="0" err="1"/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컴포넌트에게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props로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전달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pic>
        <p:nvPicPr>
          <p:cNvPr id="29" name="그림 2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A169563-47D4-3F06-562C-68109BCD7B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05" r="344" b="-447"/>
          <a:stretch/>
        </p:blipFill>
        <p:spPr>
          <a:xfrm>
            <a:off x="6019800" y="3425737"/>
            <a:ext cx="5572071" cy="31270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04AF37-B505-9A04-79F1-9301DC5E14D2}"/>
              </a:ext>
            </a:extLst>
          </p:cNvPr>
          <p:cNvSpPr txBox="1"/>
          <p:nvPr/>
        </p:nvSpPr>
        <p:spPr>
          <a:xfrm>
            <a:off x="6538982" y="3120937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85D2F9-C0C6-49D0-5EF6-070576FB0BA1}"/>
              </a:ext>
            </a:extLst>
          </p:cNvPr>
          <p:cNvSpPr txBox="1"/>
          <p:nvPr/>
        </p:nvSpPr>
        <p:spPr>
          <a:xfrm>
            <a:off x="10225157" y="3435262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Filter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91D6FE-B2F5-69AD-82C9-7688BF8EE990}"/>
              </a:ext>
            </a:extLst>
          </p:cNvPr>
          <p:cNvSpPr/>
          <p:nvPr/>
        </p:nvSpPr>
        <p:spPr>
          <a:xfrm>
            <a:off x="6724649" y="1695450"/>
            <a:ext cx="4391025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E372B9-5E14-1C35-59D6-F577DAD0BBA0}"/>
              </a:ext>
            </a:extLst>
          </p:cNvPr>
          <p:cNvCxnSpPr>
            <a:cxnSpLocks/>
          </p:cNvCxnSpPr>
          <p:nvPr/>
        </p:nvCxnSpPr>
        <p:spPr>
          <a:xfrm flipV="1">
            <a:off x="8305799" y="1514474"/>
            <a:ext cx="142875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6D48EF-CD08-F429-EDD4-FA55D343F57E}"/>
              </a:ext>
            </a:extLst>
          </p:cNvPr>
          <p:cNvSpPr txBox="1"/>
          <p:nvPr/>
        </p:nvSpPr>
        <p:spPr>
          <a:xfrm>
            <a:off x="7810499" y="1285874"/>
            <a:ext cx="2981325" cy="255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부모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컴포넌트로부터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전달받은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함수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, state, setter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BEC997-D539-253D-A5EC-ED542D85A8E9}"/>
              </a:ext>
            </a:extLst>
          </p:cNvPr>
          <p:cNvSpPr/>
          <p:nvPr/>
        </p:nvSpPr>
        <p:spPr>
          <a:xfrm>
            <a:off x="7410449" y="2495550"/>
            <a:ext cx="61912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699759-2092-2BFB-995F-10133FD7A748}"/>
              </a:ext>
            </a:extLst>
          </p:cNvPr>
          <p:cNvSpPr/>
          <p:nvPr/>
        </p:nvSpPr>
        <p:spPr>
          <a:xfrm>
            <a:off x="6572249" y="4086224"/>
            <a:ext cx="115252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9A529A-7F68-C1CB-3CA9-65C76F23BB62}"/>
              </a:ext>
            </a:extLst>
          </p:cNvPr>
          <p:cNvSpPr/>
          <p:nvPr/>
        </p:nvSpPr>
        <p:spPr>
          <a:xfrm>
            <a:off x="6572249" y="5562599"/>
            <a:ext cx="115252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36A754-ECE8-58C3-D4FB-E64A257475DB}"/>
              </a:ext>
            </a:extLst>
          </p:cNvPr>
          <p:cNvCxnSpPr>
            <a:cxnSpLocks/>
          </p:cNvCxnSpPr>
          <p:nvPr/>
        </p:nvCxnSpPr>
        <p:spPr>
          <a:xfrm>
            <a:off x="7724774" y="4181474"/>
            <a:ext cx="552450" cy="628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71FCB5-EF53-7A7A-E46C-67ED23510CEE}"/>
              </a:ext>
            </a:extLst>
          </p:cNvPr>
          <p:cNvCxnSpPr>
            <a:cxnSpLocks/>
          </p:cNvCxnSpPr>
          <p:nvPr/>
        </p:nvCxnSpPr>
        <p:spPr>
          <a:xfrm flipV="1">
            <a:off x="7724774" y="4895849"/>
            <a:ext cx="55245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D08057-1AF3-0165-8F19-ECD05EFF8323}"/>
              </a:ext>
            </a:extLst>
          </p:cNvPr>
          <p:cNvSpPr txBox="1"/>
          <p:nvPr/>
        </p:nvSpPr>
        <p:spPr>
          <a:xfrm>
            <a:off x="8277224" y="4724399"/>
            <a:ext cx="27622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DatePicker에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부모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state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setter를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change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이벤트로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적용하여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부모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state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값을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제어</a:t>
            </a:r>
          </a:p>
          <a:p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27D10B2-791F-F814-288A-669889D2D7B1}"/>
              </a:ext>
            </a:extLst>
          </p:cNvPr>
          <p:cNvCxnSpPr>
            <a:cxnSpLocks/>
          </p:cNvCxnSpPr>
          <p:nvPr/>
        </p:nvCxnSpPr>
        <p:spPr>
          <a:xfrm>
            <a:off x="8020049" y="2600324"/>
            <a:ext cx="238125" cy="104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A555A4-2DBB-EBAB-E218-CA3F374A261D}"/>
              </a:ext>
            </a:extLst>
          </p:cNvPr>
          <p:cNvSpPr txBox="1"/>
          <p:nvPr/>
        </p:nvSpPr>
        <p:spPr>
          <a:xfrm>
            <a:off x="8220074" y="2581274"/>
            <a:ext cx="20097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버튼에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부모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컴포넌트에서</a:t>
            </a:r>
            <a:endParaRPr lang="ko-KR" altLang="en-US" dirty="0" err="1"/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받아온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함수를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클릭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이벤트로</a:t>
            </a: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적용</a:t>
            </a:r>
            <a:endParaRPr lang="en-US" altLang="ko-KR" sz="1000">
              <a:solidFill>
                <a:srgbClr val="FF0000"/>
              </a:solidFill>
              <a:latin typeface="Pretendar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4716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7E740CB-766C-D267-60FD-57FF44F4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617306"/>
            <a:ext cx="4800600" cy="680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8630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소스의 주요 부분과 동작 설명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1101638"/>
            <a:ext cx="2906908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2-1. 상세 데이터 조회</a:t>
            </a:r>
          </a:p>
          <a:p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-</a:t>
            </a:r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React </a:t>
            </a:r>
            <a:r>
              <a:rPr lang="en-US" altLang="ko-KR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라우터로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컨포넌트간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state </a:t>
            </a:r>
            <a:r>
              <a:rPr lang="en-US" altLang="ko-KR" sz="1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주고받기</a:t>
            </a:r>
            <a:endParaRPr lang="en-US" alt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2695E6B-2871-F7C0-4D33-CD4E62C8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19373"/>
            <a:ext cx="5562600" cy="2704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170B8-FC6C-DCB2-4550-AA8E74D55B2B}"/>
              </a:ext>
            </a:extLst>
          </p:cNvPr>
          <p:cNvSpPr txBox="1"/>
          <p:nvPr/>
        </p:nvSpPr>
        <p:spPr>
          <a:xfrm>
            <a:off x="5205482" y="1615987"/>
            <a:ext cx="13270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List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0CA9E8-E445-6999-2AEF-F7FCE4BDBBA9}"/>
              </a:ext>
            </a:extLst>
          </p:cNvPr>
          <p:cNvSpPr/>
          <p:nvPr/>
        </p:nvSpPr>
        <p:spPr>
          <a:xfrm>
            <a:off x="1781174" y="2190750"/>
            <a:ext cx="2028825" cy="866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25DA0-6AA3-9340-9ED1-7EC4488479D2}"/>
              </a:ext>
            </a:extLst>
          </p:cNvPr>
          <p:cNvCxnSpPr>
            <a:cxnSpLocks/>
          </p:cNvCxnSpPr>
          <p:nvPr/>
        </p:nvCxnSpPr>
        <p:spPr>
          <a:xfrm>
            <a:off x="3810120" y="2343149"/>
            <a:ext cx="2476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6A4127-7D70-2D94-AEBC-0F4F14243D53}"/>
              </a:ext>
            </a:extLst>
          </p:cNvPr>
          <p:cNvSpPr txBox="1"/>
          <p:nvPr/>
        </p:nvSpPr>
        <p:spPr>
          <a:xfrm>
            <a:off x="4010024" y="2114550"/>
            <a:ext cx="208597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리액트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라우터에서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제공하는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Link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기능으로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다음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페이지에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상세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정보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조회에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필요한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데이터를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전달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  <a:p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Link의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props를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이러한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형태로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설정하면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다음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페이지에서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to의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value는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location.pathname에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state의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sz="1000" dirty="0" err="1">
                <a:solidFill>
                  <a:srgbClr val="FF0000"/>
                </a:solidFill>
                <a:ea typeface="+mn-lt"/>
                <a:cs typeface="+mn-lt"/>
              </a:rPr>
              <a:t>value는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location.state에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들어있다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3433E36-A516-E31A-ECE7-F7AAFDC6752C}"/>
              </a:ext>
            </a:extLst>
          </p:cNvPr>
          <p:cNvSpPr/>
          <p:nvPr/>
        </p:nvSpPr>
        <p:spPr>
          <a:xfrm>
            <a:off x="973492" y="4489791"/>
            <a:ext cx="5557200" cy="183637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E3A57-D6CA-7820-2110-8E65631BC7E2}"/>
              </a:ext>
            </a:extLst>
          </p:cNvPr>
          <p:cNvSpPr txBox="1"/>
          <p:nvPr/>
        </p:nvSpPr>
        <p:spPr>
          <a:xfrm>
            <a:off x="1085729" y="4589483"/>
            <a:ext cx="530542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/>
              <a:t>※ </a:t>
            </a:r>
            <a:r>
              <a:rPr lang="en-US" altLang="ko-KR" sz="1100" err="1"/>
              <a:t>리액트</a:t>
            </a:r>
            <a:r>
              <a:rPr lang="en-US" altLang="ko-KR" sz="1100" dirty="0"/>
              <a:t> </a:t>
            </a:r>
            <a:r>
              <a:rPr lang="en-US" altLang="ko-KR" sz="1100" err="1"/>
              <a:t>라우터에는</a:t>
            </a:r>
            <a:r>
              <a:rPr lang="en-US" altLang="ko-KR" sz="1100" dirty="0"/>
              <a:t> </a:t>
            </a:r>
            <a:r>
              <a:rPr lang="en-US" altLang="ko-KR" sz="1100" err="1"/>
              <a:t>a태그의</a:t>
            </a:r>
            <a:r>
              <a:rPr lang="en-US" altLang="ko-KR" sz="1100" dirty="0"/>
              <a:t> </a:t>
            </a:r>
            <a:r>
              <a:rPr lang="en-US" altLang="ko-KR" sz="1100" err="1"/>
              <a:t>기능을</a:t>
            </a:r>
            <a:r>
              <a:rPr lang="en-US" altLang="ko-KR" sz="1100" dirty="0"/>
              <a:t> </a:t>
            </a:r>
            <a:r>
              <a:rPr lang="en-US" altLang="ko-KR" sz="1100" err="1"/>
              <a:t>대신하는</a:t>
            </a:r>
            <a:r>
              <a:rPr lang="en-US" altLang="ko-KR" sz="1100" dirty="0"/>
              <a:t> Link </a:t>
            </a:r>
            <a:r>
              <a:rPr lang="en-US" altLang="ko-KR" sz="1100" err="1"/>
              <a:t>컴포넌트를</a:t>
            </a:r>
            <a:r>
              <a:rPr lang="en-US" altLang="ko-KR" sz="1100" dirty="0"/>
              <a:t> </a:t>
            </a:r>
            <a:r>
              <a:rPr lang="en-US" altLang="ko-KR" sz="1100" err="1"/>
              <a:t>제공해주고</a:t>
            </a:r>
            <a:r>
              <a:rPr lang="en-US" altLang="ko-KR" sz="1100" dirty="0"/>
              <a:t> </a:t>
            </a:r>
            <a:r>
              <a:rPr lang="en-US" altLang="ko-KR" sz="1100" err="1"/>
              <a:t>있다</a:t>
            </a:r>
            <a:r>
              <a:rPr lang="en-US" altLang="ko-KR" sz="1100" dirty="0"/>
              <a:t> (</a:t>
            </a:r>
            <a:r>
              <a:rPr lang="en-US" altLang="ko-KR" sz="1100" err="1"/>
              <a:t>build후</a:t>
            </a:r>
            <a:r>
              <a:rPr lang="en-US" altLang="ko-KR" sz="1100" dirty="0"/>
              <a:t> </a:t>
            </a:r>
            <a:r>
              <a:rPr lang="en-US" altLang="ko-KR" sz="1100" err="1"/>
              <a:t>배포</a:t>
            </a:r>
            <a:r>
              <a:rPr lang="en-US" altLang="ko-KR" sz="1100" dirty="0"/>
              <a:t> 시 Link </a:t>
            </a:r>
            <a:r>
              <a:rPr lang="en-US" altLang="ko-KR" sz="1100" err="1"/>
              <a:t>컴포넌트는</a:t>
            </a:r>
            <a:r>
              <a:rPr lang="en-US" altLang="ko-KR" sz="1100" dirty="0"/>
              <a:t> </a:t>
            </a:r>
            <a:r>
              <a:rPr lang="en-US" altLang="ko-KR" sz="1100" err="1"/>
              <a:t>a태그로</a:t>
            </a:r>
            <a:r>
              <a:rPr lang="en-US" altLang="ko-KR" sz="1100" dirty="0"/>
              <a:t> </a:t>
            </a:r>
            <a:r>
              <a:rPr lang="en-US" altLang="ko-KR" sz="1100" err="1"/>
              <a:t>변환된다</a:t>
            </a:r>
            <a:r>
              <a:rPr lang="en-US" altLang="ko-KR" sz="1100" dirty="0"/>
              <a:t>)</a:t>
            </a:r>
          </a:p>
          <a:p>
            <a:endParaRPr lang="en-US" altLang="ko-KR" sz="1100" dirty="0">
              <a:solidFill>
                <a:srgbClr val="000000"/>
              </a:solidFill>
            </a:endParaRPr>
          </a:p>
          <a:p>
            <a:r>
              <a:rPr lang="en-US" altLang="ko-KR" sz="1100" dirty="0" err="1">
                <a:solidFill>
                  <a:srgbClr val="000000"/>
                </a:solidFill>
              </a:rPr>
              <a:t>리액트는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싱글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페이지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앱에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특화된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라이브러리로</a:t>
            </a:r>
            <a:r>
              <a:rPr lang="en-US" altLang="ko-KR" sz="1100" dirty="0">
                <a:solidFill>
                  <a:srgbClr val="000000"/>
                </a:solidFill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</a:rPr>
              <a:t>페이지가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이동하는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것처럼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보이지만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사실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패스를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인식하여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화면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요소만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교체하는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것이기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때문에</a:t>
            </a:r>
            <a:r>
              <a:rPr lang="en-US" altLang="ko-KR" sz="1100" dirty="0">
                <a:solidFill>
                  <a:srgbClr val="000000"/>
                </a:solidFill>
              </a:rPr>
              <a:t> location, </a:t>
            </a:r>
            <a:r>
              <a:rPr lang="en-US" altLang="ko-KR" sz="1100" dirty="0" err="1">
                <a:solidFill>
                  <a:srgbClr val="000000"/>
                </a:solidFill>
              </a:rPr>
              <a:t>histot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등의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객체를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기존의</a:t>
            </a:r>
            <a:r>
              <a:rPr lang="en-US" altLang="ko-KR" sz="1100" dirty="0">
                <a:solidFill>
                  <a:srgbClr val="000000"/>
                </a:solidFill>
              </a:rPr>
              <a:t> 웹 </a:t>
            </a:r>
            <a:r>
              <a:rPr lang="en-US" altLang="ko-KR" sz="1100" dirty="0" err="1">
                <a:solidFill>
                  <a:srgbClr val="000000"/>
                </a:solidFill>
              </a:rPr>
              <a:t>프로젝트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환경처럼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사용할</a:t>
            </a:r>
            <a:r>
              <a:rPr lang="en-US" altLang="ko-KR" sz="1100" dirty="0">
                <a:solidFill>
                  <a:srgbClr val="000000"/>
                </a:solidFill>
              </a:rPr>
              <a:t> 수 </a:t>
            </a:r>
            <a:r>
              <a:rPr lang="en-US" altLang="ko-KR" sz="1100" dirty="0" err="1">
                <a:solidFill>
                  <a:srgbClr val="000000"/>
                </a:solidFill>
              </a:rPr>
              <a:t>없다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1100" dirty="0">
              <a:solidFill>
                <a:srgbClr val="000000"/>
              </a:solidFill>
            </a:endParaRPr>
          </a:p>
          <a:p>
            <a:r>
              <a:rPr lang="en-US" altLang="ko-KR" sz="1100" dirty="0" err="1">
                <a:solidFill>
                  <a:srgbClr val="000000"/>
                </a:solidFill>
              </a:rPr>
              <a:t>따라서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이를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보완하기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위해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리액트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라우터에서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기존의</a:t>
            </a:r>
            <a:r>
              <a:rPr lang="en-US" altLang="ko-KR" sz="1100" dirty="0">
                <a:solidFill>
                  <a:srgbClr val="000000"/>
                </a:solidFill>
              </a:rPr>
              <a:t> location </a:t>
            </a:r>
            <a:r>
              <a:rPr lang="en-US" altLang="ko-KR" sz="1100" dirty="0" err="1">
                <a:solidFill>
                  <a:srgbClr val="000000"/>
                </a:solidFill>
              </a:rPr>
              <a:t>객체와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유사한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</a:rPr>
              <a:t>기능을</a:t>
            </a:r>
            <a:r>
              <a:rPr lang="en-US" altLang="ko-KR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a typeface="+mn-lt"/>
                <a:cs typeface="+mn-lt"/>
              </a:rPr>
              <a:t>수행하는</a:t>
            </a:r>
            <a:r>
              <a:rPr lang="en-US" altLang="ko-KR" sz="11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rgbClr val="000000"/>
                </a:solidFill>
                <a:ea typeface="+mn-lt"/>
                <a:cs typeface="+mn-lt"/>
              </a:rPr>
              <a:t>useLocation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ko-KR" altLang="en-US" sz="1100" dirty="0" err="1">
                <a:solidFill>
                  <a:srgbClr val="000000"/>
                </a:solidFill>
                <a:ea typeface="+mn-lt"/>
                <a:cs typeface="+mn-lt"/>
              </a:rPr>
              <a:t>를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ea typeface="+mn-lt"/>
                <a:cs typeface="+mn-lt"/>
              </a:rPr>
              <a:t>제공하고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ea typeface="+mn-lt"/>
                <a:cs typeface="+mn-lt"/>
              </a:rPr>
              <a:t>있다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20" name="그림 1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A5E3EF4-B736-A3E3-A8A3-2AE4D69F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2554339"/>
            <a:ext cx="4800600" cy="23977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DCB93E-45E6-C49B-EB1C-AB385CD4D2CC}"/>
              </a:ext>
            </a:extLst>
          </p:cNvPr>
          <p:cNvSpPr txBox="1"/>
          <p:nvPr/>
        </p:nvSpPr>
        <p:spPr>
          <a:xfrm>
            <a:off x="7186682" y="2225587"/>
            <a:ext cx="450740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 spc="-150" dirty="0">
                <a:ea typeface="+mn-lt"/>
                <a:cs typeface="+mn-lt"/>
              </a:rPr>
              <a:t>…</a:t>
            </a:r>
            <a:endParaRPr lang="ko-KR" sz="1400" b="1" spc="-150" dirty="0">
              <a:ea typeface="+mn-lt"/>
              <a:cs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0F1BC-DE74-2A2A-703D-84C938002ED2}"/>
              </a:ext>
            </a:extLst>
          </p:cNvPr>
          <p:cNvSpPr txBox="1"/>
          <p:nvPr/>
        </p:nvSpPr>
        <p:spPr>
          <a:xfrm>
            <a:off x="10310882" y="1625512"/>
            <a:ext cx="13270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ViewContainer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altLang="en-US" sz="1400" spc="-15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EB4C0-1E17-4135-1795-2C5A91B039F0}"/>
              </a:ext>
            </a:extLst>
          </p:cNvPr>
          <p:cNvSpPr txBox="1"/>
          <p:nvPr/>
        </p:nvSpPr>
        <p:spPr>
          <a:xfrm>
            <a:off x="10310882" y="2549799"/>
            <a:ext cx="13270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ViewContainer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altLang="en-US" sz="1400" spc="-15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AAA9E-C041-D5E2-2694-F3029BBDEF69}"/>
              </a:ext>
            </a:extLst>
          </p:cNvPr>
          <p:cNvSpPr/>
          <p:nvPr/>
        </p:nvSpPr>
        <p:spPr>
          <a:xfrm>
            <a:off x="7534274" y="1838325"/>
            <a:ext cx="101917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728BC9-474F-BA33-79BD-29D150FAA724}"/>
              </a:ext>
            </a:extLst>
          </p:cNvPr>
          <p:cNvCxnSpPr>
            <a:cxnSpLocks/>
          </p:cNvCxnSpPr>
          <p:nvPr/>
        </p:nvCxnSpPr>
        <p:spPr>
          <a:xfrm flipV="1">
            <a:off x="8191499" y="1552574"/>
            <a:ext cx="47625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9D03BC-C798-9101-41EA-542244EB00EF}"/>
              </a:ext>
            </a:extLst>
          </p:cNvPr>
          <p:cNvSpPr txBox="1"/>
          <p:nvPr/>
        </p:nvSpPr>
        <p:spPr>
          <a:xfrm>
            <a:off x="7534274" y="1143000"/>
            <a:ext cx="299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location을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사용하기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위해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리액트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라우터에서</a:t>
            </a:r>
            <a:endParaRPr lang="ko-KR" err="1"/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제공하는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useLocation을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import</a:t>
            </a:r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032B7B-75A0-C6E6-E5CB-141AE4978821}"/>
              </a:ext>
            </a:extLst>
          </p:cNvPr>
          <p:cNvSpPr/>
          <p:nvPr/>
        </p:nvSpPr>
        <p:spPr>
          <a:xfrm>
            <a:off x="6838949" y="2572112"/>
            <a:ext cx="181927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9D6D2-8327-1C1B-6889-13CB73A12FF1}"/>
              </a:ext>
            </a:extLst>
          </p:cNvPr>
          <p:cNvSpPr txBox="1"/>
          <p:nvPr/>
        </p:nvSpPr>
        <p:spPr>
          <a:xfrm>
            <a:off x="8854873" y="2569821"/>
            <a:ext cx="12668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UseLocation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()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선언</a:t>
            </a:r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1E17FA-55DC-A329-A005-7B4540FBECEC}"/>
              </a:ext>
            </a:extLst>
          </p:cNvPr>
          <p:cNvSpPr/>
          <p:nvPr/>
        </p:nvSpPr>
        <p:spPr>
          <a:xfrm>
            <a:off x="7258170" y="3648558"/>
            <a:ext cx="3082845" cy="865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BAB26-C179-23F4-70EF-EB6FB7207B63}"/>
              </a:ext>
            </a:extLst>
          </p:cNvPr>
          <p:cNvCxnSpPr>
            <a:cxnSpLocks/>
          </p:cNvCxnSpPr>
          <p:nvPr/>
        </p:nvCxnSpPr>
        <p:spPr>
          <a:xfrm>
            <a:off x="8652195" y="2680744"/>
            <a:ext cx="2476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FD2000-006B-066F-4D31-F20D4BE153B5}"/>
              </a:ext>
            </a:extLst>
          </p:cNvPr>
          <p:cNvCxnSpPr>
            <a:cxnSpLocks/>
          </p:cNvCxnSpPr>
          <p:nvPr/>
        </p:nvCxnSpPr>
        <p:spPr>
          <a:xfrm>
            <a:off x="10330525" y="3847858"/>
            <a:ext cx="24765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03FCEC-103C-ADA9-EA9B-6C22ACF12AC1}"/>
              </a:ext>
            </a:extLst>
          </p:cNvPr>
          <p:cNvSpPr txBox="1"/>
          <p:nvPr/>
        </p:nvSpPr>
        <p:spPr>
          <a:xfrm>
            <a:off x="10530427" y="3619259"/>
            <a:ext cx="11600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이전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페이지에서</a:t>
            </a: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보낸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data들을</a:t>
            </a: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location으로부터</a:t>
            </a:r>
          </a:p>
          <a:p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꺼내서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err="1">
                <a:solidFill>
                  <a:srgbClr val="FF0000"/>
                </a:solidFill>
                <a:latin typeface="Pretendard ExtraBold"/>
              </a:rPr>
              <a:t>요청</a:t>
            </a:r>
            <a:endParaRPr lang="en-US" altLang="ko-KR" sz="1000" dirty="0" err="1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데이터에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8CA140-E865-E731-3D3F-EBF713118111}"/>
              </a:ext>
            </a:extLst>
          </p:cNvPr>
          <p:cNvSpPr txBox="1"/>
          <p:nvPr/>
        </p:nvSpPr>
        <p:spPr>
          <a:xfrm>
            <a:off x="6834488" y="4994597"/>
            <a:ext cx="466881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/>
              <a:t>※ </a:t>
            </a:r>
            <a:r>
              <a:rPr lang="en-US" altLang="ko-KR" sz="1100" dirty="0" err="1"/>
              <a:t>상세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데이터</a:t>
            </a:r>
            <a:r>
              <a:rPr lang="en-US" altLang="ko-KR" sz="1100" dirty="0"/>
              <a:t> </a:t>
            </a:r>
            <a:r>
              <a:rPr lang="en-US" altLang="ko-KR" sz="1100" dirty="0" err="1"/>
              <a:t>조회를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위한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통신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기능은</a:t>
            </a:r>
            <a:r>
              <a:rPr lang="en-US" altLang="ko-KR" sz="1100" dirty="0"/>
              <a:t> 1-1과 </a:t>
            </a:r>
            <a:r>
              <a:rPr lang="en-US" altLang="ko-KR" sz="1100" dirty="0" err="1"/>
              <a:t>동일하므로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설명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생략</a:t>
            </a:r>
            <a:endParaRPr lang="en-US" altLang="ko-KR" sz="11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4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618630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소스의 주요 부분과 동작 설명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900182" y="1101638"/>
            <a:ext cx="2042167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2-2. 상세 데이터 노출</a:t>
            </a:r>
            <a:endParaRPr lang="ko-KR" altLang="en-US" sz="11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-</a:t>
            </a:r>
            <a:r>
              <a:rPr 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컴포넌트를 활용한 모듈화</a:t>
            </a:r>
            <a:endParaRPr lang="ko-KR" sz="11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E9613F1-DEC7-7374-4766-49884FF7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" r="5556" b="194"/>
          <a:stretch/>
        </p:blipFill>
        <p:spPr>
          <a:xfrm>
            <a:off x="933691" y="1583916"/>
            <a:ext cx="6061601" cy="4938027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EF6A6A6-C48E-C937-F18E-C26BC1C3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65" y="1585556"/>
            <a:ext cx="4546921" cy="4294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26701-9404-F942-8BD3-BBF804257DC4}"/>
              </a:ext>
            </a:extLst>
          </p:cNvPr>
          <p:cNvSpPr txBox="1"/>
          <p:nvPr/>
        </p:nvSpPr>
        <p:spPr>
          <a:xfrm>
            <a:off x="3749594" y="3088753"/>
            <a:ext cx="324344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유사한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형태의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요소가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반복되므로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 View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컴포넌트로</a:t>
            </a:r>
            <a:endParaRPr lang="en-US" altLang="ko-KR" sz="1000">
              <a:solidFill>
                <a:srgbClr val="FF0000"/>
              </a:solidFill>
              <a:latin typeface="Pretendard ExtraBold"/>
            </a:endParaRPr>
          </a:p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모듈화하여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코드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</a:rPr>
              <a:t>재사용</a:t>
            </a:r>
          </a:p>
          <a:p>
            <a:endParaRPr lang="en-US" altLang="ko-KR" sz="1000" dirty="0">
              <a:solidFill>
                <a:srgbClr val="FF0000"/>
              </a:solidFill>
              <a:latin typeface="Pretendard ExtraBold"/>
            </a:endParaRPr>
          </a:p>
          <a:p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Jsx내에선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if문이나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switch문을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사용할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수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없으므로</a:t>
            </a:r>
          </a:p>
          <a:p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삼항연산자로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데이터가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있는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경우에만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화면에</a:t>
            </a: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algun Gothic"/>
                <a:ea typeface="Malgun Gothic"/>
              </a:rPr>
              <a:t>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317F3-C1FA-987D-5A14-2A86875FD18B}"/>
              </a:ext>
            </a:extLst>
          </p:cNvPr>
          <p:cNvSpPr txBox="1"/>
          <p:nvPr/>
        </p:nvSpPr>
        <p:spPr>
          <a:xfrm>
            <a:off x="5661717" y="1585242"/>
            <a:ext cx="13270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ViewContainer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altLang="en-US" sz="1400" spc="-15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837A7-3FEA-55AF-2FEB-25A07040AE8D}"/>
              </a:ext>
            </a:extLst>
          </p:cNvPr>
          <p:cNvSpPr txBox="1"/>
          <p:nvPr/>
        </p:nvSpPr>
        <p:spPr>
          <a:xfrm>
            <a:off x="10301235" y="1585241"/>
            <a:ext cx="13270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View</a:t>
            </a:r>
            <a:r>
              <a:rPr lang="ko-KR" sz="1400" b="1" spc="-15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1400" b="1" spc="-150" dirty="0" err="1">
                <a:solidFill>
                  <a:schemeClr val="bg1"/>
                </a:solidFill>
                <a:ea typeface="+mn-lt"/>
                <a:cs typeface="+mn-lt"/>
              </a:rPr>
              <a:t>js</a:t>
            </a:r>
            <a:endParaRPr lang="ko-KR" altLang="en-US" sz="1400" spc="-150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0044-E1B8-6FD8-65EE-12DD1329087A}"/>
              </a:ext>
            </a:extLst>
          </p:cNvPr>
          <p:cNvSpPr txBox="1"/>
          <p:nvPr/>
        </p:nvSpPr>
        <p:spPr>
          <a:xfrm>
            <a:off x="8803871" y="3735005"/>
            <a:ext cx="28286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Pretendard ExtraBold"/>
                <a:ea typeface="Malgun Gothic"/>
              </a:rPr>
              <a:t>조회해온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ea typeface="Malgun Gothic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  <a:ea typeface="Malgun Gothic"/>
              </a:rPr>
              <a:t>데이터를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ea typeface="Malgun Gothic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  <a:ea typeface="Malgun Gothic"/>
              </a:rPr>
              <a:t>가공하여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ea typeface="Malgun Gothic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  <a:ea typeface="Malgun Gothic"/>
              </a:rPr>
              <a:t>화면에</a:t>
            </a:r>
            <a:r>
              <a:rPr lang="en-US" altLang="ko-KR" sz="1000" dirty="0">
                <a:solidFill>
                  <a:srgbClr val="FF0000"/>
                </a:solidFill>
                <a:latin typeface="Pretendard ExtraBold"/>
                <a:ea typeface="Malgun Gothic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Pretendard ExtraBold"/>
                <a:ea typeface="Malgun Gothic"/>
              </a:rPr>
              <a:t>노출</a:t>
            </a:r>
            <a:endParaRPr lang="en-US" altLang="ko-KR" sz="1000" dirty="0">
              <a:solidFill>
                <a:srgbClr val="FF0000"/>
              </a:solidFill>
              <a:latin typeface="Pretendard ExtraBold"/>
              <a:ea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7BD26-E58B-3FF9-FA7F-B93F20BB170A}"/>
              </a:ext>
            </a:extLst>
          </p:cNvPr>
          <p:cNvSpPr txBox="1"/>
          <p:nvPr/>
        </p:nvSpPr>
        <p:spPr>
          <a:xfrm>
            <a:off x="8968451" y="5245261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</a:rPr>
              <a:t>리액트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프로젝트는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사이트간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스크립팅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공격에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노출되기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쉽기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때문에</a:t>
            </a:r>
            <a:r>
              <a:rPr lang="en-US" altLang="ko-KR" sz="1000" dirty="0">
                <a:solidFill>
                  <a:srgbClr val="FF0000"/>
                </a:solidFill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</a:rPr>
              <a:t>innerText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대신</a:t>
            </a:r>
            <a:r>
              <a:rPr lang="en-US" altLang="ko-KR" sz="1000" dirty="0">
                <a:solidFill>
                  <a:srgbClr val="FF0000"/>
                </a:solidFill>
              </a:rPr>
              <a:t> </a:t>
            </a:r>
            <a:r>
              <a:rPr lang="en-US" altLang="ko-KR" sz="1000" dirty="0" err="1">
                <a:solidFill>
                  <a:srgbClr val="FF0000"/>
                </a:solidFill>
              </a:rPr>
              <a:t>dangerouslysetinnerhtml를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사용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01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46CB3B-4FAA-FCB6-1F0B-52E4C0DB1E94}"/>
              </a:ext>
            </a:extLst>
          </p:cNvPr>
          <p:cNvCxnSpPr/>
          <p:nvPr/>
        </p:nvCxnSpPr>
        <p:spPr>
          <a:xfrm>
            <a:off x="780585" y="1068682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4185-A4FC-D3D7-6F16-47FB45CE486D}"/>
              </a:ext>
            </a:extLst>
          </p:cNvPr>
          <p:cNvSpPr txBox="1"/>
          <p:nvPr/>
        </p:nvSpPr>
        <p:spPr>
          <a:xfrm>
            <a:off x="742244" y="1257732"/>
            <a:ext cx="11210219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err="1">
                <a:solidFill>
                  <a:schemeClr val="bg1"/>
                </a:solidFill>
              </a:rPr>
              <a:t>리액트를</a:t>
            </a:r>
            <a:r>
              <a:rPr lang="ko-KR" altLang="en-US" sz="1400" dirty="0">
                <a:solidFill>
                  <a:schemeClr val="bg1"/>
                </a:solidFill>
              </a:rPr>
              <a:t> 통해 </a:t>
            </a:r>
            <a:r>
              <a:rPr lang="ko-KR" altLang="en-US" sz="1400" err="1">
                <a:solidFill>
                  <a:schemeClr val="bg1"/>
                </a:solidFill>
              </a:rPr>
              <a:t>LH공공임대주택</a:t>
            </a:r>
            <a:r>
              <a:rPr lang="ko-KR" altLang="en-US" sz="1400">
                <a:solidFill>
                  <a:schemeClr val="bg1"/>
                </a:solidFill>
              </a:rPr>
              <a:t> 공고 조회 서비스를 만들게 된 계기는</a:t>
            </a:r>
            <a:endParaRPr lang="ko-KR" sz="140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LH공공임대주택</a:t>
            </a:r>
            <a:r>
              <a:rPr lang="ko-KR" altLang="en-US" sz="1400" dirty="0">
                <a:solidFill>
                  <a:schemeClr val="bg1"/>
                </a:solidFill>
              </a:rPr>
              <a:t> 정책을 통해 좋은 매물을 얻기 위해선 수시로 공고를 확인해야만 하는데, 기존의 </a:t>
            </a:r>
            <a:r>
              <a:rPr lang="ko-KR" altLang="en-US" sz="1400" dirty="0" err="1">
                <a:solidFill>
                  <a:schemeClr val="bg1"/>
                </a:solidFill>
              </a:rPr>
              <a:t>서비스들은은</a:t>
            </a:r>
            <a:r>
              <a:rPr lang="ko-KR" altLang="en-US" sz="1400" dirty="0">
                <a:solidFill>
                  <a:schemeClr val="bg1"/>
                </a:solidFill>
              </a:rPr>
              <a:t> 모바일에 친화적인 </a:t>
            </a:r>
            <a:r>
              <a:rPr lang="ko-KR" altLang="en-US" sz="1400" dirty="0" err="1">
                <a:solidFill>
                  <a:schemeClr val="bg1"/>
                </a:solidFill>
              </a:rPr>
              <a:t>UI로</a:t>
            </a:r>
            <a:r>
              <a:rPr lang="ko-KR" altLang="en-US" sz="1400" dirty="0">
                <a:solidFill>
                  <a:schemeClr val="bg1"/>
                </a:solidFill>
              </a:rPr>
              <a:t> 만들어져 있지 않아서 휴대용 디바이스로는 접근성이 떨어진다고 생각했기 때문이었습니다.</a:t>
            </a:r>
            <a:endParaRPr lang="ko-KR" sz="140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실제로 </a:t>
            </a:r>
            <a:r>
              <a:rPr lang="ko-KR" altLang="en-US" sz="1400" err="1">
                <a:solidFill>
                  <a:schemeClr val="bg1"/>
                </a:solidFill>
              </a:rPr>
              <a:t>리액트를</a:t>
            </a:r>
            <a:r>
              <a:rPr lang="ko-KR" altLang="en-US" sz="1400" dirty="0">
                <a:solidFill>
                  <a:schemeClr val="bg1"/>
                </a:solidFill>
              </a:rPr>
              <a:t> 활용해 어플리케이션을 제작해보니, 기존에 주로 사용했던 언어인 </a:t>
            </a:r>
            <a:r>
              <a:rPr lang="ko-KR" altLang="en-US" sz="1400" err="1">
                <a:solidFill>
                  <a:schemeClr val="bg1"/>
                </a:solidFill>
              </a:rPr>
              <a:t>java를</a:t>
            </a:r>
            <a:r>
              <a:rPr lang="ko-KR" altLang="en-US" sz="1400" dirty="0">
                <a:solidFill>
                  <a:schemeClr val="bg1"/>
                </a:solidFill>
              </a:rPr>
              <a:t> 활용한 웹 프로젝트와 비교하여 훨씬 가볍고 속도면에서도 뛰어난데다, 비교적</a:t>
            </a:r>
            <a:r>
              <a:rPr lang="ko-KR" altLang="en-US" sz="1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유연한 언어인 </a:t>
            </a:r>
            <a:r>
              <a:rPr lang="ko-KR" sz="1400" err="1">
                <a:solidFill>
                  <a:schemeClr val="bg1"/>
                </a:solidFill>
                <a:ea typeface="+mn-lt"/>
                <a:cs typeface="+mn-lt"/>
              </a:rPr>
              <a:t>javascript를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 알아가는 과정도 흥미로웠습니다.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어려웠던 부분은 </a:t>
            </a:r>
            <a:r>
              <a:rPr lang="ko-KR" altLang="en-US" sz="1400" dirty="0" err="1">
                <a:solidFill>
                  <a:schemeClr val="bg1"/>
                </a:solidFill>
              </a:rPr>
              <a:t>리액트</a:t>
            </a:r>
            <a:r>
              <a:rPr lang="ko-KR" altLang="en-US" sz="1400" dirty="0">
                <a:solidFill>
                  <a:schemeClr val="bg1"/>
                </a:solidFill>
              </a:rPr>
              <a:t> 앱이 브라우저 내에서 구동되는 </a:t>
            </a:r>
            <a:r>
              <a:rPr lang="ko-KR" altLang="en-US" sz="1400" dirty="0" err="1">
                <a:solidFill>
                  <a:schemeClr val="bg1"/>
                </a:solidFill>
              </a:rPr>
              <a:t>프론트엔드</a:t>
            </a:r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ko-KR" altLang="en-US" sz="1400" dirty="0" err="1">
                <a:solidFill>
                  <a:schemeClr val="bg1"/>
                </a:solidFill>
              </a:rPr>
              <a:t>프로젝트이다보니</a:t>
            </a:r>
            <a:r>
              <a:rPr lang="ko-KR" altLang="en-US" sz="1400" dirty="0">
                <a:solidFill>
                  <a:schemeClr val="bg1"/>
                </a:solidFill>
              </a:rPr>
              <a:t> 브라우저의 정책에서 자유롭지 못했던 부분들이었는데, 외부 </a:t>
            </a:r>
            <a:r>
              <a:rPr lang="ko-KR" altLang="en-US" sz="1400" dirty="0" err="1">
                <a:solidFill>
                  <a:schemeClr val="bg1"/>
                </a:solidFill>
              </a:rPr>
              <a:t>api와</a:t>
            </a:r>
            <a:r>
              <a:rPr lang="ko-KR" altLang="en-US" sz="1400" dirty="0">
                <a:solidFill>
                  <a:schemeClr val="bg1"/>
                </a:solidFill>
              </a:rPr>
              <a:t> 통신할 때 겪었던 CORS 에러가 그 중 하나였습니다.</a:t>
            </a:r>
            <a:endParaRPr 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또한 데이터의 구성을 파악하고 적절한 가공 방법을 설계하는데 난항을 겪어 도중에 설계를 완전히 바꾸게 </a:t>
            </a:r>
            <a:r>
              <a:rPr lang="ko-KR" altLang="en-US" sz="1400" err="1">
                <a:solidFill>
                  <a:schemeClr val="bg1"/>
                </a:solidFill>
              </a:rPr>
              <a:t>된다던가</a:t>
            </a:r>
            <a:r>
              <a:rPr lang="ko-KR" altLang="en-US" sz="1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화면에 출력해야 할 데이터의 양은 방대한데, 화면이 큰 웹에서 뿐만 아니라 화면이 작은 모바일에서도 데이터가 명확하게 보여야 했기에 데이</a:t>
            </a:r>
            <a:r>
              <a:rPr lang="ko-KR" altLang="en-US" sz="1400">
                <a:solidFill>
                  <a:schemeClr val="bg1"/>
                </a:solidFill>
              </a:rPr>
              <a:t>터를 어떤 형태로 노출시킬 것인지, 만약 생략해야 된다면 어떤 데이터가 더 중요한지 등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데이터의 처리 방법을 고민하는데 가장 많은 시간이 소요되었습니다.</a:t>
            </a:r>
            <a:endParaRPr lang="ko-KR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웹 개발자로 취업에 성공하였으나 실무 경험이 짧았던 </a:t>
            </a:r>
            <a:r>
              <a:rPr lang="ko-KR" altLang="en-US" sz="1400" err="1">
                <a:solidFill>
                  <a:schemeClr val="bg1"/>
                </a:solidFill>
              </a:rPr>
              <a:t>제게</a:t>
            </a:r>
            <a:r>
              <a:rPr lang="ko-KR" altLang="en-US" sz="1400">
                <a:solidFill>
                  <a:schemeClr val="bg1"/>
                </a:solidFill>
              </a:rPr>
              <a:t> 이번 과제는 업무의 범위를 보는 시야를 넓혀준 좋은 경험이었습니다.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서버 구축 없이 조회만 실행하는 작은 규모의 서비스였지만 만족할만한 완성도로 프로젝트를 완수하는 것은 쉽지 않은 일이었습니다.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하나의 </a:t>
            </a:r>
            <a:r>
              <a:rPr lang="ko-KR" altLang="en-US" sz="1400">
                <a:solidFill>
                  <a:schemeClr val="bg1"/>
                </a:solidFill>
              </a:rPr>
              <a:t>좋은 프로그램을 만들기 위해선 단순히 코딩만 잘해서 될 것이 아니라 데이터를 정확하게 파악하고 효율적으로 관리하는 능력과,</a:t>
            </a:r>
          </a:p>
          <a:p>
            <a:r>
              <a:rPr lang="ko-KR" altLang="en-US" sz="1400">
                <a:solidFill>
                  <a:schemeClr val="bg1"/>
                </a:solidFill>
              </a:rPr>
              <a:t>데이터, 개발 언어, 개발 환경, 개발 목표 등 모든 요소에 대한 이해를 바탕으로 만들어진 완벽한 기획, 그리고 화면을 깔끔하고 가독성 좋게 구성하는 디자인 능력 등 제가 눈치채지 못했던 다양한 사람들의 다양한 고민과 노력들이 필요했음을 깨닫게 되었습니다.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이번 기회를 통해 깨달은 것을 회사에서 실무 활동을 할 때, 함께 일하는 팀원들과 더 원활한 커뮤니케이션을 </a:t>
            </a:r>
            <a:r>
              <a:rPr lang="ko-KR" altLang="en-US" sz="1400" dirty="0" err="1">
                <a:solidFill>
                  <a:schemeClr val="bg1"/>
                </a:solidFill>
              </a:rPr>
              <a:t>하는데에</a:t>
            </a:r>
            <a:r>
              <a:rPr lang="ko-KR" altLang="en-US" sz="1400" dirty="0">
                <a:solidFill>
                  <a:schemeClr val="bg1"/>
                </a:solidFill>
              </a:rPr>
              <a:t> 활용하도록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하겠습니다. 해당 프로그램은 앞으로도 계속 수정, 보완해가며 실제로 출시가 가능할 정도의 완성도까지 발전 시켜보고 싶습니다.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9E96B-3410-04AB-F416-70D4F52BAFD3}"/>
              </a:ext>
            </a:extLst>
          </p:cNvPr>
          <p:cNvCxnSpPr/>
          <p:nvPr/>
        </p:nvCxnSpPr>
        <p:spPr>
          <a:xfrm>
            <a:off x="780585" y="6258281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28CFA-4531-4BD3-B1DC-38C5CCEED585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</a:rPr>
              <a:t>Part 8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6A6C7-1908-56BB-59CD-2C6773673D16}"/>
              </a:ext>
            </a:extLst>
          </p:cNvPr>
          <p:cNvSpPr txBox="1"/>
          <p:nvPr/>
        </p:nvSpPr>
        <p:spPr>
          <a:xfrm>
            <a:off x="854928" y="109284"/>
            <a:ext cx="113364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rgbClr val="FFFFFF"/>
                </a:solidFill>
                <a:latin typeface="+mj-ea"/>
                <a:ea typeface="+mj-ea"/>
              </a:rPr>
              <a:t>결론</a:t>
            </a:r>
            <a:endParaRPr lang="ko-KR" altLang="en-US" sz="4000" b="1" spc="-300" dirty="0">
              <a:solidFill>
                <a:srgbClr val="FFFFFF"/>
              </a:solidFill>
              <a:latin typeface="Pretendar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6765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08262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참고문헌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A9DF-FF3D-3559-3306-40B867A05267}"/>
              </a:ext>
            </a:extLst>
          </p:cNvPr>
          <p:cNvSpPr txBox="1"/>
          <p:nvPr/>
        </p:nvSpPr>
        <p:spPr>
          <a:xfrm>
            <a:off x="890536" y="1034118"/>
            <a:ext cx="1073867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https://velog.io/@leewooseong/react-router-dom-v6-%EC%82%AC%EB%9D%BC%EC%A7%84-match-location-history-props</a:t>
            </a:r>
            <a:endParaRPr lang="ko-KR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https://developer.mozilla.org/en-US/docs/Web/HTTP/CORS</a:t>
            </a:r>
            <a:endParaRPr lang="en-US" altLang="ko-KR" sz="800" spc="-1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https://velog.io/@leobit/%EB%AF%B8%EB%93%A4%EC%9B%A8%EC%96%B4%EC%99%80-Express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https://velog.io/@wjddnjswjd12/node.js-express-%EB%AF%B8%EB%93%A4%EC%9B%A8%EC%96%B4%EB%9E%80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https://velog.io/@kho5420/Web-API-%EA%B7%B8%EB%A6%AC%EA%B3%A0-EndPoint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https://ts2ree.tistory.com/207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https://www.microsoft.com/ko-kr/security/business/security-101/what-is-an-endpoint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https://jinyisland.kr/post/middleware/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https://velog.io/@nemo/string-to-jsx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https://velog.io/@kaya53/React-React%EC%97%90%EC%84%9C-innerHTML-%EC%82%AC%EC%9A%A9%ED%95%98%EA%B8%B0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https://okayoon.tistory.com/entry/React-DOM%EC%97%98%EB%A6%AC%EB%A8%BC%ED%8A%B8%EC%97%90-%ED%85%8D%EC%8A%A4%ED%8A%B8-%EC%82%BD%EC%9E%85%ED%95%98%EA%B8%B0-innerHTML%EB%A7%90%EA%B3%A0-dangerouslySetInnerHTML%EB%A5%BC-%EC%82%AC%EC%9A%A9%ED%95%98%EC%9E%90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https://twojobui.tistory.com/10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https://mjn5027.tistory.com/80#google_vignette</a:t>
            </a:r>
            <a:endParaRPr lang="en-US" sz="800" spc="-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https://hianna.tistory.com/402</a:t>
            </a:r>
            <a:endParaRPr lang="en-US" sz="800" spc="-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https://m.blog.naver.com/PostView.naver?blogId=on21life&amp;logNo=222354181592&amp;categoryNo=0&amp;proxyReferer=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https://developer.mozilla.org/ko/docs/Web/JavaScript/Reference/Global_Objects/Array/map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https://velog.io/@yonghk423/%EA%B0%9D%EC%B2%B4Object-%EC%86%8D%EC%84%B1property-%EA%B0%9C%EC%88%98-%EA%B5%AC%ED%95%98%EA%B8%B0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https://hianna.tistory.com/452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https://velog.io/@nemo/useLocation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https://velog.io/@pearpearb/TIL-28-Link-to%EB%A1%9C-props-%EB%8D%B0%EC%9D%B4%ED%84%B0-%EC%A0%84%EB%8B%AC%ED%95%98%EA%B8%B0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https://velog.io/@sham/Router-Props-link%EB%A1%9C-%EC%A0%84%EB%8B%AC%ED%95%98%EB%8A%94-props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https://mchch.tistory.com/140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https://dev-gabriel.tistory.com/31#google_vignette&amp;gsc.tab=0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https://velog.io/@dldmswjd322/Express-response-Invalid-status-code-%EC%98%A4%EB%A5%98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https://hianna.tistory.com/469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https://velog.io/@kms0206/Map-ForEach%EC%97%90-%EB%8C%80%ED%95%98%EC%97%AC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https://zoetechlog.tistory.com/134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https://joonpyo-hong.tistory.com/entry/JS-%EB%8F%99%EC%A0%81%EC%9C%BC%EB%A1%9C-%EC%83%9D%EC%84%B1%EB%90%9C-%ED%83%9C%EA%B7%B8%EC%97%90-%EC%9D%B4%EB%B2%A4%ED%8A%B8-%EA%B1%B8%EA%B8%B0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https://wonyoung2257.tistory.com/4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https://seokd.tistory.com/8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https://velog.io/@dlruddms5619/React-useEffect-%EC%B2%AB-%EB%A0%8C%EB%8D%94%EB%A7%81-%EC%8B%9C-%ED%95%A8%EC%88%98-%EC%8B%A4%ED%96%89-%EB%A7%89%EA%B8%B0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https://velog.io/@gyutato/%ED%8A%B8%EB%9F%AC%EB%B8%94%EC%8A%88%ED%8C%85React-useEffect-%EC%9D%98%EC%A1%B4%EC%84%B1-%EB%B0%B0%EC%97%B4%EC%97%90-props-%EB%84%A3%EA%B8%B0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https://velog.io/@hjthgus777/React-%EB%8B%A4%EC%8B%9C-%ED%95%9C%EB%B2%88-useCallback%EC%9D%84-%ED%8C%8C%ED%97%A4%EC%B3%90%EB%B3%B4%EC%9E%90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https://mchch.tistory.com/140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https://pottatt0.tistory.com/entry/momentjs-react%EB%A1%9C-%EB%82%A0%EC%A7%9C%EB%A5%BC-%EA%B4%80%EB%A6%AC%ED%95%98%EB%8A%94-%EC%89%BD%EA%B3%A0-%EB%B9%A0%EB%A5%B8-%EB%B0%A9%EB%B2%95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https://www.altcademy.com/blog/how-to-format-datetime-in-reactjs/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https://www.npmjs.com/package/react-moment#formatting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https://steemit.com/hive-101145/@realmankwon/react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https://sudo-minz.tistory.com/30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52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4431336" y="2398775"/>
            <a:ext cx="3262432" cy="1783450"/>
            <a:chOff x="4431336" y="2331098"/>
            <a:chExt cx="3262432" cy="17834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4431336" y="3283551"/>
              <a:ext cx="3262432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4800" b="1" err="1">
                  <a:solidFill>
                    <a:schemeClr val="accent6"/>
                  </a:solidFill>
                  <a:latin typeface="+mj-ea"/>
                  <a:ea typeface="+mj-ea"/>
                </a:rPr>
                <a:t>감사합니다</a:t>
              </a:r>
              <a:endParaRPr lang="en-US" altLang="ko-KR" sz="4800" b="1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1174309" cy="768458"/>
            <a:chOff x="8909823" y="398401"/>
            <a:chExt cx="1778585" cy="738121"/>
          </a:xfrm>
          <a:solidFill>
            <a:schemeClr val="accent6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93821" y="1823112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43031" y="2084722"/>
            <a:ext cx="340349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서론: 작품 제작 동기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76306" y="2630673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21865" y="2892283"/>
            <a:ext cx="360226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일정표: </a:t>
            </a:r>
            <a:r>
              <a:rPr lang="ko-KR" altLang="en-US" sz="2000" b="1" spc="600" dirty="0" err="1">
                <a:solidFill>
                  <a:schemeClr val="accent6"/>
                </a:solidFill>
              </a:rPr>
              <a:t>주차별</a:t>
            </a:r>
            <a:r>
              <a:rPr lang="ko-KR" altLang="en-US" sz="2000" b="1" spc="600" dirty="0">
                <a:solidFill>
                  <a:schemeClr val="accent6"/>
                </a:solidFill>
              </a:rPr>
              <a:t> 계획표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65723" y="3438236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2448" y="3699846"/>
            <a:ext cx="47371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주요도구: 제작에 필요한 도구</a:t>
            </a:r>
            <a:endParaRPr lang="ko-KR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30589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E6E-AADA-6C1C-878B-958C46F11F5C}"/>
              </a:ext>
            </a:extLst>
          </p:cNvPr>
          <p:cNvSpPr txBox="1"/>
          <p:nvPr/>
        </p:nvSpPr>
        <p:spPr>
          <a:xfrm>
            <a:off x="2355139" y="4242570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D6023-1686-10AC-4A6B-A89F2302B5FA}"/>
              </a:ext>
            </a:extLst>
          </p:cNvPr>
          <p:cNvSpPr txBox="1"/>
          <p:nvPr/>
        </p:nvSpPr>
        <p:spPr>
          <a:xfrm>
            <a:off x="4121864" y="4504180"/>
            <a:ext cx="29225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구성 및 동작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F046D-1596-7522-3ABC-6E2AFE775E4C}"/>
              </a:ext>
            </a:extLst>
          </p:cNvPr>
          <p:cNvSpPr txBox="1"/>
          <p:nvPr/>
        </p:nvSpPr>
        <p:spPr>
          <a:xfrm>
            <a:off x="2344556" y="5078653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5</a:t>
            </a:r>
            <a:endParaRPr 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7B0BF-52D7-F18D-0E6B-7218C5CADCFB}"/>
              </a:ext>
            </a:extLst>
          </p:cNvPr>
          <p:cNvSpPr txBox="1"/>
          <p:nvPr/>
        </p:nvSpPr>
        <p:spPr>
          <a:xfrm>
            <a:off x="4111281" y="5340263"/>
            <a:ext cx="265329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프로그램 흐름도</a:t>
            </a:r>
          </a:p>
        </p:txBody>
      </p:sp>
    </p:spTree>
    <p:extLst>
      <p:ext uri="{BB962C8B-B14F-4D97-AF65-F5344CB8AC3E}">
        <p14:creationId xmlns:p14="http://schemas.microsoft.com/office/powerpoint/2010/main" val="10724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1174309" cy="768458"/>
            <a:chOff x="8909823" y="398401"/>
            <a:chExt cx="1778585" cy="738121"/>
          </a:xfrm>
          <a:solidFill>
            <a:schemeClr val="accent6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93821" y="2122775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6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43031" y="2384385"/>
            <a:ext cx="37882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  <a:ea typeface="+mn-lt"/>
                <a:cs typeface="+mn-lt"/>
              </a:rPr>
              <a:t>구현된 소프트웨어 사진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76306" y="2930336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7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21865" y="3191946"/>
            <a:ext cx="472437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  <a:ea typeface="+mn-lt"/>
                <a:cs typeface="+mn-lt"/>
              </a:rPr>
              <a:t>소스의 주요 부분과 동작 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65723" y="3737899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8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2448" y="3999509"/>
            <a:ext cx="85151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  <a:ea typeface="+mn-lt"/>
                <a:cs typeface="+mn-lt"/>
              </a:rPr>
              <a:t>결론</a:t>
            </a:r>
            <a:endParaRPr lang="ko-KR" sz="2000" b="1" spc="600" dirty="0">
              <a:solidFill>
                <a:schemeClr val="accent6"/>
              </a:solidFill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30589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E6E-AADA-6C1C-878B-958C46F11F5C}"/>
              </a:ext>
            </a:extLst>
          </p:cNvPr>
          <p:cNvSpPr txBox="1"/>
          <p:nvPr/>
        </p:nvSpPr>
        <p:spPr>
          <a:xfrm>
            <a:off x="2355139" y="4542233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9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D6023-1686-10AC-4A6B-A89F2302B5FA}"/>
              </a:ext>
            </a:extLst>
          </p:cNvPr>
          <p:cNvSpPr txBox="1"/>
          <p:nvPr/>
        </p:nvSpPr>
        <p:spPr>
          <a:xfrm>
            <a:off x="4121864" y="4803843"/>
            <a:ext cx="151836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072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C755F-FFBC-6C02-5A61-3E4016FC4CEB}"/>
              </a:ext>
            </a:extLst>
          </p:cNvPr>
          <p:cNvSpPr/>
          <p:nvPr/>
        </p:nvSpPr>
        <p:spPr>
          <a:xfrm>
            <a:off x="404487" y="989031"/>
            <a:ext cx="11404329" cy="5513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85487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작품 제작 동기</a:t>
            </a:r>
            <a:endParaRPr lang="ko-KR" sz="4000" spc="-3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576A02-334C-2C68-A48F-F9DC7C201E94}"/>
              </a:ext>
            </a:extLst>
          </p:cNvPr>
          <p:cNvGrpSpPr/>
          <p:nvPr/>
        </p:nvGrpSpPr>
        <p:grpSpPr>
          <a:xfrm>
            <a:off x="851412" y="1337985"/>
            <a:ext cx="10589994" cy="4817432"/>
            <a:chOff x="6253007" y="1401075"/>
            <a:chExt cx="5551405" cy="48051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624885-26FB-9EC2-6187-2A157EC3A68A}"/>
                </a:ext>
              </a:extLst>
            </p:cNvPr>
            <p:cNvSpPr/>
            <p:nvPr/>
          </p:nvSpPr>
          <p:spPr>
            <a:xfrm>
              <a:off x="6253007" y="14010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1C421-21BB-66D3-FABB-C8E31958102B}"/>
                </a:ext>
              </a:extLst>
            </p:cNvPr>
            <p:cNvSpPr/>
            <p:nvPr/>
          </p:nvSpPr>
          <p:spPr>
            <a:xfrm>
              <a:off x="6261304" y="309502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6B0DC-419C-185F-6A70-57A90F135B27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8113EE-2EA1-F785-C454-371AE29D0072}"/>
              </a:ext>
            </a:extLst>
          </p:cNvPr>
          <p:cNvSpPr/>
          <p:nvPr/>
        </p:nvSpPr>
        <p:spPr>
          <a:xfrm>
            <a:off x="851408" y="1337985"/>
            <a:ext cx="2060626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983BB5-263D-DEDD-DA35-40BE693CF17D}"/>
              </a:ext>
            </a:extLst>
          </p:cNvPr>
          <p:cNvSpPr/>
          <p:nvPr/>
        </p:nvSpPr>
        <p:spPr>
          <a:xfrm>
            <a:off x="851408" y="3031935"/>
            <a:ext cx="2060626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37A2E-972A-1FEE-59CE-9FA99A3FE827}"/>
              </a:ext>
            </a:extLst>
          </p:cNvPr>
          <p:cNvSpPr/>
          <p:nvPr/>
        </p:nvSpPr>
        <p:spPr>
          <a:xfrm>
            <a:off x="851408" y="4738175"/>
            <a:ext cx="2060626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326A-B6A8-0DBE-BFB6-2B426279C926}"/>
              </a:ext>
            </a:extLst>
          </p:cNvPr>
          <p:cNvSpPr txBox="1"/>
          <p:nvPr/>
        </p:nvSpPr>
        <p:spPr>
          <a:xfrm>
            <a:off x="1110939" y="1845531"/>
            <a:ext cx="15352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제작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F9165D-21E5-2922-73EE-D99745B3930C}"/>
              </a:ext>
            </a:extLst>
          </p:cNvPr>
          <p:cNvSpPr txBox="1"/>
          <p:nvPr/>
        </p:nvSpPr>
        <p:spPr>
          <a:xfrm>
            <a:off x="1061778" y="3548516"/>
            <a:ext cx="15844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필요성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AB75FC-BF5E-9139-D207-52BC3DB70DF8}"/>
              </a:ext>
            </a:extLst>
          </p:cNvPr>
          <p:cNvSpPr txBox="1"/>
          <p:nvPr/>
        </p:nvSpPr>
        <p:spPr>
          <a:xfrm>
            <a:off x="1060611" y="5241342"/>
            <a:ext cx="15867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추진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방향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6FD01-86EF-DA26-8A62-B4D4C63F62DB}"/>
              </a:ext>
            </a:extLst>
          </p:cNvPr>
          <p:cNvSpPr txBox="1"/>
          <p:nvPr/>
        </p:nvSpPr>
        <p:spPr>
          <a:xfrm>
            <a:off x="3366170" y="1781458"/>
            <a:ext cx="78582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400" spc="-150" dirty="0">
                <a:latin typeface="Arial"/>
                <a:cs typeface="Arial"/>
              </a:rPr>
              <a:t>웹/모바일 환경에 </a:t>
            </a:r>
            <a:r>
              <a:rPr lang="ko-KR" altLang="en-US" sz="1400" spc="-150" dirty="0" err="1">
                <a:latin typeface="Arial"/>
                <a:cs typeface="Arial"/>
              </a:rPr>
              <a:t>구애받지</a:t>
            </a:r>
            <a:r>
              <a:rPr lang="ko-KR" altLang="en-US" sz="1400" spc="-150" dirty="0">
                <a:latin typeface="Arial"/>
                <a:cs typeface="Arial"/>
              </a:rPr>
              <a:t> 않고 공공임대주택의 단지 정보 및 공고 현황을 편리하게 확인하고 싶다.</a:t>
            </a:r>
          </a:p>
          <a:p>
            <a:pPr marL="285750" indent="-285750">
              <a:buFont typeface="Arial,Sans-Serif"/>
              <a:buChar char="•"/>
            </a:pPr>
            <a:r>
              <a:rPr lang="ko-KR" sz="1400" spc="-150" dirty="0">
                <a:latin typeface="Arial"/>
                <a:cs typeface="Arial"/>
              </a:rPr>
              <a:t>기존에 존재하는 웹페이지의 경우, PC 환경에 맞춰 개발되어 있어  모바일 환경에선 사용이 불편한 상태이다.</a:t>
            </a:r>
            <a:endParaRPr lang="ko-KR">
              <a:latin typeface="Pretendard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D0FE3-FC06-AA9B-A223-434D612BC723}"/>
              </a:ext>
            </a:extLst>
          </p:cNvPr>
          <p:cNvSpPr txBox="1"/>
          <p:nvPr/>
        </p:nvSpPr>
        <p:spPr>
          <a:xfrm>
            <a:off x="3322627" y="3264817"/>
            <a:ext cx="799979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 altLang="en-US" sz="1400" spc="-150" dirty="0">
                <a:latin typeface="Arial"/>
                <a:cs typeface="Arial"/>
              </a:rPr>
              <a:t>공공임대주택은 공고 현황을 수시로 확인해 봐야 하기 때문에 언제 어디서든 접속할 수 있는 휴대용 기기에 최적화 된 서비스가 필요하다.</a:t>
            </a:r>
            <a:endParaRPr lang="en-US" altLang="ko-KR" sz="1400" spc="-15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spc="-150" dirty="0">
                <a:latin typeface="Arial"/>
                <a:cs typeface="Arial"/>
              </a:rPr>
              <a:t>공공임대주택의 혜택이 필요한 사회 </a:t>
            </a:r>
            <a:r>
              <a:rPr lang="ko-KR" altLang="en-US" sz="1400" spc="-150" dirty="0">
                <a:latin typeface="Arial"/>
                <a:cs typeface="Arial"/>
              </a:rPr>
              <a:t>취약 계층의</a:t>
            </a:r>
            <a:r>
              <a:rPr lang="ko-KR" sz="1400" spc="-150" dirty="0">
                <a:latin typeface="Arial"/>
                <a:cs typeface="Arial"/>
              </a:rPr>
              <a:t> 경우 가구내 </a:t>
            </a:r>
            <a:r>
              <a:rPr lang="en-US" altLang="ko-KR" sz="1400" spc="-150" dirty="0">
                <a:latin typeface="Arial"/>
                <a:ea typeface="+mn-lt"/>
                <a:cs typeface="Arial"/>
              </a:rPr>
              <a:t>PC</a:t>
            </a:r>
            <a:r>
              <a:rPr lang="en-US" altLang="ko-KR" sz="1400" spc="-150" dirty="0">
                <a:latin typeface="Arial"/>
                <a:cs typeface="Arial"/>
              </a:rPr>
              <a:t> </a:t>
            </a:r>
            <a:r>
              <a:rPr lang="en-US" altLang="ko-KR" sz="1400" spc="-150" dirty="0" err="1">
                <a:latin typeface="Arial"/>
                <a:cs typeface="Arial"/>
              </a:rPr>
              <a:t>또는</a:t>
            </a:r>
            <a:r>
              <a:rPr lang="en-US" altLang="ko-KR" sz="1400" spc="-150" dirty="0">
                <a:latin typeface="Arial"/>
                <a:cs typeface="Arial"/>
              </a:rPr>
              <a:t> </a:t>
            </a:r>
            <a:r>
              <a:rPr lang="en-US" altLang="ko-KR" sz="1400" spc="-150" dirty="0" err="1">
                <a:latin typeface="Arial"/>
                <a:cs typeface="Arial"/>
              </a:rPr>
              <a:t>모바일</a:t>
            </a:r>
            <a:r>
              <a:rPr lang="en-US" altLang="ko-KR" sz="1400" spc="-150" dirty="0">
                <a:latin typeface="Arial"/>
                <a:cs typeface="Arial"/>
              </a:rPr>
              <a:t> </a:t>
            </a:r>
            <a:r>
              <a:rPr lang="en-US" altLang="ko-KR" sz="1400" spc="-150" dirty="0" err="1">
                <a:latin typeface="Arial"/>
                <a:cs typeface="Arial"/>
              </a:rPr>
              <a:t>기기</a:t>
            </a:r>
            <a:r>
              <a:rPr lang="ko-KR" sz="1400" spc="-150" dirty="0">
                <a:latin typeface="Arial"/>
                <a:cs typeface="Arial"/>
              </a:rPr>
              <a:t>가 없을 가능성이 있으므로 </a:t>
            </a:r>
            <a:r>
              <a:rPr lang="ko-KR" altLang="en-US" sz="1400" spc="-150" dirty="0">
                <a:latin typeface="Arial"/>
                <a:cs typeface="Arial"/>
              </a:rPr>
              <a:t>가능한 </a:t>
            </a:r>
            <a:r>
              <a:rPr lang="ko-KR" sz="1400" spc="-150" dirty="0">
                <a:latin typeface="Arial"/>
                <a:cs typeface="Arial"/>
              </a:rPr>
              <a:t>다양한 환경에 대응할 수 있어야 한다.</a:t>
            </a:r>
            <a:endParaRPr lang="ko-KR" altLang="en-US" sz="1400" spc="-15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A837C-A841-A27E-3A1A-DFD46B3F1AAE}"/>
              </a:ext>
            </a:extLst>
          </p:cNvPr>
          <p:cNvSpPr txBox="1"/>
          <p:nvPr/>
        </p:nvSpPr>
        <p:spPr>
          <a:xfrm>
            <a:off x="3365116" y="5149249"/>
            <a:ext cx="79137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ko-KR" altLang="en-US" sz="1400" spc="-150" dirty="0">
                <a:latin typeface="Arial"/>
                <a:cs typeface="Arial"/>
              </a:rPr>
              <a:t>웹/모바일 환경에 최적화 된 효율적이고 직관적인</a:t>
            </a:r>
            <a:r>
              <a:rPr lang="en-US" altLang="ko-KR" sz="1400" spc="-150" dirty="0">
                <a:latin typeface="Arial"/>
                <a:cs typeface="Arial"/>
              </a:rPr>
              <a:t> UI</a:t>
            </a:r>
          </a:p>
          <a:p>
            <a:pPr marL="285750" indent="-285750" algn="just">
              <a:buFont typeface="Arial,Sans-Serif"/>
              <a:buChar char="•"/>
            </a:pPr>
            <a:r>
              <a:rPr lang="ko-KR" altLang="en-US" sz="1400" strike="sngStrike" spc="-150" dirty="0">
                <a:latin typeface="Arial"/>
                <a:cs typeface="Arial"/>
              </a:rPr>
              <a:t>빠른</a:t>
            </a:r>
            <a:r>
              <a:rPr lang="en-US" altLang="ko-KR" sz="1400" strike="sngStrike" spc="-150" dirty="0">
                <a:latin typeface="Arial"/>
                <a:cs typeface="Arial"/>
              </a:rPr>
              <a:t> </a:t>
            </a:r>
            <a:r>
              <a:rPr lang="en-US" altLang="ko-KR" sz="1400" strike="sngStrike" spc="-150" dirty="0" err="1">
                <a:latin typeface="Arial"/>
                <a:cs typeface="Arial"/>
              </a:rPr>
              <a:t>필터</a:t>
            </a:r>
            <a:r>
              <a:rPr lang="en-US" altLang="ko-KR" sz="1400" strike="sngStrike" spc="-150" dirty="0">
                <a:latin typeface="Arial"/>
                <a:cs typeface="Arial"/>
              </a:rPr>
              <a:t> &amp; </a:t>
            </a:r>
            <a:r>
              <a:rPr lang="ko-KR" altLang="en-US" sz="1400" strike="sngStrike" spc="-150" dirty="0">
                <a:latin typeface="Arial"/>
                <a:cs typeface="Arial"/>
              </a:rPr>
              <a:t>검색</a:t>
            </a:r>
            <a:r>
              <a:rPr lang="en-US" altLang="ko-KR" sz="1400" strike="sngStrike" spc="-150" dirty="0">
                <a:latin typeface="Arial"/>
                <a:cs typeface="Arial"/>
              </a:rPr>
              <a:t> </a:t>
            </a:r>
            <a:r>
              <a:rPr lang="ko-KR" altLang="en-US" sz="1400" strike="sngStrike" spc="-150" dirty="0">
                <a:latin typeface="Arial"/>
                <a:cs typeface="Arial"/>
              </a:rPr>
              <a:t>속도 (데이터 형태 이슈로 수정)</a:t>
            </a:r>
            <a:endParaRPr lang="en-US" altLang="ko-KR" sz="1400" strike="sngStrike" spc="-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71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0854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주차별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계획표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1E17CF-D31D-B8FC-A911-7825616B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08711"/>
              </p:ext>
            </p:extLst>
          </p:nvPr>
        </p:nvGraphicFramePr>
        <p:xfrm>
          <a:off x="854928" y="1261843"/>
          <a:ext cx="10557365" cy="470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25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4129967291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167979288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908421143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2725535436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64027936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882593605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774105210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430606735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666108700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3673597669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703761165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1580005855"/>
                    </a:ext>
                  </a:extLst>
                </a:gridCol>
                <a:gridCol w="562076">
                  <a:extLst>
                    <a:ext uri="{9D8B030D-6E8A-4147-A177-3AD203B41FA5}">
                      <a16:colId xmlns:a16="http://schemas.microsoft.com/office/drawing/2014/main" val="2852732859"/>
                    </a:ext>
                  </a:extLst>
                </a:gridCol>
              </a:tblGrid>
              <a:tr h="5475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 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LH공공임대주택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정보조회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반응형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웹앱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8831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1주</a:t>
                      </a: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2주</a:t>
                      </a: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5주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2857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/>
                        </a:rPr>
                        <a:t>주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75486"/>
                  </a:ext>
                </a:extLst>
              </a:tr>
              <a:tr h="91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 획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91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 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91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진 단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91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평 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L>
                    <a:lnR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R>
                    <a:lnT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T>
                    <a:lnB w="9524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4F04F8-DD1F-D91E-B7BF-02C48FC223BE}"/>
              </a:ext>
            </a:extLst>
          </p:cNvPr>
          <p:cNvSpPr/>
          <p:nvPr/>
        </p:nvSpPr>
        <p:spPr>
          <a:xfrm>
            <a:off x="3048000" y="2433483"/>
            <a:ext cx="1327353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개발 방법 검색</a:t>
            </a:r>
            <a:endParaRPr lang="ko-KR" dirty="0"/>
          </a:p>
          <a:p>
            <a:pPr algn="ctr"/>
            <a:r>
              <a:rPr lang="ko-KR" altLang="en-US" sz="1200" dirty="0"/>
              <a:t>및 목표 수립</a:t>
            </a:r>
            <a:endParaRPr lang="ko-KR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209CFF-9786-9C1D-E7F9-29286DBD7562}"/>
              </a:ext>
            </a:extLst>
          </p:cNvPr>
          <p:cNvSpPr/>
          <p:nvPr/>
        </p:nvSpPr>
        <p:spPr>
          <a:xfrm>
            <a:off x="4424516" y="2433482"/>
            <a:ext cx="749708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디자인</a:t>
            </a:r>
          </a:p>
          <a:p>
            <a:pPr algn="ctr"/>
            <a:r>
              <a:rPr lang="ko-KR" altLang="en-US" sz="1200" dirty="0"/>
              <a:t>완료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D98A6E-9353-3DAA-96E6-F48027C48315}"/>
              </a:ext>
            </a:extLst>
          </p:cNvPr>
          <p:cNvSpPr/>
          <p:nvPr/>
        </p:nvSpPr>
        <p:spPr>
          <a:xfrm>
            <a:off x="5272547" y="3342965"/>
            <a:ext cx="2163094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개발 착수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157F41-8B02-F738-1360-EC68E6532C0C}"/>
              </a:ext>
            </a:extLst>
          </p:cNvPr>
          <p:cNvSpPr/>
          <p:nvPr/>
        </p:nvSpPr>
        <p:spPr>
          <a:xfrm>
            <a:off x="7484806" y="3342965"/>
            <a:ext cx="553064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1차</a:t>
            </a:r>
            <a:endParaRPr lang="ko-KR" altLang="en-US" sz="1200"/>
          </a:p>
          <a:p>
            <a:pPr algn="ctr"/>
            <a:r>
              <a:rPr lang="ko-KR" altLang="en-US" sz="12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63803A-4208-968D-5845-3B2763ED1971}"/>
              </a:ext>
            </a:extLst>
          </p:cNvPr>
          <p:cNvSpPr/>
          <p:nvPr/>
        </p:nvSpPr>
        <p:spPr>
          <a:xfrm>
            <a:off x="8037870" y="4264738"/>
            <a:ext cx="553064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/>
              <a:t>Test</a:t>
            </a:r>
            <a:endParaRPr lang="ko-KR" altLang="en-US" sz="1200"/>
          </a:p>
          <a:p>
            <a:pPr algn="ctr"/>
            <a:r>
              <a:rPr lang="ko-KR" altLang="en-US" sz="1200" dirty="0"/>
              <a:t>진행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0B7F2E6-DC0F-BB5E-2A73-756CA7B7D88F}"/>
              </a:ext>
            </a:extLst>
          </p:cNvPr>
          <p:cNvSpPr/>
          <p:nvPr/>
        </p:nvSpPr>
        <p:spPr>
          <a:xfrm>
            <a:off x="8590935" y="5161933"/>
            <a:ext cx="1142997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실 사용 평가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C86C8A-040B-3591-1937-9494E4C7AAA9}"/>
              </a:ext>
            </a:extLst>
          </p:cNvPr>
          <p:cNvSpPr/>
          <p:nvPr/>
        </p:nvSpPr>
        <p:spPr>
          <a:xfrm>
            <a:off x="10852354" y="3342964"/>
            <a:ext cx="565354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최종</a:t>
            </a:r>
          </a:p>
          <a:p>
            <a:pPr algn="ctr"/>
            <a:r>
              <a:rPr lang="ko-KR" altLang="en-US" sz="1200" dirty="0"/>
              <a:t>완료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A5E8BD-994A-1F65-0428-E4ABE122E1DA}"/>
              </a:ext>
            </a:extLst>
          </p:cNvPr>
          <p:cNvSpPr/>
          <p:nvPr/>
        </p:nvSpPr>
        <p:spPr>
          <a:xfrm>
            <a:off x="9783094" y="4264739"/>
            <a:ext cx="1007805" cy="663677"/>
          </a:xfrm>
          <a:prstGeom prst="round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/>
              <a:t>기능 개선</a:t>
            </a:r>
          </a:p>
        </p:txBody>
      </p:sp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제작에 필요한 도구</a:t>
            </a:r>
            <a:endParaRPr lang="ko-KR" sz="4000" spc="-3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87E51E-87AE-EB7D-8294-275F5AFFB633}"/>
              </a:ext>
            </a:extLst>
          </p:cNvPr>
          <p:cNvGrpSpPr/>
          <p:nvPr/>
        </p:nvGrpSpPr>
        <p:grpSpPr>
          <a:xfrm>
            <a:off x="3196758" y="2811064"/>
            <a:ext cx="5775199" cy="1104639"/>
            <a:chOff x="3220690" y="2335906"/>
            <a:chExt cx="5750617" cy="218618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92B206-C030-0127-84BC-8ABA7CE434CB}"/>
                </a:ext>
              </a:extLst>
            </p:cNvPr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10EBBAD-B37B-7B5D-5E93-277B5E1D394E}"/>
                </a:ext>
              </a:extLst>
            </p:cNvPr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217941B-B4F9-92D0-DAEE-E1949F1054C6}"/>
              </a:ext>
            </a:extLst>
          </p:cNvPr>
          <p:cNvSpPr/>
          <p:nvPr/>
        </p:nvSpPr>
        <p:spPr>
          <a:xfrm>
            <a:off x="2183047" y="3908766"/>
            <a:ext cx="2052000" cy="2062201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AF93074-B9A7-966C-6BD5-13C65A14E1BB}"/>
              </a:ext>
            </a:extLst>
          </p:cNvPr>
          <p:cNvSpPr/>
          <p:nvPr/>
        </p:nvSpPr>
        <p:spPr>
          <a:xfrm>
            <a:off x="5040008" y="3908766"/>
            <a:ext cx="2064290" cy="2062201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20D07F-381A-1BC8-AFEC-4D174AF8AC6C}"/>
              </a:ext>
            </a:extLst>
          </p:cNvPr>
          <p:cNvSpPr/>
          <p:nvPr/>
        </p:nvSpPr>
        <p:spPr>
          <a:xfrm>
            <a:off x="7933666" y="3908766"/>
            <a:ext cx="2083952" cy="2062201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6C1F70B-2BCE-077E-68F6-337FC372FC2F}"/>
              </a:ext>
            </a:extLst>
          </p:cNvPr>
          <p:cNvSpPr/>
          <p:nvPr/>
        </p:nvSpPr>
        <p:spPr>
          <a:xfrm>
            <a:off x="3196164" y="2795755"/>
            <a:ext cx="5778905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9441E-06E1-01E4-B5DA-F6310FA10CEA}"/>
              </a:ext>
            </a:extLst>
          </p:cNvPr>
          <p:cNvCxnSpPr/>
          <p:nvPr/>
        </p:nvCxnSpPr>
        <p:spPr>
          <a:xfrm>
            <a:off x="6084358" y="3425511"/>
            <a:ext cx="0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E18E9A-1E53-70CB-164A-F3CA467319FB}"/>
              </a:ext>
            </a:extLst>
          </p:cNvPr>
          <p:cNvSpPr txBox="1"/>
          <p:nvPr/>
        </p:nvSpPr>
        <p:spPr>
          <a:xfrm>
            <a:off x="3256864" y="2885057"/>
            <a:ext cx="56820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b="1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endParaRPr lang="ko-KR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DF9F8B-AB29-D3C4-11A6-A1C0B67E78F7}"/>
              </a:ext>
            </a:extLst>
          </p:cNvPr>
          <p:cNvSpPr/>
          <p:nvPr/>
        </p:nvSpPr>
        <p:spPr>
          <a:xfrm>
            <a:off x="2296918" y="4050659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2CF3-5B20-E976-5AB2-41C7ADD8C184}"/>
              </a:ext>
            </a:extLst>
          </p:cNvPr>
          <p:cNvSpPr/>
          <p:nvPr/>
        </p:nvSpPr>
        <p:spPr>
          <a:xfrm>
            <a:off x="5156011" y="4050659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6FC9B7-7E33-06F1-8EE6-B29C7AF39CAB}"/>
              </a:ext>
            </a:extLst>
          </p:cNvPr>
          <p:cNvSpPr/>
          <p:nvPr/>
        </p:nvSpPr>
        <p:spPr>
          <a:xfrm>
            <a:off x="8065904" y="4050659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710-00C7-B940-4334-0DA15F926E6A}"/>
              </a:ext>
            </a:extLst>
          </p:cNvPr>
          <p:cNvSpPr txBox="1"/>
          <p:nvPr/>
        </p:nvSpPr>
        <p:spPr>
          <a:xfrm>
            <a:off x="5162101" y="4074171"/>
            <a:ext cx="180856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사용 소프트웨어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F3751-FFBB-431B-E77D-BA1ED565FA49}"/>
              </a:ext>
            </a:extLst>
          </p:cNvPr>
          <p:cNvSpPr txBox="1"/>
          <p:nvPr/>
        </p:nvSpPr>
        <p:spPr>
          <a:xfrm>
            <a:off x="8066176" y="4078308"/>
            <a:ext cx="18080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bg1"/>
                </a:solidFill>
              </a:rPr>
              <a:t>필요 장비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9D2CB-840C-D290-5146-25DE578215FA}"/>
              </a:ext>
            </a:extLst>
          </p:cNvPr>
          <p:cNvSpPr txBox="1"/>
          <p:nvPr/>
        </p:nvSpPr>
        <p:spPr>
          <a:xfrm>
            <a:off x="2294083" y="4071579"/>
            <a:ext cx="180535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도구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BED30-A889-091E-A886-03E44BE48600}"/>
              </a:ext>
            </a:extLst>
          </p:cNvPr>
          <p:cNvSpPr txBox="1"/>
          <p:nvPr/>
        </p:nvSpPr>
        <p:spPr>
          <a:xfrm>
            <a:off x="2295275" y="4573340"/>
            <a:ext cx="1647762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altLang="ko-KR" sz="13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Javascript</a:t>
            </a:r>
            <a:r>
              <a:rPr 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es6):  Visual</a:t>
            </a:r>
            <a:r>
              <a:rPr 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Studio </a:t>
            </a:r>
            <a:r>
              <a:rPr 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Code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300" spc="-1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23740-2AB7-25CD-5CEE-2A5FC928BA3E}"/>
              </a:ext>
            </a:extLst>
          </p:cNvPr>
          <p:cNvSpPr txBox="1"/>
          <p:nvPr/>
        </p:nvSpPr>
        <p:spPr>
          <a:xfrm>
            <a:off x="5157238" y="4573340"/>
            <a:ext cx="1807535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Html, </a:t>
            </a:r>
            <a:r>
              <a:rPr lang="en-US" sz="13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Css</a:t>
            </a:r>
            <a:endParaRPr lang="ko-KR" altLang="en-US" sz="1300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Node, R</a:t>
            </a:r>
            <a:r>
              <a:rPr 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eact, Axios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3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포토샵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endParaRPr lang="en-US" altLang="ko-KR" sz="1300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A8BDC-84D2-6902-9429-7EF1172ECEE1}"/>
              </a:ext>
            </a:extLst>
          </p:cNvPr>
          <p:cNvSpPr txBox="1"/>
          <p:nvPr/>
        </p:nvSpPr>
        <p:spPr>
          <a:xfrm>
            <a:off x="8068362" y="4573340"/>
            <a:ext cx="1868986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개발 및 테스트용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PC  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대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(window),</a:t>
            </a:r>
            <a:endParaRPr lang="ko-KR" altLang="en-US" sz="13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테스트용 모바일 기기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2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대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안드로이드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3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ios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)</a:t>
            </a:r>
            <a:endParaRPr lang="ko-KR" altLang="en-US" sz="1300" spc="-15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marL="285750" indent="-285750">
              <a:buFont typeface="Arial"/>
              <a:buChar char="•"/>
            </a:pPr>
            <a:endParaRPr lang="en-US" altLang="ko-KR" sz="1300" spc="-150" dirty="0"/>
          </a:p>
        </p:txBody>
      </p:sp>
      <p:pic>
        <p:nvPicPr>
          <p:cNvPr id="2" name="그림 1" descr="그래픽, 원, 상징, 예술이(가) 표시된 사진&#10;&#10;자동 생성된 설명">
            <a:extLst>
              <a:ext uri="{FF2B5EF4-FFF2-40B4-BE49-F238E27FC236}">
                <a16:creationId xmlns:a16="http://schemas.microsoft.com/office/drawing/2014/main" id="{EF5EE014-2101-3F2D-C64C-A3CEB945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87" y="1212581"/>
            <a:ext cx="1428137" cy="12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73692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구성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 및 </a:t>
            </a:r>
            <a:r>
              <a:rPr lang="en-US" altLang="ko-KR" sz="40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동작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 </a:t>
            </a:r>
            <a:r>
              <a:rPr lang="en-US" altLang="ko-KR" sz="40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/>
              </a:rPr>
              <a:t>원리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E3E9F-5ABC-15AD-CF67-DEBA1F675F7F}"/>
              </a:ext>
            </a:extLst>
          </p:cNvPr>
          <p:cNvSpPr/>
          <p:nvPr/>
        </p:nvSpPr>
        <p:spPr>
          <a:xfrm>
            <a:off x="486007" y="1104900"/>
            <a:ext cx="11124618" cy="255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BA44C7-F572-7A7E-C618-C5B5EF6B9433}"/>
              </a:ext>
            </a:extLst>
          </p:cNvPr>
          <p:cNvSpPr/>
          <p:nvPr/>
        </p:nvSpPr>
        <p:spPr>
          <a:xfrm>
            <a:off x="482599" y="3907230"/>
            <a:ext cx="11124618" cy="2552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0ABB-10EF-97AD-184C-CC419C468603}"/>
              </a:ext>
            </a:extLst>
          </p:cNvPr>
          <p:cNvSpPr/>
          <p:nvPr/>
        </p:nvSpPr>
        <p:spPr>
          <a:xfrm>
            <a:off x="667215" y="1270000"/>
            <a:ext cx="10697116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60691-B890-87D7-AE4D-181B1FA5DAF2}"/>
              </a:ext>
            </a:extLst>
          </p:cNvPr>
          <p:cNvSpPr/>
          <p:nvPr/>
        </p:nvSpPr>
        <p:spPr>
          <a:xfrm>
            <a:off x="667844" y="4102100"/>
            <a:ext cx="10715702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2054-A09F-A76D-3604-42F29E352CEA}"/>
              </a:ext>
            </a:extLst>
          </p:cNvPr>
          <p:cNvSpPr txBox="1"/>
          <p:nvPr/>
        </p:nvSpPr>
        <p:spPr>
          <a:xfrm flipH="1">
            <a:off x="827004" y="1371802"/>
            <a:ext cx="239268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dirty="0"/>
              <a:t>구성</a:t>
            </a:r>
            <a:endParaRPr 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0C69-DE7B-E45C-5122-54A9BEF00AA2}"/>
              </a:ext>
            </a:extLst>
          </p:cNvPr>
          <p:cNvSpPr txBox="1"/>
          <p:nvPr/>
        </p:nvSpPr>
        <p:spPr>
          <a:xfrm>
            <a:off x="855041" y="2180030"/>
            <a:ext cx="10508671" cy="1173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LH 공공임대주택 공고 리스트 조회</a:t>
            </a:r>
            <a:endParaRPr lang="ko-KR" altLang="en-US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공고 리스트 검색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LH 공공임대주택 공고문 상세 조회</a:t>
            </a:r>
            <a:endParaRPr 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D5534-F2BF-2318-60FA-E11F0EEA88B3}"/>
              </a:ext>
            </a:extLst>
          </p:cNvPr>
          <p:cNvSpPr txBox="1"/>
          <p:nvPr/>
        </p:nvSpPr>
        <p:spPr>
          <a:xfrm>
            <a:off x="855041" y="5003800"/>
            <a:ext cx="10527256" cy="117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공고 리스트 조회 및 공고문 상세 조회 :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    JS </a:t>
            </a:r>
            <a:r>
              <a:rPr lang="ko-KR" altLang="en-US" sz="2000" dirty="0" err="1"/>
              <a:t>AXIOS를</a:t>
            </a:r>
            <a:r>
              <a:rPr lang="ko-KR" altLang="en-US" sz="2000" dirty="0"/>
              <a:t> 활용해 </a:t>
            </a:r>
            <a:r>
              <a:rPr lang="ko-KR" altLang="en-US" sz="2000" dirty="0" err="1"/>
              <a:t>공공데이터포털의</a:t>
            </a:r>
            <a:r>
              <a:rPr lang="ko-KR" altLang="en-US" sz="2000" dirty="0"/>
              <a:t> 오픈 </a:t>
            </a:r>
            <a:r>
              <a:rPr lang="ko-KR" altLang="en-US" sz="2000" dirty="0" err="1"/>
              <a:t>api와</a:t>
            </a:r>
            <a:r>
              <a:rPr lang="ko-KR" altLang="en-US" sz="2000" dirty="0"/>
              <a:t> 통신하여 데이터를 조회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strike="sngStrike" dirty="0"/>
              <a:t>공고 리스트 정렬 : 데이터 테이블 라이브러리 활용</a:t>
            </a:r>
            <a:r>
              <a:rPr lang="ko-KR" altLang="en-US" sz="2000" strike="sngStrike" dirty="0">
                <a:ea typeface="+mn-lt"/>
                <a:cs typeface="+mn-lt"/>
              </a:rPr>
              <a:t> </a:t>
            </a:r>
            <a:r>
              <a:rPr lang="ko-KR" sz="2000" strike="sngStrike" dirty="0">
                <a:ea typeface="+mn-lt"/>
                <a:cs typeface="+mn-lt"/>
              </a:rPr>
              <a:t>(데이터 형태 이슈로 수정)</a:t>
            </a:r>
            <a:r>
              <a:rPr lang="ko-KR" altLang="en-US" sz="2000" strike="sngStrike" dirty="0">
                <a:ea typeface="+mn-lt"/>
                <a:cs typeface="+mn-lt"/>
              </a:rPr>
              <a:t> </a:t>
            </a:r>
            <a:endParaRPr lang="ko-KR" sz="2000" strike="sngStrike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E7788-9549-9B55-500A-93F799C80D47}"/>
              </a:ext>
            </a:extLst>
          </p:cNvPr>
          <p:cNvSpPr txBox="1"/>
          <p:nvPr/>
        </p:nvSpPr>
        <p:spPr>
          <a:xfrm flipH="1">
            <a:off x="808418" y="4196777"/>
            <a:ext cx="239268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dirty="0"/>
              <a:t>동작 원리</a:t>
            </a:r>
          </a:p>
        </p:txBody>
      </p:sp>
    </p:spTree>
    <p:extLst>
      <p:ext uri="{BB962C8B-B14F-4D97-AF65-F5344CB8AC3E}">
        <p14:creationId xmlns:p14="http://schemas.microsoft.com/office/powerpoint/2010/main" val="32263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830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흐름도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E9286-F5C3-4F65-8A7C-E74B86940421}"/>
              </a:ext>
            </a:extLst>
          </p:cNvPr>
          <p:cNvSpPr/>
          <p:nvPr/>
        </p:nvSpPr>
        <p:spPr>
          <a:xfrm>
            <a:off x="941929" y="1553771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브라우저</a:t>
            </a:r>
          </a:p>
          <a:p>
            <a:pPr algn="ctr"/>
            <a:r>
              <a:rPr lang="ko-KR" altLang="en-US" sz="1000" b="1" dirty="0"/>
              <a:t>(리스트 페이지)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9F1280-2035-A02F-5FC6-8B93A1A8A526}"/>
              </a:ext>
            </a:extLst>
          </p:cNvPr>
          <p:cNvCxnSpPr/>
          <p:nvPr/>
        </p:nvCxnSpPr>
        <p:spPr>
          <a:xfrm>
            <a:off x="2081752" y="1943965"/>
            <a:ext cx="12288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2EDB7E-429A-1D05-256C-E8FA1C743A00}"/>
              </a:ext>
            </a:extLst>
          </p:cNvPr>
          <p:cNvSpPr txBox="1"/>
          <p:nvPr/>
        </p:nvSpPr>
        <p:spPr>
          <a:xfrm>
            <a:off x="900182" y="1101638"/>
            <a:ext cx="87460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리스트 조회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검색 할 때마다 </a:t>
            </a:r>
            <a:r>
              <a:rPr lang="en-US" alt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http</a:t>
            </a:r>
            <a:r>
              <a:rPr 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통신을 하지 않아 검색 속도가 빠르고 데이터 사용량이 적다</a:t>
            </a:r>
            <a:r>
              <a:rPr lang="ko-KR" altLang="en-US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데이터 형태 이슈로 수정</a:t>
            </a:r>
            <a:r>
              <a:rPr lang="en-US" alt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r>
              <a:rPr lang="ko-KR" sz="1400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endParaRPr lang="ko-KR" sz="1400" spc="-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ko-KR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C4C0B1BC-6F6C-6629-24EC-73ADF5761F74}"/>
              </a:ext>
            </a:extLst>
          </p:cNvPr>
          <p:cNvSpPr/>
          <p:nvPr/>
        </p:nvSpPr>
        <p:spPr>
          <a:xfrm>
            <a:off x="4551384" y="2734880"/>
            <a:ext cx="1307856" cy="844459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ea typeface="+mn-lt"/>
                <a:cs typeface="+mn-lt"/>
              </a:rPr>
              <a:t>LIST</a:t>
            </a:r>
          </a:p>
          <a:p>
            <a:pPr algn="ctr"/>
            <a:r>
              <a:rPr lang="en-US" altLang="ko-KR" sz="1000" b="1" dirty="0">
                <a:ea typeface="+mn-lt"/>
                <a:cs typeface="+mn-lt"/>
              </a:rPr>
              <a:t>Component</a:t>
            </a:r>
            <a:endParaRPr lang="ko-KR" b="1" dirty="0"/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E2A839DF-CEAD-FE30-386B-F64BCA067855}"/>
              </a:ext>
            </a:extLst>
          </p:cNvPr>
          <p:cNvSpPr/>
          <p:nvPr/>
        </p:nvSpPr>
        <p:spPr>
          <a:xfrm>
            <a:off x="3447587" y="1612745"/>
            <a:ext cx="1440366" cy="845635"/>
          </a:xfrm>
          <a:prstGeom prst="flowChartPreparation">
            <a:avLst/>
          </a:prstGeom>
          <a:solidFill>
            <a:srgbClr val="1C658E"/>
          </a:solidFill>
          <a:ln>
            <a:solidFill>
              <a:srgbClr val="1A3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ea typeface="+mn-lt"/>
                <a:cs typeface="+mn-lt"/>
              </a:rPr>
              <a:t>Open</a:t>
            </a:r>
            <a:r>
              <a:rPr lang="ko-KR" altLang="en-US" sz="1000" b="1" dirty="0">
                <a:ea typeface="+mn-lt"/>
                <a:cs typeface="+mn-lt"/>
              </a:rPr>
              <a:t> </a:t>
            </a:r>
            <a:r>
              <a:rPr lang="en-US" altLang="ko-KR" sz="1000" b="1" dirty="0">
                <a:ea typeface="+mn-lt"/>
                <a:cs typeface="+mn-lt"/>
              </a:rPr>
              <a:t>API</a:t>
            </a:r>
            <a:endParaRPr lang="ko-KR" sz="1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4E5B0-55E7-CBC9-2DD0-DBCCBA55CED2}"/>
              </a:ext>
            </a:extLst>
          </p:cNvPr>
          <p:cNvSpPr txBox="1"/>
          <p:nvPr/>
        </p:nvSpPr>
        <p:spPr>
          <a:xfrm>
            <a:off x="1940962" y="1521202"/>
            <a:ext cx="144293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 spc="-15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axios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-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http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비동기 통신</a:t>
            </a:r>
          </a:p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(필수 데이터 JSON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0CC38B-C8C2-C334-B70E-738761908E41}"/>
              </a:ext>
            </a:extLst>
          </p:cNvPr>
          <p:cNvCxnSpPr>
            <a:cxnSpLocks/>
          </p:cNvCxnSpPr>
          <p:nvPr/>
        </p:nvCxnSpPr>
        <p:spPr>
          <a:xfrm>
            <a:off x="2081752" y="2111234"/>
            <a:ext cx="122882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B286D1-D8E9-E871-F428-11A1DD46E5F7}"/>
              </a:ext>
            </a:extLst>
          </p:cNvPr>
          <p:cNvSpPr txBox="1"/>
          <p:nvPr/>
        </p:nvSpPr>
        <p:spPr>
          <a:xfrm>
            <a:off x="1978132" y="2162397"/>
            <a:ext cx="144293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공고 리스트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F20DF8-1F40-D457-67AB-B1EBE2ABBE6F}"/>
              </a:ext>
            </a:extLst>
          </p:cNvPr>
          <p:cNvCxnSpPr>
            <a:cxnSpLocks/>
          </p:cNvCxnSpPr>
          <p:nvPr/>
        </p:nvCxnSpPr>
        <p:spPr>
          <a:xfrm>
            <a:off x="2081753" y="3204286"/>
            <a:ext cx="2297487" cy="92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B1CD3B-E735-27D1-7857-ECA3A58F5C57}"/>
              </a:ext>
            </a:extLst>
          </p:cNvPr>
          <p:cNvSpPr txBox="1"/>
          <p:nvPr/>
        </p:nvSpPr>
        <p:spPr>
          <a:xfrm>
            <a:off x="2024830" y="2918822"/>
            <a:ext cx="232574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Callback </a:t>
            </a:r>
            <a:r>
              <a:rPr lang="en-US" alt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함수로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조회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데이터를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state에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set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EA3659-BE73-229B-DD62-F4CC7BDACDC3}"/>
              </a:ext>
            </a:extLst>
          </p:cNvPr>
          <p:cNvSpPr txBox="1"/>
          <p:nvPr/>
        </p:nvSpPr>
        <p:spPr>
          <a:xfrm>
            <a:off x="909707" y="4257666"/>
            <a:ext cx="1289606" cy="317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상세정보</a:t>
            </a:r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조회</a:t>
            </a:r>
            <a:endParaRPr lang="ko-KR" altLang="en-US" sz="1400" strike="sngStrike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69CA0F-9AF6-61FC-007B-63CBA205CC41}"/>
              </a:ext>
            </a:extLst>
          </p:cNvPr>
          <p:cNvSpPr/>
          <p:nvPr/>
        </p:nvSpPr>
        <p:spPr>
          <a:xfrm>
            <a:off x="951454" y="4682154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브라우저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32F923-17AB-E876-6F71-341EB625B585}"/>
              </a:ext>
            </a:extLst>
          </p:cNvPr>
          <p:cNvCxnSpPr>
            <a:cxnSpLocks/>
          </p:cNvCxnSpPr>
          <p:nvPr/>
        </p:nvCxnSpPr>
        <p:spPr>
          <a:xfrm flipV="1">
            <a:off x="4506908" y="5221029"/>
            <a:ext cx="1000463" cy="97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C0F7629-160F-5620-0A99-D52F6EE1B562}"/>
              </a:ext>
            </a:extLst>
          </p:cNvPr>
          <p:cNvSpPr/>
          <p:nvPr/>
        </p:nvSpPr>
        <p:spPr>
          <a:xfrm>
            <a:off x="6582587" y="2659600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VIEW</a:t>
            </a:r>
            <a:endParaRPr lang="ko-KR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2B87A30-1592-CC74-52F0-5194592EF84A}"/>
              </a:ext>
            </a:extLst>
          </p:cNvPr>
          <p:cNvCxnSpPr>
            <a:cxnSpLocks/>
          </p:cNvCxnSpPr>
          <p:nvPr/>
        </p:nvCxnSpPr>
        <p:spPr>
          <a:xfrm>
            <a:off x="5993969" y="3207769"/>
            <a:ext cx="457538" cy="92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D46781-72A1-7EFF-907F-74128CCA2E0F}"/>
              </a:ext>
            </a:extLst>
          </p:cNvPr>
          <p:cNvCxnSpPr>
            <a:cxnSpLocks/>
          </p:cNvCxnSpPr>
          <p:nvPr/>
        </p:nvCxnSpPr>
        <p:spPr>
          <a:xfrm>
            <a:off x="2119152" y="5453346"/>
            <a:ext cx="1005805" cy="185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BA1A23-0C3F-DBFC-0AC1-3F0359ABADC5}"/>
              </a:ext>
            </a:extLst>
          </p:cNvPr>
          <p:cNvSpPr txBox="1"/>
          <p:nvPr/>
        </p:nvSpPr>
        <p:spPr>
          <a:xfrm>
            <a:off x="1802024" y="4868846"/>
            <a:ext cx="15823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리스트에서 항목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 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컴포넌트에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공고아이디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PAN</a:t>
            </a:r>
            <a:r>
              <a:rPr 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_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ID)  </a:t>
            </a:r>
            <a:r>
              <a:rPr lang="en-US" altLang="ko-KR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전달</a:t>
            </a:r>
            <a:endParaRPr lang="ko-KR" altLang="en-US" sz="1000" spc="-150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210D7330-42DD-9111-DA10-F7AECD4FE5C9}"/>
              </a:ext>
            </a:extLst>
          </p:cNvPr>
          <p:cNvSpPr/>
          <p:nvPr/>
        </p:nvSpPr>
        <p:spPr>
          <a:xfrm>
            <a:off x="3198833" y="4792280"/>
            <a:ext cx="1307856" cy="844459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ea typeface="+mn-lt"/>
                <a:cs typeface="+mn-lt"/>
              </a:rPr>
              <a:t>VIEW</a:t>
            </a:r>
          </a:p>
          <a:p>
            <a:pPr algn="ctr"/>
            <a:r>
              <a:rPr lang="en-US" altLang="ko-KR" sz="1000" b="1" dirty="0">
                <a:ea typeface="+mn-lt"/>
                <a:cs typeface="+mn-lt"/>
              </a:rPr>
              <a:t>Component</a:t>
            </a:r>
            <a:endParaRPr lang="ko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B7AB55-F6E0-8073-4BF2-6F515638A95B}"/>
              </a:ext>
            </a:extLst>
          </p:cNvPr>
          <p:cNvSpPr txBox="1"/>
          <p:nvPr/>
        </p:nvSpPr>
        <p:spPr>
          <a:xfrm>
            <a:off x="4438650" y="4933950"/>
            <a:ext cx="1066800" cy="255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  <a:ea typeface="+mn-lt"/>
                <a:cs typeface="+mn-lt"/>
              </a:rPr>
              <a:t>PAN</a:t>
            </a:r>
            <a:r>
              <a:rPr lang="ko-KR" sz="1000" dirty="0">
                <a:solidFill>
                  <a:srgbClr val="404040"/>
                </a:solidFill>
                <a:ea typeface="+mn-lt"/>
                <a:cs typeface="+mn-lt"/>
              </a:rPr>
              <a:t>_</a:t>
            </a:r>
            <a:r>
              <a:rPr lang="en-US" altLang="ko-KR" sz="1000" dirty="0">
                <a:solidFill>
                  <a:srgbClr val="404040"/>
                </a:solidFill>
                <a:ea typeface="+mn-lt"/>
                <a:cs typeface="+mn-lt"/>
              </a:rPr>
              <a:t>ID</a:t>
            </a:r>
            <a:endParaRPr lang="ko-KR" dirty="0"/>
          </a:p>
        </p:txBody>
      </p:sp>
      <p:sp>
        <p:nvSpPr>
          <p:cNvPr id="36" name="순서도: 준비 35">
            <a:extLst>
              <a:ext uri="{FF2B5EF4-FFF2-40B4-BE49-F238E27FC236}">
                <a16:creationId xmlns:a16="http://schemas.microsoft.com/office/drawing/2014/main" id="{2C2FF361-9DA4-57F8-7668-C84E0BA5A9EF}"/>
              </a:ext>
            </a:extLst>
          </p:cNvPr>
          <p:cNvSpPr/>
          <p:nvPr/>
        </p:nvSpPr>
        <p:spPr>
          <a:xfrm>
            <a:off x="5571661" y="4794094"/>
            <a:ext cx="1440366" cy="845635"/>
          </a:xfrm>
          <a:prstGeom prst="flowChartPreparation">
            <a:avLst/>
          </a:prstGeom>
          <a:solidFill>
            <a:srgbClr val="1C658E"/>
          </a:solidFill>
          <a:ln>
            <a:solidFill>
              <a:srgbClr val="1A3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ea typeface="+mn-lt"/>
                <a:cs typeface="+mn-lt"/>
              </a:rPr>
              <a:t>Open</a:t>
            </a:r>
            <a:r>
              <a:rPr lang="ko-KR" altLang="en-US" sz="1000" b="1" dirty="0">
                <a:ea typeface="+mn-lt"/>
                <a:cs typeface="+mn-lt"/>
              </a:rPr>
              <a:t> </a:t>
            </a:r>
            <a:r>
              <a:rPr lang="en-US" altLang="ko-KR" sz="1000" b="1" dirty="0">
                <a:ea typeface="+mn-lt"/>
                <a:cs typeface="+mn-lt"/>
              </a:rPr>
              <a:t>API</a:t>
            </a:r>
            <a:endParaRPr lang="ko-KR" sz="1000" b="1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F65C1D70-3472-FF11-55F9-A567D6DC43B6}"/>
              </a:ext>
            </a:extLst>
          </p:cNvPr>
          <p:cNvSpPr/>
          <p:nvPr/>
        </p:nvSpPr>
        <p:spPr>
          <a:xfrm>
            <a:off x="8199458" y="4792280"/>
            <a:ext cx="1307856" cy="844459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ea typeface="+mn-lt"/>
                <a:cs typeface="+mn-lt"/>
              </a:rPr>
              <a:t>VIEW</a:t>
            </a:r>
          </a:p>
          <a:p>
            <a:pPr algn="ctr"/>
            <a:r>
              <a:rPr lang="en-US" altLang="ko-KR" sz="1000" b="1" dirty="0">
                <a:ea typeface="+mn-lt"/>
                <a:cs typeface="+mn-lt"/>
              </a:rPr>
              <a:t>Component</a:t>
            </a:r>
            <a:endParaRPr lang="ko-KR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B35BF1B-5038-E4F8-9A5C-5DC03CEE5D4B}"/>
              </a:ext>
            </a:extLst>
          </p:cNvPr>
          <p:cNvCxnSpPr>
            <a:cxnSpLocks/>
          </p:cNvCxnSpPr>
          <p:nvPr/>
        </p:nvCxnSpPr>
        <p:spPr>
          <a:xfrm flipV="1">
            <a:off x="7097707" y="5230554"/>
            <a:ext cx="1038563" cy="2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0C27EB-27AE-9B24-8E77-97ABA22679FF}"/>
              </a:ext>
            </a:extLst>
          </p:cNvPr>
          <p:cNvSpPr txBox="1"/>
          <p:nvPr/>
        </p:nvSpPr>
        <p:spPr>
          <a:xfrm>
            <a:off x="7010399" y="4933950"/>
            <a:ext cx="11239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>
                <a:solidFill>
                  <a:srgbClr val="404040"/>
                </a:solidFill>
              </a:rPr>
              <a:t>조회 데이터</a:t>
            </a:r>
            <a:endParaRPr lang="ko-KR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5CE5637-A144-4FD3-10B5-234CA971E0B8}"/>
              </a:ext>
            </a:extLst>
          </p:cNvPr>
          <p:cNvSpPr/>
          <p:nvPr/>
        </p:nvSpPr>
        <p:spPr>
          <a:xfrm>
            <a:off x="10259237" y="4774150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VIEW</a:t>
            </a:r>
            <a:endParaRPr lang="ko-KR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ABEFC1-32CB-E8C2-D261-B15F8252D488}"/>
              </a:ext>
            </a:extLst>
          </p:cNvPr>
          <p:cNvCxnSpPr>
            <a:cxnSpLocks/>
          </p:cNvCxnSpPr>
          <p:nvPr/>
        </p:nvCxnSpPr>
        <p:spPr>
          <a:xfrm>
            <a:off x="9651569" y="5236594"/>
            <a:ext cx="457538" cy="92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08344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구현된 소프트웨어 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EDB7E-429A-1D05-256C-E8FA1C743A00}"/>
              </a:ext>
            </a:extLst>
          </p:cNvPr>
          <p:cNvSpPr txBox="1"/>
          <p:nvPr/>
        </p:nvSpPr>
        <p:spPr>
          <a:xfrm>
            <a:off x="900182" y="1101638"/>
            <a:ext cx="24531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1-1. 리스트 페이지 웹 (~1920px)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EB3EA59B-0691-46BF-CF4E-527742D6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12" y="1465283"/>
            <a:ext cx="7936745" cy="44668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25A2A6-94DF-BAC7-EDBE-146C21E10D94}"/>
              </a:ext>
            </a:extLst>
          </p:cNvPr>
          <p:cNvSpPr txBox="1"/>
          <p:nvPr/>
        </p:nvSpPr>
        <p:spPr>
          <a:xfrm>
            <a:off x="9162317" y="1101637"/>
            <a:ext cx="27014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1-2. 리스트 페이지 모바일 </a:t>
            </a:r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400px~</a:t>
            </a:r>
            <a:r>
              <a:rPr 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그림 2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70EDAE5-A8F1-7ACD-826F-235A455E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24" y="1465781"/>
            <a:ext cx="2133016" cy="46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499</Words>
  <Application>Microsoft Office PowerPoint</Application>
  <PresentationFormat>와이드스크린</PresentationFormat>
  <Paragraphs>173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2732</cp:revision>
  <dcterms:created xsi:type="dcterms:W3CDTF">2022-08-02T00:37:12Z</dcterms:created>
  <dcterms:modified xsi:type="dcterms:W3CDTF">2023-11-24T04:44:18Z</dcterms:modified>
</cp:coreProperties>
</file>