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14"/>
  </p:handoutMasterIdLst>
  <p:sldIdLst>
    <p:sldId id="256" r:id="rId2"/>
    <p:sldId id="258" r:id="rId3"/>
    <p:sldId id="261" r:id="rId4"/>
    <p:sldId id="262" r:id="rId5"/>
    <p:sldId id="259" r:id="rId6"/>
    <p:sldId id="260" r:id="rId7"/>
    <p:sldId id="263" r:id="rId8"/>
    <p:sldId id="257" r:id="rId9"/>
    <p:sldId id="265" r:id="rId10"/>
    <p:sldId id="266" r:id="rId11"/>
    <p:sldId id="264" r:id="rId12"/>
    <p:sldId id="267" r:id="rId13"/>
  </p:sldIdLst>
  <p:sldSz cx="12192000" cy="6858000"/>
  <p:notesSz cx="9872663" cy="6742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BD77-3C96-4A4C-82B3-864EB1DDA206}" type="datetimeFigureOut">
              <a:rPr lang="nl-NL" smtClean="0"/>
              <a:t>10-1-2019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976E-8571-4711-A742-2C54AAA047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461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82D2-BF28-4D29-B727-6B1286E2A479}" type="datetimeFigureOut">
              <a:rPr lang="nl-NL" smtClean="0"/>
              <a:t>10-1-2019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D218-A1C2-49E2-A0D3-A372CB705FAF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82D2-BF28-4D29-B727-6B1286E2A479}" type="datetimeFigureOut">
              <a:rPr lang="nl-NL" smtClean="0"/>
              <a:t>10-1-2019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D218-A1C2-49E2-A0D3-A372CB705F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85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82D2-BF28-4D29-B727-6B1286E2A479}" type="datetimeFigureOut">
              <a:rPr lang="nl-NL" smtClean="0"/>
              <a:t>10-1-2019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D218-A1C2-49E2-A0D3-A372CB705F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07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82D2-BF28-4D29-B727-6B1286E2A479}" type="datetimeFigureOut">
              <a:rPr lang="nl-NL" smtClean="0"/>
              <a:t>10-1-2019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D218-A1C2-49E2-A0D3-A372CB705F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8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82D2-BF28-4D29-B727-6B1286E2A479}" type="datetimeFigureOut">
              <a:rPr lang="nl-NL" smtClean="0"/>
              <a:t>10-1-2019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D218-A1C2-49E2-A0D3-A372CB705FAF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82D2-BF28-4D29-B727-6B1286E2A479}" type="datetimeFigureOut">
              <a:rPr lang="nl-NL" smtClean="0"/>
              <a:t>10-1-2019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D218-A1C2-49E2-A0D3-A372CB705F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12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82D2-BF28-4D29-B727-6B1286E2A479}" type="datetimeFigureOut">
              <a:rPr lang="nl-NL" smtClean="0"/>
              <a:t>10-1-2019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D218-A1C2-49E2-A0D3-A372CB705F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37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82D2-BF28-4D29-B727-6B1286E2A479}" type="datetimeFigureOut">
              <a:rPr lang="nl-NL" smtClean="0"/>
              <a:t>10-1-2019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D218-A1C2-49E2-A0D3-A372CB705F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5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82D2-BF28-4D29-B727-6B1286E2A479}" type="datetimeFigureOut">
              <a:rPr lang="nl-NL" smtClean="0"/>
              <a:t>10-1-2019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D218-A1C2-49E2-A0D3-A372CB705F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1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5982D2-BF28-4D29-B727-6B1286E2A479}" type="datetimeFigureOut">
              <a:rPr lang="nl-NL" smtClean="0"/>
              <a:t>10-1-2019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FD218-A1C2-49E2-A0D3-A372CB705F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68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82D2-BF28-4D29-B727-6B1286E2A479}" type="datetimeFigureOut">
              <a:rPr lang="nl-NL" smtClean="0"/>
              <a:t>10-1-2019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D218-A1C2-49E2-A0D3-A372CB705F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70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5982D2-BF28-4D29-B727-6B1286E2A479}" type="datetimeFigureOut">
              <a:rPr lang="nl-NL" smtClean="0"/>
              <a:t>10-1-2019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5FD218-A1C2-49E2-A0D3-A372CB705FAF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4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ducatorei.nl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5.png"/><Relationship Id="rId4" Type="http://schemas.openxmlformats.org/officeDocument/2006/relationships/image" Target="../media/image7.jpe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180908160" TargetMode="External"/><Relationship Id="rId7" Type="http://schemas.microsoft.com/office/2007/relationships/hdphoto" Target="../media/hdphoto2.wdp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educatorei.nl/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jpeg"/><Relationship Id="rId7" Type="http://schemas.openxmlformats.org/officeDocument/2006/relationships/image" Target="../media/image15.jpg"/><Relationship Id="rId2" Type="http://schemas.openxmlformats.org/officeDocument/2006/relationships/hyperlink" Target="http://www.bioinformaticaindeklas.n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jpe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6" b="100000" l="0" r="992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02" y="6405066"/>
            <a:ext cx="1078174" cy="461147"/>
          </a:xfrm>
          <a:prstGeom prst="rect">
            <a:avLst/>
          </a:prstGeom>
        </p:spPr>
      </p:pic>
      <p:pic>
        <p:nvPicPr>
          <p:cNvPr id="7" name="Afbeelding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01" y="20202"/>
            <a:ext cx="6336803" cy="241667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78174" y="802487"/>
            <a:ext cx="10145746" cy="3566160"/>
          </a:xfrm>
        </p:spPr>
        <p:txBody>
          <a:bodyPr>
            <a:normAutofit/>
          </a:bodyPr>
          <a:lstStyle/>
          <a:p>
            <a:pPr algn="ctr"/>
            <a:r>
              <a:rPr lang="nl-NL" sz="7200" b="1" dirty="0" smtClean="0"/>
              <a:t>Evolutie-simulatiepractica </a:t>
            </a:r>
            <a:br>
              <a:rPr lang="nl-NL" sz="7200" b="1" dirty="0" smtClean="0"/>
            </a:br>
            <a:r>
              <a:rPr lang="nl-NL" sz="7200" b="1" dirty="0" smtClean="0"/>
              <a:t>in de bovenbouw</a:t>
            </a:r>
            <a:endParaRPr lang="nl-NL" sz="7200" b="1" dirty="0"/>
          </a:p>
        </p:txBody>
      </p:sp>
      <p:grpSp>
        <p:nvGrpSpPr>
          <p:cNvPr id="3" name="Groep 2"/>
          <p:cNvGrpSpPr/>
          <p:nvPr/>
        </p:nvGrpSpPr>
        <p:grpSpPr>
          <a:xfrm>
            <a:off x="1193274" y="5159398"/>
            <a:ext cx="9962406" cy="1163457"/>
            <a:chOff x="157162" y="4486717"/>
            <a:chExt cx="9962406" cy="1163457"/>
          </a:xfrm>
        </p:grpSpPr>
        <p:pic>
          <p:nvPicPr>
            <p:cNvPr id="11" name="Afbeelding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8657" y="4497036"/>
              <a:ext cx="1930911" cy="1141090"/>
            </a:xfrm>
            <a:prstGeom prst="rect">
              <a:avLst/>
            </a:prstGeom>
          </p:spPr>
        </p:pic>
        <p:pic>
          <p:nvPicPr>
            <p:cNvPr id="8" name="Afbeelding 7" descr="Peppered-Moth-Evolution-Science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62" y="4486717"/>
              <a:ext cx="1624822" cy="1163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Afbeelding 8" descr="Alignment of alpha subunits of the proteaseome"/>
            <p:cNvPicPr/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69" b="16579"/>
            <a:stretch/>
          </p:blipFill>
          <p:spPr bwMode="auto">
            <a:xfrm>
              <a:off x="5898800" y="4486717"/>
              <a:ext cx="2289857" cy="116345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Afbeelding 9" descr="ambulocetus onderdelen kleur"/>
            <p:cNvPicPr/>
            <p:nvPr/>
          </p:nvPicPr>
          <p:blipFill rotWithShape="1">
            <a:blip r:embed="rId8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9" t="9604" r="4727" b="16722"/>
            <a:stretch/>
          </p:blipFill>
          <p:spPr bwMode="auto">
            <a:xfrm>
              <a:off x="1916756" y="4509083"/>
              <a:ext cx="2000152" cy="1141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Picture 2" descr="20131213_123822"/>
            <p:cNvPicPr>
              <a:picLocks noChangeAspect="1" noChangeArrowheads="1"/>
            </p:cNvPicPr>
            <p:nvPr/>
          </p:nvPicPr>
          <p:blipFill>
            <a:blip r:embed="rId9" cstate="print">
              <a:lum brigh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0" b="11603"/>
            <a:stretch>
              <a:fillRect/>
            </a:stretch>
          </p:blipFill>
          <p:spPr bwMode="auto">
            <a:xfrm>
              <a:off x="3916907" y="4509083"/>
              <a:ext cx="1981893" cy="114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Afbeelding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03" y="22429"/>
            <a:ext cx="2449556" cy="768919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-171126" y="48385"/>
            <a:ext cx="1998963" cy="1193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sz="9600" b="1" dirty="0" smtClean="0">
                <a:solidFill>
                  <a:schemeClr val="tx1"/>
                </a:solidFill>
              </a:rPr>
              <a:t>W9</a:t>
            </a:r>
            <a:endParaRPr lang="nl-NL" sz="9600" b="1" dirty="0">
              <a:solidFill>
                <a:schemeClr val="tx1"/>
              </a:solidFill>
            </a:endParaRPr>
          </a:p>
        </p:txBody>
      </p:sp>
      <p:sp>
        <p:nvSpPr>
          <p:cNvPr id="13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10797258" y="6492875"/>
            <a:ext cx="1312025" cy="365125"/>
          </a:xfrm>
        </p:spPr>
        <p:txBody>
          <a:bodyPr/>
          <a:lstStyle/>
          <a:p>
            <a:fld id="{2C20578A-463A-40E3-96DB-F762BC98CFD9}" type="slidenum">
              <a:rPr lang="nl-NL" sz="2000" b="1" smtClean="0">
                <a:solidFill>
                  <a:schemeClr val="tx1"/>
                </a:solidFill>
                <a:latin typeface="+mj-lt"/>
              </a:rPr>
              <a:t>1</a:t>
            </a:fld>
            <a:r>
              <a:rPr lang="nl-NL" sz="2000" b="1" dirty="0" smtClean="0">
                <a:solidFill>
                  <a:schemeClr val="tx1"/>
                </a:solidFill>
                <a:latin typeface="+mj-lt"/>
              </a:rPr>
              <a:t>/12</a:t>
            </a:r>
            <a:endParaRPr lang="nl-NL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692322" y="4282659"/>
            <a:ext cx="896657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900" dirty="0" smtClean="0"/>
              <a:t>Ilse Adema en Frank van Wielink, Pax </a:t>
            </a:r>
            <a:r>
              <a:rPr lang="nl-NL" sz="1900" dirty="0" err="1" smtClean="0"/>
              <a:t>havo|vwo</a:t>
            </a:r>
            <a:endParaRPr lang="nl-NL" sz="1900" dirty="0" smtClean="0"/>
          </a:p>
          <a:p>
            <a:pPr algn="ctr"/>
            <a:r>
              <a:rPr lang="nl-NL" sz="1900" dirty="0" smtClean="0"/>
              <a:t>Met hulp van Pim van der Heijden (Pax </a:t>
            </a:r>
            <a:r>
              <a:rPr lang="nl-NL" sz="1900" dirty="0" err="1" smtClean="0"/>
              <a:t>havo|vwo</a:t>
            </a:r>
            <a:r>
              <a:rPr lang="nl-NL" sz="1900" dirty="0" smtClean="0"/>
              <a:t>), Horst Wolter (</a:t>
            </a:r>
            <a:r>
              <a:rPr lang="nl-NL" sz="1900" dirty="0" err="1" smtClean="0"/>
              <a:t>EducatorEi</a:t>
            </a:r>
            <a:r>
              <a:rPr lang="nl-NL" sz="1900" dirty="0" smtClean="0"/>
              <a:t>) </a:t>
            </a:r>
            <a:r>
              <a:rPr lang="nl-NL" sz="1900" dirty="0"/>
              <a:t>en Charlotte </a:t>
            </a:r>
            <a:r>
              <a:rPr lang="nl-NL" sz="1900" dirty="0" smtClean="0"/>
              <a:t>Zwetsloot (bioinformaticaindeklas.nl)</a:t>
            </a:r>
            <a:endParaRPr lang="nl-NL" sz="1900" dirty="0"/>
          </a:p>
        </p:txBody>
      </p:sp>
      <p:sp>
        <p:nvSpPr>
          <p:cNvPr id="16" name="Tekstvak 15"/>
          <p:cNvSpPr txBox="1"/>
          <p:nvPr/>
        </p:nvSpPr>
        <p:spPr>
          <a:xfrm>
            <a:off x="0" y="6450973"/>
            <a:ext cx="685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NIBI-conferentie 2019</a:t>
            </a:r>
          </a:p>
        </p:txBody>
      </p:sp>
    </p:spTree>
    <p:extLst>
      <p:ext uri="{BB962C8B-B14F-4D97-AF65-F5344CB8AC3E}">
        <p14:creationId xmlns:p14="http://schemas.microsoft.com/office/powerpoint/2010/main" val="13707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gaan we doen?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52713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dirty="0" smtClean="0"/>
              <a:t>We gaan de practica testen!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nl-NL" sz="2400" dirty="0" smtClean="0"/>
              <a:t>U heeft de lesmodule zoals de leerlingen die ook krijgen op papier (V6-versie)</a:t>
            </a:r>
          </a:p>
          <a:p>
            <a:pPr marL="565658" lvl="1" indent="-273050">
              <a:buFont typeface="Arial" panose="020B0604020202020204" pitchFamily="34" charset="0"/>
              <a:buChar char="•"/>
            </a:pPr>
            <a:r>
              <a:rPr lang="nl-NL" sz="2200" dirty="0" smtClean="0"/>
              <a:t>Na de conferentie in pdf op de </a:t>
            </a:r>
            <a:r>
              <a:rPr lang="nl-NL" sz="2200" dirty="0" err="1" smtClean="0"/>
              <a:t>nibi</a:t>
            </a:r>
            <a:r>
              <a:rPr lang="nl-NL" sz="2200" dirty="0" smtClean="0"/>
              <a:t>-site, inclusief bijbehorende materialen/downloadlinks.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nl-NL" sz="2400" dirty="0"/>
              <a:t>Bij iedere tafel is één van de practica en zit een begeleider </a:t>
            </a:r>
          </a:p>
          <a:p>
            <a:pPr marL="565658" lvl="1" indent="-273050">
              <a:buFont typeface="Arial" panose="020B0604020202020204" pitchFamily="34" charset="0"/>
              <a:buChar char="•"/>
            </a:pPr>
            <a:r>
              <a:rPr lang="nl-NL" sz="2200" dirty="0" smtClean="0"/>
              <a:t>Sommige practica zijn korter, andere langer</a:t>
            </a:r>
          </a:p>
          <a:p>
            <a:pPr marL="565658" lvl="1" indent="-273050">
              <a:buFont typeface="Arial" panose="020B0604020202020204" pitchFamily="34" charset="0"/>
              <a:buChar char="•"/>
            </a:pPr>
            <a:r>
              <a:rPr lang="nl-NL" sz="2200" dirty="0" smtClean="0"/>
              <a:t>Alle practica geheel uitvoeren duurt langer dan deze workshop: maak een keuze</a:t>
            </a:r>
          </a:p>
          <a:p>
            <a:pPr marL="565658" lvl="1" indent="-273050">
              <a:buFont typeface="Arial" panose="020B0604020202020204" pitchFamily="34" charset="0"/>
              <a:buChar char="•"/>
            </a:pPr>
            <a:r>
              <a:rPr lang="nl-NL" sz="2200" dirty="0" smtClean="0"/>
              <a:t>Maak ook plaats voor anderen.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nl-NL" sz="2400" dirty="0" smtClean="0"/>
              <a:t>Als er nu digitaal materiaal nodig is, is dat te downloaden van </a:t>
            </a:r>
            <a:r>
              <a:rPr lang="nl-NL" sz="2400" dirty="0" smtClean="0">
                <a:hlinkClick r:id="rId2"/>
              </a:rPr>
              <a:t>www.educatorei.nl</a:t>
            </a:r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03" y="22429"/>
            <a:ext cx="2449556" cy="768919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6" b="100000" l="0" r="992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819" y="6396853"/>
            <a:ext cx="1078174" cy="461147"/>
          </a:xfrm>
          <a:prstGeom prst="rect">
            <a:avLst/>
          </a:prstGeom>
        </p:spPr>
      </p:pic>
      <p:sp>
        <p:nvSpPr>
          <p:cNvPr id="12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10797258" y="6492875"/>
            <a:ext cx="1312025" cy="365125"/>
          </a:xfrm>
        </p:spPr>
        <p:txBody>
          <a:bodyPr/>
          <a:lstStyle/>
          <a:p>
            <a:fld id="{2C20578A-463A-40E3-96DB-F762BC98CFD9}" type="slidenum">
              <a:rPr lang="nl-NL" sz="2000" b="1" smtClean="0">
                <a:solidFill>
                  <a:schemeClr val="tx1"/>
                </a:solidFill>
                <a:latin typeface="+mj-lt"/>
              </a:rPr>
              <a:t>10</a:t>
            </a:fld>
            <a:r>
              <a:rPr lang="nl-NL" sz="2000" b="1" dirty="0" smtClean="0">
                <a:solidFill>
                  <a:schemeClr val="tx1"/>
                </a:solidFill>
                <a:latin typeface="+mj-lt"/>
              </a:rPr>
              <a:t>/12</a:t>
            </a:r>
            <a:endParaRPr lang="nl-NL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66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 is wat?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10476703" y="2922891"/>
            <a:ext cx="45719" cy="2088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6892119" y="1883390"/>
            <a:ext cx="2333767" cy="139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6892118" y="4396853"/>
            <a:ext cx="2333767" cy="139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630071" y="1883389"/>
            <a:ext cx="2333767" cy="139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630071" y="4396852"/>
            <a:ext cx="2333767" cy="139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 rot="16200000">
            <a:off x="3719014" y="3270910"/>
            <a:ext cx="2333767" cy="139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Afbeelding 18" descr="Peppered-Moth-Evolution-Scienc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11" y="1968084"/>
            <a:ext cx="1848485" cy="121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Afbeelding 19" descr="ambulocetus onderdelen kleur"/>
          <p:cNvPicPr/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" t="9604" r="4727" b="16722"/>
          <a:stretch/>
        </p:blipFill>
        <p:spPr bwMode="auto">
          <a:xfrm>
            <a:off x="7067205" y="2058343"/>
            <a:ext cx="1983591" cy="1036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" descr="20131213_123822"/>
          <p:cNvPicPr>
            <a:picLocks noChangeAspect="1" noChangeArrowheads="1"/>
          </p:cNvPicPr>
          <p:nvPr/>
        </p:nvPicPr>
        <p:blipFill>
          <a:blip r:embed="rId4" cstate="print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0" b="11603"/>
          <a:stretch>
            <a:fillRect/>
          </a:stretch>
        </p:blipFill>
        <p:spPr bwMode="auto">
          <a:xfrm rot="5400000">
            <a:off x="3805697" y="3321540"/>
            <a:ext cx="2207824" cy="12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Afbeelding 21" descr="Alignment of alpha subunits of the proteaseome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9" b="16579"/>
          <a:stretch/>
        </p:blipFill>
        <p:spPr bwMode="auto">
          <a:xfrm>
            <a:off x="7067205" y="4520205"/>
            <a:ext cx="1983591" cy="11299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21" y="4520206"/>
            <a:ext cx="1955676" cy="1155726"/>
          </a:xfrm>
          <a:prstGeom prst="rect">
            <a:avLst/>
          </a:prstGeom>
        </p:spPr>
      </p:pic>
      <p:sp>
        <p:nvSpPr>
          <p:cNvPr id="24" name="Tekstvak 23"/>
          <p:cNvSpPr txBox="1"/>
          <p:nvPr/>
        </p:nvSpPr>
        <p:spPr>
          <a:xfrm>
            <a:off x="479942" y="3308554"/>
            <a:ext cx="269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Selectiepracticum (H5/V6)</a:t>
            </a:r>
            <a:endParaRPr lang="nl-NL" dirty="0"/>
          </a:p>
        </p:txBody>
      </p:sp>
      <p:sp>
        <p:nvSpPr>
          <p:cNvPr id="25" name="Tekstvak 24"/>
          <p:cNvSpPr txBox="1"/>
          <p:nvPr/>
        </p:nvSpPr>
        <p:spPr>
          <a:xfrm>
            <a:off x="393367" y="5799286"/>
            <a:ext cx="269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Migratieroutes mens (V6)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3614237" y="5173858"/>
            <a:ext cx="269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Dissectie sprinkhaan (V6)</a:t>
            </a:r>
            <a:endParaRPr lang="nl-NL" dirty="0"/>
          </a:p>
        </p:txBody>
      </p:sp>
      <p:sp>
        <p:nvSpPr>
          <p:cNvPr id="27" name="Tekstvak 26"/>
          <p:cNvSpPr txBox="1"/>
          <p:nvPr/>
        </p:nvSpPr>
        <p:spPr>
          <a:xfrm>
            <a:off x="6773494" y="3292302"/>
            <a:ext cx="277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Mysterieuze fossiel (H5/V6)</a:t>
            </a:r>
            <a:endParaRPr lang="nl-NL" dirty="0"/>
          </a:p>
        </p:txBody>
      </p:sp>
      <p:sp>
        <p:nvSpPr>
          <p:cNvPr id="28" name="Tekstvak 27"/>
          <p:cNvSpPr txBox="1"/>
          <p:nvPr/>
        </p:nvSpPr>
        <p:spPr>
          <a:xfrm>
            <a:off x="6668064" y="5746226"/>
            <a:ext cx="319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Bio-informatica: </a:t>
            </a:r>
            <a:r>
              <a:rPr lang="nl-NL" dirty="0" err="1" smtClean="0"/>
              <a:t>alignment</a:t>
            </a:r>
            <a:r>
              <a:rPr lang="nl-NL" dirty="0" smtClean="0"/>
              <a:t> en fylogenetische stamboom (V6)</a:t>
            </a:r>
            <a:endParaRPr lang="nl-NL" dirty="0"/>
          </a:p>
        </p:txBody>
      </p:sp>
      <p:pic>
        <p:nvPicPr>
          <p:cNvPr id="30" name="Afbeelding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03" y="22429"/>
            <a:ext cx="2449556" cy="768919"/>
          </a:xfrm>
          <a:prstGeom prst="rect">
            <a:avLst/>
          </a:prstGeom>
        </p:spPr>
      </p:pic>
      <p:pic>
        <p:nvPicPr>
          <p:cNvPr id="34" name="Afbeelding 33"/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46" b="100000" l="0" r="992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819" y="6396853"/>
            <a:ext cx="1078174" cy="461147"/>
          </a:xfrm>
          <a:prstGeom prst="rect">
            <a:avLst/>
          </a:prstGeom>
        </p:spPr>
      </p:pic>
      <p:sp>
        <p:nvSpPr>
          <p:cNvPr id="35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10797258" y="6492875"/>
            <a:ext cx="1312025" cy="365125"/>
          </a:xfrm>
        </p:spPr>
        <p:txBody>
          <a:bodyPr/>
          <a:lstStyle/>
          <a:p>
            <a:r>
              <a:rPr lang="nl-NL" sz="2000" b="1" dirty="0" smtClean="0">
                <a:solidFill>
                  <a:schemeClr val="tx1"/>
                </a:solidFill>
                <a:latin typeface="+mj-lt"/>
              </a:rPr>
              <a:t>11/12</a:t>
            </a:r>
            <a:endParaRPr lang="nl-NL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37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Anders: aan de slag!</a:t>
            </a:r>
            <a:endParaRPr lang="nl-NL" sz="36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03" y="22429"/>
            <a:ext cx="2449556" cy="76891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6" b="100000" l="0" r="992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819" y="6396853"/>
            <a:ext cx="1078174" cy="461147"/>
          </a:xfrm>
          <a:prstGeom prst="rect">
            <a:avLst/>
          </a:prstGeom>
        </p:spPr>
      </p:pic>
      <p:sp>
        <p:nvSpPr>
          <p:cNvPr id="6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10797258" y="6492875"/>
            <a:ext cx="1312025" cy="365125"/>
          </a:xfrm>
        </p:spPr>
        <p:txBody>
          <a:bodyPr/>
          <a:lstStyle/>
          <a:p>
            <a:r>
              <a:rPr lang="nl-NL" sz="2000" b="1" dirty="0" smtClean="0">
                <a:solidFill>
                  <a:schemeClr val="tx1"/>
                </a:solidFill>
                <a:latin typeface="+mj-lt"/>
              </a:rPr>
              <a:t>12/12</a:t>
            </a:r>
            <a:endParaRPr lang="nl-NL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81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Evolutionair denken aanleren is lastig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Abstract</a:t>
            </a:r>
          </a:p>
          <a:p>
            <a:r>
              <a:rPr lang="nl-NL" sz="2800" dirty="0" smtClean="0"/>
              <a:t>Manier van denken</a:t>
            </a:r>
          </a:p>
          <a:p>
            <a:r>
              <a:rPr lang="nl-NL" sz="2800" dirty="0" smtClean="0"/>
              <a:t>Tijdspanne waarin het plaatsvindt</a:t>
            </a:r>
          </a:p>
          <a:p>
            <a:pPr lvl="1"/>
            <a:r>
              <a:rPr lang="nl-NL" sz="2400" dirty="0" smtClean="0"/>
              <a:t>Maakt ook “echte” practica doen lastig</a:t>
            </a:r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07" y="1778410"/>
            <a:ext cx="4044286" cy="3033215"/>
          </a:xfrm>
          <a:prstGeom prst="rect">
            <a:avLst/>
          </a:prstGeom>
        </p:spPr>
      </p:pic>
      <p:pic>
        <p:nvPicPr>
          <p:cNvPr id="6" name="Picture 8" descr="Scientists film bacteria&amp;#39;s maneuvers as they become ...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2" y="3857414"/>
            <a:ext cx="4432069" cy="2347057"/>
          </a:xfrm>
          <a:prstGeom prst="rect">
            <a:avLst/>
          </a:prstGeom>
          <a:noFill/>
          <a:extLst/>
        </p:spPr>
      </p:pic>
      <p:sp>
        <p:nvSpPr>
          <p:cNvPr id="7" name="Tekstvak 6"/>
          <p:cNvSpPr txBox="1"/>
          <p:nvPr/>
        </p:nvSpPr>
        <p:spPr>
          <a:xfrm>
            <a:off x="7372707" y="4811625"/>
            <a:ext cx="404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Gewone </a:t>
            </a:r>
            <a:r>
              <a:rPr lang="nl-NL" i="1" dirty="0" err="1" smtClean="0"/>
              <a:t>Astyanax</a:t>
            </a:r>
            <a:r>
              <a:rPr lang="nl-NL" i="1" dirty="0" smtClean="0"/>
              <a:t> mexicanus </a:t>
            </a:r>
            <a:r>
              <a:rPr lang="nl-NL" dirty="0" smtClean="0"/>
              <a:t>en blinde holenzalm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4846961" y="5729158"/>
            <a:ext cx="536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Evolution of Bacteria on a “Mega-Plate” Petri </a:t>
            </a:r>
            <a:r>
              <a:rPr lang="en-US" dirty="0" smtClean="0"/>
              <a:t>Dish, Harvard Medical school, 2016</a:t>
            </a:r>
            <a:endParaRPr lang="en-US" dirty="0"/>
          </a:p>
          <a:p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03" y="22429"/>
            <a:ext cx="2449556" cy="76891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6" b="100000" l="0" r="992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02" y="6405066"/>
            <a:ext cx="1078174" cy="461147"/>
          </a:xfrm>
          <a:prstGeom prst="rect">
            <a:avLst/>
          </a:prstGeom>
        </p:spPr>
      </p:pic>
      <p:sp>
        <p:nvSpPr>
          <p:cNvPr id="15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10797258" y="6492875"/>
            <a:ext cx="1312025" cy="365125"/>
          </a:xfrm>
        </p:spPr>
        <p:txBody>
          <a:bodyPr/>
          <a:lstStyle/>
          <a:p>
            <a:r>
              <a:rPr lang="nl-NL" sz="2000" b="1" dirty="0">
                <a:solidFill>
                  <a:schemeClr val="tx1"/>
                </a:solidFill>
                <a:latin typeface="+mj-lt"/>
              </a:rPr>
              <a:t>2</a:t>
            </a:r>
            <a:r>
              <a:rPr lang="nl-NL" sz="2000" b="1" dirty="0" smtClean="0">
                <a:solidFill>
                  <a:schemeClr val="tx1"/>
                </a:solidFill>
                <a:latin typeface="+mj-lt"/>
              </a:rPr>
              <a:t>/12</a:t>
            </a:r>
            <a:endParaRPr lang="nl-NL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99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Simulatiepractica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2800" dirty="0" smtClean="0"/>
              <a:t>Vaardigheid modelleren, </a:t>
            </a:r>
            <a:br>
              <a:rPr lang="nl-NL" sz="2800" dirty="0" smtClean="0"/>
            </a:br>
            <a:r>
              <a:rPr lang="nl-NL" sz="2800" dirty="0" smtClean="0"/>
              <a:t>subdomein A7 examensyllabus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2800" dirty="0" smtClean="0"/>
              <a:t>Vergelijk met uitbeelddidactiek </a:t>
            </a:r>
            <a:br>
              <a:rPr lang="nl-NL" sz="2800" dirty="0" smtClean="0"/>
            </a:br>
            <a:r>
              <a:rPr lang="nl-NL" sz="2800" dirty="0" smtClean="0"/>
              <a:t>(Caspar Geraedts, Ingeborg van der Neut)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2800" dirty="0" smtClean="0"/>
              <a:t>Verzamelde practica uit allerlei hoeken, wel één geheel met doorlopende lijn</a:t>
            </a:r>
            <a:r>
              <a:rPr lang="nl-NL" sz="2800" dirty="0"/>
              <a:t/>
            </a:r>
            <a:br>
              <a:rPr lang="nl-NL" sz="2800" dirty="0"/>
            </a:br>
            <a:r>
              <a:rPr lang="nl-NL" sz="2800" dirty="0" smtClean="0"/>
              <a:t>(wij vinden dat dat kan)</a:t>
            </a:r>
          </a:p>
          <a:p>
            <a:endParaRPr lang="nl-NL" sz="2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03" y="22429"/>
            <a:ext cx="2449556" cy="768919"/>
          </a:xfrm>
          <a:prstGeom prst="rect">
            <a:avLst/>
          </a:prstGeom>
        </p:spPr>
      </p:pic>
      <p:pic>
        <p:nvPicPr>
          <p:cNvPr id="12" name="Tijdelijke aanduiding voor inhoud 11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lum bright="-20000" contrast="40000"/>
          </a:blip>
          <a:srcRect r="2178"/>
          <a:stretch/>
        </p:blipFill>
        <p:spPr>
          <a:xfrm>
            <a:off x="5868537" y="1852551"/>
            <a:ext cx="6234075" cy="4252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6" b="100000" l="0" r="992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02" y="6405066"/>
            <a:ext cx="1078174" cy="461147"/>
          </a:xfrm>
          <a:prstGeom prst="rect">
            <a:avLst/>
          </a:prstGeom>
        </p:spPr>
      </p:pic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10797258" y="6492875"/>
            <a:ext cx="1312025" cy="365125"/>
          </a:xfrm>
        </p:spPr>
        <p:txBody>
          <a:bodyPr/>
          <a:lstStyle/>
          <a:p>
            <a:r>
              <a:rPr lang="nl-NL" sz="2000" b="1" dirty="0">
                <a:solidFill>
                  <a:schemeClr val="tx1"/>
                </a:solidFill>
                <a:latin typeface="+mj-lt"/>
              </a:rPr>
              <a:t>3</a:t>
            </a:r>
            <a:r>
              <a:rPr lang="nl-NL" sz="2000" b="1" dirty="0" smtClean="0">
                <a:solidFill>
                  <a:schemeClr val="tx1"/>
                </a:solidFill>
                <a:latin typeface="+mj-lt"/>
              </a:rPr>
              <a:t>/12</a:t>
            </a:r>
            <a:endParaRPr lang="nl-NL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5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25896" cy="1450757"/>
          </a:xfrm>
        </p:spPr>
        <p:txBody>
          <a:bodyPr/>
          <a:lstStyle/>
          <a:p>
            <a:r>
              <a:rPr lang="nl-NL" dirty="0" smtClean="0"/>
              <a:t>Lessenserie evolutie Pax </a:t>
            </a:r>
            <a:r>
              <a:rPr lang="nl-NL" dirty="0" err="1" smtClean="0"/>
              <a:t>havo|vwo</a:t>
            </a:r>
            <a:r>
              <a:rPr lang="nl-NL" dirty="0" smtClean="0"/>
              <a:t>, H5/V6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399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nl-NL" sz="2800" dirty="0" smtClean="0"/>
              <a:t>Inleiding (herhaling klas 4)</a:t>
            </a:r>
          </a:p>
          <a:p>
            <a:pPr>
              <a:lnSpc>
                <a:spcPct val="80000"/>
              </a:lnSpc>
            </a:pPr>
            <a:r>
              <a:rPr lang="nl-NL" sz="2800" dirty="0" smtClean="0"/>
              <a:t>Hoe vindt het proces van evolutie plaats?</a:t>
            </a:r>
          </a:p>
          <a:p>
            <a:pPr lvl="1">
              <a:lnSpc>
                <a:spcPct val="80000"/>
              </a:lnSpc>
            </a:pPr>
            <a:r>
              <a:rPr lang="nl-NL" sz="2400" dirty="0" smtClean="0"/>
              <a:t>mutatie</a:t>
            </a:r>
          </a:p>
          <a:p>
            <a:pPr lvl="1">
              <a:lnSpc>
                <a:spcPct val="80000"/>
              </a:lnSpc>
            </a:pPr>
            <a:r>
              <a:rPr lang="nl-NL" sz="2400" dirty="0"/>
              <a:t>i</a:t>
            </a:r>
            <a:r>
              <a:rPr lang="nl-NL" sz="2400" dirty="0" smtClean="0"/>
              <a:t>solatie</a:t>
            </a:r>
          </a:p>
          <a:p>
            <a:pPr lvl="1">
              <a:lnSpc>
                <a:spcPct val="80000"/>
              </a:lnSpc>
            </a:pPr>
            <a:r>
              <a:rPr lang="nl-NL" sz="2400" dirty="0" smtClean="0"/>
              <a:t>(natuurlijke) selectie</a:t>
            </a:r>
          </a:p>
          <a:p>
            <a:pPr marL="0">
              <a:lnSpc>
                <a:spcPct val="80000"/>
              </a:lnSpc>
              <a:buNone/>
            </a:pPr>
            <a:r>
              <a:rPr lang="nl-NL" sz="2800" dirty="0" smtClean="0"/>
              <a:t>Hoe weten we hoe de evolutie gegaan is?</a:t>
            </a:r>
          </a:p>
          <a:p>
            <a:pPr marL="544068" lvl="1" indent="-342900">
              <a:lnSpc>
                <a:spcPct val="80000"/>
              </a:lnSpc>
            </a:pPr>
            <a:r>
              <a:rPr lang="nl-NL" sz="2400" dirty="0" smtClean="0"/>
              <a:t>Fossielen</a:t>
            </a:r>
          </a:p>
          <a:p>
            <a:pPr marL="544068" lvl="1" indent="-342900">
              <a:lnSpc>
                <a:spcPct val="80000"/>
              </a:lnSpc>
            </a:pPr>
            <a:r>
              <a:rPr lang="nl-NL" sz="2400" dirty="0" smtClean="0"/>
              <a:t>Vergelijkende anatomie (homologie/analogie)</a:t>
            </a:r>
          </a:p>
          <a:p>
            <a:pPr marL="544068" lvl="1" indent="-342900">
              <a:lnSpc>
                <a:spcPct val="80000"/>
              </a:lnSpc>
            </a:pPr>
            <a:r>
              <a:rPr lang="nl-NL" sz="2400" dirty="0" smtClean="0"/>
              <a:t>DNA vergelijken</a:t>
            </a:r>
            <a:endParaRPr lang="nl-NL" sz="2400" dirty="0"/>
          </a:p>
          <a:p>
            <a:pPr marL="0">
              <a:lnSpc>
                <a:spcPct val="80000"/>
              </a:lnSpc>
              <a:buNone/>
            </a:pPr>
            <a:r>
              <a:rPr lang="nl-NL" sz="2800" dirty="0" smtClean="0"/>
              <a:t>Toepassing: evolutie van de mens</a:t>
            </a:r>
          </a:p>
          <a:p>
            <a:pPr marL="251460" indent="-342900">
              <a:lnSpc>
                <a:spcPct val="80000"/>
              </a:lnSpc>
            </a:pPr>
            <a:endParaRPr lang="nl-NL" sz="2800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03" y="22429"/>
            <a:ext cx="2449556" cy="76891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6" b="100000" l="0" r="992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02" y="6405066"/>
            <a:ext cx="1078174" cy="461147"/>
          </a:xfrm>
          <a:prstGeom prst="rect">
            <a:avLst/>
          </a:prstGeom>
        </p:spPr>
      </p:pic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10797258" y="6492875"/>
            <a:ext cx="1312025" cy="365125"/>
          </a:xfrm>
        </p:spPr>
        <p:txBody>
          <a:bodyPr/>
          <a:lstStyle/>
          <a:p>
            <a:r>
              <a:rPr lang="nl-NL" sz="2000" b="1" dirty="0">
                <a:solidFill>
                  <a:schemeClr val="tx1"/>
                </a:solidFill>
                <a:latin typeface="+mj-lt"/>
              </a:rPr>
              <a:t>4</a:t>
            </a:r>
            <a:r>
              <a:rPr lang="nl-NL" sz="2000" b="1" dirty="0" smtClean="0">
                <a:solidFill>
                  <a:schemeClr val="tx1"/>
                </a:solidFill>
                <a:latin typeface="+mj-lt"/>
              </a:rPr>
              <a:t>/12</a:t>
            </a:r>
            <a:endParaRPr lang="nl-NL" sz="20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ep 6"/>
          <p:cNvGrpSpPr/>
          <p:nvPr/>
        </p:nvGrpSpPr>
        <p:grpSpPr>
          <a:xfrm>
            <a:off x="8307488" y="2640475"/>
            <a:ext cx="3115688" cy="2802375"/>
            <a:chOff x="8307488" y="2335681"/>
            <a:chExt cx="3115688" cy="2802375"/>
          </a:xfrm>
        </p:grpSpPr>
        <p:sp>
          <p:nvSpPr>
            <p:cNvPr id="6" name="Ovaal bijschrift 5"/>
            <p:cNvSpPr/>
            <p:nvPr/>
          </p:nvSpPr>
          <p:spPr>
            <a:xfrm>
              <a:off x="8307488" y="2335681"/>
              <a:ext cx="3115688" cy="2802375"/>
            </a:xfrm>
            <a:prstGeom prst="wedgeEllipseCallout">
              <a:avLst>
                <a:gd name="adj1" fmla="val -100833"/>
                <a:gd name="adj2" fmla="val -87888"/>
              </a:avLst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 smtClean="0">
                  <a:solidFill>
                    <a:schemeClr val="tx1"/>
                  </a:solidFill>
                  <a:latin typeface="+mj-lt"/>
                </a:rPr>
                <a:t>Terug te vinden in uitgedeelde opdrachtenboekje</a:t>
              </a:r>
            </a:p>
            <a:p>
              <a:pPr algn="ctr"/>
              <a:endParaRPr lang="nl-NL" sz="20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nl-NL" sz="2000" b="1" dirty="0" smtClean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nl-NL" sz="2000" b="1" dirty="0" smtClean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4" name="Groep 3"/>
            <p:cNvGrpSpPr/>
            <p:nvPr/>
          </p:nvGrpSpPr>
          <p:grpSpPr>
            <a:xfrm>
              <a:off x="9272096" y="3736868"/>
              <a:ext cx="1186472" cy="1160059"/>
              <a:chOff x="9221755" y="4583391"/>
              <a:chExt cx="1186472" cy="1160059"/>
            </a:xfrm>
          </p:grpSpPr>
          <p:pic>
            <p:nvPicPr>
              <p:cNvPr id="10" name="Tijdelijke aanduiding voor inhoud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1755" y="4583391"/>
                <a:ext cx="1149847" cy="1160059"/>
              </a:xfrm>
              <a:prstGeom prst="rect">
                <a:avLst/>
              </a:prstGeom>
            </p:spPr>
          </p:pic>
          <p:sp>
            <p:nvSpPr>
              <p:cNvPr id="11" name="Tekstvak 10"/>
              <p:cNvSpPr txBox="1"/>
              <p:nvPr/>
            </p:nvSpPr>
            <p:spPr>
              <a:xfrm>
                <a:off x="9302623" y="4899464"/>
                <a:ext cx="110560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400" b="1" dirty="0" err="1" smtClean="0"/>
                  <a:t>Nibi</a:t>
                </a:r>
                <a:r>
                  <a:rPr lang="nl-NL" sz="1400" b="1" dirty="0" smtClean="0"/>
                  <a:t> 2017: biologie aan de kapstok</a:t>
                </a:r>
                <a:endParaRPr lang="nl-NL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726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/>
          <p:cNvGrpSpPr/>
          <p:nvPr/>
        </p:nvGrpSpPr>
        <p:grpSpPr>
          <a:xfrm>
            <a:off x="48122" y="890501"/>
            <a:ext cx="11231640" cy="5388676"/>
            <a:chOff x="34474" y="931445"/>
            <a:chExt cx="11231640" cy="5388676"/>
          </a:xfrm>
        </p:grpSpPr>
        <p:cxnSp>
          <p:nvCxnSpPr>
            <p:cNvPr id="84" name="Rechte verbindingslijn met pijl 83"/>
            <p:cNvCxnSpPr>
              <a:stCxn id="180" idx="2"/>
              <a:endCxn id="179" idx="1"/>
            </p:cNvCxnSpPr>
            <p:nvPr/>
          </p:nvCxnSpPr>
          <p:spPr>
            <a:xfrm>
              <a:off x="4159920" y="3086930"/>
              <a:ext cx="746542" cy="2803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Rechte verbindingslijn met pijl 84"/>
            <p:cNvCxnSpPr>
              <a:stCxn id="175" idx="1"/>
              <a:endCxn id="180" idx="0"/>
            </p:cNvCxnSpPr>
            <p:nvPr/>
          </p:nvCxnSpPr>
          <p:spPr>
            <a:xfrm flipH="1">
              <a:off x="4159919" y="2276149"/>
              <a:ext cx="862663" cy="3699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met pijl 89"/>
            <p:cNvCxnSpPr>
              <a:stCxn id="138" idx="2"/>
              <a:endCxn id="155" idx="1"/>
            </p:cNvCxnSpPr>
            <p:nvPr/>
          </p:nvCxnSpPr>
          <p:spPr>
            <a:xfrm>
              <a:off x="2451259" y="4687000"/>
              <a:ext cx="4163900" cy="314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met pijl 92"/>
            <p:cNvCxnSpPr>
              <a:stCxn id="154" idx="3"/>
              <a:endCxn id="140" idx="2"/>
            </p:cNvCxnSpPr>
            <p:nvPr/>
          </p:nvCxnSpPr>
          <p:spPr>
            <a:xfrm flipV="1">
              <a:off x="7970908" y="4900008"/>
              <a:ext cx="1675404" cy="1172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Rechte verbindingslijn met pijl 93"/>
            <p:cNvCxnSpPr>
              <a:stCxn id="140" idx="2"/>
              <a:endCxn id="141" idx="0"/>
            </p:cNvCxnSpPr>
            <p:nvPr/>
          </p:nvCxnSpPr>
          <p:spPr>
            <a:xfrm>
              <a:off x="9646312" y="4900007"/>
              <a:ext cx="878070" cy="9708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echte verbindingslijn met pijl 94"/>
            <p:cNvCxnSpPr>
              <a:stCxn id="154" idx="1"/>
              <a:endCxn id="139" idx="3"/>
            </p:cNvCxnSpPr>
            <p:nvPr/>
          </p:nvCxnSpPr>
          <p:spPr>
            <a:xfrm flipH="1">
              <a:off x="4736394" y="6072134"/>
              <a:ext cx="2058873" cy="139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Rechte verbindingslijn met pijl 77"/>
            <p:cNvCxnSpPr>
              <a:stCxn id="159" idx="3"/>
              <a:endCxn id="136" idx="1"/>
            </p:cNvCxnSpPr>
            <p:nvPr/>
          </p:nvCxnSpPr>
          <p:spPr>
            <a:xfrm>
              <a:off x="8757612" y="2765214"/>
              <a:ext cx="1332861" cy="4054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Rechte verbindingslijn met pijl 74"/>
            <p:cNvCxnSpPr>
              <a:stCxn id="159" idx="3"/>
              <a:endCxn id="137" idx="1"/>
            </p:cNvCxnSpPr>
            <p:nvPr/>
          </p:nvCxnSpPr>
          <p:spPr>
            <a:xfrm flipV="1">
              <a:off x="8757612" y="2398025"/>
              <a:ext cx="1332861" cy="3671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Rechte verbindingslijn met pijl 71"/>
            <p:cNvCxnSpPr>
              <a:stCxn id="135" idx="1"/>
              <a:endCxn id="147" idx="0"/>
            </p:cNvCxnSpPr>
            <p:nvPr/>
          </p:nvCxnSpPr>
          <p:spPr>
            <a:xfrm flipH="1">
              <a:off x="746168" y="1151877"/>
              <a:ext cx="2593394" cy="954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Rechte verbindingslijn met pijl 68"/>
            <p:cNvCxnSpPr>
              <a:stCxn id="135" idx="2"/>
              <a:endCxn id="142" idx="0"/>
            </p:cNvCxnSpPr>
            <p:nvPr/>
          </p:nvCxnSpPr>
          <p:spPr>
            <a:xfrm flipH="1">
              <a:off x="2451253" y="1372310"/>
              <a:ext cx="1906368" cy="7617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bogen verbindingslijn 133"/>
            <p:cNvCxnSpPr>
              <a:stCxn id="155" idx="2"/>
              <a:endCxn id="154" idx="0"/>
            </p:cNvCxnSpPr>
            <p:nvPr/>
          </p:nvCxnSpPr>
          <p:spPr>
            <a:xfrm rot="16200000" flipH="1">
              <a:off x="7131758" y="5572816"/>
              <a:ext cx="487469" cy="1519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Afgeronde rechthoek 134"/>
            <p:cNvSpPr/>
            <p:nvPr/>
          </p:nvSpPr>
          <p:spPr>
            <a:xfrm>
              <a:off x="3339562" y="931445"/>
              <a:ext cx="2036118" cy="4408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evolutie</a:t>
              </a:r>
            </a:p>
          </p:txBody>
        </p:sp>
        <p:sp>
          <p:nvSpPr>
            <p:cNvPr id="136" name="Afgeronde rechthoek 135"/>
            <p:cNvSpPr/>
            <p:nvPr/>
          </p:nvSpPr>
          <p:spPr>
            <a:xfrm>
              <a:off x="10090473" y="2950243"/>
              <a:ext cx="1175641" cy="4408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</a:p>
          </p:txBody>
        </p:sp>
        <p:sp>
          <p:nvSpPr>
            <p:cNvPr id="137" name="Afgeronde rechthoek 136"/>
            <p:cNvSpPr/>
            <p:nvPr/>
          </p:nvSpPr>
          <p:spPr>
            <a:xfrm>
              <a:off x="10090473" y="2177593"/>
              <a:ext cx="1175641" cy="4408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</a:p>
          </p:txBody>
        </p:sp>
        <p:sp>
          <p:nvSpPr>
            <p:cNvPr id="138" name="Afgeronde rechthoek 137"/>
            <p:cNvSpPr/>
            <p:nvPr/>
          </p:nvSpPr>
          <p:spPr>
            <a:xfrm>
              <a:off x="1529448" y="4215885"/>
              <a:ext cx="1843622" cy="4711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…      </a:t>
              </a:r>
              <a:r>
                <a:rPr lang="nl-NL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 allerlei </a:t>
              </a:r>
              <a:r>
                <a:rPr lang="nl-NL" sz="10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(genetische) variaties</a:t>
              </a:r>
            </a:p>
          </p:txBody>
        </p:sp>
        <p:sp>
          <p:nvSpPr>
            <p:cNvPr id="139" name="Afgeronde rechthoek 138"/>
            <p:cNvSpPr/>
            <p:nvPr/>
          </p:nvSpPr>
          <p:spPr>
            <a:xfrm>
              <a:off x="3357936" y="5865648"/>
              <a:ext cx="1378458" cy="4408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(genetische) isolatie</a:t>
              </a:r>
            </a:p>
          </p:txBody>
        </p:sp>
        <p:sp>
          <p:nvSpPr>
            <p:cNvPr id="140" name="Afgeronde rechthoek 139"/>
            <p:cNvSpPr/>
            <p:nvPr/>
          </p:nvSpPr>
          <p:spPr>
            <a:xfrm>
              <a:off x="8746110" y="4459143"/>
              <a:ext cx="1800404" cy="4408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gemeenschappelijke voorouder</a:t>
              </a:r>
            </a:p>
          </p:txBody>
        </p:sp>
        <p:sp>
          <p:nvSpPr>
            <p:cNvPr id="141" name="Afgeronde rechthoek 140"/>
            <p:cNvSpPr/>
            <p:nvPr/>
          </p:nvSpPr>
          <p:spPr>
            <a:xfrm>
              <a:off x="9796069" y="5870818"/>
              <a:ext cx="1456624" cy="4408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(fylogenetische) stamboom</a:t>
              </a:r>
            </a:p>
          </p:txBody>
        </p:sp>
        <p:sp>
          <p:nvSpPr>
            <p:cNvPr id="142" name="Afgeronde rechthoek 141"/>
            <p:cNvSpPr/>
            <p:nvPr/>
          </p:nvSpPr>
          <p:spPr>
            <a:xfrm>
              <a:off x="1748466" y="2134085"/>
              <a:ext cx="1405575" cy="4408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</a:p>
          </p:txBody>
        </p:sp>
        <p:cxnSp>
          <p:nvCxnSpPr>
            <p:cNvPr id="144" name="Gebogen verbindingslijn 143"/>
            <p:cNvCxnSpPr>
              <a:stCxn id="153" idx="2"/>
              <a:endCxn id="159" idx="0"/>
            </p:cNvCxnSpPr>
            <p:nvPr/>
          </p:nvCxnSpPr>
          <p:spPr>
            <a:xfrm rot="5400000">
              <a:off x="7930119" y="2295390"/>
              <a:ext cx="489064" cy="971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hthoek 144"/>
            <p:cNvSpPr/>
            <p:nvPr/>
          </p:nvSpPr>
          <p:spPr>
            <a:xfrm>
              <a:off x="6680262" y="5432062"/>
              <a:ext cx="1375265" cy="226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daardoor ontstaan na verloop van tijd</a:t>
              </a:r>
            </a:p>
          </p:txBody>
        </p:sp>
        <p:sp>
          <p:nvSpPr>
            <p:cNvPr id="146" name="Rechthoek 145"/>
            <p:cNvSpPr/>
            <p:nvPr/>
          </p:nvSpPr>
          <p:spPr>
            <a:xfrm>
              <a:off x="1191296" y="1552421"/>
              <a:ext cx="1259957" cy="257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oorspronkelijk ontwikkeld door</a:t>
              </a:r>
            </a:p>
          </p:txBody>
        </p:sp>
        <p:sp>
          <p:nvSpPr>
            <p:cNvPr id="147" name="Afgeronde rechthoek 146"/>
            <p:cNvSpPr/>
            <p:nvPr/>
          </p:nvSpPr>
          <p:spPr>
            <a:xfrm>
              <a:off x="158347" y="2106531"/>
              <a:ext cx="1175641" cy="4959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</a:p>
          </p:txBody>
        </p:sp>
        <p:sp>
          <p:nvSpPr>
            <p:cNvPr id="150" name="Rechthoek 149"/>
            <p:cNvSpPr/>
            <p:nvPr/>
          </p:nvSpPr>
          <p:spPr>
            <a:xfrm>
              <a:off x="2843962" y="1629203"/>
              <a:ext cx="1058214" cy="2689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werkt op het niveau van</a:t>
              </a:r>
            </a:p>
          </p:txBody>
        </p:sp>
        <p:cxnSp>
          <p:nvCxnSpPr>
            <p:cNvPr id="151" name="Gebogen verbindingslijn 150"/>
            <p:cNvCxnSpPr>
              <a:stCxn id="142" idx="2"/>
              <a:endCxn id="138" idx="0"/>
            </p:cNvCxnSpPr>
            <p:nvPr/>
          </p:nvCxnSpPr>
          <p:spPr>
            <a:xfrm rot="16200000" flipH="1">
              <a:off x="1630788" y="3395414"/>
              <a:ext cx="1640936" cy="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hthoek 151"/>
            <p:cNvSpPr/>
            <p:nvPr/>
          </p:nvSpPr>
          <p:spPr>
            <a:xfrm>
              <a:off x="1922152" y="2959771"/>
              <a:ext cx="1058214" cy="2689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bestaan uit</a:t>
              </a:r>
            </a:p>
          </p:txBody>
        </p:sp>
        <p:sp>
          <p:nvSpPr>
            <p:cNvPr id="153" name="Afgeronde rechthoek 152"/>
            <p:cNvSpPr/>
            <p:nvPr/>
          </p:nvSpPr>
          <p:spPr>
            <a:xfrm>
              <a:off x="7591689" y="1614852"/>
              <a:ext cx="1175641" cy="4408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omgevings-factoren</a:t>
              </a:r>
              <a:endParaRPr lang="nl-NL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4" name="Afgeronde rechthoek 153"/>
            <p:cNvSpPr/>
            <p:nvPr/>
          </p:nvSpPr>
          <p:spPr>
            <a:xfrm>
              <a:off x="6795267" y="5824147"/>
              <a:ext cx="1175641" cy="4959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Nieuwe </a:t>
              </a:r>
            </a:p>
            <a:p>
              <a:pPr algn="ctr"/>
              <a:r>
                <a:rPr lang="nl-NL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</a:p>
          </p:txBody>
        </p:sp>
        <p:sp>
          <p:nvSpPr>
            <p:cNvPr id="155" name="Afgeronde rechthoek 154"/>
            <p:cNvSpPr/>
            <p:nvPr/>
          </p:nvSpPr>
          <p:spPr>
            <a:xfrm>
              <a:off x="6615159" y="4665968"/>
              <a:ext cx="1505473" cy="6707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bepaalde </a:t>
              </a:r>
              <a:r>
                <a:rPr lang="nl-NL" sz="1000" i="1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 </a:t>
              </a:r>
              <a:endParaRPr lang="nl-NL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r>
                <a:rPr lang="nl-NL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krijgen meer nakomelingen dan andere</a:t>
              </a:r>
            </a:p>
          </p:txBody>
        </p:sp>
        <p:sp>
          <p:nvSpPr>
            <p:cNvPr id="158" name="Rechthoek 157"/>
            <p:cNvSpPr/>
            <p:nvPr/>
          </p:nvSpPr>
          <p:spPr>
            <a:xfrm>
              <a:off x="7768843" y="2141654"/>
              <a:ext cx="826589" cy="2689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bepalen</a:t>
              </a:r>
            </a:p>
          </p:txBody>
        </p:sp>
        <p:sp>
          <p:nvSpPr>
            <p:cNvPr id="159" name="Afgeronde rechthoek 158"/>
            <p:cNvSpPr/>
            <p:nvPr/>
          </p:nvSpPr>
          <p:spPr>
            <a:xfrm>
              <a:off x="7581971" y="2544781"/>
              <a:ext cx="1175641" cy="4408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selectie</a:t>
              </a:r>
            </a:p>
          </p:txBody>
        </p:sp>
        <p:sp>
          <p:nvSpPr>
            <p:cNvPr id="162" name="Rechthoek 161"/>
            <p:cNvSpPr/>
            <p:nvPr/>
          </p:nvSpPr>
          <p:spPr>
            <a:xfrm>
              <a:off x="8848605" y="2225930"/>
              <a:ext cx="1058214" cy="4139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door mensen bepaald (</a:t>
              </a:r>
              <a:r>
                <a:rPr lang="nl-NL" sz="9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veredeling</a:t>
              </a:r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)</a:t>
              </a:r>
            </a:p>
          </p:txBody>
        </p:sp>
        <p:sp>
          <p:nvSpPr>
            <p:cNvPr id="163" name="Rechthoek 162"/>
            <p:cNvSpPr/>
            <p:nvPr/>
          </p:nvSpPr>
          <p:spPr>
            <a:xfrm>
              <a:off x="8848605" y="2902730"/>
              <a:ext cx="1058214" cy="3268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door de natuur bepaald</a:t>
              </a:r>
            </a:p>
          </p:txBody>
        </p:sp>
        <p:sp>
          <p:nvSpPr>
            <p:cNvPr id="165" name="Rechthoek 164"/>
            <p:cNvSpPr/>
            <p:nvPr/>
          </p:nvSpPr>
          <p:spPr>
            <a:xfrm>
              <a:off x="8275038" y="5330981"/>
              <a:ext cx="1151149" cy="2334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ontstaan uit</a:t>
              </a:r>
            </a:p>
          </p:txBody>
        </p:sp>
        <p:sp>
          <p:nvSpPr>
            <p:cNvPr id="167" name="Rechthoek 166"/>
            <p:cNvSpPr/>
            <p:nvPr/>
          </p:nvSpPr>
          <p:spPr>
            <a:xfrm>
              <a:off x="9646311" y="5277818"/>
              <a:ext cx="1151149" cy="3810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verwantschap terug te zien in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>
              <a:off x="5362572" y="5933121"/>
              <a:ext cx="1151149" cy="3162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ontstaan alleen bij</a:t>
              </a:r>
            </a:p>
          </p:txBody>
        </p:sp>
        <p:sp>
          <p:nvSpPr>
            <p:cNvPr id="170" name="Afgeronde rechthoek 169"/>
            <p:cNvSpPr/>
            <p:nvPr/>
          </p:nvSpPr>
          <p:spPr>
            <a:xfrm>
              <a:off x="34474" y="3423447"/>
              <a:ext cx="1423377" cy="3312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</a:p>
          </p:txBody>
        </p:sp>
        <p:cxnSp>
          <p:nvCxnSpPr>
            <p:cNvPr id="172" name="Gebogen verbindingslijn 171"/>
            <p:cNvCxnSpPr>
              <a:stCxn id="147" idx="2"/>
              <a:endCxn id="170" idx="0"/>
            </p:cNvCxnSpPr>
            <p:nvPr/>
          </p:nvCxnSpPr>
          <p:spPr>
            <a:xfrm rot="16200000" flipH="1">
              <a:off x="335693" y="3012974"/>
              <a:ext cx="820942" cy="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hthoek 172"/>
            <p:cNvSpPr/>
            <p:nvPr/>
          </p:nvSpPr>
          <p:spPr>
            <a:xfrm>
              <a:off x="116184" y="2717308"/>
              <a:ext cx="1259957" cy="5085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moderne variant van de evolutietheorie wordt genoemd</a:t>
              </a:r>
            </a:p>
          </p:txBody>
        </p:sp>
        <p:sp>
          <p:nvSpPr>
            <p:cNvPr id="175" name="Afgeronde rechthoek 174"/>
            <p:cNvSpPr/>
            <p:nvPr/>
          </p:nvSpPr>
          <p:spPr>
            <a:xfrm>
              <a:off x="5022583" y="2055717"/>
              <a:ext cx="1175641" cy="4408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mutaties</a:t>
              </a:r>
            </a:p>
          </p:txBody>
        </p:sp>
        <p:cxnSp>
          <p:nvCxnSpPr>
            <p:cNvPr id="176" name="Gebogen verbindingslijn 175"/>
            <p:cNvCxnSpPr>
              <a:stCxn id="179" idx="2"/>
              <a:endCxn id="178" idx="0"/>
            </p:cNvCxnSpPr>
            <p:nvPr/>
          </p:nvCxnSpPr>
          <p:spPr>
            <a:xfrm rot="16200000" flipH="1">
              <a:off x="5291839" y="3904009"/>
              <a:ext cx="637125" cy="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Afgeronde rechthoek 177"/>
            <p:cNvSpPr/>
            <p:nvPr/>
          </p:nvSpPr>
          <p:spPr>
            <a:xfrm>
              <a:off x="4937925" y="4222576"/>
              <a:ext cx="1344958" cy="4557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verschillende eigenschappen van cellen</a:t>
              </a:r>
            </a:p>
          </p:txBody>
        </p:sp>
        <p:sp>
          <p:nvSpPr>
            <p:cNvPr id="179" name="Afgeronde rechthoek 178"/>
            <p:cNvSpPr/>
            <p:nvPr/>
          </p:nvSpPr>
          <p:spPr>
            <a:xfrm>
              <a:off x="4906462" y="3149044"/>
              <a:ext cx="1407871" cy="4364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(veranderde) </a:t>
              </a:r>
            </a:p>
            <a:p>
              <a:pPr algn="ctr"/>
              <a:r>
                <a:rPr lang="nl-NL" sz="10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</a:p>
          </p:txBody>
        </p:sp>
        <p:sp>
          <p:nvSpPr>
            <p:cNvPr id="180" name="Afgeronde rechthoek 179"/>
            <p:cNvSpPr/>
            <p:nvPr/>
          </p:nvSpPr>
          <p:spPr>
            <a:xfrm>
              <a:off x="3572099" y="2646065"/>
              <a:ext cx="1175641" cy="4408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10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</a:p>
          </p:txBody>
        </p:sp>
        <p:cxnSp>
          <p:nvCxnSpPr>
            <p:cNvPr id="181" name="Gebogen verbindingslijn 180"/>
            <p:cNvCxnSpPr>
              <a:stCxn id="178" idx="1"/>
              <a:endCxn id="138" idx="3"/>
            </p:cNvCxnSpPr>
            <p:nvPr/>
          </p:nvCxnSpPr>
          <p:spPr>
            <a:xfrm rot="10800000" flipV="1">
              <a:off x="3373070" y="4450433"/>
              <a:ext cx="1564855" cy="100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bogen verbindingslijn 182"/>
            <p:cNvCxnSpPr>
              <a:stCxn id="175" idx="2"/>
              <a:endCxn id="179" idx="0"/>
            </p:cNvCxnSpPr>
            <p:nvPr/>
          </p:nvCxnSpPr>
          <p:spPr>
            <a:xfrm rot="5400000">
              <a:off x="5284170" y="2822809"/>
              <a:ext cx="652462" cy="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hthoek 183"/>
            <p:cNvSpPr/>
            <p:nvPr/>
          </p:nvSpPr>
          <p:spPr>
            <a:xfrm>
              <a:off x="3776689" y="3166273"/>
              <a:ext cx="960460" cy="257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codeert voor</a:t>
              </a:r>
            </a:p>
          </p:txBody>
        </p:sp>
        <p:sp>
          <p:nvSpPr>
            <p:cNvPr id="185" name="Rechthoek 184"/>
            <p:cNvSpPr/>
            <p:nvPr/>
          </p:nvSpPr>
          <p:spPr>
            <a:xfrm>
              <a:off x="5135226" y="2697656"/>
              <a:ext cx="974331" cy="257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zorgen voor</a:t>
              </a:r>
            </a:p>
          </p:txBody>
        </p:sp>
        <p:sp>
          <p:nvSpPr>
            <p:cNvPr id="186" name="Rechthoek 185"/>
            <p:cNvSpPr/>
            <p:nvPr/>
          </p:nvSpPr>
          <p:spPr>
            <a:xfrm>
              <a:off x="3552500" y="2225930"/>
              <a:ext cx="1218149" cy="257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zijn veranderingen in</a:t>
              </a:r>
            </a:p>
          </p:txBody>
        </p:sp>
        <p:sp>
          <p:nvSpPr>
            <p:cNvPr id="187" name="Rechthoek 186"/>
            <p:cNvSpPr/>
            <p:nvPr/>
          </p:nvSpPr>
          <p:spPr>
            <a:xfrm>
              <a:off x="5034822" y="3754709"/>
              <a:ext cx="1151149" cy="257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bepalen</a:t>
              </a:r>
            </a:p>
          </p:txBody>
        </p:sp>
        <p:sp>
          <p:nvSpPr>
            <p:cNvPr id="190" name="Rechthoek 189"/>
            <p:cNvSpPr/>
            <p:nvPr/>
          </p:nvSpPr>
          <p:spPr>
            <a:xfrm>
              <a:off x="3668953" y="4321847"/>
              <a:ext cx="1151149" cy="257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zorgen voor</a:t>
              </a:r>
            </a:p>
          </p:txBody>
        </p:sp>
        <p:sp>
          <p:nvSpPr>
            <p:cNvPr id="191" name="Rechthoek 190"/>
            <p:cNvSpPr/>
            <p:nvPr/>
          </p:nvSpPr>
          <p:spPr>
            <a:xfrm>
              <a:off x="4111725" y="4756804"/>
              <a:ext cx="1250848" cy="2689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bij voortplanting</a:t>
              </a:r>
            </a:p>
          </p:txBody>
        </p:sp>
        <p:cxnSp>
          <p:nvCxnSpPr>
            <p:cNvPr id="3" name="Rechte verbindingslijn met pijl 2"/>
            <p:cNvCxnSpPr>
              <a:stCxn id="135" idx="3"/>
              <a:endCxn id="153" idx="0"/>
            </p:cNvCxnSpPr>
            <p:nvPr/>
          </p:nvCxnSpPr>
          <p:spPr>
            <a:xfrm>
              <a:off x="5375680" y="1151877"/>
              <a:ext cx="2803830" cy="462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hthoek 170"/>
            <p:cNvSpPr/>
            <p:nvPr/>
          </p:nvSpPr>
          <p:spPr>
            <a:xfrm>
              <a:off x="6132219" y="1108333"/>
              <a:ext cx="1533558" cy="3685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richting  waarin evolutie plaats vindt afhankelijk van</a:t>
              </a:r>
            </a:p>
          </p:txBody>
        </p:sp>
        <p:cxnSp>
          <p:nvCxnSpPr>
            <p:cNvPr id="65" name="Rechte verbindingslijn met pijl 64"/>
            <p:cNvCxnSpPr>
              <a:stCxn id="171" idx="2"/>
              <a:endCxn id="175" idx="0"/>
            </p:cNvCxnSpPr>
            <p:nvPr/>
          </p:nvCxnSpPr>
          <p:spPr>
            <a:xfrm flipH="1">
              <a:off x="5610404" y="1476911"/>
              <a:ext cx="1288595" cy="5788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Rechte verbindingslijn met pijl 80"/>
            <p:cNvCxnSpPr>
              <a:stCxn id="159" idx="2"/>
              <a:endCxn id="155" idx="0"/>
            </p:cNvCxnSpPr>
            <p:nvPr/>
          </p:nvCxnSpPr>
          <p:spPr>
            <a:xfrm flipH="1">
              <a:off x="7367896" y="2985646"/>
              <a:ext cx="801896" cy="16803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hoek 156"/>
            <p:cNvSpPr/>
            <p:nvPr/>
          </p:nvSpPr>
          <p:spPr>
            <a:xfrm>
              <a:off x="7210380" y="3684471"/>
              <a:ext cx="1116929" cy="2689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51" tIns="38876" rIns="77751" bIns="38876" rtlCol="0" anchor="ctr"/>
            <a:lstStyle/>
            <a:p>
              <a:pPr algn="ctr"/>
              <a:r>
                <a:rPr lang="nl-NL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leidt ertoe dat</a:t>
              </a:r>
            </a:p>
          </p:txBody>
        </p:sp>
      </p:grpSp>
      <p:sp>
        <p:nvSpPr>
          <p:cNvPr id="2" name="Tekstvak 1"/>
          <p:cNvSpPr txBox="1"/>
          <p:nvPr/>
        </p:nvSpPr>
        <p:spPr>
          <a:xfrm>
            <a:off x="2016589" y="66463"/>
            <a:ext cx="657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dirty="0" smtClean="0">
                <a:latin typeface="+mj-lt"/>
              </a:rPr>
              <a:t>Inleiding: conceptmap</a:t>
            </a:r>
            <a:endParaRPr lang="nl-NL" sz="4800" dirty="0">
              <a:latin typeface="+mj-lt"/>
            </a:endParaRPr>
          </a:p>
        </p:txBody>
      </p:sp>
      <p:pic>
        <p:nvPicPr>
          <p:cNvPr id="70" name="Afbeelding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03" y="22429"/>
            <a:ext cx="2449556" cy="768919"/>
          </a:xfrm>
          <a:prstGeom prst="rect">
            <a:avLst/>
          </a:prstGeom>
        </p:spPr>
      </p:pic>
      <p:pic>
        <p:nvPicPr>
          <p:cNvPr id="71" name="Tijdelijke aanduiding voor inhoud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3" y="3942985"/>
            <a:ext cx="1149847" cy="1160059"/>
          </a:xfrm>
          <a:prstGeom prst="rect">
            <a:avLst/>
          </a:prstGeom>
        </p:spPr>
      </p:pic>
      <p:sp>
        <p:nvSpPr>
          <p:cNvPr id="73" name="Tekstvak 72"/>
          <p:cNvSpPr txBox="1"/>
          <p:nvPr/>
        </p:nvSpPr>
        <p:spPr>
          <a:xfrm>
            <a:off x="175751" y="4259058"/>
            <a:ext cx="1105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err="1" smtClean="0"/>
              <a:t>Nibi</a:t>
            </a:r>
            <a:r>
              <a:rPr lang="nl-NL" sz="1400" b="1" dirty="0" smtClean="0"/>
              <a:t> 2017: biologie aan de kapstok</a:t>
            </a:r>
            <a:endParaRPr lang="nl-NL" sz="1400" b="1" dirty="0"/>
          </a:p>
        </p:txBody>
      </p:sp>
      <p:sp>
        <p:nvSpPr>
          <p:cNvPr id="68" name="Tekstvak 67"/>
          <p:cNvSpPr txBox="1"/>
          <p:nvPr/>
        </p:nvSpPr>
        <p:spPr>
          <a:xfrm>
            <a:off x="0" y="6576099"/>
            <a:ext cx="685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Roman </a:t>
            </a:r>
            <a:r>
              <a:rPr lang="nl-NL" sz="1400" dirty="0" err="1" smtClean="0"/>
              <a:t>Schaeken</a:t>
            </a:r>
            <a:r>
              <a:rPr lang="nl-NL" sz="1400" dirty="0" smtClean="0"/>
              <a:t>/Frank van Wielink, Pax Christi College</a:t>
            </a:r>
          </a:p>
        </p:txBody>
      </p:sp>
      <p:pic>
        <p:nvPicPr>
          <p:cNvPr id="74" name="Afbeelding 73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6" b="100000" l="0" r="992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02" y="6405066"/>
            <a:ext cx="1078174" cy="461147"/>
          </a:xfrm>
          <a:prstGeom prst="rect">
            <a:avLst/>
          </a:prstGeom>
        </p:spPr>
      </p:pic>
      <p:sp>
        <p:nvSpPr>
          <p:cNvPr id="76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10797258" y="6492875"/>
            <a:ext cx="1312025" cy="365125"/>
          </a:xfrm>
        </p:spPr>
        <p:txBody>
          <a:bodyPr/>
          <a:lstStyle/>
          <a:p>
            <a:r>
              <a:rPr lang="nl-NL" sz="2000" b="1" dirty="0">
                <a:solidFill>
                  <a:schemeClr val="tx1"/>
                </a:solidFill>
                <a:latin typeface="+mj-lt"/>
              </a:rPr>
              <a:t>5</a:t>
            </a:r>
            <a:r>
              <a:rPr lang="nl-NL" sz="2000" b="1" dirty="0" smtClean="0">
                <a:solidFill>
                  <a:schemeClr val="tx1"/>
                </a:solidFill>
                <a:latin typeface="+mj-lt"/>
              </a:rPr>
              <a:t>/12</a:t>
            </a:r>
            <a:endParaRPr lang="nl-NL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29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Tijdelijke aanduiding voor inhou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3" y="3942985"/>
            <a:ext cx="1149847" cy="1160059"/>
          </a:xfrm>
          <a:prstGeom prst="rect">
            <a:avLst/>
          </a:prstGeom>
        </p:spPr>
      </p:pic>
      <p:cxnSp>
        <p:nvCxnSpPr>
          <p:cNvPr id="104" name="Rechte verbindingslijn met pijl 103"/>
          <p:cNvCxnSpPr>
            <a:stCxn id="153" idx="1"/>
            <a:endCxn id="175" idx="3"/>
          </p:cNvCxnSpPr>
          <p:nvPr/>
        </p:nvCxnSpPr>
        <p:spPr>
          <a:xfrm flipH="1">
            <a:off x="6207414" y="1785383"/>
            <a:ext cx="1393466" cy="44086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met pijl 83"/>
          <p:cNvCxnSpPr>
            <a:stCxn id="180" idx="2"/>
            <a:endCxn id="179" idx="1"/>
          </p:cNvCxnSpPr>
          <p:nvPr/>
        </p:nvCxnSpPr>
        <p:spPr>
          <a:xfrm>
            <a:off x="4169110" y="3037029"/>
            <a:ext cx="746542" cy="2803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met pijl 84"/>
          <p:cNvCxnSpPr>
            <a:stCxn id="175" idx="1"/>
            <a:endCxn id="180" idx="0"/>
          </p:cNvCxnSpPr>
          <p:nvPr/>
        </p:nvCxnSpPr>
        <p:spPr>
          <a:xfrm flipH="1">
            <a:off x="4169110" y="2226248"/>
            <a:ext cx="862663" cy="3699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89"/>
          <p:cNvCxnSpPr>
            <a:stCxn id="138" idx="2"/>
            <a:endCxn id="155" idx="1"/>
          </p:cNvCxnSpPr>
          <p:nvPr/>
        </p:nvCxnSpPr>
        <p:spPr>
          <a:xfrm>
            <a:off x="2460450" y="4637098"/>
            <a:ext cx="4163899" cy="3211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met pijl 92"/>
          <p:cNvCxnSpPr>
            <a:stCxn id="154" idx="3"/>
            <a:endCxn id="140" idx="2"/>
          </p:cNvCxnSpPr>
          <p:nvPr/>
        </p:nvCxnSpPr>
        <p:spPr>
          <a:xfrm flipV="1">
            <a:off x="7980098" y="4850106"/>
            <a:ext cx="1675404" cy="11721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93"/>
          <p:cNvCxnSpPr>
            <a:stCxn id="140" idx="2"/>
            <a:endCxn id="141" idx="0"/>
          </p:cNvCxnSpPr>
          <p:nvPr/>
        </p:nvCxnSpPr>
        <p:spPr>
          <a:xfrm>
            <a:off x="9655502" y="4850106"/>
            <a:ext cx="876416" cy="9593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met pijl 94"/>
          <p:cNvCxnSpPr>
            <a:stCxn id="154" idx="1"/>
            <a:endCxn id="139" idx="3"/>
          </p:cNvCxnSpPr>
          <p:nvPr/>
        </p:nvCxnSpPr>
        <p:spPr>
          <a:xfrm flipH="1" flipV="1">
            <a:off x="4829293" y="6011336"/>
            <a:ext cx="1975165" cy="108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met pijl 77"/>
          <p:cNvCxnSpPr>
            <a:stCxn id="159" idx="3"/>
            <a:endCxn id="136" idx="1"/>
          </p:cNvCxnSpPr>
          <p:nvPr/>
        </p:nvCxnSpPr>
        <p:spPr>
          <a:xfrm>
            <a:off x="8766802" y="2715312"/>
            <a:ext cx="1332861" cy="4054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met pijl 74"/>
          <p:cNvCxnSpPr>
            <a:stCxn id="159" idx="3"/>
            <a:endCxn id="137" idx="1"/>
          </p:cNvCxnSpPr>
          <p:nvPr/>
        </p:nvCxnSpPr>
        <p:spPr>
          <a:xfrm flipV="1">
            <a:off x="8766802" y="2348123"/>
            <a:ext cx="1332861" cy="3671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met pijl 71"/>
          <p:cNvCxnSpPr>
            <a:stCxn id="135" idx="1"/>
            <a:endCxn id="147" idx="0"/>
          </p:cNvCxnSpPr>
          <p:nvPr/>
        </p:nvCxnSpPr>
        <p:spPr>
          <a:xfrm flipH="1">
            <a:off x="755359" y="1101976"/>
            <a:ext cx="2593394" cy="9546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met pijl 68"/>
          <p:cNvCxnSpPr>
            <a:stCxn id="135" idx="2"/>
            <a:endCxn id="142" idx="0"/>
          </p:cNvCxnSpPr>
          <p:nvPr/>
        </p:nvCxnSpPr>
        <p:spPr>
          <a:xfrm flipH="1">
            <a:off x="2460444" y="1322408"/>
            <a:ext cx="1906368" cy="7617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bogen verbindingslijn 133"/>
          <p:cNvCxnSpPr>
            <a:stCxn id="155" idx="2"/>
            <a:endCxn id="154" idx="0"/>
          </p:cNvCxnSpPr>
          <p:nvPr/>
        </p:nvCxnSpPr>
        <p:spPr>
          <a:xfrm rot="16200000" flipH="1">
            <a:off x="7140949" y="5522914"/>
            <a:ext cx="487469" cy="151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Afgeronde rechthoek 134"/>
          <p:cNvSpPr/>
          <p:nvPr/>
        </p:nvSpPr>
        <p:spPr>
          <a:xfrm>
            <a:off x="3348753" y="881543"/>
            <a:ext cx="2036118" cy="4408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evolutie</a:t>
            </a:r>
          </a:p>
        </p:txBody>
      </p:sp>
      <p:sp>
        <p:nvSpPr>
          <p:cNvPr id="136" name="Afgeronde rechthoek 135"/>
          <p:cNvSpPr/>
          <p:nvPr/>
        </p:nvSpPr>
        <p:spPr>
          <a:xfrm>
            <a:off x="10099664" y="2900341"/>
            <a:ext cx="1175641" cy="4408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Natuurlijke selectie</a:t>
            </a:r>
          </a:p>
        </p:txBody>
      </p:sp>
      <p:sp>
        <p:nvSpPr>
          <p:cNvPr id="137" name="Afgeronde rechthoek 136"/>
          <p:cNvSpPr/>
          <p:nvPr/>
        </p:nvSpPr>
        <p:spPr>
          <a:xfrm>
            <a:off x="10099664" y="2127691"/>
            <a:ext cx="1175641" cy="4408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Kunstmatige selectie</a:t>
            </a:r>
          </a:p>
        </p:txBody>
      </p:sp>
      <p:sp>
        <p:nvSpPr>
          <p:cNvPr id="138" name="Afgeronde rechthoek 137"/>
          <p:cNvSpPr/>
          <p:nvPr/>
        </p:nvSpPr>
        <p:spPr>
          <a:xfrm>
            <a:off x="1538639" y="4165984"/>
            <a:ext cx="1843622" cy="4711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Individuen in allerlei </a:t>
            </a:r>
            <a:r>
              <a:rPr lang="nl-NL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(genetische) variaties</a:t>
            </a:r>
          </a:p>
        </p:txBody>
      </p:sp>
      <p:sp>
        <p:nvSpPr>
          <p:cNvPr id="139" name="Afgeronde rechthoek 138"/>
          <p:cNvSpPr/>
          <p:nvPr/>
        </p:nvSpPr>
        <p:spPr>
          <a:xfrm>
            <a:off x="3450835" y="5790903"/>
            <a:ext cx="1378458" cy="4408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(genetische) isolatie</a:t>
            </a:r>
          </a:p>
        </p:txBody>
      </p:sp>
      <p:sp>
        <p:nvSpPr>
          <p:cNvPr id="140" name="Afgeronde rechthoek 139"/>
          <p:cNvSpPr/>
          <p:nvPr/>
        </p:nvSpPr>
        <p:spPr>
          <a:xfrm>
            <a:off x="8755300" y="4409241"/>
            <a:ext cx="1800404" cy="4408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Gemeenschappelijke voorouder</a:t>
            </a:r>
          </a:p>
        </p:txBody>
      </p:sp>
      <p:sp>
        <p:nvSpPr>
          <p:cNvPr id="141" name="Afgeronde rechthoek 140"/>
          <p:cNvSpPr/>
          <p:nvPr/>
        </p:nvSpPr>
        <p:spPr>
          <a:xfrm>
            <a:off x="9803606" y="5809494"/>
            <a:ext cx="1456624" cy="4408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(fylogenetische) stamboom</a:t>
            </a:r>
          </a:p>
        </p:txBody>
      </p:sp>
      <p:sp>
        <p:nvSpPr>
          <p:cNvPr id="142" name="Afgeronde rechthoek 141"/>
          <p:cNvSpPr/>
          <p:nvPr/>
        </p:nvSpPr>
        <p:spPr>
          <a:xfrm>
            <a:off x="1757657" y="2084183"/>
            <a:ext cx="1405575" cy="4408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populaties</a:t>
            </a:r>
          </a:p>
        </p:txBody>
      </p:sp>
      <p:cxnSp>
        <p:nvCxnSpPr>
          <p:cNvPr id="144" name="Gebogen verbindingslijn 143"/>
          <p:cNvCxnSpPr>
            <a:stCxn id="153" idx="2"/>
            <a:endCxn id="159" idx="0"/>
          </p:cNvCxnSpPr>
          <p:nvPr/>
        </p:nvCxnSpPr>
        <p:spPr>
          <a:xfrm rot="5400000">
            <a:off x="7939309" y="2245488"/>
            <a:ext cx="489064" cy="971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hoek 144"/>
          <p:cNvSpPr/>
          <p:nvPr/>
        </p:nvSpPr>
        <p:spPr>
          <a:xfrm>
            <a:off x="6689453" y="5382160"/>
            <a:ext cx="1375265" cy="2268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daardoor ontstaan na verloop van tijd</a:t>
            </a:r>
          </a:p>
        </p:txBody>
      </p:sp>
      <p:sp>
        <p:nvSpPr>
          <p:cNvPr id="146" name="Rechthoek 145"/>
          <p:cNvSpPr/>
          <p:nvPr/>
        </p:nvSpPr>
        <p:spPr>
          <a:xfrm>
            <a:off x="1200487" y="1502520"/>
            <a:ext cx="1259957" cy="2571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oorspronkelijk ontwikkeld door</a:t>
            </a:r>
          </a:p>
        </p:txBody>
      </p:sp>
      <p:sp>
        <p:nvSpPr>
          <p:cNvPr id="147" name="Afgeronde rechthoek 146"/>
          <p:cNvSpPr/>
          <p:nvPr/>
        </p:nvSpPr>
        <p:spPr>
          <a:xfrm>
            <a:off x="167538" y="2056629"/>
            <a:ext cx="1175641" cy="4959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Charles</a:t>
            </a:r>
            <a:r>
              <a:rPr lang="nl-NL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Darwin</a:t>
            </a:r>
          </a:p>
        </p:txBody>
      </p:sp>
      <p:sp>
        <p:nvSpPr>
          <p:cNvPr id="150" name="Rechthoek 149"/>
          <p:cNvSpPr/>
          <p:nvPr/>
        </p:nvSpPr>
        <p:spPr>
          <a:xfrm>
            <a:off x="2853152" y="1579301"/>
            <a:ext cx="1058214" cy="2689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werkt op het niveau van</a:t>
            </a:r>
          </a:p>
        </p:txBody>
      </p:sp>
      <p:cxnSp>
        <p:nvCxnSpPr>
          <p:cNvPr id="151" name="Gebogen verbindingslijn 150"/>
          <p:cNvCxnSpPr>
            <a:stCxn id="142" idx="2"/>
            <a:endCxn id="138" idx="0"/>
          </p:cNvCxnSpPr>
          <p:nvPr/>
        </p:nvCxnSpPr>
        <p:spPr>
          <a:xfrm rot="16200000" flipH="1">
            <a:off x="1639979" y="3345513"/>
            <a:ext cx="1640936" cy="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hoek 151"/>
          <p:cNvSpPr/>
          <p:nvPr/>
        </p:nvSpPr>
        <p:spPr>
          <a:xfrm>
            <a:off x="1931343" y="2909869"/>
            <a:ext cx="1058214" cy="2689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bestaan uit</a:t>
            </a:r>
          </a:p>
        </p:txBody>
      </p:sp>
      <p:sp>
        <p:nvSpPr>
          <p:cNvPr id="153" name="Afgeronde rechthoek 152"/>
          <p:cNvSpPr/>
          <p:nvPr/>
        </p:nvSpPr>
        <p:spPr>
          <a:xfrm>
            <a:off x="7600880" y="1564950"/>
            <a:ext cx="1175641" cy="4408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Omgevings-factoren</a:t>
            </a:r>
            <a:endParaRPr lang="nl-NL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4" name="Afgeronde rechthoek 153"/>
          <p:cNvSpPr/>
          <p:nvPr/>
        </p:nvSpPr>
        <p:spPr>
          <a:xfrm>
            <a:off x="6804458" y="5774245"/>
            <a:ext cx="1175641" cy="4959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Nieuwe soorten</a:t>
            </a:r>
          </a:p>
        </p:txBody>
      </p:sp>
      <p:sp>
        <p:nvSpPr>
          <p:cNvPr id="155" name="Afgeronde rechthoek 154"/>
          <p:cNvSpPr/>
          <p:nvPr/>
        </p:nvSpPr>
        <p:spPr>
          <a:xfrm>
            <a:off x="6624350" y="4629673"/>
            <a:ext cx="1505473" cy="6571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bepaalde varianten krijgen meer nakomelingen dan andere</a:t>
            </a:r>
          </a:p>
        </p:txBody>
      </p:sp>
      <p:sp>
        <p:nvSpPr>
          <p:cNvPr id="158" name="Rechthoek 157"/>
          <p:cNvSpPr/>
          <p:nvPr/>
        </p:nvSpPr>
        <p:spPr>
          <a:xfrm>
            <a:off x="7778034" y="2091752"/>
            <a:ext cx="826589" cy="2689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bepalen</a:t>
            </a:r>
          </a:p>
        </p:txBody>
      </p:sp>
      <p:sp>
        <p:nvSpPr>
          <p:cNvPr id="159" name="Afgeronde rechthoek 158"/>
          <p:cNvSpPr/>
          <p:nvPr/>
        </p:nvSpPr>
        <p:spPr>
          <a:xfrm>
            <a:off x="7591162" y="2494880"/>
            <a:ext cx="1175641" cy="4408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selectie</a:t>
            </a:r>
          </a:p>
        </p:txBody>
      </p:sp>
      <p:sp>
        <p:nvSpPr>
          <p:cNvPr id="162" name="Rechthoek 161"/>
          <p:cNvSpPr/>
          <p:nvPr/>
        </p:nvSpPr>
        <p:spPr>
          <a:xfrm>
            <a:off x="8857795" y="2176030"/>
            <a:ext cx="1058214" cy="376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door mensen bepaald (</a:t>
            </a:r>
            <a:r>
              <a:rPr lang="nl-NL" sz="9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veredeling</a:t>
            </a:r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163" name="Rechthoek 162"/>
          <p:cNvSpPr/>
          <p:nvPr/>
        </p:nvSpPr>
        <p:spPr>
          <a:xfrm>
            <a:off x="8857795" y="2852828"/>
            <a:ext cx="1058214" cy="3268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door de natuur bepaald</a:t>
            </a:r>
          </a:p>
        </p:txBody>
      </p:sp>
      <p:sp>
        <p:nvSpPr>
          <p:cNvPr id="165" name="Rechthoek 164"/>
          <p:cNvSpPr/>
          <p:nvPr/>
        </p:nvSpPr>
        <p:spPr>
          <a:xfrm>
            <a:off x="8284229" y="5281080"/>
            <a:ext cx="1151149" cy="2334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ontstaan uit</a:t>
            </a:r>
          </a:p>
        </p:txBody>
      </p:sp>
      <p:sp>
        <p:nvSpPr>
          <p:cNvPr id="167" name="Rechthoek 166"/>
          <p:cNvSpPr/>
          <p:nvPr/>
        </p:nvSpPr>
        <p:spPr>
          <a:xfrm>
            <a:off x="9668779" y="5219710"/>
            <a:ext cx="1151149" cy="3810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verwantschap terug te zien in</a:t>
            </a:r>
          </a:p>
        </p:txBody>
      </p:sp>
      <p:sp>
        <p:nvSpPr>
          <p:cNvPr id="169" name="Rechthoek 168"/>
          <p:cNvSpPr/>
          <p:nvPr/>
        </p:nvSpPr>
        <p:spPr>
          <a:xfrm>
            <a:off x="5341936" y="5850536"/>
            <a:ext cx="1151149" cy="3162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ontstaan alleen bij</a:t>
            </a:r>
          </a:p>
        </p:txBody>
      </p:sp>
      <p:sp>
        <p:nvSpPr>
          <p:cNvPr id="170" name="Afgeronde rechthoek 169"/>
          <p:cNvSpPr/>
          <p:nvPr/>
        </p:nvSpPr>
        <p:spPr>
          <a:xfrm>
            <a:off x="43664" y="3373545"/>
            <a:ext cx="1423377" cy="331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neodarwinisme</a:t>
            </a:r>
          </a:p>
        </p:txBody>
      </p:sp>
      <p:cxnSp>
        <p:nvCxnSpPr>
          <p:cNvPr id="172" name="Gebogen verbindingslijn 171"/>
          <p:cNvCxnSpPr>
            <a:stCxn id="147" idx="2"/>
            <a:endCxn id="170" idx="0"/>
          </p:cNvCxnSpPr>
          <p:nvPr/>
        </p:nvCxnSpPr>
        <p:spPr>
          <a:xfrm rot="16200000" flipH="1">
            <a:off x="344884" y="2963073"/>
            <a:ext cx="820942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hthoek 172"/>
          <p:cNvSpPr/>
          <p:nvPr/>
        </p:nvSpPr>
        <p:spPr>
          <a:xfrm>
            <a:off x="125374" y="2667407"/>
            <a:ext cx="1259957" cy="5085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moderne variant van de evolutietheorie wordt genoemd</a:t>
            </a:r>
          </a:p>
        </p:txBody>
      </p:sp>
      <p:sp>
        <p:nvSpPr>
          <p:cNvPr id="175" name="Afgeronde rechthoek 174"/>
          <p:cNvSpPr/>
          <p:nvPr/>
        </p:nvSpPr>
        <p:spPr>
          <a:xfrm>
            <a:off x="5031773" y="2005815"/>
            <a:ext cx="1175641" cy="4408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mutaties</a:t>
            </a:r>
          </a:p>
        </p:txBody>
      </p:sp>
      <p:cxnSp>
        <p:nvCxnSpPr>
          <p:cNvPr id="176" name="Gebogen verbindingslijn 175"/>
          <p:cNvCxnSpPr>
            <a:stCxn id="179" idx="2"/>
            <a:endCxn id="178" idx="0"/>
          </p:cNvCxnSpPr>
          <p:nvPr/>
        </p:nvCxnSpPr>
        <p:spPr>
          <a:xfrm rot="16200000" flipH="1">
            <a:off x="5301029" y="3854108"/>
            <a:ext cx="637125" cy="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Afgeronde rechthoek 177"/>
          <p:cNvSpPr/>
          <p:nvPr/>
        </p:nvSpPr>
        <p:spPr>
          <a:xfrm>
            <a:off x="4947116" y="4172674"/>
            <a:ext cx="1344958" cy="4557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verschillende eigenschappen van cellen</a:t>
            </a:r>
          </a:p>
        </p:txBody>
      </p:sp>
      <p:sp>
        <p:nvSpPr>
          <p:cNvPr id="179" name="Afgeronde rechthoek 178"/>
          <p:cNvSpPr/>
          <p:nvPr/>
        </p:nvSpPr>
        <p:spPr>
          <a:xfrm>
            <a:off x="4915653" y="3099142"/>
            <a:ext cx="1407871" cy="4364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(veranderde) eiwitten</a:t>
            </a:r>
          </a:p>
        </p:txBody>
      </p:sp>
      <p:sp>
        <p:nvSpPr>
          <p:cNvPr id="180" name="Afgeronde rechthoek 179"/>
          <p:cNvSpPr/>
          <p:nvPr/>
        </p:nvSpPr>
        <p:spPr>
          <a:xfrm>
            <a:off x="3581289" y="2596164"/>
            <a:ext cx="1175641" cy="4408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DNA</a:t>
            </a:r>
          </a:p>
        </p:txBody>
      </p:sp>
      <p:cxnSp>
        <p:nvCxnSpPr>
          <p:cNvPr id="181" name="Gebogen verbindingslijn 180"/>
          <p:cNvCxnSpPr>
            <a:stCxn id="178" idx="1"/>
            <a:endCxn id="138" idx="3"/>
          </p:cNvCxnSpPr>
          <p:nvPr/>
        </p:nvCxnSpPr>
        <p:spPr>
          <a:xfrm rot="10800000" flipV="1">
            <a:off x="3382261" y="4400532"/>
            <a:ext cx="1564855" cy="10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bogen verbindingslijn 182"/>
          <p:cNvCxnSpPr>
            <a:stCxn id="175" idx="2"/>
            <a:endCxn id="179" idx="0"/>
          </p:cNvCxnSpPr>
          <p:nvPr/>
        </p:nvCxnSpPr>
        <p:spPr>
          <a:xfrm rot="5400000">
            <a:off x="5293361" y="2772908"/>
            <a:ext cx="652462" cy="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hoek 183"/>
          <p:cNvSpPr/>
          <p:nvPr/>
        </p:nvSpPr>
        <p:spPr>
          <a:xfrm>
            <a:off x="3785880" y="3116372"/>
            <a:ext cx="960460" cy="2571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codeert voor</a:t>
            </a:r>
          </a:p>
        </p:txBody>
      </p:sp>
      <p:sp>
        <p:nvSpPr>
          <p:cNvPr id="185" name="Rechthoek 184"/>
          <p:cNvSpPr/>
          <p:nvPr/>
        </p:nvSpPr>
        <p:spPr>
          <a:xfrm>
            <a:off x="5144417" y="2647755"/>
            <a:ext cx="974331" cy="2571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zorgen voor</a:t>
            </a:r>
          </a:p>
        </p:txBody>
      </p:sp>
      <p:sp>
        <p:nvSpPr>
          <p:cNvPr id="186" name="Rechthoek 185"/>
          <p:cNvSpPr/>
          <p:nvPr/>
        </p:nvSpPr>
        <p:spPr>
          <a:xfrm>
            <a:off x="3561691" y="2176029"/>
            <a:ext cx="1218149" cy="2571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zijn veranderingen in</a:t>
            </a:r>
          </a:p>
        </p:txBody>
      </p:sp>
      <p:sp>
        <p:nvSpPr>
          <p:cNvPr id="187" name="Rechthoek 186"/>
          <p:cNvSpPr/>
          <p:nvPr/>
        </p:nvSpPr>
        <p:spPr>
          <a:xfrm>
            <a:off x="5044013" y="3704807"/>
            <a:ext cx="1151149" cy="2571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bepalen</a:t>
            </a:r>
          </a:p>
        </p:txBody>
      </p:sp>
      <p:sp>
        <p:nvSpPr>
          <p:cNvPr id="189" name="Rechthoek 188"/>
          <p:cNvSpPr/>
          <p:nvPr/>
        </p:nvSpPr>
        <p:spPr>
          <a:xfrm>
            <a:off x="6451668" y="1855414"/>
            <a:ext cx="1058214" cy="26899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kunnen veroorzaken</a:t>
            </a:r>
          </a:p>
        </p:txBody>
      </p:sp>
      <p:sp>
        <p:nvSpPr>
          <p:cNvPr id="190" name="Rechthoek 189"/>
          <p:cNvSpPr/>
          <p:nvPr/>
        </p:nvSpPr>
        <p:spPr>
          <a:xfrm>
            <a:off x="3678144" y="4271946"/>
            <a:ext cx="1151149" cy="2571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zorgen voor</a:t>
            </a:r>
          </a:p>
        </p:txBody>
      </p:sp>
      <p:sp>
        <p:nvSpPr>
          <p:cNvPr id="191" name="Rechthoek 190"/>
          <p:cNvSpPr/>
          <p:nvPr/>
        </p:nvSpPr>
        <p:spPr>
          <a:xfrm>
            <a:off x="4120915" y="4706902"/>
            <a:ext cx="1250848" cy="2689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bij voortplanting</a:t>
            </a:r>
          </a:p>
        </p:txBody>
      </p:sp>
      <p:cxnSp>
        <p:nvCxnSpPr>
          <p:cNvPr id="3" name="Rechte verbindingslijn met pijl 2"/>
          <p:cNvCxnSpPr>
            <a:stCxn id="135" idx="3"/>
            <a:endCxn id="153" idx="0"/>
          </p:cNvCxnSpPr>
          <p:nvPr/>
        </p:nvCxnSpPr>
        <p:spPr>
          <a:xfrm>
            <a:off x="5384871" y="1101976"/>
            <a:ext cx="2803830" cy="4629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hthoek 170"/>
          <p:cNvSpPr/>
          <p:nvPr/>
        </p:nvSpPr>
        <p:spPr>
          <a:xfrm>
            <a:off x="6141410" y="1058432"/>
            <a:ext cx="1533558" cy="3685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richting  waarin evolutie plaats vindt afhankelijk van</a:t>
            </a:r>
          </a:p>
        </p:txBody>
      </p:sp>
      <p:cxnSp>
        <p:nvCxnSpPr>
          <p:cNvPr id="65" name="Rechte verbindingslijn met pijl 64"/>
          <p:cNvCxnSpPr>
            <a:stCxn id="171" idx="2"/>
            <a:endCxn id="175" idx="0"/>
          </p:cNvCxnSpPr>
          <p:nvPr/>
        </p:nvCxnSpPr>
        <p:spPr>
          <a:xfrm flipH="1">
            <a:off x="5619594" y="1427009"/>
            <a:ext cx="1288595" cy="5788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59" idx="2"/>
            <a:endCxn id="155" idx="0"/>
          </p:cNvCxnSpPr>
          <p:nvPr/>
        </p:nvCxnSpPr>
        <p:spPr>
          <a:xfrm flipH="1">
            <a:off x="7377087" y="2935744"/>
            <a:ext cx="801896" cy="16939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hoek 156"/>
          <p:cNvSpPr/>
          <p:nvPr/>
        </p:nvSpPr>
        <p:spPr>
          <a:xfrm>
            <a:off x="7219570" y="3634569"/>
            <a:ext cx="1116929" cy="2689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leidt ertoe dat</a:t>
            </a:r>
          </a:p>
        </p:txBody>
      </p:sp>
      <p:sp>
        <p:nvSpPr>
          <p:cNvPr id="70" name="Ovale toelichting 69"/>
          <p:cNvSpPr/>
          <p:nvPr/>
        </p:nvSpPr>
        <p:spPr>
          <a:xfrm>
            <a:off x="8864735" y="775565"/>
            <a:ext cx="2217240" cy="984126"/>
          </a:xfrm>
          <a:prstGeom prst="wedgeEllipseCallout">
            <a:avLst>
              <a:gd name="adj1" fmla="val 35247"/>
              <a:gd name="adj2" fmla="val 6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ingevuld</a:t>
            </a:r>
          </a:p>
        </p:txBody>
      </p:sp>
      <p:cxnSp>
        <p:nvCxnSpPr>
          <p:cNvPr id="66" name="Rechte verbindingslijn met pijl 65"/>
          <p:cNvCxnSpPr>
            <a:stCxn id="139" idx="1"/>
            <a:endCxn id="73" idx="3"/>
          </p:cNvCxnSpPr>
          <p:nvPr/>
        </p:nvCxnSpPr>
        <p:spPr>
          <a:xfrm flipH="1">
            <a:off x="2046286" y="6011336"/>
            <a:ext cx="1404549" cy="43350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hoek 66"/>
          <p:cNvSpPr/>
          <p:nvPr/>
        </p:nvSpPr>
        <p:spPr>
          <a:xfrm>
            <a:off x="2290539" y="6135724"/>
            <a:ext cx="1058214" cy="26899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Geografisch </a:t>
            </a:r>
            <a:r>
              <a:rPr lang="nl-NL" sz="900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geìsoleerd</a:t>
            </a:r>
            <a:endParaRPr lang="nl-NL" sz="9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8" name="Rechte verbindingslijn met pijl 67"/>
          <p:cNvCxnSpPr>
            <a:stCxn id="139" idx="1"/>
            <a:endCxn id="74" idx="3"/>
          </p:cNvCxnSpPr>
          <p:nvPr/>
        </p:nvCxnSpPr>
        <p:spPr>
          <a:xfrm flipH="1" flipV="1">
            <a:off x="2030798" y="5557190"/>
            <a:ext cx="1420037" cy="45414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hoek 70"/>
          <p:cNvSpPr/>
          <p:nvPr/>
        </p:nvSpPr>
        <p:spPr>
          <a:xfrm>
            <a:off x="2303251" y="5583330"/>
            <a:ext cx="1058214" cy="26899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9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 dezelfde plek</a:t>
            </a:r>
          </a:p>
        </p:txBody>
      </p:sp>
      <p:sp>
        <p:nvSpPr>
          <p:cNvPr id="73" name="Afgeronde rechthoek 72"/>
          <p:cNvSpPr/>
          <p:nvPr/>
        </p:nvSpPr>
        <p:spPr>
          <a:xfrm>
            <a:off x="755353" y="6258571"/>
            <a:ext cx="1290933" cy="3725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allopatrische</a:t>
            </a:r>
            <a:r>
              <a:rPr lang="nl-NL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soortvorming</a:t>
            </a:r>
          </a:p>
        </p:txBody>
      </p:sp>
      <p:sp>
        <p:nvSpPr>
          <p:cNvPr id="74" name="Afgeronde rechthoek 73"/>
          <p:cNvSpPr/>
          <p:nvPr/>
        </p:nvSpPr>
        <p:spPr>
          <a:xfrm>
            <a:off x="739864" y="5370917"/>
            <a:ext cx="1290933" cy="3725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51" tIns="38876" rIns="77751" bIns="38876" rtlCol="0" anchor="ctr"/>
          <a:lstStyle/>
          <a:p>
            <a:pPr algn="ctr"/>
            <a:r>
              <a:rPr lang="nl-NL" sz="10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sympatrische</a:t>
            </a:r>
            <a:r>
              <a:rPr lang="nl-NL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soortvorming</a:t>
            </a:r>
          </a:p>
        </p:txBody>
      </p:sp>
      <p:pic>
        <p:nvPicPr>
          <p:cNvPr id="87" name="Afbeelding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03" y="22429"/>
            <a:ext cx="2449556" cy="768919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75751" y="4259058"/>
            <a:ext cx="1105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err="1" smtClean="0"/>
              <a:t>Nibi</a:t>
            </a:r>
            <a:r>
              <a:rPr lang="nl-NL" sz="1400" b="1" dirty="0" smtClean="0"/>
              <a:t> 2017: biologie aan de kapstok</a:t>
            </a:r>
            <a:endParaRPr lang="nl-NL" sz="1400" b="1" dirty="0"/>
          </a:p>
        </p:txBody>
      </p:sp>
      <p:sp>
        <p:nvSpPr>
          <p:cNvPr id="77" name="Tekstvak 76"/>
          <p:cNvSpPr txBox="1"/>
          <p:nvPr/>
        </p:nvSpPr>
        <p:spPr>
          <a:xfrm>
            <a:off x="0" y="6576099"/>
            <a:ext cx="685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Roman </a:t>
            </a:r>
            <a:r>
              <a:rPr lang="nl-NL" sz="1400" dirty="0" err="1" smtClean="0"/>
              <a:t>Schaeken</a:t>
            </a:r>
            <a:r>
              <a:rPr lang="nl-NL" sz="1400" dirty="0" smtClean="0"/>
              <a:t>/Frank van Wielink, Pax Christi College</a:t>
            </a:r>
          </a:p>
        </p:txBody>
      </p:sp>
      <p:sp>
        <p:nvSpPr>
          <p:cNvPr id="80" name="Tekstvak 79"/>
          <p:cNvSpPr txBox="1"/>
          <p:nvPr/>
        </p:nvSpPr>
        <p:spPr>
          <a:xfrm>
            <a:off x="2016589" y="66463"/>
            <a:ext cx="657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dirty="0" smtClean="0">
                <a:latin typeface="+mj-lt"/>
              </a:rPr>
              <a:t>Inleiding: conceptmap</a:t>
            </a:r>
            <a:endParaRPr lang="nl-NL" sz="4800" dirty="0">
              <a:latin typeface="+mj-lt"/>
            </a:endParaRPr>
          </a:p>
        </p:txBody>
      </p:sp>
      <p:pic>
        <p:nvPicPr>
          <p:cNvPr id="82" name="Afbeelding 81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6" b="100000" l="0" r="992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02" y="6405066"/>
            <a:ext cx="1078174" cy="461147"/>
          </a:xfrm>
          <a:prstGeom prst="rect">
            <a:avLst/>
          </a:prstGeom>
        </p:spPr>
      </p:pic>
      <p:sp>
        <p:nvSpPr>
          <p:cNvPr id="88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10797258" y="6492875"/>
            <a:ext cx="1312025" cy="365125"/>
          </a:xfrm>
        </p:spPr>
        <p:txBody>
          <a:bodyPr/>
          <a:lstStyle/>
          <a:p>
            <a:r>
              <a:rPr lang="nl-NL" sz="2000" b="1" dirty="0">
                <a:solidFill>
                  <a:schemeClr val="tx1"/>
                </a:solidFill>
                <a:latin typeface="+mj-lt"/>
              </a:rPr>
              <a:t>6</a:t>
            </a:r>
            <a:r>
              <a:rPr lang="nl-NL" sz="2000" b="1" dirty="0" smtClean="0">
                <a:solidFill>
                  <a:schemeClr val="tx1"/>
                </a:solidFill>
                <a:latin typeface="+mj-lt"/>
              </a:rPr>
              <a:t>/12</a:t>
            </a:r>
            <a:endParaRPr lang="nl-NL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17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practica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8463"/>
          </a:xfrm>
        </p:spPr>
        <p:txBody>
          <a:bodyPr>
            <a:normAutofit/>
          </a:bodyPr>
          <a:lstStyle/>
          <a:p>
            <a:pPr marL="95250" indent="0">
              <a:buNone/>
            </a:pPr>
            <a:r>
              <a:rPr lang="nl-NL" sz="2400" dirty="0"/>
              <a:t>Proces:</a:t>
            </a:r>
          </a:p>
          <a:p>
            <a:pPr marL="450850" indent="-355600">
              <a:buFont typeface="Arial" panose="020B0604020202020204" pitchFamily="34" charset="0"/>
              <a:buChar char="•"/>
            </a:pPr>
            <a:r>
              <a:rPr lang="nl-NL" sz="2400" dirty="0" smtClean="0"/>
              <a:t>Opdracht-</a:t>
            </a:r>
            <a:r>
              <a:rPr lang="nl-NL" sz="2400" dirty="0" err="1" smtClean="0"/>
              <a:t>ppt</a:t>
            </a:r>
            <a:r>
              <a:rPr lang="nl-NL" sz="2400" dirty="0" smtClean="0"/>
              <a:t> </a:t>
            </a:r>
            <a:r>
              <a:rPr lang="nl-NL" sz="2400" dirty="0"/>
              <a:t>‘dierenwinkel de vliegende vis’ uit BOS-module evolutie (H. Wolter en R. van </a:t>
            </a:r>
            <a:r>
              <a:rPr lang="nl-NL" sz="2400" dirty="0" err="1" smtClean="0"/>
              <a:t>Woerkom</a:t>
            </a:r>
            <a:r>
              <a:rPr lang="nl-NL" sz="2400" dirty="0"/>
              <a:t>, te downloaden via </a:t>
            </a:r>
            <a:r>
              <a:rPr lang="nl-NL" sz="2400" dirty="0">
                <a:hlinkClick r:id="rId2"/>
              </a:rPr>
              <a:t>www.educatorei.nl</a:t>
            </a:r>
            <a:r>
              <a:rPr lang="nl-NL" sz="2400" dirty="0" smtClean="0"/>
              <a:t>)</a:t>
            </a:r>
            <a:endParaRPr lang="nl-NL" sz="2400" dirty="0"/>
          </a:p>
          <a:p>
            <a:pPr marL="743458" lvl="1" indent="-355600">
              <a:buFont typeface="Arial" panose="020B0604020202020204" pitchFamily="34" charset="0"/>
              <a:buChar char="•"/>
            </a:pPr>
            <a:r>
              <a:rPr lang="nl-NL" sz="2000" dirty="0" smtClean="0"/>
              <a:t>In deze opdracht een mooi model van kunstmatige selectie</a:t>
            </a:r>
          </a:p>
          <a:p>
            <a:pPr marL="743458" lvl="1" indent="-355600">
              <a:buFont typeface="Arial" panose="020B0604020202020204" pitchFamily="34" charset="0"/>
              <a:buChar char="•"/>
            </a:pPr>
            <a:r>
              <a:rPr lang="nl-NL" sz="2000" dirty="0"/>
              <a:t>A</a:t>
            </a:r>
            <a:r>
              <a:rPr lang="nl-NL" sz="2000" dirty="0" smtClean="0"/>
              <a:t>specten </a:t>
            </a:r>
            <a:r>
              <a:rPr lang="nl-NL" sz="2000" dirty="0"/>
              <a:t>van het begrip </a:t>
            </a:r>
            <a:r>
              <a:rPr lang="nl-NL" sz="2000" dirty="0" smtClean="0"/>
              <a:t>selectie die daar aan de orde komen: soort, erfelijkheid</a:t>
            </a:r>
            <a:r>
              <a:rPr lang="nl-NL" sz="2000" dirty="0"/>
              <a:t>, </a:t>
            </a:r>
            <a:r>
              <a:rPr lang="nl-NL" sz="2000" dirty="0" smtClean="0"/>
              <a:t>mutaties, best aangepaste overleeft</a:t>
            </a:r>
            <a:r>
              <a:rPr lang="nl-NL" sz="2000" dirty="0" smtClean="0"/>
              <a:t>. </a:t>
            </a:r>
            <a:endParaRPr lang="nl-NL" sz="2000" dirty="0"/>
          </a:p>
          <a:p>
            <a:pPr marL="450850" indent="-355600">
              <a:buFont typeface="Arial" panose="020B0604020202020204" pitchFamily="34" charset="0"/>
              <a:buChar char="•"/>
            </a:pPr>
            <a:r>
              <a:rPr lang="nl-NL" sz="2400" b="1" dirty="0" smtClean="0"/>
              <a:t>Practicum selectie</a:t>
            </a:r>
            <a:endParaRPr lang="nl-NL" sz="1600" b="1" dirty="0" smtClean="0"/>
          </a:p>
          <a:p>
            <a:pPr marL="743458" lvl="1" indent="-355600">
              <a:buFont typeface="Arial" panose="020B0604020202020204" pitchFamily="34" charset="0"/>
              <a:buChar char="•"/>
            </a:pPr>
            <a:r>
              <a:rPr lang="nl-NL" sz="2000" dirty="0"/>
              <a:t>S</a:t>
            </a:r>
            <a:r>
              <a:rPr lang="nl-NL" sz="2000" dirty="0" smtClean="0"/>
              <a:t>electie </a:t>
            </a:r>
            <a:r>
              <a:rPr lang="nl-NL" sz="2000" dirty="0" smtClean="0"/>
              <a:t>door mimicry, </a:t>
            </a:r>
            <a:r>
              <a:rPr lang="nl-NL" sz="2000" dirty="0" smtClean="0"/>
              <a:t>gebaseerd </a:t>
            </a:r>
            <a:r>
              <a:rPr lang="nl-NL" sz="2000" dirty="0" smtClean="0"/>
              <a:t>op selectie bij de berkenspanner.</a:t>
            </a:r>
          </a:p>
          <a:p>
            <a:pPr marL="743458" lvl="1" indent="-355600">
              <a:buFont typeface="Arial" panose="020B0604020202020204" pitchFamily="34" charset="0"/>
              <a:buChar char="•"/>
            </a:pPr>
            <a:r>
              <a:rPr lang="nl-NL" sz="2000" dirty="0" smtClean="0"/>
              <a:t>Aspecten van selectie: denken in toeval/kans!</a:t>
            </a:r>
          </a:p>
          <a:p>
            <a:pPr marL="743458" lvl="1" indent="-355600">
              <a:buFont typeface="Arial" panose="020B0604020202020204" pitchFamily="34" charset="0"/>
              <a:buChar char="•"/>
            </a:pPr>
            <a:r>
              <a:rPr lang="nl-NL" sz="2000" dirty="0" smtClean="0"/>
              <a:t>Klassiek </a:t>
            </a:r>
            <a:r>
              <a:rPr lang="nl-NL" sz="2000" dirty="0"/>
              <a:t>practicum (‘kralenpracticum</a:t>
            </a:r>
            <a:r>
              <a:rPr lang="nl-NL" sz="2000" dirty="0" smtClean="0"/>
              <a:t>’), </a:t>
            </a:r>
            <a:r>
              <a:rPr lang="nl-NL" sz="2000" dirty="0" smtClean="0"/>
              <a:t>eigen variant gemaakt</a:t>
            </a:r>
          </a:p>
          <a:p>
            <a:pPr marL="743458" lvl="1" indent="-355600">
              <a:buFont typeface="Arial" panose="020B0604020202020204" pitchFamily="34" charset="0"/>
              <a:buChar char="•"/>
            </a:pPr>
            <a:r>
              <a:rPr lang="nl-NL" sz="2000" dirty="0" smtClean="0"/>
              <a:t>H5/V6</a:t>
            </a:r>
            <a:r>
              <a:rPr lang="nl-NL" sz="2000" dirty="0"/>
              <a:t>; ±40 min, inclusief </a:t>
            </a:r>
            <a:r>
              <a:rPr lang="nl-NL" sz="2000" dirty="0" smtClean="0"/>
              <a:t>nabespreking</a:t>
            </a:r>
          </a:p>
          <a:p>
            <a:pPr marL="450850" indent="-355600">
              <a:buFont typeface="Arial" panose="020B0604020202020204" pitchFamily="34" charset="0"/>
              <a:buChar char="•"/>
            </a:pPr>
            <a:endParaRPr lang="nl-NL" sz="2400" dirty="0" smtClean="0"/>
          </a:p>
          <a:p>
            <a:pPr marL="450850" indent="-35560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450850" indent="-355600">
              <a:buFont typeface="Arial" panose="020B0604020202020204" pitchFamily="34" charset="0"/>
              <a:buChar char="•"/>
            </a:pPr>
            <a:endParaRPr lang="nl-NL" sz="2400" dirty="0" smtClean="0"/>
          </a:p>
          <a:p>
            <a:endParaRPr lang="nl-NL" sz="2400" dirty="0"/>
          </a:p>
        </p:txBody>
      </p:sp>
      <p:pic>
        <p:nvPicPr>
          <p:cNvPr id="4" name="Afbeelding 3" descr="Peppered-Moth-Evolution-Scienc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129" y="4185211"/>
            <a:ext cx="2827020" cy="1956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03" y="22429"/>
            <a:ext cx="2449556" cy="76891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6" b="100000" l="0" r="992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02" y="6405066"/>
            <a:ext cx="1078174" cy="461147"/>
          </a:xfrm>
          <a:prstGeom prst="rect">
            <a:avLst/>
          </a:prstGeom>
        </p:spPr>
      </p:pic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10797258" y="6492875"/>
            <a:ext cx="1312025" cy="365125"/>
          </a:xfrm>
        </p:spPr>
        <p:txBody>
          <a:bodyPr/>
          <a:lstStyle/>
          <a:p>
            <a:r>
              <a:rPr lang="nl-NL" sz="2000" b="1" dirty="0">
                <a:solidFill>
                  <a:schemeClr val="tx1"/>
                </a:solidFill>
                <a:latin typeface="+mj-lt"/>
              </a:rPr>
              <a:t>7</a:t>
            </a:r>
            <a:r>
              <a:rPr lang="nl-NL" sz="2000" b="1" dirty="0" smtClean="0">
                <a:solidFill>
                  <a:schemeClr val="tx1"/>
                </a:solidFill>
                <a:latin typeface="+mj-lt"/>
              </a:rPr>
              <a:t>/12</a:t>
            </a:r>
            <a:endParaRPr lang="nl-NL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915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8791074" y="1474579"/>
            <a:ext cx="3231999" cy="1525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354617"/>
            <a:ext cx="10058400" cy="946012"/>
          </a:xfrm>
        </p:spPr>
        <p:txBody>
          <a:bodyPr/>
          <a:lstStyle/>
          <a:p>
            <a:r>
              <a:rPr lang="nl-NL" dirty="0" smtClean="0"/>
              <a:t>De practica: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3510" y="1474579"/>
            <a:ext cx="8265084" cy="402336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5250" indent="0">
              <a:buNone/>
            </a:pPr>
            <a:r>
              <a:rPr lang="nl-NL" sz="2400" dirty="0" smtClean="0"/>
              <a:t>Bewijzen </a:t>
            </a:r>
            <a:r>
              <a:rPr lang="nl-NL" sz="2400" dirty="0"/>
              <a:t>evolutie: </a:t>
            </a:r>
          </a:p>
          <a:p>
            <a:pPr marL="450850" indent="-355600">
              <a:buFont typeface="Arial" panose="020B0604020202020204" pitchFamily="34" charset="0"/>
              <a:buChar char="•"/>
            </a:pPr>
            <a:r>
              <a:rPr lang="nl-NL" sz="2400" b="1" dirty="0" smtClean="0"/>
              <a:t>Fossielen: reconstructie van een fossiel van </a:t>
            </a:r>
            <a:r>
              <a:rPr lang="nl-NL" sz="2400" b="1" i="1" dirty="0" err="1" smtClean="0"/>
              <a:t>Ambulocetus</a:t>
            </a:r>
            <a:r>
              <a:rPr lang="nl-NL" sz="2400" b="1" i="1" dirty="0" smtClean="0"/>
              <a:t> </a:t>
            </a:r>
            <a:r>
              <a:rPr lang="nl-NL" sz="2400" b="1" i="1" dirty="0" err="1" smtClean="0"/>
              <a:t>sp</a:t>
            </a:r>
            <a:r>
              <a:rPr lang="nl-NL" sz="2400" b="1" i="1" dirty="0" smtClean="0"/>
              <a:t>.</a:t>
            </a:r>
            <a:br>
              <a:rPr lang="nl-NL" sz="2400" b="1" i="1" dirty="0" smtClean="0"/>
            </a:br>
            <a:r>
              <a:rPr lang="nl-NL" sz="2400" b="1" dirty="0" smtClean="0"/>
              <a:t> </a:t>
            </a:r>
            <a:r>
              <a:rPr lang="nl-NL" sz="1800" dirty="0" smtClean="0"/>
              <a:t>(uit de BOS-evolutielessenserie van Horst Wolter en Rob van </a:t>
            </a:r>
            <a:r>
              <a:rPr lang="nl-NL" sz="1800" dirty="0" err="1" smtClean="0"/>
              <a:t>Woerkom</a:t>
            </a:r>
            <a:r>
              <a:rPr lang="nl-NL" sz="1800" dirty="0" smtClean="0"/>
              <a:t> -</a:t>
            </a:r>
            <a:br>
              <a:rPr lang="nl-NL" sz="1800" dirty="0" smtClean="0"/>
            </a:br>
            <a:r>
              <a:rPr lang="nl-NL" sz="1800" dirty="0" smtClean="0"/>
              <a:t>   H5/V6</a:t>
            </a:r>
            <a:r>
              <a:rPr lang="nl-NL" sz="1800" dirty="0"/>
              <a:t>; </a:t>
            </a:r>
            <a:r>
              <a:rPr lang="nl-NL" sz="1800" dirty="0" smtClean="0"/>
              <a:t>±120 </a:t>
            </a:r>
            <a:r>
              <a:rPr lang="nl-NL" sz="1800" dirty="0"/>
              <a:t>min, inclusief nabespreking</a:t>
            </a:r>
            <a:r>
              <a:rPr lang="nl-NL" sz="1800" dirty="0" smtClean="0"/>
              <a:t>)</a:t>
            </a:r>
          </a:p>
          <a:p>
            <a:pPr marL="450850" lvl="0" indent="-355600">
              <a:buFont typeface="Arial" panose="020B0604020202020204" pitchFamily="34" charset="0"/>
              <a:buChar char="•"/>
            </a:pPr>
            <a:r>
              <a:rPr lang="nl-NL" sz="2400" dirty="0" smtClean="0"/>
              <a:t>Verwantschap </a:t>
            </a:r>
            <a:r>
              <a:rPr lang="nl-NL" sz="2400" dirty="0"/>
              <a:t>herkennen in anatomie: </a:t>
            </a:r>
            <a:r>
              <a:rPr lang="nl-NL" sz="2400" b="1" dirty="0"/>
              <a:t>dissectie sprinkhaan (</a:t>
            </a:r>
            <a:r>
              <a:rPr lang="nl-NL" sz="2400" b="1" i="1" dirty="0" err="1"/>
              <a:t>Lucusta</a:t>
            </a:r>
            <a:r>
              <a:rPr lang="nl-NL" sz="2400" b="1" i="1" dirty="0"/>
              <a:t> </a:t>
            </a:r>
            <a:r>
              <a:rPr lang="nl-NL" sz="2400" b="1" i="1" dirty="0" err="1"/>
              <a:t>migratoria</a:t>
            </a:r>
            <a:r>
              <a:rPr lang="nl-NL" sz="2400" b="1" dirty="0"/>
              <a:t>)</a:t>
            </a:r>
            <a:r>
              <a:rPr lang="nl-NL" sz="2400" dirty="0"/>
              <a:t> met toelichting over de evolutionaire positie  </a:t>
            </a: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1800" dirty="0" smtClean="0"/>
              <a:t>(</a:t>
            </a:r>
            <a:r>
              <a:rPr lang="nl-NL" sz="1800" dirty="0"/>
              <a:t>naar eerstejaarspractica biologie </a:t>
            </a:r>
            <a:r>
              <a:rPr lang="nl-NL" sz="1800" dirty="0" smtClean="0"/>
              <a:t>RU – V6; 50-100 min, inclusief voorbespreking)</a:t>
            </a:r>
            <a:endParaRPr lang="nl-NL" sz="1800" dirty="0"/>
          </a:p>
          <a:p>
            <a:pPr marL="450850" lvl="0" indent="-355600">
              <a:buFont typeface="Arial" panose="020B0604020202020204" pitchFamily="34" charset="0"/>
              <a:buChar char="•"/>
            </a:pPr>
            <a:r>
              <a:rPr lang="nl-NL" sz="2400" dirty="0"/>
              <a:t>Homologie in DNA/eiwitten: </a:t>
            </a:r>
            <a:r>
              <a:rPr lang="nl-NL" sz="2400" dirty="0" smtClean="0"/>
              <a:t>Bio-informatica: zelf een </a:t>
            </a:r>
            <a:r>
              <a:rPr lang="nl-NL" sz="2400" b="1" dirty="0" err="1"/>
              <a:t>alignment</a:t>
            </a:r>
            <a:r>
              <a:rPr lang="nl-NL" sz="2400" b="1" dirty="0"/>
              <a:t> en fylogenetische stamboom </a:t>
            </a:r>
            <a:r>
              <a:rPr lang="nl-NL" sz="2400" b="1" dirty="0" smtClean="0"/>
              <a:t>maken</a:t>
            </a:r>
            <a:r>
              <a:rPr lang="nl-NL" sz="2400" dirty="0" smtClean="0"/>
              <a:t> </a:t>
            </a:r>
            <a:r>
              <a:rPr lang="nl-NL" sz="2400" dirty="0"/>
              <a:t>van een eiwit naar keuze </a:t>
            </a: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1800" dirty="0" smtClean="0"/>
              <a:t>(</a:t>
            </a:r>
            <a:r>
              <a:rPr lang="nl-NL" sz="1800" dirty="0"/>
              <a:t>eigen opdracht met behulp van het </a:t>
            </a:r>
            <a:r>
              <a:rPr lang="nl-NL" sz="1800" dirty="0" err="1"/>
              <a:t>Navigene</a:t>
            </a:r>
            <a:r>
              <a:rPr lang="nl-NL" sz="1800" dirty="0"/>
              <a:t>-instrument van </a:t>
            </a:r>
            <a:r>
              <a:rPr lang="nl-NL" sz="1800" u="sng" dirty="0" smtClean="0">
                <a:hlinkClick r:id="rId2"/>
              </a:rPr>
              <a:t>www.bioinformaticaindeklas.nl</a:t>
            </a:r>
            <a:r>
              <a:rPr lang="nl-NL" sz="1800" dirty="0" smtClean="0"/>
              <a:t> – V6; ±60 min)</a:t>
            </a:r>
            <a:endParaRPr lang="nl-NL" sz="1800" dirty="0"/>
          </a:p>
          <a:p>
            <a:endParaRPr lang="nl-NL" sz="2400" dirty="0"/>
          </a:p>
        </p:txBody>
      </p:sp>
      <p:pic>
        <p:nvPicPr>
          <p:cNvPr id="5" name="Afbeelding 4" descr="ambulocetus onderdelen kleur"/>
          <p:cNvPicPr/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" t="9604" r="4727" b="16722"/>
          <a:stretch/>
        </p:blipFill>
        <p:spPr bwMode="auto">
          <a:xfrm>
            <a:off x="9228151" y="1454970"/>
            <a:ext cx="2794922" cy="131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20131213_123822"/>
          <p:cNvPicPr>
            <a:picLocks noChangeAspect="1" noChangeArrowheads="1"/>
          </p:cNvPicPr>
          <p:nvPr/>
        </p:nvPicPr>
        <p:blipFill>
          <a:blip r:embed="rId4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0" b="11603"/>
          <a:stretch>
            <a:fillRect/>
          </a:stretch>
        </p:blipFill>
        <p:spPr bwMode="auto">
          <a:xfrm>
            <a:off x="9228151" y="3000464"/>
            <a:ext cx="2909256" cy="167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Afbeelding 6" descr="Alignment of alpha subunits of the proteaseome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9" b="16579"/>
          <a:stretch/>
        </p:blipFill>
        <p:spPr bwMode="auto">
          <a:xfrm>
            <a:off x="9228151" y="4675490"/>
            <a:ext cx="2909256" cy="14533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03" y="22429"/>
            <a:ext cx="2449556" cy="768919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47"/>
          <a:stretch/>
        </p:blipFill>
        <p:spPr>
          <a:xfrm>
            <a:off x="6731078" y="5774116"/>
            <a:ext cx="2498166" cy="51959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46" b="100000" l="0" r="992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02" y="6405066"/>
            <a:ext cx="1078174" cy="461147"/>
          </a:xfrm>
          <a:prstGeom prst="rect">
            <a:avLst/>
          </a:prstGeom>
        </p:spPr>
      </p:pic>
      <p:sp>
        <p:nvSpPr>
          <p:cNvPr id="14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10797258" y="6492875"/>
            <a:ext cx="1312025" cy="365125"/>
          </a:xfrm>
        </p:spPr>
        <p:txBody>
          <a:bodyPr/>
          <a:lstStyle/>
          <a:p>
            <a:r>
              <a:rPr lang="nl-NL" sz="2000" b="1" dirty="0">
                <a:solidFill>
                  <a:schemeClr val="tx1"/>
                </a:solidFill>
                <a:latin typeface="+mj-lt"/>
              </a:rPr>
              <a:t>8</a:t>
            </a:r>
            <a:r>
              <a:rPr lang="nl-NL" sz="2000" b="1" dirty="0" smtClean="0">
                <a:solidFill>
                  <a:schemeClr val="tx1"/>
                </a:solidFill>
                <a:latin typeface="+mj-lt"/>
              </a:rPr>
              <a:t>/12</a:t>
            </a:r>
            <a:endParaRPr lang="nl-NL" sz="2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1219200" y="1300629"/>
            <a:ext cx="9936480" cy="3597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2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practica: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6449932" cy="4023360"/>
          </a:xfrm>
        </p:spPr>
        <p:txBody>
          <a:bodyPr>
            <a:normAutofit/>
          </a:bodyPr>
          <a:lstStyle/>
          <a:p>
            <a:pPr marL="95250" indent="0">
              <a:buNone/>
            </a:pPr>
            <a:r>
              <a:rPr lang="nl-NL" sz="2400" dirty="0" smtClean="0"/>
              <a:t>Menselijke evolutie:</a:t>
            </a:r>
            <a:endParaRPr lang="nl-NL" sz="2400" dirty="0"/>
          </a:p>
          <a:p>
            <a:pPr marL="450850" lvl="0" indent="-355600">
              <a:buFont typeface="Arial" panose="020B0604020202020204" pitchFamily="34" charset="0"/>
              <a:buChar char="•"/>
            </a:pPr>
            <a:r>
              <a:rPr lang="nl-NL" sz="2400" b="1" dirty="0" smtClean="0"/>
              <a:t>Migratieroute </a:t>
            </a:r>
            <a:r>
              <a:rPr lang="nl-NL" sz="2400" b="1" dirty="0"/>
              <a:t>mens bepalen aan de hand van </a:t>
            </a:r>
            <a:r>
              <a:rPr lang="nl-NL" sz="2400" b="1" dirty="0" err="1"/>
              <a:t>SNP’s</a:t>
            </a:r>
            <a:r>
              <a:rPr lang="nl-NL" sz="2400" b="1" dirty="0"/>
              <a:t> </a:t>
            </a:r>
            <a:r>
              <a:rPr lang="nl-NL" sz="2400" dirty="0"/>
              <a:t>(single nucleotide </a:t>
            </a:r>
            <a:r>
              <a:rPr lang="nl-NL" sz="2400" dirty="0" err="1"/>
              <a:t>polymorphisms</a:t>
            </a:r>
            <a:r>
              <a:rPr lang="nl-NL" sz="2400" dirty="0"/>
              <a:t> –in dit geval in </a:t>
            </a:r>
            <a:r>
              <a:rPr lang="nl-NL" sz="2400" dirty="0" err="1"/>
              <a:t>mtDNA</a:t>
            </a:r>
            <a:r>
              <a:rPr lang="nl-NL" sz="2400" dirty="0"/>
              <a:t> en Y-DNA) </a:t>
            </a:r>
            <a:br>
              <a:rPr lang="nl-NL" sz="2400" dirty="0"/>
            </a:br>
            <a:r>
              <a:rPr lang="nl-NL" sz="1800" dirty="0" smtClean="0"/>
              <a:t>(</a:t>
            </a:r>
            <a:r>
              <a:rPr lang="nl-NL" sz="1800" dirty="0"/>
              <a:t>van Biowetenschappen en Maatschappij, cahier ‘Evolutie zit in je genen</a:t>
            </a:r>
            <a:r>
              <a:rPr lang="nl-NL" sz="1800" dirty="0" smtClean="0"/>
              <a:t>’ – V6; ±70 minuten inclusief voor- en nabespreking).</a:t>
            </a:r>
          </a:p>
          <a:p>
            <a:pPr marL="450850" lvl="0" indent="-355600">
              <a:buFont typeface="Arial" panose="020B0604020202020204" pitchFamily="34" charset="0"/>
              <a:buChar char="•"/>
            </a:pPr>
            <a:r>
              <a:rPr lang="nl-NL" sz="2400" dirty="0" smtClean="0"/>
              <a:t>Daarbij: film ‘</a:t>
            </a:r>
            <a:r>
              <a:rPr lang="nl-NL" sz="2400" dirty="0" err="1" smtClean="0"/>
              <a:t>the</a:t>
            </a:r>
            <a:r>
              <a:rPr lang="nl-NL" sz="2400" dirty="0" smtClean="0"/>
              <a:t> human family tree’, National </a:t>
            </a:r>
            <a:r>
              <a:rPr lang="nl-NL" sz="2400" dirty="0" err="1"/>
              <a:t>G</a:t>
            </a:r>
            <a:r>
              <a:rPr lang="nl-NL" sz="2400" dirty="0" err="1" smtClean="0"/>
              <a:t>eographic</a:t>
            </a:r>
            <a:endParaRPr lang="nl-NL" sz="2400" dirty="0"/>
          </a:p>
          <a:p>
            <a:endParaRPr lang="nl-NL" sz="24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86" y="2027185"/>
            <a:ext cx="4572233" cy="270200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03" y="22429"/>
            <a:ext cx="2449556" cy="768919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406" y="5336275"/>
            <a:ext cx="2487214" cy="86619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6" b="100000" l="0" r="992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02" y="6405066"/>
            <a:ext cx="1078174" cy="461147"/>
          </a:xfrm>
          <a:prstGeom prst="rect">
            <a:avLst/>
          </a:prstGeom>
        </p:spPr>
      </p:pic>
      <p:sp>
        <p:nvSpPr>
          <p:cNvPr id="14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10797258" y="6492875"/>
            <a:ext cx="1312025" cy="365125"/>
          </a:xfrm>
        </p:spPr>
        <p:txBody>
          <a:bodyPr/>
          <a:lstStyle/>
          <a:p>
            <a:r>
              <a:rPr lang="nl-NL" sz="2000" b="1" dirty="0">
                <a:solidFill>
                  <a:schemeClr val="tx1"/>
                </a:solidFill>
                <a:latin typeface="+mj-lt"/>
              </a:rPr>
              <a:t>9</a:t>
            </a:r>
            <a:r>
              <a:rPr lang="nl-NL" sz="2000" b="1" dirty="0" smtClean="0">
                <a:solidFill>
                  <a:schemeClr val="tx1"/>
                </a:solidFill>
                <a:latin typeface="+mj-lt"/>
              </a:rPr>
              <a:t>/12</a:t>
            </a:r>
            <a:endParaRPr lang="nl-NL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2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644</TotalTime>
  <Words>700</Words>
  <Application>Microsoft Office PowerPoint</Application>
  <PresentationFormat>Breedbeeld</PresentationFormat>
  <Paragraphs>171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Terugblik</vt:lpstr>
      <vt:lpstr>Evolutie-simulatiepractica  in de bovenbouw</vt:lpstr>
      <vt:lpstr>Evolutionair denken aanleren is lastig</vt:lpstr>
      <vt:lpstr>Simulatiepractica</vt:lpstr>
      <vt:lpstr>Lessenserie evolutie Pax havo|vwo, H5/V6</vt:lpstr>
      <vt:lpstr>PowerPoint-presentatie</vt:lpstr>
      <vt:lpstr>PowerPoint-presentatie</vt:lpstr>
      <vt:lpstr>De practica</vt:lpstr>
      <vt:lpstr>De practica:</vt:lpstr>
      <vt:lpstr>De practica:</vt:lpstr>
      <vt:lpstr>Wat gaan we doen?</vt:lpstr>
      <vt:lpstr>Waar is wat?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Evolutie…</dc:title>
  <dc:creator>F.vanWielink</dc:creator>
  <cp:lastModifiedBy>F.vanWielink</cp:lastModifiedBy>
  <cp:revision>30</cp:revision>
  <dcterms:created xsi:type="dcterms:W3CDTF">2018-11-29T09:28:21Z</dcterms:created>
  <dcterms:modified xsi:type="dcterms:W3CDTF">2019-01-10T15:22:55Z</dcterms:modified>
</cp:coreProperties>
</file>