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2A7B92-95B7-4DBF-9421-14445B613C96}">
  <a:tblStyle styleId="{312A7B92-95B7-4DBF-9421-14445B613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2bd47f44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2bd47f44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bd47f44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bd47f4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2bd47f44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2bd47f44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893222e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2893222e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2893222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2893222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893222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893222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bd47f44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bd47f44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310589f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310589f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310589f2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310589f2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bd47f44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bd47f44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bd47f4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bd47f4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10589f2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10589f2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insideairbnb.com/get-the-data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08525" y="1627200"/>
            <a:ext cx="34137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SCS 3253 Term Project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Property Price Prediction in Toronto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75" y="3266924"/>
            <a:ext cx="29514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Howell Wang,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Leila Cristina Fidelino,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Janice Cheung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 7, 2020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Summary</a:t>
            </a:r>
            <a:endParaRPr/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502175" y="113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{312A7B92-95B7-4DBF-9421-14445B613C96}</a:tableStyleId>
              </a:tblPr>
              <a:tblGrid>
                <a:gridCol w="2258250"/>
                <a:gridCol w="1578750"/>
                <a:gridCol w="1918500"/>
                <a:gridCol w="1918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61.5436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205.2546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60.5041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205.1665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61.5425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205.2544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RandomForestRegressor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62.4693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217.6150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ElasticNet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59.4998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205.3499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SVR(gamma = ‘auto’)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53.7914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212.0717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SVR(kernel = ‘poly’, degree = 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62.3936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215.1652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59.3522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212.3718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for Elastic Net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‘Alpha’ : 0.001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‘L1_ratio’ : 0.2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score = 252.0602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Apply above hyperparameter values on test set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RMSE : 204.6953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MAE : 60.8519 </a:t>
            </a: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00" y="1353550"/>
            <a:ext cx="38862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4852650" y="1056250"/>
            <a:ext cx="3765900" cy="26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Constructed using 2 Dense layers of size 64, followed by dropout layer. 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RELU activation function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RMSProp optimizer with learning rate of (0.018)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Result: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loss: 46631.7685 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mae: 54.7595 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mse: 46631.7734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/ Findings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635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top features that contribute to a higher AirBnb pricing is latitude/longitude, accommodates, cleaning_fee and property_type. This </a:t>
            </a:r>
            <a:r>
              <a:rPr lang="en"/>
              <a:t>makes</a:t>
            </a:r>
            <a:r>
              <a:rPr lang="en"/>
              <a:t> intuitive sense because the location of the property, how many people it can </a:t>
            </a:r>
            <a:r>
              <a:rPr lang="en"/>
              <a:t>accommodates</a:t>
            </a:r>
            <a:r>
              <a:rPr lang="en"/>
              <a:t>, the amount of money it requires for cleanup, and the type of the property can have a big impact on the price of the Airbnb listing.</a:t>
            </a:r>
            <a:endParaRPr/>
          </a:p>
          <a:p>
            <a:pPr indent="0" lvl="0" marL="50800" marR="635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0800" marR="635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all the models, </a:t>
            </a:r>
            <a:r>
              <a:rPr lang="en"/>
              <a:t>Neural Network model has the lowest error. This model can continue to be tweaked via adjusting parameters such as the layers, learning rate, </a:t>
            </a:r>
            <a:r>
              <a:rPr lang="en"/>
              <a:t>optimizers</a:t>
            </a:r>
            <a:r>
              <a:rPr lang="en"/>
              <a:t>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/ Procedure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and analyze Airbnb dataset for Toronto scraped in February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the housing prices in Toronto through Airbnb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data for machine learning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dataset using a variety of different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model performance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Information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Airbnb data for Toronto scraped in Feb 2020 was obtained from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http://insideairbnb.com/get-the-data.html</a:t>
            </a:r>
            <a:r>
              <a:rPr lang="en" sz="1200"/>
              <a:t> </a:t>
            </a:r>
            <a:r>
              <a:rPr lang="en"/>
              <a:t>in .csv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contained 23,398 entries and 106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76 attributes (unrelated to price) were removed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 attributes were kept for initial data cleaning and analysis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Visualization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‘$’ on columns with amounts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Cleaned up ‘zipcode’ attribute to contain one of the 9 areas (M1 to M9)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‘neighbourhood_listing_total’ attribute from categorical to numerical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Grouped categories within the ‘property_type’ attribute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new feature called ‘amenities_score’ to address the 21,883 unique values in the ‘amenities’ attribute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correlation heatmap was created to check correlation between categorical features. Further attributes which did not meet threshold  were removed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Histogram of Attributes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75" y="1017450"/>
            <a:ext cx="5634049" cy="397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Correlation Heatmap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2666" r="0" t="2238"/>
          <a:stretch/>
        </p:blipFill>
        <p:spPr>
          <a:xfrm>
            <a:off x="671100" y="1070675"/>
            <a:ext cx="3900890" cy="39277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778575" y="1081163"/>
            <a:ext cx="3900900" cy="3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Additional attributes that did not meet threshold were dropped: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bedrooms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beds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minimum_nights_avg_ntm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maximum_nights_avg_ntm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availability_60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availability_90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 Preparation for Machine Learning Algorithms</a:t>
            </a:r>
            <a:endParaRPr sz="26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dataset used for training consisted 25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and test sets were created (0.7 : 0.3 ratio)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ColumnTransformer was used to apply transformations to each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Numerical features were standardized using StandardScaler  and corrected for null values using SimpleImputer (strategy = “Median”)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features were transformed using OneHotEncoder</a:t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 using PCA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2 dimensions were reduced using PCA (n_components = 0.95)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Reconstruction loss was 2.1% and 4.8% variance was lost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338" y="2016650"/>
            <a:ext cx="370522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Rank Features Using RandomForestRegressor</a:t>
            </a:r>
            <a:endParaRPr sz="2800"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1600" l="0" r="0" t="-1600"/>
          <a:stretch/>
        </p:blipFill>
        <p:spPr>
          <a:xfrm>
            <a:off x="749425" y="1017450"/>
            <a:ext cx="3071627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