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0" r:id="rId3"/>
    <p:sldId id="300" r:id="rId5"/>
    <p:sldId id="333" r:id="rId6"/>
    <p:sldId id="323" r:id="rId7"/>
    <p:sldId id="292" r:id="rId8"/>
    <p:sldId id="379" r:id="rId9"/>
    <p:sldId id="378" r:id="rId10"/>
    <p:sldId id="377" r:id="rId11"/>
    <p:sldId id="291" r:id="rId12"/>
    <p:sldId id="375" r:id="rId13"/>
    <p:sldId id="302" r:id="rId14"/>
    <p:sldId id="304" r:id="rId15"/>
    <p:sldId id="355" r:id="rId16"/>
    <p:sldId id="356" r:id="rId17"/>
    <p:sldId id="357" r:id="rId18"/>
    <p:sldId id="359" r:id="rId19"/>
    <p:sldId id="299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2F5"/>
    <a:srgbClr val="304371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660" y="96"/>
      </p:cViewPr>
      <p:guideLst>
        <p:guide pos="114"/>
        <p:guide orient="horz" pos="3101"/>
        <p:guide pos="2819"/>
        <p:guide pos="5772"/>
        <p:guide orient="horz" pos="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090" y="1229219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61854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100618" y="1219983"/>
            <a:ext cx="3020292" cy="1768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9860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348624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87388" y="1106583"/>
            <a:ext cx="2446752" cy="1587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9860" y="2805681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348624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6387388" y="2805680"/>
            <a:ext cx="2446752" cy="158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147154" y="105427"/>
            <a:ext cx="819654" cy="692361"/>
            <a:chOff x="2992437" y="0"/>
            <a:chExt cx="2543175" cy="2148217"/>
          </a:xfrm>
          <a:solidFill>
            <a:srgbClr val="304371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7" name="Freeform 5"/>
              <p:cNvSpPr/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9"/>
              <p:cNvSpPr/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10"/>
              <p:cNvSpPr/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Freeform 11"/>
              <p:cNvSpPr/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12"/>
              <p:cNvSpPr/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13"/>
              <p:cNvSpPr/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14"/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1" name="Freeform 15"/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17"/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8"/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9"/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21"/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22"/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23"/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24"/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ipe dir="r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2652319" y="1884162"/>
            <a:ext cx="38404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网络教学辅助系统</a:t>
            </a:r>
            <a:endParaRPr lang="zh-CN" altLang="en-US" sz="3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31745" y="2830195"/>
            <a:ext cx="405765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1400" dirty="0">
                <a:solidFill>
                  <a:schemeClr val="accent1"/>
                </a:solidFill>
                <a:latin typeface="Arial" panose="020B0604020202020204"/>
              </a:rPr>
              <a:t>项目成员：王洪祥 张宸嘉 韩华旭 张宇新 黎明</a:t>
            </a:r>
            <a:endParaRPr lang="zh-CN" sz="1400" dirty="0">
              <a:solidFill>
                <a:schemeClr val="accent1"/>
              </a:solidFill>
              <a:latin typeface="Arial" panose="020B0604020202020204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菱形 1"/>
          <p:cNvSpPr/>
          <p:nvPr/>
        </p:nvSpPr>
        <p:spPr>
          <a:xfrm>
            <a:off x="1652905" y="435610"/>
            <a:ext cx="5831840" cy="4232910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28423" y="3382611"/>
            <a:ext cx="1818861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Arial" panose="020B0604020202020204"/>
              </a:rPr>
              <a:t>实训成果报告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/>
              </a:rPr>
              <a:t>-2018</a:t>
            </a:r>
            <a:endParaRPr lang="en-US" altLang="zh-CN" sz="1400" dirty="0">
              <a:solidFill>
                <a:schemeClr val="accent1"/>
              </a:solidFill>
              <a:latin typeface="Arial" panose="020B0604020202020204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78388" y="4667204"/>
            <a:ext cx="852170" cy="275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zh-CN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2018-9-1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500760" y="4647886"/>
            <a:ext cx="1402080" cy="275590"/>
          </a:xfrm>
          <a:prstGeom prst="rect">
            <a:avLst/>
          </a:prstGeom>
        </p:spPr>
        <p:txBody>
          <a:bodyPr wrap="none">
            <a:spAutoFit/>
          </a:bodyPr>
          <a:p>
            <a:pPr algn="r">
              <a:defRPr/>
            </a:pPr>
            <a:r>
              <a:rPr lang="zh-CN" altLang="en-US" sz="1200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网络教学辅助系统</a:t>
            </a:r>
            <a:endParaRPr lang="zh-CN" altLang="en-US" sz="1200" kern="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268521" y="151946"/>
            <a:ext cx="1932940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物理模型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15" y="207645"/>
            <a:ext cx="5613400" cy="458533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3098600" y="1295780"/>
            <a:ext cx="1473400" cy="1473400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4572000" y="2769180"/>
            <a:ext cx="1473400" cy="1473400"/>
          </a:xfrm>
          <a:prstGeom prst="diamond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08600" y="897000"/>
            <a:ext cx="1198880" cy="3987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r">
              <a:defRPr/>
            </a:pPr>
            <a:r>
              <a:rPr lang="zh-CN" altLang="en-US" sz="2000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主要难点</a:t>
            </a:r>
            <a:endParaRPr lang="zh-CN" altLang="en-US" sz="2000" kern="1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350" y="1367155"/>
            <a:ext cx="2680970" cy="313817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lt"/>
              </a:rPr>
              <a:t>1.在此次开发过程中，我们通过学习，将以前忘记的一些Java知识得以记起，也学会了一些项目开发工具的使用，这将有利于给我们在将来进行的毕业论文设计提供借鉴意义。</a:t>
            </a:r>
            <a:endParaRPr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lt"/>
              </a:rPr>
              <a:t>2.在此次开发过程中，我们通过一步步的进行项目的开发，深入了解了企业开发项目的全过程，这有利于我们将来进入社会工作，并且此次开发的项目对于我们今后的考研和找工作都有重要的意义。</a:t>
            </a:r>
            <a:endParaRPr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696301" y="1659273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 bwMode="auto">
          <a:xfrm>
            <a:off x="6091817" y="609980"/>
            <a:ext cx="1198880" cy="39878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zh-CN" altLang="en-US" sz="2000" kern="1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心得体会</a:t>
            </a:r>
            <a:endParaRPr lang="zh-CN" altLang="en-US" sz="2000" kern="1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45200" y="1065530"/>
            <a:ext cx="2763520" cy="39693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+mj-lt"/>
              </a:rPr>
              <a:t>1.在此次开发的指导过程中，存在严重的时间浪费，过多的时间浪费在了系统配置上，以至于课上未完成真正重要的代码实现的练习，这也造成在项目开发过程中，部分代码的实现存在时间浪费。</a:t>
            </a:r>
            <a:endParaRPr sz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  <a:cs typeface="+mj-lt"/>
            </a:endParaRPr>
          </a:p>
          <a:p>
            <a:pPr>
              <a:lnSpc>
                <a:spcPct val="150000"/>
              </a:lnSpc>
            </a:pPr>
            <a:r>
              <a: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+mj-lt"/>
              </a:rPr>
              <a:t>2.在开发过程中，由于数据库的设计的失败，使得在开发过程经常发生错误，实体类与数据库的属性不匹配，而在Mybatis中也映射未改，造成错误的出现。</a:t>
            </a:r>
            <a:endParaRPr sz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  <a:cs typeface="+mj-lt"/>
            </a:endParaRPr>
          </a:p>
          <a:p>
            <a:pPr>
              <a:lnSpc>
                <a:spcPct val="150000"/>
              </a:lnSpc>
            </a:pPr>
            <a:r>
              <a: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微软雅黑" panose="020B0503020204020204" pitchFamily="34" charset="-122"/>
                <a:cs typeface="+mj-lt"/>
              </a:rPr>
              <a:t>3.在开发过程中同样的错误经常出现，查询得知原因得以解决，但再次发生时而却不知道原因，造成时间浪费。</a:t>
            </a:r>
            <a:endParaRPr sz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微软雅黑" panose="020B0503020204020204" pitchFamily="34" charset="-122"/>
              <a:cs typeface="+mj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82983" y="1659273"/>
            <a:ext cx="1823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5087836" y="1841051"/>
            <a:ext cx="408660" cy="382858"/>
            <a:chOff x="5087836" y="1841051"/>
            <a:chExt cx="408660" cy="382858"/>
          </a:xfrm>
        </p:grpSpPr>
        <p:sp>
          <p:nvSpPr>
            <p:cNvPr id="13" name="AutoShape 110"/>
            <p:cNvSpPr/>
            <p:nvPr/>
          </p:nvSpPr>
          <p:spPr bwMode="auto">
            <a:xfrm>
              <a:off x="5139441" y="1891959"/>
              <a:ext cx="305449" cy="2043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4" name="AutoShape 111"/>
            <p:cNvSpPr/>
            <p:nvPr/>
          </p:nvSpPr>
          <p:spPr bwMode="auto">
            <a:xfrm>
              <a:off x="5087836" y="1841051"/>
              <a:ext cx="408660" cy="38285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5" name="AutoShape 112"/>
          <p:cNvSpPr/>
          <p:nvPr/>
        </p:nvSpPr>
        <p:spPr bwMode="auto">
          <a:xfrm>
            <a:off x="3623169" y="3257139"/>
            <a:ext cx="409324" cy="407520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174625" y="3288649"/>
            <a:ext cx="280344" cy="408660"/>
            <a:chOff x="2528974" y="2863357"/>
            <a:chExt cx="246811" cy="359779"/>
          </a:xfrm>
          <a:solidFill>
            <a:schemeClr val="accent1"/>
          </a:solidFill>
        </p:grpSpPr>
        <p:sp>
          <p:nvSpPr>
            <p:cNvPr id="1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18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14436" y="1828499"/>
            <a:ext cx="407963" cy="407963"/>
            <a:chOff x="2473104" y="2145028"/>
            <a:chExt cx="359165" cy="359165"/>
          </a:xfrm>
          <a:solidFill>
            <a:schemeClr val="accent1"/>
          </a:solidFill>
        </p:grpSpPr>
        <p:sp>
          <p:nvSpPr>
            <p:cNvPr id="20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1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2" name="矩形 31"/>
          <p:cNvSpPr/>
          <p:nvPr/>
        </p:nvSpPr>
        <p:spPr bwMode="auto">
          <a:xfrm>
            <a:off x="332932" y="329012"/>
            <a:ext cx="1402080" cy="46037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spcBef>
                <a:spcPct val="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项目总结</a:t>
            </a:r>
            <a:endParaRPr lang="zh-CN" altLang="en-US" sz="11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1524760" y="2094283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kern="100" dirty="0" smtClean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成果展示</a:t>
            </a:r>
            <a:endParaRPr lang="zh-CN" altLang="en-US" sz="2800" kern="1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60207" y="-465601"/>
            <a:ext cx="4171119" cy="208555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-52660" y="229604"/>
            <a:ext cx="4775798" cy="4775798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2139715" y="706188"/>
            <a:ext cx="412102" cy="487421"/>
            <a:chOff x="4732" y="1909"/>
            <a:chExt cx="383" cy="453"/>
          </a:xfrm>
          <a:solidFill>
            <a:schemeClr val="accent1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4835" y="2247"/>
              <a:ext cx="214" cy="16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835" y="2284"/>
              <a:ext cx="214" cy="17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4732" y="1909"/>
              <a:ext cx="383" cy="453"/>
            </a:xfrm>
            <a:custGeom>
              <a:avLst/>
              <a:gdLst>
                <a:gd name="T0" fmla="*/ 486 w 504"/>
                <a:gd name="T1" fmla="*/ 419 h 598"/>
                <a:gd name="T2" fmla="*/ 502 w 504"/>
                <a:gd name="T3" fmla="*/ 398 h 598"/>
                <a:gd name="T4" fmla="*/ 502 w 504"/>
                <a:gd name="T5" fmla="*/ 21 h 598"/>
                <a:gd name="T6" fmla="*/ 480 w 504"/>
                <a:gd name="T7" fmla="*/ 0 h 598"/>
                <a:gd name="T8" fmla="*/ 65 w 504"/>
                <a:gd name="T9" fmla="*/ 0 h 598"/>
                <a:gd name="T10" fmla="*/ 0 w 504"/>
                <a:gd name="T11" fmla="*/ 65 h 598"/>
                <a:gd name="T12" fmla="*/ 0 w 504"/>
                <a:gd name="T13" fmla="*/ 533 h 598"/>
                <a:gd name="T14" fmla="*/ 65 w 504"/>
                <a:gd name="T15" fmla="*/ 598 h 598"/>
                <a:gd name="T16" fmla="*/ 480 w 504"/>
                <a:gd name="T17" fmla="*/ 598 h 598"/>
                <a:gd name="T18" fmla="*/ 500 w 504"/>
                <a:gd name="T19" fmla="*/ 585 h 598"/>
                <a:gd name="T20" fmla="*/ 497 w 504"/>
                <a:gd name="T21" fmla="*/ 562 h 598"/>
                <a:gd name="T22" fmla="*/ 481 w 504"/>
                <a:gd name="T23" fmla="*/ 522 h 598"/>
                <a:gd name="T24" fmla="*/ 487 w 504"/>
                <a:gd name="T25" fmla="*/ 497 h 598"/>
                <a:gd name="T26" fmla="*/ 477 w 504"/>
                <a:gd name="T27" fmla="*/ 467 h 598"/>
                <a:gd name="T28" fmla="*/ 448 w 504"/>
                <a:gd name="T29" fmla="*/ 477 h 598"/>
                <a:gd name="T30" fmla="*/ 437 w 504"/>
                <a:gd name="T31" fmla="*/ 522 h 598"/>
                <a:gd name="T32" fmla="*/ 442 w 504"/>
                <a:gd name="T33" fmla="*/ 555 h 598"/>
                <a:gd name="T34" fmla="*/ 65 w 504"/>
                <a:gd name="T35" fmla="*/ 555 h 598"/>
                <a:gd name="T36" fmla="*/ 43 w 504"/>
                <a:gd name="T37" fmla="*/ 533 h 598"/>
                <a:gd name="T38" fmla="*/ 43 w 504"/>
                <a:gd name="T39" fmla="*/ 65 h 598"/>
                <a:gd name="T40" fmla="*/ 65 w 504"/>
                <a:gd name="T41" fmla="*/ 43 h 598"/>
                <a:gd name="T42" fmla="*/ 295 w 504"/>
                <a:gd name="T43" fmla="*/ 43 h 598"/>
                <a:gd name="T44" fmla="*/ 295 w 504"/>
                <a:gd name="T45" fmla="*/ 278 h 598"/>
                <a:gd name="T46" fmla="*/ 301 w 504"/>
                <a:gd name="T47" fmla="*/ 288 h 598"/>
                <a:gd name="T48" fmla="*/ 312 w 504"/>
                <a:gd name="T49" fmla="*/ 286 h 598"/>
                <a:gd name="T50" fmla="*/ 360 w 504"/>
                <a:gd name="T51" fmla="*/ 249 h 598"/>
                <a:gd name="T52" fmla="*/ 407 w 504"/>
                <a:gd name="T53" fmla="*/ 286 h 598"/>
                <a:gd name="T54" fmla="*/ 414 w 504"/>
                <a:gd name="T55" fmla="*/ 289 h 598"/>
                <a:gd name="T56" fmla="*/ 419 w 504"/>
                <a:gd name="T57" fmla="*/ 288 h 598"/>
                <a:gd name="T58" fmla="*/ 425 w 504"/>
                <a:gd name="T59" fmla="*/ 278 h 598"/>
                <a:gd name="T60" fmla="*/ 425 w 504"/>
                <a:gd name="T61" fmla="*/ 43 h 598"/>
                <a:gd name="T62" fmla="*/ 459 w 504"/>
                <a:gd name="T63" fmla="*/ 43 h 598"/>
                <a:gd name="T64" fmla="*/ 459 w 504"/>
                <a:gd name="T65" fmla="*/ 398 h 598"/>
                <a:gd name="T66" fmla="*/ 459 w 504"/>
                <a:gd name="T67" fmla="*/ 399 h 598"/>
                <a:gd name="T68" fmla="*/ 108 w 504"/>
                <a:gd name="T69" fmla="*/ 399 h 598"/>
                <a:gd name="T70" fmla="*/ 54 w 504"/>
                <a:gd name="T71" fmla="*/ 453 h 598"/>
                <a:gd name="T72" fmla="*/ 65 w 504"/>
                <a:gd name="T73" fmla="*/ 464 h 598"/>
                <a:gd name="T74" fmla="*/ 76 w 504"/>
                <a:gd name="T75" fmla="*/ 453 h 598"/>
                <a:gd name="T76" fmla="*/ 108 w 504"/>
                <a:gd name="T77" fmla="*/ 421 h 598"/>
                <a:gd name="T78" fmla="*/ 480 w 504"/>
                <a:gd name="T79" fmla="*/ 421 h 598"/>
                <a:gd name="T80" fmla="*/ 486 w 504"/>
                <a:gd name="T81" fmla="*/ 419 h 598"/>
                <a:gd name="T82" fmla="*/ 403 w 504"/>
                <a:gd name="T83" fmla="*/ 255 h 598"/>
                <a:gd name="T84" fmla="*/ 367 w 504"/>
                <a:gd name="T85" fmla="*/ 227 h 598"/>
                <a:gd name="T86" fmla="*/ 353 w 504"/>
                <a:gd name="T87" fmla="*/ 227 h 598"/>
                <a:gd name="T88" fmla="*/ 317 w 504"/>
                <a:gd name="T89" fmla="*/ 255 h 598"/>
                <a:gd name="T90" fmla="*/ 317 w 504"/>
                <a:gd name="T91" fmla="*/ 43 h 598"/>
                <a:gd name="T92" fmla="*/ 403 w 504"/>
                <a:gd name="T93" fmla="*/ 43 h 598"/>
                <a:gd name="T94" fmla="*/ 403 w 504"/>
                <a:gd name="T95" fmla="*/ 2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598">
                  <a:moveTo>
                    <a:pt x="486" y="419"/>
                  </a:moveTo>
                  <a:cubicBezTo>
                    <a:pt x="495" y="416"/>
                    <a:pt x="502" y="408"/>
                    <a:pt x="502" y="398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9"/>
                    <a:pt x="493" y="0"/>
                    <a:pt x="4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69"/>
                    <a:pt x="29" y="598"/>
                    <a:pt x="65" y="598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489" y="598"/>
                    <a:pt x="497" y="593"/>
                    <a:pt x="500" y="585"/>
                  </a:cubicBezTo>
                  <a:cubicBezTo>
                    <a:pt x="504" y="577"/>
                    <a:pt x="502" y="568"/>
                    <a:pt x="497" y="562"/>
                  </a:cubicBezTo>
                  <a:cubicBezTo>
                    <a:pt x="486" y="551"/>
                    <a:pt x="481" y="537"/>
                    <a:pt x="481" y="522"/>
                  </a:cubicBezTo>
                  <a:cubicBezTo>
                    <a:pt x="481" y="513"/>
                    <a:pt x="483" y="505"/>
                    <a:pt x="487" y="497"/>
                  </a:cubicBezTo>
                  <a:cubicBezTo>
                    <a:pt x="492" y="486"/>
                    <a:pt x="488" y="473"/>
                    <a:pt x="477" y="467"/>
                  </a:cubicBezTo>
                  <a:cubicBezTo>
                    <a:pt x="466" y="462"/>
                    <a:pt x="453" y="466"/>
                    <a:pt x="448" y="477"/>
                  </a:cubicBezTo>
                  <a:cubicBezTo>
                    <a:pt x="441" y="491"/>
                    <a:pt x="437" y="506"/>
                    <a:pt x="437" y="522"/>
                  </a:cubicBezTo>
                  <a:cubicBezTo>
                    <a:pt x="437" y="533"/>
                    <a:pt x="439" y="544"/>
                    <a:pt x="442" y="555"/>
                  </a:cubicBezTo>
                  <a:cubicBezTo>
                    <a:pt x="65" y="555"/>
                    <a:pt x="65" y="555"/>
                    <a:pt x="65" y="555"/>
                  </a:cubicBezTo>
                  <a:cubicBezTo>
                    <a:pt x="53" y="555"/>
                    <a:pt x="43" y="545"/>
                    <a:pt x="43" y="53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53"/>
                    <a:pt x="53" y="43"/>
                    <a:pt x="6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95" y="282"/>
                    <a:pt x="297" y="286"/>
                    <a:pt x="301" y="288"/>
                  </a:cubicBezTo>
                  <a:cubicBezTo>
                    <a:pt x="305" y="289"/>
                    <a:pt x="309" y="289"/>
                    <a:pt x="312" y="28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407" y="286"/>
                    <a:pt x="407" y="286"/>
                    <a:pt x="407" y="286"/>
                  </a:cubicBezTo>
                  <a:cubicBezTo>
                    <a:pt x="409" y="288"/>
                    <a:pt x="411" y="289"/>
                    <a:pt x="414" y="289"/>
                  </a:cubicBezTo>
                  <a:cubicBezTo>
                    <a:pt x="415" y="289"/>
                    <a:pt x="417" y="288"/>
                    <a:pt x="419" y="288"/>
                  </a:cubicBezTo>
                  <a:cubicBezTo>
                    <a:pt x="422" y="286"/>
                    <a:pt x="425" y="282"/>
                    <a:pt x="425" y="278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59" y="43"/>
                    <a:pt x="459" y="43"/>
                    <a:pt x="459" y="43"/>
                  </a:cubicBezTo>
                  <a:cubicBezTo>
                    <a:pt x="459" y="398"/>
                    <a:pt x="459" y="398"/>
                    <a:pt x="459" y="398"/>
                  </a:cubicBezTo>
                  <a:cubicBezTo>
                    <a:pt x="459" y="398"/>
                    <a:pt x="459" y="399"/>
                    <a:pt x="459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78" y="399"/>
                    <a:pt x="54" y="423"/>
                    <a:pt x="54" y="453"/>
                  </a:cubicBezTo>
                  <a:cubicBezTo>
                    <a:pt x="54" y="459"/>
                    <a:pt x="59" y="464"/>
                    <a:pt x="65" y="464"/>
                  </a:cubicBezTo>
                  <a:cubicBezTo>
                    <a:pt x="71" y="464"/>
                    <a:pt x="76" y="459"/>
                    <a:pt x="76" y="453"/>
                  </a:cubicBezTo>
                  <a:cubicBezTo>
                    <a:pt x="76" y="435"/>
                    <a:pt x="90" y="421"/>
                    <a:pt x="108" y="421"/>
                  </a:cubicBezTo>
                  <a:cubicBezTo>
                    <a:pt x="480" y="421"/>
                    <a:pt x="480" y="421"/>
                    <a:pt x="480" y="421"/>
                  </a:cubicBezTo>
                  <a:cubicBezTo>
                    <a:pt x="483" y="421"/>
                    <a:pt x="485" y="420"/>
                    <a:pt x="486" y="419"/>
                  </a:cubicBezTo>
                  <a:close/>
                  <a:moveTo>
                    <a:pt x="403" y="255"/>
                  </a:moveTo>
                  <a:cubicBezTo>
                    <a:pt x="367" y="227"/>
                    <a:pt x="367" y="227"/>
                    <a:pt x="367" y="227"/>
                  </a:cubicBezTo>
                  <a:cubicBezTo>
                    <a:pt x="363" y="224"/>
                    <a:pt x="357" y="224"/>
                    <a:pt x="353" y="227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403" y="43"/>
                    <a:pt x="403" y="43"/>
                    <a:pt x="403" y="43"/>
                  </a:cubicBezTo>
                  <a:cubicBezTo>
                    <a:pt x="403" y="255"/>
                    <a:pt x="403" y="255"/>
                    <a:pt x="403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881370" y="379095"/>
            <a:ext cx="1310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首页</a:t>
            </a:r>
            <a:endParaRPr lang="zh-CN" altLang="en-US" sz="3600"/>
          </a:p>
        </p:txBody>
      </p:sp>
      <p:pic>
        <p:nvPicPr>
          <p:cNvPr id="4" name="图片 3" descr="Screenshot from 2018-08-31 19-12-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910" y="1128395"/>
            <a:ext cx="5930900" cy="398208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2139715" y="706188"/>
            <a:ext cx="412102" cy="487421"/>
            <a:chOff x="4732" y="1909"/>
            <a:chExt cx="383" cy="453"/>
          </a:xfrm>
          <a:solidFill>
            <a:schemeClr val="accent1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4835" y="2247"/>
              <a:ext cx="214" cy="16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835" y="2284"/>
              <a:ext cx="214" cy="17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4732" y="1909"/>
              <a:ext cx="383" cy="453"/>
            </a:xfrm>
            <a:custGeom>
              <a:avLst/>
              <a:gdLst>
                <a:gd name="T0" fmla="*/ 486 w 504"/>
                <a:gd name="T1" fmla="*/ 419 h 598"/>
                <a:gd name="T2" fmla="*/ 502 w 504"/>
                <a:gd name="T3" fmla="*/ 398 h 598"/>
                <a:gd name="T4" fmla="*/ 502 w 504"/>
                <a:gd name="T5" fmla="*/ 21 h 598"/>
                <a:gd name="T6" fmla="*/ 480 w 504"/>
                <a:gd name="T7" fmla="*/ 0 h 598"/>
                <a:gd name="T8" fmla="*/ 65 w 504"/>
                <a:gd name="T9" fmla="*/ 0 h 598"/>
                <a:gd name="T10" fmla="*/ 0 w 504"/>
                <a:gd name="T11" fmla="*/ 65 h 598"/>
                <a:gd name="T12" fmla="*/ 0 w 504"/>
                <a:gd name="T13" fmla="*/ 533 h 598"/>
                <a:gd name="T14" fmla="*/ 65 w 504"/>
                <a:gd name="T15" fmla="*/ 598 h 598"/>
                <a:gd name="T16" fmla="*/ 480 w 504"/>
                <a:gd name="T17" fmla="*/ 598 h 598"/>
                <a:gd name="T18" fmla="*/ 500 w 504"/>
                <a:gd name="T19" fmla="*/ 585 h 598"/>
                <a:gd name="T20" fmla="*/ 497 w 504"/>
                <a:gd name="T21" fmla="*/ 562 h 598"/>
                <a:gd name="T22" fmla="*/ 481 w 504"/>
                <a:gd name="T23" fmla="*/ 522 h 598"/>
                <a:gd name="T24" fmla="*/ 487 w 504"/>
                <a:gd name="T25" fmla="*/ 497 h 598"/>
                <a:gd name="T26" fmla="*/ 477 w 504"/>
                <a:gd name="T27" fmla="*/ 467 h 598"/>
                <a:gd name="T28" fmla="*/ 448 w 504"/>
                <a:gd name="T29" fmla="*/ 477 h 598"/>
                <a:gd name="T30" fmla="*/ 437 w 504"/>
                <a:gd name="T31" fmla="*/ 522 h 598"/>
                <a:gd name="T32" fmla="*/ 442 w 504"/>
                <a:gd name="T33" fmla="*/ 555 h 598"/>
                <a:gd name="T34" fmla="*/ 65 w 504"/>
                <a:gd name="T35" fmla="*/ 555 h 598"/>
                <a:gd name="T36" fmla="*/ 43 w 504"/>
                <a:gd name="T37" fmla="*/ 533 h 598"/>
                <a:gd name="T38" fmla="*/ 43 w 504"/>
                <a:gd name="T39" fmla="*/ 65 h 598"/>
                <a:gd name="T40" fmla="*/ 65 w 504"/>
                <a:gd name="T41" fmla="*/ 43 h 598"/>
                <a:gd name="T42" fmla="*/ 295 w 504"/>
                <a:gd name="T43" fmla="*/ 43 h 598"/>
                <a:gd name="T44" fmla="*/ 295 w 504"/>
                <a:gd name="T45" fmla="*/ 278 h 598"/>
                <a:gd name="T46" fmla="*/ 301 w 504"/>
                <a:gd name="T47" fmla="*/ 288 h 598"/>
                <a:gd name="T48" fmla="*/ 312 w 504"/>
                <a:gd name="T49" fmla="*/ 286 h 598"/>
                <a:gd name="T50" fmla="*/ 360 w 504"/>
                <a:gd name="T51" fmla="*/ 249 h 598"/>
                <a:gd name="T52" fmla="*/ 407 w 504"/>
                <a:gd name="T53" fmla="*/ 286 h 598"/>
                <a:gd name="T54" fmla="*/ 414 w 504"/>
                <a:gd name="T55" fmla="*/ 289 h 598"/>
                <a:gd name="T56" fmla="*/ 419 w 504"/>
                <a:gd name="T57" fmla="*/ 288 h 598"/>
                <a:gd name="T58" fmla="*/ 425 w 504"/>
                <a:gd name="T59" fmla="*/ 278 h 598"/>
                <a:gd name="T60" fmla="*/ 425 w 504"/>
                <a:gd name="T61" fmla="*/ 43 h 598"/>
                <a:gd name="T62" fmla="*/ 459 w 504"/>
                <a:gd name="T63" fmla="*/ 43 h 598"/>
                <a:gd name="T64" fmla="*/ 459 w 504"/>
                <a:gd name="T65" fmla="*/ 398 h 598"/>
                <a:gd name="T66" fmla="*/ 459 w 504"/>
                <a:gd name="T67" fmla="*/ 399 h 598"/>
                <a:gd name="T68" fmla="*/ 108 w 504"/>
                <a:gd name="T69" fmla="*/ 399 h 598"/>
                <a:gd name="T70" fmla="*/ 54 w 504"/>
                <a:gd name="T71" fmla="*/ 453 h 598"/>
                <a:gd name="T72" fmla="*/ 65 w 504"/>
                <a:gd name="T73" fmla="*/ 464 h 598"/>
                <a:gd name="T74" fmla="*/ 76 w 504"/>
                <a:gd name="T75" fmla="*/ 453 h 598"/>
                <a:gd name="T76" fmla="*/ 108 w 504"/>
                <a:gd name="T77" fmla="*/ 421 h 598"/>
                <a:gd name="T78" fmla="*/ 480 w 504"/>
                <a:gd name="T79" fmla="*/ 421 h 598"/>
                <a:gd name="T80" fmla="*/ 486 w 504"/>
                <a:gd name="T81" fmla="*/ 419 h 598"/>
                <a:gd name="T82" fmla="*/ 403 w 504"/>
                <a:gd name="T83" fmla="*/ 255 h 598"/>
                <a:gd name="T84" fmla="*/ 367 w 504"/>
                <a:gd name="T85" fmla="*/ 227 h 598"/>
                <a:gd name="T86" fmla="*/ 353 w 504"/>
                <a:gd name="T87" fmla="*/ 227 h 598"/>
                <a:gd name="T88" fmla="*/ 317 w 504"/>
                <a:gd name="T89" fmla="*/ 255 h 598"/>
                <a:gd name="T90" fmla="*/ 317 w 504"/>
                <a:gd name="T91" fmla="*/ 43 h 598"/>
                <a:gd name="T92" fmla="*/ 403 w 504"/>
                <a:gd name="T93" fmla="*/ 43 h 598"/>
                <a:gd name="T94" fmla="*/ 403 w 504"/>
                <a:gd name="T95" fmla="*/ 2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598">
                  <a:moveTo>
                    <a:pt x="486" y="419"/>
                  </a:moveTo>
                  <a:cubicBezTo>
                    <a:pt x="495" y="416"/>
                    <a:pt x="502" y="408"/>
                    <a:pt x="502" y="398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9"/>
                    <a:pt x="493" y="0"/>
                    <a:pt x="4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69"/>
                    <a:pt x="29" y="598"/>
                    <a:pt x="65" y="598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489" y="598"/>
                    <a:pt x="497" y="593"/>
                    <a:pt x="500" y="585"/>
                  </a:cubicBezTo>
                  <a:cubicBezTo>
                    <a:pt x="504" y="577"/>
                    <a:pt x="502" y="568"/>
                    <a:pt x="497" y="562"/>
                  </a:cubicBezTo>
                  <a:cubicBezTo>
                    <a:pt x="486" y="551"/>
                    <a:pt x="481" y="537"/>
                    <a:pt x="481" y="522"/>
                  </a:cubicBezTo>
                  <a:cubicBezTo>
                    <a:pt x="481" y="513"/>
                    <a:pt x="483" y="505"/>
                    <a:pt x="487" y="497"/>
                  </a:cubicBezTo>
                  <a:cubicBezTo>
                    <a:pt x="492" y="486"/>
                    <a:pt x="488" y="473"/>
                    <a:pt x="477" y="467"/>
                  </a:cubicBezTo>
                  <a:cubicBezTo>
                    <a:pt x="466" y="462"/>
                    <a:pt x="453" y="466"/>
                    <a:pt x="448" y="477"/>
                  </a:cubicBezTo>
                  <a:cubicBezTo>
                    <a:pt x="441" y="491"/>
                    <a:pt x="437" y="506"/>
                    <a:pt x="437" y="522"/>
                  </a:cubicBezTo>
                  <a:cubicBezTo>
                    <a:pt x="437" y="533"/>
                    <a:pt x="439" y="544"/>
                    <a:pt x="442" y="555"/>
                  </a:cubicBezTo>
                  <a:cubicBezTo>
                    <a:pt x="65" y="555"/>
                    <a:pt x="65" y="555"/>
                    <a:pt x="65" y="555"/>
                  </a:cubicBezTo>
                  <a:cubicBezTo>
                    <a:pt x="53" y="555"/>
                    <a:pt x="43" y="545"/>
                    <a:pt x="43" y="53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53"/>
                    <a:pt x="53" y="43"/>
                    <a:pt x="6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95" y="282"/>
                    <a:pt x="297" y="286"/>
                    <a:pt x="301" y="288"/>
                  </a:cubicBezTo>
                  <a:cubicBezTo>
                    <a:pt x="305" y="289"/>
                    <a:pt x="309" y="289"/>
                    <a:pt x="312" y="28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407" y="286"/>
                    <a:pt x="407" y="286"/>
                    <a:pt x="407" y="286"/>
                  </a:cubicBezTo>
                  <a:cubicBezTo>
                    <a:pt x="409" y="288"/>
                    <a:pt x="411" y="289"/>
                    <a:pt x="414" y="289"/>
                  </a:cubicBezTo>
                  <a:cubicBezTo>
                    <a:pt x="415" y="289"/>
                    <a:pt x="417" y="288"/>
                    <a:pt x="419" y="288"/>
                  </a:cubicBezTo>
                  <a:cubicBezTo>
                    <a:pt x="422" y="286"/>
                    <a:pt x="425" y="282"/>
                    <a:pt x="425" y="278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59" y="43"/>
                    <a:pt x="459" y="43"/>
                    <a:pt x="459" y="43"/>
                  </a:cubicBezTo>
                  <a:cubicBezTo>
                    <a:pt x="459" y="398"/>
                    <a:pt x="459" y="398"/>
                    <a:pt x="459" y="398"/>
                  </a:cubicBezTo>
                  <a:cubicBezTo>
                    <a:pt x="459" y="398"/>
                    <a:pt x="459" y="399"/>
                    <a:pt x="459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78" y="399"/>
                    <a:pt x="54" y="423"/>
                    <a:pt x="54" y="453"/>
                  </a:cubicBezTo>
                  <a:cubicBezTo>
                    <a:pt x="54" y="459"/>
                    <a:pt x="59" y="464"/>
                    <a:pt x="65" y="464"/>
                  </a:cubicBezTo>
                  <a:cubicBezTo>
                    <a:pt x="71" y="464"/>
                    <a:pt x="76" y="459"/>
                    <a:pt x="76" y="453"/>
                  </a:cubicBezTo>
                  <a:cubicBezTo>
                    <a:pt x="76" y="435"/>
                    <a:pt x="90" y="421"/>
                    <a:pt x="108" y="421"/>
                  </a:cubicBezTo>
                  <a:cubicBezTo>
                    <a:pt x="480" y="421"/>
                    <a:pt x="480" y="421"/>
                    <a:pt x="480" y="421"/>
                  </a:cubicBezTo>
                  <a:cubicBezTo>
                    <a:pt x="483" y="421"/>
                    <a:pt x="485" y="420"/>
                    <a:pt x="486" y="419"/>
                  </a:cubicBezTo>
                  <a:close/>
                  <a:moveTo>
                    <a:pt x="403" y="255"/>
                  </a:moveTo>
                  <a:cubicBezTo>
                    <a:pt x="367" y="227"/>
                    <a:pt x="367" y="227"/>
                    <a:pt x="367" y="227"/>
                  </a:cubicBezTo>
                  <a:cubicBezTo>
                    <a:pt x="363" y="224"/>
                    <a:pt x="357" y="224"/>
                    <a:pt x="353" y="227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403" y="43"/>
                    <a:pt x="403" y="43"/>
                    <a:pt x="403" y="43"/>
                  </a:cubicBezTo>
                  <a:cubicBezTo>
                    <a:pt x="403" y="255"/>
                    <a:pt x="403" y="255"/>
                    <a:pt x="403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787140" y="533400"/>
            <a:ext cx="22821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教师密码修改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1340" y="1274445"/>
            <a:ext cx="13709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教师</a:t>
            </a:r>
            <a:r>
              <a:rPr lang="zh-CN" altLang="en-US"/>
              <a:t>信息修改</a:t>
            </a:r>
            <a:endParaRPr lang="zh-CN" altLang="en-US"/>
          </a:p>
        </p:txBody>
      </p:sp>
      <p:pic>
        <p:nvPicPr>
          <p:cNvPr id="6" name="图片 5" descr="Screenshot from 2018-08-31 19-57-16"/>
          <p:cNvPicPr>
            <a:picLocks noChangeAspect="1"/>
          </p:cNvPicPr>
          <p:nvPr/>
        </p:nvPicPr>
        <p:blipFill>
          <a:blip r:embed="rId2"/>
          <a:srcRect r="24528"/>
          <a:stretch>
            <a:fillRect/>
          </a:stretch>
        </p:blipFill>
        <p:spPr>
          <a:xfrm>
            <a:off x="54610" y="1716405"/>
            <a:ext cx="4622165" cy="2901315"/>
          </a:xfrm>
          <a:prstGeom prst="rect">
            <a:avLst/>
          </a:prstGeom>
        </p:spPr>
      </p:pic>
      <p:pic>
        <p:nvPicPr>
          <p:cNvPr id="8" name="图片 7" descr="Screenshot from 2018-08-31 19-57-27"/>
          <p:cNvPicPr>
            <a:picLocks noChangeAspect="1"/>
          </p:cNvPicPr>
          <p:nvPr/>
        </p:nvPicPr>
        <p:blipFill>
          <a:blip r:embed="rId3"/>
          <a:srcRect b="44080"/>
          <a:stretch>
            <a:fillRect/>
          </a:stretch>
        </p:blipFill>
        <p:spPr>
          <a:xfrm>
            <a:off x="4005580" y="1193800"/>
            <a:ext cx="4134485" cy="195834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2139715" y="706188"/>
            <a:ext cx="412102" cy="487421"/>
            <a:chOff x="4732" y="1909"/>
            <a:chExt cx="383" cy="453"/>
          </a:xfrm>
          <a:solidFill>
            <a:schemeClr val="accent1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4835" y="2247"/>
              <a:ext cx="214" cy="16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835" y="2284"/>
              <a:ext cx="214" cy="17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4732" y="1909"/>
              <a:ext cx="383" cy="453"/>
            </a:xfrm>
            <a:custGeom>
              <a:avLst/>
              <a:gdLst>
                <a:gd name="T0" fmla="*/ 486 w 504"/>
                <a:gd name="T1" fmla="*/ 419 h 598"/>
                <a:gd name="T2" fmla="*/ 502 w 504"/>
                <a:gd name="T3" fmla="*/ 398 h 598"/>
                <a:gd name="T4" fmla="*/ 502 w 504"/>
                <a:gd name="T5" fmla="*/ 21 h 598"/>
                <a:gd name="T6" fmla="*/ 480 w 504"/>
                <a:gd name="T7" fmla="*/ 0 h 598"/>
                <a:gd name="T8" fmla="*/ 65 w 504"/>
                <a:gd name="T9" fmla="*/ 0 h 598"/>
                <a:gd name="T10" fmla="*/ 0 w 504"/>
                <a:gd name="T11" fmla="*/ 65 h 598"/>
                <a:gd name="T12" fmla="*/ 0 w 504"/>
                <a:gd name="T13" fmla="*/ 533 h 598"/>
                <a:gd name="T14" fmla="*/ 65 w 504"/>
                <a:gd name="T15" fmla="*/ 598 h 598"/>
                <a:gd name="T16" fmla="*/ 480 w 504"/>
                <a:gd name="T17" fmla="*/ 598 h 598"/>
                <a:gd name="T18" fmla="*/ 500 w 504"/>
                <a:gd name="T19" fmla="*/ 585 h 598"/>
                <a:gd name="T20" fmla="*/ 497 w 504"/>
                <a:gd name="T21" fmla="*/ 562 h 598"/>
                <a:gd name="T22" fmla="*/ 481 w 504"/>
                <a:gd name="T23" fmla="*/ 522 h 598"/>
                <a:gd name="T24" fmla="*/ 487 w 504"/>
                <a:gd name="T25" fmla="*/ 497 h 598"/>
                <a:gd name="T26" fmla="*/ 477 w 504"/>
                <a:gd name="T27" fmla="*/ 467 h 598"/>
                <a:gd name="T28" fmla="*/ 448 w 504"/>
                <a:gd name="T29" fmla="*/ 477 h 598"/>
                <a:gd name="T30" fmla="*/ 437 w 504"/>
                <a:gd name="T31" fmla="*/ 522 h 598"/>
                <a:gd name="T32" fmla="*/ 442 w 504"/>
                <a:gd name="T33" fmla="*/ 555 h 598"/>
                <a:gd name="T34" fmla="*/ 65 w 504"/>
                <a:gd name="T35" fmla="*/ 555 h 598"/>
                <a:gd name="T36" fmla="*/ 43 w 504"/>
                <a:gd name="T37" fmla="*/ 533 h 598"/>
                <a:gd name="T38" fmla="*/ 43 w 504"/>
                <a:gd name="T39" fmla="*/ 65 h 598"/>
                <a:gd name="T40" fmla="*/ 65 w 504"/>
                <a:gd name="T41" fmla="*/ 43 h 598"/>
                <a:gd name="T42" fmla="*/ 295 w 504"/>
                <a:gd name="T43" fmla="*/ 43 h 598"/>
                <a:gd name="T44" fmla="*/ 295 w 504"/>
                <a:gd name="T45" fmla="*/ 278 h 598"/>
                <a:gd name="T46" fmla="*/ 301 w 504"/>
                <a:gd name="T47" fmla="*/ 288 h 598"/>
                <a:gd name="T48" fmla="*/ 312 w 504"/>
                <a:gd name="T49" fmla="*/ 286 h 598"/>
                <a:gd name="T50" fmla="*/ 360 w 504"/>
                <a:gd name="T51" fmla="*/ 249 h 598"/>
                <a:gd name="T52" fmla="*/ 407 w 504"/>
                <a:gd name="T53" fmla="*/ 286 h 598"/>
                <a:gd name="T54" fmla="*/ 414 w 504"/>
                <a:gd name="T55" fmla="*/ 289 h 598"/>
                <a:gd name="T56" fmla="*/ 419 w 504"/>
                <a:gd name="T57" fmla="*/ 288 h 598"/>
                <a:gd name="T58" fmla="*/ 425 w 504"/>
                <a:gd name="T59" fmla="*/ 278 h 598"/>
                <a:gd name="T60" fmla="*/ 425 w 504"/>
                <a:gd name="T61" fmla="*/ 43 h 598"/>
                <a:gd name="T62" fmla="*/ 459 w 504"/>
                <a:gd name="T63" fmla="*/ 43 h 598"/>
                <a:gd name="T64" fmla="*/ 459 w 504"/>
                <a:gd name="T65" fmla="*/ 398 h 598"/>
                <a:gd name="T66" fmla="*/ 459 w 504"/>
                <a:gd name="T67" fmla="*/ 399 h 598"/>
                <a:gd name="T68" fmla="*/ 108 w 504"/>
                <a:gd name="T69" fmla="*/ 399 h 598"/>
                <a:gd name="T70" fmla="*/ 54 w 504"/>
                <a:gd name="T71" fmla="*/ 453 h 598"/>
                <a:gd name="T72" fmla="*/ 65 w 504"/>
                <a:gd name="T73" fmla="*/ 464 h 598"/>
                <a:gd name="T74" fmla="*/ 76 w 504"/>
                <a:gd name="T75" fmla="*/ 453 h 598"/>
                <a:gd name="T76" fmla="*/ 108 w 504"/>
                <a:gd name="T77" fmla="*/ 421 h 598"/>
                <a:gd name="T78" fmla="*/ 480 w 504"/>
                <a:gd name="T79" fmla="*/ 421 h 598"/>
                <a:gd name="T80" fmla="*/ 486 w 504"/>
                <a:gd name="T81" fmla="*/ 419 h 598"/>
                <a:gd name="T82" fmla="*/ 403 w 504"/>
                <a:gd name="T83" fmla="*/ 255 h 598"/>
                <a:gd name="T84" fmla="*/ 367 w 504"/>
                <a:gd name="T85" fmla="*/ 227 h 598"/>
                <a:gd name="T86" fmla="*/ 353 w 504"/>
                <a:gd name="T87" fmla="*/ 227 h 598"/>
                <a:gd name="T88" fmla="*/ 317 w 504"/>
                <a:gd name="T89" fmla="*/ 255 h 598"/>
                <a:gd name="T90" fmla="*/ 317 w 504"/>
                <a:gd name="T91" fmla="*/ 43 h 598"/>
                <a:gd name="T92" fmla="*/ 403 w 504"/>
                <a:gd name="T93" fmla="*/ 43 h 598"/>
                <a:gd name="T94" fmla="*/ 403 w 504"/>
                <a:gd name="T95" fmla="*/ 2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598">
                  <a:moveTo>
                    <a:pt x="486" y="419"/>
                  </a:moveTo>
                  <a:cubicBezTo>
                    <a:pt x="495" y="416"/>
                    <a:pt x="502" y="408"/>
                    <a:pt x="502" y="398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9"/>
                    <a:pt x="493" y="0"/>
                    <a:pt x="4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69"/>
                    <a:pt x="29" y="598"/>
                    <a:pt x="65" y="598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489" y="598"/>
                    <a:pt x="497" y="593"/>
                    <a:pt x="500" y="585"/>
                  </a:cubicBezTo>
                  <a:cubicBezTo>
                    <a:pt x="504" y="577"/>
                    <a:pt x="502" y="568"/>
                    <a:pt x="497" y="562"/>
                  </a:cubicBezTo>
                  <a:cubicBezTo>
                    <a:pt x="486" y="551"/>
                    <a:pt x="481" y="537"/>
                    <a:pt x="481" y="522"/>
                  </a:cubicBezTo>
                  <a:cubicBezTo>
                    <a:pt x="481" y="513"/>
                    <a:pt x="483" y="505"/>
                    <a:pt x="487" y="497"/>
                  </a:cubicBezTo>
                  <a:cubicBezTo>
                    <a:pt x="492" y="486"/>
                    <a:pt x="488" y="473"/>
                    <a:pt x="477" y="467"/>
                  </a:cubicBezTo>
                  <a:cubicBezTo>
                    <a:pt x="466" y="462"/>
                    <a:pt x="453" y="466"/>
                    <a:pt x="448" y="477"/>
                  </a:cubicBezTo>
                  <a:cubicBezTo>
                    <a:pt x="441" y="491"/>
                    <a:pt x="437" y="506"/>
                    <a:pt x="437" y="522"/>
                  </a:cubicBezTo>
                  <a:cubicBezTo>
                    <a:pt x="437" y="533"/>
                    <a:pt x="439" y="544"/>
                    <a:pt x="442" y="555"/>
                  </a:cubicBezTo>
                  <a:cubicBezTo>
                    <a:pt x="65" y="555"/>
                    <a:pt x="65" y="555"/>
                    <a:pt x="65" y="555"/>
                  </a:cubicBezTo>
                  <a:cubicBezTo>
                    <a:pt x="53" y="555"/>
                    <a:pt x="43" y="545"/>
                    <a:pt x="43" y="53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53"/>
                    <a:pt x="53" y="43"/>
                    <a:pt x="6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95" y="282"/>
                    <a:pt x="297" y="286"/>
                    <a:pt x="301" y="288"/>
                  </a:cubicBezTo>
                  <a:cubicBezTo>
                    <a:pt x="305" y="289"/>
                    <a:pt x="309" y="289"/>
                    <a:pt x="312" y="28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407" y="286"/>
                    <a:pt x="407" y="286"/>
                    <a:pt x="407" y="286"/>
                  </a:cubicBezTo>
                  <a:cubicBezTo>
                    <a:pt x="409" y="288"/>
                    <a:pt x="411" y="289"/>
                    <a:pt x="414" y="289"/>
                  </a:cubicBezTo>
                  <a:cubicBezTo>
                    <a:pt x="415" y="289"/>
                    <a:pt x="417" y="288"/>
                    <a:pt x="419" y="288"/>
                  </a:cubicBezTo>
                  <a:cubicBezTo>
                    <a:pt x="422" y="286"/>
                    <a:pt x="425" y="282"/>
                    <a:pt x="425" y="278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59" y="43"/>
                    <a:pt x="459" y="43"/>
                    <a:pt x="459" y="43"/>
                  </a:cubicBezTo>
                  <a:cubicBezTo>
                    <a:pt x="459" y="398"/>
                    <a:pt x="459" y="398"/>
                    <a:pt x="459" y="398"/>
                  </a:cubicBezTo>
                  <a:cubicBezTo>
                    <a:pt x="459" y="398"/>
                    <a:pt x="459" y="399"/>
                    <a:pt x="459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78" y="399"/>
                    <a:pt x="54" y="423"/>
                    <a:pt x="54" y="453"/>
                  </a:cubicBezTo>
                  <a:cubicBezTo>
                    <a:pt x="54" y="459"/>
                    <a:pt x="59" y="464"/>
                    <a:pt x="65" y="464"/>
                  </a:cubicBezTo>
                  <a:cubicBezTo>
                    <a:pt x="71" y="464"/>
                    <a:pt x="76" y="459"/>
                    <a:pt x="76" y="453"/>
                  </a:cubicBezTo>
                  <a:cubicBezTo>
                    <a:pt x="76" y="435"/>
                    <a:pt x="90" y="421"/>
                    <a:pt x="108" y="421"/>
                  </a:cubicBezTo>
                  <a:cubicBezTo>
                    <a:pt x="480" y="421"/>
                    <a:pt x="480" y="421"/>
                    <a:pt x="480" y="421"/>
                  </a:cubicBezTo>
                  <a:cubicBezTo>
                    <a:pt x="483" y="421"/>
                    <a:pt x="485" y="420"/>
                    <a:pt x="486" y="419"/>
                  </a:cubicBezTo>
                  <a:close/>
                  <a:moveTo>
                    <a:pt x="403" y="255"/>
                  </a:moveTo>
                  <a:cubicBezTo>
                    <a:pt x="367" y="227"/>
                    <a:pt x="367" y="227"/>
                    <a:pt x="367" y="227"/>
                  </a:cubicBezTo>
                  <a:cubicBezTo>
                    <a:pt x="363" y="224"/>
                    <a:pt x="357" y="224"/>
                    <a:pt x="353" y="227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403" y="43"/>
                    <a:pt x="403" y="43"/>
                    <a:pt x="403" y="43"/>
                  </a:cubicBezTo>
                  <a:cubicBezTo>
                    <a:pt x="403" y="255"/>
                    <a:pt x="403" y="255"/>
                    <a:pt x="403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26870" y="1306830"/>
            <a:ext cx="11341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公告</a:t>
            </a:r>
            <a:r>
              <a:rPr lang="zh-CN" altLang="en-US"/>
              <a:t>界面</a:t>
            </a:r>
            <a:endParaRPr lang="zh-CN" altLang="en-US"/>
          </a:p>
        </p:txBody>
      </p:sp>
      <p:pic>
        <p:nvPicPr>
          <p:cNvPr id="4" name="图片 3" descr="Screenshot from 2018-08-31 19-46-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" y="2028190"/>
            <a:ext cx="5231765" cy="2941955"/>
          </a:xfrm>
          <a:prstGeom prst="rect">
            <a:avLst/>
          </a:prstGeom>
        </p:spPr>
      </p:pic>
      <p:pic>
        <p:nvPicPr>
          <p:cNvPr id="7" name="图片 6" descr="Screenshot from 2018-08-31 19-46-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980" y="493395"/>
            <a:ext cx="5093970" cy="371602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2139715" y="706188"/>
            <a:ext cx="412102" cy="487421"/>
            <a:chOff x="4732" y="1909"/>
            <a:chExt cx="383" cy="453"/>
          </a:xfrm>
          <a:solidFill>
            <a:schemeClr val="accent1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4835" y="2247"/>
              <a:ext cx="214" cy="16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835" y="2284"/>
              <a:ext cx="214" cy="17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4732" y="1909"/>
              <a:ext cx="383" cy="453"/>
            </a:xfrm>
            <a:custGeom>
              <a:avLst/>
              <a:gdLst>
                <a:gd name="T0" fmla="*/ 486 w 504"/>
                <a:gd name="T1" fmla="*/ 419 h 598"/>
                <a:gd name="T2" fmla="*/ 502 w 504"/>
                <a:gd name="T3" fmla="*/ 398 h 598"/>
                <a:gd name="T4" fmla="*/ 502 w 504"/>
                <a:gd name="T5" fmla="*/ 21 h 598"/>
                <a:gd name="T6" fmla="*/ 480 w 504"/>
                <a:gd name="T7" fmla="*/ 0 h 598"/>
                <a:gd name="T8" fmla="*/ 65 w 504"/>
                <a:gd name="T9" fmla="*/ 0 h 598"/>
                <a:gd name="T10" fmla="*/ 0 w 504"/>
                <a:gd name="T11" fmla="*/ 65 h 598"/>
                <a:gd name="T12" fmla="*/ 0 w 504"/>
                <a:gd name="T13" fmla="*/ 533 h 598"/>
                <a:gd name="T14" fmla="*/ 65 w 504"/>
                <a:gd name="T15" fmla="*/ 598 h 598"/>
                <a:gd name="T16" fmla="*/ 480 w 504"/>
                <a:gd name="T17" fmla="*/ 598 h 598"/>
                <a:gd name="T18" fmla="*/ 500 w 504"/>
                <a:gd name="T19" fmla="*/ 585 h 598"/>
                <a:gd name="T20" fmla="*/ 497 w 504"/>
                <a:gd name="T21" fmla="*/ 562 h 598"/>
                <a:gd name="T22" fmla="*/ 481 w 504"/>
                <a:gd name="T23" fmla="*/ 522 h 598"/>
                <a:gd name="T24" fmla="*/ 487 w 504"/>
                <a:gd name="T25" fmla="*/ 497 h 598"/>
                <a:gd name="T26" fmla="*/ 477 w 504"/>
                <a:gd name="T27" fmla="*/ 467 h 598"/>
                <a:gd name="T28" fmla="*/ 448 w 504"/>
                <a:gd name="T29" fmla="*/ 477 h 598"/>
                <a:gd name="T30" fmla="*/ 437 w 504"/>
                <a:gd name="T31" fmla="*/ 522 h 598"/>
                <a:gd name="T32" fmla="*/ 442 w 504"/>
                <a:gd name="T33" fmla="*/ 555 h 598"/>
                <a:gd name="T34" fmla="*/ 65 w 504"/>
                <a:gd name="T35" fmla="*/ 555 h 598"/>
                <a:gd name="T36" fmla="*/ 43 w 504"/>
                <a:gd name="T37" fmla="*/ 533 h 598"/>
                <a:gd name="T38" fmla="*/ 43 w 504"/>
                <a:gd name="T39" fmla="*/ 65 h 598"/>
                <a:gd name="T40" fmla="*/ 65 w 504"/>
                <a:gd name="T41" fmla="*/ 43 h 598"/>
                <a:gd name="T42" fmla="*/ 295 w 504"/>
                <a:gd name="T43" fmla="*/ 43 h 598"/>
                <a:gd name="T44" fmla="*/ 295 w 504"/>
                <a:gd name="T45" fmla="*/ 278 h 598"/>
                <a:gd name="T46" fmla="*/ 301 w 504"/>
                <a:gd name="T47" fmla="*/ 288 h 598"/>
                <a:gd name="T48" fmla="*/ 312 w 504"/>
                <a:gd name="T49" fmla="*/ 286 h 598"/>
                <a:gd name="T50" fmla="*/ 360 w 504"/>
                <a:gd name="T51" fmla="*/ 249 h 598"/>
                <a:gd name="T52" fmla="*/ 407 w 504"/>
                <a:gd name="T53" fmla="*/ 286 h 598"/>
                <a:gd name="T54" fmla="*/ 414 w 504"/>
                <a:gd name="T55" fmla="*/ 289 h 598"/>
                <a:gd name="T56" fmla="*/ 419 w 504"/>
                <a:gd name="T57" fmla="*/ 288 h 598"/>
                <a:gd name="T58" fmla="*/ 425 w 504"/>
                <a:gd name="T59" fmla="*/ 278 h 598"/>
                <a:gd name="T60" fmla="*/ 425 w 504"/>
                <a:gd name="T61" fmla="*/ 43 h 598"/>
                <a:gd name="T62" fmla="*/ 459 w 504"/>
                <a:gd name="T63" fmla="*/ 43 h 598"/>
                <a:gd name="T64" fmla="*/ 459 w 504"/>
                <a:gd name="T65" fmla="*/ 398 h 598"/>
                <a:gd name="T66" fmla="*/ 459 w 504"/>
                <a:gd name="T67" fmla="*/ 399 h 598"/>
                <a:gd name="T68" fmla="*/ 108 w 504"/>
                <a:gd name="T69" fmla="*/ 399 h 598"/>
                <a:gd name="T70" fmla="*/ 54 w 504"/>
                <a:gd name="T71" fmla="*/ 453 h 598"/>
                <a:gd name="T72" fmla="*/ 65 w 504"/>
                <a:gd name="T73" fmla="*/ 464 h 598"/>
                <a:gd name="T74" fmla="*/ 76 w 504"/>
                <a:gd name="T75" fmla="*/ 453 h 598"/>
                <a:gd name="T76" fmla="*/ 108 w 504"/>
                <a:gd name="T77" fmla="*/ 421 h 598"/>
                <a:gd name="T78" fmla="*/ 480 w 504"/>
                <a:gd name="T79" fmla="*/ 421 h 598"/>
                <a:gd name="T80" fmla="*/ 486 w 504"/>
                <a:gd name="T81" fmla="*/ 419 h 598"/>
                <a:gd name="T82" fmla="*/ 403 w 504"/>
                <a:gd name="T83" fmla="*/ 255 h 598"/>
                <a:gd name="T84" fmla="*/ 367 w 504"/>
                <a:gd name="T85" fmla="*/ 227 h 598"/>
                <a:gd name="T86" fmla="*/ 353 w 504"/>
                <a:gd name="T87" fmla="*/ 227 h 598"/>
                <a:gd name="T88" fmla="*/ 317 w 504"/>
                <a:gd name="T89" fmla="*/ 255 h 598"/>
                <a:gd name="T90" fmla="*/ 317 w 504"/>
                <a:gd name="T91" fmla="*/ 43 h 598"/>
                <a:gd name="T92" fmla="*/ 403 w 504"/>
                <a:gd name="T93" fmla="*/ 43 h 598"/>
                <a:gd name="T94" fmla="*/ 403 w 504"/>
                <a:gd name="T95" fmla="*/ 2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598">
                  <a:moveTo>
                    <a:pt x="486" y="419"/>
                  </a:moveTo>
                  <a:cubicBezTo>
                    <a:pt x="495" y="416"/>
                    <a:pt x="502" y="408"/>
                    <a:pt x="502" y="398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9"/>
                    <a:pt x="493" y="0"/>
                    <a:pt x="4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69"/>
                    <a:pt x="29" y="598"/>
                    <a:pt x="65" y="598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489" y="598"/>
                    <a:pt x="497" y="593"/>
                    <a:pt x="500" y="585"/>
                  </a:cubicBezTo>
                  <a:cubicBezTo>
                    <a:pt x="504" y="577"/>
                    <a:pt x="502" y="568"/>
                    <a:pt x="497" y="562"/>
                  </a:cubicBezTo>
                  <a:cubicBezTo>
                    <a:pt x="486" y="551"/>
                    <a:pt x="481" y="537"/>
                    <a:pt x="481" y="522"/>
                  </a:cubicBezTo>
                  <a:cubicBezTo>
                    <a:pt x="481" y="513"/>
                    <a:pt x="483" y="505"/>
                    <a:pt x="487" y="497"/>
                  </a:cubicBezTo>
                  <a:cubicBezTo>
                    <a:pt x="492" y="486"/>
                    <a:pt x="488" y="473"/>
                    <a:pt x="477" y="467"/>
                  </a:cubicBezTo>
                  <a:cubicBezTo>
                    <a:pt x="466" y="462"/>
                    <a:pt x="453" y="466"/>
                    <a:pt x="448" y="477"/>
                  </a:cubicBezTo>
                  <a:cubicBezTo>
                    <a:pt x="441" y="491"/>
                    <a:pt x="437" y="506"/>
                    <a:pt x="437" y="522"/>
                  </a:cubicBezTo>
                  <a:cubicBezTo>
                    <a:pt x="437" y="533"/>
                    <a:pt x="439" y="544"/>
                    <a:pt x="442" y="555"/>
                  </a:cubicBezTo>
                  <a:cubicBezTo>
                    <a:pt x="65" y="555"/>
                    <a:pt x="65" y="555"/>
                    <a:pt x="65" y="555"/>
                  </a:cubicBezTo>
                  <a:cubicBezTo>
                    <a:pt x="53" y="555"/>
                    <a:pt x="43" y="545"/>
                    <a:pt x="43" y="53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53"/>
                    <a:pt x="53" y="43"/>
                    <a:pt x="6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95" y="282"/>
                    <a:pt x="297" y="286"/>
                    <a:pt x="301" y="288"/>
                  </a:cubicBezTo>
                  <a:cubicBezTo>
                    <a:pt x="305" y="289"/>
                    <a:pt x="309" y="289"/>
                    <a:pt x="312" y="28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407" y="286"/>
                    <a:pt x="407" y="286"/>
                    <a:pt x="407" y="286"/>
                  </a:cubicBezTo>
                  <a:cubicBezTo>
                    <a:pt x="409" y="288"/>
                    <a:pt x="411" y="289"/>
                    <a:pt x="414" y="289"/>
                  </a:cubicBezTo>
                  <a:cubicBezTo>
                    <a:pt x="415" y="289"/>
                    <a:pt x="417" y="288"/>
                    <a:pt x="419" y="288"/>
                  </a:cubicBezTo>
                  <a:cubicBezTo>
                    <a:pt x="422" y="286"/>
                    <a:pt x="425" y="282"/>
                    <a:pt x="425" y="278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59" y="43"/>
                    <a:pt x="459" y="43"/>
                    <a:pt x="459" y="43"/>
                  </a:cubicBezTo>
                  <a:cubicBezTo>
                    <a:pt x="459" y="398"/>
                    <a:pt x="459" y="398"/>
                    <a:pt x="459" y="398"/>
                  </a:cubicBezTo>
                  <a:cubicBezTo>
                    <a:pt x="459" y="398"/>
                    <a:pt x="459" y="399"/>
                    <a:pt x="459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78" y="399"/>
                    <a:pt x="54" y="423"/>
                    <a:pt x="54" y="453"/>
                  </a:cubicBezTo>
                  <a:cubicBezTo>
                    <a:pt x="54" y="459"/>
                    <a:pt x="59" y="464"/>
                    <a:pt x="65" y="464"/>
                  </a:cubicBezTo>
                  <a:cubicBezTo>
                    <a:pt x="71" y="464"/>
                    <a:pt x="76" y="459"/>
                    <a:pt x="76" y="453"/>
                  </a:cubicBezTo>
                  <a:cubicBezTo>
                    <a:pt x="76" y="435"/>
                    <a:pt x="90" y="421"/>
                    <a:pt x="108" y="421"/>
                  </a:cubicBezTo>
                  <a:cubicBezTo>
                    <a:pt x="480" y="421"/>
                    <a:pt x="480" y="421"/>
                    <a:pt x="480" y="421"/>
                  </a:cubicBezTo>
                  <a:cubicBezTo>
                    <a:pt x="483" y="421"/>
                    <a:pt x="485" y="420"/>
                    <a:pt x="486" y="419"/>
                  </a:cubicBezTo>
                  <a:close/>
                  <a:moveTo>
                    <a:pt x="403" y="255"/>
                  </a:moveTo>
                  <a:cubicBezTo>
                    <a:pt x="367" y="227"/>
                    <a:pt x="367" y="227"/>
                    <a:pt x="367" y="227"/>
                  </a:cubicBezTo>
                  <a:cubicBezTo>
                    <a:pt x="363" y="224"/>
                    <a:pt x="357" y="224"/>
                    <a:pt x="353" y="227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403" y="43"/>
                    <a:pt x="403" y="43"/>
                    <a:pt x="403" y="43"/>
                  </a:cubicBezTo>
                  <a:cubicBezTo>
                    <a:pt x="403" y="255"/>
                    <a:pt x="403" y="255"/>
                    <a:pt x="403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8625" y="1407795"/>
            <a:ext cx="26035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课程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64995"/>
            <a:ext cx="5686425" cy="319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25" y="364490"/>
            <a:ext cx="6237605" cy="350710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>
            <a:grpSpLocks noChangeAspect="1"/>
          </p:cNvGrpSpPr>
          <p:nvPr/>
        </p:nvGrpSpPr>
        <p:grpSpPr bwMode="auto">
          <a:xfrm>
            <a:off x="2139715" y="706188"/>
            <a:ext cx="412102" cy="487421"/>
            <a:chOff x="4732" y="1909"/>
            <a:chExt cx="383" cy="453"/>
          </a:xfrm>
          <a:solidFill>
            <a:schemeClr val="accent1"/>
          </a:solidFill>
        </p:grpSpPr>
        <p:sp>
          <p:nvSpPr>
            <p:cNvPr id="12" name="Freeform 12"/>
            <p:cNvSpPr/>
            <p:nvPr/>
          </p:nvSpPr>
          <p:spPr bwMode="auto">
            <a:xfrm>
              <a:off x="4835" y="2247"/>
              <a:ext cx="214" cy="16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4835" y="2284"/>
              <a:ext cx="214" cy="17"/>
            </a:xfrm>
            <a:custGeom>
              <a:avLst/>
              <a:gdLst>
                <a:gd name="T0" fmla="*/ 271 w 282"/>
                <a:gd name="T1" fmla="*/ 0 h 22"/>
                <a:gd name="T2" fmla="*/ 11 w 282"/>
                <a:gd name="T3" fmla="*/ 0 h 22"/>
                <a:gd name="T4" fmla="*/ 0 w 282"/>
                <a:gd name="T5" fmla="*/ 11 h 22"/>
                <a:gd name="T6" fmla="*/ 11 w 282"/>
                <a:gd name="T7" fmla="*/ 22 h 22"/>
                <a:gd name="T8" fmla="*/ 271 w 282"/>
                <a:gd name="T9" fmla="*/ 22 h 22"/>
                <a:gd name="T10" fmla="*/ 282 w 282"/>
                <a:gd name="T11" fmla="*/ 11 h 22"/>
                <a:gd name="T12" fmla="*/ 271 w 282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22">
                  <a:moveTo>
                    <a:pt x="27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271" y="22"/>
                    <a:pt x="271" y="22"/>
                    <a:pt x="271" y="22"/>
                  </a:cubicBezTo>
                  <a:cubicBezTo>
                    <a:pt x="277" y="22"/>
                    <a:pt x="282" y="17"/>
                    <a:pt x="282" y="11"/>
                  </a:cubicBezTo>
                  <a:cubicBezTo>
                    <a:pt x="282" y="5"/>
                    <a:pt x="277" y="0"/>
                    <a:pt x="2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4732" y="1909"/>
              <a:ext cx="383" cy="453"/>
            </a:xfrm>
            <a:custGeom>
              <a:avLst/>
              <a:gdLst>
                <a:gd name="T0" fmla="*/ 486 w 504"/>
                <a:gd name="T1" fmla="*/ 419 h 598"/>
                <a:gd name="T2" fmla="*/ 502 w 504"/>
                <a:gd name="T3" fmla="*/ 398 h 598"/>
                <a:gd name="T4" fmla="*/ 502 w 504"/>
                <a:gd name="T5" fmla="*/ 21 h 598"/>
                <a:gd name="T6" fmla="*/ 480 w 504"/>
                <a:gd name="T7" fmla="*/ 0 h 598"/>
                <a:gd name="T8" fmla="*/ 65 w 504"/>
                <a:gd name="T9" fmla="*/ 0 h 598"/>
                <a:gd name="T10" fmla="*/ 0 w 504"/>
                <a:gd name="T11" fmla="*/ 65 h 598"/>
                <a:gd name="T12" fmla="*/ 0 w 504"/>
                <a:gd name="T13" fmla="*/ 533 h 598"/>
                <a:gd name="T14" fmla="*/ 65 w 504"/>
                <a:gd name="T15" fmla="*/ 598 h 598"/>
                <a:gd name="T16" fmla="*/ 480 w 504"/>
                <a:gd name="T17" fmla="*/ 598 h 598"/>
                <a:gd name="T18" fmla="*/ 500 w 504"/>
                <a:gd name="T19" fmla="*/ 585 h 598"/>
                <a:gd name="T20" fmla="*/ 497 w 504"/>
                <a:gd name="T21" fmla="*/ 562 h 598"/>
                <a:gd name="T22" fmla="*/ 481 w 504"/>
                <a:gd name="T23" fmla="*/ 522 h 598"/>
                <a:gd name="T24" fmla="*/ 487 w 504"/>
                <a:gd name="T25" fmla="*/ 497 h 598"/>
                <a:gd name="T26" fmla="*/ 477 w 504"/>
                <a:gd name="T27" fmla="*/ 467 h 598"/>
                <a:gd name="T28" fmla="*/ 448 w 504"/>
                <a:gd name="T29" fmla="*/ 477 h 598"/>
                <a:gd name="T30" fmla="*/ 437 w 504"/>
                <a:gd name="T31" fmla="*/ 522 h 598"/>
                <a:gd name="T32" fmla="*/ 442 w 504"/>
                <a:gd name="T33" fmla="*/ 555 h 598"/>
                <a:gd name="T34" fmla="*/ 65 w 504"/>
                <a:gd name="T35" fmla="*/ 555 h 598"/>
                <a:gd name="T36" fmla="*/ 43 w 504"/>
                <a:gd name="T37" fmla="*/ 533 h 598"/>
                <a:gd name="T38" fmla="*/ 43 w 504"/>
                <a:gd name="T39" fmla="*/ 65 h 598"/>
                <a:gd name="T40" fmla="*/ 65 w 504"/>
                <a:gd name="T41" fmla="*/ 43 h 598"/>
                <a:gd name="T42" fmla="*/ 295 w 504"/>
                <a:gd name="T43" fmla="*/ 43 h 598"/>
                <a:gd name="T44" fmla="*/ 295 w 504"/>
                <a:gd name="T45" fmla="*/ 278 h 598"/>
                <a:gd name="T46" fmla="*/ 301 w 504"/>
                <a:gd name="T47" fmla="*/ 288 h 598"/>
                <a:gd name="T48" fmla="*/ 312 w 504"/>
                <a:gd name="T49" fmla="*/ 286 h 598"/>
                <a:gd name="T50" fmla="*/ 360 w 504"/>
                <a:gd name="T51" fmla="*/ 249 h 598"/>
                <a:gd name="T52" fmla="*/ 407 w 504"/>
                <a:gd name="T53" fmla="*/ 286 h 598"/>
                <a:gd name="T54" fmla="*/ 414 w 504"/>
                <a:gd name="T55" fmla="*/ 289 h 598"/>
                <a:gd name="T56" fmla="*/ 419 w 504"/>
                <a:gd name="T57" fmla="*/ 288 h 598"/>
                <a:gd name="T58" fmla="*/ 425 w 504"/>
                <a:gd name="T59" fmla="*/ 278 h 598"/>
                <a:gd name="T60" fmla="*/ 425 w 504"/>
                <a:gd name="T61" fmla="*/ 43 h 598"/>
                <a:gd name="T62" fmla="*/ 459 w 504"/>
                <a:gd name="T63" fmla="*/ 43 h 598"/>
                <a:gd name="T64" fmla="*/ 459 w 504"/>
                <a:gd name="T65" fmla="*/ 398 h 598"/>
                <a:gd name="T66" fmla="*/ 459 w 504"/>
                <a:gd name="T67" fmla="*/ 399 h 598"/>
                <a:gd name="T68" fmla="*/ 108 w 504"/>
                <a:gd name="T69" fmla="*/ 399 h 598"/>
                <a:gd name="T70" fmla="*/ 54 w 504"/>
                <a:gd name="T71" fmla="*/ 453 h 598"/>
                <a:gd name="T72" fmla="*/ 65 w 504"/>
                <a:gd name="T73" fmla="*/ 464 h 598"/>
                <a:gd name="T74" fmla="*/ 76 w 504"/>
                <a:gd name="T75" fmla="*/ 453 h 598"/>
                <a:gd name="T76" fmla="*/ 108 w 504"/>
                <a:gd name="T77" fmla="*/ 421 h 598"/>
                <a:gd name="T78" fmla="*/ 480 w 504"/>
                <a:gd name="T79" fmla="*/ 421 h 598"/>
                <a:gd name="T80" fmla="*/ 486 w 504"/>
                <a:gd name="T81" fmla="*/ 419 h 598"/>
                <a:gd name="T82" fmla="*/ 403 w 504"/>
                <a:gd name="T83" fmla="*/ 255 h 598"/>
                <a:gd name="T84" fmla="*/ 367 w 504"/>
                <a:gd name="T85" fmla="*/ 227 h 598"/>
                <a:gd name="T86" fmla="*/ 353 w 504"/>
                <a:gd name="T87" fmla="*/ 227 h 598"/>
                <a:gd name="T88" fmla="*/ 317 w 504"/>
                <a:gd name="T89" fmla="*/ 255 h 598"/>
                <a:gd name="T90" fmla="*/ 317 w 504"/>
                <a:gd name="T91" fmla="*/ 43 h 598"/>
                <a:gd name="T92" fmla="*/ 403 w 504"/>
                <a:gd name="T93" fmla="*/ 43 h 598"/>
                <a:gd name="T94" fmla="*/ 403 w 504"/>
                <a:gd name="T95" fmla="*/ 2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4" h="598">
                  <a:moveTo>
                    <a:pt x="486" y="419"/>
                  </a:moveTo>
                  <a:cubicBezTo>
                    <a:pt x="495" y="416"/>
                    <a:pt x="502" y="408"/>
                    <a:pt x="502" y="398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9"/>
                    <a:pt x="493" y="0"/>
                    <a:pt x="48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533"/>
                    <a:pt x="0" y="533"/>
                    <a:pt x="0" y="533"/>
                  </a:cubicBezTo>
                  <a:cubicBezTo>
                    <a:pt x="0" y="569"/>
                    <a:pt x="29" y="598"/>
                    <a:pt x="65" y="598"/>
                  </a:cubicBezTo>
                  <a:cubicBezTo>
                    <a:pt x="480" y="598"/>
                    <a:pt x="480" y="598"/>
                    <a:pt x="480" y="598"/>
                  </a:cubicBezTo>
                  <a:cubicBezTo>
                    <a:pt x="489" y="598"/>
                    <a:pt x="497" y="593"/>
                    <a:pt x="500" y="585"/>
                  </a:cubicBezTo>
                  <a:cubicBezTo>
                    <a:pt x="504" y="577"/>
                    <a:pt x="502" y="568"/>
                    <a:pt x="497" y="562"/>
                  </a:cubicBezTo>
                  <a:cubicBezTo>
                    <a:pt x="486" y="551"/>
                    <a:pt x="481" y="537"/>
                    <a:pt x="481" y="522"/>
                  </a:cubicBezTo>
                  <a:cubicBezTo>
                    <a:pt x="481" y="513"/>
                    <a:pt x="483" y="505"/>
                    <a:pt x="487" y="497"/>
                  </a:cubicBezTo>
                  <a:cubicBezTo>
                    <a:pt x="492" y="486"/>
                    <a:pt x="488" y="473"/>
                    <a:pt x="477" y="467"/>
                  </a:cubicBezTo>
                  <a:cubicBezTo>
                    <a:pt x="466" y="462"/>
                    <a:pt x="453" y="466"/>
                    <a:pt x="448" y="477"/>
                  </a:cubicBezTo>
                  <a:cubicBezTo>
                    <a:pt x="441" y="491"/>
                    <a:pt x="437" y="506"/>
                    <a:pt x="437" y="522"/>
                  </a:cubicBezTo>
                  <a:cubicBezTo>
                    <a:pt x="437" y="533"/>
                    <a:pt x="439" y="544"/>
                    <a:pt x="442" y="555"/>
                  </a:cubicBezTo>
                  <a:cubicBezTo>
                    <a:pt x="65" y="555"/>
                    <a:pt x="65" y="555"/>
                    <a:pt x="65" y="555"/>
                  </a:cubicBezTo>
                  <a:cubicBezTo>
                    <a:pt x="53" y="555"/>
                    <a:pt x="43" y="545"/>
                    <a:pt x="43" y="533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53"/>
                    <a:pt x="53" y="43"/>
                    <a:pt x="65" y="43"/>
                  </a:cubicBezTo>
                  <a:cubicBezTo>
                    <a:pt x="295" y="43"/>
                    <a:pt x="295" y="43"/>
                    <a:pt x="295" y="43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95" y="282"/>
                    <a:pt x="297" y="286"/>
                    <a:pt x="301" y="288"/>
                  </a:cubicBezTo>
                  <a:cubicBezTo>
                    <a:pt x="305" y="289"/>
                    <a:pt x="309" y="289"/>
                    <a:pt x="312" y="286"/>
                  </a:cubicBezTo>
                  <a:cubicBezTo>
                    <a:pt x="360" y="249"/>
                    <a:pt x="360" y="249"/>
                    <a:pt x="360" y="249"/>
                  </a:cubicBezTo>
                  <a:cubicBezTo>
                    <a:pt x="407" y="286"/>
                    <a:pt x="407" y="286"/>
                    <a:pt x="407" y="286"/>
                  </a:cubicBezTo>
                  <a:cubicBezTo>
                    <a:pt x="409" y="288"/>
                    <a:pt x="411" y="289"/>
                    <a:pt x="414" y="289"/>
                  </a:cubicBezTo>
                  <a:cubicBezTo>
                    <a:pt x="415" y="289"/>
                    <a:pt x="417" y="288"/>
                    <a:pt x="419" y="288"/>
                  </a:cubicBezTo>
                  <a:cubicBezTo>
                    <a:pt x="422" y="286"/>
                    <a:pt x="425" y="282"/>
                    <a:pt x="425" y="278"/>
                  </a:cubicBezTo>
                  <a:cubicBezTo>
                    <a:pt x="425" y="43"/>
                    <a:pt x="425" y="43"/>
                    <a:pt x="425" y="43"/>
                  </a:cubicBezTo>
                  <a:cubicBezTo>
                    <a:pt x="459" y="43"/>
                    <a:pt x="459" y="43"/>
                    <a:pt x="459" y="43"/>
                  </a:cubicBezTo>
                  <a:cubicBezTo>
                    <a:pt x="459" y="398"/>
                    <a:pt x="459" y="398"/>
                    <a:pt x="459" y="398"/>
                  </a:cubicBezTo>
                  <a:cubicBezTo>
                    <a:pt x="459" y="398"/>
                    <a:pt x="459" y="399"/>
                    <a:pt x="459" y="399"/>
                  </a:cubicBezTo>
                  <a:cubicBezTo>
                    <a:pt x="108" y="399"/>
                    <a:pt x="108" y="399"/>
                    <a:pt x="108" y="399"/>
                  </a:cubicBezTo>
                  <a:cubicBezTo>
                    <a:pt x="78" y="399"/>
                    <a:pt x="54" y="423"/>
                    <a:pt x="54" y="453"/>
                  </a:cubicBezTo>
                  <a:cubicBezTo>
                    <a:pt x="54" y="459"/>
                    <a:pt x="59" y="464"/>
                    <a:pt x="65" y="464"/>
                  </a:cubicBezTo>
                  <a:cubicBezTo>
                    <a:pt x="71" y="464"/>
                    <a:pt x="76" y="459"/>
                    <a:pt x="76" y="453"/>
                  </a:cubicBezTo>
                  <a:cubicBezTo>
                    <a:pt x="76" y="435"/>
                    <a:pt x="90" y="421"/>
                    <a:pt x="108" y="421"/>
                  </a:cubicBezTo>
                  <a:cubicBezTo>
                    <a:pt x="480" y="421"/>
                    <a:pt x="480" y="421"/>
                    <a:pt x="480" y="421"/>
                  </a:cubicBezTo>
                  <a:cubicBezTo>
                    <a:pt x="483" y="421"/>
                    <a:pt x="485" y="420"/>
                    <a:pt x="486" y="419"/>
                  </a:cubicBezTo>
                  <a:close/>
                  <a:moveTo>
                    <a:pt x="403" y="255"/>
                  </a:moveTo>
                  <a:cubicBezTo>
                    <a:pt x="367" y="227"/>
                    <a:pt x="367" y="227"/>
                    <a:pt x="367" y="227"/>
                  </a:cubicBezTo>
                  <a:cubicBezTo>
                    <a:pt x="363" y="224"/>
                    <a:pt x="357" y="224"/>
                    <a:pt x="353" y="227"/>
                  </a:cubicBezTo>
                  <a:cubicBezTo>
                    <a:pt x="317" y="255"/>
                    <a:pt x="317" y="255"/>
                    <a:pt x="317" y="255"/>
                  </a:cubicBezTo>
                  <a:cubicBezTo>
                    <a:pt x="317" y="43"/>
                    <a:pt x="317" y="43"/>
                    <a:pt x="317" y="43"/>
                  </a:cubicBezTo>
                  <a:cubicBezTo>
                    <a:pt x="403" y="43"/>
                    <a:pt x="403" y="43"/>
                    <a:pt x="403" y="43"/>
                  </a:cubicBezTo>
                  <a:cubicBezTo>
                    <a:pt x="403" y="255"/>
                    <a:pt x="403" y="255"/>
                    <a:pt x="403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1810385"/>
            <a:ext cx="5944235" cy="3342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35" y="1759585"/>
            <a:ext cx="5025390" cy="3443605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4062412" y="2591813"/>
            <a:ext cx="1792103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000" kern="100" spc="300" dirty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</a:t>
            </a:r>
            <a:r>
              <a:rPr lang="zh-CN" altLang="en-US" sz="4000" kern="100" spc="300" dirty="0" smtClean="0">
                <a:solidFill>
                  <a:srgbClr val="30437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谢！</a:t>
            </a:r>
            <a:endParaRPr lang="zh-CN" altLang="en-US" sz="4000" kern="100" spc="300" dirty="0">
              <a:solidFill>
                <a:srgbClr val="30437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2834530" y="-157272"/>
            <a:ext cx="3474940" cy="2018887"/>
          </a:xfrm>
          <a:prstGeom prst="triangle">
            <a:avLst/>
          </a:prstGeom>
          <a:noFill/>
          <a:ln w="1143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8507553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7500760" y="4667204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网络教学辅助系统</a:t>
            </a:r>
            <a:endParaRPr lang="zh-CN" altLang="en-US" sz="1200" kern="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defRPr/>
            </a:pPr>
            <a:endParaRPr lang="zh-CN" altLang="zh-CN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 bwMode="auto">
          <a:xfrm>
            <a:off x="278388" y="4667204"/>
            <a:ext cx="852170" cy="27559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zh-CN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2018-9-1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387HULKO@HIUS{]]II[G5[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485" y="8890"/>
            <a:ext cx="1128395" cy="1081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8507553" y="4592875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 bwMode="auto">
          <a:xfrm>
            <a:off x="7500760" y="4647886"/>
            <a:ext cx="14020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200" kern="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网络教学辅助系统</a:t>
            </a:r>
            <a:endParaRPr lang="zh-CN" altLang="en-US" sz="1200" kern="1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398739" y="4612193"/>
            <a:ext cx="25120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 bwMode="auto">
          <a:xfrm>
            <a:off x="1535206" y="1962591"/>
            <a:ext cx="1481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kern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  <a:endParaRPr lang="zh-CN" altLang="en-US" sz="4400" kern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"/>
          <p:cNvSpPr txBox="1">
            <a:spLocks noChangeArrowheads="1"/>
          </p:cNvSpPr>
          <p:nvPr/>
        </p:nvSpPr>
        <p:spPr bwMode="auto">
          <a:xfrm>
            <a:off x="5602159" y="762049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项目需求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5161287" y="767384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+mj-lt"/>
              </a:rPr>
              <a:t>1</a:t>
            </a:r>
            <a:endParaRPr lang="zh-CN" altLang="en-US" sz="2000">
              <a:latin typeface="+mj-lt"/>
            </a:endParaRPr>
          </a:p>
        </p:txBody>
      </p:sp>
      <p:sp>
        <p:nvSpPr>
          <p:cNvPr id="64" name="文本框 6"/>
          <p:cNvSpPr txBox="1">
            <a:spLocks noChangeArrowheads="1"/>
          </p:cNvSpPr>
          <p:nvPr/>
        </p:nvSpPr>
        <p:spPr bwMode="auto">
          <a:xfrm>
            <a:off x="5602159" y="1466905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项目内容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161287" y="1481719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+mj-lt"/>
              </a:rPr>
              <a:t>2</a:t>
            </a:r>
            <a:endParaRPr lang="zh-CN" altLang="en-US" sz="2000">
              <a:latin typeface="+mj-lt"/>
            </a:endParaRPr>
          </a:p>
        </p:txBody>
      </p:sp>
      <p:sp>
        <p:nvSpPr>
          <p:cNvPr id="67" name="文本框 66"/>
          <p:cNvSpPr txBox="1">
            <a:spLocks noChangeArrowheads="1"/>
          </p:cNvSpPr>
          <p:nvPr/>
        </p:nvSpPr>
        <p:spPr bwMode="auto">
          <a:xfrm>
            <a:off x="5602159" y="2145121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成员分工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8" name="文本框 6"/>
          <p:cNvSpPr txBox="1">
            <a:spLocks noChangeArrowheads="1"/>
          </p:cNvSpPr>
          <p:nvPr/>
        </p:nvSpPr>
        <p:spPr bwMode="auto">
          <a:xfrm>
            <a:off x="5602159" y="2828891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2000" dirty="0">
                <a:solidFill>
                  <a:schemeClr val="accent1"/>
                </a:solidFill>
                <a:latin typeface="+mj-ea"/>
                <a:ea typeface="+mj-ea"/>
              </a:rPr>
              <a:t>技术难点</a:t>
            </a:r>
            <a:endParaRPr lang="zh-CN" alt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5161287" y="2182003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+mj-lt"/>
              </a:rPr>
              <a:t>3</a:t>
            </a:r>
            <a:endParaRPr lang="zh-CN" altLang="en-US" sz="2000">
              <a:latin typeface="+mj-lt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5161287" y="2840066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+mj-lt"/>
              </a:rPr>
              <a:t>4</a:t>
            </a:r>
            <a:endParaRPr lang="zh-CN" altLang="en-US" sz="2000">
              <a:latin typeface="+mj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891272" y="1266456"/>
            <a:ext cx="2769365" cy="2769365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 bwMode="auto">
          <a:xfrm>
            <a:off x="1337236" y="2676631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400" kern="100">
              <a:solidFill>
                <a:schemeClr val="accent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78388" y="4667204"/>
            <a:ext cx="85217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2018-9-1</a:t>
            </a:r>
            <a:endParaRPr lang="zh-CN" altLang="en-US" sz="12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6"/>
          <p:cNvSpPr txBox="1">
            <a:spLocks noChangeArrowheads="1"/>
          </p:cNvSpPr>
          <p:nvPr/>
        </p:nvSpPr>
        <p:spPr bwMode="auto">
          <a:xfrm>
            <a:off x="5602159" y="3495932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项目总结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161287" y="3507107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+mj-lt"/>
              </a:rPr>
              <a:t>5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5614859" y="4148712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 smtClean="0">
                <a:solidFill>
                  <a:schemeClr val="accent1"/>
                </a:solidFill>
                <a:latin typeface="+mj-ea"/>
                <a:ea typeface="+mj-ea"/>
              </a:rPr>
              <a:t>成果展示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73987" y="4159887"/>
            <a:ext cx="440872" cy="4408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+mj-lt"/>
              </a:rPr>
              <a:t>6</a:t>
            </a:r>
            <a:endParaRPr lang="en-US" altLang="zh-CN" sz="20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772048" y="893298"/>
            <a:ext cx="180848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项目需求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145033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365760" y="-1195753"/>
            <a:ext cx="8510954" cy="7160456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65325" y="1477010"/>
            <a:ext cx="558927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管理员能够进行公告信息模块、学生信息模块、教师信息模块的管理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能够修改个人基本信息和密码，以及选课信息的相关操作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教师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能够修改个人基本信息和密码，以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及课程的添加，选课学生的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查询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772048" y="984738"/>
            <a:ext cx="180848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项目内容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2867" y="1665438"/>
            <a:ext cx="586622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能够对个人信息进行增加，修改等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2496968" y="-465601"/>
            <a:ext cx="4171119" cy="1450339"/>
          </a:xfrm>
          <a:custGeom>
            <a:avLst/>
            <a:gdLst>
              <a:gd name="connsiteX0" fmla="*/ 0 w 3557939"/>
              <a:gd name="connsiteY0" fmla="*/ 0 h 1778969"/>
              <a:gd name="connsiteX1" fmla="*/ 3557939 w 3557939"/>
              <a:gd name="connsiteY1" fmla="*/ 0 h 1778969"/>
              <a:gd name="connsiteX2" fmla="*/ 1778970 w 3557939"/>
              <a:gd name="connsiteY2" fmla="*/ 1778969 h 177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939" h="1778969">
                <a:moveTo>
                  <a:pt x="0" y="0"/>
                </a:moveTo>
                <a:lnTo>
                  <a:pt x="3557939" y="0"/>
                </a:lnTo>
                <a:lnTo>
                  <a:pt x="1778970" y="1778969"/>
                </a:lnTo>
                <a:close/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/>
          <p:cNvSpPr/>
          <p:nvPr/>
        </p:nvSpPr>
        <p:spPr>
          <a:xfrm>
            <a:off x="365760" y="-1195753"/>
            <a:ext cx="8510954" cy="7160456"/>
          </a:xfrm>
          <a:prstGeom prst="diamond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903192" y="2184868"/>
            <a:ext cx="5866228" cy="3987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能够添加和删除课程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3192" y="2732873"/>
            <a:ext cx="586622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能够进行选课以及相关操作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5602" y="3298023"/>
            <a:ext cx="5866228" cy="3987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Bef>
                <a:spcPct val="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能够进行公告的查看，删除与添加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" y="1508565"/>
            <a:ext cx="9144000" cy="2660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7" name="直接连接符 6"/>
          <p:cNvCxnSpPr/>
          <p:nvPr/>
        </p:nvCxnSpPr>
        <p:spPr>
          <a:xfrm>
            <a:off x="194041" y="811697"/>
            <a:ext cx="2579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14300" y="2677160"/>
            <a:ext cx="1894205" cy="730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后端框架搭建及功能实现，需求分析</a:t>
            </a:r>
            <a:endParaRPr lang="zh-CN" sz="16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870497" y="2378391"/>
            <a:ext cx="2365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90381" y="2033046"/>
            <a:ext cx="128244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王洪祥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2541532" y="2402378"/>
            <a:ext cx="2365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018568" y="2070690"/>
            <a:ext cx="128244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张宇新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4239563" y="2403319"/>
            <a:ext cx="2365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708247" y="2033046"/>
            <a:ext cx="128244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韩华旭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97087" y="249617"/>
            <a:ext cx="182614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成员分工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83385" y="2677160"/>
            <a:ext cx="1838960" cy="120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1600" dirty="0" smtClean="0">
                <a:solidFill>
                  <a:schemeClr val="bg1"/>
                </a:solidFill>
                <a:sym typeface="+mn-ea"/>
              </a:rPr>
              <a:t>  </a:t>
            </a:r>
            <a:r>
              <a:rPr lang="zh-CN" sz="1600" dirty="0" smtClean="0">
                <a:solidFill>
                  <a:schemeClr val="bg1"/>
                </a:solidFill>
                <a:sym typeface="+mn-ea"/>
              </a:rPr>
              <a:t>后端功能</a:t>
            </a:r>
            <a:r>
              <a:rPr lang="zh-CN" altLang="en-US" sz="1600" dirty="0">
                <a:solidFill>
                  <a:schemeClr val="bg1"/>
                </a:solidFill>
                <a:sym typeface="+mn-ea"/>
              </a:rPr>
              <a:t>测试</a:t>
            </a:r>
            <a:endParaRPr lang="zh-CN" alt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endParaRPr lang="zh-CN" altLang="en-US" sz="1600" dirty="0" smtClean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sz="1600" dirty="0" smtClean="0">
                <a:solidFill>
                  <a:schemeClr val="bg1"/>
                </a:solidFill>
                <a:sym typeface="+mn-ea"/>
              </a:rPr>
              <a:t> 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68245" y="2693118"/>
            <a:ext cx="2190584" cy="1127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前端开发页面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chemeClr val="bg1"/>
                </a:solidFill>
              </a:rPr>
              <a:t>     设计与 实现及部分后端功能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126783" y="2438879"/>
            <a:ext cx="2365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606897" y="2057176"/>
            <a:ext cx="1282444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张宸嘉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66895" y="2728678"/>
            <a:ext cx="2190584" cy="7308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chemeClr val="bg1"/>
                </a:solidFill>
                <a:sym typeface="+mn-ea"/>
              </a:rPr>
              <a:t>后端框架搭建及功能实现，数据库设计</a:t>
            </a:r>
            <a:endParaRPr lang="zh-CN" sz="1600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888273" y="2440149"/>
            <a:ext cx="2365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356957" y="2069876"/>
            <a:ext cx="1282444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黎明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6955" y="2729948"/>
            <a:ext cx="2190584" cy="41084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sz="1600" dirty="0" smtClean="0">
                <a:solidFill>
                  <a:schemeClr val="bg1"/>
                </a:solidFill>
                <a:sym typeface="+mn-ea"/>
              </a:rPr>
              <a:t>后端功能</a:t>
            </a:r>
            <a:r>
              <a:rPr lang="zh-CN" altLang="en-US" sz="1600" dirty="0">
                <a:solidFill>
                  <a:schemeClr val="bg1"/>
                </a:solidFill>
              </a:rPr>
              <a:t>测试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990516" y="151946"/>
            <a:ext cx="3376930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           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管理员用例图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90" y="568960"/>
            <a:ext cx="6072505" cy="433768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49838" y="151946"/>
            <a:ext cx="2695575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教师用例图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85" y="1061085"/>
            <a:ext cx="6029960" cy="3255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09198" y="151946"/>
            <a:ext cx="2614295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        </a:t>
            </a:r>
            <a:r>
              <a:rPr lang="zh-CN" sz="2800" b="1" dirty="0">
                <a:solidFill>
                  <a:schemeClr val="accent5">
                    <a:lumMod val="75000"/>
                  </a:schemeClr>
                </a:solidFill>
              </a:rPr>
              <a:t>学生用例图</a:t>
            </a:r>
            <a:endParaRPr lang="zh-CN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45" y="915035"/>
            <a:ext cx="5989955" cy="3541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alphaModFix amt="51000"/>
            <a:duotone>
              <a:prstClr val="black"/>
              <a:schemeClr val="tx2">
                <a:tint val="45000"/>
                <a:satMod val="4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268521" y="151946"/>
            <a:ext cx="1932940" cy="650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概念模型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423545"/>
            <a:ext cx="5318760" cy="439547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蓝色清新答辩1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0437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912</Words>
  <Application>WPS 演示</Application>
  <PresentationFormat>全屏显示(16:9)</PresentationFormat>
  <Paragraphs>132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Times New Roman</vt:lpstr>
      <vt:lpstr>Arial</vt:lpstr>
      <vt:lpstr>Calibri Light</vt:lpstr>
      <vt:lpstr>方正宋刻本秀楷简体</vt:lpstr>
      <vt:lpstr>Gill Sans</vt:lpstr>
      <vt:lpstr>Impact MT Std</vt:lpstr>
      <vt:lpstr>微软雅黑 Light</vt:lpstr>
      <vt:lpstr>Arial Unicode MS</vt:lpstr>
      <vt:lpstr>Calibri</vt:lpstr>
      <vt:lpstr>Gill Sans MT</vt:lpstr>
      <vt:lpstr>华文行楷</vt:lpstr>
      <vt:lpstr>华文隶书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17835</cp:lastModifiedBy>
  <cp:revision>434</cp:revision>
  <dcterms:created xsi:type="dcterms:W3CDTF">2017-05-01T12:27:00Z</dcterms:created>
  <dcterms:modified xsi:type="dcterms:W3CDTF">2018-08-31T12:36:39Z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KSORubyTemplateID">
    <vt:lpwstr>8</vt:lpwstr>
  </property>
</Properties>
</file>