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42"/>
  </p:notesMasterIdLst>
  <p:sldIdLst>
    <p:sldId id="267" r:id="rId3"/>
    <p:sldId id="266" r:id="rId4"/>
    <p:sldId id="1714" r:id="rId5"/>
    <p:sldId id="1715" r:id="rId6"/>
    <p:sldId id="1713" r:id="rId7"/>
    <p:sldId id="1743" r:id="rId8"/>
    <p:sldId id="1744" r:id="rId9"/>
    <p:sldId id="1702" r:id="rId10"/>
    <p:sldId id="1733" r:id="rId11"/>
    <p:sldId id="1712" r:id="rId12"/>
    <p:sldId id="1717" r:id="rId13"/>
    <p:sldId id="1718" r:id="rId14"/>
    <p:sldId id="1719" r:id="rId15"/>
    <p:sldId id="1720" r:id="rId16"/>
    <p:sldId id="1721" r:id="rId17"/>
    <p:sldId id="1722" r:id="rId18"/>
    <p:sldId id="1723" r:id="rId19"/>
    <p:sldId id="1724" r:id="rId20"/>
    <p:sldId id="1734" r:id="rId21"/>
    <p:sldId id="1742" r:id="rId22"/>
    <p:sldId id="1711" r:id="rId23"/>
    <p:sldId id="1747" r:id="rId24"/>
    <p:sldId id="1739" r:id="rId25"/>
    <p:sldId id="1745" r:id="rId26"/>
    <p:sldId id="1740" r:id="rId27"/>
    <p:sldId id="1741" r:id="rId28"/>
    <p:sldId id="1735" r:id="rId29"/>
    <p:sldId id="1726" r:id="rId30"/>
    <p:sldId id="1731" r:id="rId31"/>
    <p:sldId id="1727" r:id="rId32"/>
    <p:sldId id="1728" r:id="rId33"/>
    <p:sldId id="1730" r:id="rId34"/>
    <p:sldId id="1736" r:id="rId35"/>
    <p:sldId id="1732" r:id="rId36"/>
    <p:sldId id="286" r:id="rId37"/>
    <p:sldId id="1737" r:id="rId38"/>
    <p:sldId id="1738" r:id="rId39"/>
    <p:sldId id="297" r:id="rId40"/>
    <p:sldId id="261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40"/>
    <a:srgbClr val="778495"/>
    <a:srgbClr val="666666"/>
    <a:srgbClr val="B74919"/>
    <a:srgbClr val="313F49"/>
    <a:srgbClr val="404F64"/>
    <a:srgbClr val="F29D04"/>
    <a:srgbClr val="F68A00"/>
    <a:srgbClr val="CC4A4A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740" autoAdjust="0"/>
  </p:normalViewPr>
  <p:slideViewPr>
    <p:cSldViewPr snapToGrid="0">
      <p:cViewPr varScale="1">
        <p:scale>
          <a:sx n="64" d="100"/>
          <a:sy n="64" d="100"/>
        </p:scale>
        <p:origin x="-636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convolutional neural network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convolutional neural network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5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4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4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438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 userDrawn="1"/>
        </p:nvSpPr>
        <p:spPr>
          <a:xfrm>
            <a:off x="1" y="0"/>
            <a:ext cx="12191999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6296" r="-62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ectangle 409"/>
          <p:cNvSpPr>
            <a:spLocks noChangeArrowheads="1"/>
          </p:cNvSpPr>
          <p:nvPr userDrawn="1"/>
        </p:nvSpPr>
        <p:spPr bwMode="auto">
          <a:xfrm>
            <a:off x="2343150" y="1723870"/>
            <a:ext cx="7377113" cy="3048000"/>
          </a:xfrm>
          <a:prstGeom prst="wedgeRectCallout">
            <a:avLst>
              <a:gd name="adj1" fmla="val 2393"/>
              <a:gd name="adj2" fmla="val 59296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28644" y="2364433"/>
            <a:ext cx="7366508" cy="446087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340915" y="2826931"/>
            <a:ext cx="7366506" cy="1143819"/>
          </a:xfrm>
        </p:spPr>
        <p:txBody>
          <a:bodyPr anchor="b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960952" y="2217953"/>
            <a:ext cx="8270096" cy="804151"/>
          </a:xfrm>
          <a:noFill/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960952" y="3065104"/>
            <a:ext cx="8270096" cy="1082874"/>
          </a:xfr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16" name="矩形 215"/>
          <p:cNvSpPr/>
          <p:nvPr userDrawn="1"/>
        </p:nvSpPr>
        <p:spPr>
          <a:xfrm>
            <a:off x="0" y="5044440"/>
            <a:ext cx="12192000" cy="1929765"/>
          </a:xfrm>
          <a:prstGeom prst="rect">
            <a:avLst/>
          </a:prstGeom>
          <a:blipFill dpi="0" rotWithShape="1">
            <a:blip r:embed="rId2">
              <a:alphaModFix amt="6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634" r="-7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3810000" y="0"/>
            <a:ext cx="8382000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t="-7785" b="-77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09"/>
          <p:cNvSpPr>
            <a:spLocks noChangeArrowheads="1"/>
          </p:cNvSpPr>
          <p:nvPr userDrawn="1"/>
        </p:nvSpPr>
        <p:spPr bwMode="auto">
          <a:xfrm>
            <a:off x="669924" y="2187444"/>
            <a:ext cx="4944205" cy="2042796"/>
          </a:xfrm>
          <a:prstGeom prst="wedgeRectCallout">
            <a:avLst>
              <a:gd name="adj1" fmla="val 37945"/>
              <a:gd name="adj2" fmla="val 6538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352694"/>
            <a:ext cx="472503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03735"/>
            <a:ext cx="472503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19369"/>
            <a:ext cx="472503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2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28644" y="3959441"/>
            <a:ext cx="7366506" cy="4882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1800" dirty="0"/>
              <a:t>Group Member</a:t>
            </a:r>
            <a:r>
              <a:rPr lang="zh-CN" altLang="en-US" sz="1800" dirty="0"/>
              <a:t>：</a:t>
            </a:r>
            <a:r>
              <a:rPr lang="en-US" altLang="zh-CN" sz="1800" dirty="0"/>
              <a:t>Huang </a:t>
            </a:r>
            <a:r>
              <a:rPr lang="en-US" altLang="zh-CN" sz="1800" dirty="0" err="1"/>
              <a:t>Hongyi</a:t>
            </a:r>
            <a:r>
              <a:rPr lang="zh-CN" altLang="en-US" sz="1800" dirty="0"/>
              <a:t>，</a:t>
            </a:r>
            <a:r>
              <a:rPr lang="en-US" altLang="zh-CN" sz="1800" dirty="0"/>
              <a:t>Zhou </a:t>
            </a:r>
            <a:r>
              <a:rPr lang="en-US" altLang="zh-CN" sz="1800" dirty="0" err="1"/>
              <a:t>Shuo</a:t>
            </a:r>
            <a:r>
              <a:rPr lang="en-US" altLang="zh-CN" sz="1800" dirty="0"/>
              <a:t>, </a:t>
            </a:r>
          </a:p>
          <a:p>
            <a:r>
              <a:rPr lang="en-US" altLang="zh-CN" sz="1800" dirty="0"/>
              <a:t>Chen </a:t>
            </a:r>
            <a:r>
              <a:rPr lang="en-US" altLang="zh-CN" sz="1800" dirty="0" err="1"/>
              <a:t>Yuming</a:t>
            </a:r>
            <a:r>
              <a:rPr lang="en-US" altLang="zh-CN" sz="1800" dirty="0"/>
              <a:t>, Yu </a:t>
            </a:r>
            <a:r>
              <a:rPr lang="en-US" altLang="zh-CN" sz="1800" dirty="0" err="1"/>
              <a:t>Chuan</a:t>
            </a:r>
            <a:r>
              <a:rPr lang="en-US" altLang="zh-CN" sz="1800" dirty="0"/>
              <a:t>, Yang </a:t>
            </a:r>
            <a:r>
              <a:rPr lang="en-US" altLang="zh-CN" sz="1800" dirty="0" err="1"/>
              <a:t>Xueya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40915" y="2504895"/>
            <a:ext cx="7366506" cy="1143819"/>
          </a:xfrm>
        </p:spPr>
        <p:txBody>
          <a:bodyPr>
            <a:noAutofit/>
          </a:bodyPr>
          <a:lstStyle/>
          <a:p>
            <a:r>
              <a:rPr lang="en-HK" altLang="zh-CN" sz="3200" spc="0" dirty="0"/>
              <a:t>A</a:t>
            </a:r>
            <a:r>
              <a:rPr lang="en-US" altLang="zh-CN" sz="3200" spc="0" dirty="0"/>
              <a:t>R Child English Vocabulary Teaching</a:t>
            </a:r>
            <a:br>
              <a:rPr lang="en-US" altLang="zh-CN" sz="3200" spc="0" dirty="0"/>
            </a:br>
            <a:r>
              <a:rPr lang="en-US" altLang="zh-CN" sz="3200" spc="0" dirty="0"/>
              <a:t> Based on Handwritten Letter Recognition</a:t>
            </a:r>
            <a:endParaRPr lang="zh-CN" altLang="en-US" sz="3200" spc="0" dirty="0"/>
          </a:p>
        </p:txBody>
      </p:sp>
    </p:spTree>
    <p:extLst>
      <p:ext uri="{BB962C8B-B14F-4D97-AF65-F5344CB8AC3E}">
        <p14:creationId xmlns:p14="http://schemas.microsoft.com/office/powerpoint/2010/main" val="28379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2.1 Word Segmentation</a:t>
            </a:r>
            <a:endParaRPr lang="zh-CN" altLang="en-US" sz="32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sz="1800" dirty="0"/>
              <a:t>To recognize a word, we consider extracting the letters from the word, and recognizing these letters one by one.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2757D0-AC1E-6445-A7E1-2E743B981E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3" y="1854379"/>
            <a:ext cx="3104408" cy="1705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18E1A6C-AE07-954C-91B1-89E38CA8DF30}"/>
              </a:ext>
            </a:extLst>
          </p:cNvPr>
          <p:cNvSpPr txBox="1"/>
          <p:nvPr/>
        </p:nvSpPr>
        <p:spPr>
          <a:xfrm>
            <a:off x="4601837" y="1819809"/>
            <a:ext cx="6627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Look at the picture on the left, it is the word “horse”.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want to extract the letters ‘h’, ‘o’, ‘r’, ‘s’, ‘e’ respectively.</a:t>
            </a:r>
            <a:r>
              <a:rPr lang="zh-CN" altLang="en-US" sz="2000" dirty="0"/>
              <a:t> </a:t>
            </a:r>
            <a:r>
              <a:rPr lang="en-US" altLang="zh-CN" sz="2000" dirty="0"/>
              <a:t>In order to reduce the data size and highlight the features of the handwritten letters, we use Image Binarization</a:t>
            </a:r>
            <a:r>
              <a:rPr lang="zh-CN" altLang="en-US" sz="2000" dirty="0"/>
              <a:t> </a:t>
            </a:r>
            <a:r>
              <a:rPr lang="en-US" altLang="zh-CN" sz="2000" dirty="0"/>
              <a:t>to process these pictures.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3F82EE-0BF1-454C-8253-7DEEC383FEAD}"/>
              </a:ext>
            </a:extLst>
          </p:cNvPr>
          <p:cNvSpPr txBox="1"/>
          <p:nvPr/>
        </p:nvSpPr>
        <p:spPr>
          <a:xfrm>
            <a:off x="669924" y="1210707"/>
            <a:ext cx="327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 Binarization</a:t>
            </a:r>
          </a:p>
        </p:txBody>
      </p:sp>
    </p:spTree>
    <p:extLst>
      <p:ext uri="{BB962C8B-B14F-4D97-AF65-F5344CB8AC3E}">
        <p14:creationId xmlns:p14="http://schemas.microsoft.com/office/powerpoint/2010/main" val="13458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2757D0-AC1E-6445-A7E1-2E743B981E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3" y="1854379"/>
            <a:ext cx="3104408" cy="1705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18E1A6C-AE07-954C-91B1-89E38CA8DF30}"/>
              </a:ext>
            </a:extLst>
          </p:cNvPr>
          <p:cNvSpPr txBox="1"/>
          <p:nvPr/>
        </p:nvSpPr>
        <p:spPr>
          <a:xfrm>
            <a:off x="4601836" y="1729204"/>
            <a:ext cx="6627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Look at the picture on the left, it is the word “horse”.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want to extract the letters ‘h’, ‘o’, ‘r’, ‘s’, ‘e’ respectively.</a:t>
            </a:r>
            <a:r>
              <a:rPr lang="zh-CN" altLang="en-US" sz="2000" dirty="0"/>
              <a:t> </a:t>
            </a:r>
            <a:r>
              <a:rPr lang="en-US" altLang="zh-CN" sz="2000" dirty="0"/>
              <a:t>In order to reduce the data size and highlight the features of the handwritten letters, we use Image Binarization</a:t>
            </a:r>
            <a:r>
              <a:rPr lang="zh-CN" altLang="en-US" sz="2000" dirty="0"/>
              <a:t> </a:t>
            </a:r>
            <a:r>
              <a:rPr lang="en-US" altLang="zh-CN" sz="2000" dirty="0"/>
              <a:t>to process these pictures.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3F82EE-0BF1-454C-8253-7DEEC383FEAD}"/>
              </a:ext>
            </a:extLst>
          </p:cNvPr>
          <p:cNvSpPr txBox="1"/>
          <p:nvPr/>
        </p:nvSpPr>
        <p:spPr>
          <a:xfrm>
            <a:off x="669924" y="1210707"/>
            <a:ext cx="327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 Binarization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25E3DA-27C2-9C44-ACDA-20DD74BF1F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3" y="3945195"/>
            <a:ext cx="3587886" cy="1962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CA77D82-1550-8A49-BEFE-EBE2C3C1BD26}"/>
              </a:ext>
            </a:extLst>
          </p:cNvPr>
          <p:cNvSpPr txBox="1"/>
          <p:nvPr/>
        </p:nvSpPr>
        <p:spPr>
          <a:xfrm>
            <a:off x="4645284" y="4163234"/>
            <a:ext cx="6540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After processing, the deeper parts of the original image become deeper, and the lighter parts of the image become lighter.</a:t>
            </a: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xmlns="" id="{03D43184-0774-264F-99E4-8A5D7FE9D278}"/>
              </a:ext>
            </a:extLst>
          </p:cNvPr>
          <p:cNvSpPr/>
          <p:nvPr/>
        </p:nvSpPr>
        <p:spPr>
          <a:xfrm rot="5400000">
            <a:off x="3023884" y="3880835"/>
            <a:ext cx="2148810" cy="262647"/>
          </a:xfrm>
          <a:prstGeom prst="utur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693E3F-ED11-B64D-BAE6-2BF7F38E0877}"/>
              </a:ext>
            </a:extLst>
          </p:cNvPr>
          <p:cNvSpPr txBox="1"/>
          <p:nvPr/>
        </p:nvSpPr>
        <p:spPr>
          <a:xfrm>
            <a:off x="669924" y="1235412"/>
            <a:ext cx="692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Connected Components Extraction and Analysis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BA3F45-7BE9-5B47-B1AE-AAEAE64D1D10}"/>
              </a:ext>
            </a:extLst>
          </p:cNvPr>
          <p:cNvSpPr txBox="1"/>
          <p:nvPr/>
        </p:nvSpPr>
        <p:spPr>
          <a:xfrm>
            <a:off x="669924" y="1819072"/>
            <a:ext cx="10661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Connected Component </a:t>
            </a:r>
            <a:r>
              <a:rPr lang="en-US" sz="2000" dirty="0"/>
              <a:t>refers to the region in the image formed by the adjacent pixel points that share the same pixel values with one another.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Connected Components of the word pictures are these single letters.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3462A3-AA40-A640-B781-0F4D65376288}"/>
              </a:ext>
            </a:extLst>
          </p:cNvPr>
          <p:cNvSpPr txBox="1"/>
          <p:nvPr/>
        </p:nvSpPr>
        <p:spPr>
          <a:xfrm>
            <a:off x="758757" y="3429000"/>
            <a:ext cx="1049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Connected Components Analysis, we obtain the images of the single letters.</a:t>
            </a:r>
          </a:p>
        </p:txBody>
      </p:sp>
    </p:spTree>
    <p:extLst>
      <p:ext uri="{BB962C8B-B14F-4D97-AF65-F5344CB8AC3E}">
        <p14:creationId xmlns:p14="http://schemas.microsoft.com/office/powerpoint/2010/main" val="25608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665E4-FDA1-7847-AE34-A5AFEA90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165F97-ACE5-6749-8CC8-C4C2583A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EB5A0F-74B5-BE45-95A3-6131705BFC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6" y="2040935"/>
            <a:ext cx="1506435" cy="2163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DA3B46-024F-E04C-B7AB-D2309CEF06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0" y="2060138"/>
            <a:ext cx="1804627" cy="2144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8C2DA4C-CC55-9D42-90C5-F4CF208CC5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05" y="2073172"/>
            <a:ext cx="1864421" cy="20359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03A07F-A5A6-9E43-9429-542788FCAD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58" y="2060138"/>
            <a:ext cx="2096877" cy="2062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9CB4AB5-2948-4944-947D-4F4C312339F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82" y="2073172"/>
            <a:ext cx="2524522" cy="1977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76582FF-14A2-C14D-9B06-2DDDF563A8DF}"/>
              </a:ext>
            </a:extLst>
          </p:cNvPr>
          <p:cNvSpPr txBox="1"/>
          <p:nvPr/>
        </p:nvSpPr>
        <p:spPr>
          <a:xfrm>
            <a:off x="669924" y="1313586"/>
            <a:ext cx="40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Segmentation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FB12D7-70DF-AB40-998A-CC7A1DA1114E}"/>
              </a:ext>
            </a:extLst>
          </p:cNvPr>
          <p:cNvSpPr txBox="1"/>
          <p:nvPr/>
        </p:nvSpPr>
        <p:spPr>
          <a:xfrm>
            <a:off x="3725693" y="4407040"/>
            <a:ext cx="516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Example: the segmentation of word “horse” </a:t>
            </a:r>
          </a:p>
        </p:txBody>
      </p:sp>
    </p:spTree>
    <p:extLst>
      <p:ext uri="{BB962C8B-B14F-4D97-AF65-F5344CB8AC3E}">
        <p14:creationId xmlns:p14="http://schemas.microsoft.com/office/powerpoint/2010/main" val="26193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BA3F45-7BE9-5B47-B1AE-AAEAE64D1D10}"/>
              </a:ext>
            </a:extLst>
          </p:cNvPr>
          <p:cNvSpPr txBox="1"/>
          <p:nvPr/>
        </p:nvSpPr>
        <p:spPr>
          <a:xfrm>
            <a:off x="669924" y="1819072"/>
            <a:ext cx="1066151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result of last slide seems good, however, there exists some exceptions that we need to pay attention 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6A9815-E68C-5848-91C9-F1C54AB35E92}"/>
              </a:ext>
            </a:extLst>
          </p:cNvPr>
          <p:cNvSpPr txBox="1"/>
          <p:nvPr/>
        </p:nvSpPr>
        <p:spPr>
          <a:xfrm>
            <a:off x="967261" y="2926695"/>
            <a:ext cx="1055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the letters </a:t>
            </a:r>
            <a:r>
              <a:rPr lang="en-US" sz="2000" b="1" i="1" dirty="0"/>
              <a:t>‘</a:t>
            </a:r>
            <a:r>
              <a:rPr lang="en-US" sz="2000" b="1" i="1" dirty="0" err="1"/>
              <a:t>i</a:t>
            </a:r>
            <a:r>
              <a:rPr lang="en-US" sz="2000" b="1" i="1" dirty="0"/>
              <a:t>’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i="1" dirty="0"/>
              <a:t>‘j’</a:t>
            </a:r>
            <a:r>
              <a:rPr lang="en-US" sz="2000" dirty="0"/>
              <a:t> are not connected components or connected graph since there exists a </a:t>
            </a:r>
            <a:r>
              <a:rPr lang="en-US" sz="2000" b="1" dirty="0"/>
              <a:t>“</a:t>
            </a:r>
            <a:r>
              <a:rPr lang="en-US" sz="2000" b="1" i="1" dirty="0"/>
              <a:t>dot”</a:t>
            </a:r>
            <a:r>
              <a:rPr lang="en-US" sz="2000" b="1" dirty="0"/>
              <a:t> </a:t>
            </a:r>
            <a:r>
              <a:rPr lang="en-US" sz="2000" dirty="0"/>
              <a:t>on the top of these two letters.</a:t>
            </a:r>
            <a:endParaRPr lang="en-US" sz="20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91691D-FE25-494D-B127-B134FF7AADC2}"/>
              </a:ext>
            </a:extLst>
          </p:cNvPr>
          <p:cNvSpPr txBox="1"/>
          <p:nvPr/>
        </p:nvSpPr>
        <p:spPr>
          <a:xfrm>
            <a:off x="669924" y="1272500"/>
            <a:ext cx="332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Exceptions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E0DFAD-0B4C-D04E-8985-DBB8CC0B8791}"/>
              </a:ext>
            </a:extLst>
          </p:cNvPr>
          <p:cNvSpPr txBox="1"/>
          <p:nvPr/>
        </p:nvSpPr>
        <p:spPr>
          <a:xfrm>
            <a:off x="669924" y="3745149"/>
            <a:ext cx="1062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Hence, we need to consider the relative height of the dot compared to the whole letter in order to recognize the letter ‘</a:t>
            </a:r>
            <a:r>
              <a:rPr lang="en-US" dirty="0" err="1"/>
              <a:t>i</a:t>
            </a:r>
            <a:r>
              <a:rPr lang="en-US" dirty="0"/>
              <a:t>’ and ‘j’.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5B71FD1-F80D-FD4F-81A5-614FD5FBC7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51" y="4502048"/>
            <a:ext cx="1212031" cy="1462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13E4F26-E343-4F4B-AB29-8C32FB890D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49" y="4502048"/>
            <a:ext cx="653471" cy="1462188"/>
          </a:xfrm>
          <a:prstGeom prst="rect">
            <a:avLst/>
          </a:prstGeom>
        </p:spPr>
      </p:pic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xmlns="" id="{50F4EFE1-12AE-1642-86FB-DD53F72D1221}"/>
              </a:ext>
            </a:extLst>
          </p:cNvPr>
          <p:cNvCxnSpPr/>
          <p:nvPr/>
        </p:nvCxnSpPr>
        <p:spPr>
          <a:xfrm>
            <a:off x="2790020" y="4735853"/>
            <a:ext cx="1112167" cy="768485"/>
          </a:xfrm>
          <a:prstGeom prst="curvedConnector3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79E3F34-976A-A345-939D-9A25AB59409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43" y="4391481"/>
            <a:ext cx="566345" cy="157275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3A1D5F1-9AE6-2849-9129-FBB56FC87C36}"/>
              </a:ext>
            </a:extLst>
          </p:cNvPr>
          <p:cNvCxnSpPr/>
          <p:nvPr/>
        </p:nvCxnSpPr>
        <p:spPr>
          <a:xfrm>
            <a:off x="4586656" y="5504338"/>
            <a:ext cx="279042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2.2 Letter Partition</a:t>
            </a:r>
            <a:endParaRPr lang="zh-CN" altLang="en-US" sz="32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sz="2000" dirty="0"/>
              <a:t>After obtaining a single letter, we can formally extract features from the letters.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Letter Partition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693E3F-ED11-B64D-BAE6-2BF7F38E0877}"/>
              </a:ext>
            </a:extLst>
          </p:cNvPr>
          <p:cNvSpPr txBox="1"/>
          <p:nvPr/>
        </p:nvSpPr>
        <p:spPr>
          <a:xfrm>
            <a:off x="669924" y="1235412"/>
            <a:ext cx="692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Partition and 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1CBA3F45-7BE9-5B47-B1AE-AAEAE64D1D10}"/>
                  </a:ext>
                </a:extLst>
              </p:cNvPr>
              <p:cNvSpPr txBox="1"/>
              <p:nvPr/>
            </p:nvSpPr>
            <p:spPr>
              <a:xfrm>
                <a:off x="669924" y="1780161"/>
                <a:ext cx="581842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Partition the letter image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blocks with equal size(the length and with of each block is same)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A3F45-7BE9-5B47-B1AE-AAEAE64D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780161"/>
                <a:ext cx="5818426" cy="1754326"/>
              </a:xfrm>
              <a:prstGeom prst="rect">
                <a:avLst/>
              </a:prstGeom>
              <a:blipFill>
                <a:blip r:embed="rId2"/>
                <a:stretch>
                  <a:fillRect l="-871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892BB7-4719-D14F-AE14-01221805E7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02" y="1235412"/>
            <a:ext cx="3334898" cy="38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Letter Partition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693E3F-ED11-B64D-BAE6-2BF7F38E0877}"/>
              </a:ext>
            </a:extLst>
          </p:cNvPr>
          <p:cNvSpPr txBox="1"/>
          <p:nvPr/>
        </p:nvSpPr>
        <p:spPr>
          <a:xfrm>
            <a:off x="669924" y="1235412"/>
            <a:ext cx="692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Partition and Feature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1CBA3F45-7BE9-5B47-B1AE-AAEAE64D1D10}"/>
                  </a:ext>
                </a:extLst>
              </p:cNvPr>
              <p:cNvSpPr txBox="1"/>
              <p:nvPr/>
            </p:nvSpPr>
            <p:spPr>
              <a:xfrm>
                <a:off x="669924" y="1780161"/>
                <a:ext cx="5818426" cy="312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Partition the letter image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blocks with equal size(the length and with of each block is same)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panose="02040503050406030204" pitchFamily="18" charset="0"/>
                  </a:rPr>
                  <a:t>Calculate the percentage of black(deep) pixels in each block: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𝑓𝑒𝑎𝑡𝑢𝑟𝑒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𝑏𝑙𝑎𝑐𝑘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𝑝𝑖𝑥𝑒𝑙𝑠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BA3F45-7BE9-5B47-B1AE-AAEAE64D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780161"/>
                <a:ext cx="5818426" cy="3124510"/>
              </a:xfrm>
              <a:prstGeom prst="rect">
                <a:avLst/>
              </a:prstGeom>
              <a:blipFill rotWithShape="1">
                <a:blip r:embed="rId2"/>
                <a:stretch>
                  <a:fillRect l="-943" r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97065DDF-37B6-154F-AB56-C0619B7E1E60}"/>
                  </a:ext>
                </a:extLst>
              </p:cNvPr>
              <p:cNvSpPr txBox="1"/>
              <p:nvPr/>
            </p:nvSpPr>
            <p:spPr>
              <a:xfrm>
                <a:off x="865762" y="5117304"/>
                <a:ext cx="6877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𝑓𝑒𝑎𝑡𝑢𝑟𝑒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=1,2,…,16,</m:t>
                    </m:r>
                  </m:oMath>
                </a14:m>
                <a:r>
                  <a:rPr lang="en-US" dirty="0"/>
                  <a:t> into a vector, then we get a feature vector a letter.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065DDF-37B6-154F-AB56-C0619B7E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2" y="5117304"/>
                <a:ext cx="6877455" cy="646331"/>
              </a:xfrm>
              <a:prstGeom prst="rect">
                <a:avLst/>
              </a:prstGeom>
              <a:blipFill>
                <a:blip r:embed="rId4"/>
                <a:stretch>
                  <a:fillRect l="-552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83892BB7-4719-D14F-AE14-01221805E75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02" y="1235412"/>
            <a:ext cx="3334898" cy="38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2074362"/>
            <a:ext cx="9360818" cy="2740232"/>
            <a:chOff x="1280182" y="2117997"/>
            <a:chExt cx="9360818" cy="26714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xmlns="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xmlns="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xmlns="" id="{DBAB11C0-4810-4A94-8F28-13E26E0224EB}"/>
                </a:ext>
              </a:extLst>
            </p:cNvPr>
            <p:cNvSpPr/>
            <p:nvPr/>
          </p:nvSpPr>
          <p:spPr bwMode="auto">
            <a:xfrm>
              <a:off x="5023055" y="268305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xmlns="" id="{3E47EB4A-3E15-4AA0-A30A-7F8B22A9DDBB}"/>
                </a:ext>
              </a:extLst>
            </p:cNvPr>
            <p:cNvSpPr/>
            <p:nvPr/>
          </p:nvSpPr>
          <p:spPr>
            <a:xfrm>
              <a:off x="5523711" y="2675145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Feature Extraction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xmlns="" id="{B1894948-C048-4FFA-9212-A29C64020371}"/>
                </a:ext>
              </a:extLst>
            </p:cNvPr>
            <p:cNvSpPr/>
            <p:nvPr/>
          </p:nvSpPr>
          <p:spPr>
            <a:xfrm>
              <a:off x="5275177" y="4199253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Demo Presentation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xmlns="" id="{74CCAC2C-9967-40C4-8CD7-00CF45620998}"/>
                </a:ext>
              </a:extLst>
            </p:cNvPr>
            <p:cNvSpPr/>
            <p:nvPr/>
          </p:nvSpPr>
          <p:spPr bwMode="auto">
            <a:xfrm>
              <a:off x="4774521" y="4205920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xmlns="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xmlns="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îşḻîḑê">
            <a:extLst>
              <a:ext uri="{FF2B5EF4-FFF2-40B4-BE49-F238E27FC236}">
                <a16:creationId xmlns:a16="http://schemas.microsoft.com/office/drawing/2014/main" xmlns="" id="{35941E75-FA42-4B26-8228-95005F0AAB6B}"/>
              </a:ext>
            </a:extLst>
          </p:cNvPr>
          <p:cNvSpPr/>
          <p:nvPr/>
        </p:nvSpPr>
        <p:spPr bwMode="auto">
          <a:xfrm>
            <a:off x="4712736" y="1834542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22" name="ï$ḷïdè">
            <a:extLst>
              <a:ext uri="{FF2B5EF4-FFF2-40B4-BE49-F238E27FC236}">
                <a16:creationId xmlns:a16="http://schemas.microsoft.com/office/drawing/2014/main" xmlns="" id="{52CEBE51-3AD1-443A-B980-D18C9C1CA3A7}"/>
              </a:ext>
            </a:extLst>
          </p:cNvPr>
          <p:cNvSpPr/>
          <p:nvPr/>
        </p:nvSpPr>
        <p:spPr>
          <a:xfrm>
            <a:off x="5213392" y="18260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Introduction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îSļîḓé">
            <a:extLst>
              <a:ext uri="{FF2B5EF4-FFF2-40B4-BE49-F238E27FC236}">
                <a16:creationId xmlns:a16="http://schemas.microsoft.com/office/drawing/2014/main" xmlns="" id="{619BA977-8EE4-43BA-85FF-5088C8B3C478}"/>
              </a:ext>
            </a:extLst>
          </p:cNvPr>
          <p:cNvSpPr/>
          <p:nvPr/>
        </p:nvSpPr>
        <p:spPr bwMode="auto">
          <a:xfrm>
            <a:off x="5068055" y="3471927"/>
            <a:ext cx="455656" cy="455656"/>
          </a:xfrm>
          <a:prstGeom prst="ellipse">
            <a:avLst/>
          </a:prstGeom>
          <a:solidFill>
            <a:srgbClr val="FF4540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4" name="ïS1îďè">
            <a:extLst>
              <a:ext uri="{FF2B5EF4-FFF2-40B4-BE49-F238E27FC236}">
                <a16:creationId xmlns:a16="http://schemas.microsoft.com/office/drawing/2014/main" xmlns="" id="{FFB2AB9B-19D8-425A-B3BD-5ACBDDA88DA7}"/>
              </a:ext>
            </a:extLst>
          </p:cNvPr>
          <p:cNvSpPr/>
          <p:nvPr/>
        </p:nvSpPr>
        <p:spPr>
          <a:xfrm>
            <a:off x="5568711" y="3464636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FF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Algorithm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1812903"/>
            <a:ext cx="9385270" cy="3011024"/>
            <a:chOff x="1280182" y="1854000"/>
            <a:chExt cx="9385270" cy="293547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xmlns="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xmlns="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xmlns="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xmlns="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xmlns="" id="{DBAB11C0-4810-4A94-8F28-13E26E0224EB}"/>
                </a:ext>
              </a:extLst>
            </p:cNvPr>
            <p:cNvSpPr/>
            <p:nvPr/>
          </p:nvSpPr>
          <p:spPr bwMode="auto">
            <a:xfrm>
              <a:off x="5023055" y="2637573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xmlns="" id="{3E47EB4A-3E15-4AA0-A30A-7F8B22A9DDBB}"/>
                </a:ext>
              </a:extLst>
            </p:cNvPr>
            <p:cNvSpPr/>
            <p:nvPr/>
          </p:nvSpPr>
          <p:spPr>
            <a:xfrm>
              <a:off x="5523711" y="2629661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Feature Extraction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xmlns="" id="{132A58B3-56BF-429D-8909-0DB69205F49C}"/>
                </a:ext>
              </a:extLst>
            </p:cNvPr>
            <p:cNvSpPr/>
            <p:nvPr/>
          </p:nvSpPr>
          <p:spPr bwMode="auto">
            <a:xfrm>
              <a:off x="5047507" y="344751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xmlns="" id="{FEA29D30-CB0C-4EE2-AB66-4E2EDEEF4EF0}"/>
                </a:ext>
              </a:extLst>
            </p:cNvPr>
            <p:cNvSpPr/>
            <p:nvPr/>
          </p:nvSpPr>
          <p:spPr>
            <a:xfrm>
              <a:off x="5548163" y="3440227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Algorithm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xmlns="" id="{B1894948-C048-4FFA-9212-A29C64020371}"/>
                </a:ext>
              </a:extLst>
            </p:cNvPr>
            <p:cNvSpPr/>
            <p:nvPr/>
          </p:nvSpPr>
          <p:spPr>
            <a:xfrm>
              <a:off x="5275177" y="4199253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Demo Presentation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xmlns="" id="{74CCAC2C-9967-40C4-8CD7-00CF45620998}"/>
                </a:ext>
              </a:extLst>
            </p:cNvPr>
            <p:cNvSpPr/>
            <p:nvPr/>
          </p:nvSpPr>
          <p:spPr bwMode="auto">
            <a:xfrm>
              <a:off x="4774521" y="4205920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xmlns="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xmlns="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Algorithm</a:t>
            </a:r>
            <a:endParaRPr lang="zh-CN" altLang="en-US" sz="3200" b="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3076" name="Picture 4" descr="C:\Users\Administrator\AppData\Roaming\Tencent\Users\410219835\QQ\WinTemp\RichOle\7S]J)D`(MM(D71T718)GM4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11086"/>
            <a:ext cx="3200400" cy="381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6229" y="5486399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S1= 16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35686" y="5486399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S2= 26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35143" y="5486399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S3= 26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228" y="1502228"/>
            <a:ext cx="519248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Multi-class classification</a:t>
            </a:r>
          </a:p>
          <a:p>
            <a:endParaRPr lang="en-US" altLang="zh-CN" sz="2800" dirty="0"/>
          </a:p>
          <a:p>
            <a:r>
              <a:rPr lang="en-US" altLang="zh-CN" sz="2000" b="1" dirty="0"/>
              <a:t>Training set:</a:t>
            </a:r>
          </a:p>
          <a:p>
            <a:r>
              <a:rPr lang="en-US" altLang="zh-CN" sz="2000" dirty="0"/>
              <a:t>X: 1300 * 16</a:t>
            </a:r>
          </a:p>
          <a:p>
            <a:r>
              <a:rPr lang="en-US" altLang="zh-CN" sz="2000" dirty="0"/>
              <a:t>Y: 1300 * 1   a-z -&gt;0-25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Architecture:</a:t>
            </a:r>
          </a:p>
          <a:p>
            <a:r>
              <a:rPr lang="en-US" altLang="zh-CN" sz="2000" dirty="0"/>
              <a:t>Input layer: 16 nodes</a:t>
            </a:r>
          </a:p>
          <a:p>
            <a:r>
              <a:rPr lang="en-US" altLang="zh-CN" sz="2000" dirty="0"/>
              <a:t>One hidden layer: 26 nodes</a:t>
            </a:r>
          </a:p>
          <a:p>
            <a:r>
              <a:rPr lang="en-US" altLang="zh-CN" sz="2000" dirty="0"/>
              <a:t>Output layer: 26 nodes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45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37457" y="1171192"/>
                <a:ext cx="11658600" cy="3570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/>
                  <a:t>tensorflow</a:t>
                </a:r>
                <a:endParaRPr lang="en-US" altLang="zh-CN" sz="2400" b="1" dirty="0"/>
              </a:p>
              <a:p>
                <a:r>
                  <a:rPr lang="en-US" altLang="zh-CN" sz="2400" dirty="0" smtClean="0"/>
                  <a:t>Build back propagation neural network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classifier</a:t>
                </a:r>
              </a:p>
              <a:p>
                <a:endParaRPr lang="en-US" altLang="zh-CN" sz="2400" b="1" dirty="0" smtClean="0"/>
              </a:p>
              <a:p>
                <a:r>
                  <a:rPr lang="en-US" altLang="zh-CN" sz="2400" dirty="0" smtClean="0"/>
                  <a:t>the logistic </a:t>
                </a:r>
                <a:r>
                  <a:rPr lang="en-US" altLang="zh-CN" sz="2400" dirty="0"/>
                  <a:t>sigmoid </a:t>
                </a:r>
                <a:r>
                  <a:rPr lang="en-US" altLang="zh-CN" sz="2400" dirty="0" smtClean="0"/>
                  <a:t>function</a:t>
                </a:r>
              </a:p>
              <a:p>
                <a:endParaRPr lang="en-US" altLang="zh-CN" sz="2400" b="1" dirty="0" smtClean="0"/>
              </a:p>
              <a:p>
                <a:r>
                  <a:rPr lang="en-US" altLang="zh-CN" sz="2400" dirty="0" smtClean="0"/>
                  <a:t>Loss function</a:t>
                </a:r>
                <a:r>
                  <a:rPr lang="en-US" altLang="zh-CN" sz="2400" b="1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𝑦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𝑝𝑟𝑒𝑑𝑖𝑐𝑡𝑖𝑜𝑛</m:t>
                            </m:r>
                          </m:sub>
                          <m:sup/>
                        </m:sSubSup>
                        <m:r>
                          <a:rPr lang="en-US" altLang="zh-CN" sz="2400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Terminal condition: loss &lt;0.1</a:t>
                </a:r>
                <a:endParaRPr lang="en-US" altLang="zh-CN" sz="2400" dirty="0"/>
              </a:p>
              <a:p>
                <a:endParaRPr lang="en-US" altLang="zh-CN" sz="2400" b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" y="1171192"/>
                <a:ext cx="11658600" cy="3570529"/>
              </a:xfrm>
              <a:prstGeom prst="rect">
                <a:avLst/>
              </a:prstGeom>
              <a:blipFill rotWithShape="1">
                <a:blip r:embed="rId3"/>
                <a:stretch>
                  <a:fillRect l="-784" t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457" y="1171192"/>
            <a:ext cx="1165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scikit</a:t>
            </a:r>
            <a:r>
              <a:rPr lang="en-US" altLang="zh-CN" sz="2400" b="1" dirty="0"/>
              <a:t>-learn: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sklearn.neural_network.MLPClassifier</a:t>
            </a:r>
            <a:endParaRPr lang="en-US" altLang="zh-CN" sz="2400" dirty="0"/>
          </a:p>
          <a:p>
            <a:r>
              <a:rPr lang="en-US" altLang="zh-CN" sz="2400" dirty="0"/>
              <a:t>Multi-layer Perceptron classifier</a:t>
            </a:r>
          </a:p>
          <a:p>
            <a:r>
              <a:rPr lang="en-US" altLang="zh-CN" sz="2400" dirty="0"/>
              <a:t>This model optimizes the log-loss function using LBFGS or stochastic gradient descent.</a:t>
            </a:r>
          </a:p>
          <a:p>
            <a:endParaRPr lang="en-US" altLang="zh-CN" sz="2400" b="1" dirty="0" smtClean="0"/>
          </a:p>
          <a:p>
            <a:r>
              <a:rPr lang="en-US" altLang="zh-CN" sz="2400" dirty="0" smtClean="0"/>
              <a:t>Activation </a:t>
            </a:r>
            <a:r>
              <a:rPr lang="en-US" altLang="zh-CN" sz="2400" dirty="0"/>
              <a:t>= ‘logistic’</a:t>
            </a:r>
          </a:p>
          <a:p>
            <a:r>
              <a:rPr lang="en-US" altLang="zh-CN" sz="2400" dirty="0"/>
              <a:t>    the logistic </a:t>
            </a:r>
            <a:r>
              <a:rPr lang="en-US" altLang="zh-CN" sz="2400"/>
              <a:t>sigmoid </a:t>
            </a:r>
            <a:r>
              <a:rPr lang="en-US" altLang="zh-CN" sz="2400" smtClean="0"/>
              <a:t>function</a:t>
            </a:r>
          </a:p>
          <a:p>
            <a:endParaRPr lang="en-US" altLang="zh-CN" sz="2400" dirty="0"/>
          </a:p>
          <a:p>
            <a:r>
              <a:rPr lang="en-US" altLang="zh-CN" sz="2400" dirty="0" err="1" smtClean="0"/>
              <a:t>hidden_layer_sizes</a:t>
            </a:r>
            <a:r>
              <a:rPr lang="en-US" altLang="zh-CN" sz="2400" dirty="0"/>
              <a:t>=(26,))</a:t>
            </a:r>
          </a:p>
        </p:txBody>
      </p:sp>
    </p:spTree>
    <p:extLst>
      <p:ext uri="{BB962C8B-B14F-4D97-AF65-F5344CB8AC3E}">
        <p14:creationId xmlns:p14="http://schemas.microsoft.com/office/powerpoint/2010/main" val="704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13" y="1200150"/>
            <a:ext cx="4358509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286" y="1393019"/>
            <a:ext cx="1451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Test set:</a:t>
            </a:r>
          </a:p>
          <a:p>
            <a:r>
              <a:rPr lang="en-US" altLang="zh-CN" sz="2000" dirty="0"/>
              <a:t>X: 130 * 16</a:t>
            </a:r>
          </a:p>
          <a:p>
            <a:r>
              <a:rPr lang="en-US" altLang="zh-CN" sz="2000" dirty="0"/>
              <a:t>Y: 130 * 1</a:t>
            </a:r>
          </a:p>
          <a:p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33828" y="3836609"/>
          <a:ext cx="52832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9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13" y="1200150"/>
            <a:ext cx="4358509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286" y="1393019"/>
            <a:ext cx="1451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Test set:</a:t>
            </a:r>
          </a:p>
          <a:p>
            <a:r>
              <a:rPr lang="en-US" altLang="zh-CN" sz="2000" dirty="0"/>
              <a:t>X: 130 * 16</a:t>
            </a:r>
          </a:p>
          <a:p>
            <a:r>
              <a:rPr lang="en-US" altLang="zh-CN" sz="2000" dirty="0"/>
              <a:t>Y: 130 * 1</a:t>
            </a:r>
          </a:p>
          <a:p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33828" y="3836609"/>
          <a:ext cx="52832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146" name="Picture 2" descr="C:\Users\Administrator\Desktop\01c60fc8298f03dde60cf857770f68c6a9b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1" y="2390195"/>
            <a:ext cx="452816" cy="2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strator\Desktop\01c60fc8298f03dde60cf857770f68c6a9b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729" y="3457031"/>
            <a:ext cx="452816" cy="2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01c60fc8298f03dde60cf857770f68c6a9b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71" y="5074128"/>
            <a:ext cx="452816" cy="2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our Model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0467" y="1534178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Cross validation:</a:t>
            </a:r>
            <a:endParaRPr lang="zh-CN" altLang="en-US" sz="2400" b="1" dirty="0"/>
          </a:p>
        </p:txBody>
      </p:sp>
      <p:pic>
        <p:nvPicPr>
          <p:cNvPr id="7170" name="Picture 2" descr="C:\Users\Administrator\Desktop\cross_validati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9" y="2089665"/>
            <a:ext cx="3614738" cy="27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9999" y="1286934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random_state</a:t>
            </a:r>
            <a:r>
              <a:rPr lang="en-US" altLang="zh-CN" sz="2400" b="1" dirty="0"/>
              <a:t> =1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5079999" y="1720333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seed used by the random number generator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282058" y="2412999"/>
          <a:ext cx="66051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75.87%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79.02%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79.72%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79999" y="3389183"/>
            <a:ext cx="404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Average accuracy: 78.81%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85805" y="4189739"/>
            <a:ext cx="6518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Training set is not large. Only around 1300 instances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One hidden layer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26 </a:t>
            </a:r>
            <a:r>
              <a:rPr lang="en-US" altLang="zh-CN" sz="2000" dirty="0" smtClean="0"/>
              <a:t>Classes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911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2074362"/>
            <a:ext cx="9360818" cy="2740232"/>
            <a:chOff x="1280182" y="2117997"/>
            <a:chExt cx="9360818" cy="26714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xmlns="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xmlns="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xmlns="" id="{DBAB11C0-4810-4A94-8F28-13E26E0224EB}"/>
                </a:ext>
              </a:extLst>
            </p:cNvPr>
            <p:cNvSpPr/>
            <p:nvPr/>
          </p:nvSpPr>
          <p:spPr bwMode="auto">
            <a:xfrm>
              <a:off x="5023055" y="268305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xmlns="" id="{3E47EB4A-3E15-4AA0-A30A-7F8B22A9DDBB}"/>
                </a:ext>
              </a:extLst>
            </p:cNvPr>
            <p:cNvSpPr/>
            <p:nvPr/>
          </p:nvSpPr>
          <p:spPr>
            <a:xfrm>
              <a:off x="5523711" y="2675145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Feature Extraction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xmlns="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xmlns="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îşḻîḑê">
            <a:extLst>
              <a:ext uri="{FF2B5EF4-FFF2-40B4-BE49-F238E27FC236}">
                <a16:creationId xmlns:a16="http://schemas.microsoft.com/office/drawing/2014/main" xmlns="" id="{35941E75-FA42-4B26-8228-95005F0AAB6B}"/>
              </a:ext>
            </a:extLst>
          </p:cNvPr>
          <p:cNvSpPr/>
          <p:nvPr/>
        </p:nvSpPr>
        <p:spPr bwMode="auto">
          <a:xfrm>
            <a:off x="4712736" y="1834542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22" name="ï$ḷïdè">
            <a:extLst>
              <a:ext uri="{FF2B5EF4-FFF2-40B4-BE49-F238E27FC236}">
                <a16:creationId xmlns:a16="http://schemas.microsoft.com/office/drawing/2014/main" xmlns="" id="{52CEBE51-3AD1-443A-B980-D18C9C1CA3A7}"/>
              </a:ext>
            </a:extLst>
          </p:cNvPr>
          <p:cNvSpPr/>
          <p:nvPr/>
        </p:nvSpPr>
        <p:spPr>
          <a:xfrm>
            <a:off x="5213392" y="18260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Introduction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îSļîḓé">
            <a:extLst>
              <a:ext uri="{FF2B5EF4-FFF2-40B4-BE49-F238E27FC236}">
                <a16:creationId xmlns:a16="http://schemas.microsoft.com/office/drawing/2014/main" xmlns="" id="{6EAE26A0-8683-4250-BF86-DE7A50829B53}"/>
              </a:ext>
            </a:extLst>
          </p:cNvPr>
          <p:cNvSpPr/>
          <p:nvPr/>
        </p:nvSpPr>
        <p:spPr bwMode="auto">
          <a:xfrm>
            <a:off x="5068055" y="3471926"/>
            <a:ext cx="455656" cy="4556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6" name="ïS1îďè">
            <a:extLst>
              <a:ext uri="{FF2B5EF4-FFF2-40B4-BE49-F238E27FC236}">
                <a16:creationId xmlns:a16="http://schemas.microsoft.com/office/drawing/2014/main" xmlns="" id="{13C89799-23CA-40D4-AFAD-7C9E253AA8E9}"/>
              </a:ext>
            </a:extLst>
          </p:cNvPr>
          <p:cNvSpPr/>
          <p:nvPr/>
        </p:nvSpPr>
        <p:spPr>
          <a:xfrm>
            <a:off x="5568711" y="3464635"/>
            <a:ext cx="5117289" cy="4534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Algorithm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íṣḻîďe">
            <a:extLst>
              <a:ext uri="{FF2B5EF4-FFF2-40B4-BE49-F238E27FC236}">
                <a16:creationId xmlns:a16="http://schemas.microsoft.com/office/drawing/2014/main" xmlns="" id="{671A3E52-1CE9-40A8-809F-D7FD4FC29DA7}"/>
              </a:ext>
            </a:extLst>
          </p:cNvPr>
          <p:cNvSpPr/>
          <p:nvPr/>
        </p:nvSpPr>
        <p:spPr>
          <a:xfrm>
            <a:off x="5241385" y="42271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FF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Demo Presentation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íśḷïḋe">
            <a:extLst>
              <a:ext uri="{FF2B5EF4-FFF2-40B4-BE49-F238E27FC236}">
                <a16:creationId xmlns:a16="http://schemas.microsoft.com/office/drawing/2014/main" xmlns="" id="{4518CF53-158C-4C85-935A-71FB7B559162}"/>
              </a:ext>
            </a:extLst>
          </p:cNvPr>
          <p:cNvSpPr/>
          <p:nvPr/>
        </p:nvSpPr>
        <p:spPr bwMode="auto">
          <a:xfrm>
            <a:off x="4740729" y="4233776"/>
            <a:ext cx="455656" cy="455656"/>
          </a:xfrm>
          <a:prstGeom prst="ellipse">
            <a:avLst/>
          </a:prstGeom>
          <a:solidFill>
            <a:srgbClr val="FF4540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339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Demo Presentation</a:t>
            </a:r>
            <a:endParaRPr lang="zh-CN" altLang="en-US" sz="3200" b="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C22C7-151E-9244-AA34-BDFD1EF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6EA2980-B8F0-E241-8F6F-7B50746F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80A2A2-A16E-2D45-958A-459C94BB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C4038-0469-7D4A-8F17-59EF6BC15F2E}"/>
              </a:ext>
            </a:extLst>
          </p:cNvPr>
          <p:cNvSpPr txBox="1"/>
          <p:nvPr/>
        </p:nvSpPr>
        <p:spPr>
          <a:xfrm>
            <a:off x="669924" y="1315092"/>
            <a:ext cx="50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Function of Identification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BE4B03-D72A-2446-A6B8-98789E3802A5}"/>
              </a:ext>
            </a:extLst>
          </p:cNvPr>
          <p:cNvSpPr txBox="1"/>
          <p:nvPr/>
        </p:nvSpPr>
        <p:spPr>
          <a:xfrm>
            <a:off x="863029" y="2137025"/>
            <a:ext cx="8948791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Python program will identify the word in the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camera will recognize the </a:t>
            </a:r>
            <a:r>
              <a:rPr lang="en-US" sz="2000" b="1" dirty="0"/>
              <a:t>feature points </a:t>
            </a:r>
            <a:r>
              <a:rPr lang="en-US" sz="2000" dirty="0"/>
              <a:t>in the image</a:t>
            </a:r>
          </a:p>
        </p:txBody>
      </p:sp>
    </p:spTree>
    <p:extLst>
      <p:ext uri="{BB962C8B-B14F-4D97-AF65-F5344CB8AC3E}">
        <p14:creationId xmlns:p14="http://schemas.microsoft.com/office/powerpoint/2010/main" val="28226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456DC4-8CC3-47C7-BF84-99BEF39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--</a:t>
            </a:r>
            <a:r>
              <a:rPr lang="en-US" altLang="zh-CN" sz="1800" dirty="0"/>
              <a:t>Application of handwritten letter recognition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B549D38-BAF9-43C1-B764-4EC6F7C2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5b7040e3-f2f7-4b34-b7e6-4f725bc5ff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B932A89A-D936-4241-A3CF-B55E59E168F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9540" y="1887680"/>
            <a:ext cx="2873344" cy="3450377"/>
            <a:chOff x="919540" y="1719000"/>
            <a:chExt cx="2873344" cy="3450377"/>
          </a:xfrm>
        </p:grpSpPr>
        <p:sp>
          <p:nvSpPr>
            <p:cNvPr id="6" name="îṣ1iḋê">
              <a:extLst>
                <a:ext uri="{FF2B5EF4-FFF2-40B4-BE49-F238E27FC236}">
                  <a16:creationId xmlns:a16="http://schemas.microsoft.com/office/drawing/2014/main" xmlns="" id="{99E0B2FE-CB38-4B3F-AA64-FEAB191261E4}"/>
                </a:ext>
              </a:extLst>
            </p:cNvPr>
            <p:cNvSpPr txBox="1"/>
            <p:nvPr/>
          </p:nvSpPr>
          <p:spPr>
            <a:xfrm>
              <a:off x="919540" y="1719000"/>
              <a:ext cx="2873344" cy="350353"/>
            </a:xfrm>
            <a:prstGeom prst="rect">
              <a:avLst/>
            </a:prstGeom>
            <a:solidFill>
              <a:srgbClr val="FF4540"/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iśľïde">
              <a:extLst>
                <a:ext uri="{FF2B5EF4-FFF2-40B4-BE49-F238E27FC236}">
                  <a16:creationId xmlns:a16="http://schemas.microsoft.com/office/drawing/2014/main" xmlns="" id="{13974122-EF5D-4B84-9B30-860C931A6915}"/>
                </a:ext>
              </a:extLst>
            </p:cNvPr>
            <p:cNvSpPr txBox="1"/>
            <p:nvPr/>
          </p:nvSpPr>
          <p:spPr>
            <a:xfrm>
              <a:off x="1065321" y="2492626"/>
              <a:ext cx="2339196" cy="647896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rgbClr val="000000"/>
                  </a:solidFill>
                </a:rPr>
                <a:t>Digitalize</a:t>
              </a:r>
            </a:p>
            <a:p>
              <a:r>
                <a:rPr lang="en-US" altLang="zh-CN" sz="2200" b="1" dirty="0">
                  <a:solidFill>
                    <a:srgbClr val="000000"/>
                  </a:solidFill>
                </a:rPr>
                <a:t>previous documents</a:t>
              </a:r>
            </a:p>
            <a:p>
              <a:endParaRPr lang="zh-CN" altLang="en-US" sz="2000" b="1" dirty="0"/>
            </a:p>
            <a:p>
              <a:endParaRPr lang="zh-CN" altLang="en-US" sz="2000" b="1" dirty="0"/>
            </a:p>
          </p:txBody>
        </p:sp>
        <p:sp>
          <p:nvSpPr>
            <p:cNvPr id="9" name="îşḻïďê">
              <a:extLst>
                <a:ext uri="{FF2B5EF4-FFF2-40B4-BE49-F238E27FC236}">
                  <a16:creationId xmlns:a16="http://schemas.microsoft.com/office/drawing/2014/main" xmlns="" id="{7C9BD413-7FAB-46CD-B434-D50AF809EE92}"/>
                </a:ext>
              </a:extLst>
            </p:cNvPr>
            <p:cNvSpPr txBox="1"/>
            <p:nvPr/>
          </p:nvSpPr>
          <p:spPr>
            <a:xfrm>
              <a:off x="919540" y="3313661"/>
              <a:ext cx="2873344" cy="36000"/>
            </a:xfrm>
            <a:prstGeom prst="rect">
              <a:avLst/>
            </a:prstGeom>
            <a:solidFill>
              <a:srgbClr val="FF4540"/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ḷïḓè">
              <a:extLst>
                <a:ext uri="{FF2B5EF4-FFF2-40B4-BE49-F238E27FC236}">
                  <a16:creationId xmlns:a16="http://schemas.microsoft.com/office/drawing/2014/main" xmlns="" id="{493089EB-DB55-4BD6-B04C-65623E66B378}"/>
                </a:ext>
              </a:extLst>
            </p:cNvPr>
            <p:cNvSpPr txBox="1"/>
            <p:nvPr/>
          </p:nvSpPr>
          <p:spPr>
            <a:xfrm>
              <a:off x="919540" y="3522800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Transform from handwritten to digital media.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2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00788-A62C-5743-A56A-FA0FDAD8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8CA041-C818-3D48-AFA6-AE487ECB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连接器 3">
            <a:extLst>
              <a:ext uri="{FF2B5EF4-FFF2-40B4-BE49-F238E27FC236}">
                <a16:creationId xmlns:a16="http://schemas.microsoft.com/office/drawing/2014/main" xmlns="" id="{115B6044-FF00-AD45-8B5A-2F2FB602AFF8}"/>
              </a:ext>
            </a:extLst>
          </p:cNvPr>
          <p:cNvSpPr/>
          <p:nvPr/>
        </p:nvSpPr>
        <p:spPr>
          <a:xfrm>
            <a:off x="4199024" y="1390292"/>
            <a:ext cx="1260000" cy="12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unity</a:t>
            </a:r>
            <a:endParaRPr kumimoji="1" lang="zh-CN" altLang="en-US" dirty="0"/>
          </a:p>
        </p:txBody>
      </p:sp>
      <p:sp>
        <p:nvSpPr>
          <p:cNvPr id="6" name="流程 4">
            <a:extLst>
              <a:ext uri="{FF2B5EF4-FFF2-40B4-BE49-F238E27FC236}">
                <a16:creationId xmlns:a16="http://schemas.microsoft.com/office/drawing/2014/main" xmlns="" id="{207AA8D2-8CE3-C448-A8A0-14D0C5BC7CFD}"/>
              </a:ext>
            </a:extLst>
          </p:cNvPr>
          <p:cNvSpPr/>
          <p:nvPr/>
        </p:nvSpPr>
        <p:spPr>
          <a:xfrm>
            <a:off x="7506361" y="1636719"/>
            <a:ext cx="1505292" cy="794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7" name="连接器 5">
            <a:extLst>
              <a:ext uri="{FF2B5EF4-FFF2-40B4-BE49-F238E27FC236}">
                <a16:creationId xmlns:a16="http://schemas.microsoft.com/office/drawing/2014/main" xmlns="" id="{BD438100-CC43-314A-AC02-EE32A142A887}"/>
              </a:ext>
            </a:extLst>
          </p:cNvPr>
          <p:cNvSpPr/>
          <p:nvPr/>
        </p:nvSpPr>
        <p:spPr>
          <a:xfrm>
            <a:off x="4199024" y="4591279"/>
            <a:ext cx="1260000" cy="12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8" name="流程 6">
            <a:extLst>
              <a:ext uri="{FF2B5EF4-FFF2-40B4-BE49-F238E27FC236}">
                <a16:creationId xmlns:a16="http://schemas.microsoft.com/office/drawing/2014/main" xmlns="" id="{17E0D0BE-B303-4C45-ACFE-D73EEE91B674}"/>
              </a:ext>
            </a:extLst>
          </p:cNvPr>
          <p:cNvSpPr/>
          <p:nvPr/>
        </p:nvSpPr>
        <p:spPr>
          <a:xfrm>
            <a:off x="7506361" y="3184010"/>
            <a:ext cx="1505292" cy="794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Response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9" name="流程 7">
            <a:extLst>
              <a:ext uri="{FF2B5EF4-FFF2-40B4-BE49-F238E27FC236}">
                <a16:creationId xmlns:a16="http://schemas.microsoft.com/office/drawing/2014/main" xmlns="" id="{89C330A3-1805-6C4F-AE6C-A640654AD9CD}"/>
              </a:ext>
            </a:extLst>
          </p:cNvPr>
          <p:cNvSpPr/>
          <p:nvPr/>
        </p:nvSpPr>
        <p:spPr>
          <a:xfrm>
            <a:off x="7506361" y="4838107"/>
            <a:ext cx="1505292" cy="794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10" name="流程 8">
            <a:extLst>
              <a:ext uri="{FF2B5EF4-FFF2-40B4-BE49-F238E27FC236}">
                <a16:creationId xmlns:a16="http://schemas.microsoft.com/office/drawing/2014/main" xmlns="" id="{63708E52-8256-8448-990E-448F851D611E}"/>
              </a:ext>
            </a:extLst>
          </p:cNvPr>
          <p:cNvSpPr/>
          <p:nvPr/>
        </p:nvSpPr>
        <p:spPr>
          <a:xfrm>
            <a:off x="2177720" y="3279283"/>
            <a:ext cx="830179" cy="794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xmlns="" id="{6A9DB215-37B9-2C45-9ECF-6E90F2E3A0F6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459024" y="2020292"/>
            <a:ext cx="2047337" cy="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2">
            <a:extLst>
              <a:ext uri="{FF2B5EF4-FFF2-40B4-BE49-F238E27FC236}">
                <a16:creationId xmlns:a16="http://schemas.microsoft.com/office/drawing/2014/main" xmlns="" id="{04C44247-3AD5-1442-984B-15501132AD4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29024" y="2430803"/>
            <a:ext cx="3429983" cy="216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4">
            <a:extLst>
              <a:ext uri="{FF2B5EF4-FFF2-40B4-BE49-F238E27FC236}">
                <a16:creationId xmlns:a16="http://schemas.microsoft.com/office/drawing/2014/main" xmlns="" id="{86B72BDC-1DA2-6243-80DF-170A74BD3974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>
          <a:xfrm flipV="1">
            <a:off x="5274501" y="3581052"/>
            <a:ext cx="2231860" cy="119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6">
            <a:extLst>
              <a:ext uri="{FF2B5EF4-FFF2-40B4-BE49-F238E27FC236}">
                <a16:creationId xmlns:a16="http://schemas.microsoft.com/office/drawing/2014/main" xmlns="" id="{8B405D7A-877B-2E4B-8441-2ECF563F72FD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5459024" y="5221279"/>
            <a:ext cx="2047337" cy="1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8">
            <a:extLst>
              <a:ext uri="{FF2B5EF4-FFF2-40B4-BE49-F238E27FC236}">
                <a16:creationId xmlns:a16="http://schemas.microsoft.com/office/drawing/2014/main" xmlns="" id="{7FF66BCB-F7D4-574E-A6A3-4CF9C714D6F1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5274501" y="2465769"/>
            <a:ext cx="2231860" cy="111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0">
            <a:extLst>
              <a:ext uri="{FF2B5EF4-FFF2-40B4-BE49-F238E27FC236}">
                <a16:creationId xmlns:a16="http://schemas.microsoft.com/office/drawing/2014/main" xmlns="" id="{674FBF86-D7DC-1E46-AB2D-87AC86E13E8F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H="1" flipV="1">
            <a:off x="4829024" y="2650292"/>
            <a:ext cx="3429983" cy="218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4">
            <a:extLst>
              <a:ext uri="{FF2B5EF4-FFF2-40B4-BE49-F238E27FC236}">
                <a16:creationId xmlns:a16="http://schemas.microsoft.com/office/drawing/2014/main" xmlns="" id="{020C84F4-2EEA-E044-A8CE-F90698152568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>
            <a:off x="2592810" y="4073367"/>
            <a:ext cx="1606214" cy="114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38">
            <a:extLst>
              <a:ext uri="{FF2B5EF4-FFF2-40B4-BE49-F238E27FC236}">
                <a16:creationId xmlns:a16="http://schemas.microsoft.com/office/drawing/2014/main" xmlns="" id="{C6DD7EBC-705C-524A-9292-6AE21DCA8CE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2592810" y="2020292"/>
            <a:ext cx="1606214" cy="125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【马戏团·模型设计】tiger">
            <a:extLst>
              <a:ext uri="{FF2B5EF4-FFF2-40B4-BE49-F238E27FC236}">
                <a16:creationId xmlns:a16="http://schemas.microsoft.com/office/drawing/2014/main" xmlns="" id="{FF1B94C7-EACA-AE44-9D9A-C553998C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57200"/>
            <a:ext cx="2499360" cy="2499360"/>
          </a:xfrm>
          <a:prstGeom prst="rect">
            <a:avLst/>
          </a:prstGeom>
        </p:spPr>
      </p:pic>
      <p:pic>
        <p:nvPicPr>
          <p:cNvPr id="3" name="图片 4" descr="【马戏团·模型设计】monkey">
            <a:extLst>
              <a:ext uri="{FF2B5EF4-FFF2-40B4-BE49-F238E27FC236}">
                <a16:creationId xmlns:a16="http://schemas.microsoft.com/office/drawing/2014/main" xmlns="" id="{AEFDF0BA-0B34-E343-BC31-EE5FBBC7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8740"/>
            <a:ext cx="3166110" cy="3166110"/>
          </a:xfrm>
          <a:prstGeom prst="rect">
            <a:avLst/>
          </a:prstGeom>
        </p:spPr>
      </p:pic>
      <p:pic>
        <p:nvPicPr>
          <p:cNvPr id="4" name="图片 5" descr="【马戏团·模型设计】bear">
            <a:extLst>
              <a:ext uri="{FF2B5EF4-FFF2-40B4-BE49-F238E27FC236}">
                <a16:creationId xmlns:a16="http://schemas.microsoft.com/office/drawing/2014/main" xmlns="" id="{C2A74911-B13E-C246-8969-DFF8A7254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275" y="970915"/>
            <a:ext cx="4783455" cy="4783455"/>
          </a:xfrm>
          <a:prstGeom prst="rect">
            <a:avLst/>
          </a:prstGeom>
        </p:spPr>
      </p:pic>
      <p:pic>
        <p:nvPicPr>
          <p:cNvPr id="5" name="图片 7" descr="【马戏团-模型设计】elephant">
            <a:extLst>
              <a:ext uri="{FF2B5EF4-FFF2-40B4-BE49-F238E27FC236}">
                <a16:creationId xmlns:a16="http://schemas.microsoft.com/office/drawing/2014/main" xmlns="" id="{D1C5923A-1A09-9746-A82E-E88C42DB1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865" y="269875"/>
            <a:ext cx="5719445" cy="5719445"/>
          </a:xfrm>
          <a:prstGeom prst="rect">
            <a:avLst/>
          </a:prstGeom>
        </p:spPr>
      </p:pic>
      <p:pic>
        <p:nvPicPr>
          <p:cNvPr id="6" name="图片 8" descr="【马戏团·模型设计】seal">
            <a:extLst>
              <a:ext uri="{FF2B5EF4-FFF2-40B4-BE49-F238E27FC236}">
                <a16:creationId xmlns:a16="http://schemas.microsoft.com/office/drawing/2014/main" xmlns="" id="{DDA56538-B2C2-B34E-9C32-D08D50121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650" y="4142105"/>
            <a:ext cx="3489960" cy="3489960"/>
          </a:xfrm>
          <a:prstGeom prst="rect">
            <a:avLst/>
          </a:prstGeom>
        </p:spPr>
      </p:pic>
      <p:pic>
        <p:nvPicPr>
          <p:cNvPr id="7" name="图片 9" descr="【马戏团·模型设计】fbird">
            <a:extLst>
              <a:ext uri="{FF2B5EF4-FFF2-40B4-BE49-F238E27FC236}">
                <a16:creationId xmlns:a16="http://schemas.microsoft.com/office/drawing/2014/main" xmlns="" id="{12501533-92EE-3649-9832-793A7DE8A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910" y="4036060"/>
            <a:ext cx="3306445" cy="3306445"/>
          </a:xfrm>
          <a:prstGeom prst="rect">
            <a:avLst/>
          </a:prstGeom>
        </p:spPr>
      </p:pic>
      <p:pic>
        <p:nvPicPr>
          <p:cNvPr id="8" name="图片 6" descr="【马戏团·模型设计】fpig">
            <a:extLst>
              <a:ext uri="{FF2B5EF4-FFF2-40B4-BE49-F238E27FC236}">
                <a16:creationId xmlns:a16="http://schemas.microsoft.com/office/drawing/2014/main" xmlns="" id="{FF69A48D-E3EC-C948-9821-8093DFFBE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570" y="-323850"/>
            <a:ext cx="335915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FA3FF7-6FFC-9E49-B81F-621B868F6A51}"/>
              </a:ext>
            </a:extLst>
          </p:cNvPr>
          <p:cNvSpPr txBox="1"/>
          <p:nvPr/>
        </p:nvSpPr>
        <p:spPr>
          <a:xfrm>
            <a:off x="1113034" y="739891"/>
            <a:ext cx="99659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11AD84-B9C8-734C-9A6F-2DB0DCAF91C3}"/>
              </a:ext>
            </a:extLst>
          </p:cNvPr>
          <p:cNvSpPr txBox="1"/>
          <p:nvPr/>
        </p:nvSpPr>
        <p:spPr>
          <a:xfrm>
            <a:off x="977761" y="799824"/>
            <a:ext cx="99659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0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09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2074362"/>
            <a:ext cx="9360818" cy="2740232"/>
            <a:chOff x="1280182" y="2117997"/>
            <a:chExt cx="9360818" cy="26714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xmlns="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xmlns="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xmlns="" id="{DBAB11C0-4810-4A94-8F28-13E26E0224EB}"/>
                </a:ext>
              </a:extLst>
            </p:cNvPr>
            <p:cNvSpPr/>
            <p:nvPr/>
          </p:nvSpPr>
          <p:spPr bwMode="auto">
            <a:xfrm>
              <a:off x="5023055" y="268305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xmlns="" id="{3E47EB4A-3E15-4AA0-A30A-7F8B22A9DDBB}"/>
                </a:ext>
              </a:extLst>
            </p:cNvPr>
            <p:cNvSpPr/>
            <p:nvPr/>
          </p:nvSpPr>
          <p:spPr>
            <a:xfrm>
              <a:off x="5523711" y="2675145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Feature Extraction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xmlns="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FF454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xmlns="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FF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îşḻîḑê">
            <a:extLst>
              <a:ext uri="{FF2B5EF4-FFF2-40B4-BE49-F238E27FC236}">
                <a16:creationId xmlns:a16="http://schemas.microsoft.com/office/drawing/2014/main" xmlns="" id="{35941E75-FA42-4B26-8228-95005F0AAB6B}"/>
              </a:ext>
            </a:extLst>
          </p:cNvPr>
          <p:cNvSpPr/>
          <p:nvPr/>
        </p:nvSpPr>
        <p:spPr bwMode="auto">
          <a:xfrm>
            <a:off x="4712736" y="1834542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22" name="ï$ḷïdè">
            <a:extLst>
              <a:ext uri="{FF2B5EF4-FFF2-40B4-BE49-F238E27FC236}">
                <a16:creationId xmlns:a16="http://schemas.microsoft.com/office/drawing/2014/main" xmlns="" id="{52CEBE51-3AD1-443A-B980-D18C9C1CA3A7}"/>
              </a:ext>
            </a:extLst>
          </p:cNvPr>
          <p:cNvSpPr/>
          <p:nvPr/>
        </p:nvSpPr>
        <p:spPr>
          <a:xfrm>
            <a:off x="5213392" y="18260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Introduction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îSļîḓé">
            <a:extLst>
              <a:ext uri="{FF2B5EF4-FFF2-40B4-BE49-F238E27FC236}">
                <a16:creationId xmlns:a16="http://schemas.microsoft.com/office/drawing/2014/main" xmlns="" id="{6EAE26A0-8683-4250-BF86-DE7A50829B53}"/>
              </a:ext>
            </a:extLst>
          </p:cNvPr>
          <p:cNvSpPr/>
          <p:nvPr/>
        </p:nvSpPr>
        <p:spPr bwMode="auto">
          <a:xfrm>
            <a:off x="5068055" y="3471926"/>
            <a:ext cx="455656" cy="4556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6" name="ïS1îďè">
            <a:extLst>
              <a:ext uri="{FF2B5EF4-FFF2-40B4-BE49-F238E27FC236}">
                <a16:creationId xmlns:a16="http://schemas.microsoft.com/office/drawing/2014/main" xmlns="" id="{13C89799-23CA-40D4-AFAD-7C9E253AA8E9}"/>
              </a:ext>
            </a:extLst>
          </p:cNvPr>
          <p:cNvSpPr/>
          <p:nvPr/>
        </p:nvSpPr>
        <p:spPr>
          <a:xfrm>
            <a:off x="5568711" y="3464635"/>
            <a:ext cx="5117289" cy="4534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Algorithm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íṣḻîďe">
            <a:extLst>
              <a:ext uri="{FF2B5EF4-FFF2-40B4-BE49-F238E27FC236}">
                <a16:creationId xmlns:a16="http://schemas.microsoft.com/office/drawing/2014/main" xmlns="" id="{671A3E52-1CE9-40A8-809F-D7FD4FC29DA7}"/>
              </a:ext>
            </a:extLst>
          </p:cNvPr>
          <p:cNvSpPr/>
          <p:nvPr/>
        </p:nvSpPr>
        <p:spPr>
          <a:xfrm>
            <a:off x="5241385" y="42271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Demo Presentation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íśḷïḋe">
            <a:extLst>
              <a:ext uri="{FF2B5EF4-FFF2-40B4-BE49-F238E27FC236}">
                <a16:creationId xmlns:a16="http://schemas.microsoft.com/office/drawing/2014/main" xmlns="" id="{4518CF53-158C-4C85-935A-71FB7B559162}"/>
              </a:ext>
            </a:extLst>
          </p:cNvPr>
          <p:cNvSpPr/>
          <p:nvPr/>
        </p:nvSpPr>
        <p:spPr bwMode="auto">
          <a:xfrm>
            <a:off x="4740729" y="4233776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71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Summary</a:t>
            </a:r>
            <a:endParaRPr lang="zh-CN" altLang="en-US" sz="3200" b="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125917-B2CA-4CC0-BE37-2D886932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993805-2587-4E44-91B5-EC732264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5" name="2c4b2e27-e7a8-4565-a1c1-9ab99101e8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59C79703-83EB-421B-9FB3-5210F7A54F5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82957" y="1933834"/>
            <a:ext cx="9604654" cy="3637363"/>
            <a:chOff x="1169941" y="1819869"/>
            <a:chExt cx="9604654" cy="3637363"/>
          </a:xfrm>
        </p:grpSpPr>
        <p:sp>
          <p:nvSpPr>
            <p:cNvPr id="6" name="îśḻîḋé">
              <a:extLst>
                <a:ext uri="{FF2B5EF4-FFF2-40B4-BE49-F238E27FC236}">
                  <a16:creationId xmlns:a16="http://schemas.microsoft.com/office/drawing/2014/main" xmlns="" id="{CBED7234-C858-4101-AD6A-17DBAAFAA279}"/>
                </a:ext>
              </a:extLst>
            </p:cNvPr>
            <p:cNvSpPr/>
            <p:nvPr/>
          </p:nvSpPr>
          <p:spPr>
            <a:xfrm>
              <a:off x="1882545" y="2701864"/>
              <a:ext cx="6969321" cy="1784802"/>
            </a:xfrm>
            <a:custGeom>
              <a:avLst/>
              <a:gdLst>
                <a:gd name="connsiteX0" fmla="*/ 0 w 7485681"/>
                <a:gd name="connsiteY0" fmla="*/ 1917038 h 1917038"/>
                <a:gd name="connsiteX1" fmla="*/ 418454 w 7485681"/>
                <a:gd name="connsiteY1" fmla="*/ 1545079 h 1917038"/>
                <a:gd name="connsiteX2" fmla="*/ 1937288 w 7485681"/>
                <a:gd name="connsiteY2" fmla="*/ 1576076 h 1917038"/>
                <a:gd name="connsiteX3" fmla="*/ 2572718 w 7485681"/>
                <a:gd name="connsiteY3" fmla="*/ 212225 h 1917038"/>
                <a:gd name="connsiteX4" fmla="*/ 5098942 w 7485681"/>
                <a:gd name="connsiteY4" fmla="*/ 150232 h 1917038"/>
                <a:gd name="connsiteX5" fmla="*/ 4912962 w 7485681"/>
                <a:gd name="connsiteY5" fmla="*/ 1638069 h 1917038"/>
                <a:gd name="connsiteX6" fmla="*/ 7485681 w 7485681"/>
                <a:gd name="connsiteY6" fmla="*/ 1359099 h 191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5681" h="1917038">
                  <a:moveTo>
                    <a:pt x="0" y="1917038"/>
                  </a:moveTo>
                  <a:cubicBezTo>
                    <a:pt x="47786" y="1759472"/>
                    <a:pt x="95573" y="1601906"/>
                    <a:pt x="418454" y="1545079"/>
                  </a:cubicBezTo>
                  <a:cubicBezTo>
                    <a:pt x="741335" y="1488252"/>
                    <a:pt x="1578244" y="1798218"/>
                    <a:pt x="1937288" y="1576076"/>
                  </a:cubicBezTo>
                  <a:cubicBezTo>
                    <a:pt x="2296332" y="1353934"/>
                    <a:pt x="2045776" y="449866"/>
                    <a:pt x="2572718" y="212225"/>
                  </a:cubicBezTo>
                  <a:cubicBezTo>
                    <a:pt x="3099660" y="-25416"/>
                    <a:pt x="4708901" y="-87409"/>
                    <a:pt x="5098942" y="150232"/>
                  </a:cubicBezTo>
                  <a:cubicBezTo>
                    <a:pt x="5488983" y="387873"/>
                    <a:pt x="4515172" y="1436591"/>
                    <a:pt x="4912962" y="1638069"/>
                  </a:cubicBezTo>
                  <a:cubicBezTo>
                    <a:pt x="5310752" y="1839547"/>
                    <a:pt x="6398216" y="1599323"/>
                    <a:pt x="7485681" y="1359099"/>
                  </a:cubicBezTo>
                </a:path>
              </a:pathLst>
            </a:cu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s1îḓé">
              <a:extLst>
                <a:ext uri="{FF2B5EF4-FFF2-40B4-BE49-F238E27FC236}">
                  <a16:creationId xmlns:a16="http://schemas.microsoft.com/office/drawing/2014/main" xmlns="" id="{436A7864-573A-4E57-832F-6DA6AA355882}"/>
                </a:ext>
              </a:extLst>
            </p:cNvPr>
            <p:cNvSpPr/>
            <p:nvPr/>
          </p:nvSpPr>
          <p:spPr>
            <a:xfrm>
              <a:off x="2113412" y="2538517"/>
              <a:ext cx="6666308" cy="1919290"/>
            </a:xfrm>
            <a:custGeom>
              <a:avLst/>
              <a:gdLst>
                <a:gd name="connsiteX0" fmla="*/ 0 w 7160217"/>
                <a:gd name="connsiteY0" fmla="*/ 2061492 h 2061492"/>
                <a:gd name="connsiteX1" fmla="*/ 681926 w 7160217"/>
                <a:gd name="connsiteY1" fmla="*/ 1782522 h 2061492"/>
                <a:gd name="connsiteX2" fmla="*/ 1363851 w 7160217"/>
                <a:gd name="connsiteY2" fmla="*/ 1038604 h 2061492"/>
                <a:gd name="connsiteX3" fmla="*/ 2572719 w 7160217"/>
                <a:gd name="connsiteY3" fmla="*/ 604651 h 2061492"/>
                <a:gd name="connsiteX4" fmla="*/ 3657600 w 7160217"/>
                <a:gd name="connsiteY4" fmla="*/ 139702 h 2061492"/>
                <a:gd name="connsiteX5" fmla="*/ 4494509 w 7160217"/>
                <a:gd name="connsiteY5" fmla="*/ 93207 h 2061492"/>
                <a:gd name="connsiteX6" fmla="*/ 4649492 w 7160217"/>
                <a:gd name="connsiteY6" fmla="*/ 1302075 h 2061492"/>
                <a:gd name="connsiteX7" fmla="*/ 7160217 w 7160217"/>
                <a:gd name="connsiteY7" fmla="*/ 1472556 h 206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0217" h="2061492">
                  <a:moveTo>
                    <a:pt x="0" y="2061492"/>
                  </a:moveTo>
                  <a:cubicBezTo>
                    <a:pt x="227309" y="2007247"/>
                    <a:pt x="454618" y="1953003"/>
                    <a:pt x="681926" y="1782522"/>
                  </a:cubicBezTo>
                  <a:cubicBezTo>
                    <a:pt x="909235" y="1612041"/>
                    <a:pt x="1048719" y="1234916"/>
                    <a:pt x="1363851" y="1038604"/>
                  </a:cubicBezTo>
                  <a:cubicBezTo>
                    <a:pt x="1678983" y="842292"/>
                    <a:pt x="2190428" y="754468"/>
                    <a:pt x="2572719" y="604651"/>
                  </a:cubicBezTo>
                  <a:cubicBezTo>
                    <a:pt x="2955010" y="454834"/>
                    <a:pt x="3337302" y="224943"/>
                    <a:pt x="3657600" y="139702"/>
                  </a:cubicBezTo>
                  <a:cubicBezTo>
                    <a:pt x="3977898" y="54461"/>
                    <a:pt x="4329194" y="-100522"/>
                    <a:pt x="4494509" y="93207"/>
                  </a:cubicBezTo>
                  <a:cubicBezTo>
                    <a:pt x="4659824" y="286936"/>
                    <a:pt x="4205207" y="1072183"/>
                    <a:pt x="4649492" y="1302075"/>
                  </a:cubicBezTo>
                  <a:cubicBezTo>
                    <a:pt x="5093777" y="1531967"/>
                    <a:pt x="6126997" y="1502261"/>
                    <a:pt x="7160217" y="1472556"/>
                  </a:cubicBezTo>
                </a:path>
              </a:pathLst>
            </a:cu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iṩľiḑè">
              <a:extLst>
                <a:ext uri="{FF2B5EF4-FFF2-40B4-BE49-F238E27FC236}">
                  <a16:creationId xmlns:a16="http://schemas.microsoft.com/office/drawing/2014/main" xmlns="" id="{FB1DC6E3-729C-4646-8A23-874BDADC2B92}"/>
                </a:ext>
              </a:extLst>
            </p:cNvPr>
            <p:cNvSpPr/>
            <p:nvPr/>
          </p:nvSpPr>
          <p:spPr>
            <a:xfrm>
              <a:off x="2142265" y="2674360"/>
              <a:ext cx="6522016" cy="1855595"/>
            </a:xfrm>
            <a:custGeom>
              <a:avLst/>
              <a:gdLst>
                <a:gd name="connsiteX0" fmla="*/ 0 w 7005234"/>
                <a:gd name="connsiteY0" fmla="*/ 1993077 h 1993077"/>
                <a:gd name="connsiteX1" fmla="*/ 418454 w 7005234"/>
                <a:gd name="connsiteY1" fmla="*/ 1621118 h 1993077"/>
                <a:gd name="connsiteX2" fmla="*/ 1425844 w 7005234"/>
                <a:gd name="connsiteY2" fmla="*/ 1605620 h 1993077"/>
                <a:gd name="connsiteX3" fmla="*/ 2417736 w 7005234"/>
                <a:gd name="connsiteY3" fmla="*/ 164277 h 1993077"/>
                <a:gd name="connsiteX4" fmla="*/ 4448014 w 7005234"/>
                <a:gd name="connsiteY4" fmla="*/ 195274 h 1993077"/>
                <a:gd name="connsiteX5" fmla="*/ 5238427 w 7005234"/>
                <a:gd name="connsiteY5" fmla="*/ 1621118 h 1993077"/>
                <a:gd name="connsiteX6" fmla="*/ 7005234 w 7005234"/>
                <a:gd name="connsiteY6" fmla="*/ 1140670 h 199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234" h="1993077">
                  <a:moveTo>
                    <a:pt x="0" y="1993077"/>
                  </a:moveTo>
                  <a:cubicBezTo>
                    <a:pt x="90406" y="1839385"/>
                    <a:pt x="180813" y="1685694"/>
                    <a:pt x="418454" y="1621118"/>
                  </a:cubicBezTo>
                  <a:cubicBezTo>
                    <a:pt x="656095" y="1556542"/>
                    <a:pt x="1092630" y="1848427"/>
                    <a:pt x="1425844" y="1605620"/>
                  </a:cubicBezTo>
                  <a:cubicBezTo>
                    <a:pt x="1759058" y="1362813"/>
                    <a:pt x="1914041" y="399335"/>
                    <a:pt x="2417736" y="164277"/>
                  </a:cubicBezTo>
                  <a:cubicBezTo>
                    <a:pt x="2921431" y="-70781"/>
                    <a:pt x="3977899" y="-47533"/>
                    <a:pt x="4448014" y="195274"/>
                  </a:cubicBezTo>
                  <a:cubicBezTo>
                    <a:pt x="4918129" y="438081"/>
                    <a:pt x="4812224" y="1463552"/>
                    <a:pt x="5238427" y="1621118"/>
                  </a:cubicBezTo>
                  <a:cubicBezTo>
                    <a:pt x="5664630" y="1778684"/>
                    <a:pt x="6334932" y="1459677"/>
                    <a:pt x="7005234" y="1140670"/>
                  </a:cubicBezTo>
                </a:path>
              </a:pathLst>
            </a:cu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9" name="îśḻíďè">
              <a:extLst>
                <a:ext uri="{FF2B5EF4-FFF2-40B4-BE49-F238E27FC236}">
                  <a16:creationId xmlns:a16="http://schemas.microsoft.com/office/drawing/2014/main" xmlns="" id="{EFFBF2E9-E8D8-432F-A76E-50295D990017}"/>
                </a:ext>
              </a:extLst>
            </p:cNvPr>
            <p:cNvSpPr/>
            <p:nvPr/>
          </p:nvSpPr>
          <p:spPr>
            <a:xfrm>
              <a:off x="1417404" y="4418175"/>
              <a:ext cx="851325" cy="851325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0" name="ïṧḷiḑè">
              <a:extLst>
                <a:ext uri="{FF2B5EF4-FFF2-40B4-BE49-F238E27FC236}">
                  <a16:creationId xmlns:a16="http://schemas.microsoft.com/office/drawing/2014/main" xmlns="" id="{43367C7B-7117-4808-BBBE-01181F0B3E8C}"/>
                </a:ext>
              </a:extLst>
            </p:cNvPr>
            <p:cNvSpPr/>
            <p:nvPr/>
          </p:nvSpPr>
          <p:spPr>
            <a:xfrm>
              <a:off x="2515235" y="3193045"/>
              <a:ext cx="1225134" cy="1225134"/>
            </a:xfrm>
            <a:prstGeom prst="ellipse">
              <a:avLst/>
            </a:prstGeom>
            <a:solidFill>
              <a:schemeClr val="bg1"/>
            </a:solidFill>
            <a:ln w="142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1" name="îṣḷídè">
              <a:extLst>
                <a:ext uri="{FF2B5EF4-FFF2-40B4-BE49-F238E27FC236}">
                  <a16:creationId xmlns:a16="http://schemas.microsoft.com/office/drawing/2014/main" xmlns="" id="{81C135DA-A96A-4292-A718-395A7D291A01}"/>
                </a:ext>
              </a:extLst>
            </p:cNvPr>
            <p:cNvSpPr/>
            <p:nvPr/>
          </p:nvSpPr>
          <p:spPr>
            <a:xfrm>
              <a:off x="4154443" y="2223479"/>
              <a:ext cx="1628812" cy="1628811"/>
            </a:xfrm>
            <a:prstGeom prst="ellipse">
              <a:avLst/>
            </a:prstGeom>
            <a:solidFill>
              <a:schemeClr val="bg1"/>
            </a:solidFill>
            <a:ln w="1682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5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íşḷíďé">
              <a:extLst>
                <a:ext uri="{FF2B5EF4-FFF2-40B4-BE49-F238E27FC236}">
                  <a16:creationId xmlns:a16="http://schemas.microsoft.com/office/drawing/2014/main" xmlns="" id="{5FF8D547-15A2-4B31-93C9-4BDFE4A417AF}"/>
                </a:ext>
              </a:extLst>
            </p:cNvPr>
            <p:cNvSpPr/>
            <p:nvPr/>
          </p:nvSpPr>
          <p:spPr>
            <a:xfrm>
              <a:off x="6013948" y="3379118"/>
              <a:ext cx="2078115" cy="2078114"/>
            </a:xfrm>
            <a:prstGeom prst="ellipse">
              <a:avLst/>
            </a:prstGeom>
            <a:solidFill>
              <a:schemeClr val="bg1"/>
            </a:solidFill>
            <a:ln w="1873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3" name="îṡ1ïḋè">
              <a:extLst>
                <a:ext uri="{FF2B5EF4-FFF2-40B4-BE49-F238E27FC236}">
                  <a16:creationId xmlns:a16="http://schemas.microsoft.com/office/drawing/2014/main" xmlns="" id="{5685332B-CEED-4083-8FC3-CDF8D1F4EA07}"/>
                </a:ext>
              </a:extLst>
            </p:cNvPr>
            <p:cNvSpPr/>
            <p:nvPr/>
          </p:nvSpPr>
          <p:spPr>
            <a:xfrm>
              <a:off x="8338565" y="1819869"/>
              <a:ext cx="2436030" cy="2436029"/>
            </a:xfrm>
            <a:prstGeom prst="ellipse">
              <a:avLst/>
            </a:prstGeom>
            <a:solidFill>
              <a:schemeClr val="bg1"/>
            </a:solidFill>
            <a:ln w="2286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88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28" name="i$lîďè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69941" y="2677600"/>
              <a:ext cx="257042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Feature Extraction</a:t>
              </a:r>
            </a:p>
          </p:txBody>
        </p:sp>
        <p:sp>
          <p:nvSpPr>
            <p:cNvPr id="26" name="ïṣľiḓé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995586" y="4060395"/>
              <a:ext cx="194464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Algorithm</a:t>
              </a:r>
            </a:p>
          </p:txBody>
        </p:sp>
        <p:sp>
          <p:nvSpPr>
            <p:cNvPr id="24" name="iSľíḓé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584257" y="4464003"/>
              <a:ext cx="194464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/>
                <a:t>Summarys</a:t>
              </a:r>
              <a:endParaRPr lang="en-US" altLang="zh-CN" sz="2000" b="1" dirty="0"/>
            </a:p>
          </p:txBody>
        </p:sp>
        <p:sp>
          <p:nvSpPr>
            <p:cNvPr id="22" name="iš1íḑe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93919" y="2589616"/>
              <a:ext cx="194464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Demo</a:t>
              </a:r>
            </a:p>
          </p:txBody>
        </p:sp>
        <p:sp>
          <p:nvSpPr>
            <p:cNvPr id="20" name="iṡ1îḓè">
              <a:extLst>
                <a:ext uri="{FF2B5EF4-FFF2-40B4-BE49-F238E27FC236}">
                  <a16:creationId xmlns:a16="http://schemas.microsoft.com/office/drawing/2014/main" xmlns="" id="{1A153469-84DA-4972-A53D-A34555ED07C3}"/>
                </a:ext>
              </a:extLst>
            </p:cNvPr>
            <p:cNvSpPr txBox="1"/>
            <p:nvPr/>
          </p:nvSpPr>
          <p:spPr bwMode="auto">
            <a:xfrm>
              <a:off x="2268729" y="4975575"/>
              <a:ext cx="194464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5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C22C7-151E-9244-AA34-BDFD1EF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80A2A2-A16E-2D45-958A-459C94BB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C4038-0469-7D4A-8F17-59EF6BC15F2E}"/>
              </a:ext>
            </a:extLst>
          </p:cNvPr>
          <p:cNvSpPr txBox="1"/>
          <p:nvPr/>
        </p:nvSpPr>
        <p:spPr>
          <a:xfrm>
            <a:off x="669924" y="1315092"/>
            <a:ext cx="50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 and Disadvantages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BE4B03-D72A-2446-A6B8-98789E3802A5}"/>
              </a:ext>
            </a:extLst>
          </p:cNvPr>
          <p:cNvSpPr txBox="1"/>
          <p:nvPr/>
        </p:nvSpPr>
        <p:spPr>
          <a:xfrm>
            <a:off x="669924" y="2063149"/>
            <a:ext cx="89487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Advantage: Using machine learning algorithm in AR compared to traditional 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Advantage:  Applying machine learning to daily life.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Because of time limitation: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Disadvantage: The accuracy of words recognition is not satisfying;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Disadvantage: Requirement</a:t>
            </a:r>
            <a:r>
              <a:rPr lang="zh-CN" altLang="en-US" sz="2000" dirty="0"/>
              <a:t> </a:t>
            </a:r>
            <a:r>
              <a:rPr lang="en-US" altLang="zh-CN" sz="2000" dirty="0"/>
              <a:t>for proper placement of images in front of the camera is strict.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8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C22C7-151E-9244-AA34-BDFD1EF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80A2A2-A16E-2D45-958A-459C94BB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C4038-0469-7D4A-8F17-59EF6BC15F2E}"/>
              </a:ext>
            </a:extLst>
          </p:cNvPr>
          <p:cNvSpPr txBox="1"/>
          <p:nvPr/>
        </p:nvSpPr>
        <p:spPr>
          <a:xfrm>
            <a:off x="669924" y="1315092"/>
            <a:ext cx="50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Outlook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BE4B03-D72A-2446-A6B8-98789E3802A5}"/>
              </a:ext>
            </a:extLst>
          </p:cNvPr>
          <p:cNvSpPr txBox="1"/>
          <p:nvPr/>
        </p:nvSpPr>
        <p:spPr>
          <a:xfrm>
            <a:off x="669924" y="1952090"/>
            <a:ext cx="89487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 the accuracy of model: increase the dataset size by putting</a:t>
            </a:r>
            <a:r>
              <a:rPr lang="zh-CN" altLang="en-US" sz="2000" dirty="0"/>
              <a:t> </a:t>
            </a:r>
            <a:r>
              <a:rPr lang="en-US" altLang="zh-CN" sz="2000" dirty="0"/>
              <a:t>capitalized English letters, more handwritten letters with different styles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Optimize the codes and complete this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15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8ACE33-67AA-4700-9FC5-9DD5A3C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References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085657F-FD99-46F4-A1E0-93433EDB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4460831B-0FBE-4FC9-AE6C-C3D4C3ACFD3F}"/>
              </a:ext>
            </a:extLst>
          </p:cNvPr>
          <p:cNvSpPr txBox="1"/>
          <p:nvPr/>
        </p:nvSpPr>
        <p:spPr>
          <a:xfrm>
            <a:off x="1082351" y="1390257"/>
            <a:ext cx="98624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/>
              <a:t>1. Yadav P, Yadav N. Handwriting recognition system-a review[J]. Analysis, 2015, 114(19): 36-40.</a:t>
            </a:r>
          </a:p>
          <a:p>
            <a:r>
              <a:rPr lang="en-US" sz="2000" dirty="0"/>
              <a:t> </a:t>
            </a:r>
          </a:p>
          <a:p>
            <a:r>
              <a:rPr lang="en-HK" sz="2000" dirty="0"/>
              <a:t>2. Cohen G, </a:t>
            </a:r>
            <a:r>
              <a:rPr lang="en-HK" sz="2000" dirty="0" err="1"/>
              <a:t>Afshar</a:t>
            </a:r>
            <a:r>
              <a:rPr lang="en-HK" sz="2000" dirty="0"/>
              <a:t> S, </a:t>
            </a:r>
            <a:r>
              <a:rPr lang="en-HK" sz="2000" dirty="0" err="1"/>
              <a:t>Tapson</a:t>
            </a:r>
            <a:r>
              <a:rPr lang="en-HK" sz="2000" dirty="0"/>
              <a:t> J, et al. EMNIST: an extension of MNIST to handwritten letters[J]. </a:t>
            </a:r>
            <a:r>
              <a:rPr lang="en-HK" sz="2000" dirty="0" err="1"/>
              <a:t>arXiv</a:t>
            </a:r>
            <a:r>
              <a:rPr lang="en-HK" sz="2000" dirty="0"/>
              <a:t> preprint arXiv:1702.05373, 2017.</a:t>
            </a:r>
          </a:p>
          <a:p>
            <a:r>
              <a:rPr lang="en-HK" sz="2000" dirty="0"/>
              <a:t> </a:t>
            </a:r>
          </a:p>
          <a:p>
            <a:r>
              <a:rPr lang="en-HK" sz="2000" dirty="0"/>
              <a:t>3. </a:t>
            </a:r>
            <a:r>
              <a:rPr lang="en-HK" sz="2000" dirty="0" err="1"/>
              <a:t>LeCun</a:t>
            </a:r>
            <a:r>
              <a:rPr lang="en-HK" sz="2000" dirty="0"/>
              <a:t> Y, </a:t>
            </a:r>
            <a:r>
              <a:rPr lang="en-HK" sz="2000" dirty="0" err="1"/>
              <a:t>Boser</a:t>
            </a:r>
            <a:r>
              <a:rPr lang="en-HK" sz="2000" dirty="0"/>
              <a:t> B, </a:t>
            </a:r>
            <a:r>
              <a:rPr lang="en-HK" sz="2000" dirty="0" err="1"/>
              <a:t>Denker</a:t>
            </a:r>
            <a:r>
              <a:rPr lang="en-HK" sz="2000" dirty="0"/>
              <a:t> J S, et al. Backpropagation applied to handwritten zip code recognition[J]. Neural computation, 1989, 1(4): 541-551.</a:t>
            </a:r>
          </a:p>
          <a:p>
            <a:r>
              <a:rPr lang="en-HK" sz="2000" dirty="0"/>
              <a:t> </a:t>
            </a:r>
          </a:p>
          <a:p>
            <a:r>
              <a:rPr lang="en-HK" sz="2000" dirty="0"/>
              <a:t>4. Gupta O P, Bailey J F, </a:t>
            </a:r>
            <a:r>
              <a:rPr lang="en-HK" sz="2000" dirty="0" err="1"/>
              <a:t>Bulatek</a:t>
            </a:r>
            <a:r>
              <a:rPr lang="en-HK" sz="2000" dirty="0"/>
              <a:t> D E. Machine recognition of handwritten character strings such as postal zip codes or dollar amount on bank checks: U.S. Patent 5,307,423[P]. 1994-4-26.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881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2119" y="2609548"/>
            <a:ext cx="4725035" cy="97353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/>
              <a:t>Thank You!</a:t>
            </a:r>
            <a:endParaRPr lang="zh-CN" alt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456DC4-8CC3-47C7-BF84-99BEF39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--</a:t>
            </a:r>
            <a:r>
              <a:rPr lang="en-US" altLang="zh-CN" sz="1800" dirty="0"/>
              <a:t>Application of handwritten letter recognition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B549D38-BAF9-43C1-B764-4EC6F7C2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5b7040e3-f2f7-4b34-b7e6-4f725bc5ff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B932A89A-D936-4241-A3CF-B55E59E168F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9540" y="1887680"/>
            <a:ext cx="6613131" cy="3825000"/>
            <a:chOff x="919540" y="1719000"/>
            <a:chExt cx="6613131" cy="3825000"/>
          </a:xfrm>
        </p:grpSpPr>
        <p:sp>
          <p:nvSpPr>
            <p:cNvPr id="6" name="îṣ1iḋê">
              <a:extLst>
                <a:ext uri="{FF2B5EF4-FFF2-40B4-BE49-F238E27FC236}">
                  <a16:creationId xmlns:a16="http://schemas.microsoft.com/office/drawing/2014/main" xmlns="" id="{99E0B2FE-CB38-4B3F-AA64-FEAB191261E4}"/>
                </a:ext>
              </a:extLst>
            </p:cNvPr>
            <p:cNvSpPr txBox="1"/>
            <p:nvPr/>
          </p:nvSpPr>
          <p:spPr>
            <a:xfrm>
              <a:off x="919540" y="1719000"/>
              <a:ext cx="2873344" cy="350353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iśľïde">
              <a:extLst>
                <a:ext uri="{FF2B5EF4-FFF2-40B4-BE49-F238E27FC236}">
                  <a16:creationId xmlns:a16="http://schemas.microsoft.com/office/drawing/2014/main" xmlns="" id="{13974122-EF5D-4B84-9B30-860C931A6915}"/>
                </a:ext>
              </a:extLst>
            </p:cNvPr>
            <p:cNvSpPr txBox="1"/>
            <p:nvPr/>
          </p:nvSpPr>
          <p:spPr>
            <a:xfrm>
              <a:off x="1065321" y="2486235"/>
              <a:ext cx="2339196" cy="70755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</a:rPr>
                <a:t>Digitalize</a:t>
              </a:r>
            </a:p>
            <a:p>
              <a:r>
                <a:rPr lang="en-US" altLang="zh-CN" sz="2000" b="1" dirty="0">
                  <a:solidFill>
                    <a:srgbClr val="000000"/>
                  </a:solidFill>
                </a:rPr>
                <a:t>previous documents</a:t>
              </a:r>
            </a:p>
            <a:p>
              <a:endParaRPr lang="zh-CN" altLang="en-US" sz="2000" b="1" dirty="0"/>
            </a:p>
            <a:p>
              <a:endParaRPr lang="zh-CN" altLang="en-US" sz="2000" b="1" dirty="0"/>
            </a:p>
          </p:txBody>
        </p:sp>
        <p:sp>
          <p:nvSpPr>
            <p:cNvPr id="9" name="îşḻïďê">
              <a:extLst>
                <a:ext uri="{FF2B5EF4-FFF2-40B4-BE49-F238E27FC236}">
                  <a16:creationId xmlns:a16="http://schemas.microsoft.com/office/drawing/2014/main" xmlns="" id="{7C9BD413-7FAB-46CD-B434-D50AF809EE92}"/>
                </a:ext>
              </a:extLst>
            </p:cNvPr>
            <p:cNvSpPr txBox="1"/>
            <p:nvPr/>
          </p:nvSpPr>
          <p:spPr>
            <a:xfrm>
              <a:off x="919540" y="3313661"/>
              <a:ext cx="2873344" cy="36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ḷïḓè">
              <a:extLst>
                <a:ext uri="{FF2B5EF4-FFF2-40B4-BE49-F238E27FC236}">
                  <a16:creationId xmlns:a16="http://schemas.microsoft.com/office/drawing/2014/main" xmlns="" id="{493089EB-DB55-4BD6-B04C-65623E66B378}"/>
                </a:ext>
              </a:extLst>
            </p:cNvPr>
            <p:cNvSpPr txBox="1"/>
            <p:nvPr/>
          </p:nvSpPr>
          <p:spPr>
            <a:xfrm>
              <a:off x="919540" y="3522800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Transform from handwritten to digital media </a:t>
              </a:r>
            </a:p>
          </p:txBody>
        </p:sp>
        <p:sp>
          <p:nvSpPr>
            <p:cNvPr id="12" name="ïsļïdé">
              <a:extLst>
                <a:ext uri="{FF2B5EF4-FFF2-40B4-BE49-F238E27FC236}">
                  <a16:creationId xmlns:a16="http://schemas.microsoft.com/office/drawing/2014/main" xmlns="" id="{8060F889-3DD8-446B-9343-11FAAAA8461F}"/>
                </a:ext>
              </a:extLst>
            </p:cNvPr>
            <p:cNvSpPr txBox="1"/>
            <p:nvPr/>
          </p:nvSpPr>
          <p:spPr>
            <a:xfrm>
              <a:off x="4659600" y="1719000"/>
              <a:ext cx="2872800" cy="35035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ṡļiḋè">
              <a:extLst>
                <a:ext uri="{FF2B5EF4-FFF2-40B4-BE49-F238E27FC236}">
                  <a16:creationId xmlns:a16="http://schemas.microsoft.com/office/drawing/2014/main" xmlns="" id="{84F2909A-3728-459C-958A-B6835E4C193D}"/>
                </a:ext>
              </a:extLst>
            </p:cNvPr>
            <p:cNvSpPr txBox="1"/>
            <p:nvPr/>
          </p:nvSpPr>
          <p:spPr>
            <a:xfrm>
              <a:off x="4805381" y="2492626"/>
              <a:ext cx="2339196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2000" b="1" dirty="0"/>
                <a:t>Handwriting Input</a:t>
              </a:r>
              <a:endParaRPr lang="zh-CN" altLang="en-US" sz="2000" b="1" dirty="0"/>
            </a:p>
          </p:txBody>
        </p:sp>
        <p:sp>
          <p:nvSpPr>
            <p:cNvPr id="15" name="îšḷiḑe">
              <a:extLst>
                <a:ext uri="{FF2B5EF4-FFF2-40B4-BE49-F238E27FC236}">
                  <a16:creationId xmlns:a16="http://schemas.microsoft.com/office/drawing/2014/main" xmlns="" id="{580F79C7-4594-4315-B6EC-82C9BBB24E40}"/>
                </a:ext>
              </a:extLst>
            </p:cNvPr>
            <p:cNvSpPr txBox="1"/>
            <p:nvPr/>
          </p:nvSpPr>
          <p:spPr>
            <a:xfrm>
              <a:off x="4659600" y="3313661"/>
              <a:ext cx="2872800" cy="36000"/>
            </a:xfrm>
            <a:prstGeom prst="rect">
              <a:avLst/>
            </a:prstGeom>
            <a:solidFill>
              <a:schemeClr val="accent1"/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ḻîḍé">
              <a:extLst>
                <a:ext uri="{FF2B5EF4-FFF2-40B4-BE49-F238E27FC236}">
                  <a16:creationId xmlns:a16="http://schemas.microsoft.com/office/drawing/2014/main" xmlns="" id="{493089EB-DB55-4BD6-B04C-65623E66B378}"/>
                </a:ext>
              </a:extLst>
            </p:cNvPr>
            <p:cNvSpPr txBox="1"/>
            <p:nvPr/>
          </p:nvSpPr>
          <p:spPr>
            <a:xfrm>
              <a:off x="4659328" y="3451781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 defTabSz="913765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 </a:t>
              </a:r>
              <a:r>
                <a:rPr lang="en-US" sz="1400" dirty="0"/>
                <a:t>Handwriting Input allows you to handwrite text on your phone or tablet</a:t>
              </a:r>
              <a:endParaRPr lang="en-US" altLang="zh-CN" sz="11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6D300848-0C9E-466B-A4D0-43AD7ACF2099}"/>
                </a:ext>
              </a:extLst>
            </p:cNvPr>
            <p:cNvCxnSpPr/>
            <p:nvPr/>
          </p:nvCxnSpPr>
          <p:spPr>
            <a:xfrm>
              <a:off x="4226106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8D8B4D4-CA13-4F99-BC10-89BE1A50BC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60" y="4816177"/>
            <a:ext cx="1782135" cy="18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456DC4-8CC3-47C7-BF84-99BEF39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 --</a:t>
            </a:r>
            <a:r>
              <a:rPr lang="en-US" altLang="zh-CN" sz="1800" dirty="0"/>
              <a:t>Application of handwritten letter recognition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B549D38-BAF9-43C1-B764-4EC6F7C2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5b7040e3-f2f7-4b34-b7e6-4f725bc5ff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B932A89A-D936-4241-A3CF-B55E59E168F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9540" y="1887680"/>
            <a:ext cx="10352919" cy="3825000"/>
            <a:chOff x="919540" y="1719000"/>
            <a:chExt cx="10352919" cy="3825000"/>
          </a:xfrm>
        </p:grpSpPr>
        <p:sp>
          <p:nvSpPr>
            <p:cNvPr id="6" name="îṣ1iḋê">
              <a:extLst>
                <a:ext uri="{FF2B5EF4-FFF2-40B4-BE49-F238E27FC236}">
                  <a16:creationId xmlns:a16="http://schemas.microsoft.com/office/drawing/2014/main" xmlns="" id="{99E0B2FE-CB38-4B3F-AA64-FEAB191261E4}"/>
                </a:ext>
              </a:extLst>
            </p:cNvPr>
            <p:cNvSpPr txBox="1"/>
            <p:nvPr/>
          </p:nvSpPr>
          <p:spPr>
            <a:xfrm>
              <a:off x="919540" y="1719000"/>
              <a:ext cx="2873344" cy="350353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iśľïde">
              <a:extLst>
                <a:ext uri="{FF2B5EF4-FFF2-40B4-BE49-F238E27FC236}">
                  <a16:creationId xmlns:a16="http://schemas.microsoft.com/office/drawing/2014/main" xmlns="" id="{13974122-EF5D-4B84-9B30-860C931A6915}"/>
                </a:ext>
              </a:extLst>
            </p:cNvPr>
            <p:cNvSpPr txBox="1"/>
            <p:nvPr/>
          </p:nvSpPr>
          <p:spPr>
            <a:xfrm>
              <a:off x="1065320" y="2492625"/>
              <a:ext cx="2873343" cy="71435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</a:rPr>
                <a:t>Digitalize</a:t>
              </a:r>
            </a:p>
            <a:p>
              <a:r>
                <a:rPr lang="en-US" altLang="zh-CN" sz="2000" b="1" dirty="0">
                  <a:solidFill>
                    <a:srgbClr val="000000"/>
                  </a:solidFill>
                </a:rPr>
                <a:t>previous documents</a:t>
              </a:r>
            </a:p>
            <a:p>
              <a:endParaRPr lang="zh-CN" altLang="en-US" sz="2000" b="1" dirty="0"/>
            </a:p>
          </p:txBody>
        </p:sp>
        <p:sp>
          <p:nvSpPr>
            <p:cNvPr id="9" name="îşḻïďê">
              <a:extLst>
                <a:ext uri="{FF2B5EF4-FFF2-40B4-BE49-F238E27FC236}">
                  <a16:creationId xmlns:a16="http://schemas.microsoft.com/office/drawing/2014/main" xmlns="" id="{7C9BD413-7FAB-46CD-B434-D50AF809EE92}"/>
                </a:ext>
              </a:extLst>
            </p:cNvPr>
            <p:cNvSpPr txBox="1"/>
            <p:nvPr/>
          </p:nvSpPr>
          <p:spPr>
            <a:xfrm>
              <a:off x="919540" y="3313661"/>
              <a:ext cx="2873344" cy="36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ḷïḓè">
              <a:extLst>
                <a:ext uri="{FF2B5EF4-FFF2-40B4-BE49-F238E27FC236}">
                  <a16:creationId xmlns:a16="http://schemas.microsoft.com/office/drawing/2014/main" xmlns="" id="{493089EB-DB55-4BD6-B04C-65623E66B378}"/>
                </a:ext>
              </a:extLst>
            </p:cNvPr>
            <p:cNvSpPr txBox="1"/>
            <p:nvPr/>
          </p:nvSpPr>
          <p:spPr>
            <a:xfrm>
              <a:off x="919540" y="3522800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Transform from handwritten to digital media </a:t>
              </a:r>
            </a:p>
          </p:txBody>
        </p:sp>
        <p:sp>
          <p:nvSpPr>
            <p:cNvPr id="12" name="ïsļïdé">
              <a:extLst>
                <a:ext uri="{FF2B5EF4-FFF2-40B4-BE49-F238E27FC236}">
                  <a16:creationId xmlns:a16="http://schemas.microsoft.com/office/drawing/2014/main" xmlns="" id="{8060F889-3DD8-446B-9343-11FAAAA8461F}"/>
                </a:ext>
              </a:extLst>
            </p:cNvPr>
            <p:cNvSpPr txBox="1"/>
            <p:nvPr/>
          </p:nvSpPr>
          <p:spPr>
            <a:xfrm>
              <a:off x="4659600" y="1719000"/>
              <a:ext cx="2872800" cy="350353"/>
            </a:xfrm>
            <a:prstGeom prst="rect">
              <a:avLst/>
            </a:prstGeom>
            <a:solidFill>
              <a:srgbClr val="666666"/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ṡļiḋè">
              <a:extLst>
                <a:ext uri="{FF2B5EF4-FFF2-40B4-BE49-F238E27FC236}">
                  <a16:creationId xmlns:a16="http://schemas.microsoft.com/office/drawing/2014/main" xmlns="" id="{84F2909A-3728-459C-958A-B6835E4C193D}"/>
                </a:ext>
              </a:extLst>
            </p:cNvPr>
            <p:cNvSpPr txBox="1"/>
            <p:nvPr/>
          </p:nvSpPr>
          <p:spPr>
            <a:xfrm>
              <a:off x="4805381" y="2492626"/>
              <a:ext cx="2339196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2000" b="1" dirty="0"/>
                <a:t>Handwriting Input</a:t>
              </a:r>
              <a:endParaRPr lang="zh-CN" altLang="en-US" sz="2000" b="1" dirty="0"/>
            </a:p>
          </p:txBody>
        </p:sp>
        <p:sp>
          <p:nvSpPr>
            <p:cNvPr id="15" name="îšḷiḑe">
              <a:extLst>
                <a:ext uri="{FF2B5EF4-FFF2-40B4-BE49-F238E27FC236}">
                  <a16:creationId xmlns:a16="http://schemas.microsoft.com/office/drawing/2014/main" xmlns="" id="{580F79C7-4594-4315-B6EC-82C9BBB24E40}"/>
                </a:ext>
              </a:extLst>
            </p:cNvPr>
            <p:cNvSpPr txBox="1"/>
            <p:nvPr/>
          </p:nvSpPr>
          <p:spPr>
            <a:xfrm>
              <a:off x="4659600" y="3313661"/>
              <a:ext cx="2872800" cy="36000"/>
            </a:xfrm>
            <a:prstGeom prst="rect">
              <a:avLst/>
            </a:prstGeom>
            <a:solidFill>
              <a:srgbClr val="666666"/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ḻîḍé">
              <a:extLst>
                <a:ext uri="{FF2B5EF4-FFF2-40B4-BE49-F238E27FC236}">
                  <a16:creationId xmlns:a16="http://schemas.microsoft.com/office/drawing/2014/main" xmlns="" id="{493089EB-DB55-4BD6-B04C-65623E66B378}"/>
                </a:ext>
              </a:extLst>
            </p:cNvPr>
            <p:cNvSpPr txBox="1"/>
            <p:nvPr/>
          </p:nvSpPr>
          <p:spPr>
            <a:xfrm>
              <a:off x="4659328" y="3451781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 defTabSz="913765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 </a:t>
              </a:r>
              <a:r>
                <a:rPr lang="en-US" sz="1400" dirty="0"/>
                <a:t>Handwriting Input allows you to handwrite text on your phone or tablet</a:t>
              </a:r>
              <a:endParaRPr lang="en-US" altLang="zh-CN" sz="1100" dirty="0">
                <a:solidFill>
                  <a:srgbClr val="000000"/>
                </a:solidFill>
              </a:endParaRPr>
            </a:p>
          </p:txBody>
        </p:sp>
        <p:sp>
          <p:nvSpPr>
            <p:cNvPr id="18" name="îṣḻíďé">
              <a:extLst>
                <a:ext uri="{FF2B5EF4-FFF2-40B4-BE49-F238E27FC236}">
                  <a16:creationId xmlns:a16="http://schemas.microsoft.com/office/drawing/2014/main" xmlns="" id="{60E026E5-BEE8-4D64-9F1B-2C00E7BC4E48}"/>
                </a:ext>
              </a:extLst>
            </p:cNvPr>
            <p:cNvSpPr txBox="1"/>
            <p:nvPr/>
          </p:nvSpPr>
          <p:spPr>
            <a:xfrm>
              <a:off x="8399941" y="1719000"/>
              <a:ext cx="2871695" cy="350353"/>
            </a:xfrm>
            <a:prstGeom prst="rect">
              <a:avLst/>
            </a:prstGeom>
            <a:solidFill>
              <a:srgbClr val="FF4540"/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ṥḻïdê">
              <a:extLst>
                <a:ext uri="{FF2B5EF4-FFF2-40B4-BE49-F238E27FC236}">
                  <a16:creationId xmlns:a16="http://schemas.microsoft.com/office/drawing/2014/main" xmlns="" id="{778E22AB-846C-46EF-95C9-8535FF0BF96B}"/>
                </a:ext>
              </a:extLst>
            </p:cNvPr>
            <p:cNvSpPr txBox="1"/>
            <p:nvPr/>
          </p:nvSpPr>
          <p:spPr>
            <a:xfrm>
              <a:off x="8545442" y="2492626"/>
              <a:ext cx="2339476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HK" altLang="zh-CN" sz="2000" b="1" dirty="0"/>
                <a:t>Handwriting Calculator</a:t>
              </a:r>
              <a:endParaRPr lang="zh-CN" altLang="en-US" sz="2000" b="1" dirty="0"/>
            </a:p>
          </p:txBody>
        </p:sp>
        <p:sp>
          <p:nvSpPr>
            <p:cNvPr id="21" name="îšļíḍé">
              <a:extLst>
                <a:ext uri="{FF2B5EF4-FFF2-40B4-BE49-F238E27FC236}">
                  <a16:creationId xmlns:a16="http://schemas.microsoft.com/office/drawing/2014/main" xmlns="" id="{C95F3474-F819-4C76-BE16-4B74CE522295}"/>
                </a:ext>
              </a:extLst>
            </p:cNvPr>
            <p:cNvSpPr txBox="1"/>
            <p:nvPr/>
          </p:nvSpPr>
          <p:spPr>
            <a:xfrm>
              <a:off x="8399941" y="3313661"/>
              <a:ext cx="2871695" cy="36000"/>
            </a:xfrm>
            <a:prstGeom prst="rect">
              <a:avLst/>
            </a:prstGeom>
            <a:solidFill>
              <a:srgbClr val="FF4540"/>
            </a:solidFill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3" name="íşļîḋe">
              <a:extLst>
                <a:ext uri="{FF2B5EF4-FFF2-40B4-BE49-F238E27FC236}">
                  <a16:creationId xmlns:a16="http://schemas.microsoft.com/office/drawing/2014/main" xmlns="" id="{493089EB-DB55-4BD6-B04C-65623E66B378}"/>
                </a:ext>
              </a:extLst>
            </p:cNvPr>
            <p:cNvSpPr txBox="1"/>
            <p:nvPr/>
          </p:nvSpPr>
          <p:spPr>
            <a:xfrm>
              <a:off x="8399116" y="3513918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400" dirty="0"/>
                <a:t>Perform mathematical operations naturally using your handwriting</a:t>
              </a:r>
              <a:endParaRPr lang="en-US" altLang="zh-CN" sz="1400" dirty="0">
                <a:solidFill>
                  <a:srgbClr val="000000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6D300848-0C9E-466B-A4D0-43AD7ACF2099}"/>
                </a:ext>
              </a:extLst>
            </p:cNvPr>
            <p:cNvCxnSpPr/>
            <p:nvPr/>
          </p:nvCxnSpPr>
          <p:spPr>
            <a:xfrm>
              <a:off x="4226106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614846CA-4CF7-4617-A5E1-617424D2D012}"/>
                </a:ext>
              </a:extLst>
            </p:cNvPr>
            <p:cNvCxnSpPr/>
            <p:nvPr/>
          </p:nvCxnSpPr>
          <p:spPr>
            <a:xfrm>
              <a:off x="7965894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63115493-2DAE-4C04-8E3A-8B0C8558FE2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53" y="4816177"/>
            <a:ext cx="1782135" cy="18332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C4F9753D-9E9D-4F9A-A11A-A7831F02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072" y="4922981"/>
            <a:ext cx="2755973" cy="16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D72924-76A5-4190-A3EB-7947217E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26632"/>
            <a:ext cx="10850563" cy="1028699"/>
          </a:xfrm>
        </p:spPr>
        <p:txBody>
          <a:bodyPr/>
          <a:lstStyle/>
          <a:p>
            <a:r>
              <a:rPr lang="en-US" altLang="zh-CN" dirty="0"/>
              <a:t>Introduction  --</a:t>
            </a:r>
            <a:r>
              <a:rPr lang="en-US" altLang="zh-CN" sz="1800" dirty="0"/>
              <a:t>Related research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897E4E6-B099-497A-BEC9-0196EE0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15" name="iṩ1iḍe" title="LjXxPfK7a53MF99">
            <a:extLst>
              <a:ext uri="{FF2B5EF4-FFF2-40B4-BE49-F238E27FC236}">
                <a16:creationId xmlns:a16="http://schemas.microsoft.com/office/drawing/2014/main" xmlns="" id="{22C1540A-BA7A-4057-8B27-183ED8C6AA12}"/>
              </a:ext>
            </a:extLst>
          </p:cNvPr>
          <p:cNvSpPr/>
          <p:nvPr/>
        </p:nvSpPr>
        <p:spPr bwMode="auto">
          <a:xfrm>
            <a:off x="947560" y="1606979"/>
            <a:ext cx="594470" cy="405656"/>
          </a:xfrm>
          <a:custGeom>
            <a:avLst/>
            <a:gdLst>
              <a:gd name="connsiteX0" fmla="*/ 20293 w 607639"/>
              <a:gd name="connsiteY0" fmla="*/ 364067 h 414642"/>
              <a:gd name="connsiteX1" fmla="*/ 20293 w 607639"/>
              <a:gd name="connsiteY1" fmla="*/ 384244 h 414642"/>
              <a:gd name="connsiteX2" fmla="*/ 30351 w 607639"/>
              <a:gd name="connsiteY2" fmla="*/ 394377 h 414642"/>
              <a:gd name="connsiteX3" fmla="*/ 577199 w 607639"/>
              <a:gd name="connsiteY3" fmla="*/ 394377 h 414642"/>
              <a:gd name="connsiteX4" fmla="*/ 587346 w 607639"/>
              <a:gd name="connsiteY4" fmla="*/ 384244 h 414642"/>
              <a:gd name="connsiteX5" fmla="*/ 587346 w 607639"/>
              <a:gd name="connsiteY5" fmla="*/ 364067 h 414642"/>
              <a:gd name="connsiteX6" fmla="*/ 556995 w 607639"/>
              <a:gd name="connsiteY6" fmla="*/ 364067 h 414642"/>
              <a:gd name="connsiteX7" fmla="*/ 394916 w 607639"/>
              <a:gd name="connsiteY7" fmla="*/ 364067 h 414642"/>
              <a:gd name="connsiteX8" fmla="*/ 394916 w 607639"/>
              <a:gd name="connsiteY8" fmla="*/ 374200 h 414642"/>
              <a:gd name="connsiteX9" fmla="*/ 384859 w 607639"/>
              <a:gd name="connsiteY9" fmla="*/ 384244 h 414642"/>
              <a:gd name="connsiteX10" fmla="*/ 222780 w 607639"/>
              <a:gd name="connsiteY10" fmla="*/ 384244 h 414642"/>
              <a:gd name="connsiteX11" fmla="*/ 212634 w 607639"/>
              <a:gd name="connsiteY11" fmla="*/ 374200 h 414642"/>
              <a:gd name="connsiteX12" fmla="*/ 212634 w 607639"/>
              <a:gd name="connsiteY12" fmla="*/ 364067 h 414642"/>
              <a:gd name="connsiteX13" fmla="*/ 50644 w 607639"/>
              <a:gd name="connsiteY13" fmla="*/ 364067 h 414642"/>
              <a:gd name="connsiteX14" fmla="*/ 141754 w 607639"/>
              <a:gd name="connsiteY14" fmla="*/ 232583 h 414642"/>
              <a:gd name="connsiteX15" fmla="*/ 161961 w 607639"/>
              <a:gd name="connsiteY15" fmla="*/ 232583 h 414642"/>
              <a:gd name="connsiteX16" fmla="*/ 172110 w 607639"/>
              <a:gd name="connsiteY16" fmla="*/ 242719 h 414642"/>
              <a:gd name="connsiteX17" fmla="*/ 161961 w 607639"/>
              <a:gd name="connsiteY17" fmla="*/ 252765 h 414642"/>
              <a:gd name="connsiteX18" fmla="*/ 141754 w 607639"/>
              <a:gd name="connsiteY18" fmla="*/ 252765 h 414642"/>
              <a:gd name="connsiteX19" fmla="*/ 131605 w 607639"/>
              <a:gd name="connsiteY19" fmla="*/ 242719 h 414642"/>
              <a:gd name="connsiteX20" fmla="*/ 141754 w 607639"/>
              <a:gd name="connsiteY20" fmla="*/ 232583 h 414642"/>
              <a:gd name="connsiteX21" fmla="*/ 141758 w 607639"/>
              <a:gd name="connsiteY21" fmla="*/ 192149 h 414642"/>
              <a:gd name="connsiteX22" fmla="*/ 182279 w 607639"/>
              <a:gd name="connsiteY22" fmla="*/ 192149 h 414642"/>
              <a:gd name="connsiteX23" fmla="*/ 192432 w 607639"/>
              <a:gd name="connsiteY23" fmla="*/ 202196 h 414642"/>
              <a:gd name="connsiteX24" fmla="*/ 182279 w 607639"/>
              <a:gd name="connsiteY24" fmla="*/ 212331 h 414642"/>
              <a:gd name="connsiteX25" fmla="*/ 141758 w 607639"/>
              <a:gd name="connsiteY25" fmla="*/ 212331 h 414642"/>
              <a:gd name="connsiteX26" fmla="*/ 131605 w 607639"/>
              <a:gd name="connsiteY26" fmla="*/ 202196 h 414642"/>
              <a:gd name="connsiteX27" fmla="*/ 141758 w 607639"/>
              <a:gd name="connsiteY27" fmla="*/ 192149 h 414642"/>
              <a:gd name="connsiteX28" fmla="*/ 141754 w 607639"/>
              <a:gd name="connsiteY28" fmla="*/ 151716 h 414642"/>
              <a:gd name="connsiteX29" fmla="*/ 161961 w 607639"/>
              <a:gd name="connsiteY29" fmla="*/ 151716 h 414642"/>
              <a:gd name="connsiteX30" fmla="*/ 172110 w 607639"/>
              <a:gd name="connsiteY30" fmla="*/ 161763 h 414642"/>
              <a:gd name="connsiteX31" fmla="*/ 161961 w 607639"/>
              <a:gd name="connsiteY31" fmla="*/ 171898 h 414642"/>
              <a:gd name="connsiteX32" fmla="*/ 141754 w 607639"/>
              <a:gd name="connsiteY32" fmla="*/ 171898 h 414642"/>
              <a:gd name="connsiteX33" fmla="*/ 131605 w 607639"/>
              <a:gd name="connsiteY33" fmla="*/ 161763 h 414642"/>
              <a:gd name="connsiteX34" fmla="*/ 141754 w 607639"/>
              <a:gd name="connsiteY34" fmla="*/ 151716 h 414642"/>
              <a:gd name="connsiteX35" fmla="*/ 141758 w 607639"/>
              <a:gd name="connsiteY35" fmla="*/ 111211 h 414642"/>
              <a:gd name="connsiteX36" fmla="*/ 182279 w 607639"/>
              <a:gd name="connsiteY36" fmla="*/ 111211 h 414642"/>
              <a:gd name="connsiteX37" fmla="*/ 192432 w 607639"/>
              <a:gd name="connsiteY37" fmla="*/ 121337 h 414642"/>
              <a:gd name="connsiteX38" fmla="*/ 182279 w 607639"/>
              <a:gd name="connsiteY38" fmla="*/ 131463 h 414642"/>
              <a:gd name="connsiteX39" fmla="*/ 141758 w 607639"/>
              <a:gd name="connsiteY39" fmla="*/ 131463 h 414642"/>
              <a:gd name="connsiteX40" fmla="*/ 131605 w 607639"/>
              <a:gd name="connsiteY40" fmla="*/ 121337 h 414642"/>
              <a:gd name="connsiteX41" fmla="*/ 141758 w 607639"/>
              <a:gd name="connsiteY41" fmla="*/ 111211 h 414642"/>
              <a:gd name="connsiteX42" fmla="*/ 425367 w 607639"/>
              <a:gd name="connsiteY42" fmla="*/ 101191 h 414642"/>
              <a:gd name="connsiteX43" fmla="*/ 496228 w 607639"/>
              <a:gd name="connsiteY43" fmla="*/ 101191 h 414642"/>
              <a:gd name="connsiteX44" fmla="*/ 506377 w 607639"/>
              <a:gd name="connsiteY44" fmla="*/ 111231 h 414642"/>
              <a:gd name="connsiteX45" fmla="*/ 506377 w 607639"/>
              <a:gd name="connsiteY45" fmla="*/ 182042 h 414642"/>
              <a:gd name="connsiteX46" fmla="*/ 496228 w 607639"/>
              <a:gd name="connsiteY46" fmla="*/ 192171 h 414642"/>
              <a:gd name="connsiteX47" fmla="*/ 486080 w 607639"/>
              <a:gd name="connsiteY47" fmla="*/ 182042 h 414642"/>
              <a:gd name="connsiteX48" fmla="*/ 486080 w 607639"/>
              <a:gd name="connsiteY48" fmla="*/ 135575 h 414642"/>
              <a:gd name="connsiteX49" fmla="*/ 402043 w 607639"/>
              <a:gd name="connsiteY49" fmla="*/ 219447 h 414642"/>
              <a:gd name="connsiteX50" fmla="*/ 394921 w 607639"/>
              <a:gd name="connsiteY50" fmla="*/ 222468 h 414642"/>
              <a:gd name="connsiteX51" fmla="*/ 387889 w 607639"/>
              <a:gd name="connsiteY51" fmla="*/ 219447 h 414642"/>
              <a:gd name="connsiteX52" fmla="*/ 344268 w 607639"/>
              <a:gd name="connsiteY52" fmla="*/ 176001 h 414642"/>
              <a:gd name="connsiteX53" fmla="*/ 270380 w 607639"/>
              <a:gd name="connsiteY53" fmla="*/ 249744 h 414642"/>
              <a:gd name="connsiteX54" fmla="*/ 263258 w 607639"/>
              <a:gd name="connsiteY54" fmla="*/ 252765 h 414642"/>
              <a:gd name="connsiteX55" fmla="*/ 256225 w 607639"/>
              <a:gd name="connsiteY55" fmla="*/ 249744 h 414642"/>
              <a:gd name="connsiteX56" fmla="*/ 256225 w 607639"/>
              <a:gd name="connsiteY56" fmla="*/ 235617 h 414642"/>
              <a:gd name="connsiteX57" fmla="*/ 337235 w 607639"/>
              <a:gd name="connsiteY57" fmla="*/ 154766 h 414642"/>
              <a:gd name="connsiteX58" fmla="*/ 338837 w 607639"/>
              <a:gd name="connsiteY58" fmla="*/ 153433 h 414642"/>
              <a:gd name="connsiteX59" fmla="*/ 340618 w 607639"/>
              <a:gd name="connsiteY59" fmla="*/ 152456 h 414642"/>
              <a:gd name="connsiteX60" fmla="*/ 341508 w 607639"/>
              <a:gd name="connsiteY60" fmla="*/ 152101 h 414642"/>
              <a:gd name="connsiteX61" fmla="*/ 343378 w 607639"/>
              <a:gd name="connsiteY61" fmla="*/ 151745 h 414642"/>
              <a:gd name="connsiteX62" fmla="*/ 344268 w 607639"/>
              <a:gd name="connsiteY62" fmla="*/ 151745 h 414642"/>
              <a:gd name="connsiteX63" fmla="*/ 346226 w 607639"/>
              <a:gd name="connsiteY63" fmla="*/ 151923 h 414642"/>
              <a:gd name="connsiteX64" fmla="*/ 351390 w 607639"/>
              <a:gd name="connsiteY64" fmla="*/ 154766 h 414642"/>
              <a:gd name="connsiteX65" fmla="*/ 394921 w 607639"/>
              <a:gd name="connsiteY65" fmla="*/ 198213 h 414642"/>
              <a:gd name="connsiteX66" fmla="*/ 471925 w 607639"/>
              <a:gd name="connsiteY66" fmla="*/ 121359 h 414642"/>
              <a:gd name="connsiteX67" fmla="*/ 425367 w 607639"/>
              <a:gd name="connsiteY67" fmla="*/ 121359 h 414642"/>
              <a:gd name="connsiteX68" fmla="*/ 415218 w 607639"/>
              <a:gd name="connsiteY68" fmla="*/ 111231 h 414642"/>
              <a:gd name="connsiteX69" fmla="*/ 425367 w 607639"/>
              <a:gd name="connsiteY69" fmla="*/ 101191 h 414642"/>
              <a:gd name="connsiteX70" fmla="*/ 101297 w 607639"/>
              <a:gd name="connsiteY70" fmla="*/ 91029 h 414642"/>
              <a:gd name="connsiteX71" fmla="*/ 111423 w 607639"/>
              <a:gd name="connsiteY71" fmla="*/ 101159 h 414642"/>
              <a:gd name="connsiteX72" fmla="*/ 111423 w 607639"/>
              <a:gd name="connsiteY72" fmla="*/ 262887 h 414642"/>
              <a:gd name="connsiteX73" fmla="*/ 101297 w 607639"/>
              <a:gd name="connsiteY73" fmla="*/ 273017 h 414642"/>
              <a:gd name="connsiteX74" fmla="*/ 91171 w 607639"/>
              <a:gd name="connsiteY74" fmla="*/ 262887 h 414642"/>
              <a:gd name="connsiteX75" fmla="*/ 91171 w 607639"/>
              <a:gd name="connsiteY75" fmla="*/ 101159 h 414642"/>
              <a:gd name="connsiteX76" fmla="*/ 101297 w 607639"/>
              <a:gd name="connsiteY76" fmla="*/ 91029 h 414642"/>
              <a:gd name="connsiteX77" fmla="*/ 70848 w 607639"/>
              <a:gd name="connsiteY77" fmla="*/ 20177 h 414642"/>
              <a:gd name="connsiteX78" fmla="*/ 60791 w 607639"/>
              <a:gd name="connsiteY78" fmla="*/ 30309 h 414642"/>
              <a:gd name="connsiteX79" fmla="*/ 60791 w 607639"/>
              <a:gd name="connsiteY79" fmla="*/ 343802 h 414642"/>
              <a:gd name="connsiteX80" fmla="*/ 222780 w 607639"/>
              <a:gd name="connsiteY80" fmla="*/ 343802 h 414642"/>
              <a:gd name="connsiteX81" fmla="*/ 232927 w 607639"/>
              <a:gd name="connsiteY81" fmla="*/ 353935 h 414642"/>
              <a:gd name="connsiteX82" fmla="*/ 232927 w 607639"/>
              <a:gd name="connsiteY82" fmla="*/ 364067 h 414642"/>
              <a:gd name="connsiteX83" fmla="*/ 374712 w 607639"/>
              <a:gd name="connsiteY83" fmla="*/ 364067 h 414642"/>
              <a:gd name="connsiteX84" fmla="*/ 374712 w 607639"/>
              <a:gd name="connsiteY84" fmla="*/ 353935 h 414642"/>
              <a:gd name="connsiteX85" fmla="*/ 384859 w 607639"/>
              <a:gd name="connsiteY85" fmla="*/ 343802 h 414642"/>
              <a:gd name="connsiteX86" fmla="*/ 546848 w 607639"/>
              <a:gd name="connsiteY86" fmla="*/ 343802 h 414642"/>
              <a:gd name="connsiteX87" fmla="*/ 546848 w 607639"/>
              <a:gd name="connsiteY87" fmla="*/ 30309 h 414642"/>
              <a:gd name="connsiteX88" fmla="*/ 536702 w 607639"/>
              <a:gd name="connsiteY88" fmla="*/ 20177 h 414642"/>
              <a:gd name="connsiteX89" fmla="*/ 70848 w 607639"/>
              <a:gd name="connsiteY89" fmla="*/ 0 h 414642"/>
              <a:gd name="connsiteX90" fmla="*/ 536702 w 607639"/>
              <a:gd name="connsiteY90" fmla="*/ 0 h 414642"/>
              <a:gd name="connsiteX91" fmla="*/ 567142 w 607639"/>
              <a:gd name="connsiteY91" fmla="*/ 30309 h 414642"/>
              <a:gd name="connsiteX92" fmla="*/ 567142 w 607639"/>
              <a:gd name="connsiteY92" fmla="*/ 343802 h 414642"/>
              <a:gd name="connsiteX93" fmla="*/ 597492 w 607639"/>
              <a:gd name="connsiteY93" fmla="*/ 343802 h 414642"/>
              <a:gd name="connsiteX94" fmla="*/ 607639 w 607639"/>
              <a:gd name="connsiteY94" fmla="*/ 353935 h 414642"/>
              <a:gd name="connsiteX95" fmla="*/ 607639 w 607639"/>
              <a:gd name="connsiteY95" fmla="*/ 384244 h 414642"/>
              <a:gd name="connsiteX96" fmla="*/ 577199 w 607639"/>
              <a:gd name="connsiteY96" fmla="*/ 414642 h 414642"/>
              <a:gd name="connsiteX97" fmla="*/ 30351 w 607639"/>
              <a:gd name="connsiteY97" fmla="*/ 414642 h 414642"/>
              <a:gd name="connsiteX98" fmla="*/ 0 w 607639"/>
              <a:gd name="connsiteY98" fmla="*/ 384244 h 414642"/>
              <a:gd name="connsiteX99" fmla="*/ 0 w 607639"/>
              <a:gd name="connsiteY99" fmla="*/ 353935 h 414642"/>
              <a:gd name="connsiteX100" fmla="*/ 10147 w 607639"/>
              <a:gd name="connsiteY100" fmla="*/ 343802 h 414642"/>
              <a:gd name="connsiteX101" fmla="*/ 40497 w 607639"/>
              <a:gd name="connsiteY101" fmla="*/ 343802 h 414642"/>
              <a:gd name="connsiteX102" fmla="*/ 40497 w 607639"/>
              <a:gd name="connsiteY102" fmla="*/ 30309 h 414642"/>
              <a:gd name="connsiteX103" fmla="*/ 70848 w 607639"/>
              <a:gd name="connsiteY103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414642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8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41754" y="232583"/>
                </a:moveTo>
                <a:lnTo>
                  <a:pt x="161961" y="232583"/>
                </a:lnTo>
                <a:cubicBezTo>
                  <a:pt x="168104" y="232583"/>
                  <a:pt x="172110" y="236584"/>
                  <a:pt x="172110" y="242719"/>
                </a:cubicBezTo>
                <a:cubicBezTo>
                  <a:pt x="172110" y="248764"/>
                  <a:pt x="168104" y="252765"/>
                  <a:pt x="161961" y="252765"/>
                </a:cubicBezTo>
                <a:lnTo>
                  <a:pt x="141754" y="252765"/>
                </a:lnTo>
                <a:cubicBezTo>
                  <a:pt x="135700" y="252765"/>
                  <a:pt x="131605" y="248764"/>
                  <a:pt x="131605" y="242719"/>
                </a:cubicBezTo>
                <a:cubicBezTo>
                  <a:pt x="131605" y="236584"/>
                  <a:pt x="135700" y="232583"/>
                  <a:pt x="141754" y="232583"/>
                </a:cubicBezTo>
                <a:close/>
                <a:moveTo>
                  <a:pt x="141758" y="192149"/>
                </a:moveTo>
                <a:lnTo>
                  <a:pt x="182279" y="192149"/>
                </a:lnTo>
                <a:cubicBezTo>
                  <a:pt x="188335" y="192149"/>
                  <a:pt x="192432" y="196150"/>
                  <a:pt x="192432" y="202196"/>
                </a:cubicBezTo>
                <a:cubicBezTo>
                  <a:pt x="192432" y="208330"/>
                  <a:pt x="188335" y="212331"/>
                  <a:pt x="182279" y="212331"/>
                </a:cubicBezTo>
                <a:lnTo>
                  <a:pt x="141758" y="212331"/>
                </a:lnTo>
                <a:cubicBezTo>
                  <a:pt x="135702" y="212331"/>
                  <a:pt x="131605" y="208330"/>
                  <a:pt x="131605" y="202196"/>
                </a:cubicBezTo>
                <a:cubicBezTo>
                  <a:pt x="131605" y="196150"/>
                  <a:pt x="135702" y="192149"/>
                  <a:pt x="141758" y="192149"/>
                </a:cubicBezTo>
                <a:close/>
                <a:moveTo>
                  <a:pt x="141754" y="151716"/>
                </a:moveTo>
                <a:lnTo>
                  <a:pt x="161961" y="151716"/>
                </a:lnTo>
                <a:cubicBezTo>
                  <a:pt x="168104" y="151716"/>
                  <a:pt x="172110" y="155717"/>
                  <a:pt x="172110" y="161763"/>
                </a:cubicBezTo>
                <a:cubicBezTo>
                  <a:pt x="172110" y="167897"/>
                  <a:pt x="168104" y="171898"/>
                  <a:pt x="161961" y="171898"/>
                </a:cubicBezTo>
                <a:lnTo>
                  <a:pt x="141754" y="171898"/>
                </a:lnTo>
                <a:cubicBezTo>
                  <a:pt x="135700" y="171898"/>
                  <a:pt x="131605" y="167897"/>
                  <a:pt x="131605" y="161763"/>
                </a:cubicBezTo>
                <a:cubicBezTo>
                  <a:pt x="131605" y="155717"/>
                  <a:pt x="135700" y="151716"/>
                  <a:pt x="141754" y="151716"/>
                </a:cubicBezTo>
                <a:close/>
                <a:moveTo>
                  <a:pt x="141758" y="111211"/>
                </a:moveTo>
                <a:lnTo>
                  <a:pt x="182279" y="111211"/>
                </a:lnTo>
                <a:cubicBezTo>
                  <a:pt x="188335" y="111211"/>
                  <a:pt x="192432" y="115297"/>
                  <a:pt x="192432" y="121337"/>
                </a:cubicBezTo>
                <a:cubicBezTo>
                  <a:pt x="192432" y="127377"/>
                  <a:pt x="188335" y="131463"/>
                  <a:pt x="182279" y="131463"/>
                </a:cubicBezTo>
                <a:lnTo>
                  <a:pt x="141758" y="131463"/>
                </a:lnTo>
                <a:cubicBezTo>
                  <a:pt x="135702" y="131463"/>
                  <a:pt x="131605" y="127377"/>
                  <a:pt x="131605" y="121337"/>
                </a:cubicBezTo>
                <a:cubicBezTo>
                  <a:pt x="131605" y="115297"/>
                  <a:pt x="135702" y="111211"/>
                  <a:pt x="141758" y="111211"/>
                </a:cubicBezTo>
                <a:close/>
                <a:moveTo>
                  <a:pt x="425367" y="101191"/>
                </a:moveTo>
                <a:lnTo>
                  <a:pt x="496228" y="101191"/>
                </a:lnTo>
                <a:cubicBezTo>
                  <a:pt x="502282" y="101191"/>
                  <a:pt x="506377" y="105189"/>
                  <a:pt x="506377" y="111231"/>
                </a:cubicBezTo>
                <a:lnTo>
                  <a:pt x="506377" y="182042"/>
                </a:lnTo>
                <a:cubicBezTo>
                  <a:pt x="506377" y="188084"/>
                  <a:pt x="502282" y="192171"/>
                  <a:pt x="496228" y="192171"/>
                </a:cubicBezTo>
                <a:cubicBezTo>
                  <a:pt x="490175" y="192171"/>
                  <a:pt x="486080" y="188084"/>
                  <a:pt x="486080" y="182042"/>
                </a:cubicBezTo>
                <a:lnTo>
                  <a:pt x="486080" y="135575"/>
                </a:lnTo>
                <a:lnTo>
                  <a:pt x="402043" y="219447"/>
                </a:lnTo>
                <a:cubicBezTo>
                  <a:pt x="399996" y="221491"/>
                  <a:pt x="397948" y="222468"/>
                  <a:pt x="394921" y="222468"/>
                </a:cubicBezTo>
                <a:cubicBezTo>
                  <a:pt x="391895" y="222468"/>
                  <a:pt x="389847" y="221491"/>
                  <a:pt x="387889" y="219447"/>
                </a:cubicBezTo>
                <a:lnTo>
                  <a:pt x="344268" y="176001"/>
                </a:lnTo>
                <a:lnTo>
                  <a:pt x="270380" y="249744"/>
                </a:lnTo>
                <a:cubicBezTo>
                  <a:pt x="268332" y="251788"/>
                  <a:pt x="266285" y="252765"/>
                  <a:pt x="263258" y="252765"/>
                </a:cubicBezTo>
                <a:cubicBezTo>
                  <a:pt x="260231" y="252765"/>
                  <a:pt x="258184" y="251788"/>
                  <a:pt x="256225" y="249744"/>
                </a:cubicBezTo>
                <a:cubicBezTo>
                  <a:pt x="252130" y="245746"/>
                  <a:pt x="252130" y="239616"/>
                  <a:pt x="256225" y="235617"/>
                </a:cubicBezTo>
                <a:lnTo>
                  <a:pt x="337235" y="154766"/>
                </a:lnTo>
                <a:cubicBezTo>
                  <a:pt x="337769" y="154233"/>
                  <a:pt x="338303" y="153789"/>
                  <a:pt x="338837" y="153433"/>
                </a:cubicBezTo>
                <a:cubicBezTo>
                  <a:pt x="339372" y="152989"/>
                  <a:pt x="339995" y="152723"/>
                  <a:pt x="340618" y="152456"/>
                </a:cubicBezTo>
                <a:cubicBezTo>
                  <a:pt x="340885" y="152367"/>
                  <a:pt x="341152" y="152190"/>
                  <a:pt x="341508" y="152101"/>
                </a:cubicBezTo>
                <a:cubicBezTo>
                  <a:pt x="342131" y="151923"/>
                  <a:pt x="342754" y="151834"/>
                  <a:pt x="343378" y="151745"/>
                </a:cubicBezTo>
                <a:cubicBezTo>
                  <a:pt x="343645" y="151745"/>
                  <a:pt x="344001" y="151745"/>
                  <a:pt x="344268" y="151745"/>
                </a:cubicBezTo>
                <a:cubicBezTo>
                  <a:pt x="344980" y="151745"/>
                  <a:pt x="345603" y="151745"/>
                  <a:pt x="346226" y="151923"/>
                </a:cubicBezTo>
                <a:cubicBezTo>
                  <a:pt x="348096" y="152278"/>
                  <a:pt x="349876" y="153256"/>
                  <a:pt x="351390" y="154766"/>
                </a:cubicBezTo>
                <a:lnTo>
                  <a:pt x="394921" y="198213"/>
                </a:lnTo>
                <a:lnTo>
                  <a:pt x="471925" y="121359"/>
                </a:lnTo>
                <a:lnTo>
                  <a:pt x="425367" y="121359"/>
                </a:lnTo>
                <a:cubicBezTo>
                  <a:pt x="419224" y="121359"/>
                  <a:pt x="415218" y="117361"/>
                  <a:pt x="415218" y="111231"/>
                </a:cubicBezTo>
                <a:cubicBezTo>
                  <a:pt x="415218" y="105189"/>
                  <a:pt x="419224" y="101191"/>
                  <a:pt x="425367" y="101191"/>
                </a:cubicBezTo>
                <a:close/>
                <a:moveTo>
                  <a:pt x="101297" y="91029"/>
                </a:moveTo>
                <a:cubicBezTo>
                  <a:pt x="107337" y="91029"/>
                  <a:pt x="111423" y="95028"/>
                  <a:pt x="111423" y="101159"/>
                </a:cubicBezTo>
                <a:lnTo>
                  <a:pt x="111423" y="262887"/>
                </a:lnTo>
                <a:cubicBezTo>
                  <a:pt x="111423" y="268929"/>
                  <a:pt x="107337" y="273017"/>
                  <a:pt x="101297" y="273017"/>
                </a:cubicBezTo>
                <a:cubicBezTo>
                  <a:pt x="95257" y="273017"/>
                  <a:pt x="91171" y="268929"/>
                  <a:pt x="91171" y="262887"/>
                </a:cubicBezTo>
                <a:lnTo>
                  <a:pt x="91171" y="101159"/>
                </a:lnTo>
                <a:cubicBezTo>
                  <a:pt x="91171" y="95028"/>
                  <a:pt x="95257" y="91029"/>
                  <a:pt x="101297" y="91029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0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0"/>
                  <a:pt x="378717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0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0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cxnSp>
        <p:nvCxnSpPr>
          <p:cNvPr id="417" name="直接连接符 416">
            <a:extLst>
              <a:ext uri="{FF2B5EF4-FFF2-40B4-BE49-F238E27FC236}">
                <a16:creationId xmlns:a16="http://schemas.microsoft.com/office/drawing/2014/main" xmlns="" id="{290E99C0-0DA8-45C4-9E58-837841B8E595}"/>
              </a:ext>
            </a:extLst>
          </p:cNvPr>
          <p:cNvCxnSpPr>
            <a:cxnSpLocks/>
          </p:cNvCxnSpPr>
          <p:nvPr/>
        </p:nvCxnSpPr>
        <p:spPr>
          <a:xfrm>
            <a:off x="669925" y="1203312"/>
            <a:ext cx="6004812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íSḷîḍe">
            <a:extLst>
              <a:ext uri="{FF2B5EF4-FFF2-40B4-BE49-F238E27FC236}">
                <a16:creationId xmlns:a16="http://schemas.microsoft.com/office/drawing/2014/main" xmlns="" id="{2AC08EE2-D58F-415D-9AFA-9C8BE6AD0122}"/>
              </a:ext>
            </a:extLst>
          </p:cNvPr>
          <p:cNvSpPr/>
          <p:nvPr/>
        </p:nvSpPr>
        <p:spPr bwMode="auto">
          <a:xfrm>
            <a:off x="1603092" y="1900738"/>
            <a:ext cx="5413528" cy="26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Back Propagation </a:t>
            </a:r>
            <a:r>
              <a:rPr lang="en-US" altLang="zh-CN" sz="2000" dirty="0"/>
              <a:t>Neural Network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Convolutional Neural Network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Multilayer perceptron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SVM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…</a:t>
            </a:r>
          </a:p>
        </p:txBody>
      </p:sp>
      <p:sp>
        <p:nvSpPr>
          <p:cNvPr id="422" name="ïšļîḓe">
            <a:extLst>
              <a:ext uri="{FF2B5EF4-FFF2-40B4-BE49-F238E27FC236}">
                <a16:creationId xmlns:a16="http://schemas.microsoft.com/office/drawing/2014/main" xmlns="" id="{AEE748CA-0DBD-4AF1-ABA1-7A665D96E6B5}"/>
              </a:ext>
            </a:extLst>
          </p:cNvPr>
          <p:cNvSpPr txBox="1"/>
          <p:nvPr/>
        </p:nvSpPr>
        <p:spPr bwMode="auto">
          <a:xfrm>
            <a:off x="1677726" y="1514920"/>
            <a:ext cx="444978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Algorithms</a:t>
            </a:r>
          </a:p>
        </p:txBody>
      </p: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xmlns="" id="{2C9F56F8-1018-4C8F-8F06-991DF4BEBF90}"/>
              </a:ext>
            </a:extLst>
          </p:cNvPr>
          <p:cNvCxnSpPr>
            <a:cxnSpLocks/>
          </p:cNvCxnSpPr>
          <p:nvPr/>
        </p:nvCxnSpPr>
        <p:spPr>
          <a:xfrm>
            <a:off x="785001" y="5750430"/>
            <a:ext cx="6004812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D72924-76A5-4190-A3EB-7947217E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26632"/>
            <a:ext cx="10850563" cy="1028699"/>
          </a:xfrm>
        </p:spPr>
        <p:txBody>
          <a:bodyPr/>
          <a:lstStyle/>
          <a:p>
            <a:r>
              <a:rPr lang="en-US" altLang="zh-CN" dirty="0"/>
              <a:t>Introduction  --</a:t>
            </a:r>
            <a:r>
              <a:rPr lang="en-US" altLang="zh-CN" sz="1800" dirty="0"/>
              <a:t>Related research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897E4E6-B099-497A-BEC9-0196EE0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15" name="iṩ1iḍe" title="LjXxPfK7a53MF99">
            <a:extLst>
              <a:ext uri="{FF2B5EF4-FFF2-40B4-BE49-F238E27FC236}">
                <a16:creationId xmlns:a16="http://schemas.microsoft.com/office/drawing/2014/main" xmlns="" id="{22C1540A-BA7A-4057-8B27-183ED8C6AA12}"/>
              </a:ext>
            </a:extLst>
          </p:cNvPr>
          <p:cNvSpPr/>
          <p:nvPr/>
        </p:nvSpPr>
        <p:spPr bwMode="auto">
          <a:xfrm>
            <a:off x="947560" y="1606979"/>
            <a:ext cx="594470" cy="405656"/>
          </a:xfrm>
          <a:custGeom>
            <a:avLst/>
            <a:gdLst>
              <a:gd name="connsiteX0" fmla="*/ 20293 w 607639"/>
              <a:gd name="connsiteY0" fmla="*/ 364067 h 414642"/>
              <a:gd name="connsiteX1" fmla="*/ 20293 w 607639"/>
              <a:gd name="connsiteY1" fmla="*/ 384244 h 414642"/>
              <a:gd name="connsiteX2" fmla="*/ 30351 w 607639"/>
              <a:gd name="connsiteY2" fmla="*/ 394377 h 414642"/>
              <a:gd name="connsiteX3" fmla="*/ 577199 w 607639"/>
              <a:gd name="connsiteY3" fmla="*/ 394377 h 414642"/>
              <a:gd name="connsiteX4" fmla="*/ 587346 w 607639"/>
              <a:gd name="connsiteY4" fmla="*/ 384244 h 414642"/>
              <a:gd name="connsiteX5" fmla="*/ 587346 w 607639"/>
              <a:gd name="connsiteY5" fmla="*/ 364067 h 414642"/>
              <a:gd name="connsiteX6" fmla="*/ 556995 w 607639"/>
              <a:gd name="connsiteY6" fmla="*/ 364067 h 414642"/>
              <a:gd name="connsiteX7" fmla="*/ 394916 w 607639"/>
              <a:gd name="connsiteY7" fmla="*/ 364067 h 414642"/>
              <a:gd name="connsiteX8" fmla="*/ 394916 w 607639"/>
              <a:gd name="connsiteY8" fmla="*/ 374200 h 414642"/>
              <a:gd name="connsiteX9" fmla="*/ 384859 w 607639"/>
              <a:gd name="connsiteY9" fmla="*/ 384244 h 414642"/>
              <a:gd name="connsiteX10" fmla="*/ 222780 w 607639"/>
              <a:gd name="connsiteY10" fmla="*/ 384244 h 414642"/>
              <a:gd name="connsiteX11" fmla="*/ 212634 w 607639"/>
              <a:gd name="connsiteY11" fmla="*/ 374200 h 414642"/>
              <a:gd name="connsiteX12" fmla="*/ 212634 w 607639"/>
              <a:gd name="connsiteY12" fmla="*/ 364067 h 414642"/>
              <a:gd name="connsiteX13" fmla="*/ 50644 w 607639"/>
              <a:gd name="connsiteY13" fmla="*/ 364067 h 414642"/>
              <a:gd name="connsiteX14" fmla="*/ 141754 w 607639"/>
              <a:gd name="connsiteY14" fmla="*/ 232583 h 414642"/>
              <a:gd name="connsiteX15" fmla="*/ 161961 w 607639"/>
              <a:gd name="connsiteY15" fmla="*/ 232583 h 414642"/>
              <a:gd name="connsiteX16" fmla="*/ 172110 w 607639"/>
              <a:gd name="connsiteY16" fmla="*/ 242719 h 414642"/>
              <a:gd name="connsiteX17" fmla="*/ 161961 w 607639"/>
              <a:gd name="connsiteY17" fmla="*/ 252765 h 414642"/>
              <a:gd name="connsiteX18" fmla="*/ 141754 w 607639"/>
              <a:gd name="connsiteY18" fmla="*/ 252765 h 414642"/>
              <a:gd name="connsiteX19" fmla="*/ 131605 w 607639"/>
              <a:gd name="connsiteY19" fmla="*/ 242719 h 414642"/>
              <a:gd name="connsiteX20" fmla="*/ 141754 w 607639"/>
              <a:gd name="connsiteY20" fmla="*/ 232583 h 414642"/>
              <a:gd name="connsiteX21" fmla="*/ 141758 w 607639"/>
              <a:gd name="connsiteY21" fmla="*/ 192149 h 414642"/>
              <a:gd name="connsiteX22" fmla="*/ 182279 w 607639"/>
              <a:gd name="connsiteY22" fmla="*/ 192149 h 414642"/>
              <a:gd name="connsiteX23" fmla="*/ 192432 w 607639"/>
              <a:gd name="connsiteY23" fmla="*/ 202196 h 414642"/>
              <a:gd name="connsiteX24" fmla="*/ 182279 w 607639"/>
              <a:gd name="connsiteY24" fmla="*/ 212331 h 414642"/>
              <a:gd name="connsiteX25" fmla="*/ 141758 w 607639"/>
              <a:gd name="connsiteY25" fmla="*/ 212331 h 414642"/>
              <a:gd name="connsiteX26" fmla="*/ 131605 w 607639"/>
              <a:gd name="connsiteY26" fmla="*/ 202196 h 414642"/>
              <a:gd name="connsiteX27" fmla="*/ 141758 w 607639"/>
              <a:gd name="connsiteY27" fmla="*/ 192149 h 414642"/>
              <a:gd name="connsiteX28" fmla="*/ 141754 w 607639"/>
              <a:gd name="connsiteY28" fmla="*/ 151716 h 414642"/>
              <a:gd name="connsiteX29" fmla="*/ 161961 w 607639"/>
              <a:gd name="connsiteY29" fmla="*/ 151716 h 414642"/>
              <a:gd name="connsiteX30" fmla="*/ 172110 w 607639"/>
              <a:gd name="connsiteY30" fmla="*/ 161763 h 414642"/>
              <a:gd name="connsiteX31" fmla="*/ 161961 w 607639"/>
              <a:gd name="connsiteY31" fmla="*/ 171898 h 414642"/>
              <a:gd name="connsiteX32" fmla="*/ 141754 w 607639"/>
              <a:gd name="connsiteY32" fmla="*/ 171898 h 414642"/>
              <a:gd name="connsiteX33" fmla="*/ 131605 w 607639"/>
              <a:gd name="connsiteY33" fmla="*/ 161763 h 414642"/>
              <a:gd name="connsiteX34" fmla="*/ 141754 w 607639"/>
              <a:gd name="connsiteY34" fmla="*/ 151716 h 414642"/>
              <a:gd name="connsiteX35" fmla="*/ 141758 w 607639"/>
              <a:gd name="connsiteY35" fmla="*/ 111211 h 414642"/>
              <a:gd name="connsiteX36" fmla="*/ 182279 w 607639"/>
              <a:gd name="connsiteY36" fmla="*/ 111211 h 414642"/>
              <a:gd name="connsiteX37" fmla="*/ 192432 w 607639"/>
              <a:gd name="connsiteY37" fmla="*/ 121337 h 414642"/>
              <a:gd name="connsiteX38" fmla="*/ 182279 w 607639"/>
              <a:gd name="connsiteY38" fmla="*/ 131463 h 414642"/>
              <a:gd name="connsiteX39" fmla="*/ 141758 w 607639"/>
              <a:gd name="connsiteY39" fmla="*/ 131463 h 414642"/>
              <a:gd name="connsiteX40" fmla="*/ 131605 w 607639"/>
              <a:gd name="connsiteY40" fmla="*/ 121337 h 414642"/>
              <a:gd name="connsiteX41" fmla="*/ 141758 w 607639"/>
              <a:gd name="connsiteY41" fmla="*/ 111211 h 414642"/>
              <a:gd name="connsiteX42" fmla="*/ 425367 w 607639"/>
              <a:gd name="connsiteY42" fmla="*/ 101191 h 414642"/>
              <a:gd name="connsiteX43" fmla="*/ 496228 w 607639"/>
              <a:gd name="connsiteY43" fmla="*/ 101191 h 414642"/>
              <a:gd name="connsiteX44" fmla="*/ 506377 w 607639"/>
              <a:gd name="connsiteY44" fmla="*/ 111231 h 414642"/>
              <a:gd name="connsiteX45" fmla="*/ 506377 w 607639"/>
              <a:gd name="connsiteY45" fmla="*/ 182042 h 414642"/>
              <a:gd name="connsiteX46" fmla="*/ 496228 w 607639"/>
              <a:gd name="connsiteY46" fmla="*/ 192171 h 414642"/>
              <a:gd name="connsiteX47" fmla="*/ 486080 w 607639"/>
              <a:gd name="connsiteY47" fmla="*/ 182042 h 414642"/>
              <a:gd name="connsiteX48" fmla="*/ 486080 w 607639"/>
              <a:gd name="connsiteY48" fmla="*/ 135575 h 414642"/>
              <a:gd name="connsiteX49" fmla="*/ 402043 w 607639"/>
              <a:gd name="connsiteY49" fmla="*/ 219447 h 414642"/>
              <a:gd name="connsiteX50" fmla="*/ 394921 w 607639"/>
              <a:gd name="connsiteY50" fmla="*/ 222468 h 414642"/>
              <a:gd name="connsiteX51" fmla="*/ 387889 w 607639"/>
              <a:gd name="connsiteY51" fmla="*/ 219447 h 414642"/>
              <a:gd name="connsiteX52" fmla="*/ 344268 w 607639"/>
              <a:gd name="connsiteY52" fmla="*/ 176001 h 414642"/>
              <a:gd name="connsiteX53" fmla="*/ 270380 w 607639"/>
              <a:gd name="connsiteY53" fmla="*/ 249744 h 414642"/>
              <a:gd name="connsiteX54" fmla="*/ 263258 w 607639"/>
              <a:gd name="connsiteY54" fmla="*/ 252765 h 414642"/>
              <a:gd name="connsiteX55" fmla="*/ 256225 w 607639"/>
              <a:gd name="connsiteY55" fmla="*/ 249744 h 414642"/>
              <a:gd name="connsiteX56" fmla="*/ 256225 w 607639"/>
              <a:gd name="connsiteY56" fmla="*/ 235617 h 414642"/>
              <a:gd name="connsiteX57" fmla="*/ 337235 w 607639"/>
              <a:gd name="connsiteY57" fmla="*/ 154766 h 414642"/>
              <a:gd name="connsiteX58" fmla="*/ 338837 w 607639"/>
              <a:gd name="connsiteY58" fmla="*/ 153433 h 414642"/>
              <a:gd name="connsiteX59" fmla="*/ 340618 w 607639"/>
              <a:gd name="connsiteY59" fmla="*/ 152456 h 414642"/>
              <a:gd name="connsiteX60" fmla="*/ 341508 w 607639"/>
              <a:gd name="connsiteY60" fmla="*/ 152101 h 414642"/>
              <a:gd name="connsiteX61" fmla="*/ 343378 w 607639"/>
              <a:gd name="connsiteY61" fmla="*/ 151745 h 414642"/>
              <a:gd name="connsiteX62" fmla="*/ 344268 w 607639"/>
              <a:gd name="connsiteY62" fmla="*/ 151745 h 414642"/>
              <a:gd name="connsiteX63" fmla="*/ 346226 w 607639"/>
              <a:gd name="connsiteY63" fmla="*/ 151923 h 414642"/>
              <a:gd name="connsiteX64" fmla="*/ 351390 w 607639"/>
              <a:gd name="connsiteY64" fmla="*/ 154766 h 414642"/>
              <a:gd name="connsiteX65" fmla="*/ 394921 w 607639"/>
              <a:gd name="connsiteY65" fmla="*/ 198213 h 414642"/>
              <a:gd name="connsiteX66" fmla="*/ 471925 w 607639"/>
              <a:gd name="connsiteY66" fmla="*/ 121359 h 414642"/>
              <a:gd name="connsiteX67" fmla="*/ 425367 w 607639"/>
              <a:gd name="connsiteY67" fmla="*/ 121359 h 414642"/>
              <a:gd name="connsiteX68" fmla="*/ 415218 w 607639"/>
              <a:gd name="connsiteY68" fmla="*/ 111231 h 414642"/>
              <a:gd name="connsiteX69" fmla="*/ 425367 w 607639"/>
              <a:gd name="connsiteY69" fmla="*/ 101191 h 414642"/>
              <a:gd name="connsiteX70" fmla="*/ 101297 w 607639"/>
              <a:gd name="connsiteY70" fmla="*/ 91029 h 414642"/>
              <a:gd name="connsiteX71" fmla="*/ 111423 w 607639"/>
              <a:gd name="connsiteY71" fmla="*/ 101159 h 414642"/>
              <a:gd name="connsiteX72" fmla="*/ 111423 w 607639"/>
              <a:gd name="connsiteY72" fmla="*/ 262887 h 414642"/>
              <a:gd name="connsiteX73" fmla="*/ 101297 w 607639"/>
              <a:gd name="connsiteY73" fmla="*/ 273017 h 414642"/>
              <a:gd name="connsiteX74" fmla="*/ 91171 w 607639"/>
              <a:gd name="connsiteY74" fmla="*/ 262887 h 414642"/>
              <a:gd name="connsiteX75" fmla="*/ 91171 w 607639"/>
              <a:gd name="connsiteY75" fmla="*/ 101159 h 414642"/>
              <a:gd name="connsiteX76" fmla="*/ 101297 w 607639"/>
              <a:gd name="connsiteY76" fmla="*/ 91029 h 414642"/>
              <a:gd name="connsiteX77" fmla="*/ 70848 w 607639"/>
              <a:gd name="connsiteY77" fmla="*/ 20177 h 414642"/>
              <a:gd name="connsiteX78" fmla="*/ 60791 w 607639"/>
              <a:gd name="connsiteY78" fmla="*/ 30309 h 414642"/>
              <a:gd name="connsiteX79" fmla="*/ 60791 w 607639"/>
              <a:gd name="connsiteY79" fmla="*/ 343802 h 414642"/>
              <a:gd name="connsiteX80" fmla="*/ 222780 w 607639"/>
              <a:gd name="connsiteY80" fmla="*/ 343802 h 414642"/>
              <a:gd name="connsiteX81" fmla="*/ 232927 w 607639"/>
              <a:gd name="connsiteY81" fmla="*/ 353935 h 414642"/>
              <a:gd name="connsiteX82" fmla="*/ 232927 w 607639"/>
              <a:gd name="connsiteY82" fmla="*/ 364067 h 414642"/>
              <a:gd name="connsiteX83" fmla="*/ 374712 w 607639"/>
              <a:gd name="connsiteY83" fmla="*/ 364067 h 414642"/>
              <a:gd name="connsiteX84" fmla="*/ 374712 w 607639"/>
              <a:gd name="connsiteY84" fmla="*/ 353935 h 414642"/>
              <a:gd name="connsiteX85" fmla="*/ 384859 w 607639"/>
              <a:gd name="connsiteY85" fmla="*/ 343802 h 414642"/>
              <a:gd name="connsiteX86" fmla="*/ 546848 w 607639"/>
              <a:gd name="connsiteY86" fmla="*/ 343802 h 414642"/>
              <a:gd name="connsiteX87" fmla="*/ 546848 w 607639"/>
              <a:gd name="connsiteY87" fmla="*/ 30309 h 414642"/>
              <a:gd name="connsiteX88" fmla="*/ 536702 w 607639"/>
              <a:gd name="connsiteY88" fmla="*/ 20177 h 414642"/>
              <a:gd name="connsiteX89" fmla="*/ 70848 w 607639"/>
              <a:gd name="connsiteY89" fmla="*/ 0 h 414642"/>
              <a:gd name="connsiteX90" fmla="*/ 536702 w 607639"/>
              <a:gd name="connsiteY90" fmla="*/ 0 h 414642"/>
              <a:gd name="connsiteX91" fmla="*/ 567142 w 607639"/>
              <a:gd name="connsiteY91" fmla="*/ 30309 h 414642"/>
              <a:gd name="connsiteX92" fmla="*/ 567142 w 607639"/>
              <a:gd name="connsiteY92" fmla="*/ 343802 h 414642"/>
              <a:gd name="connsiteX93" fmla="*/ 597492 w 607639"/>
              <a:gd name="connsiteY93" fmla="*/ 343802 h 414642"/>
              <a:gd name="connsiteX94" fmla="*/ 607639 w 607639"/>
              <a:gd name="connsiteY94" fmla="*/ 353935 h 414642"/>
              <a:gd name="connsiteX95" fmla="*/ 607639 w 607639"/>
              <a:gd name="connsiteY95" fmla="*/ 384244 h 414642"/>
              <a:gd name="connsiteX96" fmla="*/ 577199 w 607639"/>
              <a:gd name="connsiteY96" fmla="*/ 414642 h 414642"/>
              <a:gd name="connsiteX97" fmla="*/ 30351 w 607639"/>
              <a:gd name="connsiteY97" fmla="*/ 414642 h 414642"/>
              <a:gd name="connsiteX98" fmla="*/ 0 w 607639"/>
              <a:gd name="connsiteY98" fmla="*/ 384244 h 414642"/>
              <a:gd name="connsiteX99" fmla="*/ 0 w 607639"/>
              <a:gd name="connsiteY99" fmla="*/ 353935 h 414642"/>
              <a:gd name="connsiteX100" fmla="*/ 10147 w 607639"/>
              <a:gd name="connsiteY100" fmla="*/ 343802 h 414642"/>
              <a:gd name="connsiteX101" fmla="*/ 40497 w 607639"/>
              <a:gd name="connsiteY101" fmla="*/ 343802 h 414642"/>
              <a:gd name="connsiteX102" fmla="*/ 40497 w 607639"/>
              <a:gd name="connsiteY102" fmla="*/ 30309 h 414642"/>
              <a:gd name="connsiteX103" fmla="*/ 70848 w 607639"/>
              <a:gd name="connsiteY103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414642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8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41754" y="232583"/>
                </a:moveTo>
                <a:lnTo>
                  <a:pt x="161961" y="232583"/>
                </a:lnTo>
                <a:cubicBezTo>
                  <a:pt x="168104" y="232583"/>
                  <a:pt x="172110" y="236584"/>
                  <a:pt x="172110" y="242719"/>
                </a:cubicBezTo>
                <a:cubicBezTo>
                  <a:pt x="172110" y="248764"/>
                  <a:pt x="168104" y="252765"/>
                  <a:pt x="161961" y="252765"/>
                </a:cubicBezTo>
                <a:lnTo>
                  <a:pt x="141754" y="252765"/>
                </a:lnTo>
                <a:cubicBezTo>
                  <a:pt x="135700" y="252765"/>
                  <a:pt x="131605" y="248764"/>
                  <a:pt x="131605" y="242719"/>
                </a:cubicBezTo>
                <a:cubicBezTo>
                  <a:pt x="131605" y="236584"/>
                  <a:pt x="135700" y="232583"/>
                  <a:pt x="141754" y="232583"/>
                </a:cubicBezTo>
                <a:close/>
                <a:moveTo>
                  <a:pt x="141758" y="192149"/>
                </a:moveTo>
                <a:lnTo>
                  <a:pt x="182279" y="192149"/>
                </a:lnTo>
                <a:cubicBezTo>
                  <a:pt x="188335" y="192149"/>
                  <a:pt x="192432" y="196150"/>
                  <a:pt x="192432" y="202196"/>
                </a:cubicBezTo>
                <a:cubicBezTo>
                  <a:pt x="192432" y="208330"/>
                  <a:pt x="188335" y="212331"/>
                  <a:pt x="182279" y="212331"/>
                </a:cubicBezTo>
                <a:lnTo>
                  <a:pt x="141758" y="212331"/>
                </a:lnTo>
                <a:cubicBezTo>
                  <a:pt x="135702" y="212331"/>
                  <a:pt x="131605" y="208330"/>
                  <a:pt x="131605" y="202196"/>
                </a:cubicBezTo>
                <a:cubicBezTo>
                  <a:pt x="131605" y="196150"/>
                  <a:pt x="135702" y="192149"/>
                  <a:pt x="141758" y="192149"/>
                </a:cubicBezTo>
                <a:close/>
                <a:moveTo>
                  <a:pt x="141754" y="151716"/>
                </a:moveTo>
                <a:lnTo>
                  <a:pt x="161961" y="151716"/>
                </a:lnTo>
                <a:cubicBezTo>
                  <a:pt x="168104" y="151716"/>
                  <a:pt x="172110" y="155717"/>
                  <a:pt x="172110" y="161763"/>
                </a:cubicBezTo>
                <a:cubicBezTo>
                  <a:pt x="172110" y="167897"/>
                  <a:pt x="168104" y="171898"/>
                  <a:pt x="161961" y="171898"/>
                </a:cubicBezTo>
                <a:lnTo>
                  <a:pt x="141754" y="171898"/>
                </a:lnTo>
                <a:cubicBezTo>
                  <a:pt x="135700" y="171898"/>
                  <a:pt x="131605" y="167897"/>
                  <a:pt x="131605" y="161763"/>
                </a:cubicBezTo>
                <a:cubicBezTo>
                  <a:pt x="131605" y="155717"/>
                  <a:pt x="135700" y="151716"/>
                  <a:pt x="141754" y="151716"/>
                </a:cubicBezTo>
                <a:close/>
                <a:moveTo>
                  <a:pt x="141758" y="111211"/>
                </a:moveTo>
                <a:lnTo>
                  <a:pt x="182279" y="111211"/>
                </a:lnTo>
                <a:cubicBezTo>
                  <a:pt x="188335" y="111211"/>
                  <a:pt x="192432" y="115297"/>
                  <a:pt x="192432" y="121337"/>
                </a:cubicBezTo>
                <a:cubicBezTo>
                  <a:pt x="192432" y="127377"/>
                  <a:pt x="188335" y="131463"/>
                  <a:pt x="182279" y="131463"/>
                </a:cubicBezTo>
                <a:lnTo>
                  <a:pt x="141758" y="131463"/>
                </a:lnTo>
                <a:cubicBezTo>
                  <a:pt x="135702" y="131463"/>
                  <a:pt x="131605" y="127377"/>
                  <a:pt x="131605" y="121337"/>
                </a:cubicBezTo>
                <a:cubicBezTo>
                  <a:pt x="131605" y="115297"/>
                  <a:pt x="135702" y="111211"/>
                  <a:pt x="141758" y="111211"/>
                </a:cubicBezTo>
                <a:close/>
                <a:moveTo>
                  <a:pt x="425367" y="101191"/>
                </a:moveTo>
                <a:lnTo>
                  <a:pt x="496228" y="101191"/>
                </a:lnTo>
                <a:cubicBezTo>
                  <a:pt x="502282" y="101191"/>
                  <a:pt x="506377" y="105189"/>
                  <a:pt x="506377" y="111231"/>
                </a:cubicBezTo>
                <a:lnTo>
                  <a:pt x="506377" y="182042"/>
                </a:lnTo>
                <a:cubicBezTo>
                  <a:pt x="506377" y="188084"/>
                  <a:pt x="502282" y="192171"/>
                  <a:pt x="496228" y="192171"/>
                </a:cubicBezTo>
                <a:cubicBezTo>
                  <a:pt x="490175" y="192171"/>
                  <a:pt x="486080" y="188084"/>
                  <a:pt x="486080" y="182042"/>
                </a:cubicBezTo>
                <a:lnTo>
                  <a:pt x="486080" y="135575"/>
                </a:lnTo>
                <a:lnTo>
                  <a:pt x="402043" y="219447"/>
                </a:lnTo>
                <a:cubicBezTo>
                  <a:pt x="399996" y="221491"/>
                  <a:pt x="397948" y="222468"/>
                  <a:pt x="394921" y="222468"/>
                </a:cubicBezTo>
                <a:cubicBezTo>
                  <a:pt x="391895" y="222468"/>
                  <a:pt x="389847" y="221491"/>
                  <a:pt x="387889" y="219447"/>
                </a:cubicBezTo>
                <a:lnTo>
                  <a:pt x="344268" y="176001"/>
                </a:lnTo>
                <a:lnTo>
                  <a:pt x="270380" y="249744"/>
                </a:lnTo>
                <a:cubicBezTo>
                  <a:pt x="268332" y="251788"/>
                  <a:pt x="266285" y="252765"/>
                  <a:pt x="263258" y="252765"/>
                </a:cubicBezTo>
                <a:cubicBezTo>
                  <a:pt x="260231" y="252765"/>
                  <a:pt x="258184" y="251788"/>
                  <a:pt x="256225" y="249744"/>
                </a:cubicBezTo>
                <a:cubicBezTo>
                  <a:pt x="252130" y="245746"/>
                  <a:pt x="252130" y="239616"/>
                  <a:pt x="256225" y="235617"/>
                </a:cubicBezTo>
                <a:lnTo>
                  <a:pt x="337235" y="154766"/>
                </a:lnTo>
                <a:cubicBezTo>
                  <a:pt x="337769" y="154233"/>
                  <a:pt x="338303" y="153789"/>
                  <a:pt x="338837" y="153433"/>
                </a:cubicBezTo>
                <a:cubicBezTo>
                  <a:pt x="339372" y="152989"/>
                  <a:pt x="339995" y="152723"/>
                  <a:pt x="340618" y="152456"/>
                </a:cubicBezTo>
                <a:cubicBezTo>
                  <a:pt x="340885" y="152367"/>
                  <a:pt x="341152" y="152190"/>
                  <a:pt x="341508" y="152101"/>
                </a:cubicBezTo>
                <a:cubicBezTo>
                  <a:pt x="342131" y="151923"/>
                  <a:pt x="342754" y="151834"/>
                  <a:pt x="343378" y="151745"/>
                </a:cubicBezTo>
                <a:cubicBezTo>
                  <a:pt x="343645" y="151745"/>
                  <a:pt x="344001" y="151745"/>
                  <a:pt x="344268" y="151745"/>
                </a:cubicBezTo>
                <a:cubicBezTo>
                  <a:pt x="344980" y="151745"/>
                  <a:pt x="345603" y="151745"/>
                  <a:pt x="346226" y="151923"/>
                </a:cubicBezTo>
                <a:cubicBezTo>
                  <a:pt x="348096" y="152278"/>
                  <a:pt x="349876" y="153256"/>
                  <a:pt x="351390" y="154766"/>
                </a:cubicBezTo>
                <a:lnTo>
                  <a:pt x="394921" y="198213"/>
                </a:lnTo>
                <a:lnTo>
                  <a:pt x="471925" y="121359"/>
                </a:lnTo>
                <a:lnTo>
                  <a:pt x="425367" y="121359"/>
                </a:lnTo>
                <a:cubicBezTo>
                  <a:pt x="419224" y="121359"/>
                  <a:pt x="415218" y="117361"/>
                  <a:pt x="415218" y="111231"/>
                </a:cubicBezTo>
                <a:cubicBezTo>
                  <a:pt x="415218" y="105189"/>
                  <a:pt x="419224" y="101191"/>
                  <a:pt x="425367" y="101191"/>
                </a:cubicBezTo>
                <a:close/>
                <a:moveTo>
                  <a:pt x="101297" y="91029"/>
                </a:moveTo>
                <a:cubicBezTo>
                  <a:pt x="107337" y="91029"/>
                  <a:pt x="111423" y="95028"/>
                  <a:pt x="111423" y="101159"/>
                </a:cubicBezTo>
                <a:lnTo>
                  <a:pt x="111423" y="262887"/>
                </a:lnTo>
                <a:cubicBezTo>
                  <a:pt x="111423" y="268929"/>
                  <a:pt x="107337" y="273017"/>
                  <a:pt x="101297" y="273017"/>
                </a:cubicBezTo>
                <a:cubicBezTo>
                  <a:pt x="95257" y="273017"/>
                  <a:pt x="91171" y="268929"/>
                  <a:pt x="91171" y="262887"/>
                </a:cubicBezTo>
                <a:lnTo>
                  <a:pt x="91171" y="101159"/>
                </a:lnTo>
                <a:cubicBezTo>
                  <a:pt x="91171" y="95028"/>
                  <a:pt x="95257" y="91029"/>
                  <a:pt x="101297" y="91029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0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0"/>
                  <a:pt x="378717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0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0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cxnSp>
        <p:nvCxnSpPr>
          <p:cNvPr id="417" name="直接连接符 416">
            <a:extLst>
              <a:ext uri="{FF2B5EF4-FFF2-40B4-BE49-F238E27FC236}">
                <a16:creationId xmlns:a16="http://schemas.microsoft.com/office/drawing/2014/main" xmlns="" id="{290E99C0-0DA8-45C4-9E58-837841B8E595}"/>
              </a:ext>
            </a:extLst>
          </p:cNvPr>
          <p:cNvCxnSpPr>
            <a:cxnSpLocks/>
          </p:cNvCxnSpPr>
          <p:nvPr/>
        </p:nvCxnSpPr>
        <p:spPr>
          <a:xfrm>
            <a:off x="669925" y="1203312"/>
            <a:ext cx="6004812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íSḷîḍe">
            <a:extLst>
              <a:ext uri="{FF2B5EF4-FFF2-40B4-BE49-F238E27FC236}">
                <a16:creationId xmlns:a16="http://schemas.microsoft.com/office/drawing/2014/main" xmlns="" id="{2AC08EE2-D58F-415D-9AFA-9C8BE6AD0122}"/>
              </a:ext>
            </a:extLst>
          </p:cNvPr>
          <p:cNvSpPr/>
          <p:nvPr/>
        </p:nvSpPr>
        <p:spPr bwMode="auto">
          <a:xfrm>
            <a:off x="1603091" y="1900738"/>
            <a:ext cx="6004811" cy="316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Back Propagation </a:t>
            </a:r>
            <a:r>
              <a:rPr lang="en-US" altLang="zh-CN" sz="2000" dirty="0"/>
              <a:t>Neural Network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Convolutional Neural Network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Multilayer perceptron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SVM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…</a:t>
            </a:r>
          </a:p>
        </p:txBody>
      </p:sp>
      <p:sp>
        <p:nvSpPr>
          <p:cNvPr id="422" name="ïšļîḓe">
            <a:extLst>
              <a:ext uri="{FF2B5EF4-FFF2-40B4-BE49-F238E27FC236}">
                <a16:creationId xmlns:a16="http://schemas.microsoft.com/office/drawing/2014/main" xmlns="" id="{AEE748CA-0DBD-4AF1-ABA1-7A665D96E6B5}"/>
              </a:ext>
            </a:extLst>
          </p:cNvPr>
          <p:cNvSpPr txBox="1"/>
          <p:nvPr/>
        </p:nvSpPr>
        <p:spPr bwMode="auto">
          <a:xfrm>
            <a:off x="1677726" y="1514920"/>
            <a:ext cx="444978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Algorithms</a:t>
            </a:r>
          </a:p>
        </p:txBody>
      </p: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xmlns="" id="{2C9F56F8-1018-4C8F-8F06-991DF4BEBF90}"/>
              </a:ext>
            </a:extLst>
          </p:cNvPr>
          <p:cNvCxnSpPr>
            <a:cxnSpLocks/>
          </p:cNvCxnSpPr>
          <p:nvPr/>
        </p:nvCxnSpPr>
        <p:spPr>
          <a:xfrm>
            <a:off x="785001" y="5750430"/>
            <a:ext cx="6004812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âå¯¹å·âçå¾çæç´¢ç»æ">
            <a:extLst>
              <a:ext uri="{FF2B5EF4-FFF2-40B4-BE49-F238E27FC236}">
                <a16:creationId xmlns:a16="http://schemas.microsoft.com/office/drawing/2014/main" xmlns="" id="{E26B3015-FC40-4EF1-9620-09592800C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40" y="1643063"/>
            <a:ext cx="981657" cy="7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C4A3BD-4A24-4763-B63B-31625C13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  --</a:t>
            </a:r>
            <a:r>
              <a:rPr lang="en-US" altLang="zh-CN" sz="1800" dirty="0"/>
              <a:t>Our Application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8018382-A5DA-41EC-8B3A-7210F4A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44AB1E16-F7D7-49FB-8869-9915D729CC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49" y="1978088"/>
            <a:ext cx="6320767" cy="35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2083693"/>
            <a:ext cx="9385270" cy="2740232"/>
            <a:chOff x="1280182" y="2117997"/>
            <a:chExt cx="9385270" cy="26714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xmlns="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xmlns="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xmlns="" id="{132A58B3-56BF-429D-8909-0DB69205F49C}"/>
                </a:ext>
              </a:extLst>
            </p:cNvPr>
            <p:cNvSpPr/>
            <p:nvPr/>
          </p:nvSpPr>
          <p:spPr bwMode="auto">
            <a:xfrm>
              <a:off x="5047507" y="344751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xmlns="" id="{FEA29D30-CB0C-4EE2-AB66-4E2EDEEF4EF0}"/>
                </a:ext>
              </a:extLst>
            </p:cNvPr>
            <p:cNvSpPr/>
            <p:nvPr/>
          </p:nvSpPr>
          <p:spPr>
            <a:xfrm>
              <a:off x="5548163" y="3440227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Algorithm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xmlns="" id="{B1894948-C048-4FFA-9212-A29C64020371}"/>
                </a:ext>
              </a:extLst>
            </p:cNvPr>
            <p:cNvSpPr/>
            <p:nvPr/>
          </p:nvSpPr>
          <p:spPr>
            <a:xfrm>
              <a:off x="5275177" y="4199253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Demo Presentation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xmlns="" id="{74CCAC2C-9967-40C4-8CD7-00CF45620998}"/>
                </a:ext>
              </a:extLst>
            </p:cNvPr>
            <p:cNvSpPr/>
            <p:nvPr/>
          </p:nvSpPr>
          <p:spPr bwMode="auto">
            <a:xfrm>
              <a:off x="4774521" y="4205920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xmlns="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xmlns="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îşḻîḑê">
            <a:extLst>
              <a:ext uri="{FF2B5EF4-FFF2-40B4-BE49-F238E27FC236}">
                <a16:creationId xmlns:a16="http://schemas.microsoft.com/office/drawing/2014/main" xmlns="" id="{977AE99E-EE78-4C7C-9F53-9EF63A6C3D92}"/>
              </a:ext>
            </a:extLst>
          </p:cNvPr>
          <p:cNvSpPr/>
          <p:nvPr/>
        </p:nvSpPr>
        <p:spPr bwMode="auto">
          <a:xfrm>
            <a:off x="4638088" y="1871866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22" name="ï$ḷïdè">
            <a:extLst>
              <a:ext uri="{FF2B5EF4-FFF2-40B4-BE49-F238E27FC236}">
                <a16:creationId xmlns:a16="http://schemas.microsoft.com/office/drawing/2014/main" xmlns="" id="{B437F99C-1510-4ED2-A8A8-52D53AB392AA}"/>
              </a:ext>
            </a:extLst>
          </p:cNvPr>
          <p:cNvSpPr/>
          <p:nvPr/>
        </p:nvSpPr>
        <p:spPr>
          <a:xfrm>
            <a:off x="5138744" y="1867798"/>
            <a:ext cx="5117289" cy="444478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Introduction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ïṡḻidè">
            <a:extLst>
              <a:ext uri="{FF2B5EF4-FFF2-40B4-BE49-F238E27FC236}">
                <a16:creationId xmlns:a16="http://schemas.microsoft.com/office/drawing/2014/main" xmlns="" id="{3439CC65-305B-4DDA-A156-AA8C1A3091E5}"/>
              </a:ext>
            </a:extLst>
          </p:cNvPr>
          <p:cNvSpPr/>
          <p:nvPr/>
        </p:nvSpPr>
        <p:spPr bwMode="auto">
          <a:xfrm>
            <a:off x="5068055" y="2709766"/>
            <a:ext cx="455656" cy="455656"/>
          </a:xfrm>
          <a:prstGeom prst="ellipse">
            <a:avLst/>
          </a:prstGeom>
          <a:solidFill>
            <a:srgbClr val="FF4540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24" name="ïṥļîḍê">
            <a:extLst>
              <a:ext uri="{FF2B5EF4-FFF2-40B4-BE49-F238E27FC236}">
                <a16:creationId xmlns:a16="http://schemas.microsoft.com/office/drawing/2014/main" xmlns="" id="{3A637992-8746-4D37-8CBD-1DC30FBAFA27}"/>
              </a:ext>
            </a:extLst>
          </p:cNvPr>
          <p:cNvSpPr/>
          <p:nvPr/>
        </p:nvSpPr>
        <p:spPr>
          <a:xfrm>
            <a:off x="5568711" y="2701853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FF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Feature Extraction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e0f64ea5-1deb-4da6-9012-23b2cd98c1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c4b2e27-e7a8-4565-a1c1-9ab99101e8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040e3-f2f7-4b34-b7e6-4f725bc5ff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040e3-f2f7-4b34-b7e6-4f725bc5ff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040e3-f2f7-4b34-b7e6-4f725bc5ff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FF4540"/>
      </a:accent1>
      <a:accent2>
        <a:srgbClr val="778495"/>
      </a:accent2>
      <a:accent3>
        <a:srgbClr val="E9B543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669</TotalTime>
  <Words>1176</Words>
  <Application>Microsoft Office PowerPoint</Application>
  <PresentationFormat>自定义</PresentationFormat>
  <Paragraphs>378</Paragraphs>
  <Slides>39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主题5</vt:lpstr>
      <vt:lpstr>OfficePLUS</vt:lpstr>
      <vt:lpstr>AR Child English Vocabulary Teaching  Based on Handwritten Letter Recognition</vt:lpstr>
      <vt:lpstr>Presentation Outline</vt:lpstr>
      <vt:lpstr>Introduction --Application of handwritten letter recognition</vt:lpstr>
      <vt:lpstr>Introduction --Application of handwritten letter recognition</vt:lpstr>
      <vt:lpstr>Introduction  --Application of handwritten letter recognition</vt:lpstr>
      <vt:lpstr>Introduction  --Related research</vt:lpstr>
      <vt:lpstr>Introduction  --Related research</vt:lpstr>
      <vt:lpstr>Introduction   --Our Application</vt:lpstr>
      <vt:lpstr>Presentation Outline</vt:lpstr>
      <vt:lpstr>2.1 Word Segmentation</vt:lpstr>
      <vt:lpstr>Word Segmentation</vt:lpstr>
      <vt:lpstr>Word Segmentation</vt:lpstr>
      <vt:lpstr>Word Segmentation</vt:lpstr>
      <vt:lpstr>Word Segmentation</vt:lpstr>
      <vt:lpstr>Word Segmentation</vt:lpstr>
      <vt:lpstr>2.2 Letter Partition</vt:lpstr>
      <vt:lpstr>Letter Partition</vt:lpstr>
      <vt:lpstr>Letter Partition</vt:lpstr>
      <vt:lpstr>Presentation Outline</vt:lpstr>
      <vt:lpstr>Algorithm</vt:lpstr>
      <vt:lpstr>Neural network </vt:lpstr>
      <vt:lpstr>Neural network </vt:lpstr>
      <vt:lpstr>Neural network </vt:lpstr>
      <vt:lpstr>Neural network </vt:lpstr>
      <vt:lpstr>Neural network </vt:lpstr>
      <vt:lpstr>Evaluation of our Model </vt:lpstr>
      <vt:lpstr>Presentation Outline</vt:lpstr>
      <vt:lpstr>Demo Presentation</vt:lpstr>
      <vt:lpstr>Demo</vt:lpstr>
      <vt:lpstr>Demo</vt:lpstr>
      <vt:lpstr>PowerPoint 演示文稿</vt:lpstr>
      <vt:lpstr>PowerPoint 演示文稿</vt:lpstr>
      <vt:lpstr>Presentation Outline</vt:lpstr>
      <vt:lpstr>Summary</vt:lpstr>
      <vt:lpstr>Summary</vt:lpstr>
      <vt:lpstr>Summary</vt:lpstr>
      <vt:lpstr>Summary</vt:lpstr>
      <vt:lpstr>References</vt:lpstr>
      <vt:lpstr>Thank You!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PC</cp:lastModifiedBy>
  <cp:revision>105</cp:revision>
  <cp:lastPrinted>2017-08-28T16:00:00Z</cp:lastPrinted>
  <dcterms:created xsi:type="dcterms:W3CDTF">2017-08-28T16:00:00Z</dcterms:created>
  <dcterms:modified xsi:type="dcterms:W3CDTF">2018-11-28T14:14:25Z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e0f64ea5-1deb-4da6-9012-23b2cd98c186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2018-11-16T07:34:23.4832844Z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