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75" r:id="rId4"/>
    <p:sldId id="281" r:id="rId5"/>
    <p:sldId id="282" r:id="rId7"/>
    <p:sldId id="283" r:id="rId8"/>
    <p:sldId id="284" r:id="rId9"/>
    <p:sldId id="256" r:id="rId10"/>
    <p:sldId id="298" r:id="rId11"/>
    <p:sldId id="299" r:id="rId12"/>
    <p:sldId id="300" r:id="rId13"/>
    <p:sldId id="301" r:id="rId14"/>
    <p:sldId id="288" r:id="rId15"/>
    <p:sldId id="289" r:id="rId16"/>
    <p:sldId id="303" r:id="rId17"/>
    <p:sldId id="302" r:id="rId18"/>
    <p:sldId id="304" r:id="rId19"/>
    <p:sldId id="305" r:id="rId20"/>
    <p:sldId id="290" r:id="rId21"/>
    <p:sldId id="306" r:id="rId22"/>
    <p:sldId id="291" r:id="rId23"/>
    <p:sldId id="307" r:id="rId24"/>
    <p:sldId id="293" r:id="rId25"/>
    <p:sldId id="308" r:id="rId26"/>
    <p:sldId id="309" r:id="rId27"/>
    <p:sldId id="294" r:id="rId28"/>
    <p:sldId id="295" r:id="rId29"/>
    <p:sldId id="296" r:id="rId30"/>
    <p:sldId id="310" r:id="rId31"/>
    <p:sldId id="297" r:id="rId32"/>
  </p:sldIdLst>
  <p:sldSz cx="9144000" cy="5143500" type="screen16x9"/>
  <p:notesSz cx="6858000" cy="9144000"/>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1pPr>
    <a:lvl2pPr marL="4572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2pPr>
    <a:lvl3pPr marL="9144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3pPr>
    <a:lvl4pPr marL="13716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4pPr>
    <a:lvl5pPr marL="1828800" indent="0" algn="l" defTabSz="914400" eaLnBrk="0" fontAlgn="base" hangingPunct="0">
      <a:spcBef>
        <a:spcPts val="0"/>
      </a:spcBef>
      <a:spcAft>
        <a:spcPts val="0"/>
      </a:spcAft>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5pPr>
    <a:lvl6pPr marL="22860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6pPr>
    <a:lvl7pPr marL="27432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7pPr>
    <a:lvl8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8pPr>
    <a:lvl9pPr marL="3200400" indent="0" algn="l" defTabSz="914400" eaLnBrk="1" fontAlgn="auto" latinLnBrk="0" hangingPunct="1">
      <a:buNone/>
      <a:defRPr sz="1800" kern="1200">
        <a:solidFill>
          <a:schemeClr val="tx1"/>
        </a:solidFill>
        <a:latin typeface="Calibri" panose="020F0502020204030204" pitchFamily="34" charset="0"/>
        <a:ea typeface="宋体" panose="02010600030101010101" pitchFamily="2" charset="-122"/>
        <a:cs typeface="Times New Roman" panose="0202060305040502030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E5C1"/>
    <a:srgbClr val="B9D7AB"/>
    <a:srgbClr val="C9394A"/>
    <a:srgbClr val="FFFFFF"/>
    <a:srgbClr val="C94251"/>
    <a:srgbClr val="EB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3" autoAdjust="0"/>
    <p:restoredTop sz="99500" autoAdjust="0"/>
  </p:normalViewPr>
  <p:slideViewPr>
    <p:cSldViewPr>
      <p:cViewPr varScale="1">
        <p:scale>
          <a:sx n="107" d="100"/>
          <a:sy n="107" d="100"/>
        </p:scale>
        <p:origin x="-1192" y="-112"/>
      </p:cViewPr>
      <p:guideLst>
        <p:guide orient="horz" pos="667"/>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4" name="文本框"/>
          <p:cNvSpPr>
            <a:spLocks noGrp="1"/>
          </p:cNvSpPr>
          <p:nvPr>
            <p:ph type="hdr"/>
          </p:nvPr>
        </p:nvSpPr>
        <p:spPr>
          <a:xfrm>
            <a:off x="0" y="0"/>
            <a:ext cx="2971799" cy="457200"/>
          </a:xfrm>
          <a:prstGeom prst="rect">
            <a:avLst/>
          </a:prstGeom>
          <a:noFill/>
          <a:ln w="9525" cap="flat" cmpd="sng">
            <a:noFill/>
            <a:prstDash val="solid"/>
            <a:round/>
          </a:ln>
        </p:spPr>
        <p:txBody>
          <a:bodyPr vert="horz" wrap="square" lIns="91440" tIns="45720" rIns="91440" bIns="45720" anchor="t"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5" name="文本框"/>
          <p:cNvSpPr>
            <a:spLocks noGrp="1"/>
          </p:cNvSpPr>
          <p:nvPr>
            <p:ph type="dt" idx="1"/>
          </p:nvPr>
        </p:nvSpPr>
        <p:spPr>
          <a:xfrm>
            <a:off x="3884613" y="0"/>
            <a:ext cx="2971800" cy="457200"/>
          </a:xfrm>
          <a:prstGeom prst="rect">
            <a:avLst/>
          </a:prstGeom>
          <a:noFill/>
          <a:ln w="9525" cap="flat" cmpd="sng">
            <a:noFill/>
            <a:prstDash val="solid"/>
            <a:round/>
          </a:ln>
        </p:spPr>
        <p:txBody>
          <a:bodyPr vert="horz" wrap="square" lIns="91440" tIns="45720" rIns="91440" bIns="45720" anchor="t" anchorCtr="0"/>
          <a:lstStyle/>
          <a:p>
            <a:pPr algn="r"/>
            <a:fld id="{CAD2D6BD-DE1B-4B5F-8B41-2702339687B9}" type="datetime1">
              <a:rPr lang="zh-CN" altLang="en-US">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
        <p:nvSpPr>
          <p:cNvPr id="6" name="对象"/>
          <p:cNvSpPr>
            <a:spLocks noGrp="1" noRot="1" noChangeAspect="1"/>
          </p:cNvSpPr>
          <p:nvPr>
            <p:ph type="sldImg" idx="2"/>
          </p:nvPr>
        </p:nvSpPr>
        <p:spPr>
          <a:xfrm>
            <a:off x="381000" y="685800"/>
            <a:ext cx="6096000" cy="3429000"/>
          </a:xfrm>
          <a:prstGeom prst="rect">
            <a:avLst/>
          </a:prstGeom>
          <a:noFill/>
          <a:ln w="9525" cap="flat" cmpd="sng">
            <a:noFill/>
            <a:prstDash val="solid"/>
            <a:round/>
          </a:ln>
        </p:spPr>
      </p:sp>
      <p:sp>
        <p:nvSpPr>
          <p:cNvPr id="7" name="矩形"/>
          <p:cNvSpPr>
            <a:spLocks noChangeAspect="1"/>
          </p:cNvSpPr>
          <p:nvPr/>
        </p:nvSpPr>
        <p:spPr>
          <a:xfrm>
            <a:off x="685800" y="4343400"/>
            <a:ext cx="5486400" cy="4114800"/>
          </a:xfrm>
          <a:prstGeom prst="rect">
            <a:avLst/>
          </a:prstGeom>
          <a:noFill/>
          <a:ln w="9525" cap="flat" cmpd="sng">
            <a:noFill/>
            <a:prstDash val="solid"/>
            <a:round/>
          </a:ln>
        </p:spPr>
        <p:txBody>
          <a:bodyPr vert="horz" wrap="square" lIns="91440" tIns="45720" rIns="91440" bIns="45720" anchor="ctr" anchorCtr="0"/>
          <a:lstStyle/>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单击此处编辑母版文本样式</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第二级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第三级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第四级</a:t>
            </a:r>
            <a:endParaRPr lang="en-US" altLang="zh-CN"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a:p>
            <a:pPr marL="0" indent="0" algn="l" defTabSz="0">
              <a:lnSpc>
                <a:spcPct val="100000"/>
              </a:lnSpc>
              <a:spcBef>
                <a:spcPct val="30000"/>
              </a:spcBef>
              <a:spcAft>
                <a:spcPts val="0"/>
              </a:spcAft>
              <a:buNone/>
            </a:pPr>
            <a:r>
              <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rPr>
              <a:t>第五级</a:t>
            </a:r>
            <a:endParaRPr lang="zh-CN" altLang="en-US" sz="1200" u="none" strike="noStrike" kern="1200" cap="none" spc="0" baseline="0">
              <a:solidFill>
                <a:schemeClr val="tx1"/>
              </a:solidFill>
              <a:latin typeface="Arial" panose="020B0604020202020204" pitchFamily="34" charset="0"/>
              <a:ea typeface="宋体" panose="02010600030101010101" pitchFamily="2" charset="-122"/>
              <a:cs typeface="Calibri" panose="020F0502020204030204" pitchFamily="34" charset="0"/>
            </a:endParaRPr>
          </a:p>
        </p:txBody>
      </p:sp>
      <p:sp>
        <p:nvSpPr>
          <p:cNvPr id="8" name="文本框"/>
          <p:cNvSpPr>
            <a:spLocks noGrp="1"/>
          </p:cNvSpPr>
          <p:nvPr>
            <p:ph type="ftr" idx="4"/>
          </p:nvPr>
        </p:nvSpPr>
        <p:spPr>
          <a:xfrm>
            <a:off x="0" y="8685213"/>
            <a:ext cx="2971799" cy="457200"/>
          </a:xfrm>
          <a:prstGeom prst="rect">
            <a:avLst/>
          </a:prstGeom>
          <a:noFill/>
          <a:ln w="9525" cap="flat" cmpd="sng">
            <a:noFill/>
            <a:prstDash val="solid"/>
            <a:round/>
          </a:ln>
        </p:spPr>
        <p:txBody>
          <a:bodyPr vert="horz" wrap="square" lIns="91440" tIns="45720" rIns="91440" bIns="45720" anchor="b" anchorCtr="0"/>
          <a:lstStyle/>
          <a:p>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 bg1="lt1" tx1="dk1" bg2="lt2" tx2="dk2" accent1="accent1" accent2="accent2" accent3="accent3" accent4="accent4" accent5="accent5" accent6="accent6" hlink="hlink" folHlink="folHlink"/>
  <p:hf hdr="0" ftr="0"/>
  <p:notesStyle>
    <a:lvl1pPr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1pPr>
    <a:lvl2pPr marL="4572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2pPr>
    <a:lvl3pPr marL="9144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3pPr>
    <a:lvl4pPr marL="13716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4pPr>
    <a:lvl5pPr marL="1828800" indent="0" algn="l" defTabSz="914400" eaLnBrk="0" fontAlgn="base" hangingPunct="0">
      <a:spcBef>
        <a:spcPct val="30000"/>
      </a:spcBef>
      <a:spcAft>
        <a:spcPts val="0"/>
      </a:spcAft>
      <a:buNone/>
      <a:defRPr sz="1200" kern="1200">
        <a:solidFill>
          <a:schemeClr val="tx1"/>
        </a:solidFill>
        <a:latin typeface="Arial" panose="020B0604020202020204" pitchFamily="34" charset="0"/>
        <a:ea typeface="宋体" panose="02010600030101010101" pitchFamily="2" charset="-122"/>
        <a:cs typeface="Calibri" panose="020F0502020204030204" pitchFamily="34" charset="0"/>
      </a:defRPr>
    </a:lvl5pPr>
    <a:lvl6pPr marL="22860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6pPr>
    <a:lvl7pPr marL="27432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7pPr>
    <a:lvl8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8pPr>
    <a:lvl9pPr marL="3200400" indent="0" algn="l" defTabSz="914400" eaLnBrk="1" fontAlgn="auto" latinLnBrk="0" hangingPunct="1">
      <a:buNone/>
      <a:defRPr sz="1200" kern="1200">
        <a:solidFill>
          <a:schemeClr val="tx1"/>
        </a:solidFill>
        <a:latin typeface="Calibri" panose="020F0502020204030204" pitchFamily="34" charset="0"/>
        <a:ea typeface="宋体" panose="02010600030101010101" pitchFamily="2" charset="-122"/>
        <a:cs typeface="Calibri" panose="020F050202020403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a:xfrm>
            <a:off x="685800" y="4343400"/>
            <a:ext cx="5486400" cy="4114800"/>
          </a:xfrm>
          <a:prstGeom prst="rect">
            <a:avLst/>
          </a:prstGeom>
        </p:spPr>
        <p:txBody>
          <a:bodyPr/>
          <a:lstStyle/>
          <a:p>
            <a:endParaRPr lang="zh-CN" altLang="en-US"/>
          </a:p>
        </p:txBody>
      </p:sp>
      <p:sp>
        <p:nvSpPr>
          <p:cNvPr id="9" name="文本框"/>
          <p:cNvSpPr>
            <a:spLocks noGrp="1"/>
          </p:cNvSpPr>
          <p:nvPr>
            <p:ph type="sldNum" idx="5"/>
          </p:nvPr>
        </p:nvSpPr>
        <p:spPr>
          <a:xfrm>
            <a:off x="3884613" y="8685213"/>
            <a:ext cx="2971800" cy="457200"/>
          </a:xfrm>
          <a:prstGeom prst="rect">
            <a:avLst/>
          </a:prstGeom>
          <a:noFill/>
          <a:ln w="9525" cap="flat" cmpd="sng">
            <a:noFill/>
            <a:prstDash val="solid"/>
            <a:round/>
          </a:ln>
        </p:spPr>
        <p:txBody>
          <a:bodyPr vert="horz" wrap="square" lIns="91440" tIns="45720" rIns="91440" bIns="45720" anchor="b" anchorCtr="0"/>
          <a:lstStyle/>
          <a:p>
            <a:pPr algn="r"/>
            <a:fld id="{CAD2D6BD-DE1B-4B5F-8B41-2702339687B9}" type="slidenum">
              <a:rPr lang="en-US" altLang="zh-CN" sz="1800" u="none" strike="noStrike" kern="1200" cap="none" spc="0" baseline="0">
                <a:solidFill>
                  <a:schemeClr val="tx1"/>
                </a:solidFill>
                <a:latin typeface="Calibri" panose="020F0502020204030204" pitchFamily="34" charset="0"/>
                <a:ea typeface="宋体" panose="02010600030101010101" pitchFamily="2" charset="-122"/>
                <a:cs typeface="Calibri" panose="020F0502020204030204" pitchFamily="34" charset="0"/>
              </a:rPr>
            </a:fld>
            <a:endParaRPr lang="zh-CN" altLang="en-US" sz="120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sym typeface="Calibri" panose="020F0502020204030204" pitchFamily="34" charset="0"/>
              </a:rPr>
              <a:t>单击此处编辑母版标题样式</a:t>
            </a:r>
            <a:endParaRPr lang="zh-CN" altLang="en-US">
              <a:sym typeface="Calibri" panose="020F0502020204030204" pitchFamily="34" charset="0"/>
            </a:endParaRPr>
          </a:p>
        </p:txBody>
      </p:sp>
      <p:sp>
        <p:nvSpPr>
          <p:cNvPr id="3"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a:sym typeface="Calibri" panose="020F0502020204030204" pitchFamily="34" charset="0"/>
              </a:rPr>
              <a:t>单击此处编辑母版文本样式</a:t>
            </a:r>
            <a:endParaRPr lang="en-US" altLang="zh-CN">
              <a:sym typeface="Calibri" panose="020F0502020204030204" pitchFamily="34" charset="0"/>
            </a:endParaRPr>
          </a:p>
          <a:p>
            <a:pPr lvl="1"/>
            <a:r>
              <a:rPr lang="zh-CN" altLang="en-US">
                <a:sym typeface="Calibri" panose="020F0502020204030204" pitchFamily="34" charset="0"/>
              </a:rPr>
              <a:t>第二级</a:t>
            </a:r>
            <a:endParaRPr lang="en-US" altLang="zh-CN">
              <a:sym typeface="Calibri" panose="020F0502020204030204" pitchFamily="34" charset="0"/>
            </a:endParaRPr>
          </a:p>
          <a:p>
            <a:pPr lvl="2"/>
            <a:r>
              <a:rPr lang="zh-CN" altLang="en-US">
                <a:sym typeface="Calibri" panose="020F0502020204030204" pitchFamily="34" charset="0"/>
              </a:rPr>
              <a:t>第三级</a:t>
            </a:r>
            <a:endParaRPr lang="en-US" altLang="zh-CN">
              <a:sym typeface="Calibri" panose="020F0502020204030204" pitchFamily="34" charset="0"/>
            </a:endParaRPr>
          </a:p>
          <a:p>
            <a:pPr lvl="3"/>
            <a:r>
              <a:rPr lang="zh-CN" altLang="en-US">
                <a:sym typeface="Calibri" panose="020F0502020204030204" pitchFamily="34" charset="0"/>
              </a:rPr>
              <a:t>第四级</a:t>
            </a:r>
            <a:endParaRPr lang="en-US" altLang="zh-CN">
              <a:sym typeface="Calibri" panose="020F0502020204030204" pitchFamily="34" charset="0"/>
            </a:endParaRPr>
          </a:p>
          <a:p>
            <a:pPr lvl="4"/>
            <a:r>
              <a:rPr lang="zh-CN" altLang="en-US">
                <a:sym typeface="Calibri" panose="020F0502020204030204" pitchFamily="34" charset="0"/>
              </a:rPr>
              <a:t>第五级</a:t>
            </a:r>
            <a:endParaRPr lang="zh-CN" altLang="en-US">
              <a:sym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文本框"/>
          <p:cNvSpPr>
            <a:spLocks noGrp="1"/>
          </p:cNvSpPr>
          <p:nvPr>
            <p:ph type="title"/>
          </p:nvPr>
        </p:nvSpPr>
        <p:spPr>
          <a:xfrm>
            <a:off x="457200" y="206374"/>
            <a:ext cx="8229600" cy="857250"/>
          </a:xfrm>
          <a:prstGeom prst="rect">
            <a:avLst/>
          </a:prstGeom>
          <a:noFill/>
          <a:ln w="9525" cap="flat" cmpd="sng">
            <a:noFill/>
            <a:prstDash val="solid"/>
            <a:round/>
          </a:ln>
        </p:spPr>
        <p:txBody>
          <a:bodyPr vert="horz" wrap="square" lIns="91440" tIns="45720" rIns="91440" bIns="45720" anchor="ctr" anchorCtr="0"/>
          <a:lstStyle/>
          <a:p>
            <a:r>
              <a:rPr lang="zh-CN" altLang="en-US"/>
              <a:t>单击此处编辑母版标题样式</a:t>
            </a:r>
            <a:endParaRPr lang="zh-CN" altLang="en-US"/>
          </a:p>
        </p:txBody>
      </p:sp>
      <p:sp>
        <p:nvSpPr>
          <p:cNvPr id="11" name="文本框"/>
          <p:cNvSpPr>
            <a:spLocks noGrp="1"/>
          </p:cNvSpPr>
          <p:nvPr>
            <p:ph type="body" idx="1"/>
          </p:nvPr>
        </p:nvSpPr>
        <p:spPr>
          <a:xfrm>
            <a:off x="457200" y="1200150"/>
            <a:ext cx="8229600" cy="3394075"/>
          </a:xfrm>
          <a:prstGeom prst="rect">
            <a:avLst/>
          </a:prstGeom>
          <a:noFill/>
          <a:ln w="9525" cap="flat" cmpd="sng">
            <a:noFill/>
            <a:prstDash val="solid"/>
            <a:round/>
          </a:ln>
        </p:spPr>
        <p:txBody>
          <a:bodyPr vert="horz" wrap="square" lIns="91440" tIns="45720" rIns="91440" bIns="45720" anchor="t" anchorCtr="0"/>
          <a:lstStyle/>
          <a:p>
            <a:r>
              <a:rPr lang="zh-CN" altLang="en-US" sz="2200">
                <a:solidFill>
                  <a:srgbClr val="212121"/>
                </a:solidFill>
              </a:rPr>
              <a:t>单击此处编辑母版文本样式</a:t>
            </a:r>
            <a:endParaRPr lang="en-US" altLang="zh-CN" sz="2200">
              <a:solidFill>
                <a:srgbClr val="212121"/>
              </a:solidFill>
            </a:endParaRPr>
          </a:p>
          <a:p>
            <a:pPr lvl="1"/>
            <a:r>
              <a:rPr lang="zh-CN" altLang="en-US" sz="2000">
                <a:solidFill>
                  <a:srgbClr val="474747"/>
                </a:solidFill>
              </a:rPr>
              <a:t>第二级</a:t>
            </a:r>
            <a:endParaRPr lang="en-US" altLang="zh-CN" sz="2000">
              <a:solidFill>
                <a:srgbClr val="474747"/>
              </a:solidFill>
            </a:endParaRPr>
          </a:p>
          <a:p>
            <a:pPr lvl="2"/>
            <a:r>
              <a:rPr lang="zh-CN" altLang="en-US"/>
              <a:t>第三级</a:t>
            </a:r>
            <a:endParaRPr lang="en-US" altLang="zh-CN"/>
          </a:p>
          <a:p>
            <a:pPr lvl="3"/>
            <a:r>
              <a:rPr lang="zh-CN" altLang="en-US"/>
              <a:t>第四级</a:t>
            </a:r>
            <a:endParaRPr lang="en-US" altLang="zh-CN"/>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914400" eaLnBrk="1" fontAlgn="base" hangingPunct="1">
        <a:spcBef>
          <a:spcPts val="0"/>
        </a:spcBef>
        <a:spcAft>
          <a:spcPts val="0"/>
        </a:spcAft>
        <a:buNone/>
        <a:defRPr sz="3000" b="1">
          <a:solidFill>
            <a:srgbClr val="C94251"/>
          </a:solidFill>
          <a:latin typeface="微软雅黑" panose="020B0503020204020204" charset="-122"/>
          <a:ea typeface="微软雅黑" panose="020B0503020204020204" charset="-122"/>
          <a:cs typeface="微软雅黑" panose="020B0503020204020204" charset="-122"/>
        </a:defRPr>
      </a:lvl1pPr>
    </p:titleStyle>
    <p:bodyStyle>
      <a:lvl1pPr marL="342900" indent="-342900" algn="l" defTabSz="914400" eaLnBrk="1" fontAlgn="base" hangingPunct="1">
        <a:spcBef>
          <a:spcPct val="20000"/>
        </a:spcBef>
        <a:spcAft>
          <a:spcPts val="0"/>
        </a:spcAft>
        <a:buFont typeface="Arial" panose="020B0604020202020204" pitchFamily="34" charset="0"/>
        <a:buChar char="•"/>
        <a:defRPr sz="2000" b="1">
          <a:solidFill>
            <a:srgbClr val="474747"/>
          </a:solidFill>
          <a:latin typeface="微软雅黑" panose="020B0503020204020204" charset="-122"/>
          <a:ea typeface="微软雅黑" panose="020B0503020204020204" charset="-122"/>
          <a:cs typeface="微软雅黑" panose="020B0503020204020204" charset="-122"/>
        </a:defRPr>
      </a:lvl1pPr>
      <a:lvl2pPr marL="742950" indent="-28575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2pPr>
      <a:lvl3pPr marL="1143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3pPr>
      <a:lvl4pPr marL="16002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4pPr>
      <a:lvl5pPr marL="20574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5pPr>
      <a:lvl6pPr marL="25146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6pPr>
      <a:lvl7pPr marL="29718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7pPr>
      <a:lvl8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8pPr>
      <a:lvl9pPr marL="3429000" indent="-228600" algn="l" defTabSz="914400" eaLnBrk="1" fontAlgn="base" hangingPunct="1">
        <a:spcBef>
          <a:spcPct val="20000"/>
        </a:spcBef>
        <a:spcAft>
          <a:spcPts val="0"/>
        </a:spcAft>
        <a:buFont typeface="Arial" panose="020B0604020202020204" pitchFamily="34" charset="0"/>
        <a:buChar char="»"/>
        <a:defRPr sz="1500" b="1">
          <a:solidFill>
            <a:srgbClr val="212121"/>
          </a:solidFill>
          <a:latin typeface="微软雅黑" panose="020B0503020204020204" charset="-122"/>
          <a:ea typeface="微软雅黑" panose="020B0503020204020204" charset="-122"/>
        </a:defRPr>
      </a:lvl9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8.xml"/><Relationship Id="rId2" Type="http://schemas.openxmlformats.org/officeDocument/2006/relationships/image" Target="../media/image4.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8.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8.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2958173" y="1923678"/>
            <a:ext cx="3275256" cy="553998"/>
          </a:xfrm>
          <a:prstGeom prst="rect">
            <a:avLst/>
          </a:prstGeom>
          <a:noFill/>
          <a:ln w="9525" cap="flat" cmpd="sng">
            <a:noFill/>
            <a:prstDash val="solid"/>
            <a:miter/>
          </a:ln>
        </p:spPr>
        <p:txBody>
          <a:bodyPr vert="horz" wrap="none" lIns="91440" tIns="45720" rIns="91440" bIns="45720" anchor="t" anchorCtr="0">
            <a:spAutoFit/>
          </a:bodyPr>
          <a:lstStyle/>
          <a:p>
            <a:pPr algn="ctr"/>
            <a:r>
              <a:rPr lang="zh-CN" altLang="en-US" sz="3000" b="1" kern="0" dirty="0" smtClean="0">
                <a:solidFill>
                  <a:srgbClr val="C9394A"/>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资源的合并与压缩</a:t>
            </a:r>
            <a:endParaRPr lang="en-US" altLang="zh-CN" sz="3000" b="1" kern="0" dirty="0" smtClean="0">
              <a:solidFill>
                <a:srgbClr val="C9394A"/>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4" name="矩形"/>
          <p:cNvSpPr/>
          <p:nvPr/>
        </p:nvSpPr>
        <p:spPr>
          <a:xfrm>
            <a:off x="7092280" y="3795886"/>
            <a:ext cx="1440160" cy="369332"/>
          </a:xfrm>
          <a:prstGeom prst="rect">
            <a:avLst/>
          </a:prstGeom>
          <a:noFill/>
          <a:ln w="9525" cap="flat" cmpd="sng">
            <a:noFill/>
            <a:prstDash val="solid"/>
            <a:miter/>
          </a:ln>
        </p:spPr>
        <p:txBody>
          <a:bodyPr vert="horz" wrap="square" lIns="91440" tIns="45720" rIns="91440" bIns="45720" anchor="ctr" anchorCtr="0">
            <a:spAutoFit/>
          </a:bodyPr>
          <a:lstStyle/>
          <a:p>
            <a:pPr lvl="1"/>
            <a:r>
              <a:rPr lang="zh-CN" altLang="en-US" u="none" strike="noStrike" kern="1200" cap="none" spc="0" dirty="0" smtClean="0">
                <a:solidFill>
                  <a:srgbClr val="000000"/>
                </a:solidFill>
                <a:latin typeface="微软雅黑" panose="020B0503020204020204" charset="-122"/>
                <a:ea typeface="微软雅黑" panose="020B0503020204020204" charset="-122"/>
                <a:cs typeface="微软雅黑" panose="020B0503020204020204" charset="-122"/>
              </a:rPr>
              <a:t>徐铭杰</a:t>
            </a:r>
            <a:endParaRPr lang="zh-CN" altLang="en-US" u="none" strike="noStrike" kern="1200" cap="none" spc="0"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578721" y="2139702"/>
            <a:ext cx="8565279" cy="492443"/>
          </a:xfrm>
          <a:prstGeom prst="rect">
            <a:avLst/>
          </a:prstGeom>
          <a:noFill/>
          <a:ln w="9525" cap="flat" cmpd="sng">
            <a:noFill/>
            <a:prstDash val="solid"/>
            <a:miter/>
          </a:ln>
        </p:spPr>
        <p:txBody>
          <a:bodyPr vert="horz" wrap="square" lIns="91440" tIns="45720" rIns="91440" bIns="45720" anchor="ctr" anchorCtr="0">
            <a:spAutoFit/>
          </a:bodyPr>
          <a:lstStyle/>
          <a:p>
            <a:pPr lvl="1"/>
            <a:r>
              <a:rPr lang="zh-CN" altLang="en-US" sz="2600" dirty="0" smtClean="0">
                <a:latin typeface="微软雅黑" panose="020B0503020204020204" charset="-122"/>
                <a:ea typeface="微软雅黑" panose="020B0503020204020204" charset="-122"/>
                <a:cs typeface="微软雅黑" panose="020B0503020204020204" charset="-122"/>
              </a:rPr>
              <a:t>资源的合并与压缩</a:t>
            </a:r>
            <a:endParaRPr lang="zh-CN" altLang="en-US" sz="2600" u="none" strike="noStrike" kern="1200" cap="none" spc="0" dirty="0">
              <a:latin typeface="微软雅黑" panose="020B0503020204020204" charset="-122"/>
              <a:ea typeface="微软雅黑" panose="020B0503020204020204" charset="-122"/>
              <a:cs typeface="微软雅黑" panose="020B0503020204020204" charset="-122"/>
            </a:endParaRPr>
          </a:p>
        </p:txBody>
      </p:sp>
      <p:sp>
        <p:nvSpPr>
          <p:cNvPr id="3" name="右箭头 2"/>
          <p:cNvSpPr/>
          <p:nvPr/>
        </p:nvSpPr>
        <p:spPr>
          <a:xfrm>
            <a:off x="4355976" y="2139702"/>
            <a:ext cx="504056" cy="504056"/>
          </a:xfrm>
          <a:prstGeom prst="rightArrow">
            <a:avLst/>
          </a:prstGeom>
          <a:solidFill>
            <a:srgbClr val="C9394A"/>
          </a:solidFill>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4" name="矩形"/>
          <p:cNvSpPr/>
          <p:nvPr/>
        </p:nvSpPr>
        <p:spPr>
          <a:xfrm>
            <a:off x="4932040" y="1635646"/>
            <a:ext cx="3888432" cy="1272143"/>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lnSpc>
                <a:spcPct val="200000"/>
              </a:lnSpc>
              <a:buFont typeface="Wingdings" panose="05000000000000000000" pitchFamily="2" charset="2"/>
              <a:buChar char="u"/>
            </a:pPr>
            <a:r>
              <a:rPr lang="zh-CN" altLang="en-US" sz="2000" u="none" strike="noStrike" kern="1200" cap="none" spc="0" baseline="0" dirty="0" smtClean="0">
                <a:solidFill>
                  <a:srgbClr val="C9394A"/>
                </a:solidFill>
                <a:latin typeface="微软雅黑" panose="020B0503020204020204" charset="-122"/>
                <a:ea typeface="微软雅黑" panose="020B0503020204020204" charset="-122"/>
                <a:cs typeface="微软雅黑" panose="020B0503020204020204" charset="-122"/>
              </a:rPr>
              <a:t>减少</a:t>
            </a:r>
            <a:r>
              <a:rPr lang="en-US" altLang="zh-CN" sz="2000" u="none" strike="noStrike" kern="1200" cap="none" spc="0" baseline="0" dirty="0" smtClean="0">
                <a:solidFill>
                  <a:srgbClr val="C9394A"/>
                </a:solidFill>
                <a:latin typeface="微软雅黑" panose="020B0503020204020204" charset="-122"/>
                <a:ea typeface="微软雅黑" panose="020B0503020204020204" charset="-122"/>
                <a:cs typeface="微软雅黑" panose="020B0503020204020204" charset="-122"/>
              </a:rPr>
              <a:t>http</a:t>
            </a:r>
            <a:r>
              <a:rPr lang="zh-CN" altLang="en-US" sz="2000" u="none" strike="noStrike" kern="1200" cap="none" spc="0" baseline="0" dirty="0" smtClean="0">
                <a:solidFill>
                  <a:srgbClr val="C9394A"/>
                </a:solidFill>
                <a:latin typeface="微软雅黑" panose="020B0503020204020204" charset="-122"/>
                <a:ea typeface="微软雅黑" panose="020B0503020204020204" charset="-122"/>
                <a:cs typeface="微软雅黑" panose="020B0503020204020204" charset="-122"/>
              </a:rPr>
              <a:t>请求数量</a:t>
            </a:r>
            <a:endParaRPr lang="en-US" altLang="zh-CN" sz="2000" u="none" strike="noStrike" kern="1200" cap="none" spc="0" baseline="0" dirty="0" smtClean="0">
              <a:solidFill>
                <a:srgbClr val="C9394A"/>
              </a:solidFill>
              <a:latin typeface="微软雅黑" panose="020B0503020204020204" charset="-122"/>
              <a:ea typeface="微软雅黑" panose="020B0503020204020204" charset="-122"/>
              <a:cs typeface="微软雅黑" panose="020B0503020204020204" charset="-122"/>
            </a:endParaRPr>
          </a:p>
          <a:p>
            <a:pPr marL="800100" lvl="1" indent="-342900">
              <a:lnSpc>
                <a:spcPct val="200000"/>
              </a:lnSpc>
              <a:buFont typeface="Wingdings" panose="05000000000000000000" pitchFamily="2" charset="2"/>
              <a:buChar char="u"/>
            </a:pPr>
            <a:r>
              <a:rPr lang="zh-CN" altLang="en-US" sz="2000" u="none" strike="noStrike" kern="1200" cap="none" spc="0" baseline="0" dirty="0" smtClean="0">
                <a:solidFill>
                  <a:srgbClr val="C9394A"/>
                </a:solidFill>
                <a:latin typeface="微软雅黑" panose="020B0503020204020204" charset="-122"/>
                <a:ea typeface="微软雅黑" panose="020B0503020204020204" charset="-122"/>
                <a:cs typeface="微软雅黑" panose="020B0503020204020204" charset="-122"/>
              </a:rPr>
              <a:t>减少请求资源的大小</a:t>
            </a:r>
            <a:endParaRPr lang="zh-CN" altLang="en-US" sz="2000" u="none" strike="noStrike" kern="1200" cap="none" spc="0" baseline="0" dirty="0">
              <a:solidFill>
                <a:srgbClr val="C9394A"/>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1"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checkerboard(across)">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1"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checkerboard(across)">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animBg="1"/>
      <p:bldP spid="4" grpId="0"/>
      <p:bldP spid="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p:cNvSpPr/>
          <p:nvPr/>
        </p:nvSpPr>
        <p:spPr>
          <a:xfrm>
            <a:off x="2699792" y="411510"/>
            <a:ext cx="3849263" cy="504056"/>
          </a:xfrm>
          <a:prstGeom prst="rect">
            <a:avLst/>
          </a:prstGeom>
          <a:noFill/>
          <a:ln w="9525" cap="flat" cmpd="sng">
            <a:noFill/>
            <a:prstDash val="solid"/>
            <a:miter/>
          </a:ln>
        </p:spPr>
        <p:txBody>
          <a:bodyPr vert="horz" wrap="square" lIns="91440" tIns="45720" rIns="91440" bIns="45720" anchor="ctr" anchorCtr="0">
            <a:spAutoFit/>
          </a:bodyPr>
          <a:lstStyle/>
          <a:p>
            <a:pPr lvl="1"/>
            <a:r>
              <a:rPr lang="en-US" altLang="zh-CN" sz="2600" dirty="0" err="1" smtClean="0">
                <a:solidFill>
                  <a:srgbClr val="C9394A"/>
                </a:solidFill>
                <a:latin typeface="微软雅黑" panose="020B0503020204020204" charset="-122"/>
                <a:ea typeface="微软雅黑" panose="020B0503020204020204" charset="-122"/>
                <a:cs typeface="微软雅黑" panose="020B0503020204020204" charset="-122"/>
              </a:rPr>
              <a:t>g</a:t>
            </a:r>
            <a:r>
              <a:rPr lang="en-US" altLang="zh-CN" sz="2600" u="none" strike="noStrike" kern="1200" cap="none" spc="0" dirty="0" err="1" smtClean="0">
                <a:solidFill>
                  <a:srgbClr val="C9394A"/>
                </a:solidFill>
                <a:latin typeface="微软雅黑" panose="020B0503020204020204" charset="-122"/>
                <a:ea typeface="微软雅黑" panose="020B0503020204020204" charset="-122"/>
                <a:cs typeface="微软雅黑" panose="020B0503020204020204" charset="-122"/>
              </a:rPr>
              <a:t>oogle</a:t>
            </a:r>
            <a:r>
              <a:rPr lang="zh-CN" altLang="en-US" sz="2600" u="none" strike="noStrike" kern="1200" cap="none" spc="0" dirty="0" smtClean="0">
                <a:solidFill>
                  <a:srgbClr val="C9394A"/>
                </a:solidFill>
                <a:latin typeface="微软雅黑" panose="020B0503020204020204" charset="-122"/>
                <a:ea typeface="微软雅黑" panose="020B0503020204020204" charset="-122"/>
                <a:cs typeface="微软雅黑" panose="020B0503020204020204" charset="-122"/>
              </a:rPr>
              <a:t>首页案例学习</a:t>
            </a:r>
            <a:endParaRPr lang="zh-CN" altLang="en-US" sz="2600" u="none" strike="noStrike" kern="1200" cap="none" spc="0" dirty="0">
              <a:solidFill>
                <a:srgbClr val="C9394A"/>
              </a:solidFill>
              <a:latin typeface="微软雅黑" panose="020B0503020204020204" charset="-122"/>
              <a:ea typeface="微软雅黑" panose="020B0503020204020204" charset="-122"/>
              <a:cs typeface="微软雅黑" panose="020B0503020204020204" charset="-122"/>
            </a:endParaRPr>
          </a:p>
        </p:txBody>
      </p:sp>
      <p:sp>
        <p:nvSpPr>
          <p:cNvPr id="3" name="矩形"/>
          <p:cNvSpPr/>
          <p:nvPr/>
        </p:nvSpPr>
        <p:spPr>
          <a:xfrm>
            <a:off x="323528" y="1070615"/>
            <a:ext cx="8565279" cy="2816156"/>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lnSpc>
                <a:spcPct val="200000"/>
              </a:lnSpc>
              <a:buFont typeface="Wingdings" panose="05000000000000000000" pitchFamily="2" charset="2"/>
              <a:buChar char="u"/>
            </a:pPr>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html</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压缩</a:t>
            </a:r>
            <a:endPar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endParaRPr>
          </a:p>
          <a:p>
            <a:pPr marL="800100" lvl="1" indent="-342900">
              <a:lnSpc>
                <a:spcPct val="200000"/>
              </a:lnSpc>
              <a:buFont typeface="Wingdings" panose="05000000000000000000" pitchFamily="2" charset="2"/>
              <a:buChar char="u"/>
            </a:pPr>
            <a:r>
              <a:rPr lang="en-US" altLang="zh-CN" dirty="0" err="1" smtClean="0">
                <a:solidFill>
                  <a:srgbClr val="474747"/>
                </a:solidFill>
                <a:latin typeface="微软雅黑" panose="020B0503020204020204" charset="-122"/>
                <a:ea typeface="微软雅黑" panose="020B0503020204020204" charset="-122"/>
                <a:cs typeface="微软雅黑" panose="020B0503020204020204" charset="-122"/>
              </a:rPr>
              <a:t>css</a:t>
            </a:r>
            <a:r>
              <a:rPr lang="zh-CN" altLang="en-US" dirty="0" smtClean="0">
                <a:solidFill>
                  <a:srgbClr val="474747"/>
                </a:solidFill>
                <a:latin typeface="微软雅黑" panose="020B0503020204020204" charset="-122"/>
                <a:ea typeface="微软雅黑" panose="020B0503020204020204" charset="-122"/>
                <a:cs typeface="微软雅黑" panose="020B0503020204020204" charset="-122"/>
              </a:rPr>
              <a:t>压缩</a:t>
            </a:r>
            <a:endParaRPr lang="en-US" altLang="zh-CN" dirty="0" smtClean="0">
              <a:solidFill>
                <a:srgbClr val="474747"/>
              </a:solidFill>
              <a:latin typeface="微软雅黑" panose="020B0503020204020204" charset="-122"/>
              <a:ea typeface="微软雅黑" panose="020B0503020204020204" charset="-122"/>
              <a:cs typeface="微软雅黑" panose="020B0503020204020204" charset="-122"/>
            </a:endParaRPr>
          </a:p>
          <a:p>
            <a:pPr marL="800100" lvl="1" indent="-342900">
              <a:lnSpc>
                <a:spcPct val="200000"/>
              </a:lnSpc>
              <a:buFont typeface="Wingdings" panose="05000000000000000000" pitchFamily="2" charset="2"/>
              <a:buChar char="u"/>
            </a:pPr>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js</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的压缩和混乱</a:t>
            </a:r>
            <a:endPar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endParaRPr>
          </a:p>
          <a:p>
            <a:pPr marL="800100" lvl="1" indent="-342900">
              <a:lnSpc>
                <a:spcPct val="200000"/>
              </a:lnSpc>
              <a:buFont typeface="Wingdings" panose="05000000000000000000" pitchFamily="2" charset="2"/>
              <a:buChar char="u"/>
            </a:pP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文件合并</a:t>
            </a:r>
            <a:endPar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endParaRPr>
          </a:p>
          <a:p>
            <a:pPr marL="800100" lvl="1" indent="-342900">
              <a:lnSpc>
                <a:spcPct val="200000"/>
              </a:lnSpc>
              <a:buFont typeface="Wingdings" panose="05000000000000000000" pitchFamily="2" charset="2"/>
              <a:buChar char="u"/>
            </a:pP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开启</a:t>
            </a:r>
            <a:r>
              <a:rPr lang="en-US" altLang="zh-CN" u="none" strike="noStrike" kern="1200" cap="none" spc="0" baseline="0" dirty="0" err="1" smtClean="0">
                <a:solidFill>
                  <a:srgbClr val="474747"/>
                </a:solidFill>
                <a:latin typeface="微软雅黑" panose="020B0503020204020204" charset="-122"/>
                <a:ea typeface="微软雅黑" panose="020B0503020204020204" charset="-122"/>
                <a:cs typeface="微软雅黑" panose="020B0503020204020204" charset="-122"/>
              </a:rPr>
              <a:t>gzip</a:t>
            </a:r>
            <a:endPar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63888" y="267494"/>
            <a:ext cx="1813317" cy="553998"/>
          </a:xfrm>
          <a:prstGeom prst="rect">
            <a:avLst/>
          </a:prstGeom>
          <a:noFill/>
          <a:ln w="9525" cap="flat" cmpd="sng">
            <a:noFill/>
            <a:prstDash val="solid"/>
            <a:miter/>
          </a:ln>
        </p:spPr>
        <p:txBody>
          <a:bodyPr vert="horz" wrap="none" lIns="91440" tIns="45720" rIns="91440" bIns="45720" anchor="t" anchorCtr="0">
            <a:spAutoFit/>
          </a:bodyPr>
          <a:lstStyle/>
          <a:p>
            <a:r>
              <a:rPr lang="en-US" altLang="zh-CN" sz="3000" b="1" kern="0" dirty="0" smtClean="0">
                <a:solidFill>
                  <a:srgbClr val="C9394A"/>
                </a:solidFill>
                <a:latin typeface="微软雅黑" panose="020B0503020204020204" charset="-122"/>
                <a:ea typeface="微软雅黑" panose="020B0503020204020204" charset="-122"/>
                <a:cs typeface="微软雅黑" panose="020B0503020204020204" charset="-122"/>
              </a:rPr>
              <a:t>h</a:t>
            </a:r>
            <a:r>
              <a:rPr lang="en-US" altLang="zh-CN" sz="3000" b="1" u="none" strike="noStrike" kern="0" cap="none" spc="0" baseline="0" dirty="0" smtClean="0">
                <a:solidFill>
                  <a:srgbClr val="C9394A"/>
                </a:solidFill>
                <a:latin typeface="微软雅黑" panose="020B0503020204020204" charset="-122"/>
                <a:ea typeface="微软雅黑" panose="020B0503020204020204" charset="-122"/>
                <a:cs typeface="微软雅黑" panose="020B0503020204020204" charset="-122"/>
              </a:rPr>
              <a:t>tml</a:t>
            </a:r>
            <a:r>
              <a:rPr lang="zh-CN" altLang="en-US" sz="3000" b="1" u="none" strike="noStrike" kern="0" cap="none" spc="0" baseline="0" dirty="0" smtClean="0">
                <a:solidFill>
                  <a:srgbClr val="C9394A"/>
                </a:solidFill>
                <a:latin typeface="微软雅黑" panose="020B0503020204020204" charset="-122"/>
                <a:ea typeface="微软雅黑" panose="020B0503020204020204" charset="-122"/>
                <a:cs typeface="微软雅黑" panose="020B0503020204020204" charset="-122"/>
              </a:rPr>
              <a:t>压缩</a:t>
            </a:r>
            <a:endParaRPr lang="zh-CN" altLang="en-US" u="none" strike="noStrike" kern="1200" cap="none" spc="0" baseline="0" dirty="0">
              <a:solidFill>
                <a:schemeClr val="tx1"/>
              </a:solidFill>
              <a:latin typeface="Calibri" panose="020F0502020204030204" pitchFamily="34" charset="0"/>
              <a:ea typeface="宋体" panose="02010600030101010101" pitchFamily="2" charset="-122"/>
              <a:cs typeface="微软雅黑" panose="020B0503020204020204" charset="-122"/>
            </a:endParaRPr>
          </a:p>
        </p:txBody>
      </p:sp>
      <p:pic>
        <p:nvPicPr>
          <p:cNvPr id="4" name="图片 3"/>
          <p:cNvPicPr>
            <a:picLocks noChangeAspect="1"/>
          </p:cNvPicPr>
          <p:nvPr/>
        </p:nvPicPr>
        <p:blipFill>
          <a:blip r:embed="rId1"/>
          <a:stretch>
            <a:fillRect/>
          </a:stretch>
        </p:blipFill>
        <p:spPr>
          <a:xfrm>
            <a:off x="2267744" y="1059582"/>
            <a:ext cx="4118794" cy="2232248"/>
          </a:xfrm>
          <a:prstGeom prst="rect">
            <a:avLst/>
          </a:prstGeom>
        </p:spPr>
      </p:pic>
      <p:pic>
        <p:nvPicPr>
          <p:cNvPr id="6" name="图片 5"/>
          <p:cNvPicPr>
            <a:picLocks noChangeAspect="1"/>
          </p:cNvPicPr>
          <p:nvPr/>
        </p:nvPicPr>
        <p:blipFill>
          <a:blip r:embed="rId2"/>
          <a:stretch>
            <a:fillRect/>
          </a:stretch>
        </p:blipFill>
        <p:spPr>
          <a:xfrm>
            <a:off x="1907704" y="4011910"/>
            <a:ext cx="4968552" cy="730491"/>
          </a:xfrm>
          <a:prstGeom prst="rect">
            <a:avLst/>
          </a:prstGeom>
        </p:spPr>
      </p:pic>
      <p:sp>
        <p:nvSpPr>
          <p:cNvPr id="10" name="下箭头 9"/>
          <p:cNvSpPr/>
          <p:nvPr/>
        </p:nvSpPr>
        <p:spPr>
          <a:xfrm>
            <a:off x="4283968" y="3435846"/>
            <a:ext cx="360040" cy="360040"/>
          </a:xfrm>
          <a:prstGeom prst="downArrow">
            <a:avLst/>
          </a:prstGeom>
          <a:solidFill>
            <a:srgbClr val="C9394A"/>
          </a:solidFill>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heckerboard(across)">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3563888" y="267494"/>
            <a:ext cx="1813317" cy="553998"/>
          </a:xfrm>
          <a:prstGeom prst="rect">
            <a:avLst/>
          </a:prstGeom>
          <a:noFill/>
          <a:ln w="9525" cap="flat" cmpd="sng">
            <a:noFill/>
            <a:prstDash val="solid"/>
            <a:miter/>
          </a:ln>
        </p:spPr>
        <p:txBody>
          <a:bodyPr vert="horz" wrap="none" lIns="91440" tIns="45720" rIns="91440" bIns="45720" anchor="t" anchorCtr="0">
            <a:spAutoFit/>
          </a:bodyPr>
          <a:lstStyle/>
          <a:p>
            <a:r>
              <a:rPr lang="en-US" altLang="zh-CN" sz="3000" b="1" kern="0" dirty="0" smtClean="0">
                <a:solidFill>
                  <a:srgbClr val="C9394A"/>
                </a:solidFill>
                <a:latin typeface="微软雅黑" panose="020B0503020204020204" charset="-122"/>
                <a:ea typeface="微软雅黑" panose="020B0503020204020204" charset="-122"/>
                <a:cs typeface="微软雅黑" panose="020B0503020204020204" charset="-122"/>
              </a:rPr>
              <a:t>h</a:t>
            </a:r>
            <a:r>
              <a:rPr lang="en-US" altLang="zh-CN" sz="3000" b="1" u="none" strike="noStrike" kern="0" cap="none" spc="0" baseline="0" dirty="0" smtClean="0">
                <a:solidFill>
                  <a:srgbClr val="C9394A"/>
                </a:solidFill>
                <a:latin typeface="微软雅黑" panose="020B0503020204020204" charset="-122"/>
                <a:ea typeface="微软雅黑" panose="020B0503020204020204" charset="-122"/>
                <a:cs typeface="微软雅黑" panose="020B0503020204020204" charset="-122"/>
              </a:rPr>
              <a:t>tml</a:t>
            </a:r>
            <a:r>
              <a:rPr lang="zh-CN" altLang="en-US" sz="3000" b="1" u="none" strike="noStrike" kern="0" cap="none" spc="0" baseline="0" dirty="0" smtClean="0">
                <a:solidFill>
                  <a:srgbClr val="C9394A"/>
                </a:solidFill>
                <a:latin typeface="微软雅黑" panose="020B0503020204020204" charset="-122"/>
                <a:ea typeface="微软雅黑" panose="020B0503020204020204" charset="-122"/>
                <a:cs typeface="微软雅黑" panose="020B0503020204020204" charset="-122"/>
              </a:rPr>
              <a:t>压缩</a:t>
            </a:r>
            <a:endParaRPr lang="zh-CN" altLang="en-US" u="none" strike="noStrike" kern="1200" cap="none" spc="0" baseline="0" dirty="0">
              <a:solidFill>
                <a:schemeClr val="tx1"/>
              </a:solidFill>
              <a:latin typeface="Calibri" panose="020F0502020204030204" pitchFamily="34" charset="0"/>
              <a:ea typeface="宋体" panose="02010600030101010101" pitchFamily="2" charset="-122"/>
              <a:cs typeface="微软雅黑" panose="020B0503020204020204" charset="-122"/>
            </a:endParaRPr>
          </a:p>
        </p:txBody>
      </p:sp>
      <p:sp>
        <p:nvSpPr>
          <p:cNvPr id="3" name="文本框 2"/>
          <p:cNvSpPr txBox="1"/>
          <p:nvPr/>
        </p:nvSpPr>
        <p:spPr>
          <a:xfrm>
            <a:off x="971600" y="1203598"/>
            <a:ext cx="7381328" cy="2977739"/>
          </a:xfrm>
          <a:prstGeom prst="rect">
            <a:avLst/>
          </a:prstGeom>
          <a:noFill/>
        </p:spPr>
        <p:txBody>
          <a:bodyPr wrap="square" rtlCol="0">
            <a:spAutoFit/>
          </a:bodyPr>
          <a:lstStyle/>
          <a:p>
            <a:pPr>
              <a:lnSpc>
                <a:spcPct val="150000"/>
              </a:lnSpc>
            </a:pPr>
            <a:r>
              <a:rPr kumimoji="1" lang="en-US" altLang="zh-CN" dirty="0">
                <a:latin typeface="微软雅黑" panose="020B0503020204020204" charset="-122"/>
                <a:ea typeface="微软雅黑" panose="020B0503020204020204" charset="-122"/>
                <a:cs typeface="微软雅黑" panose="020B0503020204020204" charset="-122"/>
              </a:rPr>
              <a:t>HTML</a:t>
            </a:r>
            <a:r>
              <a:rPr kumimoji="1" lang="zh-CN" altLang="en-US" dirty="0">
                <a:latin typeface="微软雅黑" panose="020B0503020204020204" charset="-122"/>
                <a:ea typeface="微软雅黑" panose="020B0503020204020204" charset="-122"/>
                <a:cs typeface="微软雅黑" panose="020B0503020204020204" charset="-122"/>
              </a:rPr>
              <a:t>的全称是超文本标记语言，</a:t>
            </a:r>
            <a:r>
              <a:rPr kumimoji="1" lang="en-US" altLang="zh-CN" dirty="0">
                <a:latin typeface="微软雅黑" panose="020B0503020204020204" charset="-122"/>
                <a:ea typeface="微软雅黑" panose="020B0503020204020204" charset="-122"/>
                <a:cs typeface="微软雅黑" panose="020B0503020204020204" charset="-122"/>
              </a:rPr>
              <a:t>HTML</a:t>
            </a:r>
            <a:r>
              <a:rPr kumimoji="1" lang="zh-CN" altLang="en-US" dirty="0">
                <a:latin typeface="微软雅黑" panose="020B0503020204020204" charset="-122"/>
                <a:ea typeface="微软雅黑" panose="020B0503020204020204" charset="-122"/>
                <a:cs typeface="微软雅黑" panose="020B0503020204020204" charset="-122"/>
              </a:rPr>
              <a:t>网页本身是一种文本文件，通过在文件中添加标记符，可以告诉浏览器如何显示其中的内容，包括文字大小，颜色，图片显示等等。这就意味着在文本文件中的一些特定意义的字符可以在浏览器显示的时候就不一样了，</a:t>
            </a:r>
            <a:r>
              <a:rPr kumimoji="1" lang="en-US" altLang="zh-CN" dirty="0">
                <a:latin typeface="微软雅黑" panose="020B0503020204020204" charset="-122"/>
                <a:ea typeface="微软雅黑" panose="020B0503020204020204" charset="-122"/>
                <a:cs typeface="微软雅黑" panose="020B0503020204020204" charset="-122"/>
              </a:rPr>
              <a:t>HTML</a:t>
            </a:r>
            <a:r>
              <a:rPr kumimoji="1" lang="zh-CN" altLang="en-US" dirty="0">
                <a:latin typeface="微软雅黑" panose="020B0503020204020204" charset="-122"/>
                <a:ea typeface="微软雅黑" panose="020B0503020204020204" charset="-122"/>
                <a:cs typeface="微软雅黑" panose="020B0503020204020204" charset="-122"/>
              </a:rPr>
              <a:t>代码压缩就是压缩这些在文本文件中有意义，但是在</a:t>
            </a:r>
            <a:r>
              <a:rPr kumimoji="1" lang="en-US" altLang="zh-CN" dirty="0">
                <a:latin typeface="微软雅黑" panose="020B0503020204020204" charset="-122"/>
                <a:ea typeface="微软雅黑" panose="020B0503020204020204" charset="-122"/>
                <a:cs typeface="微软雅黑" panose="020B0503020204020204" charset="-122"/>
              </a:rPr>
              <a:t>HTML</a:t>
            </a:r>
            <a:r>
              <a:rPr kumimoji="1" lang="zh-CN" altLang="en-US" dirty="0">
                <a:latin typeface="微软雅黑" panose="020B0503020204020204" charset="-122"/>
                <a:ea typeface="微软雅黑" panose="020B0503020204020204" charset="-122"/>
                <a:cs typeface="微软雅黑" panose="020B0503020204020204" charset="-122"/>
              </a:rPr>
              <a:t>中不显示的字符，包括空格，制表符，换行符等，还有一些其他意义的字符，如</a:t>
            </a:r>
            <a:r>
              <a:rPr kumimoji="1" lang="en-US" altLang="zh-CN" dirty="0">
                <a:latin typeface="微软雅黑" panose="020B0503020204020204" charset="-122"/>
                <a:ea typeface="微软雅黑" panose="020B0503020204020204" charset="-122"/>
                <a:cs typeface="微软雅黑" panose="020B0503020204020204" charset="-122"/>
              </a:rPr>
              <a:t>HTML</a:t>
            </a:r>
            <a:r>
              <a:rPr kumimoji="1" lang="zh-CN" altLang="en-US" dirty="0">
                <a:latin typeface="微软雅黑" panose="020B0503020204020204" charset="-122"/>
                <a:ea typeface="微软雅黑" panose="020B0503020204020204" charset="-122"/>
                <a:cs typeface="微软雅黑" panose="020B0503020204020204" charset="-122"/>
              </a:rPr>
              <a:t>注释也可以被压缩。</a:t>
            </a:r>
            <a:endParaRPr kumimoji="1"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63888" y="267494"/>
            <a:ext cx="1813317" cy="553998"/>
          </a:xfrm>
          <a:prstGeom prst="rect">
            <a:avLst/>
          </a:prstGeom>
          <a:noFill/>
          <a:ln w="9525" cap="flat" cmpd="sng">
            <a:noFill/>
            <a:prstDash val="solid"/>
            <a:miter/>
          </a:ln>
        </p:spPr>
        <p:txBody>
          <a:bodyPr vert="horz" wrap="none" lIns="91440" tIns="45720" rIns="91440" bIns="45720" anchor="t" anchorCtr="0">
            <a:spAutoFit/>
          </a:bodyPr>
          <a:lstStyle/>
          <a:p>
            <a:r>
              <a:rPr lang="en-US" altLang="zh-CN" sz="3000" b="1" kern="0" dirty="0" smtClean="0">
                <a:solidFill>
                  <a:srgbClr val="C9394A"/>
                </a:solidFill>
                <a:latin typeface="微软雅黑" panose="020B0503020204020204" charset="-122"/>
                <a:ea typeface="微软雅黑" panose="020B0503020204020204" charset="-122"/>
                <a:cs typeface="微软雅黑" panose="020B0503020204020204" charset="-122"/>
              </a:rPr>
              <a:t>h</a:t>
            </a:r>
            <a:r>
              <a:rPr lang="en-US" altLang="zh-CN" sz="3000" b="1" u="none" strike="noStrike" kern="0" cap="none" spc="0" baseline="0" dirty="0" smtClean="0">
                <a:solidFill>
                  <a:srgbClr val="C9394A"/>
                </a:solidFill>
                <a:latin typeface="微软雅黑" panose="020B0503020204020204" charset="-122"/>
                <a:ea typeface="微软雅黑" panose="020B0503020204020204" charset="-122"/>
                <a:cs typeface="微软雅黑" panose="020B0503020204020204" charset="-122"/>
              </a:rPr>
              <a:t>tml</a:t>
            </a:r>
            <a:r>
              <a:rPr lang="zh-CN" altLang="en-US" sz="3000" b="1" u="none" strike="noStrike" kern="0" cap="none" spc="0" baseline="0" dirty="0" smtClean="0">
                <a:solidFill>
                  <a:srgbClr val="C9394A"/>
                </a:solidFill>
                <a:latin typeface="微软雅黑" panose="020B0503020204020204" charset="-122"/>
                <a:ea typeface="微软雅黑" panose="020B0503020204020204" charset="-122"/>
                <a:cs typeface="微软雅黑" panose="020B0503020204020204" charset="-122"/>
              </a:rPr>
              <a:t>压缩</a:t>
            </a:r>
            <a:endParaRPr lang="zh-CN" altLang="en-US" u="none" strike="noStrike" kern="1200" cap="none" spc="0" baseline="0" dirty="0">
              <a:solidFill>
                <a:schemeClr val="tx1"/>
              </a:solidFill>
              <a:latin typeface="Calibri" panose="020F0502020204030204" pitchFamily="34" charset="0"/>
              <a:ea typeface="宋体" panose="02010600030101010101" pitchFamily="2"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1691680" y="915566"/>
            <a:ext cx="5688632" cy="3535458"/>
          </a:xfrm>
          <a:prstGeom prst="rect">
            <a:avLst/>
          </a:prstGeom>
        </p:spPr>
      </p:pic>
      <p:sp>
        <p:nvSpPr>
          <p:cNvPr id="3" name="文本框 2"/>
          <p:cNvSpPr txBox="1"/>
          <p:nvPr/>
        </p:nvSpPr>
        <p:spPr>
          <a:xfrm>
            <a:off x="1619672" y="4515966"/>
            <a:ext cx="2686152" cy="338554"/>
          </a:xfrm>
          <a:prstGeom prst="rect">
            <a:avLst/>
          </a:prstGeom>
          <a:noFill/>
        </p:spPr>
        <p:txBody>
          <a:bodyPr wrap="none" rtlCol="0">
            <a:spAutoFit/>
          </a:bodyPr>
          <a:lstStyle/>
          <a:p>
            <a:r>
              <a:rPr kumimoji="1" lang="zh-CN" altLang="en-US" sz="1600" dirty="0" smtClean="0">
                <a:latin typeface="微软雅黑" panose="020B0503020204020204" charset="-122"/>
                <a:ea typeface="微软雅黑" panose="020B0503020204020204" charset="-122"/>
                <a:cs typeface="微软雅黑" panose="020B0503020204020204" charset="-122"/>
              </a:rPr>
              <a:t>进行</a:t>
            </a:r>
            <a:r>
              <a:rPr kumimoji="1" lang="en-US" altLang="zh-CN" sz="1600" dirty="0" smtClean="0">
                <a:latin typeface="微软雅黑" panose="020B0503020204020204" charset="-122"/>
                <a:ea typeface="微软雅黑" panose="020B0503020204020204" charset="-122"/>
                <a:cs typeface="微软雅黑" panose="020B0503020204020204" charset="-122"/>
              </a:rPr>
              <a:t>html</a:t>
            </a:r>
            <a:r>
              <a:rPr kumimoji="1" lang="zh-CN" altLang="en-US" sz="1600" dirty="0" smtClean="0">
                <a:latin typeface="微软雅黑" panose="020B0503020204020204" charset="-122"/>
                <a:ea typeface="微软雅黑" panose="020B0503020204020204" charset="-122"/>
                <a:cs typeface="微软雅黑" panose="020B0503020204020204" charset="-122"/>
              </a:rPr>
              <a:t>压缩前后效果对比</a:t>
            </a:r>
            <a:endParaRPr kumimoji="1" lang="zh-CN" altLang="en-US" sz="1600" dirty="0">
              <a:latin typeface="微软雅黑" panose="020B0503020204020204" charset="-122"/>
              <a:ea typeface="微软雅黑" panose="020B0503020204020204" charset="-122"/>
              <a:cs typeface="微软雅黑" panose="020B0503020204020204" charset="-122"/>
            </a:endParaRPr>
          </a:p>
        </p:txBody>
      </p:sp>
      <p:sp>
        <p:nvSpPr>
          <p:cNvPr id="8" name="右箭头 7"/>
          <p:cNvSpPr/>
          <p:nvPr/>
        </p:nvSpPr>
        <p:spPr>
          <a:xfrm>
            <a:off x="4499992" y="4587974"/>
            <a:ext cx="360040" cy="288032"/>
          </a:xfrm>
          <a:prstGeom prst="rightArrow">
            <a:avLst/>
          </a:prstGeom>
          <a:solidFill>
            <a:srgbClr val="C9394A"/>
          </a:solidFill>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9" name="文本框 8"/>
          <p:cNvSpPr txBox="1"/>
          <p:nvPr/>
        </p:nvSpPr>
        <p:spPr>
          <a:xfrm>
            <a:off x="5076056" y="4515966"/>
            <a:ext cx="2480968" cy="338554"/>
          </a:xfrm>
          <a:prstGeom prst="rect">
            <a:avLst/>
          </a:prstGeom>
          <a:noFill/>
        </p:spPr>
        <p:txBody>
          <a:bodyPr wrap="none" rtlCol="0">
            <a:spAutoFit/>
          </a:bodyPr>
          <a:lstStyle/>
          <a:p>
            <a:r>
              <a:rPr kumimoji="1" lang="en-US" altLang="zh-CN" sz="1600" dirty="0" smtClean="0">
                <a:latin typeface="微软雅黑" panose="020B0503020204020204" charset="-122"/>
                <a:ea typeface="微软雅黑" panose="020B0503020204020204" charset="-122"/>
                <a:cs typeface="微软雅黑" panose="020B0503020204020204" charset="-122"/>
              </a:rPr>
              <a:t>html</a:t>
            </a:r>
            <a:r>
              <a:rPr kumimoji="1" lang="zh-CN" altLang="en-US" sz="1600" dirty="0" smtClean="0">
                <a:latin typeface="微软雅黑" panose="020B0503020204020204" charset="-122"/>
                <a:ea typeface="微软雅黑" panose="020B0503020204020204" charset="-122"/>
                <a:cs typeface="微软雅黑" panose="020B0503020204020204" charset="-122"/>
              </a:rPr>
              <a:t>压缩的效果不明显？</a:t>
            </a:r>
            <a:endParaRPr kumimoji="1" lang="zh-CN" altLang="en-US" sz="16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heckerboard(across)">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63888" y="267494"/>
            <a:ext cx="1813317" cy="553998"/>
          </a:xfrm>
          <a:prstGeom prst="rect">
            <a:avLst/>
          </a:prstGeom>
          <a:noFill/>
          <a:ln w="9525" cap="flat" cmpd="sng">
            <a:noFill/>
            <a:prstDash val="solid"/>
            <a:miter/>
          </a:ln>
        </p:spPr>
        <p:txBody>
          <a:bodyPr vert="horz" wrap="none" lIns="91440" tIns="45720" rIns="91440" bIns="45720" anchor="t" anchorCtr="0">
            <a:spAutoFit/>
          </a:bodyPr>
          <a:lstStyle/>
          <a:p>
            <a:r>
              <a:rPr lang="en-US" altLang="zh-CN" sz="3000" b="1" kern="0" dirty="0" smtClean="0">
                <a:solidFill>
                  <a:srgbClr val="C9394A"/>
                </a:solidFill>
                <a:latin typeface="微软雅黑" panose="020B0503020204020204" charset="-122"/>
                <a:ea typeface="微软雅黑" panose="020B0503020204020204" charset="-122"/>
                <a:cs typeface="微软雅黑" panose="020B0503020204020204" charset="-122"/>
              </a:rPr>
              <a:t>h</a:t>
            </a:r>
            <a:r>
              <a:rPr lang="en-US" altLang="zh-CN" sz="3000" b="1" u="none" strike="noStrike" kern="0" cap="none" spc="0" baseline="0" dirty="0" smtClean="0">
                <a:solidFill>
                  <a:srgbClr val="C9394A"/>
                </a:solidFill>
                <a:latin typeface="微软雅黑" panose="020B0503020204020204" charset="-122"/>
                <a:ea typeface="微软雅黑" panose="020B0503020204020204" charset="-122"/>
                <a:cs typeface="微软雅黑" panose="020B0503020204020204" charset="-122"/>
              </a:rPr>
              <a:t>tml</a:t>
            </a:r>
            <a:r>
              <a:rPr lang="zh-CN" altLang="en-US" sz="3000" b="1" u="none" strike="noStrike" kern="0" cap="none" spc="0" baseline="0" dirty="0" smtClean="0">
                <a:solidFill>
                  <a:srgbClr val="C9394A"/>
                </a:solidFill>
                <a:latin typeface="微软雅黑" panose="020B0503020204020204" charset="-122"/>
                <a:ea typeface="微软雅黑" panose="020B0503020204020204" charset="-122"/>
                <a:cs typeface="微软雅黑" panose="020B0503020204020204" charset="-122"/>
              </a:rPr>
              <a:t>压缩</a:t>
            </a:r>
            <a:endParaRPr lang="zh-CN" altLang="en-US" u="none" strike="noStrike" kern="1200" cap="none" spc="0" baseline="0" dirty="0">
              <a:solidFill>
                <a:schemeClr val="tx1"/>
              </a:solidFill>
              <a:latin typeface="Calibri" panose="020F0502020204030204" pitchFamily="34" charset="0"/>
              <a:ea typeface="宋体" panose="02010600030101010101" pitchFamily="2" charset="-122"/>
              <a:cs typeface="微软雅黑" panose="020B0503020204020204" charset="-122"/>
            </a:endParaRPr>
          </a:p>
        </p:txBody>
      </p:sp>
      <p:sp>
        <p:nvSpPr>
          <p:cNvPr id="4" name="文本框 3"/>
          <p:cNvSpPr txBox="1"/>
          <p:nvPr/>
        </p:nvSpPr>
        <p:spPr>
          <a:xfrm>
            <a:off x="1115616" y="1059582"/>
            <a:ext cx="2031325" cy="369332"/>
          </a:xfrm>
          <a:prstGeom prst="rect">
            <a:avLst/>
          </a:prstGeom>
          <a:noFill/>
        </p:spPr>
        <p:txBody>
          <a:bodyPr wrap="none" rtlCol="0">
            <a:spAutoFit/>
          </a:bodyPr>
          <a:lstStyle/>
          <a:p>
            <a:r>
              <a:rPr kumimoji="1" lang="zh-CN" altLang="en-US" dirty="0" smtClean="0">
                <a:latin typeface="微软雅黑" panose="020B0503020204020204" charset="-122"/>
                <a:ea typeface="微软雅黑" panose="020B0503020204020204" charset="-122"/>
                <a:cs typeface="微软雅黑" panose="020B0503020204020204" charset="-122"/>
              </a:rPr>
              <a:t>一个简单的计算：</a:t>
            </a:r>
            <a:endParaRPr kumimoji="1" lang="zh-CN" altLang="en-US" dirty="0">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971600" y="1635646"/>
            <a:ext cx="7381328" cy="2146742"/>
          </a:xfrm>
          <a:prstGeom prst="rect">
            <a:avLst/>
          </a:prstGeom>
          <a:noFill/>
        </p:spPr>
        <p:txBody>
          <a:bodyPr wrap="square" rtlCol="0">
            <a:spAutoFit/>
          </a:bodyPr>
          <a:lstStyle/>
          <a:p>
            <a:pPr>
              <a:lnSpc>
                <a:spcPct val="150000"/>
              </a:lnSpc>
            </a:pPr>
            <a:r>
              <a:rPr kumimoji="1" lang="en-US" altLang="zh-CN" dirty="0" err="1" smtClean="0">
                <a:latin typeface="微软雅黑" panose="020B0503020204020204" charset="-122"/>
                <a:ea typeface="微软雅黑" panose="020B0503020204020204" charset="-122"/>
                <a:cs typeface="微软雅黑" panose="020B0503020204020204" charset="-122"/>
              </a:rPr>
              <a:t>google</a:t>
            </a:r>
            <a:r>
              <a:rPr kumimoji="1" lang="zh-CN" altLang="en-US" dirty="0" smtClean="0">
                <a:latin typeface="微软雅黑" panose="020B0503020204020204" charset="-122"/>
                <a:ea typeface="微软雅黑" panose="020B0503020204020204" charset="-122"/>
                <a:cs typeface="微软雅黑" panose="020B0503020204020204" charset="-122"/>
              </a:rPr>
              <a:t>的流量，占到整个互联网的</a:t>
            </a:r>
            <a:r>
              <a:rPr kumimoji="1" lang="zh-CN" altLang="zh-CN" dirty="0" smtClean="0">
                <a:latin typeface="微软雅黑" panose="020B0503020204020204" charset="-122"/>
                <a:ea typeface="微软雅黑" panose="020B0503020204020204" charset="-122"/>
                <a:cs typeface="微软雅黑" panose="020B0503020204020204" charset="-122"/>
              </a:rPr>
              <a:t>4</a:t>
            </a:r>
            <a:r>
              <a:rPr kumimoji="1" lang="en-US" altLang="zh-CN" dirty="0" smtClean="0">
                <a:latin typeface="微软雅黑" panose="020B0503020204020204" charset="-122"/>
                <a:ea typeface="微软雅黑" panose="020B0503020204020204" charset="-122"/>
                <a:cs typeface="微软雅黑" panose="020B0503020204020204" charset="-122"/>
              </a:rPr>
              <a:t>0%</a:t>
            </a:r>
            <a:endParaRPr kumimoji="1"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r>
              <a:rPr kumimoji="1" lang="zh-CN" altLang="en-US" dirty="0" smtClean="0">
                <a:latin typeface="微软雅黑" panose="020B0503020204020204" charset="-122"/>
                <a:ea typeface="微软雅黑" panose="020B0503020204020204" charset="-122"/>
                <a:cs typeface="微软雅黑" panose="020B0503020204020204" charset="-122"/>
              </a:rPr>
              <a:t>预计</a:t>
            </a:r>
            <a:r>
              <a:rPr kumimoji="1" lang="en-US" altLang="zh-CN" dirty="0" smtClean="0">
                <a:latin typeface="微软雅黑" panose="020B0503020204020204" charset="-122"/>
                <a:ea typeface="微软雅黑" panose="020B0503020204020204" charset="-122"/>
                <a:cs typeface="微软雅黑" panose="020B0503020204020204" charset="-122"/>
              </a:rPr>
              <a:t>2016</a:t>
            </a:r>
            <a:r>
              <a:rPr kumimoji="1" lang="zh-CN" altLang="en-US" dirty="0" smtClean="0">
                <a:latin typeface="微软雅黑" panose="020B0503020204020204" charset="-122"/>
                <a:ea typeface="微软雅黑" panose="020B0503020204020204" charset="-122"/>
                <a:cs typeface="微软雅黑" panose="020B0503020204020204" charset="-122"/>
              </a:rPr>
              <a:t>年全球网络流量将会达到</a:t>
            </a:r>
            <a:r>
              <a:rPr kumimoji="1" lang="en-US" altLang="zh-CN" dirty="0" smtClean="0">
                <a:latin typeface="微软雅黑" panose="020B0503020204020204" charset="-122"/>
                <a:ea typeface="微软雅黑" panose="020B0503020204020204" charset="-122"/>
                <a:cs typeface="微软雅黑" panose="020B0503020204020204" charset="-122"/>
              </a:rPr>
              <a:t>1.3ZB</a:t>
            </a:r>
            <a:r>
              <a:rPr kumimoji="1" lang="de-DE" altLang="zh-CN" dirty="0">
                <a:latin typeface="微软雅黑" panose="020B0503020204020204" charset="-122"/>
                <a:ea typeface="微软雅黑" panose="020B0503020204020204" charset="-122"/>
                <a:cs typeface="微软雅黑" panose="020B0503020204020204" charset="-122"/>
              </a:rPr>
              <a:t>(1ZB = 10^9TB</a:t>
            </a:r>
            <a:r>
              <a:rPr kumimoji="1" lang="de-DE" altLang="zh-CN" dirty="0" smtClean="0">
                <a:latin typeface="微软雅黑" panose="020B0503020204020204" charset="-122"/>
                <a:ea typeface="微软雅黑" panose="020B0503020204020204" charset="-122"/>
                <a:cs typeface="微软雅黑" panose="020B0503020204020204" charset="-122"/>
              </a:rPr>
              <a:t>)</a:t>
            </a:r>
            <a:endParaRPr kumimoji="1" lang="de-DE"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r>
              <a:rPr kumimoji="1" lang="zh-CN" altLang="en-US" dirty="0" smtClean="0">
                <a:latin typeface="微软雅黑" panose="020B0503020204020204" charset="-122"/>
                <a:ea typeface="微软雅黑" panose="020B0503020204020204" charset="-122"/>
                <a:cs typeface="微软雅黑" panose="020B0503020204020204" charset="-122"/>
              </a:rPr>
              <a:t>那么</a:t>
            </a:r>
            <a:r>
              <a:rPr kumimoji="1" lang="en-US" altLang="zh-CN" dirty="0" err="1" smtClean="0">
                <a:latin typeface="微软雅黑" panose="020B0503020204020204" charset="-122"/>
                <a:ea typeface="微软雅黑" panose="020B0503020204020204" charset="-122"/>
                <a:cs typeface="微软雅黑" panose="020B0503020204020204" charset="-122"/>
              </a:rPr>
              <a:t>google</a:t>
            </a:r>
            <a:r>
              <a:rPr kumimoji="1" lang="zh-CN" altLang="en-US" dirty="0" smtClean="0">
                <a:latin typeface="微软雅黑" panose="020B0503020204020204" charset="-122"/>
                <a:ea typeface="微软雅黑" panose="020B0503020204020204" charset="-122"/>
                <a:cs typeface="微软雅黑" panose="020B0503020204020204" charset="-122"/>
              </a:rPr>
              <a:t>在</a:t>
            </a:r>
            <a:r>
              <a:rPr kumimoji="1" lang="en-US" altLang="zh-CN" dirty="0" smtClean="0">
                <a:latin typeface="微软雅黑" panose="020B0503020204020204" charset="-122"/>
                <a:ea typeface="微软雅黑" panose="020B0503020204020204" charset="-122"/>
                <a:cs typeface="微软雅黑" panose="020B0503020204020204" charset="-122"/>
              </a:rPr>
              <a:t>2016</a:t>
            </a:r>
            <a:r>
              <a:rPr kumimoji="1" lang="zh-CN" altLang="en-US" dirty="0" smtClean="0">
                <a:latin typeface="微软雅黑" panose="020B0503020204020204" charset="-122"/>
                <a:ea typeface="微软雅黑" panose="020B0503020204020204" charset="-122"/>
                <a:cs typeface="微软雅黑" panose="020B0503020204020204" charset="-122"/>
              </a:rPr>
              <a:t>年的流量就是</a:t>
            </a:r>
            <a:r>
              <a:rPr kumimoji="1" lang="en-US" altLang="zh-CN" dirty="0" smtClean="0">
                <a:latin typeface="微软雅黑" panose="020B0503020204020204" charset="-122"/>
                <a:ea typeface="微软雅黑" panose="020B0503020204020204" charset="-122"/>
                <a:cs typeface="微软雅黑" panose="020B0503020204020204" charset="-122"/>
              </a:rPr>
              <a:t>1.3ZB * 40%</a:t>
            </a:r>
            <a:endParaRPr kumimoji="1"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r>
              <a:rPr kumimoji="1" lang="zh-CN" altLang="en-US" dirty="0" smtClean="0">
                <a:latin typeface="微软雅黑" panose="020B0503020204020204" charset="-122"/>
                <a:ea typeface="微软雅黑" panose="020B0503020204020204" charset="-122"/>
                <a:cs typeface="微软雅黑" panose="020B0503020204020204" charset="-122"/>
              </a:rPr>
              <a:t>如果</a:t>
            </a:r>
            <a:r>
              <a:rPr kumimoji="1" lang="en-US" altLang="zh-CN" dirty="0" err="1" smtClean="0">
                <a:latin typeface="微软雅黑" panose="020B0503020204020204" charset="-122"/>
                <a:ea typeface="微软雅黑" panose="020B0503020204020204" charset="-122"/>
                <a:cs typeface="微软雅黑" panose="020B0503020204020204" charset="-122"/>
              </a:rPr>
              <a:t>google</a:t>
            </a:r>
            <a:r>
              <a:rPr kumimoji="1" lang="zh-CN" altLang="en-US" dirty="0" smtClean="0">
                <a:latin typeface="微软雅黑" panose="020B0503020204020204" charset="-122"/>
                <a:ea typeface="微软雅黑" panose="020B0503020204020204" charset="-122"/>
                <a:cs typeface="微软雅黑" panose="020B0503020204020204" charset="-122"/>
              </a:rPr>
              <a:t>每</a:t>
            </a:r>
            <a:r>
              <a:rPr kumimoji="1" lang="zh-CN" altLang="zh-CN" dirty="0" smtClean="0">
                <a:latin typeface="微软雅黑" panose="020B0503020204020204" charset="-122"/>
                <a:ea typeface="微软雅黑" panose="020B0503020204020204" charset="-122"/>
                <a:cs typeface="微软雅黑" panose="020B0503020204020204" charset="-122"/>
              </a:rPr>
              <a:t>1</a:t>
            </a:r>
            <a:r>
              <a:rPr kumimoji="1" lang="en-US" altLang="zh-CN" dirty="0" smtClean="0">
                <a:latin typeface="微软雅黑" panose="020B0503020204020204" charset="-122"/>
                <a:ea typeface="微软雅黑" panose="020B0503020204020204" charset="-122"/>
                <a:cs typeface="微软雅黑" panose="020B0503020204020204" charset="-122"/>
              </a:rPr>
              <a:t>MB</a:t>
            </a:r>
            <a:r>
              <a:rPr kumimoji="1" lang="zh-CN" altLang="en-US" dirty="0" smtClean="0">
                <a:latin typeface="微软雅黑" panose="020B0503020204020204" charset="-122"/>
                <a:ea typeface="微软雅黑" panose="020B0503020204020204" charset="-122"/>
                <a:cs typeface="微软雅黑" panose="020B0503020204020204" charset="-122"/>
              </a:rPr>
              <a:t>请求减少一个字节</a:t>
            </a:r>
            <a:endParaRPr kumimoji="1" lang="en-US" altLang="zh-CN" dirty="0" smtClean="0">
              <a:latin typeface="微软雅黑" panose="020B0503020204020204" charset="-122"/>
              <a:ea typeface="微软雅黑" panose="020B0503020204020204" charset="-122"/>
              <a:cs typeface="微软雅黑" panose="020B0503020204020204" charset="-122"/>
            </a:endParaRPr>
          </a:p>
          <a:p>
            <a:pPr>
              <a:lnSpc>
                <a:spcPct val="150000"/>
              </a:lnSpc>
            </a:pPr>
            <a:r>
              <a:rPr kumimoji="1" lang="zh-CN" altLang="en-US" dirty="0" smtClean="0">
                <a:latin typeface="微软雅黑" panose="020B0503020204020204" charset="-122"/>
                <a:ea typeface="微软雅黑" panose="020B0503020204020204" charset="-122"/>
                <a:cs typeface="微软雅黑" panose="020B0503020204020204" charset="-122"/>
              </a:rPr>
              <a:t>每年可以节省流量近</a:t>
            </a:r>
            <a:r>
              <a:rPr kumimoji="1" lang="zh-CN" altLang="zh-CN" dirty="0" smtClean="0">
                <a:latin typeface="微软雅黑" panose="020B0503020204020204" charset="-122"/>
                <a:ea typeface="微软雅黑" panose="020B0503020204020204" charset="-122"/>
                <a:cs typeface="微软雅黑" panose="020B0503020204020204" charset="-122"/>
              </a:rPr>
              <a:t>5</a:t>
            </a:r>
            <a:r>
              <a:rPr kumimoji="1" lang="en-US" altLang="zh-CN" dirty="0" smtClean="0">
                <a:latin typeface="微软雅黑" panose="020B0503020204020204" charset="-122"/>
                <a:ea typeface="微软雅黑" panose="020B0503020204020204" charset="-122"/>
                <a:cs typeface="微软雅黑" panose="020B0503020204020204" charset="-122"/>
              </a:rPr>
              <a:t>00TB</a:t>
            </a:r>
            <a:endParaRPr kumimoji="1"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563888" y="267494"/>
            <a:ext cx="1813317" cy="553998"/>
          </a:xfrm>
          <a:prstGeom prst="rect">
            <a:avLst/>
          </a:prstGeom>
          <a:noFill/>
          <a:ln w="9525" cap="flat" cmpd="sng">
            <a:noFill/>
            <a:prstDash val="solid"/>
            <a:miter/>
          </a:ln>
        </p:spPr>
        <p:txBody>
          <a:bodyPr vert="horz" wrap="none" lIns="91440" tIns="45720" rIns="91440" bIns="45720" anchor="t" anchorCtr="0">
            <a:spAutoFit/>
          </a:bodyPr>
          <a:lstStyle/>
          <a:p>
            <a:r>
              <a:rPr lang="en-US" altLang="zh-CN" sz="3000" b="1" kern="0" dirty="0" smtClean="0">
                <a:solidFill>
                  <a:srgbClr val="C9394A"/>
                </a:solidFill>
                <a:latin typeface="微软雅黑" panose="020B0503020204020204" charset="-122"/>
                <a:ea typeface="微软雅黑" panose="020B0503020204020204" charset="-122"/>
                <a:cs typeface="微软雅黑" panose="020B0503020204020204" charset="-122"/>
              </a:rPr>
              <a:t>h</a:t>
            </a:r>
            <a:r>
              <a:rPr lang="en-US" altLang="zh-CN" sz="3000" b="1" u="none" strike="noStrike" kern="0" cap="none" spc="0" baseline="0" dirty="0" smtClean="0">
                <a:solidFill>
                  <a:srgbClr val="C9394A"/>
                </a:solidFill>
                <a:latin typeface="微软雅黑" panose="020B0503020204020204" charset="-122"/>
                <a:ea typeface="微软雅黑" panose="020B0503020204020204" charset="-122"/>
                <a:cs typeface="微软雅黑" panose="020B0503020204020204" charset="-122"/>
              </a:rPr>
              <a:t>tml</a:t>
            </a:r>
            <a:r>
              <a:rPr lang="zh-CN" altLang="en-US" sz="3000" b="1" u="none" strike="noStrike" kern="0" cap="none" spc="0" baseline="0" dirty="0" smtClean="0">
                <a:solidFill>
                  <a:srgbClr val="C9394A"/>
                </a:solidFill>
                <a:latin typeface="微软雅黑" panose="020B0503020204020204" charset="-122"/>
                <a:ea typeface="微软雅黑" panose="020B0503020204020204" charset="-122"/>
                <a:cs typeface="微软雅黑" panose="020B0503020204020204" charset="-122"/>
              </a:rPr>
              <a:t>压缩</a:t>
            </a:r>
            <a:endParaRPr lang="zh-CN" altLang="en-US" u="none" strike="noStrike" kern="1200" cap="none" spc="0" baseline="0" dirty="0">
              <a:solidFill>
                <a:schemeClr val="tx1"/>
              </a:solidFill>
              <a:latin typeface="Calibri" panose="020F0502020204030204" pitchFamily="34" charset="0"/>
              <a:ea typeface="宋体" panose="02010600030101010101" pitchFamily="2" charset="-122"/>
              <a:cs typeface="微软雅黑" panose="020B0503020204020204" charset="-122"/>
            </a:endParaRPr>
          </a:p>
        </p:txBody>
      </p:sp>
      <p:sp>
        <p:nvSpPr>
          <p:cNvPr id="4" name="文本框 3"/>
          <p:cNvSpPr txBox="1"/>
          <p:nvPr/>
        </p:nvSpPr>
        <p:spPr>
          <a:xfrm>
            <a:off x="1115616" y="1419622"/>
            <a:ext cx="2306341" cy="369332"/>
          </a:xfrm>
          <a:prstGeom prst="rect">
            <a:avLst/>
          </a:prstGeom>
          <a:noFill/>
        </p:spPr>
        <p:txBody>
          <a:bodyPr wrap="none" rtlCol="0">
            <a:spAutoFit/>
          </a:bodyPr>
          <a:lstStyle/>
          <a:p>
            <a:r>
              <a:rPr kumimoji="1" lang="zh-CN" altLang="en-US" dirty="0" smtClean="0">
                <a:latin typeface="微软雅黑" panose="020B0503020204020204" charset="-122"/>
                <a:ea typeface="微软雅黑" panose="020B0503020204020204" charset="-122"/>
                <a:cs typeface="微软雅黑" panose="020B0503020204020204" charset="-122"/>
              </a:rPr>
              <a:t>如何进行</a:t>
            </a:r>
            <a:r>
              <a:rPr kumimoji="1" lang="en-US" altLang="zh-CN" dirty="0" smtClean="0">
                <a:latin typeface="微软雅黑" panose="020B0503020204020204" charset="-122"/>
                <a:ea typeface="微软雅黑" panose="020B0503020204020204" charset="-122"/>
                <a:cs typeface="微软雅黑" panose="020B0503020204020204" charset="-122"/>
              </a:rPr>
              <a:t>html</a:t>
            </a:r>
            <a:r>
              <a:rPr kumimoji="1" lang="zh-CN" altLang="en-US" dirty="0" smtClean="0">
                <a:latin typeface="微软雅黑" panose="020B0503020204020204" charset="-122"/>
                <a:ea typeface="微软雅黑" panose="020B0503020204020204" charset="-122"/>
                <a:cs typeface="微软雅黑" panose="020B0503020204020204" charset="-122"/>
              </a:rPr>
              <a:t>压缩：</a:t>
            </a:r>
            <a:endParaRPr kumimoji="1" lang="zh-CN" altLang="en-US" dirty="0">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1187624" y="2571750"/>
            <a:ext cx="184666" cy="369332"/>
          </a:xfrm>
          <a:prstGeom prst="rect">
            <a:avLst/>
          </a:prstGeom>
          <a:noFill/>
        </p:spPr>
        <p:txBody>
          <a:bodyPr wrap="none" rtlCol="0">
            <a:spAutoFit/>
          </a:bodyPr>
          <a:lstStyle/>
          <a:p>
            <a:endParaRPr kumimoji="1" lang="zh-CN" altLang="en-US" dirty="0"/>
          </a:p>
        </p:txBody>
      </p:sp>
      <p:sp>
        <p:nvSpPr>
          <p:cNvPr id="3" name="文本框 2"/>
          <p:cNvSpPr txBox="1"/>
          <p:nvPr/>
        </p:nvSpPr>
        <p:spPr>
          <a:xfrm>
            <a:off x="1043608" y="2139702"/>
            <a:ext cx="3852337" cy="1708160"/>
          </a:xfrm>
          <a:prstGeom prst="rect">
            <a:avLst/>
          </a:prstGeom>
          <a:noFill/>
        </p:spPr>
        <p:txBody>
          <a:bodyPr wrap="none" rtlCol="0">
            <a:spAutoFit/>
          </a:bodyPr>
          <a:lstStyle/>
          <a:p>
            <a:pPr marL="342900" indent="-342900">
              <a:lnSpc>
                <a:spcPct val="200000"/>
              </a:lnSpc>
              <a:buAutoNum type="arabicPeriod"/>
            </a:pPr>
            <a:r>
              <a:rPr kumimoji="1" lang="zh-CN" altLang="en-US" dirty="0" smtClean="0">
                <a:latin typeface="微软雅黑" panose="020B0503020204020204" charset="-122"/>
                <a:ea typeface="微软雅黑" panose="020B0503020204020204" charset="-122"/>
                <a:cs typeface="微软雅黑" panose="020B0503020204020204" charset="-122"/>
              </a:rPr>
              <a:t>使用在线网站进行压缩</a:t>
            </a:r>
            <a:endParaRPr kumimoji="1" lang="zh-CN" altLang="en-US" dirty="0" smtClean="0">
              <a:latin typeface="微软雅黑" panose="020B0503020204020204" charset="-122"/>
              <a:ea typeface="微软雅黑" panose="020B0503020204020204" charset="-122"/>
              <a:cs typeface="微软雅黑" panose="020B0503020204020204" charset="-122"/>
            </a:endParaRPr>
          </a:p>
          <a:p>
            <a:pPr marL="342900" indent="-342900">
              <a:lnSpc>
                <a:spcPct val="200000"/>
              </a:lnSpc>
              <a:buAutoNum type="arabicPeriod"/>
            </a:pPr>
            <a:r>
              <a:rPr kumimoji="1" lang="en-US" altLang="zh-CN" dirty="0" smtClean="0">
                <a:latin typeface="微软雅黑" panose="020B0503020204020204" charset="-122"/>
                <a:ea typeface="微软雅黑" panose="020B0503020204020204" charset="-122"/>
                <a:cs typeface="微软雅黑" panose="020B0503020204020204" charset="-122"/>
              </a:rPr>
              <a:t>nodejs</a:t>
            </a:r>
            <a:r>
              <a:rPr kumimoji="1" lang="zh-CN" altLang="en-US" dirty="0" smtClean="0">
                <a:latin typeface="微软雅黑" panose="020B0503020204020204" charset="-122"/>
                <a:ea typeface="微软雅黑" panose="020B0503020204020204" charset="-122"/>
                <a:cs typeface="微软雅黑" panose="020B0503020204020204" charset="-122"/>
              </a:rPr>
              <a:t>提供了</a:t>
            </a:r>
            <a:r>
              <a:rPr kumimoji="1" lang="en-US" altLang="zh-CN" dirty="0">
                <a:latin typeface="微软雅黑" panose="020B0503020204020204" charset="-122"/>
                <a:ea typeface="微软雅黑" panose="020B0503020204020204" charset="-122"/>
                <a:cs typeface="微软雅黑" panose="020B0503020204020204" charset="-122"/>
              </a:rPr>
              <a:t>html-</a:t>
            </a:r>
            <a:r>
              <a:rPr kumimoji="1" lang="en-US" altLang="zh-CN" dirty="0" err="1" smtClean="0">
                <a:latin typeface="微软雅黑" panose="020B0503020204020204" charset="-122"/>
                <a:ea typeface="微软雅黑" panose="020B0503020204020204" charset="-122"/>
                <a:cs typeface="微软雅黑" panose="020B0503020204020204" charset="-122"/>
              </a:rPr>
              <a:t>minifier</a:t>
            </a:r>
            <a:r>
              <a:rPr kumimoji="1" lang="zh-CN" altLang="en-US" dirty="0" smtClean="0">
                <a:latin typeface="微软雅黑" panose="020B0503020204020204" charset="-122"/>
                <a:ea typeface="微软雅黑" panose="020B0503020204020204" charset="-122"/>
                <a:cs typeface="微软雅黑" panose="020B0503020204020204" charset="-122"/>
              </a:rPr>
              <a:t>工具</a:t>
            </a:r>
            <a:endParaRPr kumimoji="1" lang="zh-CN" altLang="en-US" dirty="0" smtClean="0">
              <a:latin typeface="微软雅黑" panose="020B0503020204020204" charset="-122"/>
              <a:ea typeface="微软雅黑" panose="020B0503020204020204" charset="-122"/>
              <a:cs typeface="微软雅黑" panose="020B0503020204020204" charset="-122"/>
            </a:endParaRPr>
          </a:p>
          <a:p>
            <a:pPr marL="342900" indent="-342900">
              <a:lnSpc>
                <a:spcPct val="200000"/>
              </a:lnSpc>
              <a:buAutoNum type="arabicPeriod"/>
            </a:pPr>
            <a:r>
              <a:rPr kumimoji="1" lang="zh-CN" altLang="en-US" dirty="0" smtClean="0">
                <a:latin typeface="微软雅黑" panose="020B0503020204020204" charset="-122"/>
                <a:ea typeface="微软雅黑" panose="020B0503020204020204" charset="-122"/>
                <a:cs typeface="微软雅黑" panose="020B0503020204020204" charset="-122"/>
              </a:rPr>
              <a:t>后端模板引擎渲染压缩</a:t>
            </a:r>
            <a:endParaRPr kumimoji="1"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p:cNvSpPr/>
          <p:nvPr/>
        </p:nvSpPr>
        <p:spPr>
          <a:xfrm>
            <a:off x="3563888" y="267494"/>
            <a:ext cx="1518364" cy="553998"/>
          </a:xfrm>
          <a:prstGeom prst="rect">
            <a:avLst/>
          </a:prstGeom>
          <a:noFill/>
          <a:ln w="9525" cap="flat" cmpd="sng">
            <a:noFill/>
            <a:prstDash val="solid"/>
            <a:miter/>
          </a:ln>
        </p:spPr>
        <p:txBody>
          <a:bodyPr vert="horz" wrap="none" lIns="91440" tIns="45720" rIns="91440" bIns="45720" anchor="t" anchorCtr="0">
            <a:spAutoFit/>
          </a:bodyPr>
          <a:lstStyle/>
          <a:p>
            <a:r>
              <a:rPr lang="en-US" altLang="zh-CN" sz="3000" b="1" kern="0" dirty="0" err="1" smtClean="0">
                <a:solidFill>
                  <a:srgbClr val="C9394A"/>
                </a:solidFill>
                <a:latin typeface="微软雅黑" panose="020B0503020204020204" charset="-122"/>
                <a:ea typeface="微软雅黑" panose="020B0503020204020204" charset="-122"/>
                <a:cs typeface="微软雅黑" panose="020B0503020204020204" charset="-122"/>
              </a:rPr>
              <a:t>css</a:t>
            </a:r>
            <a:r>
              <a:rPr lang="zh-CN" altLang="en-US" sz="3000" b="1" u="none" strike="noStrike" kern="0" cap="none" spc="0" baseline="0" dirty="0" smtClean="0">
                <a:solidFill>
                  <a:srgbClr val="C9394A"/>
                </a:solidFill>
                <a:latin typeface="微软雅黑" panose="020B0503020204020204" charset="-122"/>
                <a:ea typeface="微软雅黑" panose="020B0503020204020204" charset="-122"/>
                <a:cs typeface="微软雅黑" panose="020B0503020204020204" charset="-122"/>
              </a:rPr>
              <a:t>压缩</a:t>
            </a:r>
            <a:endParaRPr lang="zh-CN" altLang="en-US" u="none" strike="noStrike" kern="1200" cap="none" spc="0" baseline="0" dirty="0">
              <a:solidFill>
                <a:schemeClr val="tx1"/>
              </a:solidFill>
              <a:latin typeface="Calibri" panose="020F0502020204030204" pitchFamily="34" charset="0"/>
              <a:ea typeface="宋体" panose="02010600030101010101" pitchFamily="2" charset="-122"/>
              <a:cs typeface="微软雅黑" panose="020B0503020204020204" charset="-122"/>
            </a:endParaRPr>
          </a:p>
        </p:txBody>
      </p:sp>
      <p:sp>
        <p:nvSpPr>
          <p:cNvPr id="9" name="矩形"/>
          <p:cNvSpPr/>
          <p:nvPr/>
        </p:nvSpPr>
        <p:spPr>
          <a:xfrm>
            <a:off x="323528" y="1057548"/>
            <a:ext cx="8565279" cy="1154162"/>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lnSpc>
                <a:spcPct val="200000"/>
              </a:lnSpc>
              <a:buFont typeface="Wingdings" panose="05000000000000000000" pitchFamily="2" charset="2"/>
              <a:buChar char="u"/>
            </a:pPr>
            <a:r>
              <a:rPr lang="zh-CN" altLang="x-none" dirty="0" smtClean="0">
                <a:solidFill>
                  <a:srgbClr val="474747"/>
                </a:solidFill>
                <a:latin typeface="微软雅黑" panose="020B0503020204020204" charset="-122"/>
                <a:ea typeface="微软雅黑" panose="020B0503020204020204" charset="-122"/>
                <a:cs typeface="微软雅黑" panose="020B0503020204020204" charset="-122"/>
              </a:rPr>
              <a:t>无效</a:t>
            </a:r>
            <a:r>
              <a:rPr lang="zh-CN" altLang="en-US" dirty="0" smtClean="0">
                <a:solidFill>
                  <a:srgbClr val="474747"/>
                </a:solidFill>
                <a:latin typeface="微软雅黑" panose="020B0503020204020204" charset="-122"/>
                <a:ea typeface="微软雅黑" panose="020B0503020204020204" charset="-122"/>
                <a:cs typeface="微软雅黑" panose="020B0503020204020204" charset="-122"/>
              </a:rPr>
              <a:t>代码删除</a:t>
            </a:r>
            <a:endParaRPr lang="zh-CN" altLang="en-US" dirty="0" smtClean="0">
              <a:solidFill>
                <a:srgbClr val="474747"/>
              </a:solidFill>
              <a:latin typeface="微软雅黑" panose="020B0503020204020204" charset="-122"/>
              <a:ea typeface="微软雅黑" panose="020B0503020204020204" charset="-122"/>
              <a:cs typeface="微软雅黑" panose="020B0503020204020204" charset="-122"/>
            </a:endParaRPr>
          </a:p>
          <a:p>
            <a:pPr marL="800100" lvl="1" indent="-342900">
              <a:lnSpc>
                <a:spcPct val="200000"/>
              </a:lnSpc>
              <a:buFont typeface="Wingdings" panose="05000000000000000000" pitchFamily="2" charset="2"/>
              <a:buChar char="u"/>
            </a:pPr>
            <a:r>
              <a:rPr lang="en-US" altLang="zh-CN" dirty="0" err="1" smtClean="0">
                <a:solidFill>
                  <a:srgbClr val="474747"/>
                </a:solidFill>
                <a:latin typeface="微软雅黑" panose="020B0503020204020204" charset="-122"/>
                <a:ea typeface="微软雅黑" panose="020B0503020204020204" charset="-122"/>
                <a:cs typeface="微软雅黑" panose="020B0503020204020204" charset="-122"/>
              </a:rPr>
              <a:t>css</a:t>
            </a:r>
            <a:r>
              <a:rPr lang="zh-CN" altLang="en-US" dirty="0" smtClean="0">
                <a:solidFill>
                  <a:srgbClr val="474747"/>
                </a:solidFill>
                <a:latin typeface="微软雅黑" panose="020B0503020204020204" charset="-122"/>
                <a:ea typeface="微软雅黑" panose="020B0503020204020204" charset="-122"/>
                <a:cs typeface="微软雅黑" panose="020B0503020204020204" charset="-122"/>
              </a:rPr>
              <a:t>语义合并</a:t>
            </a:r>
            <a:endPar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nvPicPr>
        <p:blipFill>
          <a:blip r:embed="rId1"/>
          <a:stretch>
            <a:fillRect/>
          </a:stretch>
        </p:blipFill>
        <p:spPr>
          <a:xfrm>
            <a:off x="611560" y="2787774"/>
            <a:ext cx="7544455" cy="17281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1"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p:cNvSpPr/>
          <p:nvPr/>
        </p:nvSpPr>
        <p:spPr>
          <a:xfrm>
            <a:off x="3563888" y="267494"/>
            <a:ext cx="1518364" cy="553998"/>
          </a:xfrm>
          <a:prstGeom prst="rect">
            <a:avLst/>
          </a:prstGeom>
          <a:noFill/>
          <a:ln w="9525" cap="flat" cmpd="sng">
            <a:noFill/>
            <a:prstDash val="solid"/>
            <a:miter/>
          </a:ln>
        </p:spPr>
        <p:txBody>
          <a:bodyPr vert="horz" wrap="none" lIns="91440" tIns="45720" rIns="91440" bIns="45720" anchor="t" anchorCtr="0">
            <a:spAutoFit/>
          </a:bodyPr>
          <a:lstStyle/>
          <a:p>
            <a:r>
              <a:rPr lang="en-US" altLang="zh-CN" sz="3000" b="1" kern="0" dirty="0" err="1" smtClean="0">
                <a:solidFill>
                  <a:srgbClr val="C9394A"/>
                </a:solidFill>
                <a:latin typeface="微软雅黑" panose="020B0503020204020204" charset="-122"/>
                <a:ea typeface="微软雅黑" panose="020B0503020204020204" charset="-122"/>
                <a:cs typeface="微软雅黑" panose="020B0503020204020204" charset="-122"/>
              </a:rPr>
              <a:t>css</a:t>
            </a:r>
            <a:r>
              <a:rPr lang="zh-CN" altLang="en-US" sz="3000" b="1" u="none" strike="noStrike" kern="0" cap="none" spc="0" baseline="0" dirty="0" smtClean="0">
                <a:solidFill>
                  <a:srgbClr val="C9394A"/>
                </a:solidFill>
                <a:latin typeface="微软雅黑" panose="020B0503020204020204" charset="-122"/>
                <a:ea typeface="微软雅黑" panose="020B0503020204020204" charset="-122"/>
                <a:cs typeface="微软雅黑" panose="020B0503020204020204" charset="-122"/>
              </a:rPr>
              <a:t>压缩</a:t>
            </a:r>
            <a:endParaRPr lang="zh-CN" altLang="en-US" u="none" strike="noStrike" kern="1200" cap="none" spc="0" baseline="0" dirty="0">
              <a:solidFill>
                <a:schemeClr val="tx1"/>
              </a:solidFill>
              <a:latin typeface="Calibri" panose="020F0502020204030204" pitchFamily="34" charset="0"/>
              <a:ea typeface="宋体" panose="02010600030101010101" pitchFamily="2" charset="-122"/>
              <a:cs typeface="微软雅黑" panose="020B0503020204020204" charset="-122"/>
            </a:endParaRPr>
          </a:p>
        </p:txBody>
      </p:sp>
      <p:sp>
        <p:nvSpPr>
          <p:cNvPr id="5" name="文本框 4"/>
          <p:cNvSpPr txBox="1"/>
          <p:nvPr/>
        </p:nvSpPr>
        <p:spPr>
          <a:xfrm>
            <a:off x="1115616" y="1419622"/>
            <a:ext cx="2129948" cy="369332"/>
          </a:xfrm>
          <a:prstGeom prst="rect">
            <a:avLst/>
          </a:prstGeom>
          <a:noFill/>
        </p:spPr>
        <p:txBody>
          <a:bodyPr wrap="none" rtlCol="0">
            <a:spAutoFit/>
          </a:bodyPr>
          <a:lstStyle/>
          <a:p>
            <a:r>
              <a:rPr kumimoji="1" lang="zh-CN" altLang="en-US" dirty="0" smtClean="0">
                <a:latin typeface="微软雅黑" panose="020B0503020204020204" charset="-122"/>
                <a:ea typeface="微软雅黑" panose="020B0503020204020204" charset="-122"/>
                <a:cs typeface="微软雅黑" panose="020B0503020204020204" charset="-122"/>
              </a:rPr>
              <a:t>如何进行</a:t>
            </a:r>
            <a:r>
              <a:rPr kumimoji="1" lang="en-US" altLang="zh-CN" dirty="0" err="1" smtClean="0">
                <a:latin typeface="微软雅黑" panose="020B0503020204020204" charset="-122"/>
                <a:ea typeface="微软雅黑" panose="020B0503020204020204" charset="-122"/>
                <a:cs typeface="微软雅黑" panose="020B0503020204020204" charset="-122"/>
              </a:rPr>
              <a:t>css</a:t>
            </a:r>
            <a:r>
              <a:rPr kumimoji="1" lang="zh-CN" altLang="en-US" dirty="0" smtClean="0">
                <a:latin typeface="微软雅黑" panose="020B0503020204020204" charset="-122"/>
                <a:ea typeface="微软雅黑" panose="020B0503020204020204" charset="-122"/>
                <a:cs typeface="微软雅黑" panose="020B0503020204020204" charset="-122"/>
              </a:rPr>
              <a:t>压缩：</a:t>
            </a:r>
            <a:endParaRPr kumimoji="1" lang="zh-CN" altLang="en-US" dirty="0">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1187624" y="2571750"/>
            <a:ext cx="184666" cy="369332"/>
          </a:xfrm>
          <a:prstGeom prst="rect">
            <a:avLst/>
          </a:prstGeom>
          <a:noFill/>
        </p:spPr>
        <p:txBody>
          <a:bodyPr wrap="none" rtlCol="0">
            <a:spAutoFit/>
          </a:bodyPr>
          <a:lstStyle/>
          <a:p>
            <a:endParaRPr kumimoji="1" lang="zh-CN" altLang="en-US" dirty="0"/>
          </a:p>
        </p:txBody>
      </p:sp>
      <p:sp>
        <p:nvSpPr>
          <p:cNvPr id="8" name="文本框 7"/>
          <p:cNvSpPr txBox="1"/>
          <p:nvPr/>
        </p:nvSpPr>
        <p:spPr>
          <a:xfrm>
            <a:off x="1043608" y="2139702"/>
            <a:ext cx="4878259" cy="1708160"/>
          </a:xfrm>
          <a:prstGeom prst="rect">
            <a:avLst/>
          </a:prstGeom>
          <a:noFill/>
        </p:spPr>
        <p:txBody>
          <a:bodyPr wrap="none" rtlCol="0">
            <a:spAutoFit/>
          </a:bodyPr>
          <a:lstStyle/>
          <a:p>
            <a:pPr marL="342900" indent="-342900">
              <a:lnSpc>
                <a:spcPct val="200000"/>
              </a:lnSpc>
              <a:buAutoNum type="arabicPeriod"/>
            </a:pPr>
            <a:r>
              <a:rPr kumimoji="1" lang="zh-CN" altLang="en-US" dirty="0" smtClean="0">
                <a:latin typeface="微软雅黑" panose="020B0503020204020204" charset="-122"/>
                <a:ea typeface="微软雅黑" panose="020B0503020204020204" charset="-122"/>
                <a:cs typeface="微软雅黑" panose="020B0503020204020204" charset="-122"/>
              </a:rPr>
              <a:t>使用在线网站进行压缩</a:t>
            </a:r>
            <a:endParaRPr kumimoji="1" lang="zh-CN" altLang="en-US" dirty="0" smtClean="0">
              <a:latin typeface="微软雅黑" panose="020B0503020204020204" charset="-122"/>
              <a:ea typeface="微软雅黑" panose="020B0503020204020204" charset="-122"/>
              <a:cs typeface="微软雅黑" panose="020B0503020204020204" charset="-122"/>
            </a:endParaRPr>
          </a:p>
          <a:p>
            <a:pPr marL="342900" indent="-342900">
              <a:lnSpc>
                <a:spcPct val="200000"/>
              </a:lnSpc>
              <a:buAutoNum type="arabicPeriod"/>
            </a:pPr>
            <a:r>
              <a:rPr kumimoji="1" lang="zh-CN" altLang="en-US" dirty="0" smtClean="0">
                <a:latin typeface="微软雅黑" panose="020B0503020204020204" charset="-122"/>
                <a:ea typeface="微软雅黑" panose="020B0503020204020204" charset="-122"/>
                <a:cs typeface="微软雅黑" panose="020B0503020204020204" charset="-122"/>
              </a:rPr>
              <a:t>使用</a:t>
            </a:r>
            <a:r>
              <a:rPr kumimoji="1" lang="en-US" altLang="zh-CN" dirty="0" smtClean="0">
                <a:latin typeface="微软雅黑" panose="020B0503020204020204" charset="-122"/>
                <a:ea typeface="微软雅黑" panose="020B0503020204020204" charset="-122"/>
                <a:cs typeface="微软雅黑" panose="020B0503020204020204" charset="-122"/>
              </a:rPr>
              <a:t>html-</a:t>
            </a:r>
            <a:r>
              <a:rPr kumimoji="1" lang="en-US" altLang="zh-CN" dirty="0" err="1" smtClean="0">
                <a:latin typeface="微软雅黑" panose="020B0503020204020204" charset="-122"/>
                <a:ea typeface="微软雅黑" panose="020B0503020204020204" charset="-122"/>
                <a:cs typeface="微软雅黑" panose="020B0503020204020204" charset="-122"/>
              </a:rPr>
              <a:t>minifier</a:t>
            </a:r>
            <a:r>
              <a:rPr kumimoji="1" lang="zh-CN" altLang="en-US" dirty="0" smtClean="0">
                <a:latin typeface="微软雅黑" panose="020B0503020204020204" charset="-122"/>
                <a:ea typeface="微软雅黑" panose="020B0503020204020204" charset="-122"/>
                <a:cs typeface="微软雅黑" panose="020B0503020204020204" charset="-122"/>
              </a:rPr>
              <a:t>对</a:t>
            </a:r>
            <a:r>
              <a:rPr kumimoji="1" lang="en-US" altLang="zh-CN" dirty="0" smtClean="0">
                <a:latin typeface="微软雅黑" panose="020B0503020204020204" charset="-122"/>
                <a:ea typeface="微软雅黑" panose="020B0503020204020204" charset="-122"/>
                <a:cs typeface="微软雅黑" panose="020B0503020204020204" charset="-122"/>
              </a:rPr>
              <a:t>html</a:t>
            </a:r>
            <a:r>
              <a:rPr kumimoji="1" lang="zh-CN" altLang="en-US" dirty="0" smtClean="0">
                <a:latin typeface="微软雅黑" panose="020B0503020204020204" charset="-122"/>
                <a:ea typeface="微软雅黑" panose="020B0503020204020204" charset="-122"/>
                <a:cs typeface="微软雅黑" panose="020B0503020204020204" charset="-122"/>
              </a:rPr>
              <a:t>中的</a:t>
            </a:r>
            <a:r>
              <a:rPr kumimoji="1" lang="en-US" altLang="zh-CN" dirty="0" err="1" smtClean="0">
                <a:latin typeface="微软雅黑" panose="020B0503020204020204" charset="-122"/>
                <a:ea typeface="微软雅黑" panose="020B0503020204020204" charset="-122"/>
                <a:cs typeface="微软雅黑" panose="020B0503020204020204" charset="-122"/>
              </a:rPr>
              <a:t>css</a:t>
            </a:r>
            <a:r>
              <a:rPr kumimoji="1" lang="zh-CN" altLang="en-US" dirty="0" smtClean="0">
                <a:latin typeface="微软雅黑" panose="020B0503020204020204" charset="-122"/>
                <a:ea typeface="微软雅黑" panose="020B0503020204020204" charset="-122"/>
                <a:cs typeface="微软雅黑" panose="020B0503020204020204" charset="-122"/>
              </a:rPr>
              <a:t>进行压缩</a:t>
            </a:r>
            <a:endParaRPr kumimoji="1" lang="zh-CN" altLang="en-US" dirty="0" smtClean="0">
              <a:latin typeface="微软雅黑" panose="020B0503020204020204" charset="-122"/>
              <a:ea typeface="微软雅黑" panose="020B0503020204020204" charset="-122"/>
              <a:cs typeface="微软雅黑" panose="020B0503020204020204" charset="-122"/>
            </a:endParaRPr>
          </a:p>
          <a:p>
            <a:pPr marL="342900" indent="-342900">
              <a:lnSpc>
                <a:spcPct val="200000"/>
              </a:lnSpc>
              <a:buAutoNum type="arabicPeriod"/>
            </a:pPr>
            <a:r>
              <a:rPr kumimoji="1" lang="zh-CN" altLang="en-US" dirty="0" smtClean="0">
                <a:latin typeface="微软雅黑" panose="020B0503020204020204" charset="-122"/>
                <a:ea typeface="微软雅黑" panose="020B0503020204020204" charset="-122"/>
                <a:cs typeface="微软雅黑" panose="020B0503020204020204" charset="-122"/>
              </a:rPr>
              <a:t>使用</a:t>
            </a:r>
            <a:r>
              <a:rPr kumimoji="1" lang="en-US" altLang="zh-CN" dirty="0" smtClean="0">
                <a:latin typeface="微软雅黑" panose="020B0503020204020204" charset="-122"/>
                <a:ea typeface="微软雅黑" panose="020B0503020204020204" charset="-122"/>
                <a:cs typeface="微软雅黑" panose="020B0503020204020204" charset="-122"/>
              </a:rPr>
              <a:t>clean-</a:t>
            </a:r>
            <a:r>
              <a:rPr kumimoji="1" lang="en-US" altLang="zh-CN" dirty="0" err="1" smtClean="0">
                <a:latin typeface="微软雅黑" panose="020B0503020204020204" charset="-122"/>
                <a:ea typeface="微软雅黑" panose="020B0503020204020204" charset="-122"/>
                <a:cs typeface="微软雅黑" panose="020B0503020204020204" charset="-122"/>
              </a:rPr>
              <a:t>css</a:t>
            </a:r>
            <a:r>
              <a:rPr kumimoji="1" lang="zh-CN" altLang="en-US" dirty="0" smtClean="0">
                <a:latin typeface="微软雅黑" panose="020B0503020204020204" charset="-122"/>
                <a:ea typeface="微软雅黑" panose="020B0503020204020204" charset="-122"/>
                <a:cs typeface="微软雅黑" panose="020B0503020204020204" charset="-122"/>
              </a:rPr>
              <a:t>对</a:t>
            </a:r>
            <a:r>
              <a:rPr kumimoji="1" lang="en-US" altLang="zh-CN" dirty="0" err="1" smtClean="0">
                <a:latin typeface="微软雅黑" panose="020B0503020204020204" charset="-122"/>
                <a:ea typeface="微软雅黑" panose="020B0503020204020204" charset="-122"/>
                <a:cs typeface="微软雅黑" panose="020B0503020204020204" charset="-122"/>
              </a:rPr>
              <a:t>css</a:t>
            </a:r>
            <a:r>
              <a:rPr kumimoji="1" lang="zh-CN" altLang="en-US" dirty="0" smtClean="0">
                <a:latin typeface="微软雅黑" panose="020B0503020204020204" charset="-122"/>
                <a:ea typeface="微软雅黑" panose="020B0503020204020204" charset="-122"/>
                <a:cs typeface="微软雅黑" panose="020B0503020204020204" charset="-122"/>
              </a:rPr>
              <a:t>进行压缩</a:t>
            </a:r>
            <a:endParaRPr kumimoji="1" lang="zh-CN" altLang="en-US"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347864" y="339502"/>
            <a:ext cx="2441694" cy="553998"/>
          </a:xfrm>
          <a:prstGeom prst="rect">
            <a:avLst/>
          </a:prstGeom>
          <a:noFill/>
          <a:ln w="9525" cap="flat" cmpd="sng">
            <a:noFill/>
            <a:prstDash val="solid"/>
            <a:miter/>
          </a:ln>
        </p:spPr>
        <p:txBody>
          <a:bodyPr vert="horz" wrap="none" lIns="91440" tIns="45720" rIns="91440" bIns="45720" anchor="t" anchorCtr="0">
            <a:spAutoFit/>
          </a:bodyPr>
          <a:lstStyle/>
          <a:p>
            <a:r>
              <a:rPr lang="en-US" altLang="zh-CN" sz="3000" b="1" kern="0" dirty="0" smtClean="0">
                <a:solidFill>
                  <a:srgbClr val="C9394A"/>
                </a:solidFill>
                <a:latin typeface="微软雅黑" panose="020B0503020204020204" charset="-122"/>
                <a:ea typeface="微软雅黑" panose="020B0503020204020204" charset="-122"/>
                <a:cs typeface="微软雅黑" panose="020B0503020204020204" charset="-122"/>
              </a:rPr>
              <a:t>Js</a:t>
            </a:r>
            <a:r>
              <a:rPr lang="zh-CN" altLang="en-US" sz="3000" b="1" kern="0" dirty="0" smtClean="0">
                <a:solidFill>
                  <a:srgbClr val="C9394A"/>
                </a:solidFill>
                <a:latin typeface="微软雅黑" panose="020B0503020204020204" charset="-122"/>
                <a:ea typeface="微软雅黑" panose="020B0503020204020204" charset="-122"/>
                <a:cs typeface="微软雅黑" panose="020B0503020204020204" charset="-122"/>
              </a:rPr>
              <a:t>压缩与混乱</a:t>
            </a:r>
            <a:endParaRPr lang="zh-CN" altLang="en-US" u="none" strike="noStrike" kern="1200" cap="none" spc="0" baseline="0" dirty="0">
              <a:solidFill>
                <a:schemeClr val="tx1"/>
              </a:solidFill>
              <a:latin typeface="Calibri" panose="020F0502020204030204" pitchFamily="34" charset="0"/>
              <a:ea typeface="宋体" panose="02010600030101010101" pitchFamily="2" charset="-122"/>
              <a:cs typeface="微软雅黑" panose="020B0503020204020204" charset="-122"/>
            </a:endParaRPr>
          </a:p>
        </p:txBody>
      </p:sp>
      <p:sp>
        <p:nvSpPr>
          <p:cNvPr id="6" name="矩形"/>
          <p:cNvSpPr/>
          <p:nvPr/>
        </p:nvSpPr>
        <p:spPr>
          <a:xfrm>
            <a:off x="323528" y="1131590"/>
            <a:ext cx="8565279" cy="2262158"/>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lnSpc>
                <a:spcPct val="200000"/>
              </a:lnSpc>
              <a:buFont typeface="Wingdings" panose="05000000000000000000" pitchFamily="2" charset="2"/>
              <a:buChar char="u"/>
            </a:pP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无效字符的删除</a:t>
            </a:r>
            <a:endPar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endParaRPr>
          </a:p>
          <a:p>
            <a:pPr marL="800100" lvl="1" indent="-342900">
              <a:lnSpc>
                <a:spcPct val="200000"/>
              </a:lnSpc>
              <a:buFont typeface="Wingdings" panose="05000000000000000000" pitchFamily="2" charset="2"/>
              <a:buChar char="u"/>
            </a:pPr>
            <a:r>
              <a:rPr lang="zh-CN" altLang="en-US" dirty="0" smtClean="0">
                <a:solidFill>
                  <a:srgbClr val="474747"/>
                </a:solidFill>
                <a:latin typeface="微软雅黑" panose="020B0503020204020204" charset="-122"/>
                <a:ea typeface="微软雅黑" panose="020B0503020204020204" charset="-122"/>
                <a:cs typeface="微软雅黑" panose="020B0503020204020204" charset="-122"/>
              </a:rPr>
              <a:t>剔除注释</a:t>
            </a:r>
            <a:endPar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endParaRPr>
          </a:p>
          <a:p>
            <a:pPr marL="800100" lvl="1" indent="-342900">
              <a:lnSpc>
                <a:spcPct val="200000"/>
              </a:lnSpc>
              <a:buFont typeface="Wingdings" panose="05000000000000000000" pitchFamily="2" charset="2"/>
              <a:buChar char="u"/>
            </a:pP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代码语义的缩减和优化</a:t>
            </a:r>
            <a:endPar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endParaRPr>
          </a:p>
          <a:p>
            <a:pPr marL="800100" lvl="1" indent="-342900">
              <a:lnSpc>
                <a:spcPct val="200000"/>
              </a:lnSpc>
              <a:buFont typeface="Wingdings" panose="05000000000000000000" pitchFamily="2" charset="2"/>
              <a:buChar char="u"/>
            </a:pPr>
            <a:r>
              <a:rPr lang="zh-CN" altLang="en-US" dirty="0" smtClean="0">
                <a:solidFill>
                  <a:srgbClr val="474747"/>
                </a:solidFill>
                <a:latin typeface="微软雅黑" panose="020B0503020204020204" charset="-122"/>
                <a:ea typeface="微软雅黑" panose="020B0503020204020204" charset="-122"/>
                <a:cs typeface="微软雅黑" panose="020B0503020204020204" charset="-122"/>
              </a:rPr>
              <a:t>代码保护</a:t>
            </a:r>
            <a:endPar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p:cNvSpPr/>
          <p:nvPr/>
        </p:nvSpPr>
        <p:spPr>
          <a:xfrm>
            <a:off x="543225" y="2547069"/>
            <a:ext cx="8565279" cy="369332"/>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掌握压缩与合并的原理</a:t>
            </a:r>
            <a:endParaRPr lang="zh-CN" altLang="en-US" sz="2000" u="none" strike="noStrike" kern="1200" cap="none" spc="0" baseline="0" dirty="0">
              <a:solidFill>
                <a:srgbClr val="C9394A"/>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6" name="矩形"/>
          <p:cNvSpPr/>
          <p:nvPr/>
        </p:nvSpPr>
        <p:spPr>
          <a:xfrm>
            <a:off x="543225" y="3285133"/>
            <a:ext cx="8565279" cy="40011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lgn="l">
              <a:lnSpc>
                <a:spcPct val="100000"/>
              </a:lnSpc>
              <a:spcBef>
                <a:spcPts val="0"/>
              </a:spcBef>
              <a:spcAft>
                <a:spcPts val="0"/>
              </a:spcAft>
              <a:buFont typeface="Wingdings" panose="05000000000000000000" pitchFamily="2" charset="2"/>
              <a:buChar char="u"/>
            </a:pPr>
            <a:r>
              <a:rPr lang="zh-CN" altLang="en-US"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掌握通过</a:t>
            </a:r>
            <a:r>
              <a:rPr lang="zh-CN" altLang="en-US" sz="2000" u="none" strike="noStrike" kern="1200" cap="none" spc="0" baseline="0" dirty="0" smtClean="0">
                <a:solidFill>
                  <a:srgbClr val="C9394A"/>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在线网站</a:t>
            </a:r>
            <a:r>
              <a:rPr lang="zh-CN" altLang="en-US"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和</a:t>
            </a:r>
            <a:r>
              <a:rPr lang="en-US" altLang="zh-CN" sz="2000" u="none" strike="noStrike" kern="1200" cap="none" spc="0" baseline="0" dirty="0" smtClean="0">
                <a:solidFill>
                  <a:srgbClr val="C9394A"/>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gulp</a:t>
            </a:r>
            <a:r>
              <a:rPr lang="zh-CN" altLang="en-US" sz="2000"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sym typeface="Calibri" panose="020F0502020204030204" pitchFamily="34" charset="0"/>
              </a:rPr>
              <a:t>两种实现压缩与合并的方法</a:t>
            </a:r>
            <a:endParaRPr lang="zh-CN" altLang="en-US" sz="2000" u="none" strike="noStrike" kern="1200" cap="none" spc="0" baseline="0" dirty="0">
              <a:solidFill>
                <a:srgbClr val="C9394A"/>
              </a:solidFill>
              <a:latin typeface="微软雅黑" panose="020B0503020204020204" charset="-122"/>
              <a:ea typeface="微软雅黑" panose="020B0503020204020204" charset="-122"/>
              <a:cs typeface="微软雅黑" panose="020B0503020204020204" charset="-122"/>
              <a:sym typeface="Calibri" panose="020F0502020204030204" pitchFamily="34" charset="0"/>
            </a:endParaRPr>
          </a:p>
        </p:txBody>
      </p:sp>
      <p:sp>
        <p:nvSpPr>
          <p:cNvPr id="17" name="矩形"/>
          <p:cNvSpPr/>
          <p:nvPr/>
        </p:nvSpPr>
        <p:spPr>
          <a:xfrm>
            <a:off x="3340151" y="497054"/>
            <a:ext cx="1736373" cy="553998"/>
          </a:xfrm>
          <a:prstGeom prst="rect">
            <a:avLst/>
          </a:prstGeom>
          <a:noFill/>
          <a:ln w="9525" cap="flat" cmpd="sng">
            <a:noFill/>
            <a:prstDash val="solid"/>
            <a:miter/>
          </a:ln>
        </p:spPr>
        <p:txBody>
          <a:bodyPr vert="horz" wrap="none" lIns="91440" tIns="45720" rIns="91440" bIns="45720" anchor="t" anchorCtr="0">
            <a:spAutoFit/>
          </a:bodyPr>
          <a:lstStyle/>
          <a:p>
            <a:r>
              <a:rPr lang="zh-CN" altLang="en-US" sz="3000" b="1" u="none" strike="noStrike" kern="0" cap="none" spc="0" baseline="0" dirty="0" smtClean="0">
                <a:solidFill>
                  <a:srgbClr val="C9394A"/>
                </a:solidFill>
                <a:latin typeface="微软雅黑" panose="020B0503020204020204" charset="-122"/>
                <a:ea typeface="微软雅黑" panose="020B0503020204020204" charset="-122"/>
                <a:cs typeface="微软雅黑" panose="020B0503020204020204" charset="-122"/>
              </a:rPr>
              <a:t>课程目标</a:t>
            </a:r>
            <a:endParaRPr lang="zh-CN" altLang="en-US" u="none" strike="noStrike" kern="1200" cap="none" spc="0" baseline="0" dirty="0">
              <a:solidFill>
                <a:schemeClr val="tx1"/>
              </a:solidFill>
              <a:latin typeface="Calibri" panose="020F0502020204030204" pitchFamily="34" charset="0"/>
              <a:ea typeface="宋体" panose="02010600030101010101" pitchFamily="2" charset="-122"/>
              <a:cs typeface="微软雅黑" panose="020B0503020204020204" charset="-122"/>
            </a:endParaRPr>
          </a:p>
        </p:txBody>
      </p:sp>
      <p:sp>
        <p:nvSpPr>
          <p:cNvPr id="7" name="矩形"/>
          <p:cNvSpPr/>
          <p:nvPr/>
        </p:nvSpPr>
        <p:spPr>
          <a:xfrm>
            <a:off x="539552" y="1795051"/>
            <a:ext cx="8565279" cy="369332"/>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理解</a:t>
            </a:r>
            <a:r>
              <a:rPr lang="zh-CN" altLang="en-US" u="none" strike="noStrike" kern="1200" cap="none" spc="0" baseline="0" dirty="0" smtClean="0">
                <a:solidFill>
                  <a:srgbClr val="C9394A"/>
                </a:solidFill>
                <a:latin typeface="微软雅黑" panose="020B0503020204020204" charset="-122"/>
                <a:ea typeface="微软雅黑" panose="020B0503020204020204" charset="-122"/>
                <a:cs typeface="微软雅黑" panose="020B0503020204020204" charset="-122"/>
              </a:rPr>
              <a:t>减少</a:t>
            </a:r>
            <a:r>
              <a:rPr lang="en-US" altLang="zh-CN" u="none" strike="noStrike" kern="1200" cap="none" spc="0" baseline="0" dirty="0" smtClean="0">
                <a:solidFill>
                  <a:srgbClr val="C9394A"/>
                </a:solidFill>
                <a:latin typeface="微软雅黑" panose="020B0503020204020204" charset="-122"/>
                <a:ea typeface="微软雅黑" panose="020B0503020204020204" charset="-122"/>
                <a:cs typeface="微软雅黑" panose="020B0503020204020204" charset="-122"/>
              </a:rPr>
              <a:t>http</a:t>
            </a:r>
            <a:r>
              <a:rPr lang="zh-CN" altLang="en-US" u="none" strike="noStrike" kern="1200" cap="none" spc="0" baseline="0" dirty="0" smtClean="0">
                <a:solidFill>
                  <a:srgbClr val="C9394A"/>
                </a:solidFill>
                <a:latin typeface="微软雅黑" panose="020B0503020204020204" charset="-122"/>
                <a:ea typeface="微软雅黑" panose="020B0503020204020204" charset="-122"/>
                <a:cs typeface="微软雅黑" panose="020B0503020204020204" charset="-122"/>
              </a:rPr>
              <a:t>请求数量</a:t>
            </a:r>
            <a:r>
              <a:rPr lang="zh-CN" altLang="en-US" u="none" strike="noStrike" kern="1200" cap="none" spc="0" baseline="0" dirty="0" smtClean="0">
                <a:latin typeface="微软雅黑" panose="020B0503020204020204" charset="-122"/>
                <a:ea typeface="微软雅黑" panose="020B0503020204020204" charset="-122"/>
                <a:cs typeface="微软雅黑" panose="020B0503020204020204" charset="-122"/>
              </a:rPr>
              <a:t>和</a:t>
            </a:r>
            <a:r>
              <a:rPr lang="zh-CN" altLang="en-US" u="none" strike="noStrike" kern="1200" cap="none" spc="0" baseline="0" dirty="0" smtClean="0">
                <a:solidFill>
                  <a:srgbClr val="C9394A"/>
                </a:solidFill>
                <a:latin typeface="微软雅黑" panose="020B0503020204020204" charset="-122"/>
                <a:ea typeface="微软雅黑" panose="020B0503020204020204" charset="-122"/>
                <a:cs typeface="微软雅黑" panose="020B0503020204020204" charset="-122"/>
              </a:rPr>
              <a:t>减少请求资源大小</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两个优化要点</a:t>
            </a:r>
            <a:endParaRPr lang="zh-CN" altLang="en-US" sz="2000" u="none" strike="noStrike" kern="1200" cap="none" spc="0" baseline="0" dirty="0">
              <a:solidFill>
                <a:srgbClr val="C9394A"/>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p:cNvSpPr/>
          <p:nvPr/>
        </p:nvSpPr>
        <p:spPr>
          <a:xfrm>
            <a:off x="3563888" y="267494"/>
            <a:ext cx="2441694" cy="553998"/>
          </a:xfrm>
          <a:prstGeom prst="rect">
            <a:avLst/>
          </a:prstGeom>
          <a:noFill/>
          <a:ln w="9525" cap="flat" cmpd="sng">
            <a:noFill/>
            <a:prstDash val="solid"/>
            <a:miter/>
          </a:ln>
        </p:spPr>
        <p:txBody>
          <a:bodyPr vert="horz" wrap="none" lIns="91440" tIns="45720" rIns="91440" bIns="45720" anchor="t" anchorCtr="0">
            <a:spAutoFit/>
          </a:bodyPr>
          <a:lstStyle/>
          <a:p>
            <a:r>
              <a:rPr lang="en-US" altLang="zh-CN" sz="3000" b="1" kern="0" dirty="0">
                <a:solidFill>
                  <a:srgbClr val="C9394A"/>
                </a:solidFill>
                <a:latin typeface="微软雅黑" panose="020B0503020204020204" charset="-122"/>
                <a:ea typeface="微软雅黑" panose="020B0503020204020204" charset="-122"/>
                <a:cs typeface="微软雅黑" panose="020B0503020204020204" charset="-122"/>
              </a:rPr>
              <a:t>Js</a:t>
            </a:r>
            <a:r>
              <a:rPr lang="zh-CN" altLang="en-US" sz="3000" b="1" kern="0" dirty="0">
                <a:solidFill>
                  <a:srgbClr val="C9394A"/>
                </a:solidFill>
                <a:latin typeface="微软雅黑" panose="020B0503020204020204" charset="-122"/>
                <a:ea typeface="微软雅黑" panose="020B0503020204020204" charset="-122"/>
                <a:cs typeface="微软雅黑" panose="020B0503020204020204" charset="-122"/>
              </a:rPr>
              <a:t>压缩与混乱</a:t>
            </a:r>
            <a:endParaRPr lang="zh-CN" altLang="en-US" sz="3200" dirty="0">
              <a:cs typeface="微软雅黑" panose="020B0503020204020204" charset="-122"/>
            </a:endParaRPr>
          </a:p>
        </p:txBody>
      </p:sp>
      <p:sp>
        <p:nvSpPr>
          <p:cNvPr id="5" name="文本框 4"/>
          <p:cNvSpPr txBox="1"/>
          <p:nvPr/>
        </p:nvSpPr>
        <p:spPr>
          <a:xfrm>
            <a:off x="1115616" y="1419622"/>
            <a:ext cx="2661493" cy="369332"/>
          </a:xfrm>
          <a:prstGeom prst="rect">
            <a:avLst/>
          </a:prstGeom>
          <a:noFill/>
        </p:spPr>
        <p:txBody>
          <a:bodyPr wrap="none" rtlCol="0">
            <a:spAutoFit/>
          </a:bodyPr>
          <a:lstStyle/>
          <a:p>
            <a:r>
              <a:rPr kumimoji="1" lang="zh-CN" altLang="en-US" dirty="0" smtClean="0">
                <a:latin typeface="微软雅黑" panose="020B0503020204020204" charset="-122"/>
                <a:ea typeface="微软雅黑" panose="020B0503020204020204" charset="-122"/>
                <a:cs typeface="微软雅黑" panose="020B0503020204020204" charset="-122"/>
              </a:rPr>
              <a:t>如何进行</a:t>
            </a:r>
            <a:r>
              <a:rPr kumimoji="1" lang="en-US" altLang="zh-CN" dirty="0" smtClean="0">
                <a:latin typeface="微软雅黑" panose="020B0503020204020204" charset="-122"/>
                <a:ea typeface="微软雅黑" panose="020B0503020204020204" charset="-122"/>
                <a:cs typeface="微软雅黑" panose="020B0503020204020204" charset="-122"/>
              </a:rPr>
              <a:t>js</a:t>
            </a:r>
            <a:r>
              <a:rPr kumimoji="1" lang="zh-CN" altLang="en-US" dirty="0" smtClean="0">
                <a:latin typeface="微软雅黑" panose="020B0503020204020204" charset="-122"/>
                <a:ea typeface="微软雅黑" panose="020B0503020204020204" charset="-122"/>
                <a:cs typeface="微软雅黑" panose="020B0503020204020204" charset="-122"/>
              </a:rPr>
              <a:t>压缩和混乱：</a:t>
            </a:r>
            <a:endParaRPr kumimoji="1" lang="zh-CN" altLang="en-US" dirty="0">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1187624" y="2571750"/>
            <a:ext cx="184666" cy="369332"/>
          </a:xfrm>
          <a:prstGeom prst="rect">
            <a:avLst/>
          </a:prstGeom>
          <a:noFill/>
        </p:spPr>
        <p:txBody>
          <a:bodyPr wrap="none" rtlCol="0">
            <a:spAutoFit/>
          </a:bodyPr>
          <a:lstStyle/>
          <a:p>
            <a:endParaRPr kumimoji="1" lang="zh-CN" altLang="en-US" dirty="0"/>
          </a:p>
        </p:txBody>
      </p:sp>
      <p:sp>
        <p:nvSpPr>
          <p:cNvPr id="8" name="文本框 7"/>
          <p:cNvSpPr txBox="1"/>
          <p:nvPr/>
        </p:nvSpPr>
        <p:spPr>
          <a:xfrm>
            <a:off x="1043608" y="2139702"/>
            <a:ext cx="4762842" cy="1708160"/>
          </a:xfrm>
          <a:prstGeom prst="rect">
            <a:avLst/>
          </a:prstGeom>
          <a:noFill/>
        </p:spPr>
        <p:txBody>
          <a:bodyPr wrap="none" rtlCol="0">
            <a:spAutoFit/>
          </a:bodyPr>
          <a:lstStyle/>
          <a:p>
            <a:pPr marL="342900" indent="-342900">
              <a:lnSpc>
                <a:spcPct val="200000"/>
              </a:lnSpc>
              <a:buAutoNum type="arabicPeriod"/>
            </a:pPr>
            <a:r>
              <a:rPr kumimoji="1" lang="zh-CN" altLang="en-US" dirty="0" smtClean="0">
                <a:latin typeface="微软雅黑" panose="020B0503020204020204" charset="-122"/>
                <a:ea typeface="微软雅黑" panose="020B0503020204020204" charset="-122"/>
                <a:cs typeface="微软雅黑" panose="020B0503020204020204" charset="-122"/>
              </a:rPr>
              <a:t>使用在线网站进行压缩</a:t>
            </a:r>
            <a:endParaRPr kumimoji="1" lang="zh-CN" altLang="en-US" dirty="0" smtClean="0">
              <a:latin typeface="微软雅黑" panose="020B0503020204020204" charset="-122"/>
              <a:ea typeface="微软雅黑" panose="020B0503020204020204" charset="-122"/>
              <a:cs typeface="微软雅黑" panose="020B0503020204020204" charset="-122"/>
            </a:endParaRPr>
          </a:p>
          <a:p>
            <a:pPr marL="342900" indent="-342900">
              <a:lnSpc>
                <a:spcPct val="200000"/>
              </a:lnSpc>
              <a:buAutoNum type="arabicPeriod"/>
            </a:pPr>
            <a:r>
              <a:rPr kumimoji="1" lang="zh-CN" altLang="en-US" dirty="0" smtClean="0">
                <a:latin typeface="微软雅黑" panose="020B0503020204020204" charset="-122"/>
                <a:ea typeface="微软雅黑" panose="020B0503020204020204" charset="-122"/>
                <a:cs typeface="微软雅黑" panose="020B0503020204020204" charset="-122"/>
              </a:rPr>
              <a:t>使用</a:t>
            </a:r>
            <a:r>
              <a:rPr kumimoji="1" lang="en-US" altLang="zh-CN" dirty="0" smtClean="0">
                <a:latin typeface="微软雅黑" panose="020B0503020204020204" charset="-122"/>
                <a:ea typeface="微软雅黑" panose="020B0503020204020204" charset="-122"/>
                <a:cs typeface="微软雅黑" panose="020B0503020204020204" charset="-122"/>
              </a:rPr>
              <a:t>html-</a:t>
            </a:r>
            <a:r>
              <a:rPr kumimoji="1" lang="en-US" altLang="zh-CN" dirty="0" err="1" smtClean="0">
                <a:latin typeface="微软雅黑" panose="020B0503020204020204" charset="-122"/>
                <a:ea typeface="微软雅黑" panose="020B0503020204020204" charset="-122"/>
                <a:cs typeface="微软雅黑" panose="020B0503020204020204" charset="-122"/>
              </a:rPr>
              <a:t>minifier</a:t>
            </a:r>
            <a:r>
              <a:rPr kumimoji="1" lang="zh-CN" altLang="en-US" dirty="0" smtClean="0">
                <a:latin typeface="微软雅黑" panose="020B0503020204020204" charset="-122"/>
                <a:ea typeface="微软雅黑" panose="020B0503020204020204" charset="-122"/>
                <a:cs typeface="微软雅黑" panose="020B0503020204020204" charset="-122"/>
              </a:rPr>
              <a:t>对</a:t>
            </a:r>
            <a:r>
              <a:rPr kumimoji="1" lang="en-US" altLang="zh-CN" dirty="0" smtClean="0">
                <a:latin typeface="微软雅黑" panose="020B0503020204020204" charset="-122"/>
                <a:ea typeface="微软雅黑" panose="020B0503020204020204" charset="-122"/>
                <a:cs typeface="微软雅黑" panose="020B0503020204020204" charset="-122"/>
              </a:rPr>
              <a:t>html</a:t>
            </a:r>
            <a:r>
              <a:rPr kumimoji="1" lang="zh-CN" altLang="en-US" dirty="0" smtClean="0">
                <a:latin typeface="微软雅黑" panose="020B0503020204020204" charset="-122"/>
                <a:ea typeface="微软雅黑" panose="020B0503020204020204" charset="-122"/>
                <a:cs typeface="微软雅黑" panose="020B0503020204020204" charset="-122"/>
              </a:rPr>
              <a:t>中的</a:t>
            </a:r>
            <a:r>
              <a:rPr kumimoji="1" lang="en-US" altLang="zh-CN" dirty="0" smtClean="0">
                <a:latin typeface="微软雅黑" panose="020B0503020204020204" charset="-122"/>
                <a:ea typeface="微软雅黑" panose="020B0503020204020204" charset="-122"/>
                <a:cs typeface="微软雅黑" panose="020B0503020204020204" charset="-122"/>
              </a:rPr>
              <a:t>js</a:t>
            </a:r>
            <a:r>
              <a:rPr kumimoji="1" lang="zh-CN" altLang="en-US" dirty="0" smtClean="0">
                <a:latin typeface="微软雅黑" panose="020B0503020204020204" charset="-122"/>
                <a:ea typeface="微软雅黑" panose="020B0503020204020204" charset="-122"/>
                <a:cs typeface="微软雅黑" panose="020B0503020204020204" charset="-122"/>
              </a:rPr>
              <a:t>进行压缩</a:t>
            </a:r>
            <a:endParaRPr kumimoji="1" lang="zh-CN" altLang="en-US" dirty="0" smtClean="0">
              <a:latin typeface="微软雅黑" panose="020B0503020204020204" charset="-122"/>
              <a:ea typeface="微软雅黑" panose="020B0503020204020204" charset="-122"/>
              <a:cs typeface="微软雅黑" panose="020B0503020204020204" charset="-122"/>
            </a:endParaRPr>
          </a:p>
          <a:p>
            <a:pPr marL="342900" indent="-342900">
              <a:lnSpc>
                <a:spcPct val="200000"/>
              </a:lnSpc>
              <a:buAutoNum type="arabicPeriod"/>
            </a:pPr>
            <a:r>
              <a:rPr kumimoji="1" lang="zh-CN" altLang="en-US" dirty="0" smtClean="0">
                <a:latin typeface="微软雅黑" panose="020B0503020204020204" charset="-122"/>
                <a:ea typeface="微软雅黑" panose="020B0503020204020204" charset="-122"/>
                <a:cs typeface="微软雅黑" panose="020B0503020204020204" charset="-122"/>
              </a:rPr>
              <a:t>使用</a:t>
            </a:r>
            <a:r>
              <a:rPr kumimoji="1" lang="en-US" altLang="zh-CN" dirty="0" smtClean="0">
                <a:latin typeface="微软雅黑" panose="020B0503020204020204" charset="-122"/>
                <a:ea typeface="微软雅黑" panose="020B0503020204020204" charset="-122"/>
                <a:cs typeface="微软雅黑" panose="020B0503020204020204" charset="-122"/>
              </a:rPr>
              <a:t>uglifyjs2</a:t>
            </a:r>
            <a:r>
              <a:rPr kumimoji="1" lang="zh-CN" altLang="en-US" dirty="0" smtClean="0">
                <a:latin typeface="微软雅黑" panose="020B0503020204020204" charset="-122"/>
                <a:ea typeface="微软雅黑" panose="020B0503020204020204" charset="-122"/>
                <a:cs typeface="微软雅黑" panose="020B0503020204020204" charset="-122"/>
              </a:rPr>
              <a:t>对</a:t>
            </a:r>
            <a:r>
              <a:rPr kumimoji="1" lang="en-US" altLang="zh-CN" dirty="0" smtClean="0">
                <a:latin typeface="微软雅黑" panose="020B0503020204020204" charset="-122"/>
                <a:ea typeface="微软雅黑" panose="020B0503020204020204" charset="-122"/>
                <a:cs typeface="微软雅黑" panose="020B0503020204020204" charset="-122"/>
              </a:rPr>
              <a:t>js</a:t>
            </a:r>
            <a:r>
              <a:rPr kumimoji="1" lang="zh-CN" altLang="en-US" dirty="0" smtClean="0">
                <a:latin typeface="微软雅黑" panose="020B0503020204020204" charset="-122"/>
                <a:ea typeface="微软雅黑" panose="020B0503020204020204" charset="-122"/>
                <a:cs typeface="微软雅黑" panose="020B0503020204020204" charset="-122"/>
              </a:rPr>
              <a:t>进行压缩</a:t>
            </a:r>
            <a:endParaRPr kumimoji="1" lang="zh-CN" altLang="en-US"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79912" y="339502"/>
            <a:ext cx="1723549" cy="553998"/>
          </a:xfrm>
          <a:prstGeom prst="rect">
            <a:avLst/>
          </a:prstGeom>
          <a:noFill/>
          <a:ln w="9525" cap="flat" cmpd="sng">
            <a:noFill/>
            <a:prstDash val="solid"/>
            <a:miter/>
          </a:ln>
        </p:spPr>
        <p:txBody>
          <a:bodyPr vert="horz" wrap="none" lIns="91440" tIns="45720" rIns="91440" bIns="45720" anchor="t" anchorCtr="0">
            <a:spAutoFit/>
          </a:bodyPr>
          <a:lstStyle/>
          <a:p>
            <a:r>
              <a:rPr lang="zh-CN" altLang="en-US" sz="3000" b="1" kern="0" dirty="0" smtClean="0">
                <a:solidFill>
                  <a:srgbClr val="C9394A"/>
                </a:solidFill>
                <a:latin typeface="微软雅黑" panose="020B0503020204020204" charset="-122"/>
                <a:ea typeface="微软雅黑" panose="020B0503020204020204" charset="-122"/>
                <a:cs typeface="微软雅黑" panose="020B0503020204020204" charset="-122"/>
              </a:rPr>
              <a:t>文件合并</a:t>
            </a:r>
            <a:endParaRPr lang="zh-CN" altLang="en-US" u="none" strike="noStrike" kern="1200" cap="none" spc="0" baseline="0" dirty="0">
              <a:solidFill>
                <a:schemeClr val="tx1"/>
              </a:solidFill>
              <a:latin typeface="Calibri" panose="020F0502020204030204" pitchFamily="34" charset="0"/>
              <a:ea typeface="宋体" panose="02010600030101010101" pitchFamily="2"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323528" y="1275606"/>
            <a:ext cx="4567908" cy="3456384"/>
          </a:xfrm>
          <a:prstGeom prst="rect">
            <a:avLst/>
          </a:prstGeom>
        </p:spPr>
      </p:pic>
      <p:sp>
        <p:nvSpPr>
          <p:cNvPr id="3" name="文本框 2"/>
          <p:cNvSpPr txBox="1"/>
          <p:nvPr/>
        </p:nvSpPr>
        <p:spPr>
          <a:xfrm>
            <a:off x="5940152" y="1491630"/>
            <a:ext cx="2916832" cy="2562240"/>
          </a:xfrm>
          <a:prstGeom prst="rect">
            <a:avLst/>
          </a:prstGeom>
          <a:noFill/>
        </p:spPr>
        <p:txBody>
          <a:bodyPr wrap="square" rtlCol="0">
            <a:spAutoFit/>
          </a:bodyPr>
          <a:lstStyle/>
          <a:p>
            <a:pPr marL="285750" indent="-285750">
              <a:lnSpc>
                <a:spcPct val="150000"/>
              </a:lnSpc>
              <a:buSzPct val="75000"/>
              <a:buFont typeface="Wingdings" panose="05000000000000000000" pitchFamily="2" charset="2"/>
              <a:buChar char="l"/>
            </a:pPr>
            <a:r>
              <a:rPr kumimoji="1" lang="zh-CN" altLang="en-US" dirty="0" smtClean="0">
                <a:latin typeface="微软雅黑" panose="020B0503020204020204" charset="-122"/>
                <a:ea typeface="微软雅黑" panose="020B0503020204020204" charset="-122"/>
                <a:cs typeface="微软雅黑" panose="020B0503020204020204" charset="-122"/>
              </a:rPr>
              <a:t>文件与文件之间有插入</a:t>
            </a:r>
            <a:r>
              <a:rPr kumimoji="1" lang="zh-CN" altLang="en-US" dirty="0">
                <a:latin typeface="微软雅黑" panose="020B0503020204020204" charset="-122"/>
                <a:ea typeface="微软雅黑" panose="020B0503020204020204" charset="-122"/>
                <a:cs typeface="微软雅黑" panose="020B0503020204020204" charset="-122"/>
              </a:rPr>
              <a:t>的上行请求，增加了</a:t>
            </a:r>
            <a:r>
              <a:rPr kumimoji="1" lang="en-US" altLang="zh-CN" dirty="0">
                <a:latin typeface="微软雅黑" panose="020B0503020204020204" charset="-122"/>
                <a:ea typeface="微软雅黑" panose="020B0503020204020204" charset="-122"/>
                <a:cs typeface="微软雅黑" panose="020B0503020204020204" charset="-122"/>
              </a:rPr>
              <a:t>N-1</a:t>
            </a:r>
            <a:r>
              <a:rPr kumimoji="1" lang="zh-CN" altLang="en-US" dirty="0" smtClean="0">
                <a:latin typeface="微软雅黑" panose="020B0503020204020204" charset="-122"/>
                <a:ea typeface="微软雅黑" panose="020B0503020204020204" charset="-122"/>
                <a:cs typeface="微软雅黑" panose="020B0503020204020204" charset="-122"/>
              </a:rPr>
              <a:t>个网络延迟受</a:t>
            </a:r>
            <a:endParaRPr kumimoji="1" lang="zh-CN" altLang="en-US" dirty="0" smtClean="0">
              <a:latin typeface="微软雅黑" panose="020B0503020204020204" charset="-122"/>
              <a:ea typeface="微软雅黑" panose="020B0503020204020204" charset="-122"/>
              <a:cs typeface="微软雅黑" panose="020B0503020204020204" charset="-122"/>
            </a:endParaRPr>
          </a:p>
          <a:p>
            <a:pPr marL="285750" indent="-285750">
              <a:lnSpc>
                <a:spcPct val="150000"/>
              </a:lnSpc>
              <a:buSzPct val="75000"/>
              <a:buFont typeface="Wingdings" panose="05000000000000000000" pitchFamily="2" charset="2"/>
              <a:buChar char="l"/>
            </a:pPr>
            <a:r>
              <a:rPr kumimoji="1" lang="zh-CN" altLang="en-US" dirty="0" smtClean="0">
                <a:latin typeface="微软雅黑" panose="020B0503020204020204" charset="-122"/>
                <a:ea typeface="微软雅黑" panose="020B0503020204020204" charset="-122"/>
                <a:cs typeface="微软雅黑" panose="020B0503020204020204" charset="-122"/>
              </a:rPr>
              <a:t>丢包问题影响更严重</a:t>
            </a:r>
            <a:endParaRPr kumimoji="1" lang="zh-CN" altLang="en-US" dirty="0" smtClean="0">
              <a:latin typeface="微软雅黑" panose="020B0503020204020204" charset="-122"/>
              <a:ea typeface="微软雅黑" panose="020B0503020204020204" charset="-122"/>
              <a:cs typeface="微软雅黑" panose="020B0503020204020204" charset="-122"/>
            </a:endParaRPr>
          </a:p>
          <a:p>
            <a:pPr marL="285750" indent="-285750">
              <a:lnSpc>
                <a:spcPct val="150000"/>
              </a:lnSpc>
              <a:buSzPct val="75000"/>
              <a:buFont typeface="Wingdings" panose="05000000000000000000" pitchFamily="2" charset="2"/>
              <a:buChar char="l"/>
            </a:pPr>
            <a:r>
              <a:rPr kumimoji="1" lang="zh-CN" altLang="en-US" dirty="0" smtClean="0">
                <a:latin typeface="微软雅黑" panose="020B0503020204020204" charset="-122"/>
                <a:ea typeface="微软雅黑" panose="020B0503020204020204" charset="-122"/>
                <a:cs typeface="微软雅黑" panose="020B0503020204020204" charset="-122"/>
              </a:rPr>
              <a:t>经过代理服务器时可能会被断开</a:t>
            </a:r>
            <a:endParaRPr kumimoji="1" lang="zh-CN" altLang="en-US" dirty="0">
              <a:latin typeface="微软雅黑" panose="020B0503020204020204" charset="-122"/>
              <a:ea typeface="微软雅黑" panose="020B0503020204020204" charset="-122"/>
              <a:cs typeface="微软雅黑" panose="020B0503020204020204" charset="-122"/>
            </a:endParaRPr>
          </a:p>
        </p:txBody>
      </p:sp>
      <p:sp>
        <p:nvSpPr>
          <p:cNvPr id="7" name="右箭头 6"/>
          <p:cNvSpPr/>
          <p:nvPr/>
        </p:nvSpPr>
        <p:spPr>
          <a:xfrm>
            <a:off x="5220072" y="2571750"/>
            <a:ext cx="360040" cy="288032"/>
          </a:xfrm>
          <a:prstGeom prst="rightArrow">
            <a:avLst/>
          </a:prstGeom>
          <a:solidFill>
            <a:srgbClr val="C9394A"/>
          </a:solidFill>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heckerboard(across)">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640539" y="339502"/>
            <a:ext cx="1723549" cy="553998"/>
          </a:xfrm>
          <a:prstGeom prst="rect">
            <a:avLst/>
          </a:prstGeom>
          <a:noFill/>
          <a:ln w="9525" cap="flat" cmpd="sng">
            <a:noFill/>
            <a:prstDash val="solid"/>
            <a:miter/>
          </a:ln>
        </p:spPr>
        <p:txBody>
          <a:bodyPr vert="horz" wrap="none" lIns="91440" tIns="45720" rIns="91440" bIns="45720" anchor="t" anchorCtr="0">
            <a:spAutoFit/>
          </a:bodyPr>
          <a:lstStyle/>
          <a:p>
            <a:r>
              <a:rPr lang="zh-CN" altLang="en-US" sz="3000" b="1" kern="0" dirty="0" smtClean="0">
                <a:solidFill>
                  <a:srgbClr val="C9394A"/>
                </a:solidFill>
                <a:latin typeface="微软雅黑" panose="020B0503020204020204" charset="-122"/>
                <a:ea typeface="微软雅黑" panose="020B0503020204020204" charset="-122"/>
                <a:cs typeface="微软雅黑" panose="020B0503020204020204" charset="-122"/>
              </a:rPr>
              <a:t>文件合并</a:t>
            </a:r>
            <a:endParaRPr lang="zh-CN" altLang="en-US" u="none" strike="noStrike" kern="1200" cap="none" spc="0" baseline="0" dirty="0">
              <a:solidFill>
                <a:schemeClr val="tx1"/>
              </a:solidFill>
              <a:latin typeface="Calibri" panose="020F0502020204030204" pitchFamily="34" charset="0"/>
              <a:ea typeface="宋体" panose="02010600030101010101" pitchFamily="2" charset="-122"/>
              <a:cs typeface="微软雅黑" panose="020B0503020204020204" charset="-122"/>
            </a:endParaRPr>
          </a:p>
        </p:txBody>
      </p:sp>
      <p:sp>
        <p:nvSpPr>
          <p:cNvPr id="4" name="文本框 3"/>
          <p:cNvSpPr txBox="1"/>
          <p:nvPr/>
        </p:nvSpPr>
        <p:spPr>
          <a:xfrm>
            <a:off x="1043608" y="1131590"/>
            <a:ext cx="2492990" cy="369332"/>
          </a:xfrm>
          <a:prstGeom prst="rect">
            <a:avLst/>
          </a:prstGeom>
          <a:noFill/>
        </p:spPr>
        <p:txBody>
          <a:bodyPr wrap="none" rtlCol="0">
            <a:spAutoFit/>
          </a:bodyPr>
          <a:lstStyle/>
          <a:p>
            <a:r>
              <a:rPr kumimoji="1" lang="zh-CN" altLang="en-US" dirty="0" smtClean="0">
                <a:latin typeface="微软雅黑" panose="020B0503020204020204" charset="-122"/>
                <a:ea typeface="微软雅黑" panose="020B0503020204020204" charset="-122"/>
                <a:cs typeface="微软雅黑" panose="020B0503020204020204" charset="-122"/>
              </a:rPr>
              <a:t>文件合并存在的问题：</a:t>
            </a:r>
            <a:endParaRPr kumimoji="1" lang="en-US" altLang="zh-CN" dirty="0" smtClean="0">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nvSpPr>
        <p:spPr>
          <a:xfrm>
            <a:off x="1043608" y="1779662"/>
            <a:ext cx="2232248" cy="900246"/>
          </a:xfrm>
          <a:prstGeom prst="rect">
            <a:avLst/>
          </a:prstGeom>
          <a:noFill/>
        </p:spPr>
        <p:txBody>
          <a:bodyPr wrap="square" rtlCol="0">
            <a:spAutoFit/>
          </a:bodyPr>
          <a:lstStyle/>
          <a:p>
            <a:pPr marL="285750" indent="-285750">
              <a:lnSpc>
                <a:spcPct val="150000"/>
              </a:lnSpc>
              <a:buSzPct val="75000"/>
              <a:buFont typeface="Wingdings" panose="05000000000000000000" pitchFamily="2" charset="2"/>
              <a:buChar char="l"/>
            </a:pPr>
            <a:r>
              <a:rPr kumimoji="1" lang="zh-CN" altLang="en-US" dirty="0" smtClean="0">
                <a:latin typeface="微软雅黑" panose="020B0503020204020204" charset="-122"/>
                <a:ea typeface="微软雅黑" panose="020B0503020204020204" charset="-122"/>
                <a:cs typeface="微软雅黑" panose="020B0503020204020204" charset="-122"/>
              </a:rPr>
              <a:t>首屏渲染问题</a:t>
            </a:r>
            <a:endParaRPr kumimoji="1" lang="en-US" altLang="zh-CN" dirty="0" smtClean="0">
              <a:latin typeface="微软雅黑" panose="020B0503020204020204" charset="-122"/>
              <a:ea typeface="微软雅黑" panose="020B0503020204020204" charset="-122"/>
              <a:cs typeface="微软雅黑" panose="020B0503020204020204" charset="-122"/>
            </a:endParaRPr>
          </a:p>
          <a:p>
            <a:pPr marL="285750" indent="-285750">
              <a:lnSpc>
                <a:spcPct val="150000"/>
              </a:lnSpc>
              <a:buSzPct val="75000"/>
              <a:buFont typeface="Wingdings" panose="05000000000000000000" pitchFamily="2" charset="2"/>
              <a:buChar char="l"/>
            </a:pPr>
            <a:r>
              <a:rPr kumimoji="1" lang="zh-CN" altLang="en-US" dirty="0" smtClean="0">
                <a:latin typeface="微软雅黑" panose="020B0503020204020204" charset="-122"/>
                <a:ea typeface="微软雅黑" panose="020B0503020204020204" charset="-122"/>
                <a:cs typeface="微软雅黑" panose="020B0503020204020204" charset="-122"/>
              </a:rPr>
              <a:t>缓存失效问题</a:t>
            </a:r>
            <a:endParaRPr kumimoji="1" lang="zh-CN" altLang="en-US" dirty="0">
              <a:latin typeface="微软雅黑" panose="020B0503020204020204" charset="-122"/>
              <a:ea typeface="微软雅黑" panose="020B0503020204020204" charset="-122"/>
              <a:cs typeface="微软雅黑" panose="020B0503020204020204" charset="-122"/>
            </a:endParaRPr>
          </a:p>
        </p:txBody>
      </p:sp>
      <p:sp>
        <p:nvSpPr>
          <p:cNvPr id="9" name="右箭头 8"/>
          <p:cNvSpPr/>
          <p:nvPr/>
        </p:nvSpPr>
        <p:spPr>
          <a:xfrm>
            <a:off x="3851920" y="2067694"/>
            <a:ext cx="360040" cy="288032"/>
          </a:xfrm>
          <a:prstGeom prst="rightArrow">
            <a:avLst/>
          </a:prstGeom>
          <a:solidFill>
            <a:srgbClr val="C9394A"/>
          </a:solidFill>
        </p:spPr>
        <p:style>
          <a:lnRef idx="1">
            <a:schemeClr val="accent1"/>
          </a:lnRef>
          <a:fillRef idx="3">
            <a:schemeClr val="accent1"/>
          </a:fillRef>
          <a:effectRef idx="2">
            <a:schemeClr val="accent1"/>
          </a:effectRef>
          <a:fontRef idx="minor">
            <a:schemeClr val="lt1"/>
          </a:fontRef>
        </p:style>
        <p:txBody>
          <a:bodyPr/>
          <a:lstStyle/>
          <a:p>
            <a:endParaRPr lang="zh-CN" altLang="en-US"/>
          </a:p>
        </p:txBody>
      </p:sp>
      <p:sp>
        <p:nvSpPr>
          <p:cNvPr id="10" name="文本框 9"/>
          <p:cNvSpPr txBox="1"/>
          <p:nvPr/>
        </p:nvSpPr>
        <p:spPr>
          <a:xfrm>
            <a:off x="4788024" y="1779662"/>
            <a:ext cx="3672408" cy="1315745"/>
          </a:xfrm>
          <a:prstGeom prst="rect">
            <a:avLst/>
          </a:prstGeom>
          <a:noFill/>
        </p:spPr>
        <p:txBody>
          <a:bodyPr wrap="square" rtlCol="0">
            <a:spAutoFit/>
          </a:bodyPr>
          <a:lstStyle/>
          <a:p>
            <a:pPr marL="285750" indent="-285750">
              <a:lnSpc>
                <a:spcPct val="150000"/>
              </a:lnSpc>
              <a:buSzPct val="75000"/>
              <a:buFont typeface="Wingdings" panose="05000000000000000000" pitchFamily="2" charset="2"/>
              <a:buChar char="l"/>
            </a:pPr>
            <a:r>
              <a:rPr kumimoji="1" lang="zh-CN" altLang="en-US" dirty="0" smtClean="0">
                <a:latin typeface="微软雅黑" panose="020B0503020204020204" charset="-122"/>
                <a:ea typeface="微软雅黑" panose="020B0503020204020204" charset="-122"/>
                <a:cs typeface="微软雅黑" panose="020B0503020204020204" charset="-122"/>
              </a:rPr>
              <a:t>公共库合并</a:t>
            </a:r>
            <a:endParaRPr kumimoji="1" lang="en-US" altLang="zh-CN" dirty="0" smtClean="0">
              <a:latin typeface="微软雅黑" panose="020B0503020204020204" charset="-122"/>
              <a:ea typeface="微软雅黑" panose="020B0503020204020204" charset="-122"/>
              <a:cs typeface="微软雅黑" panose="020B0503020204020204" charset="-122"/>
            </a:endParaRPr>
          </a:p>
          <a:p>
            <a:pPr marL="285750" indent="-285750">
              <a:lnSpc>
                <a:spcPct val="150000"/>
              </a:lnSpc>
              <a:buSzPct val="75000"/>
              <a:buFont typeface="Wingdings" panose="05000000000000000000" pitchFamily="2" charset="2"/>
              <a:buChar char="l"/>
            </a:pPr>
            <a:r>
              <a:rPr kumimoji="1" lang="zh-CN" altLang="en-US" dirty="0" smtClean="0">
                <a:latin typeface="微软雅黑" panose="020B0503020204020204" charset="-122"/>
                <a:ea typeface="微软雅黑" panose="020B0503020204020204" charset="-122"/>
                <a:cs typeface="微软雅黑" panose="020B0503020204020204" charset="-122"/>
              </a:rPr>
              <a:t>不同页面的合并</a:t>
            </a:r>
            <a:endParaRPr kumimoji="1" lang="en-US" altLang="zh-CN" dirty="0" smtClean="0">
              <a:latin typeface="微软雅黑" panose="020B0503020204020204" charset="-122"/>
              <a:ea typeface="微软雅黑" panose="020B0503020204020204" charset="-122"/>
              <a:cs typeface="微软雅黑" panose="020B0503020204020204" charset="-122"/>
            </a:endParaRPr>
          </a:p>
          <a:p>
            <a:pPr marL="285750" indent="-285750">
              <a:lnSpc>
                <a:spcPct val="150000"/>
              </a:lnSpc>
              <a:buSzPct val="75000"/>
              <a:buFont typeface="Wingdings" panose="05000000000000000000" pitchFamily="2" charset="2"/>
              <a:buChar char="l"/>
            </a:pPr>
            <a:r>
              <a:rPr kumimoji="1" lang="zh-CN" altLang="en-US" dirty="0" smtClean="0">
                <a:latin typeface="微软雅黑" panose="020B0503020204020204" charset="-122"/>
                <a:ea typeface="微软雅黑" panose="020B0503020204020204" charset="-122"/>
                <a:cs typeface="微软雅黑" panose="020B0503020204020204" charset="-122"/>
              </a:rPr>
              <a:t>见机行事，随机应变</a:t>
            </a:r>
            <a:endParaRPr kumimoji="1"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heckerboard(across)">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640539" y="339502"/>
            <a:ext cx="1723549" cy="553998"/>
          </a:xfrm>
          <a:prstGeom prst="rect">
            <a:avLst/>
          </a:prstGeom>
          <a:noFill/>
          <a:ln w="9525" cap="flat" cmpd="sng">
            <a:noFill/>
            <a:prstDash val="solid"/>
            <a:miter/>
          </a:ln>
        </p:spPr>
        <p:txBody>
          <a:bodyPr vert="horz" wrap="none" lIns="91440" tIns="45720" rIns="91440" bIns="45720" anchor="t" anchorCtr="0">
            <a:spAutoFit/>
          </a:bodyPr>
          <a:lstStyle/>
          <a:p>
            <a:r>
              <a:rPr lang="zh-CN" altLang="en-US" sz="3000" b="1" kern="0" dirty="0" smtClean="0">
                <a:solidFill>
                  <a:srgbClr val="C9394A"/>
                </a:solidFill>
                <a:latin typeface="微软雅黑" panose="020B0503020204020204" charset="-122"/>
                <a:ea typeface="微软雅黑" panose="020B0503020204020204" charset="-122"/>
                <a:cs typeface="微软雅黑" panose="020B0503020204020204" charset="-122"/>
              </a:rPr>
              <a:t>文件合并</a:t>
            </a:r>
            <a:endParaRPr lang="zh-CN" altLang="en-US" u="none" strike="noStrike" kern="1200" cap="none" spc="0" baseline="0" dirty="0">
              <a:solidFill>
                <a:schemeClr val="tx1"/>
              </a:solidFill>
              <a:latin typeface="Calibri" panose="020F0502020204030204" pitchFamily="34" charset="0"/>
              <a:ea typeface="宋体" panose="02010600030101010101" pitchFamily="2" charset="-122"/>
              <a:cs typeface="微软雅黑" panose="020B0503020204020204" charset="-122"/>
            </a:endParaRPr>
          </a:p>
        </p:txBody>
      </p:sp>
      <p:sp>
        <p:nvSpPr>
          <p:cNvPr id="5" name="文本框 4"/>
          <p:cNvSpPr txBox="1"/>
          <p:nvPr/>
        </p:nvSpPr>
        <p:spPr>
          <a:xfrm>
            <a:off x="1115616" y="1419622"/>
            <a:ext cx="2262158" cy="369332"/>
          </a:xfrm>
          <a:prstGeom prst="rect">
            <a:avLst/>
          </a:prstGeom>
          <a:noFill/>
        </p:spPr>
        <p:txBody>
          <a:bodyPr wrap="none" rtlCol="0">
            <a:spAutoFit/>
          </a:bodyPr>
          <a:lstStyle/>
          <a:p>
            <a:r>
              <a:rPr kumimoji="1" lang="zh-CN" altLang="en-US" dirty="0" smtClean="0">
                <a:latin typeface="微软雅黑" panose="020B0503020204020204" charset="-122"/>
                <a:ea typeface="微软雅黑" panose="020B0503020204020204" charset="-122"/>
                <a:cs typeface="微软雅黑" panose="020B0503020204020204" charset="-122"/>
              </a:rPr>
              <a:t>如何进行</a:t>
            </a:r>
            <a:r>
              <a:rPr kumimoji="1" lang="zh-CN" altLang="en-US" dirty="0" smtClean="0">
                <a:latin typeface="微软雅黑" panose="020B0503020204020204" charset="-122"/>
                <a:ea typeface="微软雅黑" panose="020B0503020204020204" charset="-122"/>
                <a:cs typeface="微软雅黑" panose="020B0503020204020204" charset="-122"/>
              </a:rPr>
              <a:t>文件合并</a:t>
            </a:r>
            <a:r>
              <a:rPr kumimoji="1" lang="zh-CN" altLang="en-US" dirty="0" smtClean="0">
                <a:latin typeface="微软雅黑" panose="020B0503020204020204" charset="-122"/>
                <a:ea typeface="微软雅黑" panose="020B0503020204020204" charset="-122"/>
                <a:cs typeface="微软雅黑" panose="020B0503020204020204" charset="-122"/>
              </a:rPr>
              <a:t>：</a:t>
            </a:r>
            <a:endParaRPr kumimoji="1" lang="zh-CN" altLang="en-US" dirty="0">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1187624" y="2571750"/>
            <a:ext cx="184666" cy="369332"/>
          </a:xfrm>
          <a:prstGeom prst="rect">
            <a:avLst/>
          </a:prstGeom>
          <a:noFill/>
        </p:spPr>
        <p:txBody>
          <a:bodyPr wrap="none" rtlCol="0">
            <a:spAutoFit/>
          </a:bodyPr>
          <a:lstStyle/>
          <a:p>
            <a:endParaRPr kumimoji="1" lang="zh-CN" altLang="en-US" dirty="0"/>
          </a:p>
        </p:txBody>
      </p:sp>
      <p:sp>
        <p:nvSpPr>
          <p:cNvPr id="7" name="文本框 6"/>
          <p:cNvSpPr txBox="1"/>
          <p:nvPr/>
        </p:nvSpPr>
        <p:spPr>
          <a:xfrm>
            <a:off x="1043608" y="2139702"/>
            <a:ext cx="3300904" cy="1154162"/>
          </a:xfrm>
          <a:prstGeom prst="rect">
            <a:avLst/>
          </a:prstGeom>
          <a:noFill/>
        </p:spPr>
        <p:txBody>
          <a:bodyPr wrap="none" rtlCol="0">
            <a:spAutoFit/>
          </a:bodyPr>
          <a:lstStyle/>
          <a:p>
            <a:pPr marL="342900" indent="-342900">
              <a:lnSpc>
                <a:spcPct val="200000"/>
              </a:lnSpc>
              <a:buAutoNum type="arabicPeriod"/>
            </a:pPr>
            <a:r>
              <a:rPr kumimoji="1" lang="zh-CN" altLang="en-US" dirty="0" smtClean="0">
                <a:latin typeface="微软雅黑" panose="020B0503020204020204" charset="-122"/>
                <a:ea typeface="微软雅黑" panose="020B0503020204020204" charset="-122"/>
                <a:cs typeface="微软雅黑" panose="020B0503020204020204" charset="-122"/>
              </a:rPr>
              <a:t>使用在线网站进行</a:t>
            </a:r>
            <a:r>
              <a:rPr kumimoji="1" lang="zh-CN" altLang="en-US" dirty="0" smtClean="0">
                <a:latin typeface="微软雅黑" panose="020B0503020204020204" charset="-122"/>
                <a:ea typeface="微软雅黑" panose="020B0503020204020204" charset="-122"/>
                <a:cs typeface="微软雅黑" panose="020B0503020204020204" charset="-122"/>
              </a:rPr>
              <a:t>文件合并</a:t>
            </a:r>
            <a:endParaRPr kumimoji="1" lang="en-US" altLang="zh-CN" dirty="0" smtClean="0">
              <a:latin typeface="微软雅黑" panose="020B0503020204020204" charset="-122"/>
              <a:ea typeface="微软雅黑" panose="020B0503020204020204" charset="-122"/>
              <a:cs typeface="微软雅黑" panose="020B0503020204020204" charset="-122"/>
            </a:endParaRPr>
          </a:p>
          <a:p>
            <a:pPr marL="342900" indent="-342900">
              <a:lnSpc>
                <a:spcPct val="200000"/>
              </a:lnSpc>
              <a:buAutoNum type="arabicPeriod"/>
            </a:pPr>
            <a:r>
              <a:rPr kumimoji="1" lang="zh-CN" altLang="en-US" dirty="0" smtClean="0">
                <a:latin typeface="微软雅黑" panose="020B0503020204020204" charset="-122"/>
                <a:ea typeface="微软雅黑" panose="020B0503020204020204" charset="-122"/>
                <a:cs typeface="微软雅黑" panose="020B0503020204020204" charset="-122"/>
              </a:rPr>
              <a:t>使用</a:t>
            </a:r>
            <a:r>
              <a:rPr kumimoji="1" lang="en-US" altLang="zh-CN" dirty="0" smtClean="0">
                <a:latin typeface="微软雅黑" panose="020B0503020204020204" charset="-122"/>
                <a:ea typeface="微软雅黑" panose="020B0503020204020204" charset="-122"/>
                <a:cs typeface="微软雅黑" panose="020B0503020204020204" charset="-122"/>
              </a:rPr>
              <a:t>nodejs</a:t>
            </a:r>
            <a:r>
              <a:rPr kumimoji="1" lang="zh-CN" altLang="en-US" dirty="0" smtClean="0">
                <a:latin typeface="微软雅黑" panose="020B0503020204020204" charset="-122"/>
                <a:ea typeface="微软雅黑" panose="020B0503020204020204" charset="-122"/>
                <a:cs typeface="微软雅黑" panose="020B0503020204020204" charset="-122"/>
              </a:rPr>
              <a:t>实现文件合并</a:t>
            </a:r>
            <a:endParaRPr kumimoji="1" lang="zh-CN" altLang="en-US"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p:cNvSpPr/>
          <p:nvPr/>
        </p:nvSpPr>
        <p:spPr>
          <a:xfrm>
            <a:off x="539552" y="1779662"/>
            <a:ext cx="8565279" cy="40011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err="1" smtClean="0">
                <a:solidFill>
                  <a:srgbClr val="474747"/>
                </a:solidFill>
                <a:latin typeface="微软雅黑" panose="020B0503020204020204" charset="-122"/>
                <a:ea typeface="微软雅黑" panose="020B0503020204020204" charset="-122"/>
                <a:cs typeface="微软雅黑" panose="020B0503020204020204" charset="-122"/>
              </a:rPr>
              <a:t>eleme</a:t>
            </a:r>
            <a:r>
              <a:rPr lang="zh-CN" altLang="en-US" sz="2000" dirty="0" smtClean="0">
                <a:solidFill>
                  <a:srgbClr val="474747"/>
                </a:solidFill>
                <a:latin typeface="微软雅黑" panose="020B0503020204020204" charset="-122"/>
                <a:ea typeface="微软雅黑" panose="020B0503020204020204" charset="-122"/>
                <a:cs typeface="微软雅黑" panose="020B0503020204020204" charset="-122"/>
              </a:rPr>
              <a:t>首页代码开发</a:t>
            </a:r>
            <a:endParaRPr lang="zh-CN" altLang="en-US" sz="2000" u="none" strike="noStrike" kern="1200" cap="none" spc="0" baseline="0" dirty="0">
              <a:solidFill>
                <a:srgbClr val="C9394A"/>
              </a:solidFill>
              <a:latin typeface="微软雅黑" panose="020B0503020204020204" charset="-122"/>
              <a:ea typeface="微软雅黑" panose="020B0503020204020204" charset="-122"/>
              <a:cs typeface="微软雅黑" panose="020B0503020204020204" charset="-122"/>
            </a:endParaRPr>
          </a:p>
        </p:txBody>
      </p:sp>
      <p:sp>
        <p:nvSpPr>
          <p:cNvPr id="17" name="矩形"/>
          <p:cNvSpPr/>
          <p:nvPr/>
        </p:nvSpPr>
        <p:spPr>
          <a:xfrm>
            <a:off x="3340151" y="497054"/>
            <a:ext cx="2852063" cy="553998"/>
          </a:xfrm>
          <a:prstGeom prst="rect">
            <a:avLst/>
          </a:prstGeom>
          <a:noFill/>
          <a:ln w="9525" cap="flat" cmpd="sng">
            <a:noFill/>
            <a:prstDash val="solid"/>
            <a:miter/>
          </a:ln>
        </p:spPr>
        <p:txBody>
          <a:bodyPr vert="horz" wrap="none" lIns="91440" tIns="45720" rIns="91440" bIns="45720" anchor="t" anchorCtr="0">
            <a:spAutoFit/>
          </a:bodyPr>
          <a:lstStyle/>
          <a:p>
            <a:r>
              <a:rPr lang="en-US" altLang="zh-CN" sz="3000" b="1" kern="0" dirty="0" err="1" smtClean="0">
                <a:solidFill>
                  <a:srgbClr val="C9394A"/>
                </a:solidFill>
                <a:latin typeface="微软雅黑" panose="020B0503020204020204" charset="-122"/>
                <a:ea typeface="微软雅黑" panose="020B0503020204020204" charset="-122"/>
                <a:cs typeface="微软雅黑" panose="020B0503020204020204" charset="-122"/>
              </a:rPr>
              <a:t>eleme</a:t>
            </a:r>
            <a:r>
              <a:rPr lang="zh-CN" altLang="en-US" sz="3000" b="1" kern="0" dirty="0" smtClean="0">
                <a:solidFill>
                  <a:srgbClr val="C9394A"/>
                </a:solidFill>
                <a:latin typeface="微软雅黑" panose="020B0503020204020204" charset="-122"/>
                <a:ea typeface="微软雅黑" panose="020B0503020204020204" charset="-122"/>
                <a:cs typeface="微软雅黑" panose="020B0503020204020204" charset="-122"/>
              </a:rPr>
              <a:t>首页实战</a:t>
            </a:r>
            <a:endParaRPr lang="zh-CN" altLang="en-US" u="none" strike="noStrike" kern="1200" cap="none" spc="0" baseline="0" dirty="0">
              <a:solidFill>
                <a:schemeClr val="tx1"/>
              </a:solidFill>
              <a:latin typeface="Calibri" panose="020F0502020204030204" pitchFamily="34" charset="0"/>
              <a:ea typeface="宋体" panose="02010600030101010101" pitchFamily="2" charset="-122"/>
              <a:cs typeface="微软雅黑" panose="020B0503020204020204" charset="-122"/>
            </a:endParaRPr>
          </a:p>
        </p:txBody>
      </p:sp>
      <p:sp>
        <p:nvSpPr>
          <p:cNvPr id="8" name="矩形"/>
          <p:cNvSpPr/>
          <p:nvPr/>
        </p:nvSpPr>
        <p:spPr>
          <a:xfrm>
            <a:off x="539552" y="2499742"/>
            <a:ext cx="8565279" cy="40011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anose="020B0503020204020204" charset="-122"/>
                <a:ea typeface="微软雅黑" panose="020B0503020204020204" charset="-122"/>
                <a:cs typeface="微软雅黑" panose="020B0503020204020204" charset="-122"/>
              </a:rPr>
              <a:t>使用网站进行压缩与合并</a:t>
            </a:r>
            <a:endParaRPr lang="zh-CN" altLang="en-US" sz="2000" u="none" strike="noStrike" kern="1200" cap="none" spc="0" baseline="0" dirty="0">
              <a:solidFill>
                <a:srgbClr val="C9394A"/>
              </a:solidFill>
              <a:latin typeface="微软雅黑" panose="020B0503020204020204" charset="-122"/>
              <a:ea typeface="微软雅黑" panose="020B0503020204020204" charset="-122"/>
              <a:cs typeface="微软雅黑" panose="020B0503020204020204" charset="-122"/>
            </a:endParaRPr>
          </a:p>
        </p:txBody>
      </p:sp>
      <p:sp>
        <p:nvSpPr>
          <p:cNvPr id="5" name="矩形"/>
          <p:cNvSpPr/>
          <p:nvPr/>
        </p:nvSpPr>
        <p:spPr>
          <a:xfrm>
            <a:off x="539552" y="3219822"/>
            <a:ext cx="8565279" cy="40011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anose="020B0503020204020204" charset="-122"/>
                <a:ea typeface="微软雅黑" panose="020B0503020204020204" charset="-122"/>
                <a:cs typeface="微软雅黑" panose="020B0503020204020204" charset="-122"/>
              </a:rPr>
              <a:t>使用</a:t>
            </a:r>
            <a:r>
              <a:rPr lang="en-US" altLang="zh-CN" sz="2000" dirty="0" err="1" smtClean="0">
                <a:solidFill>
                  <a:srgbClr val="474747"/>
                </a:solidFill>
                <a:latin typeface="微软雅黑" panose="020B0503020204020204" charset="-122"/>
                <a:ea typeface="微软雅黑" panose="020B0503020204020204" charset="-122"/>
                <a:cs typeface="微软雅黑" panose="020B0503020204020204" charset="-122"/>
              </a:rPr>
              <a:t>fis</a:t>
            </a:r>
            <a:r>
              <a:rPr lang="zh-CN" altLang="en-US" sz="2000" dirty="0" smtClean="0">
                <a:solidFill>
                  <a:srgbClr val="474747"/>
                </a:solidFill>
                <a:latin typeface="微软雅黑" panose="020B0503020204020204" charset="-122"/>
                <a:ea typeface="微软雅黑" panose="020B0503020204020204" charset="-122"/>
                <a:cs typeface="微软雅黑" panose="020B0503020204020204" charset="-122"/>
              </a:rPr>
              <a:t>进行自动化的压缩与合并</a:t>
            </a:r>
            <a:endParaRPr lang="zh-CN" altLang="en-US" sz="2000" u="none" strike="noStrike" kern="1200" cap="none" spc="0" baseline="0" dirty="0">
              <a:solidFill>
                <a:srgbClr val="C9394A"/>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2987824" y="2139702"/>
            <a:ext cx="3262432" cy="553998"/>
          </a:xfrm>
          <a:prstGeom prst="rect">
            <a:avLst/>
          </a:prstGeom>
          <a:noFill/>
          <a:ln w="9525" cap="flat" cmpd="sng">
            <a:noFill/>
            <a:prstDash val="solid"/>
            <a:miter/>
          </a:ln>
        </p:spPr>
        <p:txBody>
          <a:bodyPr vert="horz" wrap="none" lIns="91440" tIns="45720" rIns="91440" bIns="45720" anchor="t" anchorCtr="0">
            <a:spAutoFit/>
          </a:bodyPr>
          <a:lstStyle/>
          <a:p>
            <a:r>
              <a:rPr lang="zh-CN" altLang="en-US" sz="3000" b="1" kern="0" dirty="0" smtClean="0">
                <a:solidFill>
                  <a:srgbClr val="C9394A"/>
                </a:solidFill>
                <a:latin typeface="微软雅黑" panose="020B0503020204020204" charset="-122"/>
                <a:ea typeface="微软雅黑" panose="020B0503020204020204" charset="-122"/>
                <a:cs typeface="微软雅黑" panose="020B0503020204020204" charset="-122"/>
              </a:rPr>
              <a:t>优化前后性能对比</a:t>
            </a:r>
            <a:endParaRPr lang="zh-CN" altLang="en-US" u="none" strike="noStrike" kern="1200" cap="none" spc="0" baseline="0" dirty="0">
              <a:solidFill>
                <a:schemeClr val="tx1"/>
              </a:solidFill>
              <a:latin typeface="Calibri" panose="020F0502020204030204" pitchFamily="34" charset="0"/>
              <a:ea typeface="宋体" panose="02010600030101010101" pitchFamily="2"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707904" y="2139702"/>
            <a:ext cx="1723549" cy="553998"/>
          </a:xfrm>
          <a:prstGeom prst="rect">
            <a:avLst/>
          </a:prstGeom>
          <a:noFill/>
          <a:ln w="9525" cap="flat" cmpd="sng">
            <a:noFill/>
            <a:prstDash val="solid"/>
            <a:miter/>
          </a:ln>
        </p:spPr>
        <p:txBody>
          <a:bodyPr vert="horz" wrap="none" lIns="91440" tIns="45720" rIns="91440" bIns="45720" anchor="t" anchorCtr="0">
            <a:spAutoFit/>
          </a:bodyPr>
          <a:lstStyle/>
          <a:p>
            <a:r>
              <a:rPr lang="zh-CN" altLang="en-US" sz="3000" b="1" kern="0" dirty="0" smtClean="0">
                <a:solidFill>
                  <a:srgbClr val="C9394A"/>
                </a:solidFill>
                <a:latin typeface="微软雅黑" panose="020B0503020204020204" charset="-122"/>
                <a:ea typeface="微软雅黑" panose="020B0503020204020204" charset="-122"/>
                <a:cs typeface="微软雅黑" panose="020B0503020204020204" charset="-122"/>
              </a:rPr>
              <a:t>课程总结</a:t>
            </a:r>
            <a:endParaRPr lang="zh-CN" altLang="en-US" u="none" strike="noStrike" kern="1200" cap="none" spc="0" baseline="0" dirty="0">
              <a:solidFill>
                <a:schemeClr val="tx1"/>
              </a:solidFill>
              <a:latin typeface="Calibri" panose="020F0502020204030204" pitchFamily="34" charset="0"/>
              <a:ea typeface="宋体" panose="02010600030101010101" pitchFamily="2"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p:cNvSpPr/>
          <p:nvPr/>
        </p:nvSpPr>
        <p:spPr>
          <a:xfrm>
            <a:off x="539552" y="1491630"/>
            <a:ext cx="8565279" cy="40011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anose="020B0503020204020204" charset="-122"/>
                <a:ea typeface="微软雅黑" panose="020B0503020204020204" charset="-122"/>
                <a:cs typeface="微软雅黑" panose="020B0503020204020204" charset="-122"/>
              </a:rPr>
              <a:t>web</a:t>
            </a:r>
            <a:r>
              <a:rPr lang="zh-CN" altLang="en-US" sz="2000" dirty="0" smtClean="0">
                <a:solidFill>
                  <a:srgbClr val="474747"/>
                </a:solidFill>
                <a:latin typeface="微软雅黑" panose="020B0503020204020204" charset="-122"/>
                <a:ea typeface="微软雅黑" panose="020B0503020204020204" charset="-122"/>
                <a:cs typeface="微软雅黑" panose="020B0503020204020204" charset="-122"/>
              </a:rPr>
              <a:t>前端的核心概念和</a:t>
            </a:r>
            <a:r>
              <a:rPr lang="en-US" altLang="zh-CN" sz="2000" dirty="0" smtClean="0">
                <a:solidFill>
                  <a:srgbClr val="474747"/>
                </a:solidFill>
                <a:latin typeface="微软雅黑" panose="020B0503020204020204" charset="-122"/>
                <a:ea typeface="微软雅黑" panose="020B0503020204020204" charset="-122"/>
                <a:cs typeface="微软雅黑" panose="020B0503020204020204" charset="-122"/>
              </a:rPr>
              <a:t>web</a:t>
            </a:r>
            <a:r>
              <a:rPr lang="zh-CN" altLang="en-US" sz="2000" dirty="0" smtClean="0">
                <a:solidFill>
                  <a:srgbClr val="474747"/>
                </a:solidFill>
                <a:latin typeface="微软雅黑" panose="020B0503020204020204" charset="-122"/>
                <a:ea typeface="微软雅黑" panose="020B0503020204020204" charset="-122"/>
                <a:cs typeface="微软雅黑" panose="020B0503020204020204" charset="-122"/>
              </a:rPr>
              <a:t>前端性能优化的意义所在</a:t>
            </a:r>
            <a:endParaRPr lang="zh-CN" altLang="en-US" sz="2000" u="none" strike="noStrike" kern="1200" cap="none" spc="0" baseline="0" dirty="0">
              <a:solidFill>
                <a:srgbClr val="C9394A"/>
              </a:solidFill>
              <a:latin typeface="微软雅黑" panose="020B0503020204020204" charset="-122"/>
              <a:ea typeface="微软雅黑" panose="020B0503020204020204" charset="-122"/>
              <a:cs typeface="微软雅黑" panose="020B0503020204020204" charset="-122"/>
            </a:endParaRPr>
          </a:p>
        </p:txBody>
      </p:sp>
      <p:sp>
        <p:nvSpPr>
          <p:cNvPr id="17" name="矩形"/>
          <p:cNvSpPr/>
          <p:nvPr/>
        </p:nvSpPr>
        <p:spPr>
          <a:xfrm>
            <a:off x="3635896" y="411510"/>
            <a:ext cx="1723549" cy="553998"/>
          </a:xfrm>
          <a:prstGeom prst="rect">
            <a:avLst/>
          </a:prstGeom>
          <a:noFill/>
          <a:ln w="9525" cap="flat" cmpd="sng">
            <a:noFill/>
            <a:prstDash val="solid"/>
            <a:miter/>
          </a:ln>
        </p:spPr>
        <p:txBody>
          <a:bodyPr vert="horz" wrap="none" lIns="91440" tIns="45720" rIns="91440" bIns="45720" anchor="t" anchorCtr="0">
            <a:spAutoFit/>
          </a:bodyPr>
          <a:lstStyle/>
          <a:p>
            <a:r>
              <a:rPr lang="zh-CN" altLang="en-US" sz="3000" b="1" kern="0" dirty="0" smtClean="0">
                <a:solidFill>
                  <a:srgbClr val="C9394A"/>
                </a:solidFill>
                <a:latin typeface="微软雅黑" panose="020B0503020204020204" charset="-122"/>
                <a:ea typeface="微软雅黑" panose="020B0503020204020204" charset="-122"/>
                <a:cs typeface="微软雅黑" panose="020B0503020204020204" charset="-122"/>
              </a:rPr>
              <a:t>课程总结</a:t>
            </a:r>
            <a:endParaRPr lang="zh-CN" altLang="en-US" u="none" strike="noStrike" kern="1200" cap="none" spc="0" baseline="0" dirty="0">
              <a:solidFill>
                <a:schemeClr val="tx1"/>
              </a:solidFill>
              <a:latin typeface="Calibri" panose="020F0502020204030204" pitchFamily="34" charset="0"/>
              <a:ea typeface="宋体" panose="02010600030101010101" pitchFamily="2" charset="-122"/>
              <a:cs typeface="微软雅黑" panose="020B0503020204020204" charset="-122"/>
            </a:endParaRPr>
          </a:p>
        </p:txBody>
      </p:sp>
      <p:sp>
        <p:nvSpPr>
          <p:cNvPr id="8" name="矩形"/>
          <p:cNvSpPr/>
          <p:nvPr/>
        </p:nvSpPr>
        <p:spPr>
          <a:xfrm>
            <a:off x="539552" y="2211710"/>
            <a:ext cx="8565279" cy="40011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en-US" altLang="zh-CN" sz="2000" dirty="0" smtClean="0">
                <a:solidFill>
                  <a:srgbClr val="474747"/>
                </a:solidFill>
                <a:latin typeface="微软雅黑" panose="020B0503020204020204" charset="-122"/>
                <a:ea typeface="微软雅黑" panose="020B0503020204020204" charset="-122"/>
                <a:cs typeface="微软雅黑" panose="020B0503020204020204" charset="-122"/>
              </a:rPr>
              <a:t>http</a:t>
            </a:r>
            <a:r>
              <a:rPr lang="zh-CN" altLang="en-US" sz="2000" dirty="0" smtClean="0">
                <a:solidFill>
                  <a:srgbClr val="474747"/>
                </a:solidFill>
                <a:latin typeface="微软雅黑" panose="020B0503020204020204" charset="-122"/>
                <a:ea typeface="微软雅黑" panose="020B0503020204020204" charset="-122"/>
                <a:cs typeface="微软雅黑" panose="020B0503020204020204" charset="-122"/>
              </a:rPr>
              <a:t>请求的过程及</a:t>
            </a:r>
            <a:r>
              <a:rPr lang="zh-CN" altLang="en-US" sz="2000" smtClean="0">
                <a:solidFill>
                  <a:srgbClr val="474747"/>
                </a:solidFill>
                <a:latin typeface="微软雅黑" panose="020B0503020204020204" charset="-122"/>
                <a:ea typeface="微软雅黑" panose="020B0503020204020204" charset="-122"/>
                <a:cs typeface="微软雅黑" panose="020B0503020204020204" charset="-122"/>
              </a:rPr>
              <a:t>其中潜在的性能优化点</a:t>
            </a:r>
            <a:endParaRPr lang="zh-CN" altLang="en-US" sz="2000" u="none" strike="noStrike" kern="1200" cap="none" spc="0" baseline="0" dirty="0">
              <a:solidFill>
                <a:srgbClr val="C9394A"/>
              </a:solidFill>
              <a:latin typeface="微软雅黑" panose="020B0503020204020204" charset="-122"/>
              <a:ea typeface="微软雅黑" panose="020B0503020204020204" charset="-122"/>
              <a:cs typeface="微软雅黑" panose="020B0503020204020204" charset="-122"/>
            </a:endParaRPr>
          </a:p>
        </p:txBody>
      </p:sp>
      <p:sp>
        <p:nvSpPr>
          <p:cNvPr id="5" name="矩形"/>
          <p:cNvSpPr/>
          <p:nvPr/>
        </p:nvSpPr>
        <p:spPr>
          <a:xfrm>
            <a:off x="539552" y="2931790"/>
            <a:ext cx="8565279" cy="40011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anose="020B0503020204020204" charset="-122"/>
                <a:ea typeface="微软雅黑" panose="020B0503020204020204" charset="-122"/>
                <a:cs typeface="微软雅黑" panose="020B0503020204020204" charset="-122"/>
              </a:rPr>
              <a:t>压缩与合并的基本理念和使用</a:t>
            </a:r>
            <a:endParaRPr lang="zh-CN" altLang="en-US" sz="2000" u="none" strike="noStrike" kern="1200" cap="none" spc="0" baseline="0" dirty="0">
              <a:solidFill>
                <a:srgbClr val="C9394A"/>
              </a:solidFill>
              <a:latin typeface="微软雅黑" panose="020B0503020204020204" charset="-122"/>
              <a:ea typeface="微软雅黑" panose="020B0503020204020204" charset="-122"/>
              <a:cs typeface="微软雅黑" panose="020B0503020204020204" charset="-122"/>
            </a:endParaRPr>
          </a:p>
        </p:txBody>
      </p:sp>
      <p:sp>
        <p:nvSpPr>
          <p:cNvPr id="6" name="矩形"/>
          <p:cNvSpPr/>
          <p:nvPr/>
        </p:nvSpPr>
        <p:spPr>
          <a:xfrm>
            <a:off x="543225" y="3611800"/>
            <a:ext cx="8565279" cy="40011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buFont typeface="Wingdings" panose="05000000000000000000" pitchFamily="2" charset="2"/>
              <a:buChar char="u"/>
            </a:pPr>
            <a:r>
              <a:rPr lang="zh-CN" altLang="en-US" sz="2000" dirty="0" smtClean="0">
                <a:solidFill>
                  <a:srgbClr val="474747"/>
                </a:solidFill>
                <a:latin typeface="微软雅黑" panose="020B0503020204020204" charset="-122"/>
                <a:ea typeface="微软雅黑" panose="020B0503020204020204" charset="-122"/>
                <a:cs typeface="微软雅黑" panose="020B0503020204020204" charset="-122"/>
              </a:rPr>
              <a:t>在实战中体会和掌握本节课的内容在业务中的真实使用</a:t>
            </a:r>
            <a:endParaRPr lang="zh-CN" altLang="en-US" sz="2000" u="none" strike="noStrike" kern="1200" cap="none" spc="0" baseline="0" dirty="0">
              <a:solidFill>
                <a:srgbClr val="C9394A"/>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p:cNvSpPr/>
          <p:nvPr/>
        </p:nvSpPr>
        <p:spPr>
          <a:xfrm>
            <a:off x="3923928" y="2139702"/>
            <a:ext cx="1338828" cy="553998"/>
          </a:xfrm>
          <a:prstGeom prst="rect">
            <a:avLst/>
          </a:prstGeom>
          <a:noFill/>
          <a:ln w="9525" cap="flat" cmpd="sng">
            <a:noFill/>
            <a:prstDash val="solid"/>
            <a:miter/>
          </a:ln>
        </p:spPr>
        <p:txBody>
          <a:bodyPr vert="horz" wrap="none" lIns="91440" tIns="45720" rIns="91440" bIns="45720" anchor="t" anchorCtr="0">
            <a:spAutoFit/>
          </a:bodyPr>
          <a:lstStyle/>
          <a:p>
            <a:r>
              <a:rPr lang="zh-CN" altLang="en-US" sz="3000" b="1" kern="0" dirty="0" smtClean="0">
                <a:solidFill>
                  <a:srgbClr val="C9394A"/>
                </a:solidFill>
                <a:latin typeface="微软雅黑" panose="020B0503020204020204" charset="-122"/>
                <a:ea typeface="微软雅黑" panose="020B0503020204020204" charset="-122"/>
                <a:cs typeface="微软雅黑" panose="020B0503020204020204" charset="-122"/>
              </a:rPr>
              <a:t>谢谢！</a:t>
            </a:r>
            <a:endParaRPr lang="zh-CN" altLang="en-US" u="none" strike="noStrike" kern="1200" cap="none" spc="0" baseline="0" dirty="0">
              <a:solidFill>
                <a:schemeClr val="tx1"/>
              </a:solidFill>
              <a:latin typeface="Calibri" panose="020F0502020204030204" pitchFamily="34" charset="0"/>
              <a:ea typeface="宋体" panose="02010600030101010101" pitchFamily="2"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p:cNvSpPr/>
          <p:nvPr/>
        </p:nvSpPr>
        <p:spPr>
          <a:xfrm>
            <a:off x="1551337" y="987574"/>
            <a:ext cx="8565279" cy="492443"/>
          </a:xfrm>
          <a:prstGeom prst="rect">
            <a:avLst/>
          </a:prstGeom>
          <a:noFill/>
          <a:ln w="9525" cap="flat" cmpd="sng">
            <a:noFill/>
            <a:prstDash val="solid"/>
            <a:miter/>
          </a:ln>
        </p:spPr>
        <p:txBody>
          <a:bodyPr vert="horz" wrap="square" lIns="91440" tIns="45720" rIns="91440" bIns="45720" anchor="ctr" anchorCtr="0">
            <a:spAutoFit/>
          </a:bodyPr>
          <a:lstStyle/>
          <a:p>
            <a:pPr lvl="1"/>
            <a:r>
              <a:rPr lang="en-US" altLang="zh-CN" sz="2600" dirty="0" smtClean="0">
                <a:solidFill>
                  <a:srgbClr val="474747"/>
                </a:solidFill>
                <a:latin typeface="微软雅黑" panose="020B0503020204020204" charset="-122"/>
                <a:ea typeface="微软雅黑" panose="020B0503020204020204" charset="-122"/>
                <a:cs typeface="微软雅黑" panose="020B0503020204020204" charset="-122"/>
              </a:rPr>
              <a:t>w</a:t>
            </a:r>
            <a:r>
              <a:rPr lang="en-US" altLang="zh-CN" sz="2600" u="none" strike="noStrike" kern="1200" cap="none" spc="0" dirty="0" smtClean="0">
                <a:solidFill>
                  <a:srgbClr val="474747"/>
                </a:solidFill>
                <a:latin typeface="微软雅黑" panose="020B0503020204020204" charset="-122"/>
                <a:ea typeface="微软雅黑" panose="020B0503020204020204" charset="-122"/>
                <a:cs typeface="微软雅黑" panose="020B0503020204020204" charset="-122"/>
              </a:rPr>
              <a:t>eb</a:t>
            </a:r>
            <a:r>
              <a:rPr lang="zh-CN" altLang="en-US" sz="2600" u="none" strike="noStrike" kern="1200" cap="none" spc="0" dirty="0" smtClean="0">
                <a:solidFill>
                  <a:srgbClr val="474747"/>
                </a:solidFill>
                <a:latin typeface="微软雅黑" panose="020B0503020204020204" charset="-122"/>
                <a:ea typeface="微软雅黑" panose="020B0503020204020204" charset="-122"/>
                <a:cs typeface="微软雅黑" panose="020B0503020204020204" charset="-122"/>
              </a:rPr>
              <a:t>前端本质上是一种</a:t>
            </a:r>
            <a:r>
              <a:rPr lang="en-US" altLang="zh-CN" sz="2600" u="none" strike="noStrike" kern="1200" cap="none" spc="0" dirty="0" smtClean="0">
                <a:solidFill>
                  <a:srgbClr val="C9394A"/>
                </a:solidFill>
                <a:latin typeface="微软雅黑" panose="020B0503020204020204" charset="-122"/>
                <a:ea typeface="微软雅黑" panose="020B0503020204020204" charset="-122"/>
                <a:cs typeface="微软雅黑" panose="020B0503020204020204" charset="-122"/>
              </a:rPr>
              <a:t>GUI</a:t>
            </a:r>
            <a:r>
              <a:rPr lang="zh-CN" altLang="en-US" sz="2600" u="none" strike="noStrike" kern="1200" cap="none" spc="0" dirty="0" smtClean="0">
                <a:solidFill>
                  <a:srgbClr val="C9394A"/>
                </a:solidFill>
                <a:latin typeface="微软雅黑" panose="020B0503020204020204" charset="-122"/>
                <a:ea typeface="微软雅黑" panose="020B0503020204020204" charset="-122"/>
                <a:cs typeface="微软雅黑" panose="020B0503020204020204" charset="-122"/>
              </a:rPr>
              <a:t>软件</a:t>
            </a:r>
            <a:r>
              <a:rPr lang="zh-CN" altLang="en-US" sz="2600" u="none" strike="noStrike" kern="1200" cap="none" spc="0" dirty="0" smtClean="0">
                <a:solidFill>
                  <a:srgbClr val="474747"/>
                </a:solidFill>
                <a:latin typeface="微软雅黑" panose="020B0503020204020204" charset="-122"/>
                <a:ea typeface="微软雅黑" panose="020B0503020204020204" charset="-122"/>
                <a:cs typeface="微软雅黑" panose="020B0503020204020204" charset="-122"/>
              </a:rPr>
              <a:t>，</a:t>
            </a:r>
            <a:endParaRPr lang="zh-CN" altLang="en-US" sz="2600" u="none" strike="noStrike" kern="1200" cap="none" spc="0" dirty="0">
              <a:solidFill>
                <a:srgbClr val="C9394A"/>
              </a:solidFill>
              <a:latin typeface="微软雅黑" panose="020B0503020204020204" charset="-122"/>
              <a:ea typeface="微软雅黑" panose="020B0503020204020204" charset="-122"/>
              <a:cs typeface="微软雅黑" panose="020B0503020204020204" charset="-122"/>
            </a:endParaRPr>
          </a:p>
        </p:txBody>
      </p:sp>
      <p:sp>
        <p:nvSpPr>
          <p:cNvPr id="9" name="矩形"/>
          <p:cNvSpPr/>
          <p:nvPr/>
        </p:nvSpPr>
        <p:spPr>
          <a:xfrm>
            <a:off x="762922" y="1635646"/>
            <a:ext cx="8565279" cy="492443"/>
          </a:xfrm>
          <a:prstGeom prst="rect">
            <a:avLst/>
          </a:prstGeom>
          <a:noFill/>
          <a:ln w="9525" cap="flat" cmpd="sng">
            <a:noFill/>
            <a:prstDash val="solid"/>
            <a:miter/>
          </a:ln>
        </p:spPr>
        <p:txBody>
          <a:bodyPr vert="horz" wrap="square" lIns="91440" tIns="45720" rIns="91440" bIns="45720" anchor="ctr" anchorCtr="0">
            <a:spAutoFit/>
          </a:bodyPr>
          <a:lstStyle/>
          <a:p>
            <a:pPr lvl="1"/>
            <a:r>
              <a:rPr lang="zh-CN" altLang="en-US" sz="2600" dirty="0" smtClean="0">
                <a:solidFill>
                  <a:srgbClr val="474747"/>
                </a:solidFill>
                <a:latin typeface="微软雅黑" panose="020B0503020204020204" charset="-122"/>
                <a:ea typeface="微软雅黑" panose="020B0503020204020204" charset="-122"/>
                <a:cs typeface="微软雅黑" panose="020B0503020204020204" charset="-122"/>
              </a:rPr>
              <a:t>本可以直接借鉴其他</a:t>
            </a:r>
            <a:r>
              <a:rPr lang="en-US" altLang="zh-CN" sz="2600" dirty="0" smtClean="0">
                <a:solidFill>
                  <a:srgbClr val="474747"/>
                </a:solidFill>
                <a:latin typeface="微软雅黑" panose="020B0503020204020204" charset="-122"/>
                <a:ea typeface="微软雅黑" panose="020B0503020204020204" charset="-122"/>
                <a:cs typeface="微软雅黑" panose="020B0503020204020204" charset="-122"/>
              </a:rPr>
              <a:t>GUI</a:t>
            </a:r>
            <a:r>
              <a:rPr lang="zh-CN" altLang="en-US" sz="2600" dirty="0" smtClean="0">
                <a:solidFill>
                  <a:srgbClr val="474747"/>
                </a:solidFill>
                <a:latin typeface="微软雅黑" panose="020B0503020204020204" charset="-122"/>
                <a:ea typeface="微软雅黑" panose="020B0503020204020204" charset="-122"/>
                <a:cs typeface="微软雅黑" panose="020B0503020204020204" charset="-122"/>
              </a:rPr>
              <a:t>系统架构设计方法</a:t>
            </a:r>
            <a:endParaRPr lang="zh-CN" altLang="en-US" sz="2600" u="none" strike="noStrike" kern="1200" cap="none" spc="0" dirty="0">
              <a:solidFill>
                <a:srgbClr val="C9394A"/>
              </a:solidFill>
              <a:latin typeface="微软雅黑" panose="020B0503020204020204" charset="-122"/>
              <a:ea typeface="微软雅黑" panose="020B0503020204020204" charset="-122"/>
              <a:cs typeface="微软雅黑" panose="020B0503020204020204" charset="-122"/>
            </a:endParaRPr>
          </a:p>
        </p:txBody>
      </p:sp>
      <p:sp>
        <p:nvSpPr>
          <p:cNvPr id="10" name="矩形"/>
          <p:cNvSpPr/>
          <p:nvPr/>
        </p:nvSpPr>
        <p:spPr>
          <a:xfrm>
            <a:off x="3563888" y="2499742"/>
            <a:ext cx="8565279" cy="492443"/>
          </a:xfrm>
          <a:prstGeom prst="rect">
            <a:avLst/>
          </a:prstGeom>
          <a:noFill/>
          <a:ln w="9525" cap="flat" cmpd="sng">
            <a:noFill/>
            <a:prstDash val="solid"/>
            <a:miter/>
          </a:ln>
        </p:spPr>
        <p:txBody>
          <a:bodyPr vert="horz" wrap="square" lIns="91440" tIns="45720" rIns="91440" bIns="45720" anchor="ctr" anchorCtr="0">
            <a:spAutoFit/>
          </a:bodyPr>
          <a:lstStyle/>
          <a:p>
            <a:pPr lvl="1"/>
            <a:r>
              <a:rPr lang="zh-CN" altLang="en-US" sz="2600" dirty="0" smtClean="0">
                <a:solidFill>
                  <a:srgbClr val="474747"/>
                </a:solidFill>
                <a:latin typeface="微软雅黑" panose="020B0503020204020204" charset="-122"/>
                <a:ea typeface="微软雅黑" panose="020B0503020204020204" charset="-122"/>
                <a:cs typeface="微软雅黑" panose="020B0503020204020204" charset="-122"/>
              </a:rPr>
              <a:t>但</a:t>
            </a:r>
            <a:endParaRPr lang="zh-CN" altLang="en-US" sz="2600" u="none" strike="noStrike" kern="1200" cap="none" spc="0" dirty="0">
              <a:solidFill>
                <a:srgbClr val="C9394A"/>
              </a:solidFill>
              <a:latin typeface="微软雅黑" panose="020B0503020204020204" charset="-122"/>
              <a:ea typeface="微软雅黑" panose="020B0503020204020204" charset="-122"/>
              <a:cs typeface="微软雅黑" panose="020B0503020204020204" charset="-122"/>
            </a:endParaRPr>
          </a:p>
        </p:txBody>
      </p:sp>
      <p:sp>
        <p:nvSpPr>
          <p:cNvPr id="11" name="矩形"/>
          <p:cNvSpPr/>
          <p:nvPr/>
        </p:nvSpPr>
        <p:spPr>
          <a:xfrm>
            <a:off x="2267744" y="3219822"/>
            <a:ext cx="8565279" cy="492443"/>
          </a:xfrm>
          <a:prstGeom prst="rect">
            <a:avLst/>
          </a:prstGeom>
          <a:noFill/>
          <a:ln w="9525" cap="flat" cmpd="sng">
            <a:noFill/>
            <a:prstDash val="solid"/>
            <a:miter/>
          </a:ln>
        </p:spPr>
        <p:txBody>
          <a:bodyPr vert="horz" wrap="square" lIns="91440" tIns="45720" rIns="91440" bIns="45720" anchor="ctr" anchorCtr="0">
            <a:spAutoFit/>
          </a:bodyPr>
          <a:lstStyle/>
          <a:p>
            <a:pPr lvl="1"/>
            <a:r>
              <a:rPr lang="en-US" altLang="zh-CN" sz="2600" dirty="0" smtClean="0">
                <a:solidFill>
                  <a:srgbClr val="474747"/>
                </a:solidFill>
                <a:latin typeface="微软雅黑" panose="020B0503020204020204" charset="-122"/>
                <a:ea typeface="微软雅黑" panose="020B0503020204020204" charset="-122"/>
                <a:cs typeface="微软雅黑" panose="020B0503020204020204" charset="-122"/>
              </a:rPr>
              <a:t>web</a:t>
            </a:r>
            <a:r>
              <a:rPr lang="zh-CN" altLang="en-US" sz="2600" dirty="0" smtClean="0">
                <a:solidFill>
                  <a:srgbClr val="474747"/>
                </a:solidFill>
                <a:latin typeface="微软雅黑" panose="020B0503020204020204" charset="-122"/>
                <a:ea typeface="微软雅黑" panose="020B0503020204020204" charset="-122"/>
                <a:cs typeface="微软雅黑" panose="020B0503020204020204" charset="-122"/>
              </a:rPr>
              <a:t>前端有点 </a:t>
            </a:r>
            <a:r>
              <a:rPr lang="zh-CN" altLang="en-US" sz="2600" dirty="0" smtClean="0">
                <a:solidFill>
                  <a:srgbClr val="C9394A"/>
                </a:solidFill>
                <a:latin typeface="微软雅黑" panose="020B0503020204020204" charset="-122"/>
                <a:ea typeface="微软雅黑" panose="020B0503020204020204" charset="-122"/>
                <a:cs typeface="微软雅黑" panose="020B0503020204020204" charset="-122"/>
              </a:rPr>
              <a:t>特别</a:t>
            </a:r>
            <a:endParaRPr lang="zh-CN" altLang="en-US" sz="2600" u="none" strike="noStrike" kern="1200" cap="none" spc="0" dirty="0">
              <a:solidFill>
                <a:srgbClr val="C9394A"/>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115616" y="339502"/>
            <a:ext cx="6945741" cy="2952328"/>
          </a:xfrm>
          <a:prstGeom prst="rect">
            <a:avLst/>
          </a:prstGeom>
        </p:spPr>
      </p:pic>
      <p:sp>
        <p:nvSpPr>
          <p:cNvPr id="7" name="矩形"/>
          <p:cNvSpPr/>
          <p:nvPr/>
        </p:nvSpPr>
        <p:spPr>
          <a:xfrm>
            <a:off x="1475656" y="3507854"/>
            <a:ext cx="1512168" cy="369332"/>
          </a:xfrm>
          <a:prstGeom prst="rect">
            <a:avLst/>
          </a:prstGeom>
          <a:noFill/>
          <a:ln w="9525" cap="flat" cmpd="sng">
            <a:noFill/>
            <a:prstDash val="solid"/>
            <a:miter/>
          </a:ln>
        </p:spPr>
        <p:txBody>
          <a:bodyPr vert="horz" wrap="square" lIns="91440" tIns="45720" rIns="91440" bIns="45720" anchor="ctr" anchorCtr="0">
            <a:spAutoFit/>
          </a:bodyPr>
          <a:lstStyle/>
          <a:p>
            <a:pPr lvl="1"/>
            <a:r>
              <a:rPr lang="zh-CN" altLang="en-US" dirty="0" smtClean="0">
                <a:solidFill>
                  <a:srgbClr val="474747"/>
                </a:solidFill>
                <a:latin typeface="微软雅黑" panose="020B0503020204020204" charset="-122"/>
                <a:ea typeface="微软雅黑" panose="020B0503020204020204" charset="-122"/>
                <a:cs typeface="微软雅黑" panose="020B0503020204020204" charset="-122"/>
              </a:rPr>
              <a:t>开发</a:t>
            </a:r>
            <a:endParaRPr lang="zh-CN" altLang="en-US" u="none" strike="noStrike" kern="1200" cap="none" spc="0" dirty="0">
              <a:solidFill>
                <a:srgbClr val="C9394A"/>
              </a:solidFill>
              <a:latin typeface="微软雅黑" panose="020B0503020204020204" charset="-122"/>
              <a:ea typeface="微软雅黑" panose="020B0503020204020204" charset="-122"/>
              <a:cs typeface="微软雅黑" panose="020B0503020204020204" charset="-122"/>
            </a:endParaRPr>
          </a:p>
        </p:txBody>
      </p:sp>
      <p:sp>
        <p:nvSpPr>
          <p:cNvPr id="12" name="矩形"/>
          <p:cNvSpPr/>
          <p:nvPr/>
        </p:nvSpPr>
        <p:spPr>
          <a:xfrm>
            <a:off x="3203848" y="3507854"/>
            <a:ext cx="1512168" cy="369332"/>
          </a:xfrm>
          <a:prstGeom prst="rect">
            <a:avLst/>
          </a:prstGeom>
          <a:noFill/>
          <a:ln w="9525" cap="flat" cmpd="sng">
            <a:noFill/>
            <a:prstDash val="solid"/>
            <a:miter/>
          </a:ln>
        </p:spPr>
        <p:txBody>
          <a:bodyPr vert="horz" wrap="square" lIns="91440" tIns="45720" rIns="91440" bIns="45720" anchor="ctr" anchorCtr="0">
            <a:spAutoFit/>
          </a:bodyPr>
          <a:lstStyle/>
          <a:p>
            <a:pPr lvl="1"/>
            <a:r>
              <a:rPr lang="zh-CN" altLang="en-US" dirty="0" smtClean="0">
                <a:solidFill>
                  <a:srgbClr val="474747"/>
                </a:solidFill>
                <a:latin typeface="微软雅黑" panose="020B0503020204020204" charset="-122"/>
                <a:ea typeface="微软雅黑" panose="020B0503020204020204" charset="-122"/>
                <a:cs typeface="微软雅黑" panose="020B0503020204020204" charset="-122"/>
              </a:rPr>
              <a:t>发布</a:t>
            </a:r>
            <a:endParaRPr lang="zh-CN" altLang="en-US" u="none" strike="noStrike" kern="1200" cap="none" spc="0" dirty="0">
              <a:solidFill>
                <a:srgbClr val="C9394A"/>
              </a:solidFill>
              <a:latin typeface="微软雅黑" panose="020B0503020204020204" charset="-122"/>
              <a:ea typeface="微软雅黑" panose="020B0503020204020204" charset="-122"/>
              <a:cs typeface="微软雅黑" panose="020B0503020204020204" charset="-122"/>
            </a:endParaRPr>
          </a:p>
        </p:txBody>
      </p:sp>
      <p:sp>
        <p:nvSpPr>
          <p:cNvPr id="13" name="矩形"/>
          <p:cNvSpPr/>
          <p:nvPr/>
        </p:nvSpPr>
        <p:spPr>
          <a:xfrm>
            <a:off x="5076056" y="3507854"/>
            <a:ext cx="1512168" cy="369332"/>
          </a:xfrm>
          <a:prstGeom prst="rect">
            <a:avLst/>
          </a:prstGeom>
          <a:noFill/>
          <a:ln w="9525" cap="flat" cmpd="sng">
            <a:noFill/>
            <a:prstDash val="solid"/>
            <a:miter/>
          </a:ln>
        </p:spPr>
        <p:txBody>
          <a:bodyPr vert="horz" wrap="square" lIns="91440" tIns="45720" rIns="91440" bIns="45720" anchor="ctr" anchorCtr="0">
            <a:spAutoFit/>
          </a:bodyPr>
          <a:lstStyle/>
          <a:p>
            <a:pPr lvl="1"/>
            <a:r>
              <a:rPr lang="zh-CN" altLang="en-US" dirty="0" smtClean="0">
                <a:solidFill>
                  <a:srgbClr val="474747"/>
                </a:solidFill>
                <a:latin typeface="微软雅黑" panose="020B0503020204020204" charset="-122"/>
                <a:ea typeface="微软雅黑" panose="020B0503020204020204" charset="-122"/>
                <a:cs typeface="微软雅黑" panose="020B0503020204020204" charset="-122"/>
              </a:rPr>
              <a:t>运行</a:t>
            </a:r>
            <a:endParaRPr lang="zh-CN" altLang="en-US" u="none" strike="noStrike" kern="1200" cap="none" spc="0" dirty="0">
              <a:solidFill>
                <a:srgbClr val="C9394A"/>
              </a:solidFill>
              <a:latin typeface="微软雅黑" panose="020B0503020204020204" charset="-122"/>
              <a:ea typeface="微软雅黑" panose="020B0503020204020204" charset="-122"/>
              <a:cs typeface="微软雅黑" panose="020B0503020204020204" charset="-122"/>
            </a:endParaRPr>
          </a:p>
        </p:txBody>
      </p:sp>
      <p:sp>
        <p:nvSpPr>
          <p:cNvPr id="14" name="矩形"/>
          <p:cNvSpPr/>
          <p:nvPr/>
        </p:nvSpPr>
        <p:spPr>
          <a:xfrm>
            <a:off x="1619672" y="4083918"/>
            <a:ext cx="5832648" cy="461665"/>
          </a:xfrm>
          <a:prstGeom prst="rect">
            <a:avLst/>
          </a:prstGeom>
          <a:noFill/>
          <a:ln w="9525" cap="flat" cmpd="sng">
            <a:noFill/>
            <a:prstDash val="solid"/>
            <a:miter/>
          </a:ln>
        </p:spPr>
        <p:txBody>
          <a:bodyPr vert="horz" wrap="square" lIns="91440" tIns="45720" rIns="91440" bIns="45720" anchor="ctr" anchorCtr="0">
            <a:spAutoFit/>
          </a:bodyPr>
          <a:lstStyle/>
          <a:p>
            <a:pPr lvl="1"/>
            <a:r>
              <a:rPr lang="en-US" altLang="zh-CN" sz="2400" dirty="0" smtClean="0">
                <a:solidFill>
                  <a:srgbClr val="C9394A"/>
                </a:solidFill>
                <a:latin typeface="微软雅黑" panose="020B0503020204020204" charset="-122"/>
                <a:ea typeface="微软雅黑" panose="020B0503020204020204" charset="-122"/>
                <a:cs typeface="微软雅黑" panose="020B0503020204020204" charset="-122"/>
              </a:rPr>
              <a:t>CS</a:t>
            </a:r>
            <a:r>
              <a:rPr lang="zh-CN" altLang="en-US" sz="2400" dirty="0" smtClean="0">
                <a:solidFill>
                  <a:srgbClr val="C9394A"/>
                </a:solidFill>
                <a:latin typeface="微软雅黑" panose="020B0503020204020204" charset="-122"/>
                <a:ea typeface="微软雅黑" panose="020B0503020204020204" charset="-122"/>
                <a:cs typeface="微软雅黑" panose="020B0503020204020204" charset="-122"/>
              </a:rPr>
              <a:t>架构</a:t>
            </a:r>
            <a:r>
              <a:rPr lang="en-US" altLang="zh-CN" sz="2400" dirty="0" smtClean="0">
                <a:solidFill>
                  <a:srgbClr val="474747"/>
                </a:solidFill>
                <a:latin typeface="微软雅黑" panose="020B0503020204020204" charset="-122"/>
                <a:ea typeface="微软雅黑" panose="020B0503020204020204" charset="-122"/>
                <a:cs typeface="微软雅黑" panose="020B0503020204020204" charset="-122"/>
              </a:rPr>
              <a:t>GUI</a:t>
            </a:r>
            <a:r>
              <a:rPr lang="zh-CN" altLang="en-US" sz="2400" dirty="0" smtClean="0">
                <a:solidFill>
                  <a:srgbClr val="474747"/>
                </a:solidFill>
                <a:latin typeface="微软雅黑" panose="020B0503020204020204" charset="-122"/>
                <a:ea typeface="微软雅黑" panose="020B0503020204020204" charset="-122"/>
                <a:cs typeface="微软雅黑" panose="020B0503020204020204" charset="-122"/>
              </a:rPr>
              <a:t>软件的开发与部署过程</a:t>
            </a:r>
            <a:endParaRPr lang="zh-CN" altLang="en-US" sz="2400" u="none" strike="noStrike" kern="1200" cap="none" spc="0" dirty="0">
              <a:solidFill>
                <a:srgbClr val="C9394A"/>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115616" y="195486"/>
            <a:ext cx="6590410" cy="3312368"/>
          </a:xfrm>
          <a:prstGeom prst="rect">
            <a:avLst/>
          </a:prstGeom>
        </p:spPr>
      </p:pic>
      <p:sp>
        <p:nvSpPr>
          <p:cNvPr id="3" name="矩形"/>
          <p:cNvSpPr/>
          <p:nvPr/>
        </p:nvSpPr>
        <p:spPr>
          <a:xfrm>
            <a:off x="1475656" y="3651870"/>
            <a:ext cx="1512168" cy="369332"/>
          </a:xfrm>
          <a:prstGeom prst="rect">
            <a:avLst/>
          </a:prstGeom>
          <a:noFill/>
          <a:ln w="9525" cap="flat" cmpd="sng">
            <a:noFill/>
            <a:prstDash val="solid"/>
            <a:miter/>
          </a:ln>
        </p:spPr>
        <p:txBody>
          <a:bodyPr vert="horz" wrap="square" lIns="91440" tIns="45720" rIns="91440" bIns="45720" anchor="ctr" anchorCtr="0">
            <a:spAutoFit/>
          </a:bodyPr>
          <a:lstStyle/>
          <a:p>
            <a:pPr lvl="1"/>
            <a:r>
              <a:rPr lang="zh-CN" altLang="en-US" dirty="0" smtClean="0">
                <a:solidFill>
                  <a:srgbClr val="474747"/>
                </a:solidFill>
                <a:latin typeface="微软雅黑" panose="020B0503020204020204" charset="-122"/>
                <a:ea typeface="微软雅黑" panose="020B0503020204020204" charset="-122"/>
                <a:cs typeface="微软雅黑" panose="020B0503020204020204" charset="-122"/>
              </a:rPr>
              <a:t>开发</a:t>
            </a:r>
            <a:endParaRPr lang="zh-CN" altLang="en-US" u="none" strike="noStrike" kern="1200" cap="none" spc="0" dirty="0">
              <a:solidFill>
                <a:srgbClr val="C9394A"/>
              </a:solidFill>
              <a:latin typeface="微软雅黑" panose="020B0503020204020204" charset="-122"/>
              <a:ea typeface="微软雅黑" panose="020B0503020204020204" charset="-122"/>
              <a:cs typeface="微软雅黑" panose="020B0503020204020204" charset="-122"/>
            </a:endParaRPr>
          </a:p>
        </p:txBody>
      </p:sp>
      <p:sp>
        <p:nvSpPr>
          <p:cNvPr id="4" name="矩形"/>
          <p:cNvSpPr/>
          <p:nvPr/>
        </p:nvSpPr>
        <p:spPr>
          <a:xfrm>
            <a:off x="3419872" y="3651870"/>
            <a:ext cx="1512168" cy="369332"/>
          </a:xfrm>
          <a:prstGeom prst="rect">
            <a:avLst/>
          </a:prstGeom>
          <a:noFill/>
          <a:ln w="9525" cap="flat" cmpd="sng">
            <a:noFill/>
            <a:prstDash val="solid"/>
            <a:miter/>
          </a:ln>
        </p:spPr>
        <p:txBody>
          <a:bodyPr vert="horz" wrap="square" lIns="91440" tIns="45720" rIns="91440" bIns="45720" anchor="ctr" anchorCtr="0">
            <a:spAutoFit/>
          </a:bodyPr>
          <a:lstStyle/>
          <a:p>
            <a:pPr lvl="1"/>
            <a:r>
              <a:rPr lang="zh-CN" altLang="en-US" dirty="0" smtClean="0">
                <a:solidFill>
                  <a:srgbClr val="474747"/>
                </a:solidFill>
                <a:latin typeface="微软雅黑" panose="020B0503020204020204" charset="-122"/>
                <a:ea typeface="微软雅黑" panose="020B0503020204020204" charset="-122"/>
                <a:cs typeface="微软雅黑" panose="020B0503020204020204" charset="-122"/>
              </a:rPr>
              <a:t>发布</a:t>
            </a:r>
            <a:endParaRPr lang="zh-CN" altLang="en-US" u="none" strike="noStrike" kern="1200" cap="none" spc="0" dirty="0">
              <a:solidFill>
                <a:srgbClr val="C9394A"/>
              </a:solidFill>
              <a:latin typeface="微软雅黑" panose="020B0503020204020204" charset="-122"/>
              <a:ea typeface="微软雅黑" panose="020B0503020204020204" charset="-122"/>
              <a:cs typeface="微软雅黑" panose="020B0503020204020204" charset="-122"/>
            </a:endParaRPr>
          </a:p>
        </p:txBody>
      </p:sp>
      <p:sp>
        <p:nvSpPr>
          <p:cNvPr id="5" name="矩形"/>
          <p:cNvSpPr/>
          <p:nvPr/>
        </p:nvSpPr>
        <p:spPr>
          <a:xfrm>
            <a:off x="5796136" y="3651870"/>
            <a:ext cx="1512168" cy="369332"/>
          </a:xfrm>
          <a:prstGeom prst="rect">
            <a:avLst/>
          </a:prstGeom>
          <a:noFill/>
          <a:ln w="9525" cap="flat" cmpd="sng">
            <a:noFill/>
            <a:prstDash val="solid"/>
            <a:miter/>
          </a:ln>
        </p:spPr>
        <p:txBody>
          <a:bodyPr vert="horz" wrap="square" lIns="91440" tIns="45720" rIns="91440" bIns="45720" anchor="ctr" anchorCtr="0">
            <a:spAutoFit/>
          </a:bodyPr>
          <a:lstStyle/>
          <a:p>
            <a:pPr lvl="1"/>
            <a:r>
              <a:rPr lang="zh-CN" altLang="en-US" dirty="0" smtClean="0">
                <a:solidFill>
                  <a:srgbClr val="474747"/>
                </a:solidFill>
                <a:latin typeface="微软雅黑" panose="020B0503020204020204" charset="-122"/>
                <a:ea typeface="微软雅黑" panose="020B0503020204020204" charset="-122"/>
                <a:cs typeface="微软雅黑" panose="020B0503020204020204" charset="-122"/>
              </a:rPr>
              <a:t>运行</a:t>
            </a:r>
            <a:endParaRPr lang="zh-CN" altLang="en-US" u="none" strike="noStrike" kern="1200" cap="none" spc="0" dirty="0">
              <a:solidFill>
                <a:srgbClr val="C9394A"/>
              </a:solidFill>
              <a:latin typeface="微软雅黑" panose="020B0503020204020204" charset="-122"/>
              <a:ea typeface="微软雅黑" panose="020B0503020204020204" charset="-122"/>
              <a:cs typeface="微软雅黑" panose="020B0503020204020204" charset="-122"/>
            </a:endParaRPr>
          </a:p>
        </p:txBody>
      </p:sp>
      <p:sp>
        <p:nvSpPr>
          <p:cNvPr id="6" name="矩形"/>
          <p:cNvSpPr/>
          <p:nvPr/>
        </p:nvSpPr>
        <p:spPr>
          <a:xfrm>
            <a:off x="1907704" y="4227934"/>
            <a:ext cx="5832648" cy="461665"/>
          </a:xfrm>
          <a:prstGeom prst="rect">
            <a:avLst/>
          </a:prstGeom>
          <a:noFill/>
          <a:ln w="9525" cap="flat" cmpd="sng">
            <a:noFill/>
            <a:prstDash val="solid"/>
            <a:miter/>
          </a:ln>
        </p:spPr>
        <p:txBody>
          <a:bodyPr vert="horz" wrap="square" lIns="91440" tIns="45720" rIns="91440" bIns="45720" anchor="ctr" anchorCtr="0">
            <a:spAutoFit/>
          </a:bodyPr>
          <a:lstStyle/>
          <a:p>
            <a:pPr lvl="1"/>
            <a:r>
              <a:rPr lang="en-US" altLang="zh-CN" sz="2400" dirty="0" smtClean="0">
                <a:solidFill>
                  <a:srgbClr val="C9394A"/>
                </a:solidFill>
                <a:latin typeface="微软雅黑" panose="020B0503020204020204" charset="-122"/>
                <a:ea typeface="微软雅黑" panose="020B0503020204020204" charset="-122"/>
                <a:cs typeface="微软雅黑" panose="020B0503020204020204" charset="-122"/>
              </a:rPr>
              <a:t>web</a:t>
            </a:r>
            <a:r>
              <a:rPr lang="zh-CN" altLang="en-US" sz="2400" dirty="0" smtClean="0">
                <a:solidFill>
                  <a:srgbClr val="C9394A"/>
                </a:solidFill>
                <a:latin typeface="微软雅黑" panose="020B0503020204020204" charset="-122"/>
                <a:ea typeface="微软雅黑" panose="020B0503020204020204" charset="-122"/>
                <a:cs typeface="微软雅黑" panose="020B0503020204020204" charset="-122"/>
              </a:rPr>
              <a:t>前端</a:t>
            </a:r>
            <a:r>
              <a:rPr lang="zh-CN" altLang="en-US" sz="2400" dirty="0" smtClean="0">
                <a:solidFill>
                  <a:srgbClr val="474747"/>
                </a:solidFill>
                <a:latin typeface="微软雅黑" panose="020B0503020204020204" charset="-122"/>
                <a:ea typeface="微软雅黑" panose="020B0503020204020204" charset="-122"/>
                <a:cs typeface="微软雅黑" panose="020B0503020204020204" charset="-122"/>
              </a:rPr>
              <a:t>的开发与部署过程</a:t>
            </a:r>
            <a:endParaRPr lang="zh-CN" altLang="en-US" sz="2400" u="none" strike="noStrike" kern="1200" cap="none" spc="0" dirty="0">
              <a:solidFill>
                <a:srgbClr val="C9394A"/>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矩形"/>
          <p:cNvSpPr/>
          <p:nvPr/>
        </p:nvSpPr>
        <p:spPr>
          <a:xfrm>
            <a:off x="578721" y="2139702"/>
            <a:ext cx="8565279" cy="492443"/>
          </a:xfrm>
          <a:prstGeom prst="rect">
            <a:avLst/>
          </a:prstGeom>
          <a:noFill/>
          <a:ln w="9525" cap="flat" cmpd="sng">
            <a:noFill/>
            <a:prstDash val="solid"/>
            <a:miter/>
          </a:ln>
        </p:spPr>
        <p:txBody>
          <a:bodyPr vert="horz" wrap="square" lIns="91440" tIns="45720" rIns="91440" bIns="45720" anchor="ctr" anchorCtr="0">
            <a:spAutoFit/>
          </a:bodyPr>
          <a:lstStyle/>
          <a:p>
            <a:pPr lvl="1"/>
            <a:r>
              <a:rPr lang="zh-CN" altLang="en-US" sz="2600" u="none" strike="noStrike" kern="1200" cap="none" spc="0" dirty="0" smtClean="0">
                <a:solidFill>
                  <a:srgbClr val="C9394A"/>
                </a:solidFill>
                <a:latin typeface="微软雅黑" panose="020B0503020204020204" charset="-122"/>
                <a:ea typeface="微软雅黑" panose="020B0503020204020204" charset="-122"/>
                <a:cs typeface="微软雅黑" panose="020B0503020204020204" charset="-122"/>
              </a:rPr>
              <a:t>浏览器的一个请求从发送到返回都经历了什么？</a:t>
            </a:r>
            <a:endParaRPr lang="zh-CN" altLang="en-US" sz="2600" u="none" strike="noStrike" kern="1200" cap="none" spc="0" dirty="0">
              <a:solidFill>
                <a:srgbClr val="C9394A"/>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矩形 112"/>
          <p:cNvSpPr/>
          <p:nvPr/>
        </p:nvSpPr>
        <p:spPr>
          <a:xfrm>
            <a:off x="827584" y="2211710"/>
            <a:ext cx="576064" cy="1224136"/>
          </a:xfrm>
          <a:prstGeom prst="rect">
            <a:avLst/>
          </a:prstGeom>
          <a:solidFill>
            <a:srgbClr val="F6E7AD"/>
          </a:solidFill>
          <a:ln>
            <a:solidFill>
              <a:schemeClr val="bg1">
                <a:lumMod val="65000"/>
              </a:schemeClr>
            </a:solidFill>
            <a:prstDash val="sysDash"/>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zh-CN" altLang="en-US" dirty="0" smtClean="0">
                <a:latin typeface="华文仿宋" panose="02010600040101010101" charset="-122"/>
                <a:ea typeface="华文仿宋" panose="02010600040101010101" charset="-122"/>
                <a:cs typeface="华文仿宋" panose="02010600040101010101" charset="-122"/>
              </a:rPr>
              <a:t>浏览器</a:t>
            </a:r>
            <a:endParaRPr kumimoji="1" lang="zh-CN" altLang="en-US" dirty="0">
              <a:latin typeface="华文仿宋" panose="02010600040101010101" charset="-122"/>
              <a:ea typeface="华文仿宋" panose="02010600040101010101" charset="-122"/>
              <a:cs typeface="华文仿宋" panose="02010600040101010101" charset="-122"/>
            </a:endParaRPr>
          </a:p>
        </p:txBody>
      </p:sp>
      <p:sp>
        <p:nvSpPr>
          <p:cNvPr id="126" name="矩形 125"/>
          <p:cNvSpPr/>
          <p:nvPr/>
        </p:nvSpPr>
        <p:spPr>
          <a:xfrm>
            <a:off x="395536" y="987574"/>
            <a:ext cx="1440160" cy="576064"/>
          </a:xfrm>
          <a:prstGeom prst="rect">
            <a:avLst/>
          </a:prstGeom>
          <a:solidFill>
            <a:schemeClr val="accent5">
              <a:lumMod val="60000"/>
              <a:lumOff val="40000"/>
            </a:schemeClr>
          </a:solidFill>
          <a:ln>
            <a:solidFill>
              <a:schemeClr val="bg1">
                <a:lumMod val="65000"/>
              </a:schemeClr>
            </a:solidFill>
            <a:prstDash val="sysDash"/>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dirty="0" smtClean="0">
                <a:latin typeface="华文仿宋" panose="02010600040101010101" charset="-122"/>
                <a:ea typeface="华文仿宋" panose="02010600040101010101" charset="-122"/>
                <a:cs typeface="华文仿宋" panose="02010600040101010101" charset="-122"/>
              </a:rPr>
              <a:t>dns</a:t>
            </a:r>
            <a:r>
              <a:rPr kumimoji="1" lang="zh-CN" altLang="en-US" dirty="0" smtClean="0">
                <a:latin typeface="华文仿宋" panose="02010600040101010101" charset="-122"/>
                <a:ea typeface="华文仿宋" panose="02010600040101010101" charset="-122"/>
                <a:cs typeface="华文仿宋" panose="02010600040101010101" charset="-122"/>
              </a:rPr>
              <a:t>服务器</a:t>
            </a:r>
            <a:endParaRPr kumimoji="1" lang="zh-CN" altLang="en-US" dirty="0">
              <a:latin typeface="华文仿宋" panose="02010600040101010101" charset="-122"/>
              <a:ea typeface="华文仿宋" panose="02010600040101010101" charset="-122"/>
              <a:cs typeface="华文仿宋" panose="02010600040101010101" charset="-122"/>
            </a:endParaRPr>
          </a:p>
        </p:txBody>
      </p:sp>
      <p:cxnSp>
        <p:nvCxnSpPr>
          <p:cNvPr id="127" name="直线连接符 126"/>
          <p:cNvCxnSpPr/>
          <p:nvPr/>
        </p:nvCxnSpPr>
        <p:spPr>
          <a:xfrm>
            <a:off x="971600" y="1635646"/>
            <a:ext cx="0" cy="504056"/>
          </a:xfrm>
          <a:prstGeom prst="line">
            <a:avLst/>
          </a:prstGeom>
          <a:ln>
            <a:solidFill>
              <a:schemeClr val="tx1">
                <a:lumMod val="65000"/>
                <a:lumOff val="35000"/>
              </a:schemeClr>
            </a:solidFill>
            <a:prstDash val="sysDash"/>
            <a:headEnd type="triangle" w="lg"/>
            <a:tailEnd type="none" w="lg" len="med"/>
          </a:ln>
        </p:spPr>
        <p:style>
          <a:lnRef idx="2">
            <a:schemeClr val="accent1"/>
          </a:lnRef>
          <a:fillRef idx="0">
            <a:schemeClr val="accent1"/>
          </a:fillRef>
          <a:effectRef idx="1">
            <a:schemeClr val="accent1"/>
          </a:effectRef>
          <a:fontRef idx="minor">
            <a:schemeClr val="tx1"/>
          </a:fontRef>
        </p:style>
      </p:cxnSp>
      <p:cxnSp>
        <p:nvCxnSpPr>
          <p:cNvPr id="131" name="直线连接符 130"/>
          <p:cNvCxnSpPr/>
          <p:nvPr/>
        </p:nvCxnSpPr>
        <p:spPr>
          <a:xfrm flipV="1">
            <a:off x="1187624" y="1635646"/>
            <a:ext cx="0" cy="504056"/>
          </a:xfrm>
          <a:prstGeom prst="line">
            <a:avLst/>
          </a:prstGeom>
          <a:ln>
            <a:solidFill>
              <a:schemeClr val="tx1">
                <a:lumMod val="65000"/>
                <a:lumOff val="35000"/>
              </a:schemeClr>
            </a:solidFill>
            <a:prstDash val="sysDash"/>
            <a:headEnd type="triangle" w="lg"/>
            <a:tailEnd type="none" w="lg" len="med"/>
          </a:ln>
        </p:spPr>
        <p:style>
          <a:lnRef idx="2">
            <a:schemeClr val="accent1"/>
          </a:lnRef>
          <a:fillRef idx="0">
            <a:schemeClr val="accent1"/>
          </a:fillRef>
          <a:effectRef idx="1">
            <a:schemeClr val="accent1"/>
          </a:effectRef>
          <a:fontRef idx="minor">
            <a:schemeClr val="tx1"/>
          </a:fontRef>
        </p:style>
      </p:cxnSp>
      <p:sp>
        <p:nvSpPr>
          <p:cNvPr id="135" name="文本框 134"/>
          <p:cNvSpPr txBox="1"/>
          <p:nvPr/>
        </p:nvSpPr>
        <p:spPr>
          <a:xfrm>
            <a:off x="323528" y="1851670"/>
            <a:ext cx="659480" cy="276999"/>
          </a:xfrm>
          <a:prstGeom prst="rect">
            <a:avLst/>
          </a:prstGeom>
          <a:noFill/>
        </p:spPr>
        <p:txBody>
          <a:bodyPr wrap="none" rtlCol="0">
            <a:spAutoFit/>
          </a:bodyPr>
          <a:lstStyle/>
          <a:p>
            <a:r>
              <a:rPr kumimoji="1" lang="en-US" altLang="zh-CN" baseline="30000" dirty="0" smtClean="0"/>
              <a:t>domain</a:t>
            </a:r>
            <a:endParaRPr kumimoji="1" lang="zh-CN" altLang="en-US" baseline="30000" dirty="0"/>
          </a:p>
        </p:txBody>
      </p:sp>
      <p:sp>
        <p:nvSpPr>
          <p:cNvPr id="136" name="文本框 135"/>
          <p:cNvSpPr txBox="1"/>
          <p:nvPr/>
        </p:nvSpPr>
        <p:spPr>
          <a:xfrm>
            <a:off x="1259632" y="1851670"/>
            <a:ext cx="300834" cy="276999"/>
          </a:xfrm>
          <a:prstGeom prst="rect">
            <a:avLst/>
          </a:prstGeom>
          <a:noFill/>
        </p:spPr>
        <p:txBody>
          <a:bodyPr wrap="none" rtlCol="0">
            <a:spAutoFit/>
          </a:bodyPr>
          <a:lstStyle/>
          <a:p>
            <a:r>
              <a:rPr kumimoji="1" lang="en-US" altLang="zh-CN" baseline="30000" dirty="0" smtClean="0"/>
              <a:t>ip</a:t>
            </a:r>
            <a:endParaRPr kumimoji="1" lang="zh-CN" altLang="en-US" baseline="30000" dirty="0"/>
          </a:p>
        </p:txBody>
      </p:sp>
      <p:cxnSp>
        <p:nvCxnSpPr>
          <p:cNvPr id="143" name="直线连接符 142"/>
          <p:cNvCxnSpPr/>
          <p:nvPr/>
        </p:nvCxnSpPr>
        <p:spPr>
          <a:xfrm flipH="1">
            <a:off x="35496" y="2787774"/>
            <a:ext cx="648072" cy="0"/>
          </a:xfrm>
          <a:prstGeom prst="line">
            <a:avLst/>
          </a:prstGeom>
          <a:ln>
            <a:solidFill>
              <a:schemeClr val="tx1">
                <a:lumMod val="65000"/>
                <a:lumOff val="35000"/>
              </a:schemeClr>
            </a:solidFill>
            <a:prstDash val="sysDash"/>
            <a:headEnd type="triangle" w="lg"/>
            <a:tailEnd type="none" w="lg" len="med"/>
          </a:ln>
        </p:spPr>
        <p:style>
          <a:lnRef idx="2">
            <a:schemeClr val="accent1"/>
          </a:lnRef>
          <a:fillRef idx="0">
            <a:schemeClr val="accent1"/>
          </a:fillRef>
          <a:effectRef idx="1">
            <a:schemeClr val="accent1"/>
          </a:effectRef>
          <a:fontRef idx="minor">
            <a:schemeClr val="tx1"/>
          </a:fontRef>
        </p:style>
      </p:cxnSp>
      <p:sp>
        <p:nvSpPr>
          <p:cNvPr id="146" name="文本框 145"/>
          <p:cNvSpPr txBox="1"/>
          <p:nvPr/>
        </p:nvSpPr>
        <p:spPr>
          <a:xfrm>
            <a:off x="179512" y="2571750"/>
            <a:ext cx="353958" cy="276999"/>
          </a:xfrm>
          <a:prstGeom prst="rect">
            <a:avLst/>
          </a:prstGeom>
          <a:noFill/>
        </p:spPr>
        <p:txBody>
          <a:bodyPr wrap="none" rtlCol="0">
            <a:spAutoFit/>
          </a:bodyPr>
          <a:lstStyle/>
          <a:p>
            <a:r>
              <a:rPr kumimoji="1" lang="en-US" altLang="zh-CN" baseline="30000" dirty="0" smtClean="0"/>
              <a:t>url</a:t>
            </a:r>
            <a:endParaRPr kumimoji="1" lang="zh-CN" altLang="en-US" baseline="30000" dirty="0"/>
          </a:p>
        </p:txBody>
      </p:sp>
      <p:cxnSp>
        <p:nvCxnSpPr>
          <p:cNvPr id="147" name="直线连接符 146"/>
          <p:cNvCxnSpPr/>
          <p:nvPr/>
        </p:nvCxnSpPr>
        <p:spPr>
          <a:xfrm flipH="1">
            <a:off x="1547664" y="2787774"/>
            <a:ext cx="648072" cy="0"/>
          </a:xfrm>
          <a:prstGeom prst="line">
            <a:avLst/>
          </a:prstGeom>
          <a:ln>
            <a:solidFill>
              <a:schemeClr val="tx1">
                <a:lumMod val="65000"/>
                <a:lumOff val="35000"/>
              </a:schemeClr>
            </a:solidFill>
            <a:prstDash val="sysDash"/>
            <a:headEnd type="triangle" w="lg"/>
            <a:tailEnd type="none" w="lg" len="med"/>
          </a:ln>
        </p:spPr>
        <p:style>
          <a:lnRef idx="2">
            <a:schemeClr val="accent1"/>
          </a:lnRef>
          <a:fillRef idx="0">
            <a:schemeClr val="accent1"/>
          </a:fillRef>
          <a:effectRef idx="1">
            <a:schemeClr val="accent1"/>
          </a:effectRef>
          <a:fontRef idx="minor">
            <a:schemeClr val="tx1"/>
          </a:fontRef>
        </p:style>
      </p:cxnSp>
      <p:sp>
        <p:nvSpPr>
          <p:cNvPr id="148" name="矩形 147"/>
          <p:cNvSpPr/>
          <p:nvPr/>
        </p:nvSpPr>
        <p:spPr>
          <a:xfrm>
            <a:off x="2339752" y="1491630"/>
            <a:ext cx="4176464" cy="2448272"/>
          </a:xfrm>
          <a:prstGeom prst="rect">
            <a:avLst/>
          </a:prstGeom>
          <a:solidFill>
            <a:schemeClr val="accent5">
              <a:lumMod val="75000"/>
            </a:schemeClr>
          </a:solidFill>
          <a:ln>
            <a:solidFill>
              <a:schemeClr val="bg1">
                <a:lumMod val="65000"/>
              </a:schemeClr>
            </a:solidFill>
            <a:prstDash val="sysDash"/>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CN" altLang="en-US" dirty="0">
              <a:latin typeface="华文仿宋" panose="02010600040101010101" charset="-122"/>
              <a:ea typeface="华文仿宋" panose="02010600040101010101" charset="-122"/>
              <a:cs typeface="华文仿宋" panose="02010600040101010101" charset="-122"/>
            </a:endParaRPr>
          </a:p>
        </p:txBody>
      </p:sp>
      <p:sp>
        <p:nvSpPr>
          <p:cNvPr id="149" name="矩形 148"/>
          <p:cNvSpPr/>
          <p:nvPr/>
        </p:nvSpPr>
        <p:spPr>
          <a:xfrm>
            <a:off x="3347864" y="2211710"/>
            <a:ext cx="792088" cy="288032"/>
          </a:xfrm>
          <a:prstGeom prst="rect">
            <a:avLst/>
          </a:prstGeom>
          <a:solidFill>
            <a:schemeClr val="accent5">
              <a:lumMod val="60000"/>
              <a:lumOff val="40000"/>
            </a:schemeClr>
          </a:solidFill>
          <a:ln>
            <a:solidFill>
              <a:schemeClr val="bg1">
                <a:lumMod val="65000"/>
              </a:schemeClr>
            </a:solidFill>
            <a:prstDash val="sysDash"/>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zh-CN" altLang="en-US" sz="1200" dirty="0" smtClean="0">
                <a:latin typeface="华文仿宋" panose="02010600040101010101" charset="-122"/>
                <a:ea typeface="华文仿宋" panose="02010600040101010101" charset="-122"/>
                <a:cs typeface="华文仿宋" panose="02010600040101010101" charset="-122"/>
              </a:rPr>
              <a:t>交换机</a:t>
            </a:r>
            <a:endParaRPr kumimoji="1" lang="zh-CN" altLang="en-US" sz="1200" dirty="0">
              <a:latin typeface="华文仿宋" panose="02010600040101010101" charset="-122"/>
              <a:ea typeface="华文仿宋" panose="02010600040101010101" charset="-122"/>
              <a:cs typeface="华文仿宋" panose="02010600040101010101" charset="-122"/>
            </a:endParaRPr>
          </a:p>
        </p:txBody>
      </p:sp>
      <p:sp>
        <p:nvSpPr>
          <p:cNvPr id="151" name="矩形 150"/>
          <p:cNvSpPr/>
          <p:nvPr/>
        </p:nvSpPr>
        <p:spPr>
          <a:xfrm>
            <a:off x="2555776" y="2067694"/>
            <a:ext cx="432048" cy="1008112"/>
          </a:xfrm>
          <a:prstGeom prst="rect">
            <a:avLst/>
          </a:prstGeom>
          <a:solidFill>
            <a:schemeClr val="accent5">
              <a:lumMod val="60000"/>
              <a:lumOff val="40000"/>
            </a:schemeClr>
          </a:solidFill>
          <a:ln>
            <a:solidFill>
              <a:schemeClr val="bg1">
                <a:lumMod val="65000"/>
              </a:schemeClr>
            </a:solidFill>
            <a:prstDash val="sysDash"/>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zh-CN" altLang="en-US" sz="1200" dirty="0" smtClean="0">
                <a:latin typeface="华文仿宋" panose="02010600040101010101" charset="-122"/>
                <a:ea typeface="华文仿宋" panose="02010600040101010101" charset="-122"/>
                <a:cs typeface="华文仿宋" panose="02010600040101010101" charset="-122"/>
              </a:rPr>
              <a:t>局域网</a:t>
            </a:r>
            <a:endParaRPr kumimoji="1" lang="zh-CN" altLang="en-US" sz="1200" dirty="0">
              <a:latin typeface="华文仿宋" panose="02010600040101010101" charset="-122"/>
              <a:ea typeface="华文仿宋" panose="02010600040101010101" charset="-122"/>
              <a:cs typeface="华文仿宋" panose="02010600040101010101" charset="-122"/>
            </a:endParaRPr>
          </a:p>
        </p:txBody>
      </p:sp>
      <p:cxnSp>
        <p:nvCxnSpPr>
          <p:cNvPr id="152" name="直线连接符 151"/>
          <p:cNvCxnSpPr/>
          <p:nvPr/>
        </p:nvCxnSpPr>
        <p:spPr>
          <a:xfrm flipH="1">
            <a:off x="3059832" y="2355726"/>
            <a:ext cx="216024" cy="0"/>
          </a:xfrm>
          <a:prstGeom prst="line">
            <a:avLst/>
          </a:prstGeom>
          <a:ln>
            <a:solidFill>
              <a:schemeClr val="tx1"/>
            </a:solidFill>
            <a:prstDash val="sysDash"/>
            <a:headEnd type="triangle" w="lg"/>
            <a:tailEnd type="none" w="lg" len="med"/>
          </a:ln>
        </p:spPr>
        <p:style>
          <a:lnRef idx="2">
            <a:schemeClr val="accent1"/>
          </a:lnRef>
          <a:fillRef idx="0">
            <a:schemeClr val="accent1"/>
          </a:fillRef>
          <a:effectRef idx="1">
            <a:schemeClr val="accent1"/>
          </a:effectRef>
          <a:fontRef idx="minor">
            <a:schemeClr val="tx1"/>
          </a:fontRef>
        </p:style>
      </p:cxnSp>
      <p:cxnSp>
        <p:nvCxnSpPr>
          <p:cNvPr id="154" name="直线连接符 153"/>
          <p:cNvCxnSpPr/>
          <p:nvPr/>
        </p:nvCxnSpPr>
        <p:spPr>
          <a:xfrm flipH="1">
            <a:off x="4283968" y="2355726"/>
            <a:ext cx="216024" cy="0"/>
          </a:xfrm>
          <a:prstGeom prst="line">
            <a:avLst/>
          </a:prstGeom>
          <a:ln>
            <a:solidFill>
              <a:schemeClr val="tx1"/>
            </a:solidFill>
            <a:prstDash val="sysDash"/>
            <a:headEnd type="triangle" w="lg"/>
            <a:tailEnd type="none" w="lg" len="med"/>
          </a:ln>
        </p:spPr>
        <p:style>
          <a:lnRef idx="2">
            <a:schemeClr val="accent1"/>
          </a:lnRef>
          <a:fillRef idx="0">
            <a:schemeClr val="accent1"/>
          </a:fillRef>
          <a:effectRef idx="1">
            <a:schemeClr val="accent1"/>
          </a:effectRef>
          <a:fontRef idx="minor">
            <a:schemeClr val="tx1"/>
          </a:fontRef>
        </p:style>
      </p:cxnSp>
      <p:sp>
        <p:nvSpPr>
          <p:cNvPr id="155" name="矩形 154"/>
          <p:cNvSpPr/>
          <p:nvPr/>
        </p:nvSpPr>
        <p:spPr>
          <a:xfrm>
            <a:off x="3347864" y="2571750"/>
            <a:ext cx="792088" cy="288032"/>
          </a:xfrm>
          <a:prstGeom prst="rect">
            <a:avLst/>
          </a:prstGeom>
          <a:solidFill>
            <a:schemeClr val="accent5">
              <a:lumMod val="60000"/>
              <a:lumOff val="40000"/>
            </a:schemeClr>
          </a:solidFill>
          <a:ln>
            <a:solidFill>
              <a:schemeClr val="bg1">
                <a:lumMod val="65000"/>
              </a:schemeClr>
            </a:solidFill>
            <a:prstDash val="sysDash"/>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zh-CN" altLang="en-US" sz="1200" dirty="0" smtClean="0">
                <a:latin typeface="华文仿宋" panose="02010600040101010101" charset="-122"/>
                <a:ea typeface="华文仿宋" panose="02010600040101010101" charset="-122"/>
                <a:cs typeface="华文仿宋" panose="02010600040101010101" charset="-122"/>
              </a:rPr>
              <a:t>交换机</a:t>
            </a:r>
            <a:endParaRPr kumimoji="1" lang="zh-CN" altLang="en-US" sz="1200" dirty="0">
              <a:latin typeface="华文仿宋" panose="02010600040101010101" charset="-122"/>
              <a:ea typeface="华文仿宋" panose="02010600040101010101" charset="-122"/>
              <a:cs typeface="华文仿宋" panose="02010600040101010101" charset="-122"/>
            </a:endParaRPr>
          </a:p>
        </p:txBody>
      </p:sp>
      <p:cxnSp>
        <p:nvCxnSpPr>
          <p:cNvPr id="156" name="直线连接符 155"/>
          <p:cNvCxnSpPr/>
          <p:nvPr/>
        </p:nvCxnSpPr>
        <p:spPr>
          <a:xfrm flipH="1">
            <a:off x="3059832" y="2715766"/>
            <a:ext cx="216024" cy="0"/>
          </a:xfrm>
          <a:prstGeom prst="line">
            <a:avLst/>
          </a:prstGeom>
          <a:ln>
            <a:solidFill>
              <a:schemeClr val="tx1"/>
            </a:solidFill>
            <a:prstDash val="sysDash"/>
            <a:headEnd type="triangle" w="lg"/>
            <a:tailEnd type="none" w="lg" len="med"/>
          </a:ln>
        </p:spPr>
        <p:style>
          <a:lnRef idx="2">
            <a:schemeClr val="accent1"/>
          </a:lnRef>
          <a:fillRef idx="0">
            <a:schemeClr val="accent1"/>
          </a:fillRef>
          <a:effectRef idx="1">
            <a:schemeClr val="accent1"/>
          </a:effectRef>
          <a:fontRef idx="minor">
            <a:schemeClr val="tx1"/>
          </a:fontRef>
        </p:style>
      </p:cxnSp>
      <p:sp>
        <p:nvSpPr>
          <p:cNvPr id="159" name="椭圆 158"/>
          <p:cNvSpPr/>
          <p:nvPr/>
        </p:nvSpPr>
        <p:spPr>
          <a:xfrm>
            <a:off x="3707904" y="2946403"/>
            <a:ext cx="64800" cy="64800"/>
          </a:xfrm>
          <a:prstGeom prst="ellipse">
            <a:avLst/>
          </a:prstGeom>
          <a:solidFill>
            <a:schemeClr val="accent5">
              <a:lumMod val="60000"/>
              <a:lumOff val="40000"/>
            </a:schemeClr>
          </a:solidFill>
        </p:spPr>
        <p:style>
          <a:lnRef idx="1">
            <a:schemeClr val="dk1"/>
          </a:lnRef>
          <a:fillRef idx="3">
            <a:schemeClr val="dk1"/>
          </a:fillRef>
          <a:effectRef idx="2">
            <a:schemeClr val="dk1"/>
          </a:effectRef>
          <a:fontRef idx="minor">
            <a:schemeClr val="lt1"/>
          </a:fontRef>
        </p:style>
        <p:txBody>
          <a:bodyPr/>
          <a:lstStyle/>
          <a:p>
            <a:endParaRPr lang="zh-CN" altLang="en-US" dirty="0"/>
          </a:p>
        </p:txBody>
      </p:sp>
      <p:sp>
        <p:nvSpPr>
          <p:cNvPr id="161" name="椭圆 160"/>
          <p:cNvSpPr/>
          <p:nvPr/>
        </p:nvSpPr>
        <p:spPr>
          <a:xfrm>
            <a:off x="3707904" y="3083014"/>
            <a:ext cx="64800" cy="64800"/>
          </a:xfrm>
          <a:prstGeom prst="ellipse">
            <a:avLst/>
          </a:prstGeom>
          <a:solidFill>
            <a:schemeClr val="accent5">
              <a:lumMod val="60000"/>
              <a:lumOff val="40000"/>
            </a:schemeClr>
          </a:solidFill>
        </p:spPr>
        <p:style>
          <a:lnRef idx="1">
            <a:schemeClr val="dk1"/>
          </a:lnRef>
          <a:fillRef idx="3">
            <a:schemeClr val="dk1"/>
          </a:fillRef>
          <a:effectRef idx="2">
            <a:schemeClr val="dk1"/>
          </a:effectRef>
          <a:fontRef idx="minor">
            <a:schemeClr val="lt1"/>
          </a:fontRef>
        </p:style>
        <p:txBody>
          <a:bodyPr/>
          <a:lstStyle/>
          <a:p>
            <a:endParaRPr lang="zh-CN" altLang="en-US" dirty="0"/>
          </a:p>
        </p:txBody>
      </p:sp>
      <p:cxnSp>
        <p:nvCxnSpPr>
          <p:cNvPr id="162" name="直线连接符 161"/>
          <p:cNvCxnSpPr/>
          <p:nvPr/>
        </p:nvCxnSpPr>
        <p:spPr>
          <a:xfrm flipH="1">
            <a:off x="4283968" y="2715766"/>
            <a:ext cx="216024" cy="0"/>
          </a:xfrm>
          <a:prstGeom prst="line">
            <a:avLst/>
          </a:prstGeom>
          <a:ln>
            <a:solidFill>
              <a:schemeClr val="tx1"/>
            </a:solidFill>
            <a:prstDash val="sysDash"/>
            <a:headEnd type="triangle" w="lg"/>
            <a:tailEnd type="none" w="lg" len="med"/>
          </a:ln>
        </p:spPr>
        <p:style>
          <a:lnRef idx="2">
            <a:schemeClr val="accent1"/>
          </a:lnRef>
          <a:fillRef idx="0">
            <a:schemeClr val="accent1"/>
          </a:fillRef>
          <a:effectRef idx="1">
            <a:schemeClr val="accent1"/>
          </a:effectRef>
          <a:fontRef idx="minor">
            <a:schemeClr val="tx1"/>
          </a:fontRef>
        </p:style>
      </p:cxnSp>
      <p:sp>
        <p:nvSpPr>
          <p:cNvPr id="164" name="矩形 163"/>
          <p:cNvSpPr/>
          <p:nvPr/>
        </p:nvSpPr>
        <p:spPr>
          <a:xfrm>
            <a:off x="4644008" y="2211710"/>
            <a:ext cx="792088" cy="288032"/>
          </a:xfrm>
          <a:prstGeom prst="rect">
            <a:avLst/>
          </a:prstGeom>
          <a:solidFill>
            <a:schemeClr val="accent5">
              <a:lumMod val="60000"/>
              <a:lumOff val="40000"/>
            </a:schemeClr>
          </a:solidFill>
          <a:ln>
            <a:solidFill>
              <a:schemeClr val="bg1">
                <a:lumMod val="65000"/>
              </a:schemeClr>
            </a:solidFill>
            <a:prstDash val="sysDash"/>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zh-CN" altLang="en-US" sz="1200" dirty="0" smtClean="0">
                <a:latin typeface="华文仿宋" panose="02010600040101010101" charset="-122"/>
                <a:ea typeface="华文仿宋" panose="02010600040101010101" charset="-122"/>
                <a:cs typeface="华文仿宋" panose="02010600040101010101" charset="-122"/>
              </a:rPr>
              <a:t>路由器</a:t>
            </a:r>
            <a:endParaRPr kumimoji="1" lang="zh-CN" altLang="en-US" sz="1200" dirty="0">
              <a:latin typeface="华文仿宋" panose="02010600040101010101" charset="-122"/>
              <a:ea typeface="华文仿宋" panose="02010600040101010101" charset="-122"/>
              <a:cs typeface="华文仿宋" panose="02010600040101010101" charset="-122"/>
            </a:endParaRPr>
          </a:p>
        </p:txBody>
      </p:sp>
      <p:sp>
        <p:nvSpPr>
          <p:cNvPr id="165" name="矩形 164"/>
          <p:cNvSpPr/>
          <p:nvPr/>
        </p:nvSpPr>
        <p:spPr>
          <a:xfrm>
            <a:off x="4644008" y="2571750"/>
            <a:ext cx="792088" cy="288032"/>
          </a:xfrm>
          <a:prstGeom prst="rect">
            <a:avLst/>
          </a:prstGeom>
          <a:solidFill>
            <a:schemeClr val="accent5">
              <a:lumMod val="60000"/>
              <a:lumOff val="40000"/>
            </a:schemeClr>
          </a:solidFill>
          <a:ln>
            <a:solidFill>
              <a:schemeClr val="bg1">
                <a:lumMod val="65000"/>
              </a:schemeClr>
            </a:solidFill>
            <a:prstDash val="sysDash"/>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zh-CN" altLang="en-US" sz="1200" dirty="0" smtClean="0">
                <a:latin typeface="华文仿宋" panose="02010600040101010101" charset="-122"/>
                <a:ea typeface="华文仿宋" panose="02010600040101010101" charset="-122"/>
                <a:cs typeface="华文仿宋" panose="02010600040101010101" charset="-122"/>
              </a:rPr>
              <a:t>路由器</a:t>
            </a:r>
            <a:endParaRPr kumimoji="1" lang="zh-CN" altLang="en-US" sz="1200" dirty="0">
              <a:latin typeface="华文仿宋" panose="02010600040101010101" charset="-122"/>
              <a:ea typeface="华文仿宋" panose="02010600040101010101" charset="-122"/>
              <a:cs typeface="华文仿宋" panose="02010600040101010101" charset="-122"/>
            </a:endParaRPr>
          </a:p>
        </p:txBody>
      </p:sp>
      <p:sp>
        <p:nvSpPr>
          <p:cNvPr id="166" name="椭圆 165"/>
          <p:cNvSpPr/>
          <p:nvPr/>
        </p:nvSpPr>
        <p:spPr>
          <a:xfrm>
            <a:off x="5004048" y="2931790"/>
            <a:ext cx="64800" cy="64800"/>
          </a:xfrm>
          <a:prstGeom prst="ellipse">
            <a:avLst/>
          </a:prstGeom>
          <a:solidFill>
            <a:schemeClr val="accent5">
              <a:lumMod val="60000"/>
              <a:lumOff val="40000"/>
            </a:schemeClr>
          </a:solidFill>
        </p:spPr>
        <p:style>
          <a:lnRef idx="1">
            <a:schemeClr val="dk1"/>
          </a:lnRef>
          <a:fillRef idx="3">
            <a:schemeClr val="dk1"/>
          </a:fillRef>
          <a:effectRef idx="2">
            <a:schemeClr val="dk1"/>
          </a:effectRef>
          <a:fontRef idx="minor">
            <a:schemeClr val="lt1"/>
          </a:fontRef>
        </p:style>
        <p:txBody>
          <a:bodyPr/>
          <a:lstStyle/>
          <a:p>
            <a:endParaRPr lang="zh-CN" altLang="en-US" dirty="0"/>
          </a:p>
        </p:txBody>
      </p:sp>
      <p:sp>
        <p:nvSpPr>
          <p:cNvPr id="167" name="椭圆 166"/>
          <p:cNvSpPr/>
          <p:nvPr/>
        </p:nvSpPr>
        <p:spPr>
          <a:xfrm>
            <a:off x="5004048" y="3068401"/>
            <a:ext cx="64800" cy="64800"/>
          </a:xfrm>
          <a:prstGeom prst="ellipse">
            <a:avLst/>
          </a:prstGeom>
          <a:solidFill>
            <a:schemeClr val="accent5">
              <a:lumMod val="60000"/>
              <a:lumOff val="40000"/>
            </a:schemeClr>
          </a:solidFill>
        </p:spPr>
        <p:style>
          <a:lnRef idx="1">
            <a:schemeClr val="dk1"/>
          </a:lnRef>
          <a:fillRef idx="3">
            <a:schemeClr val="dk1"/>
          </a:fillRef>
          <a:effectRef idx="2">
            <a:schemeClr val="dk1"/>
          </a:effectRef>
          <a:fontRef idx="minor">
            <a:schemeClr val="lt1"/>
          </a:fontRef>
        </p:style>
        <p:txBody>
          <a:bodyPr/>
          <a:lstStyle/>
          <a:p>
            <a:endParaRPr lang="zh-CN" altLang="en-US" dirty="0"/>
          </a:p>
        </p:txBody>
      </p:sp>
      <p:sp>
        <p:nvSpPr>
          <p:cNvPr id="168" name="矩形 167"/>
          <p:cNvSpPr/>
          <p:nvPr/>
        </p:nvSpPr>
        <p:spPr>
          <a:xfrm>
            <a:off x="5796136" y="2067694"/>
            <a:ext cx="432048" cy="1008112"/>
          </a:xfrm>
          <a:prstGeom prst="rect">
            <a:avLst/>
          </a:prstGeom>
          <a:solidFill>
            <a:schemeClr val="accent5">
              <a:lumMod val="60000"/>
              <a:lumOff val="40000"/>
            </a:schemeClr>
          </a:solidFill>
          <a:ln>
            <a:solidFill>
              <a:schemeClr val="bg1">
                <a:lumMod val="65000"/>
              </a:schemeClr>
            </a:solidFill>
            <a:prstDash val="sysDash"/>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zh-CN" altLang="en-US" sz="1200" dirty="0" smtClean="0">
                <a:latin typeface="华文仿宋" panose="02010600040101010101" charset="-122"/>
                <a:ea typeface="华文仿宋" panose="02010600040101010101" charset="-122"/>
                <a:cs typeface="华文仿宋" panose="02010600040101010101" charset="-122"/>
              </a:rPr>
              <a:t>主干网络</a:t>
            </a:r>
            <a:endParaRPr kumimoji="1" lang="zh-CN" altLang="en-US" sz="1200" dirty="0">
              <a:latin typeface="华文仿宋" panose="02010600040101010101" charset="-122"/>
              <a:ea typeface="华文仿宋" panose="02010600040101010101" charset="-122"/>
              <a:cs typeface="华文仿宋" panose="02010600040101010101" charset="-122"/>
            </a:endParaRPr>
          </a:p>
        </p:txBody>
      </p:sp>
      <p:cxnSp>
        <p:nvCxnSpPr>
          <p:cNvPr id="169" name="直线连接符 168"/>
          <p:cNvCxnSpPr/>
          <p:nvPr/>
        </p:nvCxnSpPr>
        <p:spPr>
          <a:xfrm flipH="1">
            <a:off x="5508104" y="2355726"/>
            <a:ext cx="216024" cy="0"/>
          </a:xfrm>
          <a:prstGeom prst="line">
            <a:avLst/>
          </a:prstGeom>
          <a:ln>
            <a:solidFill>
              <a:schemeClr val="tx1"/>
            </a:solidFill>
            <a:prstDash val="sysDash"/>
            <a:headEnd type="triangle" w="lg"/>
            <a:tailEnd type="none" w="lg" len="med"/>
          </a:ln>
        </p:spPr>
        <p:style>
          <a:lnRef idx="2">
            <a:schemeClr val="accent1"/>
          </a:lnRef>
          <a:fillRef idx="0">
            <a:schemeClr val="accent1"/>
          </a:fillRef>
          <a:effectRef idx="1">
            <a:schemeClr val="accent1"/>
          </a:effectRef>
          <a:fontRef idx="minor">
            <a:schemeClr val="tx1"/>
          </a:fontRef>
        </p:style>
      </p:cxnSp>
      <p:cxnSp>
        <p:nvCxnSpPr>
          <p:cNvPr id="170" name="直线连接符 169"/>
          <p:cNvCxnSpPr/>
          <p:nvPr/>
        </p:nvCxnSpPr>
        <p:spPr>
          <a:xfrm flipH="1">
            <a:off x="5508104" y="2715766"/>
            <a:ext cx="216024" cy="0"/>
          </a:xfrm>
          <a:prstGeom prst="line">
            <a:avLst/>
          </a:prstGeom>
          <a:ln>
            <a:solidFill>
              <a:schemeClr val="tx1"/>
            </a:solidFill>
            <a:prstDash val="sysDash"/>
            <a:headEnd type="triangle" w="lg"/>
            <a:tailEnd type="none" w="lg" len="med"/>
          </a:ln>
        </p:spPr>
        <p:style>
          <a:lnRef idx="2">
            <a:schemeClr val="accent1"/>
          </a:lnRef>
          <a:fillRef idx="0">
            <a:schemeClr val="accent1"/>
          </a:fillRef>
          <a:effectRef idx="1">
            <a:schemeClr val="accent1"/>
          </a:effectRef>
          <a:fontRef idx="minor">
            <a:schemeClr val="tx1"/>
          </a:fontRef>
        </p:style>
      </p:cxnSp>
      <p:cxnSp>
        <p:nvCxnSpPr>
          <p:cNvPr id="171" name="直线连接符 170"/>
          <p:cNvCxnSpPr/>
          <p:nvPr/>
        </p:nvCxnSpPr>
        <p:spPr>
          <a:xfrm>
            <a:off x="1547664" y="2499742"/>
            <a:ext cx="648072" cy="0"/>
          </a:xfrm>
          <a:prstGeom prst="line">
            <a:avLst/>
          </a:prstGeom>
          <a:ln>
            <a:solidFill>
              <a:schemeClr val="tx1">
                <a:lumMod val="65000"/>
                <a:lumOff val="35000"/>
              </a:schemeClr>
            </a:solidFill>
            <a:prstDash val="sysDash"/>
            <a:headEnd type="triangle" w="lg"/>
            <a:tailEnd type="none" w="lg" len="med"/>
          </a:ln>
        </p:spPr>
        <p:style>
          <a:lnRef idx="2">
            <a:schemeClr val="accent1"/>
          </a:lnRef>
          <a:fillRef idx="0">
            <a:schemeClr val="accent1"/>
          </a:fillRef>
          <a:effectRef idx="1">
            <a:schemeClr val="accent1"/>
          </a:effectRef>
          <a:fontRef idx="minor">
            <a:schemeClr val="tx1"/>
          </a:fontRef>
        </p:style>
      </p:cxnSp>
      <p:sp>
        <p:nvSpPr>
          <p:cNvPr id="178" name="文本框 177"/>
          <p:cNvSpPr txBox="1"/>
          <p:nvPr/>
        </p:nvSpPr>
        <p:spPr>
          <a:xfrm>
            <a:off x="1587877" y="2222743"/>
            <a:ext cx="607859" cy="276999"/>
          </a:xfrm>
          <a:prstGeom prst="rect">
            <a:avLst/>
          </a:prstGeom>
          <a:noFill/>
        </p:spPr>
        <p:txBody>
          <a:bodyPr wrap="none" rtlCol="0">
            <a:spAutoFit/>
          </a:bodyPr>
          <a:lstStyle/>
          <a:p>
            <a:r>
              <a:rPr kumimoji="1" lang="en-US" altLang="zh-CN" baseline="30000" dirty="0" smtClean="0"/>
              <a:t>render</a:t>
            </a:r>
            <a:endParaRPr kumimoji="1" lang="zh-CN" altLang="en-US" baseline="30000" dirty="0"/>
          </a:p>
        </p:txBody>
      </p:sp>
      <p:sp>
        <p:nvSpPr>
          <p:cNvPr id="179" name="矩形 178"/>
          <p:cNvSpPr/>
          <p:nvPr/>
        </p:nvSpPr>
        <p:spPr>
          <a:xfrm>
            <a:off x="7524328" y="1707654"/>
            <a:ext cx="1368152" cy="2304256"/>
          </a:xfrm>
          <a:prstGeom prst="rect">
            <a:avLst/>
          </a:prstGeom>
          <a:solidFill>
            <a:srgbClr val="B9D7AB"/>
          </a:solidFill>
          <a:ln>
            <a:solidFill>
              <a:schemeClr val="bg1">
                <a:lumMod val="65000"/>
              </a:schemeClr>
            </a:solidFill>
            <a:prstDash val="sysDash"/>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en-US" altLang="zh-CN" dirty="0" smtClean="0">
              <a:latin typeface="华文仿宋" panose="02010600040101010101" charset="-122"/>
              <a:ea typeface="华文仿宋" panose="02010600040101010101" charset="-122"/>
              <a:cs typeface="华文仿宋" panose="02010600040101010101" charset="-122"/>
            </a:endParaRPr>
          </a:p>
        </p:txBody>
      </p:sp>
      <p:sp>
        <p:nvSpPr>
          <p:cNvPr id="180" name="文本框 179"/>
          <p:cNvSpPr txBox="1"/>
          <p:nvPr/>
        </p:nvSpPr>
        <p:spPr>
          <a:xfrm>
            <a:off x="7884368" y="1851670"/>
            <a:ext cx="646331" cy="276999"/>
          </a:xfrm>
          <a:prstGeom prst="rect">
            <a:avLst/>
          </a:prstGeom>
          <a:noFill/>
        </p:spPr>
        <p:txBody>
          <a:bodyPr wrap="none" rtlCol="0">
            <a:spAutoFit/>
          </a:bodyPr>
          <a:lstStyle/>
          <a:p>
            <a:r>
              <a:rPr kumimoji="1" lang="zh-CN" altLang="en-US" baseline="30000" dirty="0" smtClean="0">
                <a:latin typeface="仿宋" panose="02010609060101010101" charset="-122"/>
                <a:ea typeface="仿宋" panose="02010609060101010101" charset="-122"/>
                <a:cs typeface="仿宋" panose="02010609060101010101" charset="-122"/>
              </a:rPr>
              <a:t>服务端</a:t>
            </a:r>
            <a:endParaRPr kumimoji="1" lang="zh-CN" altLang="en-US" baseline="30000" dirty="0">
              <a:latin typeface="仿宋" panose="02010609060101010101" charset="-122"/>
              <a:ea typeface="仿宋" panose="02010609060101010101" charset="-122"/>
              <a:cs typeface="仿宋" panose="02010609060101010101" charset="-122"/>
            </a:endParaRPr>
          </a:p>
        </p:txBody>
      </p:sp>
      <p:sp>
        <p:nvSpPr>
          <p:cNvPr id="38" name="矩形 37"/>
          <p:cNvSpPr/>
          <p:nvPr/>
        </p:nvSpPr>
        <p:spPr>
          <a:xfrm>
            <a:off x="7668260" y="2139950"/>
            <a:ext cx="1223645" cy="288290"/>
          </a:xfrm>
          <a:prstGeom prst="rect">
            <a:avLst/>
          </a:prstGeom>
          <a:solidFill>
            <a:srgbClr val="CEE5C1"/>
          </a:solidFill>
          <a:ln>
            <a:solidFill>
              <a:schemeClr val="bg1">
                <a:lumMod val="65000"/>
              </a:schemeClr>
            </a:solidFill>
            <a:prstDash val="sysDash"/>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1200" dirty="0" smtClean="0">
                <a:latin typeface="Avenir Next Condensed Regular"/>
                <a:ea typeface="华文仿宋" panose="02010600040101010101" charset="-122"/>
                <a:cs typeface="Avenir Next Condensed Regular"/>
              </a:rPr>
              <a:t>Controller</a:t>
            </a:r>
            <a:endParaRPr kumimoji="1" lang="zh-CN" altLang="en-US" sz="1200" dirty="0">
              <a:latin typeface="Avenir Next Condensed Regular"/>
              <a:ea typeface="华文仿宋" panose="02010600040101010101" charset="-122"/>
              <a:cs typeface="Avenir Next Condensed Regular"/>
            </a:endParaRPr>
          </a:p>
        </p:txBody>
      </p:sp>
      <p:cxnSp>
        <p:nvCxnSpPr>
          <p:cNvPr id="175" name="直线连接符 174"/>
          <p:cNvCxnSpPr/>
          <p:nvPr/>
        </p:nvCxnSpPr>
        <p:spPr>
          <a:xfrm flipH="1">
            <a:off x="6948770" y="2283718"/>
            <a:ext cx="720080" cy="0"/>
          </a:xfrm>
          <a:prstGeom prst="line">
            <a:avLst/>
          </a:prstGeom>
          <a:ln>
            <a:solidFill>
              <a:schemeClr val="tx1">
                <a:lumMod val="65000"/>
                <a:lumOff val="35000"/>
              </a:schemeClr>
            </a:solidFill>
            <a:prstDash val="sysDash"/>
            <a:headEnd type="triangle" w="lg"/>
            <a:tailEnd type="none" w="lg" len="med"/>
          </a:ln>
        </p:spPr>
        <p:style>
          <a:lnRef idx="2">
            <a:schemeClr val="accent1"/>
          </a:lnRef>
          <a:fillRef idx="0">
            <a:schemeClr val="accent1"/>
          </a:fillRef>
          <a:effectRef idx="1">
            <a:schemeClr val="accent1"/>
          </a:effectRef>
          <a:fontRef idx="minor">
            <a:schemeClr val="tx1"/>
          </a:fontRef>
        </p:style>
      </p:cxnSp>
      <p:cxnSp>
        <p:nvCxnSpPr>
          <p:cNvPr id="49" name="直线连接符 48"/>
          <p:cNvCxnSpPr/>
          <p:nvPr/>
        </p:nvCxnSpPr>
        <p:spPr>
          <a:xfrm>
            <a:off x="8388424" y="2499742"/>
            <a:ext cx="0" cy="288032"/>
          </a:xfrm>
          <a:prstGeom prst="line">
            <a:avLst/>
          </a:prstGeom>
          <a:ln>
            <a:solidFill>
              <a:schemeClr val="tx1">
                <a:lumMod val="65000"/>
                <a:lumOff val="35000"/>
              </a:schemeClr>
            </a:solidFill>
            <a:prstDash val="sysDash"/>
            <a:headEnd type="triangle" w="lg"/>
            <a:tailEnd type="none" w="lg" len="med"/>
          </a:ln>
        </p:spPr>
        <p:style>
          <a:lnRef idx="2">
            <a:schemeClr val="accent1"/>
          </a:lnRef>
          <a:fillRef idx="0">
            <a:schemeClr val="accent1"/>
          </a:fillRef>
          <a:effectRef idx="1">
            <a:schemeClr val="accent1"/>
          </a:effectRef>
          <a:fontRef idx="minor">
            <a:schemeClr val="tx1"/>
          </a:fontRef>
        </p:style>
      </p:cxnSp>
      <p:cxnSp>
        <p:nvCxnSpPr>
          <p:cNvPr id="50" name="直线连接符 49"/>
          <p:cNvCxnSpPr/>
          <p:nvPr/>
        </p:nvCxnSpPr>
        <p:spPr>
          <a:xfrm flipV="1">
            <a:off x="8604448" y="3219822"/>
            <a:ext cx="0" cy="288032"/>
          </a:xfrm>
          <a:prstGeom prst="line">
            <a:avLst/>
          </a:prstGeom>
          <a:ln>
            <a:solidFill>
              <a:schemeClr val="tx1">
                <a:lumMod val="65000"/>
                <a:lumOff val="35000"/>
              </a:schemeClr>
            </a:solidFill>
            <a:prstDash val="sysDash"/>
            <a:headEnd type="triangle" w="lg"/>
            <a:tailEnd type="none" w="lg" len="med"/>
          </a:ln>
        </p:spPr>
        <p:style>
          <a:lnRef idx="2">
            <a:schemeClr val="accent1"/>
          </a:lnRef>
          <a:fillRef idx="0">
            <a:schemeClr val="accent1"/>
          </a:fillRef>
          <a:effectRef idx="1">
            <a:schemeClr val="accent1"/>
          </a:effectRef>
          <a:fontRef idx="minor">
            <a:schemeClr val="tx1"/>
          </a:fontRef>
        </p:style>
      </p:cxnSp>
      <p:sp>
        <p:nvSpPr>
          <p:cNvPr id="55" name="矩形 54"/>
          <p:cNvSpPr/>
          <p:nvPr/>
        </p:nvSpPr>
        <p:spPr>
          <a:xfrm>
            <a:off x="8203565" y="2860040"/>
            <a:ext cx="688340" cy="288290"/>
          </a:xfrm>
          <a:prstGeom prst="rect">
            <a:avLst/>
          </a:prstGeom>
          <a:solidFill>
            <a:srgbClr val="CEE5C1"/>
          </a:solidFill>
          <a:ln>
            <a:solidFill>
              <a:schemeClr val="bg1">
                <a:lumMod val="65000"/>
              </a:schemeClr>
            </a:solidFill>
            <a:prstDash val="sysDash"/>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1200" dirty="0" smtClean="0">
                <a:latin typeface="Avenir Next Condensed Regular"/>
                <a:ea typeface="华文仿宋" panose="02010600040101010101" charset="-122"/>
                <a:cs typeface="Avenir Next Condensed Regular"/>
              </a:rPr>
              <a:t>Model</a:t>
            </a:r>
            <a:endParaRPr kumimoji="1" lang="zh-CN" altLang="en-US" sz="1200" dirty="0">
              <a:latin typeface="Avenir Next Condensed Regular"/>
              <a:ea typeface="华文仿宋" panose="02010600040101010101" charset="-122"/>
              <a:cs typeface="Avenir Next Condensed Regular"/>
            </a:endParaRPr>
          </a:p>
        </p:txBody>
      </p:sp>
      <p:sp>
        <p:nvSpPr>
          <p:cNvPr id="56" name="矩形 55"/>
          <p:cNvSpPr/>
          <p:nvPr/>
        </p:nvSpPr>
        <p:spPr>
          <a:xfrm>
            <a:off x="7596505" y="2860040"/>
            <a:ext cx="606425" cy="288290"/>
          </a:xfrm>
          <a:prstGeom prst="rect">
            <a:avLst/>
          </a:prstGeom>
          <a:solidFill>
            <a:srgbClr val="CEE5C1"/>
          </a:solidFill>
          <a:ln>
            <a:solidFill>
              <a:schemeClr val="bg1">
                <a:lumMod val="65000"/>
              </a:schemeClr>
            </a:solidFill>
            <a:prstDash val="sysDash"/>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1200" dirty="0" smtClean="0">
                <a:latin typeface="Avenir Next Condensed Regular"/>
                <a:ea typeface="华文仿宋" panose="02010600040101010101" charset="-122"/>
                <a:cs typeface="Avenir Next Condensed Regular"/>
              </a:rPr>
              <a:t>View</a:t>
            </a:r>
            <a:endParaRPr kumimoji="1" lang="zh-CN" altLang="en-US" sz="1200" dirty="0">
              <a:latin typeface="Avenir Next Condensed Regular"/>
              <a:ea typeface="华文仿宋" panose="02010600040101010101" charset="-122"/>
              <a:cs typeface="Avenir Next Condensed Regular"/>
            </a:endParaRPr>
          </a:p>
        </p:txBody>
      </p:sp>
      <p:cxnSp>
        <p:nvCxnSpPr>
          <p:cNvPr id="176" name="直线连接符 175"/>
          <p:cNvCxnSpPr/>
          <p:nvPr/>
        </p:nvCxnSpPr>
        <p:spPr>
          <a:xfrm>
            <a:off x="6948264" y="3003798"/>
            <a:ext cx="648072" cy="0"/>
          </a:xfrm>
          <a:prstGeom prst="line">
            <a:avLst/>
          </a:prstGeom>
          <a:ln>
            <a:solidFill>
              <a:schemeClr val="tx1">
                <a:lumMod val="65000"/>
                <a:lumOff val="35000"/>
              </a:schemeClr>
            </a:solidFill>
            <a:prstDash val="sysDash"/>
            <a:headEnd type="triangle" w="lg"/>
            <a:tailEnd type="none" w="lg" len="med"/>
          </a:ln>
        </p:spPr>
        <p:style>
          <a:lnRef idx="2">
            <a:schemeClr val="accent1"/>
          </a:lnRef>
          <a:fillRef idx="0">
            <a:schemeClr val="accent1"/>
          </a:fillRef>
          <a:effectRef idx="1">
            <a:schemeClr val="accent1"/>
          </a:effectRef>
          <a:fontRef idx="minor">
            <a:schemeClr val="tx1"/>
          </a:fontRef>
        </p:style>
      </p:cxnSp>
      <p:sp>
        <p:nvSpPr>
          <p:cNvPr id="57" name="矩形 56"/>
          <p:cNvSpPr/>
          <p:nvPr/>
        </p:nvSpPr>
        <p:spPr>
          <a:xfrm>
            <a:off x="7668344" y="3579862"/>
            <a:ext cx="1152128" cy="288032"/>
          </a:xfrm>
          <a:prstGeom prst="rect">
            <a:avLst/>
          </a:prstGeom>
          <a:solidFill>
            <a:srgbClr val="CEE5C1"/>
          </a:solidFill>
          <a:ln>
            <a:solidFill>
              <a:schemeClr val="bg1">
                <a:lumMod val="65000"/>
              </a:schemeClr>
            </a:solidFill>
            <a:prstDash val="sysDash"/>
          </a:ln>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zh-CN" sz="1200" dirty="0">
                <a:latin typeface="Avenir Next Condensed Regular"/>
                <a:ea typeface="华文仿宋" panose="02010600040101010101" charset="-122"/>
                <a:cs typeface="Avenir Next Condensed Regular"/>
              </a:rPr>
              <a:t>r</a:t>
            </a:r>
            <a:r>
              <a:rPr kumimoji="1" lang="en-US" altLang="zh-CN" sz="1200" dirty="0" smtClean="0">
                <a:latin typeface="Avenir Next Condensed Regular"/>
                <a:ea typeface="华文仿宋" panose="02010600040101010101" charset="-122"/>
                <a:cs typeface="Avenir Next Condensed Regular"/>
              </a:rPr>
              <a:t>edis + db</a:t>
            </a:r>
            <a:endParaRPr kumimoji="1" lang="zh-CN" altLang="en-US" sz="1200" dirty="0">
              <a:latin typeface="Avenir Next Condensed Regular"/>
              <a:ea typeface="华文仿宋" panose="02010600040101010101" charset="-122"/>
              <a:cs typeface="Avenir Next Condensed Regular"/>
            </a:endParaRPr>
          </a:p>
        </p:txBody>
      </p:sp>
      <p:cxnSp>
        <p:nvCxnSpPr>
          <p:cNvPr id="58" name="直线连接符 57"/>
          <p:cNvCxnSpPr/>
          <p:nvPr/>
        </p:nvCxnSpPr>
        <p:spPr>
          <a:xfrm>
            <a:off x="8388424" y="3219822"/>
            <a:ext cx="0" cy="288032"/>
          </a:xfrm>
          <a:prstGeom prst="line">
            <a:avLst/>
          </a:prstGeom>
          <a:ln>
            <a:solidFill>
              <a:schemeClr val="tx1">
                <a:lumMod val="65000"/>
                <a:lumOff val="35000"/>
              </a:schemeClr>
            </a:solidFill>
            <a:prstDash val="sysDash"/>
            <a:headEnd type="triangle" w="lg"/>
            <a:tailEnd type="none" w="lg" len="med"/>
          </a:ln>
        </p:spPr>
        <p:style>
          <a:lnRef idx="2">
            <a:schemeClr val="accent1"/>
          </a:lnRef>
          <a:fillRef idx="0">
            <a:schemeClr val="accent1"/>
          </a:fillRef>
          <a:effectRef idx="1">
            <a:schemeClr val="accent1"/>
          </a:effectRef>
          <a:fontRef idx="minor">
            <a:schemeClr val="tx1"/>
          </a:fontRef>
        </p:style>
      </p:cxnSp>
      <p:cxnSp>
        <p:nvCxnSpPr>
          <p:cNvPr id="59" name="直线连接符 58"/>
          <p:cNvCxnSpPr/>
          <p:nvPr/>
        </p:nvCxnSpPr>
        <p:spPr>
          <a:xfrm flipV="1">
            <a:off x="8604448" y="2499742"/>
            <a:ext cx="0" cy="288032"/>
          </a:xfrm>
          <a:prstGeom prst="line">
            <a:avLst/>
          </a:prstGeom>
          <a:ln>
            <a:solidFill>
              <a:schemeClr val="tx1">
                <a:lumMod val="65000"/>
                <a:lumOff val="35000"/>
              </a:schemeClr>
            </a:solidFill>
            <a:prstDash val="sysDash"/>
            <a:headEnd type="triangle" w="lg"/>
            <a:tailEnd type="none" w="lg" len="med"/>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323528" y="1347614"/>
            <a:ext cx="8565279" cy="2562240"/>
          </a:xfrm>
          <a:prstGeom prst="rect">
            <a:avLst/>
          </a:prstGeom>
          <a:noFill/>
          <a:ln w="9525" cap="flat" cmpd="sng">
            <a:noFill/>
            <a:prstDash val="solid"/>
            <a:miter/>
          </a:ln>
        </p:spPr>
        <p:txBody>
          <a:bodyPr vert="horz" wrap="square" lIns="91440" tIns="45720" rIns="91440" bIns="45720" anchor="ctr" anchorCtr="0">
            <a:spAutoFit/>
          </a:bodyPr>
          <a:lstStyle/>
          <a:p>
            <a:pPr marL="800100" lvl="1" indent="-342900">
              <a:lnSpc>
                <a:spcPct val="150000"/>
              </a:lnSpc>
              <a:buFont typeface="Wingdings" panose="05000000000000000000" pitchFamily="2" charset="2"/>
              <a:buChar char="u"/>
            </a:pPr>
            <a:r>
              <a:rPr lang="en-US" altLang="zh-CN" dirty="0" smtClean="0">
                <a:solidFill>
                  <a:srgbClr val="474747"/>
                </a:solidFill>
                <a:latin typeface="微软雅黑" panose="020B0503020204020204" charset="-122"/>
                <a:ea typeface="微软雅黑" panose="020B0503020204020204" charset="-122"/>
                <a:cs typeface="微软雅黑" panose="020B0503020204020204" charset="-122"/>
              </a:rPr>
              <a:t>dns</a:t>
            </a:r>
            <a:r>
              <a:rPr lang="zh-CN" altLang="en-US" dirty="0" smtClean="0">
                <a:solidFill>
                  <a:srgbClr val="474747"/>
                </a:solidFill>
                <a:latin typeface="微软雅黑" panose="020B0503020204020204" charset="-122"/>
                <a:ea typeface="微软雅黑" panose="020B0503020204020204" charset="-122"/>
                <a:cs typeface="微软雅黑" panose="020B0503020204020204" charset="-122"/>
              </a:rPr>
              <a:t>是否可以通过缓存减少</a:t>
            </a:r>
            <a:r>
              <a:rPr lang="en-US" altLang="zh-CN" dirty="0" smtClean="0">
                <a:solidFill>
                  <a:srgbClr val="474747"/>
                </a:solidFill>
                <a:latin typeface="微软雅黑" panose="020B0503020204020204" charset="-122"/>
                <a:ea typeface="微软雅黑" panose="020B0503020204020204" charset="-122"/>
                <a:cs typeface="微软雅黑" panose="020B0503020204020204" charset="-122"/>
              </a:rPr>
              <a:t>dns</a:t>
            </a:r>
            <a:r>
              <a:rPr lang="zh-CN" altLang="en-US" dirty="0" smtClean="0">
                <a:solidFill>
                  <a:srgbClr val="474747"/>
                </a:solidFill>
                <a:latin typeface="微软雅黑" panose="020B0503020204020204" charset="-122"/>
                <a:ea typeface="微软雅黑" panose="020B0503020204020204" charset="-122"/>
                <a:cs typeface="微软雅黑" panose="020B0503020204020204" charset="-122"/>
              </a:rPr>
              <a:t>查询时间？</a:t>
            </a:r>
            <a:endParaRPr lang="en-US" altLang="zh-CN" dirty="0" smtClean="0">
              <a:solidFill>
                <a:srgbClr val="474747"/>
              </a:solidFill>
              <a:latin typeface="微软雅黑" panose="020B0503020204020204" charset="-122"/>
              <a:ea typeface="微软雅黑" panose="020B0503020204020204" charset="-122"/>
              <a:cs typeface="微软雅黑" panose="020B0503020204020204" charset="-122"/>
            </a:endParaRPr>
          </a:p>
          <a:p>
            <a:pPr marL="800100" lvl="1" indent="-342900">
              <a:lnSpc>
                <a:spcPct val="150000"/>
              </a:lnSpc>
              <a:buFont typeface="Wingdings" panose="05000000000000000000" pitchFamily="2" charset="2"/>
              <a:buChar char="u"/>
            </a:pP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网络请求的过程走最近的网络环境？</a:t>
            </a:r>
            <a:endPar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endParaRPr>
          </a:p>
          <a:p>
            <a:pPr marL="800100" lvl="1" indent="-342900">
              <a:lnSpc>
                <a:spcPct val="150000"/>
              </a:lnSpc>
              <a:buFont typeface="Wingdings" panose="05000000000000000000" pitchFamily="2" charset="2"/>
              <a:buChar char="u"/>
            </a:pPr>
            <a:r>
              <a:rPr lang="zh-CN" altLang="en-US" dirty="0" smtClean="0">
                <a:solidFill>
                  <a:srgbClr val="474747"/>
                </a:solidFill>
                <a:latin typeface="微软雅黑" panose="020B0503020204020204" charset="-122"/>
                <a:ea typeface="微软雅黑" panose="020B0503020204020204" charset="-122"/>
                <a:cs typeface="微软雅黑" panose="020B0503020204020204" charset="-122"/>
              </a:rPr>
              <a:t>相同的静态资源是否可以缓存？</a:t>
            </a:r>
            <a:endParaRPr lang="en-US" altLang="zh-CN" dirty="0" smtClean="0">
              <a:solidFill>
                <a:srgbClr val="474747"/>
              </a:solidFill>
              <a:latin typeface="微软雅黑" panose="020B0503020204020204" charset="-122"/>
              <a:ea typeface="微软雅黑" panose="020B0503020204020204" charset="-122"/>
              <a:cs typeface="微软雅黑" panose="020B0503020204020204" charset="-122"/>
            </a:endParaRPr>
          </a:p>
          <a:p>
            <a:pPr marL="800100" lvl="1" indent="-342900">
              <a:lnSpc>
                <a:spcPct val="150000"/>
              </a:lnSpc>
              <a:buFont typeface="Wingdings" panose="05000000000000000000" pitchFamily="2" charset="2"/>
              <a:buChar char="u"/>
            </a:pP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能否减少请求</a:t>
            </a:r>
            <a:r>
              <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http</a:t>
            </a: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请求大小？</a:t>
            </a:r>
            <a:endParaRPr lang="en-US" altLang="zh-CN"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endParaRPr>
          </a:p>
          <a:p>
            <a:pPr marL="800100" lvl="1" indent="-342900">
              <a:lnSpc>
                <a:spcPct val="150000"/>
              </a:lnSpc>
              <a:buFont typeface="Wingdings" panose="05000000000000000000" pitchFamily="2" charset="2"/>
              <a:buChar char="u"/>
            </a:pPr>
            <a:r>
              <a:rPr lang="zh-CN" altLang="en-US" dirty="0" smtClean="0">
                <a:solidFill>
                  <a:srgbClr val="474747"/>
                </a:solidFill>
                <a:latin typeface="微软雅黑" panose="020B0503020204020204" charset="-122"/>
                <a:ea typeface="微软雅黑" panose="020B0503020204020204" charset="-122"/>
                <a:cs typeface="微软雅黑" panose="020B0503020204020204" charset="-122"/>
              </a:rPr>
              <a:t>减少</a:t>
            </a:r>
            <a:r>
              <a:rPr lang="en-US" altLang="zh-CN" dirty="0" smtClean="0">
                <a:solidFill>
                  <a:srgbClr val="474747"/>
                </a:solidFill>
                <a:latin typeface="微软雅黑" panose="020B0503020204020204" charset="-122"/>
                <a:ea typeface="微软雅黑" panose="020B0503020204020204" charset="-122"/>
                <a:cs typeface="微软雅黑" panose="020B0503020204020204" charset="-122"/>
              </a:rPr>
              <a:t>http</a:t>
            </a:r>
            <a:r>
              <a:rPr lang="zh-CN" altLang="en-US" dirty="0" smtClean="0">
                <a:solidFill>
                  <a:srgbClr val="474747"/>
                </a:solidFill>
                <a:latin typeface="微软雅黑" panose="020B0503020204020204" charset="-122"/>
                <a:ea typeface="微软雅黑" panose="020B0503020204020204" charset="-122"/>
                <a:cs typeface="微软雅黑" panose="020B0503020204020204" charset="-122"/>
              </a:rPr>
              <a:t>请求</a:t>
            </a:r>
            <a:endParaRPr lang="en-US" altLang="zh-CN" dirty="0">
              <a:solidFill>
                <a:srgbClr val="474747"/>
              </a:solidFill>
              <a:latin typeface="微软雅黑" panose="020B0503020204020204" charset="-122"/>
              <a:ea typeface="微软雅黑" panose="020B0503020204020204" charset="-122"/>
              <a:cs typeface="微软雅黑" panose="020B0503020204020204" charset="-122"/>
            </a:endParaRPr>
          </a:p>
          <a:p>
            <a:pPr marL="800100" lvl="1" indent="-342900">
              <a:lnSpc>
                <a:spcPct val="150000"/>
              </a:lnSpc>
              <a:buFont typeface="Wingdings" panose="05000000000000000000" pitchFamily="2" charset="2"/>
              <a:buChar char="u"/>
            </a:pPr>
            <a:r>
              <a:rPr lang="zh-CN" altLang="en-US" u="none" strike="noStrike" kern="1200" cap="none" spc="0" baseline="0" dirty="0" smtClean="0">
                <a:solidFill>
                  <a:srgbClr val="474747"/>
                </a:solidFill>
                <a:latin typeface="微软雅黑" panose="020B0503020204020204" charset="-122"/>
                <a:ea typeface="微软雅黑" panose="020B0503020204020204" charset="-122"/>
                <a:cs typeface="微软雅黑" panose="020B0503020204020204" charset="-122"/>
              </a:rPr>
              <a:t>服务端渲染</a:t>
            </a:r>
            <a:endParaRPr lang="zh-CN" altLang="en-US" u="none" strike="noStrike" kern="1200" cap="none" spc="0" baseline="0" dirty="0">
              <a:solidFill>
                <a:srgbClr val="C9394A"/>
              </a:solidFill>
              <a:latin typeface="微软雅黑" panose="020B0503020204020204" charset="-122"/>
              <a:ea typeface="微软雅黑" panose="020B0503020204020204" charset="-122"/>
              <a:cs typeface="微软雅黑" panose="020B0503020204020204" charset="-122"/>
            </a:endParaRPr>
          </a:p>
        </p:txBody>
      </p:sp>
      <p:sp>
        <p:nvSpPr>
          <p:cNvPr id="4" name="矩形"/>
          <p:cNvSpPr/>
          <p:nvPr/>
        </p:nvSpPr>
        <p:spPr>
          <a:xfrm>
            <a:off x="1763688" y="483518"/>
            <a:ext cx="5955476" cy="553998"/>
          </a:xfrm>
          <a:prstGeom prst="rect">
            <a:avLst/>
          </a:prstGeom>
          <a:noFill/>
          <a:ln w="9525" cap="flat" cmpd="sng">
            <a:noFill/>
            <a:prstDash val="solid"/>
            <a:miter/>
          </a:ln>
        </p:spPr>
        <p:txBody>
          <a:bodyPr vert="horz" wrap="none" lIns="91440" tIns="45720" rIns="91440" bIns="45720" anchor="t" anchorCtr="0">
            <a:spAutoFit/>
          </a:bodyPr>
          <a:lstStyle/>
          <a:p>
            <a:r>
              <a:rPr lang="zh-CN" altLang="en-US" sz="3000" b="1" u="none" strike="noStrike" kern="0" cap="none" spc="0" baseline="0" dirty="0" smtClean="0">
                <a:solidFill>
                  <a:srgbClr val="C9394A"/>
                </a:solidFill>
                <a:latin typeface="微软雅黑" panose="020B0503020204020204" charset="-122"/>
                <a:ea typeface="微软雅黑" panose="020B0503020204020204" charset="-122"/>
                <a:cs typeface="微软雅黑" panose="020B0503020204020204" charset="-122"/>
              </a:rPr>
              <a:t>请求过程中一些潜在的性能优化点</a:t>
            </a:r>
            <a:endParaRPr lang="zh-CN" altLang="en-US" u="none" strike="noStrike" kern="1200" cap="none" spc="0" baseline="0" dirty="0">
              <a:solidFill>
                <a:schemeClr val="tx1"/>
              </a:solidFill>
              <a:latin typeface="Calibri" panose="020F0502020204030204" pitchFamily="34" charset="0"/>
              <a:ea typeface="宋体" panose="02010600030101010101" pitchFamily="2"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578721" y="2139702"/>
            <a:ext cx="8565279" cy="492443"/>
          </a:xfrm>
          <a:prstGeom prst="rect">
            <a:avLst/>
          </a:prstGeom>
          <a:noFill/>
          <a:ln w="9525" cap="flat" cmpd="sng">
            <a:noFill/>
            <a:prstDash val="solid"/>
            <a:miter/>
          </a:ln>
        </p:spPr>
        <p:txBody>
          <a:bodyPr vert="horz" wrap="square" lIns="91440" tIns="45720" rIns="91440" bIns="45720" anchor="ctr" anchorCtr="0">
            <a:spAutoFit/>
          </a:bodyPr>
          <a:lstStyle/>
          <a:p>
            <a:pPr lvl="1"/>
            <a:r>
              <a:rPr lang="zh-CN" altLang="en-US" sz="2600" u="none" strike="noStrike" kern="1200" cap="none" spc="0" dirty="0" smtClean="0">
                <a:solidFill>
                  <a:srgbClr val="C9394A"/>
                </a:solidFill>
                <a:latin typeface="微软雅黑" panose="020B0503020204020204" charset="-122"/>
                <a:ea typeface="微软雅黑" panose="020B0503020204020204" charset="-122"/>
                <a:cs typeface="微软雅黑" panose="020B0503020204020204" charset="-122"/>
              </a:rPr>
              <a:t>深入理解</a:t>
            </a:r>
            <a:r>
              <a:rPr lang="en-US" altLang="zh-CN" sz="2600" u="none" strike="noStrike" kern="1200" cap="none" spc="0" dirty="0" smtClean="0">
                <a:solidFill>
                  <a:srgbClr val="C9394A"/>
                </a:solidFill>
                <a:latin typeface="微软雅黑" panose="020B0503020204020204" charset="-122"/>
                <a:ea typeface="微软雅黑" panose="020B0503020204020204" charset="-122"/>
                <a:cs typeface="微软雅黑" panose="020B0503020204020204" charset="-122"/>
              </a:rPr>
              <a:t>http</a:t>
            </a:r>
            <a:r>
              <a:rPr lang="zh-CN" altLang="en-US" sz="2600" u="none" strike="noStrike" kern="1200" cap="none" spc="0" dirty="0" smtClean="0">
                <a:solidFill>
                  <a:srgbClr val="C9394A"/>
                </a:solidFill>
                <a:latin typeface="微软雅黑" panose="020B0503020204020204" charset="-122"/>
                <a:ea typeface="微软雅黑" panose="020B0503020204020204" charset="-122"/>
                <a:cs typeface="微软雅黑" panose="020B0503020204020204" charset="-122"/>
              </a:rPr>
              <a:t>请求的过程是前端性能优化的核心</a:t>
            </a:r>
            <a:endParaRPr lang="zh-CN" altLang="en-US" sz="2600" u="none" strike="noStrike" kern="1200" cap="none" spc="0" dirty="0">
              <a:solidFill>
                <a:srgbClr val="C9394A"/>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讲师ppt模板20141215">
  <a:themeElements>
    <a:clrScheme name="讲师ppt模板20141215">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讲师ppt模板20141215">
      <a:majorFont>
        <a:latin typeface=""/>
        <a:ea typeface=""/>
        <a:cs typeface=""/>
      </a:majorFont>
      <a:minorFont>
        <a:latin typeface=""/>
        <a:ea typeface=""/>
        <a:cs typeface=""/>
      </a:minorFont>
    </a:fontScheme>
    <a:fmtScheme name="讲师ppt模板20141215">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1373</Words>
  <Application>WPS 演示</Application>
  <PresentationFormat>全屏显示(16:9)</PresentationFormat>
  <Paragraphs>202</Paragraphs>
  <Slides>28</Slides>
  <Notes>21</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28</vt:i4>
      </vt:variant>
    </vt:vector>
  </HeadingPairs>
  <TitlesOfParts>
    <vt:vector size="41" baseType="lpstr">
      <vt:lpstr>Arial</vt:lpstr>
      <vt:lpstr>宋体</vt:lpstr>
      <vt:lpstr>Wingdings</vt:lpstr>
      <vt:lpstr>Calibri</vt:lpstr>
      <vt:lpstr>Times New Roman</vt:lpstr>
      <vt:lpstr>微软雅黑</vt:lpstr>
      <vt:lpstr>华文仿宋</vt:lpstr>
      <vt:lpstr>仿宋</vt:lpstr>
      <vt:lpstr>Avenir Next Condensed Regular</vt:lpstr>
      <vt:lpstr>Courier New</vt:lpstr>
      <vt:lpstr>Arial Unicode MS</vt:lpstr>
      <vt:lpstr>讲师ppt模板20141215</vt:lpstr>
      <vt:lpstr>讲师ppt模板20141215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open</dc:creator>
  <cp:lastModifiedBy>氵每</cp:lastModifiedBy>
  <cp:revision>55</cp:revision>
  <dcterms:created xsi:type="dcterms:W3CDTF">2016-04-25T01:54:00Z</dcterms:created>
  <dcterms:modified xsi:type="dcterms:W3CDTF">2019-10-04T07:50:02Z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2052-11.1.0.8796</vt:lpwstr>
  </property>
</Properties>
</file>