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88" r:id="rId4"/>
    <p:sldId id="265" r:id="rId5"/>
    <p:sldId id="271" r:id="rId6"/>
    <p:sldId id="266" r:id="rId7"/>
    <p:sldId id="270" r:id="rId8"/>
    <p:sldId id="272" r:id="rId9"/>
    <p:sldId id="286" r:id="rId10"/>
    <p:sldId id="287" r:id="rId11"/>
    <p:sldId id="289" r:id="rId12"/>
    <p:sldId id="290" r:id="rId13"/>
    <p:sldId id="275" r:id="rId14"/>
    <p:sldId id="280" r:id="rId15"/>
    <p:sldId id="282" r:id="rId16"/>
    <p:sldId id="276" r:id="rId17"/>
    <p:sldId id="283" r:id="rId18"/>
    <p:sldId id="264" r:id="rId19"/>
  </p:sldIdLst>
  <p:sldSz cx="12192000" cy="6858000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155E1CC-08FF-40D9-93BA-5C07772581C3}">
          <p14:sldIdLst>
            <p14:sldId id="257"/>
            <p14:sldId id="278"/>
            <p14:sldId id="288"/>
            <p14:sldId id="265"/>
            <p14:sldId id="271"/>
            <p14:sldId id="266"/>
            <p14:sldId id="270"/>
            <p14:sldId id="272"/>
            <p14:sldId id="286"/>
            <p14:sldId id="287"/>
            <p14:sldId id="289"/>
            <p14:sldId id="290"/>
            <p14:sldId id="275"/>
            <p14:sldId id="280"/>
            <p14:sldId id="282"/>
            <p14:sldId id="276"/>
            <p14:sldId id="283"/>
          </p14:sldIdLst>
        </p14:section>
        <p14:section name="无标题节" id="{6B8302E9-60A6-4A6A-9694-F201D49113C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319088"/>
            <a:ext cx="8672732" cy="563562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A175270-9867-4F4F-B287-0AA6C4DDFD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6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8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97573-415B-42C2-B3BD-0497772241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0194" cy="68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434" y="404813"/>
            <a:ext cx="1248833" cy="366712"/>
          </a:xfrm>
          <a:prstGeom prst="rect">
            <a:avLst/>
          </a:prstGeom>
          <a:noFill/>
          <a:ln>
            <a:noFill/>
          </a:ln>
          <a:extLst/>
        </p:spPr>
        <p:txBody>
          <a:bodyPr lIns="91338" tIns="45668" rIns="91338" bIns="4566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337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  <a:latin typeface="Arial"/>
              <a:ea typeface="微软雅黑" pitchFamily="34" charset="-122"/>
              <a:sym typeface="Arial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4"/>
            </p:custDataLst>
          </p:nvPr>
        </p:nvCxnSpPr>
        <p:spPr bwMode="auto">
          <a:xfrm>
            <a:off x="-16934" y="955675"/>
            <a:ext cx="1221105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34" y="247269"/>
            <a:ext cx="2346960" cy="5242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1" y="6118073"/>
            <a:ext cx="10058400" cy="3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5257DBE6-4BDA-4EB4-9CCC-4E63BD2EA8B3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7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34108" y="404813"/>
            <a:ext cx="124850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2708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385" y="1066800"/>
            <a:ext cx="1097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22" name="直接连接符 8"/>
          <p:cNvCxnSpPr/>
          <p:nvPr/>
        </p:nvCxnSpPr>
        <p:spPr bwMode="auto">
          <a:xfrm>
            <a:off x="-17581" y="955675"/>
            <a:ext cx="1221154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7" cstate="print"/>
          <a:srcRect l="4971" t="1717" r="74190" b="70428"/>
          <a:stretch>
            <a:fillRect/>
          </a:stretch>
        </p:blipFill>
        <p:spPr bwMode="auto">
          <a:xfrm>
            <a:off x="10521468" y="5286383"/>
            <a:ext cx="16705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66584" y="6421446"/>
            <a:ext cx="5158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smtClean="0">
                <a:latin typeface="微软雅黑" pitchFamily="34" charset="-122"/>
                <a:ea typeface="微软雅黑" pitchFamily="34" charset="-122"/>
                <a:cs typeface="Tahoma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257DBE6-4BDA-4EB4-9CCC-4E63BD2EA8B3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8"/>
          <a:srcRect t="-1" b="8928"/>
          <a:stretch/>
        </p:blipFill>
        <p:spPr>
          <a:xfrm>
            <a:off x="9861631" y="286845"/>
            <a:ext cx="2013994" cy="9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微软雅黑" pitchFamily="34" charset="-122"/>
          <a:ea typeface="微软雅黑" pitchFamily="34" charset="-122"/>
          <a:cs typeface="微软雅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微软雅黑"/>
          <a:ea typeface="微软雅黑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微软雅黑"/>
          <a:ea typeface="微软雅黑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微软雅黑"/>
          <a:ea typeface="微软雅黑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微软雅黑"/>
          <a:ea typeface="微软雅黑"/>
          <a:cs typeface="微软雅黑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66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j-lt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j-lt"/>
          <a:ea typeface="+mn-ea"/>
          <a:cs typeface="微软雅黑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46565" y="2426242"/>
            <a:ext cx="8424159" cy="1800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6600" kern="0" dirty="0" smtClean="0">
                <a:solidFill>
                  <a:srgbClr val="0070C0"/>
                </a:solidFill>
                <a:latin typeface="Arial"/>
                <a:ea typeface="微软雅黑"/>
                <a:sym typeface="Arial"/>
              </a:rPr>
              <a:t>Koa</a:t>
            </a:r>
            <a:r>
              <a:rPr lang="zh-CN" altLang="en-US" sz="6600" kern="0" dirty="0" smtClean="0">
                <a:solidFill>
                  <a:srgbClr val="0070C0"/>
                </a:solidFill>
                <a:latin typeface="Arial"/>
                <a:ea typeface="微软雅黑"/>
                <a:sym typeface="Arial"/>
              </a:rPr>
              <a:t>技术分享</a:t>
            </a:r>
            <a:endParaRPr lang="zh-CN" altLang="en-US" sz="6600" kern="0" dirty="0">
              <a:solidFill>
                <a:srgbClr val="0070C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09329" y="3629658"/>
            <a:ext cx="1146468" cy="375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刘磊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264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286870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zh-CN" altLang="en-US" kern="0" dirty="0" smtClean="0">
                <a:solidFill>
                  <a:schemeClr val="tx1"/>
                </a:solidFill>
              </a:rPr>
              <a:t>中间件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91953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indent="-82550" algn="ctr" eaLnBrk="0" hangingPunct="0">
              <a:lnSpc>
                <a:spcPct val="9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557673" y="728483"/>
            <a:ext cx="3279341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概念和使用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301200" y="677065"/>
            <a:ext cx="3279341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78" y="1803687"/>
            <a:ext cx="837257" cy="8427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4" y="2765765"/>
            <a:ext cx="787035" cy="9414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2551119" y="3149979"/>
            <a:ext cx="1054004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442380" y="3136003"/>
            <a:ext cx="1054004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2511316" y="2875642"/>
            <a:ext cx="111027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收到请求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4430717" y="2848073"/>
            <a:ext cx="1110273" cy="66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发送响应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3078114" y="2551726"/>
            <a:ext cx="635696" cy="584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flipH="1" flipV="1">
            <a:off x="4273757" y="2551726"/>
            <a:ext cx="695625" cy="5842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3633250" y="3352459"/>
            <a:ext cx="78580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015506" y="2949144"/>
            <a:ext cx="0" cy="8402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2639357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365585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09144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821103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2959492" y="3789403"/>
            <a:ext cx="1056014" cy="2790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3" idx="0"/>
          </p:cNvCxnSpPr>
          <p:nvPr/>
        </p:nvCxnSpPr>
        <p:spPr bwMode="auto">
          <a:xfrm flipH="1">
            <a:off x="3664205" y="3787771"/>
            <a:ext cx="351301" cy="280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4" idx="0"/>
          </p:cNvCxnSpPr>
          <p:nvPr/>
        </p:nvCxnSpPr>
        <p:spPr bwMode="auto">
          <a:xfrm>
            <a:off x="4026153" y="3808282"/>
            <a:ext cx="381611" cy="2601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5" idx="0"/>
          </p:cNvCxnSpPr>
          <p:nvPr/>
        </p:nvCxnSpPr>
        <p:spPr bwMode="auto">
          <a:xfrm>
            <a:off x="4049599" y="3818537"/>
            <a:ext cx="1070124" cy="2498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11"/>
          <p:cNvSpPr txBox="1">
            <a:spLocks noChangeArrowheads="1"/>
          </p:cNvSpPr>
          <p:nvPr/>
        </p:nvSpPr>
        <p:spPr bwMode="auto">
          <a:xfrm>
            <a:off x="2618881" y="3786497"/>
            <a:ext cx="77708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路由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>
            <a:off x="3351316" y="3795790"/>
            <a:ext cx="777081" cy="66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095054" y="3786497"/>
            <a:ext cx="777081" cy="66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>
            <a:off x="4827201" y="3727410"/>
            <a:ext cx="77708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1189983" y="4693348"/>
            <a:ext cx="464703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())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日志中间件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(__dirname +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‘/public’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))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静态文件指定中间件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router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routes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())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router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allowedMethods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());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r>
              <a:rPr lang="zh-CN" altLang="en-US" sz="12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中间件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755907" y="2338656"/>
            <a:ext cx="1545293" cy="2828813"/>
            <a:chOff x="6755907" y="2130641"/>
            <a:chExt cx="1545293" cy="3578370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755907" y="2130641"/>
              <a:ext cx="0" cy="3578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764784" y="5709011"/>
              <a:ext cx="153641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8301200" y="2130641"/>
              <a:ext cx="0" cy="3578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700746" y="528434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err="1" smtClean="0">
                <a:solidFill>
                  <a:srgbClr val="660E7A"/>
                </a:solidFill>
                <a:latin typeface="Source Code Pro"/>
                <a:ea typeface="宋体" panose="02010600030101010101" pitchFamily="2" charset="-122"/>
                <a:cs typeface="宋体" panose="02010600030101010101" pitchFamily="2" charset="-122"/>
              </a:rPr>
              <a:t>Middlewares</a:t>
            </a:r>
            <a:r>
              <a:rPr lang="en-US" altLang="zh-CN" b="1" kern="0" dirty="0" smtClean="0">
                <a:solidFill>
                  <a:srgbClr val="660E7A"/>
                </a:solidFill>
                <a:latin typeface="Source Code Pro"/>
                <a:ea typeface="宋体" panose="02010600030101010101" pitchFamily="2" charset="-122"/>
                <a:cs typeface="宋体" panose="02010600030101010101" pitchFamily="2" charset="-122"/>
              </a:rPr>
              <a:t>[]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 bwMode="auto">
          <a:xfrm>
            <a:off x="6858000" y="4498804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858000" y="3827946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858000" y="3137776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865955" y="2455772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" name="TextBox 11"/>
          <p:cNvSpPr txBox="1">
            <a:spLocks noChangeArrowheads="1"/>
          </p:cNvSpPr>
          <p:nvPr/>
        </p:nvSpPr>
        <p:spPr bwMode="auto">
          <a:xfrm>
            <a:off x="7010582" y="2285123"/>
            <a:ext cx="119576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11"/>
          <p:cNvSpPr txBox="1">
            <a:spLocks noChangeArrowheads="1"/>
          </p:cNvSpPr>
          <p:nvPr/>
        </p:nvSpPr>
        <p:spPr bwMode="auto">
          <a:xfrm>
            <a:off x="7016901" y="2968233"/>
            <a:ext cx="119576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1"/>
          <p:cNvSpPr txBox="1">
            <a:spLocks noChangeArrowheads="1"/>
          </p:cNvSpPr>
          <p:nvPr/>
        </p:nvSpPr>
        <p:spPr bwMode="auto">
          <a:xfrm>
            <a:off x="7016901" y="3642199"/>
            <a:ext cx="119576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1"/>
          <p:cNvSpPr txBox="1">
            <a:spLocks noChangeArrowheads="1"/>
          </p:cNvSpPr>
          <p:nvPr/>
        </p:nvSpPr>
        <p:spPr bwMode="auto">
          <a:xfrm>
            <a:off x="7031819" y="4324203"/>
            <a:ext cx="119576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948334" y="1750953"/>
            <a:ext cx="17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 smtClean="0">
                <a:solidFill>
                  <a:srgbClr val="660E7A"/>
                </a:solidFill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dirty="0" smtClean="0">
                <a:solidFill>
                  <a:srgbClr val="7A7A43"/>
                </a:solidFill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lang="en-US" altLang="zh-CN" dirty="0" smtClean="0">
                <a:solidFill>
                  <a:srgbClr val="7A7A43"/>
                </a:solidFill>
                <a:latin typeface="Arial Unicode MS" panose="020B0604020202020204" pitchFamily="34" charset="-122"/>
                <a:ea typeface="Source Code Pro"/>
              </a:rPr>
              <a:t>()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234256" y="1729472"/>
            <a:ext cx="17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 smtClean="0">
                <a:solidFill>
                  <a:srgbClr val="660E7A"/>
                </a:solidFill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en-US" altLang="zh-CN" dirty="0" smtClean="0">
                <a:solidFill>
                  <a:srgbClr val="7A7A43"/>
                </a:solidFill>
                <a:latin typeface="Arial Unicode MS" panose="020B0604020202020204" pitchFamily="34" charset="-122"/>
                <a:ea typeface="Source Code Pro"/>
              </a:rPr>
              <a:t>listen()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9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486 L 1.45833E-6 -0.00463 C -0.00026 -0.0081 -0.00065 -0.01157 -0.00065 -0.01504 C -0.00065 -0.01898 -0.00026 -0.02268 1.45833E-6 -0.02662 C 0.00026 -0.03148 0.00052 -0.03634 0.00078 -0.0412 C 0.00898 -0.0412 0.01719 -0.04097 0.02552 -0.04027 C 0.02643 -0.04027 0.02734 -0.03935 0.02838 -0.03912 C 0.05872 -0.03773 0.17292 -0.03703 0.18359 -0.0368 C 0.18854 -0.03426 0.18529 -0.03727 0.18659 -0.02315 C 0.18659 -0.02199 0.18711 -0.02083 0.18724 -0.01967 C 0.18763 -0.01736 0.18776 -0.01504 0.18802 -0.01296 C 0.18828 -0.00902 0.18841 -0.00509 0.18867 -0.00139 C 0.18906 0.00255 0.18971 0.00741 0.19036 0.01135 C 0.18997 0.09422 0.18997 0.17732 0.18945 0.26042 C 0.18945 0.26158 0.18893 0.26273 0.18867 0.26389 C 0.18815 0.2669 0.18789 0.27014 0.18724 0.27292 C 0.18672 0.27523 0.18581 0.27755 0.18581 0.27986 L 0.18581 0.29584 L 0.18659 0.29723 " pathEditMode="relative" rAng="0" ptsTypes="AAAAAAAAAAAAAAAAAAA">
                                      <p:cBhvr>
                                        <p:cTn id="1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-0.04399 -0.00039 0.01041 0.00143 -0.05162 C 0.00156 -0.05811 0.00182 -0.06459 0.00208 -0.07107 C 0.0026 -0.08102 0.00234 -0.07894 0.00351 -0.08542 C 0.00377 -0.09005 0.00234 -0.0963 0.00429 -0.09954 C 0.00586 -0.10232 0.00872 -0.09862 0.0108 -0.09838 C 0.01497 -0.09769 0.01914 -0.097 0.02317 -0.097 L 0.11354 -0.09561 C 0.11666 -0.09375 0.11705 -0.09329 0.12148 -0.09306 C 0.14062 -0.09237 0.15976 -0.09213 0.17903 -0.0919 C 0.18164 -0.09144 0.18437 -0.0919 0.18698 -0.09051 C 0.18802 -0.09005 0.18984 -0.0801 0.18997 -0.0801 C 0.18971 -0.02917 0.18958 0.02175 0.18919 0.07268 C 0.18919 0.07685 0.18854 0.08125 0.18841 0.08541 C 0.18763 0.11365 0.18776 0.13888 0.18776 0.10231 L 0.18776 0.10231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5602 L 2.5E-6 -0.05578 C 0.00026 -0.05902 0.00065 -0.0618 0.0013 -0.06481 C 0.00169 -0.06666 0.00247 -0.06852 0.00273 -0.07037 C 0.00508 -0.0956 0.00169 -0.08171 0.00416 -0.09143 C 0.00442 -0.09421 0.00455 -0.09722 0.00495 -0.1 C 0.00521 -0.10277 0.00586 -0.10578 0.00625 -0.10856 C 0.00651 -0.12615 0.00664 -0.14352 0.0069 -0.16111 C 0.00716 -0.17291 0.00286 -0.18657 0.00768 -0.19629 C 0.01107 -0.20301 0.01953 -0.19745 0.02552 -0.19815 C 0.03476 -0.19953 0.0362 -0.19977 0.04349 -0.20115 C 0.21354 -0.2 0.1875 -0.26435 0.1875 -0.09606 L 0.1875 -0.09606 " pathEditMode="relative" rAng="0" ptsTypes="AAAAAAAAAAAAA">
                                      <p:cBhvr>
                                        <p:cTn id="20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023 L 0.00469 0.00023 C 0.00469 -0.05509 0.00495 -0.10995 0.00521 -0.16482 C 0.00547 -0.23495 0.00429 -0.30532 0.00599 -0.37523 C 0.00599 -0.3787 0.00872 -0.37454 0.01015 -0.37384 C 0.01562 -0.36991 0.01341 -0.37107 0.02357 -0.36898 C 0.02812 -0.36829 0.03268 -0.36759 0.03724 -0.36736 L 0.15065 -0.36597 L 0.17344 -0.36111 L 0.1819 -0.35949 C 0.18268 -0.35926 0.18333 -0.3588 0.18398 -0.3581 C 0.1845 -0.35718 0.18528 -0.35625 0.18541 -0.35486 C 0.18607 -0.33796 0.18633 -0.32107 0.18633 -0.3044 L 0.18633 -0.30394 " pathEditMode="relative" rAng="0" ptsTypes="AAAAAAAAAAAAAA">
                                      <p:cBhvr>
                                        <p:cTn id="2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-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  <p:bldP spid="7" grpId="0"/>
      <p:bldP spid="16" grpId="0" animBg="1"/>
      <p:bldP spid="17" grpId="0" animBg="1"/>
      <p:bldP spid="18" grpId="0"/>
      <p:bldP spid="19" grpId="0"/>
      <p:bldP spid="32" grpId="0" animBg="1"/>
      <p:bldP spid="33" grpId="0" animBg="1"/>
      <p:bldP spid="34" grpId="0" animBg="1"/>
      <p:bldP spid="35" grpId="0" animBg="1"/>
      <p:bldP spid="44" grpId="0"/>
      <p:bldP spid="45" grpId="0"/>
      <p:bldP spid="46" grpId="0"/>
      <p:bldP spid="47" grpId="0"/>
      <p:bldP spid="48" grpId="0" animBg="1"/>
      <p:bldP spid="56" grpId="0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zh-CN" altLang="en-US" kern="0" dirty="0" smtClean="0">
                <a:solidFill>
                  <a:schemeClr val="tx1"/>
                </a:solidFill>
              </a:rPr>
              <a:t>中间件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3" y="1844065"/>
            <a:ext cx="10058400" cy="34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zh-CN" altLang="en-US" kern="0" dirty="0" smtClean="0">
                <a:solidFill>
                  <a:schemeClr val="tx1"/>
                </a:solidFill>
              </a:rPr>
              <a:t>中间件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37968" y="1065301"/>
            <a:ext cx="601362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x-response-time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.use(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*(next){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(1)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进入路由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start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next;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(5)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再次进入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x-response-time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中间件，记录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2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次通过此中间件「穿越」的时间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ms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start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set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'X-Response-Time'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ms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+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'ms'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(6)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this.body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logger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.use(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*(next){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en-US" altLang="zh-CN" sz="12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(2)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start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next;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(4)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再次进入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中间件，记录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2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次通过此中间件「穿越」的时间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ms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start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'%s %s - %s'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method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url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response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.use(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(3)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response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中间件，没有捕获到下一个符合条件的中间件，传递到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upstream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'Hello World'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.listen(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17" y="1324361"/>
            <a:ext cx="4552950" cy="414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94" y="1559014"/>
            <a:ext cx="4552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62708" y="319088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3600" kern="0" smtClean="0"/>
              <a:t>目录</a:t>
            </a:r>
            <a:endParaRPr lang="zh-CN" altLang="en-US" sz="3600" kern="0" dirty="0"/>
          </a:p>
        </p:txBody>
      </p:sp>
      <p:sp>
        <p:nvSpPr>
          <p:cNvPr id="4" name="矩形 3"/>
          <p:cNvSpPr/>
          <p:nvPr/>
        </p:nvSpPr>
        <p:spPr>
          <a:xfrm>
            <a:off x="2573124" y="3060008"/>
            <a:ext cx="6458141" cy="5604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882384" y="1809441"/>
            <a:ext cx="70437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第一部分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项目流程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第二部分：异步编程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第三部分：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Koa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中涉及但本次没有讲的问题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91953" y="2013364"/>
            <a:ext cx="4776187" cy="39434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indent="-82550" algn="ctr" eaLnBrk="0" hangingPunct="0">
              <a:lnSpc>
                <a:spcPct val="9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58757" y="2013363"/>
            <a:ext cx="4776187" cy="39352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indent="-82550" algn="ctr" eaLnBrk="0" hangingPunct="0">
              <a:lnSpc>
                <a:spcPct val="9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 smtClean="0"/>
              <a:t>异步编程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zh-CN" altLang="en-US" kern="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3352066" y="118550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这里只是简单介绍，后续可以作为一个专题来讲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7476" y="2057755"/>
            <a:ext cx="2370337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Gen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(a){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b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a;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b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c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b;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c;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Gen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.next(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));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.next(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));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.next(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));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.next());</a:t>
            </a:r>
            <a:endParaRPr lang="en-US" altLang="zh-CN" sz="1400" i="1" dirty="0">
              <a:solidFill>
                <a:srgbClr val="808080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0020" y="44269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 value: 1, done: false }</a:t>
            </a:r>
          </a:p>
          <a:p>
            <a:r>
              <a:rPr lang="zh-CN" altLang="en-US" dirty="0"/>
              <a:t>3</a:t>
            </a:r>
          </a:p>
          <a:p>
            <a:r>
              <a:rPr lang="zh-CN" altLang="en-US" dirty="0"/>
              <a:t>{ value: 3, done: false }</a:t>
            </a:r>
          </a:p>
          <a:p>
            <a:r>
              <a:rPr lang="zh-CN" altLang="en-US" dirty="0"/>
              <a:t>{ value: 4, done: false }</a:t>
            </a:r>
          </a:p>
          <a:p>
            <a:r>
              <a:rPr lang="zh-CN" altLang="en-US" dirty="0"/>
              <a:t>{ value: undefined, done: true 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00800" y="2030071"/>
            <a:ext cx="455124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0080"/>
                </a:solidFill>
                <a:latin typeface="Arial Unicode MS" panose="020B0604020202020204" pitchFamily="34" charset="-122"/>
                <a:ea typeface="Source Code Pro"/>
              </a:rPr>
              <a:t>co </a:t>
            </a:r>
            <a:r>
              <a:rPr lang="zh-CN" altLang="en-US" sz="1200" b="1" dirty="0">
                <a:solidFill>
                  <a:srgbClr val="000080"/>
                </a:solidFill>
                <a:latin typeface="Arial Unicode MS" panose="020B0604020202020204" pitchFamily="34" charset="-122"/>
                <a:ea typeface="Source Code Pro"/>
              </a:rPr>
              <a:t>最大的好处就是能让你把异步的代码流程用同步的方式写出</a:t>
            </a:r>
            <a:r>
              <a:rPr lang="zh-CN" altLang="en-US" sz="1200" b="1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Source Code Pro"/>
              </a:rPr>
              <a:t>来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'co'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moment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'moment'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gen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 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test1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setTimeout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"1"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().format(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"YYYY-MM-DD HH:mm:ss"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test2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setTimeout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().format(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"YYYY-MM-DD HH:mm:ss"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gen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0800" y="47704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2</a:t>
            </a:r>
          </a:p>
          <a:p>
            <a:r>
              <a:rPr lang="zh-CN" altLang="en-US" dirty="0"/>
              <a:t>2016-01-10 19:22:27</a:t>
            </a:r>
          </a:p>
          <a:p>
            <a:r>
              <a:rPr lang="zh-CN" altLang="en-US" dirty="0"/>
              <a:t>1</a:t>
            </a:r>
          </a:p>
          <a:p>
            <a:r>
              <a:rPr lang="zh-CN" altLang="en-US" dirty="0"/>
              <a:t>2016-01-10 19:22:28</a:t>
            </a:r>
          </a:p>
        </p:txBody>
      </p:sp>
      <p:sp>
        <p:nvSpPr>
          <p:cNvPr id="11" name="矩形 10"/>
          <p:cNvSpPr/>
          <p:nvPr/>
        </p:nvSpPr>
        <p:spPr>
          <a:xfrm>
            <a:off x="2637507" y="155750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Generator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04311" y="15596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</a:t>
            </a:r>
            <a:r>
              <a:rPr lang="zh-CN" altLang="en-US" dirty="0" smtClean="0"/>
              <a:t>库使用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8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/>
      <p:bldP spid="6" grpId="0" animBg="1"/>
      <p:bldP spid="7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591016" y="1036819"/>
            <a:ext cx="4506071" cy="5019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indent="-82550" algn="ctr" eaLnBrk="0" hangingPunct="0">
              <a:lnSpc>
                <a:spcPct val="9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85381" y="1045697"/>
            <a:ext cx="5368685" cy="5019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indent="-82550" algn="ctr" eaLnBrk="0" hangingPunct="0">
              <a:lnSpc>
                <a:spcPct val="9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 smtClean="0"/>
              <a:t>异步编程</a:t>
            </a:r>
            <a:r>
              <a:rPr lang="en-US" altLang="zh-CN" kern="0" dirty="0">
                <a:solidFill>
                  <a:schemeClr val="tx1"/>
                </a:solidFill>
              </a:rPr>
              <a:t>—Koa </a:t>
            </a:r>
            <a:r>
              <a:rPr lang="zh-CN" altLang="en-US" kern="0" dirty="0">
                <a:solidFill>
                  <a:schemeClr val="tx1"/>
                </a:solidFill>
              </a:rPr>
              <a:t>中间件机制实现</a:t>
            </a:r>
            <a:r>
              <a:rPr lang="zh-CN" altLang="en-US" kern="0" dirty="0" smtClean="0">
                <a:solidFill>
                  <a:schemeClr val="tx1"/>
                </a:solidFill>
              </a:rPr>
              <a:t>原理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10727" y="1111437"/>
            <a:ext cx="4305987" cy="4926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'co'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SimpleKoa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middlewares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[];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SimpleKoa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prototype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注入个中间件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(gf){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middlewares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push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(gf);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_run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_run: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ctx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middlewares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ctx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middlewares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prev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null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i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middlewares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从最后一个中间件到第一个中间件的顺序开始遍历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--)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//prev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将前面一个中间件传递给当前中间件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prev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middlewares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].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call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ctx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Arial Unicode MS" panose="020B0604020202020204" pitchFamily="34" charset="-122"/>
                <a:ea typeface="Source Code Pro"/>
              </a:rPr>
              <a:t>prev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执行第一个中间件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prev;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67406" y="1478631"/>
            <a:ext cx="20826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SimpleKoa();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*(next){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'1'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next;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+=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'5'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*(next){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+=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'2'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next;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+=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'4‘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*(next){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+=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3401" y="2400156"/>
            <a:ext cx="7066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大家有没有发现个问题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algn="just"/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Koa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generator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的用法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上页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demo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演示的用法有非常大得差异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algn="just"/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是因为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Koa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generator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使用了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co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进行了封装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algn="just"/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algn="just"/>
            <a:r>
              <a:rPr lang="zh-CN" altLang="zh-CN" dirty="0" smtClean="0"/>
              <a:t>为什么</a:t>
            </a:r>
            <a:r>
              <a:rPr lang="zh-CN" altLang="zh-CN" dirty="0"/>
              <a:t>中间件从上到下执行完后，可以从下到上执行</a:t>
            </a:r>
            <a:r>
              <a:rPr lang="en-US" altLang="zh-CN" dirty="0"/>
              <a:t> yield next </a:t>
            </a:r>
            <a:r>
              <a:rPr lang="zh-CN" altLang="zh-CN" dirty="0"/>
              <a:t>后的逻辑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0" indent="266700" algn="just"/>
            <a:endParaRPr lang="zh-CN" altLang="zh-CN" dirty="0"/>
          </a:p>
          <a:p>
            <a:pPr indent="266700"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实现一个简单的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Koa</a:t>
            </a:r>
            <a:r>
              <a:rPr lang="zh-CN" altLang="pt-BR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pt-BR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zh-CN" altLang="pt-BR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叫 </a:t>
            </a:r>
            <a:r>
              <a:rPr lang="pt-BR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SimpleKoa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  <p:bldP spid="3" grpId="0" animBg="1"/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62708" y="319088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3600" kern="0" smtClean="0"/>
              <a:t>目录</a:t>
            </a:r>
            <a:endParaRPr lang="zh-CN" altLang="en-US" sz="3600" kern="0" dirty="0"/>
          </a:p>
        </p:txBody>
      </p:sp>
      <p:sp>
        <p:nvSpPr>
          <p:cNvPr id="5" name="矩形 4"/>
          <p:cNvSpPr/>
          <p:nvPr/>
        </p:nvSpPr>
        <p:spPr>
          <a:xfrm>
            <a:off x="2573124" y="4004688"/>
            <a:ext cx="6458141" cy="5604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882384" y="1809441"/>
            <a:ext cx="70437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第一部分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项目流程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第二部分：异步编程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第三部分：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Koa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中涉及但本次没有讲的问题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1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953672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2800" dirty="0"/>
              <a:t>Koa</a:t>
            </a:r>
            <a:r>
              <a:rPr lang="zh-CN" altLang="en-US" sz="2800" dirty="0"/>
              <a:t>中涉及但本次没有讲的</a:t>
            </a:r>
            <a:r>
              <a:rPr lang="zh-CN" altLang="en-US" sz="2800" dirty="0" smtClean="0"/>
              <a:t>问题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16533" y="1530943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Koa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（后续卢毅详细讲解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cookie</a:t>
            </a:r>
            <a:r>
              <a:rPr lang="zh-CN" altLang="zh-CN" dirty="0"/>
              <a:t>和</a:t>
            </a:r>
            <a:r>
              <a:rPr lang="en-US" altLang="zh-CN" dirty="0"/>
              <a:t>session</a:t>
            </a:r>
            <a:r>
              <a:rPr lang="zh-CN" altLang="zh-CN" dirty="0"/>
              <a:t>的使用，是因为</a:t>
            </a:r>
            <a:r>
              <a:rPr lang="en-US" altLang="zh-CN" dirty="0"/>
              <a:t>Http</a:t>
            </a:r>
            <a:r>
              <a:rPr lang="zh-CN" altLang="zh-CN" dirty="0"/>
              <a:t>是一种无状态性的协议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保存</a:t>
            </a:r>
            <a:r>
              <a:rPr lang="zh-CN" altLang="zh-CN" dirty="0"/>
              <a:t>用户状态信息的一种方法或手段，</a:t>
            </a:r>
            <a:r>
              <a:rPr lang="en-US" altLang="zh-CN" dirty="0"/>
              <a:t>Session </a:t>
            </a:r>
            <a:r>
              <a:rPr lang="zh-CN" altLang="zh-CN" dirty="0"/>
              <a:t>与</a:t>
            </a:r>
            <a:r>
              <a:rPr lang="en-US" altLang="zh-CN" dirty="0"/>
              <a:t> Cookie 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作用</a:t>
            </a:r>
            <a:r>
              <a:rPr lang="zh-CN" altLang="zh-CN" dirty="0"/>
              <a:t>都是为了保持访问用户与后端服务器的交互状态。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6533" y="3161021"/>
            <a:ext cx="641714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Koa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nosql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（后续技术分享会详细讲解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mongodb</a:t>
            </a:r>
            <a:r>
              <a:rPr lang="zh-CN" altLang="en-US" dirty="0"/>
              <a:t>是一个基于文档的非关系型数据库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数据是从磁盘上进行读写的</a:t>
            </a:r>
            <a:r>
              <a:rPr lang="zh-CN" altLang="en-US" dirty="0" smtClean="0"/>
              <a:t>，其</a:t>
            </a:r>
            <a:r>
              <a:rPr lang="zh-CN" altLang="en-US" dirty="0"/>
              <a:t>优势在于查询功能比</a:t>
            </a:r>
            <a:r>
              <a:rPr lang="zh-CN" altLang="en-US" dirty="0" smtClean="0"/>
              <a:t>较强</a:t>
            </a:r>
            <a:endParaRPr lang="en-US" altLang="zh-CN" dirty="0" smtClean="0"/>
          </a:p>
          <a:p>
            <a:r>
              <a:rPr lang="zh-CN" altLang="en-US" dirty="0" smtClean="0"/>
              <a:t>大</a:t>
            </a:r>
            <a:r>
              <a:rPr lang="zh-CN" altLang="en-US" dirty="0"/>
              <a:t>，能存储海量数据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redis</a:t>
            </a:r>
            <a:r>
              <a:rPr lang="zh-CN" altLang="zh-CN" dirty="0"/>
              <a:t>是内存型数据库，数据保存在内存中</a:t>
            </a:r>
            <a:r>
              <a:rPr lang="zh-CN" altLang="zh-CN" dirty="0" smtClean="0"/>
              <a:t>，通过</a:t>
            </a:r>
            <a:r>
              <a:rPr lang="en-US" altLang="zh-CN" dirty="0" err="1"/>
              <a:t>tcp</a:t>
            </a:r>
            <a:r>
              <a:rPr lang="zh-CN" altLang="zh-CN" dirty="0" smtClean="0"/>
              <a:t>直接</a:t>
            </a:r>
            <a:endParaRPr lang="en-US" altLang="zh-CN" dirty="0" smtClean="0"/>
          </a:p>
          <a:p>
            <a:r>
              <a:rPr lang="zh-CN" altLang="zh-CN" dirty="0" smtClean="0"/>
              <a:t>存取</a:t>
            </a:r>
            <a:r>
              <a:rPr lang="zh-CN" altLang="zh-CN" dirty="0"/>
              <a:t>，优势是速度快，并发高</a:t>
            </a:r>
            <a:r>
              <a:rPr lang="zh-CN" altLang="zh-CN" dirty="0" smtClean="0"/>
              <a:t>，缺点</a:t>
            </a:r>
            <a:r>
              <a:rPr lang="zh-CN" altLang="zh-CN" dirty="0"/>
              <a:t>是数据类型有限，查询</a:t>
            </a:r>
            <a:r>
              <a:rPr lang="zh-CN" altLang="zh-CN" dirty="0" smtClean="0"/>
              <a:t>功</a:t>
            </a:r>
            <a:endParaRPr lang="en-US" altLang="zh-CN" dirty="0" smtClean="0"/>
          </a:p>
          <a:p>
            <a:r>
              <a:rPr lang="zh-CN" altLang="zh-CN" dirty="0" smtClean="0"/>
              <a:t>能</a:t>
            </a:r>
            <a:r>
              <a:rPr lang="zh-CN" altLang="zh-CN" dirty="0"/>
              <a:t>不强，一般用作缓存。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1649" y="1064735"/>
            <a:ext cx="6462025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'mongoose'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'mongodb://localhost/blog'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然后连接对应的数据库：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mongodb://localhost/test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其中，前面那个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mongodb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protocol scheme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的名称；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localhost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mongod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所在的地址；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端口号省略则默认连接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27017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1200" i="1" dirty="0">
                <a:solidFill>
                  <a:srgbClr val="80808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blog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是数据库的名称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mongodb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中不需要建立数据库，当你需要连接的数据库不存在时，会自动创建一个出来。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module.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exports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导出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'../modules/db'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mongoose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.model(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'User'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String,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/^(\w)+(\.\w+)*@(\w)+((\.\w+)+)$/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password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String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创建了一个名为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model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'196887298@qq.com'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password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'a5201314'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save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(err){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if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(err){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"save successful"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11" y="2512987"/>
            <a:ext cx="4727416" cy="11728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02" y="1198332"/>
            <a:ext cx="6343209" cy="26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23811" y="179045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3600" kern="0" dirty="0" smtClean="0"/>
              <a:t>写在前面</a:t>
            </a:r>
            <a:endParaRPr lang="zh-CN" altLang="en-US" sz="3600" kern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1498600"/>
            <a:ext cx="5359400" cy="3860800"/>
          </a:xfrm>
          <a:prstGeom prst="rect">
            <a:avLst/>
          </a:prstGeom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4383482" y="2860364"/>
            <a:ext cx="5881688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Koa</a:t>
            </a:r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</a:rPr>
              <a:t>学习组成</a:t>
            </a:r>
            <a:endParaRPr lang="en-US" altLang="zh-CN" sz="2400" b="1" i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8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23811" y="179045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3600" kern="0" dirty="0" smtClean="0"/>
              <a:t>写在前面</a:t>
            </a:r>
            <a:endParaRPr lang="zh-CN" altLang="en-US" sz="3600" kern="0" dirty="0"/>
          </a:p>
        </p:txBody>
      </p:sp>
      <p:sp>
        <p:nvSpPr>
          <p:cNvPr id="2" name="矩形 1"/>
          <p:cNvSpPr/>
          <p:nvPr/>
        </p:nvSpPr>
        <p:spPr>
          <a:xfrm>
            <a:off x="4941116" y="32449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 smtClean="0"/>
              <a:t>砍掉</a:t>
            </a:r>
            <a:r>
              <a:rPr lang="zh-CN" altLang="en-US" sz="2400" dirty="0"/>
              <a:t>业务功能逻辑，</a:t>
            </a:r>
            <a:r>
              <a:rPr lang="en-US" altLang="zh-CN" sz="2400" dirty="0"/>
              <a:t>API </a:t>
            </a:r>
            <a:r>
              <a:rPr lang="zh-CN" altLang="en-US" sz="2400" dirty="0"/>
              <a:t>简洁，实用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完美的异步流程控制（异常处理）来组合业务逻辑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级联模式处理流程复杂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/>
              <a:t>中间件模式，对第三方暴露太多</a:t>
            </a:r>
            <a:endParaRPr lang="zh-CN" altLang="en-US" sz="2400" dirty="0"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96946" y="2790263"/>
            <a:ext cx="28441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koa()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*(next)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/* this.req...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/* this.res...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next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/* will back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*(next)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/* ...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body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'Hello World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/* not res.send('Hello World\n')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96946" y="1005159"/>
            <a:ext cx="7927170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6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Source Code Pro"/>
              </a:rPr>
              <a:t>K</a:t>
            </a:r>
            <a:r>
              <a:rPr kumimoji="0" lang="zh-CN" altLang="zh-CN" sz="6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oa</a:t>
            </a:r>
            <a:r>
              <a:rPr kumimoji="0" lang="en-US" altLang="zh-CN" sz="6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4000" b="1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Source Code Pro"/>
              </a:rPr>
              <a:t>[</a:t>
            </a: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'kəʊə]</a:t>
            </a:r>
            <a:r>
              <a:rPr kumimoji="0" lang="zh-CN" altLang="zh-CN" sz="6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6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next generation web framework </a:t>
            </a: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for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node.j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s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7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4.79167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25 L 4.79167E-6 -3.7037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8" grpId="1" animBg="1"/>
      <p:bldP spid="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7996" y="2406339"/>
            <a:ext cx="6292939" cy="5604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3811" y="179045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3600" kern="0" dirty="0" smtClean="0"/>
              <a:t>目录</a:t>
            </a:r>
            <a:endParaRPr lang="zh-CN" altLang="en-US" sz="3600" kern="0" dirty="0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14854" y="2071111"/>
            <a:ext cx="70437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第一部分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项目流程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第二部分：异步编程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第三部分：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Koa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中涉及但本次没有讲的问题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3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8672923" y="1575838"/>
            <a:ext cx="2393413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30622" y="1575838"/>
            <a:ext cx="2518574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91953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标题 5"/>
          <p:cNvSpPr txBox="1">
            <a:spLocks/>
          </p:cNvSpPr>
          <p:nvPr/>
        </p:nvSpPr>
        <p:spPr>
          <a:xfrm>
            <a:off x="5006166" y="1084658"/>
            <a:ext cx="2145957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endParaRPr lang="zh-CN" altLang="en-US" sz="3600" kern="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Koa</a:t>
            </a:r>
            <a:r>
              <a:rPr lang="zh-CN" altLang="zh-CN" dirty="0">
                <a:solidFill>
                  <a:schemeClr val="tx1"/>
                </a:solidFill>
              </a:rPr>
              <a:t>项目创建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09" y="1598890"/>
            <a:ext cx="2184127" cy="43401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27" y="1608439"/>
            <a:ext cx="1790476" cy="3047619"/>
          </a:xfrm>
          <a:prstGeom prst="rect">
            <a:avLst/>
          </a:prstGeom>
        </p:spPr>
      </p:pic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2175932" y="728483"/>
            <a:ext cx="32793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项目基本构成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6588137" y="728483"/>
            <a:ext cx="1886139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Express</a:t>
            </a: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9498911" y="717783"/>
            <a:ext cx="1886139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96" y="1898839"/>
            <a:ext cx="4622222" cy="37079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8868" y="4976277"/>
            <a:ext cx="2227468" cy="46166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来初始化一个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package.json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2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Koa</a:t>
            </a:r>
            <a:r>
              <a:rPr lang="zh-CN" altLang="en-US" dirty="0" smtClean="0">
                <a:solidFill>
                  <a:schemeClr val="tx1"/>
                </a:solidFill>
              </a:rPr>
              <a:t>日志和错误处理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91953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295748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3028190" y="728483"/>
            <a:ext cx="3279341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8261527" y="677065"/>
            <a:ext cx="3279341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96" y="4210421"/>
            <a:ext cx="3086100" cy="1562100"/>
          </a:xfrm>
          <a:prstGeom prst="rect">
            <a:avLst/>
          </a:prstGeom>
        </p:spPr>
      </p:pic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2588799" y="1292045"/>
            <a:ext cx="3279341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Koa-logger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2111" y="2226673"/>
            <a:ext cx="317586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'koa-logger'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.use(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.listen(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"now listening on port 3000"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7731518" y="1270964"/>
            <a:ext cx="3279341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Koa-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onerror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06" y="4108729"/>
            <a:ext cx="2971152" cy="1714126"/>
          </a:xfrm>
          <a:prstGeom prst="rect">
            <a:avLst/>
          </a:prstGeom>
        </p:spPr>
      </p:pic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435976" y="2313685"/>
            <a:ext cx="229101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.on(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'error'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(err,ctx){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console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(err);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.listen(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24" y="4100201"/>
            <a:ext cx="4674567" cy="1628775"/>
          </a:xfrm>
          <a:prstGeom prst="rect">
            <a:avLst/>
          </a:prstGeom>
        </p:spPr>
      </p:pic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7435976" y="2523661"/>
            <a:ext cx="260840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onerror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'Koa-onerror'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onerror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.listen(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animBg="1"/>
      <p:bldP spid="29" grpId="0"/>
      <p:bldP spid="33" grpId="0" animBg="1"/>
      <p:bldP spid="33" grpId="1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5"/>
          <p:cNvSpPr txBox="1">
            <a:spLocks/>
          </p:cNvSpPr>
          <p:nvPr/>
        </p:nvSpPr>
        <p:spPr>
          <a:xfrm>
            <a:off x="8192073" y="5527058"/>
            <a:ext cx="3525634" cy="3361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1400" kern="0" dirty="0" smtClean="0">
                <a:solidFill>
                  <a:schemeClr val="tx1"/>
                </a:solidFill>
              </a:rPr>
              <a:t>天兵系统</a:t>
            </a:r>
            <a:endParaRPr lang="zh-CN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90858" y="230392"/>
            <a:ext cx="9403557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Koa</a:t>
            </a:r>
            <a:r>
              <a:rPr lang="zh-CN" altLang="en-US" dirty="0" smtClean="0">
                <a:solidFill>
                  <a:schemeClr val="tx1"/>
                </a:solidFill>
              </a:rPr>
              <a:t>静态文件指定和</a:t>
            </a:r>
            <a:r>
              <a:rPr lang="en-US" altLang="zh-CN" dirty="0" err="1" smtClean="0">
                <a:solidFill>
                  <a:schemeClr val="tx1"/>
                </a:solidFill>
              </a:rPr>
              <a:t>ejs</a:t>
            </a:r>
            <a:r>
              <a:rPr lang="zh-CN" altLang="en-US" dirty="0" smtClean="0">
                <a:solidFill>
                  <a:schemeClr val="tx1"/>
                </a:solidFill>
              </a:rPr>
              <a:t>模版使用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091953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95748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TextBox 11"/>
          <p:cNvSpPr txBox="1">
            <a:spLocks noChangeArrowheads="1"/>
          </p:cNvSpPr>
          <p:nvPr/>
        </p:nvSpPr>
        <p:spPr bwMode="auto">
          <a:xfrm>
            <a:off x="2557673" y="728483"/>
            <a:ext cx="3279341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文件指定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7897544" y="677065"/>
            <a:ext cx="3279341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err="1"/>
              <a:t>ejs</a:t>
            </a:r>
            <a:r>
              <a:rPr lang="zh-CN" altLang="en-US" sz="2400" dirty="0"/>
              <a:t>模版</a:t>
            </a:r>
            <a:r>
              <a:rPr lang="zh-CN" altLang="en-US" sz="2400" dirty="0" smtClean="0"/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>
            <a:off x="2588799" y="1292045"/>
            <a:ext cx="3279341" cy="8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Koa-static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3592" y="2194247"/>
            <a:ext cx="367761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staticServer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'Koa-static'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path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'path'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.use(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staticServer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path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(__dirname,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'public'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.listen(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30872" y="4280138"/>
            <a:ext cx="449834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应用：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src=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"images/location.png"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"img-responsive"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alt=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""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Source Code Pro"/>
              </a:rPr>
              <a:t>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好处：</a:t>
            </a:r>
            <a:endParaRPr lang="en-US" altLang="zh-CN" sz="1200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/>
              <a:t>引用</a:t>
            </a:r>
            <a:r>
              <a:rPr lang="zh-CN" altLang="zh-CN" sz="1200" dirty="0"/>
              <a:t>的时候直接去该目录下寻找资源，会减少一些消耗</a:t>
            </a:r>
            <a:r>
              <a:rPr lang="zh-CN" altLang="zh-CN" dirty="0"/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113268" y="2201841"/>
            <a:ext cx="293061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path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'path'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require(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'Koa-ejs'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var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Koa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root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path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(__dirname,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'views'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layout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'__layout'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cache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debug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.use(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yield 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.render(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'index'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,{layout: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.listen(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Source Code Pro"/>
              </a:rPr>
              <a:t>3000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Box 11"/>
          <p:cNvSpPr txBox="1">
            <a:spLocks noChangeArrowheads="1"/>
          </p:cNvSpPr>
          <p:nvPr/>
        </p:nvSpPr>
        <p:spPr bwMode="auto">
          <a:xfrm>
            <a:off x="7792594" y="1343786"/>
            <a:ext cx="32793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Koa-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ejs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4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 animBg="1"/>
      <p:bldP spid="8" grpId="0" animBg="1"/>
      <p:bldP spid="10" grpId="0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zh-CN" altLang="en-US" kern="0" dirty="0" smtClean="0">
                <a:solidFill>
                  <a:schemeClr val="tx1"/>
                </a:solidFill>
              </a:rPr>
              <a:t>路由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82111" y="1474236"/>
            <a:ext cx="3533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路由是什么？它是干什么的？</a:t>
            </a:r>
            <a:endParaRPr lang="zh-CN" altLang="en-US" sz="2000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15" y="2324502"/>
            <a:ext cx="1905000" cy="1905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589236" y="1894924"/>
            <a:ext cx="3533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休息一下！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4818358" y="4903219"/>
            <a:ext cx="3533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看了</a:t>
            </a:r>
            <a:r>
              <a:rPr lang="zh-CN" altLang="en-US" sz="2000" b="1" dirty="0" smtClean="0"/>
              <a:t>半天代码你们不累吗？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3993370" y="4304750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世界没有美女，可怎么</a:t>
            </a:r>
            <a:r>
              <a:rPr lang="zh-CN" altLang="en-US" sz="2800" dirty="0"/>
              <a:t>活</a:t>
            </a:r>
            <a:r>
              <a:rPr lang="zh-CN" altLang="en-US" sz="2800" dirty="0" smtClean="0"/>
              <a:t>啊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4582111" y="3364637"/>
            <a:ext cx="70898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7356018" y="3364637"/>
            <a:ext cx="6693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2" y="1358282"/>
            <a:ext cx="3425033" cy="4434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58" y="1358282"/>
            <a:ext cx="2961821" cy="44381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76" y="1358282"/>
            <a:ext cx="2956264" cy="44343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018470" y="3369626"/>
            <a:ext cx="8674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唉，这世界肿么都是美女啊，让我们这种人怎么活啊</a:t>
            </a:r>
            <a:r>
              <a:rPr lang="zh-CN" altLang="en-US" b="1" dirty="0">
                <a:solidFill>
                  <a:schemeClr val="bg1"/>
                </a:solidFill>
              </a:rPr>
              <a:t>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7177" y="2894267"/>
            <a:ext cx="102559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唉</a:t>
            </a:r>
            <a:r>
              <a:rPr lang="zh-CN" altLang="en-US" sz="2800" b="1" dirty="0">
                <a:solidFill>
                  <a:schemeClr val="bg1"/>
                </a:solidFill>
              </a:rPr>
              <a:t>，这世界肿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么这么多大神啊</a:t>
            </a:r>
            <a:r>
              <a:rPr lang="zh-CN" altLang="en-US" sz="2800" b="1" dirty="0">
                <a:solidFill>
                  <a:schemeClr val="bg1"/>
                </a:solidFill>
              </a:rPr>
              <a:t>，让我们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这种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diao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丝怎么</a:t>
            </a:r>
            <a:r>
              <a:rPr lang="zh-CN" altLang="en-US" sz="2800" b="1" dirty="0">
                <a:solidFill>
                  <a:schemeClr val="bg1"/>
                </a:solidFill>
              </a:rPr>
              <a:t>活啊！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  <p:bldP spid="20" grpId="0"/>
      <p:bldP spid="20" grpId="1"/>
      <p:bldP spid="21" grpId="0"/>
      <p:bldP spid="21" grpId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7236780" y="2219415"/>
            <a:ext cx="3833674" cy="37373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91954" y="2219416"/>
            <a:ext cx="2974020" cy="37373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90859" y="230392"/>
            <a:ext cx="8672732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  <a:cs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微软雅黑"/>
                <a:ea typeface="微软雅黑"/>
                <a:cs typeface="微软雅黑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66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/>
              <a:t>使用</a:t>
            </a:r>
            <a:r>
              <a:rPr lang="en-US" altLang="zh-CN" sz="2800" dirty="0"/>
              <a:t>Koa</a:t>
            </a:r>
            <a:r>
              <a:rPr lang="zh-CN" altLang="en-US" sz="2800" dirty="0"/>
              <a:t>搭建</a:t>
            </a:r>
            <a:r>
              <a:rPr lang="en-US" altLang="zh-CN" sz="2800" dirty="0"/>
              <a:t>Web</a:t>
            </a:r>
            <a:r>
              <a:rPr lang="zh-CN" altLang="en-US" sz="2800" dirty="0"/>
              <a:t>项目</a:t>
            </a:r>
            <a:r>
              <a:rPr lang="zh-CN" altLang="en-US" sz="2800" dirty="0" smtClean="0"/>
              <a:t>流程</a:t>
            </a:r>
            <a:r>
              <a:rPr lang="en-US" altLang="zh-CN" kern="0" dirty="0" smtClean="0">
                <a:solidFill>
                  <a:schemeClr val="tx1"/>
                </a:solidFill>
              </a:rPr>
              <a:t>—</a:t>
            </a:r>
            <a:r>
              <a:rPr lang="zh-CN" altLang="en-US" kern="0" dirty="0" smtClean="0">
                <a:solidFill>
                  <a:schemeClr val="tx1"/>
                </a:solidFill>
              </a:rPr>
              <a:t>路由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387" y="2386746"/>
            <a:ext cx="2314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在</a:t>
            </a:r>
            <a:r>
              <a:rPr lang="zh-CN" altLang="en-US" dirty="0"/>
              <a:t>很多场景中，我们的服务器都需要跟用户的浏览器打交道，如表单提交。</a:t>
            </a:r>
          </a:p>
          <a:p>
            <a:r>
              <a:rPr lang="zh-CN" altLang="en-US" dirty="0"/>
              <a:t>表单提交到服务器一般都使用</a:t>
            </a:r>
            <a:r>
              <a:rPr lang="en-US" altLang="zh-CN" dirty="0"/>
              <a:t>GET/POST</a:t>
            </a:r>
            <a:r>
              <a:rPr lang="zh-CN" altLang="en-US" dirty="0"/>
              <a:t>请求。</a:t>
            </a:r>
            <a:endParaRPr lang="en-US" altLang="zh-CN" dirty="0" smtClean="0"/>
          </a:p>
          <a:p>
            <a:r>
              <a:rPr lang="zh-CN" altLang="en-US" dirty="0" smtClean="0"/>
              <a:t>   我们把这些请求提交给路由，</a:t>
            </a:r>
            <a:r>
              <a:rPr lang="zh-CN" altLang="en-US" dirty="0"/>
              <a:t>随后</a:t>
            </a:r>
            <a:r>
              <a:rPr lang="zh-CN" altLang="en-US" dirty="0" smtClean="0"/>
              <a:t>路由根据这些请求和请求中带有的参数来</a:t>
            </a:r>
            <a:r>
              <a:rPr lang="zh-CN" altLang="en-US" dirty="0"/>
              <a:t>执行相应的代码。</a:t>
            </a:r>
          </a:p>
        </p:txBody>
      </p:sp>
      <p:sp>
        <p:nvSpPr>
          <p:cNvPr id="3" name="矩形 2"/>
          <p:cNvSpPr/>
          <p:nvPr/>
        </p:nvSpPr>
        <p:spPr>
          <a:xfrm>
            <a:off x="4477238" y="1237007"/>
            <a:ext cx="29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F45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3F45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应用少了路由怎么活？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06174" y="1696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路由是干什么的？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4227251" y="2219416"/>
            <a:ext cx="2848252" cy="37373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  <a:tabLst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8767" y="2386746"/>
            <a:ext cx="247491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Koa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个极简的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web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框架，简单到连路由模块都没有配备。自己手写路由是这样的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2"/>
                <a:ea typeface="Source Code Pro"/>
              </a:rPr>
              <a:t>app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use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function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*(){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我是首页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if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2"/>
                <a:ea typeface="Source Code Pro"/>
              </a:rPr>
              <a:t>path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===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'/'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){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  <a:t>});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7947" y="16963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路由怎么写？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1170" y="2350220"/>
            <a:ext cx="3753775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使用更加强大的路由中间件，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Koa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中设置路由一般安装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Koa-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Koa-router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支持五种</a:t>
            </a:r>
            <a:r>
              <a:rPr lang="zh-CN" altLang="en-US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Source Code Pro"/>
              </a:rPr>
              <a:t>get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Source Code Pro"/>
              </a:rPr>
              <a:t>post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.put()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del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.patch()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GET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方法举例</a:t>
            </a:r>
            <a:r>
              <a:rPr lang="en-US" altLang="zh-CN" sz="13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3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时间关系更多的路由知识参考文档</a:t>
            </a:r>
            <a:r>
              <a:rPr lang="en-US" altLang="zh-CN" sz="13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var 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app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= require(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Source Code Pro"/>
              </a:rPr>
              <a:t>'Koa'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)();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var 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= require(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Source Code Pro"/>
              </a:rPr>
              <a:t>'Koa-router'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var 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myRouter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new 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();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myRouter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Source Code Pro"/>
              </a:rPr>
              <a:t>get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Source Code Pro"/>
              </a:rPr>
              <a:t>'/'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function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*(next)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yield</a:t>
            </a:r>
            <a:r>
              <a:rPr kumimoji="0" lang="en-US" altLang="zh-CN" sz="13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this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.render(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Source Code Pro"/>
              </a:rPr>
              <a:t>'index'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,{layout: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Source Code Pro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});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});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app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.use(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myRouter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宋体" panose="02010600030101010101" pitchFamily="2" charset="-122"/>
                <a:ea typeface="Source Code Pro"/>
              </a:rPr>
              <a:t>routes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());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</a:b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Source Code Pro"/>
              </a:rPr>
              <a:t>app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.listen(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Source Code Pro"/>
              </a:rPr>
              <a:t>3000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Source Code Pro"/>
              </a:rPr>
              <a:t>);</a:t>
            </a:r>
            <a:endParaRPr kumimoji="0" lang="zh-CN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4986" y="17308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路由中间件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2" grpId="0"/>
      <p:bldP spid="3" grpId="0"/>
      <p:bldP spid="9" grpId="0"/>
      <p:bldP spid="10" grpId="0" animBg="1"/>
      <p:bldP spid="5" grpId="0" animBg="1"/>
      <p:bldP spid="15" grpId="0"/>
      <p:bldP spid="6" grpId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T7jeq82LUOrBMFnTD8D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vVI24n9kOIho51JMpDSA"/>
</p:tagLst>
</file>

<file path=ppt/theme/theme1.xml><?xml version="1.0" encoding="utf-8"?>
<a:theme xmlns:a="http://schemas.openxmlformats.org/drawingml/2006/main" name="5_Default Design">
  <a:themeElements>
    <a:clrScheme name="Deloitt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5_Default Design">
      <a:majorFont>
        <a:latin typeface="Arial"/>
        <a:ea typeface="黑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0000"/>
        </a:solidFill>
        <a:ln w="15875" cap="flat" cmpd="sng" algn="ctr">
          <a:solidFill>
            <a:schemeClr val="accent6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t"/>
      <a:lstStyle>
        <a:defPPr marL="82550" marR="0" indent="-82550" algn="ctr" defTabSz="914400" eaLnBrk="0" latinLnBrk="0" hangingPunct="0">
          <a:lnSpc>
            <a:spcPct val="90000"/>
          </a:lnSpc>
          <a:buClrTx/>
          <a:buSzTx/>
          <a:buFontTx/>
          <a:buNone/>
          <a:tabLst/>
          <a:defRPr sz="1200" b="1" dirty="0" smtClean="0">
            <a:solidFill>
              <a:schemeClr val="bg1"/>
            </a:solidFill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noFill/>
        <a:ln>
          <a:solidFill>
            <a:schemeClr val="tx1"/>
          </a:solidFill>
          <a:prstDash val="solid"/>
        </a:ln>
      </a:spPr>
      <a:bodyPr wrap="square" rtlCol="0">
        <a:spAutoFit/>
      </a:bodyPr>
      <a:lstStyle>
        <a:defPPr>
          <a:defRPr sz="12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942</Words>
  <Application>Microsoft Office PowerPoint</Application>
  <PresentationFormat>宽屏</PresentationFormat>
  <Paragraphs>136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Source Code Pro</vt:lpstr>
      <vt:lpstr>黑体</vt:lpstr>
      <vt:lpstr>宋体</vt:lpstr>
      <vt:lpstr>微软雅黑</vt:lpstr>
      <vt:lpstr>微软雅黑</vt:lpstr>
      <vt:lpstr>Arial</vt:lpstr>
      <vt:lpstr>Calibri</vt:lpstr>
      <vt:lpstr>Tahoma</vt:lpstr>
      <vt:lpstr>Times New Roman</vt:lpstr>
      <vt:lpstr>Wingdings</vt:lpstr>
      <vt:lpstr>5_Default Design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刘磊</dc:creator>
  <cp:lastModifiedBy>刘磊</cp:lastModifiedBy>
  <cp:revision>117</cp:revision>
  <cp:lastPrinted>2016-01-09T08:57:49Z</cp:lastPrinted>
  <dcterms:created xsi:type="dcterms:W3CDTF">2015-12-23T01:45:21Z</dcterms:created>
  <dcterms:modified xsi:type="dcterms:W3CDTF">2016-01-27T01:39:03Z</dcterms:modified>
</cp:coreProperties>
</file>