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3" r:id="rId3"/>
    <p:sldId id="265" r:id="rId4"/>
    <p:sldId id="266" r:id="rId5"/>
    <p:sldId id="267" r:id="rId6"/>
    <p:sldId id="279" r:id="rId7"/>
    <p:sldId id="268" r:id="rId8"/>
    <p:sldId id="269" r:id="rId9"/>
    <p:sldId id="270" r:id="rId10"/>
    <p:sldId id="271" r:id="rId11"/>
    <p:sldId id="278" r:id="rId12"/>
    <p:sldId id="274" r:id="rId13"/>
    <p:sldId id="272" r:id="rId14"/>
    <p:sldId id="277" r:id="rId15"/>
    <p:sldId id="273" r:id="rId16"/>
    <p:sldId id="281" r:id="rId17"/>
    <p:sldId id="275" r:id="rId18"/>
    <p:sldId id="276" r:id="rId1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63" autoAdjust="0"/>
  </p:normalViewPr>
  <p:slideViewPr>
    <p:cSldViewPr snapToGrid="0" snapToObjects="1">
      <p:cViewPr varScale="1">
        <p:scale>
          <a:sx n="89" d="100"/>
          <a:sy n="89" d="100"/>
        </p:scale>
        <p:origin x="143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ore\Documents\workspace\nlp_project\cluster_discrimina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Sheet2!$E$5:$L$5</c:f>
              <c:numCache>
                <c:formatCode>General</c:formatCode>
                <c:ptCount val="8"/>
                <c:pt idx="1">
                  <c:v>5.0506577362196103E-2</c:v>
                </c:pt>
                <c:pt idx="2">
                  <c:v>5.0341762332823302E-2</c:v>
                </c:pt>
                <c:pt idx="3">
                  <c:v>0.115064126876983</c:v>
                </c:pt>
                <c:pt idx="4">
                  <c:v>0.118301268284132</c:v>
                </c:pt>
                <c:pt idx="5">
                  <c:v>9.6719253582782105E-2</c:v>
                </c:pt>
                <c:pt idx="6">
                  <c:v>8.2345593476057202E-2</c:v>
                </c:pt>
                <c:pt idx="7">
                  <c:v>7.0608054121529498E-2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5A-4C23-BBCA-FC0C026F0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3011344"/>
        <c:axId val="2041866800"/>
      </c:lineChart>
      <c:catAx>
        <c:axId val="2033011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1866800"/>
        <c:crosses val="autoZero"/>
        <c:auto val="1"/>
        <c:lblAlgn val="ctr"/>
        <c:lblOffset val="100"/>
        <c:noMultiLvlLbl val="0"/>
      </c:catAx>
      <c:valAx>
        <c:axId val="2041866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3301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BDEA3B-4F2E-4821-BF21-7ECB8E463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F20A9-C779-442A-B4B8-B9A76383A2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D6FD7AF-A7C8-45F8-AD2C-5B1FE205834A}" type="datetimeFigureOut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A2749-6DCC-4193-BF63-F96148D83D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B286-A7B8-4C0A-8558-DBB80DCCF2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969BAA-FBDF-42FE-B793-EE7F03672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0EFE81-93AE-4D82-94E3-ECDF215C34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1419-9C8A-43AA-9519-5865C8217C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5000CA-FF64-4FF3-8BC2-591730BD28D2}" type="datetimeFigureOut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4870E61-8AF6-44E7-B639-197A65C0C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87F12B-C968-46AF-B08E-CD82E77BD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CDD09-791C-45FC-8DCF-8FAFA8DB56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3B19-A2F6-4296-B3B9-B2CC2EAE6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16CEBB-BFF0-43F8-9E07-93A9E73A7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3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Balanced Iterative Reducing and Clustering Using Hierarchies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</a:endParaRPr>
          </a:p>
          <a:p>
            <a:r>
              <a:rPr lang="zh-CN" altLang="en-US" dirty="0"/>
              <a:t>在设计之初就考虑到了大规模数据集上聚类的精确性（充分利用有限内存保证好的聚类效果）和最小化</a:t>
            </a:r>
            <a:r>
              <a:rPr lang="en-US" altLang="zh-CN" dirty="0"/>
              <a:t>I/O</a:t>
            </a:r>
            <a:r>
              <a:rPr lang="zh-CN" altLang="en-US" dirty="0"/>
              <a:t>代价（减少数据库的读写，保证效率）之间的均衡。</a:t>
            </a:r>
            <a:r>
              <a:rPr lang="en-US" altLang="zh-CN" dirty="0"/>
              <a:t>BIRCH</a:t>
            </a:r>
            <a:r>
              <a:rPr lang="zh-CN" altLang="en-US" dirty="0"/>
              <a:t>能够识别出数据集中数据分布的不均衡性，将分布在稠密区域中的点聚类，将分布在稀疏区域中的点视作异常点而移除。此外，</a:t>
            </a:r>
            <a:r>
              <a:rPr lang="en-US" altLang="zh-CN" dirty="0"/>
              <a:t>BIRCH</a:t>
            </a:r>
            <a:r>
              <a:rPr lang="zh-CN" altLang="en-US" dirty="0"/>
              <a:t>是一种增量聚类方法，针对每一个点的聚类决策都是基于当前已经处理过的数据点，而不是全局的数据点。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5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98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80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29C81-C793-4603-8D01-F031F5898713}"/>
              </a:ext>
            </a:extLst>
          </p:cNvPr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E1000-56FE-4CBA-99DF-4CDE2B96A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" name="Picture 1" descr="nyu_white.png">
            <a:extLst>
              <a:ext uri="{FF2B5EF4-FFF2-40B4-BE49-F238E27FC236}">
                <a16:creationId xmlns:a16="http://schemas.microsoft.com/office/drawing/2014/main" id="{F7957A8E-B79A-496C-8C45-B4343F5EA0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6679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27E975C-F1AE-4B5D-B1AE-F4B3C6F8D6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ABD55-68D6-48E5-AED1-32EBB32AE041}" type="datetime1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1C17ABE-4FD2-4A48-B64B-5EDC243C0A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02A9-FA7B-4455-92C0-493471204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2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2BF242D-F667-4972-B750-96F4981D62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BC90C-0B0D-4B70-9E78-7734F7D5884F}" type="datetime1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9877FE7-2703-4285-9E90-0C68FD3771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A759A-91C0-40B8-8C45-F12E9D2FF7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10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>
            <a:extLst>
              <a:ext uri="{FF2B5EF4-FFF2-40B4-BE49-F238E27FC236}">
                <a16:creationId xmlns:a16="http://schemas.microsoft.com/office/drawing/2014/main" id="{04CE53FF-A1E5-4AC6-BD67-DA549394B1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2D4E30-3379-4BF1-B3EE-86ED7660815D}"/>
              </a:ext>
            </a:extLst>
          </p:cNvPr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8" name="Picture 1" descr="nyu_white.png">
            <a:extLst>
              <a:ext uri="{FF2B5EF4-FFF2-40B4-BE49-F238E27FC236}">
                <a16:creationId xmlns:a16="http://schemas.microsoft.com/office/drawing/2014/main" id="{FF0C17BE-BB3C-4AD4-B91D-A97AF72B9F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D64DB-F309-4B32-AF8E-CB69B649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6F14B2-AD47-49A5-8401-A10A35F3F1BD}" type="datetime1">
              <a:rPr lang="en-US" altLang="zh-CN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5F251-AFAF-46A0-BB24-6333876A5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B92B044-D138-4DCA-89A6-B26E8200C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9" r:id="rId3"/>
    <p:sldLayoutId id="2147483690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colyer.org/2016/06/01/distributed-representations-of-sentences-and-documen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Placeholder 9">
            <a:extLst>
              <a:ext uri="{FF2B5EF4-FFF2-40B4-BE49-F238E27FC236}">
                <a16:creationId xmlns:a16="http://schemas.microsoft.com/office/drawing/2014/main" id="{7945710B-9BD2-4FE4-A39B-09B3C9417A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3525" cy="5151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F8D257-4CA6-4E9C-90EF-4DFA1074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1" y="1041400"/>
            <a:ext cx="6447683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24" name="Text Placeholder 2">
            <a:extLst>
              <a:ext uri="{FF2B5EF4-FFF2-40B4-BE49-F238E27FC236}">
                <a16:creationId xmlns:a16="http://schemas.microsoft.com/office/drawing/2014/main" id="{2481A350-E15B-4B39-BFE1-442B291A50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27012" y="1531938"/>
            <a:ext cx="6336588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</a:rPr>
              <a:t>5-year Treasury Yield Prediction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</a:rPr>
              <a:t>Based on Fed Speech Sentiments</a:t>
            </a:r>
          </a:p>
        </p:txBody>
      </p:sp>
      <p:sp>
        <p:nvSpPr>
          <p:cNvPr id="5125" name="Text Placeholder 3">
            <a:extLst>
              <a:ext uri="{FF2B5EF4-FFF2-40B4-BE49-F238E27FC236}">
                <a16:creationId xmlns:a16="http://schemas.microsoft.com/office/drawing/2014/main" id="{BCD1FB72-A9D4-462A-A076-97DD2D1397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227013" y="3719513"/>
            <a:ext cx="1782762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zh-CN" dirty="0"/>
              <a:t>Hanyuan</a:t>
            </a:r>
            <a:r>
              <a:rPr lang="zh-CN" altLang="en-US" dirty="0"/>
              <a:t> </a:t>
            </a:r>
            <a:r>
              <a:rPr lang="en-US" altLang="zh-CN" dirty="0"/>
              <a:t>Hu, </a:t>
            </a:r>
            <a:r>
              <a:rPr lang="en-US" altLang="zh-CN" dirty="0" err="1"/>
              <a:t>Binlin</a:t>
            </a:r>
            <a:r>
              <a:rPr lang="en-US" altLang="zh-CN"/>
              <a:t> Chi</a:t>
            </a:r>
            <a:r>
              <a:rPr lang="zh-CN" altLang="en-US"/>
              <a:t> </a:t>
            </a:r>
            <a:endParaRPr lang="en-US" altLang="zh-CN" dirty="0"/>
          </a:p>
          <a:p>
            <a:pPr marL="0" indent="0">
              <a:spcBef>
                <a:spcPct val="0"/>
              </a:spcBef>
            </a:pPr>
            <a:r>
              <a:rPr lang="en-US" altLang="zh-CN" dirty="0"/>
              <a:t>10/17/2019</a:t>
            </a:r>
          </a:p>
        </p:txBody>
      </p:sp>
      <p:pic>
        <p:nvPicPr>
          <p:cNvPr id="5126" name="Picture 11" descr="nyu_white.png">
            <a:extLst>
              <a:ext uri="{FF2B5EF4-FFF2-40B4-BE49-F238E27FC236}">
                <a16:creationId xmlns:a16="http://schemas.microsoft.com/office/drawing/2014/main" id="{26D95F6F-1541-4F05-8D6A-9F19762B3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7635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369BB7-8F3A-4C89-B2A8-E690340AD2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82" y="831827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1F98-823B-49AC-AD8C-D462D7D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2359" y="228989"/>
            <a:ext cx="4465093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0576-8BB1-42E7-908A-E41687F8C6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7F277-4234-4781-99CB-274183C3B3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8FD8D-022A-4391-A9DE-A4BE0131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9" y="1080474"/>
            <a:ext cx="8315553" cy="40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26608-4D72-46DC-87DD-BD60D1E541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792" y="1054249"/>
            <a:ext cx="8315553" cy="3660626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88B6A-2802-4EC7-B71E-AF221B280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44875" y="228989"/>
            <a:ext cx="4872577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D4A2-FDDC-463D-BDC2-E12FF0C7528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F00A3-E460-40BD-9ED8-3B5D73F7FD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B8FC95-CE53-4513-9F9A-EF3B743B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12665"/>
              </p:ext>
            </p:extLst>
          </p:nvPr>
        </p:nvGraphicFramePr>
        <p:xfrm>
          <a:off x="107576" y="1493632"/>
          <a:ext cx="4070208" cy="3220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7552">
                  <a:extLst>
                    <a:ext uri="{9D8B030D-6E8A-4147-A177-3AD203B41FA5}">
                      <a16:colId xmlns:a16="http://schemas.microsoft.com/office/drawing/2014/main" val="2882460662"/>
                    </a:ext>
                  </a:extLst>
                </a:gridCol>
                <a:gridCol w="1017552">
                  <a:extLst>
                    <a:ext uri="{9D8B030D-6E8A-4147-A177-3AD203B41FA5}">
                      <a16:colId xmlns:a16="http://schemas.microsoft.com/office/drawing/2014/main" val="1456779860"/>
                    </a:ext>
                  </a:extLst>
                </a:gridCol>
                <a:gridCol w="1017552">
                  <a:extLst>
                    <a:ext uri="{9D8B030D-6E8A-4147-A177-3AD203B41FA5}">
                      <a16:colId xmlns:a16="http://schemas.microsoft.com/office/drawing/2014/main" val="191311052"/>
                    </a:ext>
                  </a:extLst>
                </a:gridCol>
                <a:gridCol w="1017552">
                  <a:extLst>
                    <a:ext uri="{9D8B030D-6E8A-4147-A177-3AD203B41FA5}">
                      <a16:colId xmlns:a16="http://schemas.microsoft.com/office/drawing/2014/main" val="3472059486"/>
                    </a:ext>
                  </a:extLst>
                </a:gridCol>
              </a:tblGrid>
              <a:tr h="515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Strategy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Information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Maximum Drawdown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Cumulative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822209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0.701122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4.490692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6.808737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80231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0.57091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3.480486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4.8916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2091317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0.509244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0.039221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0.620025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4988620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0.445645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4.695299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2.946374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01398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0.387308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0.111226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0.201752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980975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0.364599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4.491992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3.416569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8316243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0.339173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0.058841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0.101502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18208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0.329672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0.058841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0.09531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3392851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0.326528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5.489241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2.818283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79348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0.30177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2.60515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2.504622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17552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3ED8E4-03B7-4F44-B15F-BC846E38E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28302"/>
              </p:ext>
            </p:extLst>
          </p:nvPr>
        </p:nvGraphicFramePr>
        <p:xfrm>
          <a:off x="4184725" y="1487200"/>
          <a:ext cx="4776395" cy="3324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587">
                  <a:extLst>
                    <a:ext uri="{9D8B030D-6E8A-4147-A177-3AD203B41FA5}">
                      <a16:colId xmlns:a16="http://schemas.microsoft.com/office/drawing/2014/main" val="3870275542"/>
                    </a:ext>
                  </a:extLst>
                </a:gridCol>
                <a:gridCol w="1311438">
                  <a:extLst>
                    <a:ext uri="{9D8B030D-6E8A-4147-A177-3AD203B41FA5}">
                      <a16:colId xmlns:a16="http://schemas.microsoft.com/office/drawing/2014/main" val="3108713383"/>
                    </a:ext>
                  </a:extLst>
                </a:gridCol>
                <a:gridCol w="1559921">
                  <a:extLst>
                    <a:ext uri="{9D8B030D-6E8A-4147-A177-3AD203B41FA5}">
                      <a16:colId xmlns:a16="http://schemas.microsoft.com/office/drawing/2014/main" val="279525163"/>
                    </a:ext>
                  </a:extLst>
                </a:gridCol>
                <a:gridCol w="745449">
                  <a:extLst>
                    <a:ext uri="{9D8B030D-6E8A-4147-A177-3AD203B41FA5}">
                      <a16:colId xmlns:a16="http://schemas.microsoft.com/office/drawing/2014/main" val="3174882261"/>
                    </a:ext>
                  </a:extLst>
                </a:gridCol>
              </a:tblGrid>
              <a:tr h="524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Strategy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Information</a:t>
                      </a:r>
                      <a:r>
                        <a:rPr lang="en-US" sz="1100" u="none" strike="noStrike" dirty="0">
                          <a:effectLst/>
                        </a:rPr>
                        <a:t>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Maximum Drawdown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Cumulative Return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042639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1.117799277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2.128294673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9.025915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64014"/>
                  </a:ext>
                </a:extLst>
              </a:tr>
              <a:tr h="1604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0.811062124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3.19641783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4.94178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4842628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0.609563784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2.217124259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5.740266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50635"/>
                  </a:ext>
                </a:extLst>
              </a:tr>
              <a:tr h="1604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0.569434943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0.295962135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0.38338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91914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0.566517857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2.782303302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5.254754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386922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0.565095573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3.301107805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5.491214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3130845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0.51284976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0.325011571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0.937775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948112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0.488450989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0.0588405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0.211837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538214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0.409534789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0.072085727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0.132422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2863938"/>
                  </a:ext>
                </a:extLst>
              </a:tr>
              <a:tr h="3056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0.375522125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5.976538897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3.606798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1886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ACAC-B80E-4482-A423-725356677D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37063" y="228989"/>
            <a:ext cx="5080390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E564-B6AD-48CC-9A53-2F885F58CC7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B566B-66BF-4FF3-A3E0-EC81218518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CD49EED-EF11-4407-BA47-C0FC41BD72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82" y="831827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D07E5C-1041-4A3A-8738-DF8DEDED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90311"/>
              </p:ext>
            </p:extLst>
          </p:nvPr>
        </p:nvGraphicFramePr>
        <p:xfrm>
          <a:off x="294582" y="1214749"/>
          <a:ext cx="4277418" cy="3552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053">
                  <a:extLst>
                    <a:ext uri="{9D8B030D-6E8A-4147-A177-3AD203B41FA5}">
                      <a16:colId xmlns:a16="http://schemas.microsoft.com/office/drawing/2014/main" val="3909406724"/>
                    </a:ext>
                  </a:extLst>
                </a:gridCol>
                <a:gridCol w="1092107">
                  <a:extLst>
                    <a:ext uri="{9D8B030D-6E8A-4147-A177-3AD203B41FA5}">
                      <a16:colId xmlns:a16="http://schemas.microsoft.com/office/drawing/2014/main" val="1295342783"/>
                    </a:ext>
                  </a:extLst>
                </a:gridCol>
                <a:gridCol w="1223564">
                  <a:extLst>
                    <a:ext uri="{9D8B030D-6E8A-4147-A177-3AD203B41FA5}">
                      <a16:colId xmlns:a16="http://schemas.microsoft.com/office/drawing/2014/main" val="32004430"/>
                    </a:ext>
                  </a:extLst>
                </a:gridCol>
                <a:gridCol w="869641">
                  <a:extLst>
                    <a:ext uri="{9D8B030D-6E8A-4147-A177-3AD203B41FA5}">
                      <a16:colId xmlns:a16="http://schemas.microsoft.com/office/drawing/2014/main" val="2602385787"/>
                    </a:ext>
                  </a:extLst>
                </a:gridCol>
                <a:gridCol w="546053">
                  <a:extLst>
                    <a:ext uri="{9D8B030D-6E8A-4147-A177-3AD203B41FA5}">
                      <a16:colId xmlns:a16="http://schemas.microsoft.com/office/drawing/2014/main" val="1168851501"/>
                    </a:ext>
                  </a:extLst>
                </a:gridCol>
              </a:tblGrid>
              <a:tr h="568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Ranking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Learning 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 of Labeling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Holding Period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Sample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1368795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ExtraTree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99219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3997710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7042659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35978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4320431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169795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525000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01040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926944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ExtraTree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95520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61D3E3A-951C-451E-8BCC-26EFBF7F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63" y="918290"/>
            <a:ext cx="4191955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A0F4F5-A80A-4EC9-AAAB-19BD957547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Bag-of-Words may not be the best way in feature extraction.</a:t>
            </a:r>
          </a:p>
          <a:p>
            <a:r>
              <a:rPr lang="en-US" altLang="zh-CN" b="0" dirty="0"/>
              <a:t>	2. Understanding an article vs. understanding a word.</a:t>
            </a:r>
          </a:p>
          <a:p>
            <a:r>
              <a:rPr lang="en-US" altLang="zh-CN" b="0" dirty="0"/>
              <a:t>	3. Assuming one speech has only one main idea:</a:t>
            </a:r>
          </a:p>
          <a:p>
            <a:r>
              <a:rPr lang="en-US" altLang="zh-CN" b="0" dirty="0"/>
              <a:t>		</a:t>
            </a:r>
            <a:r>
              <a:rPr lang="en-US" altLang="zh-CN" sz="1800" b="0" dirty="0"/>
              <a:t>the vector representation of an article is the mean of its sentences.</a:t>
            </a:r>
          </a:p>
          <a:p>
            <a:r>
              <a:rPr lang="en-US" altLang="zh-CN" sz="1800" b="0" dirty="0"/>
              <a:t>	4. Given the computation power limit, instead of doing daily rolling back 				testing, we separate the total sample into 8 training/testing sets.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62FE-2D25-4169-8213-AFD5EB704E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81443" y="228989"/>
            <a:ext cx="4636009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1A16-1E8B-4AF8-A207-121AFEE497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2BB8F-9692-450E-9E4C-1E324A9645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05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15D90-00AF-45B3-8A66-6FA6DA8EE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792" y="1051133"/>
            <a:ext cx="8315553" cy="3663742"/>
          </a:xfrm>
        </p:spPr>
        <p:txBody>
          <a:bodyPr/>
          <a:lstStyle/>
          <a:p>
            <a:r>
              <a:rPr lang="en-US" altLang="zh-CN" dirty="0"/>
              <a:t>Model Intuition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6EC5-39BC-4B14-9ABC-9D26C50E9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42161" y="228989"/>
            <a:ext cx="4875291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D6FA-896D-48AB-88E8-89C7B2F67F9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7783A-8C96-4F89-BF25-0FFEB2E906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22A21-4062-4935-A877-0435E0A5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92" y="1397774"/>
            <a:ext cx="5787677" cy="3114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79C89C-C4BD-4D0A-AD6E-3D6E678D0E03}"/>
              </a:ext>
            </a:extLst>
          </p:cNvPr>
          <p:cNvSpPr txBox="1"/>
          <p:nvPr/>
        </p:nvSpPr>
        <p:spPr>
          <a:xfrm>
            <a:off x="501792" y="4424878"/>
            <a:ext cx="6170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From: </a:t>
            </a:r>
            <a:r>
              <a:rPr lang="en-US" altLang="zh-CN" sz="1050" dirty="0">
                <a:hlinkClick r:id="rId3"/>
              </a:rPr>
              <a:t>https://blog.acolyer.org/2016/06/01/distributed-representations-of-sentences-and-documents/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1968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DC57D-74E8-4706-AE23-960BE052A6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247" y="830722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5B0A-9C86-465F-AD2A-FB867E1C08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83095" y="228989"/>
            <a:ext cx="4234357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BD41-124C-49AB-B224-A660692C39A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3BFF3-B7EC-4E74-B479-2B0B0C7677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80417-1B28-4247-8655-DCCBD45A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6" y="1121938"/>
            <a:ext cx="7887768" cy="39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5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7B39B-BEAA-4983-8106-BDDF24711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247" y="916883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B978-D1F3-4556-8403-25A434D552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3365" y="228989"/>
            <a:ext cx="4184087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ADFA-0F8B-4450-9753-BC165617292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C5119-0AE3-42D3-86C0-6E300D8BCB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87A9A8-C213-4EB4-934E-00A613BF0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65488"/>
              </p:ext>
            </p:extLst>
          </p:nvPr>
        </p:nvGraphicFramePr>
        <p:xfrm>
          <a:off x="371247" y="1307148"/>
          <a:ext cx="8401505" cy="32623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737">
                  <a:extLst>
                    <a:ext uri="{9D8B030D-6E8A-4147-A177-3AD203B41FA5}">
                      <a16:colId xmlns:a16="http://schemas.microsoft.com/office/drawing/2014/main" val="4035547599"/>
                    </a:ext>
                  </a:extLst>
                </a:gridCol>
                <a:gridCol w="1395942">
                  <a:extLst>
                    <a:ext uri="{9D8B030D-6E8A-4147-A177-3AD203B41FA5}">
                      <a16:colId xmlns:a16="http://schemas.microsoft.com/office/drawing/2014/main" val="516005448"/>
                    </a:ext>
                  </a:extLst>
                </a:gridCol>
                <a:gridCol w="1395942">
                  <a:extLst>
                    <a:ext uri="{9D8B030D-6E8A-4147-A177-3AD203B41FA5}">
                      <a16:colId xmlns:a16="http://schemas.microsoft.com/office/drawing/2014/main" val="848949659"/>
                    </a:ext>
                  </a:extLst>
                </a:gridCol>
                <a:gridCol w="1395942">
                  <a:extLst>
                    <a:ext uri="{9D8B030D-6E8A-4147-A177-3AD203B41FA5}">
                      <a16:colId xmlns:a16="http://schemas.microsoft.com/office/drawing/2014/main" val="2415604028"/>
                    </a:ext>
                  </a:extLst>
                </a:gridCol>
                <a:gridCol w="1395942">
                  <a:extLst>
                    <a:ext uri="{9D8B030D-6E8A-4147-A177-3AD203B41FA5}">
                      <a16:colId xmlns:a16="http://schemas.microsoft.com/office/drawing/2014/main" val="3944039721"/>
                    </a:ext>
                  </a:extLst>
                </a:gridCol>
              </a:tblGrid>
              <a:tr h="528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Version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Strategy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Information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Maximum Drawdown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Cumulative Return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962670474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1.117799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2.128295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9.025915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186656275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1.013236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2.565984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8.594213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69358855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0.872234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3.577525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6.603261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360494282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0.811062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3.196418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4.94178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116106909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With Clustering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0.701122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4.490692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6.808737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1950517245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0.676622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0.433335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0.981856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1798745266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0.632118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5.338426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5.227318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197010425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0.609564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2.217124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5.740266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193239721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0.591079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3.283414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4.795537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731054647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With Clustering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0.57091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3.480486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4.8916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364361548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0.569435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0.295962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0.38338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264355766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0.566518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2.782303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5.254754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3440089113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0.565096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3.301108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5.491214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1291254646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0.559261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0.526377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1.278248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259830073"/>
                  </a:ext>
                </a:extLst>
              </a:tr>
              <a:tr h="182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Doc2Vec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0.519884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0.396033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0.633132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13" marR="9113" marT="9113" marB="0" anchor="ctr"/>
                </a:tc>
                <a:extLst>
                  <a:ext uri="{0D108BD9-81ED-4DB2-BD59-A6C34878D82A}">
                    <a16:rowId xmlns:a16="http://schemas.microsoft.com/office/drawing/2014/main" val="276813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6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8347D-2A5D-4C15-85DD-1B95A294F5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82341" y="228989"/>
            <a:ext cx="4935112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741-BD10-4D77-8487-A957EB9AA6B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7CB31-ED50-4438-B22A-7E013DA3A4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6463D7-E99C-4793-B9C7-8E1460746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92903"/>
              </p:ext>
            </p:extLst>
          </p:nvPr>
        </p:nvGraphicFramePr>
        <p:xfrm>
          <a:off x="317498" y="1145048"/>
          <a:ext cx="4408326" cy="3538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66">
                  <a:extLst>
                    <a:ext uri="{9D8B030D-6E8A-4147-A177-3AD203B41FA5}">
                      <a16:colId xmlns:a16="http://schemas.microsoft.com/office/drawing/2014/main" val="735307104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426549386"/>
                    </a:ext>
                  </a:extLst>
                </a:gridCol>
                <a:gridCol w="1568062">
                  <a:extLst>
                    <a:ext uri="{9D8B030D-6E8A-4147-A177-3AD203B41FA5}">
                      <a16:colId xmlns:a16="http://schemas.microsoft.com/office/drawing/2014/main" val="791535229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4088841938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1568193578"/>
                    </a:ext>
                  </a:extLst>
                </a:gridCol>
              </a:tblGrid>
              <a:tr h="56621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Algorithm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Labeling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Holding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Size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2566564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08477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566262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241712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388369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121529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95002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397971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84841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5396555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560713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057A1FE-EA67-421A-B0F1-3E021886CF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247" y="830722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BC8DA-EC7B-4113-9527-F7354A39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714" y="918286"/>
            <a:ext cx="4115738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1424F3-7B0C-43DF-A0F5-E5837E2100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Comments: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Doc2Vec embedding alpha has smoother profile, i.e. easier for 			portfolio implementation.</a:t>
            </a:r>
          </a:p>
          <a:p>
            <a:r>
              <a:rPr lang="en-US" altLang="zh-CN" b="0" dirty="0"/>
              <a:t>	2.</a:t>
            </a:r>
            <a:r>
              <a:rPr lang="zh-CN" altLang="en-US" b="0" dirty="0"/>
              <a:t> </a:t>
            </a:r>
            <a:r>
              <a:rPr lang="en-US" altLang="zh-CN" b="0" dirty="0"/>
              <a:t>Adding intra-sample information by clustering may not be helpful in 		this problem and dataset.</a:t>
            </a:r>
          </a:p>
          <a:p>
            <a:r>
              <a:rPr lang="en-US" altLang="zh-CN" b="0" dirty="0"/>
              <a:t>	3. Several Fed speeches contribute significantly large to the total </a:t>
            </a:r>
            <a:r>
              <a:rPr lang="en-US" altLang="zh-CN" b="0" dirty="0" err="1"/>
              <a:t>PnL</a:t>
            </a:r>
            <a:r>
              <a:rPr lang="en-US" altLang="zh-CN" b="0" dirty="0"/>
              <a:t>, 		which we may be interested in determine what those are.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9D7F-0EC2-48CA-BA3D-51DC8B7EC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Comparison and Summary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ABF96-FF47-4E2F-AA24-DE2BB1AA6A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5B6DE-97C7-40F9-9AD4-B79159F21D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4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93043-5B32-4B73-9BA3-12D88CA263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21746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Contents: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Quick Refresh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Model Summary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Performance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Model Improvements: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Using Clustering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Doc2Vec and Pooling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Comparison and Summary</a:t>
            </a: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81AD2C78-F37E-47A6-82DC-D819F0169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5451475" y="228600"/>
            <a:ext cx="3465513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News Analytics and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zh-CN" altLang="zh-CN" dirty="0"/>
          </a:p>
        </p:txBody>
      </p:sp>
      <p:pic>
        <p:nvPicPr>
          <p:cNvPr id="6148" name="Content Placeholder 6">
            <a:extLst>
              <a:ext uri="{FF2B5EF4-FFF2-40B4-BE49-F238E27FC236}">
                <a16:creationId xmlns:a16="http://schemas.microsoft.com/office/drawing/2014/main" id="{441B06A0-7196-4BDB-9070-E19AF55785E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712788"/>
            <a:ext cx="4465638" cy="4430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Date Placeholder 2">
            <a:extLst>
              <a:ext uri="{FF2B5EF4-FFF2-40B4-BE49-F238E27FC236}">
                <a16:creationId xmlns:a16="http://schemas.microsoft.com/office/drawing/2014/main" id="{A41350E4-0465-430B-8E2C-780DA3F70898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FFDFAD-E6D9-43AF-8F7F-B6BCA0412FFD}" type="datetime1">
              <a:rPr lang="en-US" altLang="zh-CN" smtClean="0">
                <a:solidFill>
                  <a:srgbClr val="898989"/>
                </a:solidFill>
              </a:rPr>
              <a:pPr/>
              <a:t>10/22/2019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50" name="Slide Number Placeholder 3">
            <a:extLst>
              <a:ext uri="{FF2B5EF4-FFF2-40B4-BE49-F238E27FC236}">
                <a16:creationId xmlns:a16="http://schemas.microsoft.com/office/drawing/2014/main" id="{91D34E1D-5296-4985-9962-956404E9E33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8E6A07-D24F-4C42-B3B1-B704674011DB}" type="slidenum">
              <a:rPr lang="en-US" altLang="zh-CN" smtClean="0">
                <a:solidFill>
                  <a:srgbClr val="898989"/>
                </a:solidFill>
              </a:rPr>
              <a:pPr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>
            <a:extLst>
              <a:ext uri="{FF2B5EF4-FFF2-40B4-BE49-F238E27FC236}">
                <a16:creationId xmlns:a16="http://schemas.microsoft.com/office/drawing/2014/main" id="{B5312DEC-4B89-4C37-9A62-08D1263F8C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01650" y="1139825"/>
            <a:ext cx="8315325" cy="3270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dirty="0"/>
              <a:t>Model Summary For the First Stage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b="0" dirty="0"/>
              <a:t>	Feature Engineering</a:t>
            </a:r>
            <a:endParaRPr lang="en-US" altLang="zh-CN" dirty="0"/>
          </a:p>
          <a:p>
            <a:pPr marL="914400" lvl="2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/>
              <a:t>1. Using Bag-of-words</a:t>
            </a:r>
          </a:p>
          <a:p>
            <a:pPr marL="914400" lvl="2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/>
              <a:t>2. Treat words in title and in body differently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Learning Algorithms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	</a:t>
            </a:r>
            <a:r>
              <a:rPr lang="en-US" altLang="zh-CN" sz="1400" b="0" dirty="0">
                <a:cs typeface="+mn-cs"/>
              </a:rPr>
              <a:t>1. Tree/Gaussian Naïve Bayes + Bagging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  <a:r>
              <a:rPr lang="en-US" altLang="zh-CN" b="0" dirty="0"/>
              <a:t>Cross Validation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</a:t>
            </a:r>
            <a:r>
              <a:rPr lang="en-US" altLang="zh-CN" sz="1400" b="0" dirty="0">
                <a:cs typeface="+mn-cs"/>
              </a:rPr>
              <a:t>	1. Rolling normalization, training and testing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2. Hyper parameter tuning: grid search + aggregation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  <a:r>
              <a:rPr lang="en-US" altLang="zh-CN" b="0" dirty="0"/>
              <a:t>Trading</a:t>
            </a:r>
            <a:r>
              <a:rPr lang="en-US" altLang="zh-CN" sz="1400" b="0" dirty="0">
                <a:cs typeface="+mn-cs"/>
              </a:rPr>
              <a:t> </a:t>
            </a:r>
            <a:r>
              <a:rPr lang="en-US" altLang="zh-CN" b="0" dirty="0"/>
              <a:t>Signal Metrics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1. Cumulative returns + maximum drawdown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2. Alpha decay</a:t>
            </a:r>
          </a:p>
          <a:p>
            <a:pPr indent="0">
              <a:spcBef>
                <a:spcPct val="0"/>
              </a:spcBef>
              <a:defRPr/>
            </a:pPr>
            <a:endParaRPr lang="en-US" altLang="zh-CN" sz="1400" b="0" dirty="0">
              <a:cs typeface="+mn-cs"/>
            </a:endParaRP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</a:p>
          <a:p>
            <a:pPr>
              <a:spcBef>
                <a:spcPct val="0"/>
              </a:spcBef>
              <a:defRPr/>
            </a:pPr>
            <a:endParaRPr lang="en-US" altLang="zh-CN" dirty="0"/>
          </a:p>
          <a:p>
            <a:pPr>
              <a:spcBef>
                <a:spcPct val="0"/>
              </a:spcBef>
              <a:defRPr/>
            </a:pPr>
            <a:endParaRPr lang="en-US" altLang="zh-CN" dirty="0"/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CEDAA3AE-5440-4BB5-878F-F42E315349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4938713" y="228600"/>
            <a:ext cx="397827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Quick Refresh – Model Summary</a:t>
            </a:r>
            <a:endParaRPr lang="zh-CN" altLang="zh-CN" dirty="0"/>
          </a:p>
          <a:p>
            <a:pPr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7172" name="Date Placeholder 1">
            <a:extLst>
              <a:ext uri="{FF2B5EF4-FFF2-40B4-BE49-F238E27FC236}">
                <a16:creationId xmlns:a16="http://schemas.microsoft.com/office/drawing/2014/main" id="{7BF46DB2-F7D8-4F88-A82D-6CCBD5E4D7A9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9D99F6-DB7B-4F08-8988-F73063D60B25}" type="datetime1">
              <a:rPr lang="en-US" altLang="zh-CN" smtClean="0">
                <a:solidFill>
                  <a:srgbClr val="898989"/>
                </a:solidFill>
              </a:rPr>
              <a:pPr/>
              <a:t>10/22/2019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3" name="Slide Number Placeholder 2">
            <a:extLst>
              <a:ext uri="{FF2B5EF4-FFF2-40B4-BE49-F238E27FC236}">
                <a16:creationId xmlns:a16="http://schemas.microsoft.com/office/drawing/2014/main" id="{A4F4D643-1062-44C8-9025-EE22CDCBEC8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240E1D-BBF1-4573-B3A7-B4A9A24DEC80}" type="slidenum">
              <a:rPr lang="en-US" altLang="zh-CN" smtClean="0">
                <a:solidFill>
                  <a:srgbClr val="898989"/>
                </a:solidFill>
              </a:rPr>
              <a:pPr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>
            <a:extLst>
              <a:ext uri="{FF2B5EF4-FFF2-40B4-BE49-F238E27FC236}">
                <a16:creationId xmlns:a16="http://schemas.microsoft.com/office/drawing/2014/main" id="{1C79E3B7-FD14-435F-9ECB-269E650B5B0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71475" y="781020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Strategy Performance Overview</a:t>
            </a:r>
            <a:endParaRPr lang="zh-CN" altLang="en-US" dirty="0"/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D9796F23-ED3F-4C63-83AF-D200798BBE3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2076628" y="228600"/>
            <a:ext cx="6840361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A Quick Refresh – Performance</a:t>
            </a:r>
            <a:endParaRPr lang="zh-CN" altLang="zh-CN" dirty="0"/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3D87AC56-F931-45B9-9B06-135C324081C7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CC5EC0-1AC7-4555-97E3-32C1D95184CC}" type="datetime1">
              <a:rPr lang="en-US" altLang="zh-CN" smtClean="0">
                <a:solidFill>
                  <a:srgbClr val="898989"/>
                </a:solidFill>
              </a:rPr>
              <a:pPr/>
              <a:t>10/22/2019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7D94A147-8245-4A21-978E-F73E74DEB8B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39E40C-2C80-4473-AEE4-7135E0313213}" type="slidenum">
              <a:rPr lang="en-US" altLang="zh-CN" smtClean="0">
                <a:solidFill>
                  <a:srgbClr val="898989"/>
                </a:solidFill>
              </a:rPr>
              <a:pPr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C250C-67FD-4B7C-9353-6C4DC17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556"/>
            <a:ext cx="9144000" cy="4540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D647-6AC2-41AA-9999-E9CCA65F6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9073" y="228989"/>
            <a:ext cx="4798379" cy="265113"/>
          </a:xfrm>
        </p:spPr>
        <p:txBody>
          <a:bodyPr/>
          <a:lstStyle/>
          <a:p>
            <a:r>
              <a:rPr lang="en-US" altLang="zh-CN" dirty="0"/>
              <a:t>A Quick Refresh - Performance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BF46-8D84-4D96-8C9C-C8092584AAA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6C446-BD07-44F9-BA20-D10EB96911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B4134-2BFC-4244-9B74-4A070DBE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60" y="925532"/>
            <a:ext cx="4191955" cy="3848977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58A8E8-A55E-45C0-8DEE-836FDF563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64114"/>
              </p:ext>
            </p:extLst>
          </p:nvPr>
        </p:nvGraphicFramePr>
        <p:xfrm>
          <a:off x="294585" y="925532"/>
          <a:ext cx="4362876" cy="3749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963">
                  <a:extLst>
                    <a:ext uri="{9D8B030D-6E8A-4147-A177-3AD203B41FA5}">
                      <a16:colId xmlns:a16="http://schemas.microsoft.com/office/drawing/2014/main" val="4050408933"/>
                    </a:ext>
                  </a:extLst>
                </a:gridCol>
                <a:gridCol w="1113926">
                  <a:extLst>
                    <a:ext uri="{9D8B030D-6E8A-4147-A177-3AD203B41FA5}">
                      <a16:colId xmlns:a16="http://schemas.microsoft.com/office/drawing/2014/main" val="1353992672"/>
                    </a:ext>
                  </a:extLst>
                </a:gridCol>
                <a:gridCol w="1248009">
                  <a:extLst>
                    <a:ext uri="{9D8B030D-6E8A-4147-A177-3AD203B41FA5}">
                      <a16:colId xmlns:a16="http://schemas.microsoft.com/office/drawing/2014/main" val="2494972926"/>
                    </a:ext>
                  </a:extLst>
                </a:gridCol>
                <a:gridCol w="887015">
                  <a:extLst>
                    <a:ext uri="{9D8B030D-6E8A-4147-A177-3AD203B41FA5}">
                      <a16:colId xmlns:a16="http://schemas.microsoft.com/office/drawing/2014/main" val="1034829799"/>
                    </a:ext>
                  </a:extLst>
                </a:gridCol>
                <a:gridCol w="556963">
                  <a:extLst>
                    <a:ext uri="{9D8B030D-6E8A-4147-A177-3AD203B41FA5}">
                      <a16:colId xmlns:a16="http://schemas.microsoft.com/office/drawing/2014/main" val="2418021478"/>
                    </a:ext>
                  </a:extLst>
                </a:gridCol>
              </a:tblGrid>
              <a:tr h="599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Learning 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 of Labeling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Holding Period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Sample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0563903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8890187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904910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490480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2730329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7333896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0734911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617228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5525273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266245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9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F4150-F153-466F-9806-469DFE3DF3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C7212-195A-4B6C-B374-ADD92E2D79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A Quick Refresh - Performance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709E-CD07-415A-85ED-A2BAD7390C8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982A0-8E6D-4125-90F6-32169FD69A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2533E3-ECF8-4222-94B3-4A34AA09F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8293"/>
              </p:ext>
            </p:extLst>
          </p:nvPr>
        </p:nvGraphicFramePr>
        <p:xfrm>
          <a:off x="501792" y="2072088"/>
          <a:ext cx="8185008" cy="199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7112">
                  <a:extLst>
                    <a:ext uri="{9D8B030D-6E8A-4147-A177-3AD203B41FA5}">
                      <a16:colId xmlns:a16="http://schemas.microsoft.com/office/drawing/2014/main" val="3870275542"/>
                    </a:ext>
                  </a:extLst>
                </a:gridCol>
                <a:gridCol w="2247329">
                  <a:extLst>
                    <a:ext uri="{9D8B030D-6E8A-4147-A177-3AD203B41FA5}">
                      <a16:colId xmlns:a16="http://schemas.microsoft.com/office/drawing/2014/main" val="3108713383"/>
                    </a:ext>
                  </a:extLst>
                </a:gridCol>
                <a:gridCol w="2673138">
                  <a:extLst>
                    <a:ext uri="{9D8B030D-6E8A-4147-A177-3AD203B41FA5}">
                      <a16:colId xmlns:a16="http://schemas.microsoft.com/office/drawing/2014/main" val="279525163"/>
                    </a:ext>
                  </a:extLst>
                </a:gridCol>
                <a:gridCol w="1277429">
                  <a:extLst>
                    <a:ext uri="{9D8B030D-6E8A-4147-A177-3AD203B41FA5}">
                      <a16:colId xmlns:a16="http://schemas.microsoft.com/office/drawing/2014/main" val="317488226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Strategy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Sharp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Maximum Drawdown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Cumulative Return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0426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1.117799277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2.128294673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9.025915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2640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0.811062124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3.19641783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4.94178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48426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0.609563784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2.217124259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5.740266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506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0.569434943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0.295962135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0.38338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919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0.566517857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2.782303302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5.254754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3869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0.565095573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3.301107805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5.491214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3130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0.51284976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0.325011571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0.937775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9481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0.488450989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0.0588405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0.211837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5382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0.409534789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0.072085727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0.132422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28639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0.375522125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5.976538897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3.606798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1886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6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74AE70-143E-4F51-B124-1166F18A72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For different topics, the important words/features are not the same.</a:t>
            </a:r>
          </a:p>
          <a:p>
            <a:r>
              <a:rPr lang="en-US" altLang="zh-CN" b="0" dirty="0"/>
              <a:t>	2. There is evidence the Fed speeches fall into several groups.</a:t>
            </a:r>
          </a:p>
          <a:p>
            <a:r>
              <a:rPr lang="en-US" altLang="zh-CN" b="0" dirty="0"/>
              <a:t>	3. One way to model inter-sample relationships:</a:t>
            </a:r>
          </a:p>
          <a:p>
            <a:r>
              <a:rPr lang="en-US" altLang="zh-CN" sz="1800" b="0" dirty="0"/>
              <a:t>		provide prior information by feature engineering.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8BE3-A597-4802-9A77-EF66E9818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93293" y="228989"/>
            <a:ext cx="3824159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894D-59DC-44D2-B34B-EC753C22737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647D4-7949-42C5-9F95-60649B361D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D85E6-7E68-4FC7-AA3F-FE2FC4616DFC}"/>
                  </a:ext>
                </a:extLst>
              </p:cNvPr>
              <p:cNvSpPr txBox="1"/>
              <p:nvPr/>
            </p:nvSpPr>
            <p:spPr>
              <a:xfrm>
                <a:off x="1076770" y="3341401"/>
                <a:ext cx="1104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D85E6-7E68-4FC7-AA3F-FE2FC461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70" y="3341401"/>
                <a:ext cx="1104598" cy="276999"/>
              </a:xfrm>
              <a:prstGeom prst="rect">
                <a:avLst/>
              </a:prstGeom>
              <a:blipFill>
                <a:blip r:embed="rId2"/>
                <a:stretch>
                  <a:fillRect l="-6630" r="-110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D3DD5-7BF9-4120-98C6-9FA4B9F4E75D}"/>
                  </a:ext>
                </a:extLst>
              </p:cNvPr>
              <p:cNvSpPr txBox="1"/>
              <p:nvPr/>
            </p:nvSpPr>
            <p:spPr>
              <a:xfrm>
                <a:off x="1076770" y="4008910"/>
                <a:ext cx="1901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)→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D3DD5-7BF9-4120-98C6-9FA4B9F4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70" y="4008910"/>
                <a:ext cx="1901546" cy="276999"/>
              </a:xfrm>
              <a:prstGeom prst="rect">
                <a:avLst/>
              </a:prstGeom>
              <a:blipFill>
                <a:blip r:embed="rId3"/>
                <a:stretch>
                  <a:fillRect l="-5769" t="-2222" r="-128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28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4A7EDD-1FE4-4D91-82D9-5CD309230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</p:spPr>
        <p:txBody>
          <a:bodyPr/>
          <a:lstStyle/>
          <a:p>
            <a:r>
              <a:rPr lang="en-US" altLang="zh-CN" dirty="0"/>
              <a:t>Evidence: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Using Birch algorithm to cluster all samples based on all features.</a:t>
            </a:r>
          </a:p>
          <a:p>
            <a:r>
              <a:rPr lang="en-US" altLang="zh-CN" b="0" dirty="0"/>
              <a:t>	2. We first assume there are two clusters.</a:t>
            </a:r>
          </a:p>
          <a:p>
            <a:r>
              <a:rPr lang="en-US" altLang="zh-CN" b="0" dirty="0"/>
              <a:t>	3. Top 10 discriminant features reported as follows:</a:t>
            </a:r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F7C9D-81B9-48A8-BA93-1EB2222291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83851" y="228989"/>
            <a:ext cx="3533602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F87B-8016-4C60-9E9A-53BF29F4EC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656DC-9643-48D7-984F-ABF98A7C4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A4295B-6596-410F-8D71-203640DD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43476"/>
              </p:ext>
            </p:extLst>
          </p:nvPr>
        </p:nvGraphicFramePr>
        <p:xfrm>
          <a:off x="501792" y="2818448"/>
          <a:ext cx="27432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125323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41870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35245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8939816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0826206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inflation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2.253635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34.64516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9033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policy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5.442649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28.53548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441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3.486268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21.02581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6471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monetary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2.980614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17.30968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02237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federal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8.453958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19.28387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534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prices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2.187399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12.27097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216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2.801292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12.05161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0909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economic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5.73021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14.90968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8803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economy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3.875606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87431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2.468498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10.12258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8971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26C8764-9B50-4E72-9F4C-21B431FA6D50}"/>
              </a:ext>
            </a:extLst>
          </p:cNvPr>
          <p:cNvSpPr txBox="1"/>
          <p:nvPr/>
        </p:nvSpPr>
        <p:spPr>
          <a:xfrm>
            <a:off x="3289584" y="3032878"/>
            <a:ext cx="5964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Cluster 0:</a:t>
            </a:r>
          </a:p>
          <a:p>
            <a:r>
              <a:rPr lang="en-US" altLang="zh-CN" sz="1200" dirty="0"/>
              <a:t>	Progress on the Transition to Risk-Free Rates (4/10/2019)</a:t>
            </a:r>
          </a:p>
          <a:p>
            <a:r>
              <a:rPr lang="en-US" altLang="zh-CN" sz="1200" dirty="0"/>
              <a:t>	Fostering Closer Supervisory Communication (4/2/2019</a:t>
            </a:r>
          </a:p>
          <a:p>
            <a:endParaRPr lang="en-US" altLang="zh-CN" sz="1200" dirty="0"/>
          </a:p>
          <a:p>
            <a:r>
              <a:rPr lang="en-US" altLang="zh-CN" sz="1200" dirty="0"/>
              <a:t>Cluster 1:</a:t>
            </a:r>
          </a:p>
          <a:p>
            <a:r>
              <a:rPr lang="en-US" altLang="zh-CN" sz="1200" dirty="0"/>
              <a:t>	Navigating the Different Signals from Inflation and Unemployment (5/30/2017)</a:t>
            </a:r>
          </a:p>
          <a:p>
            <a:r>
              <a:rPr lang="en-US" altLang="zh-CN" sz="1200" dirty="0"/>
              <a:t>	Sustaining Maximum Employment and Price Stability (5/30/2019)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573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CFC42C5-1BF5-4BA7-8C30-3305022D85C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57200" y="925831"/>
                <a:ext cx="8315553" cy="3131018"/>
              </a:xfrm>
            </p:spPr>
            <p:txBody>
              <a:bodyPr/>
              <a:lstStyle/>
              <a:p>
                <a:r>
                  <a:rPr lang="en-US" altLang="zh-CN" dirty="0"/>
                  <a:t>Clustering Performance Metric and Parameter Selection: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b="0" dirty="0"/>
                  <a:t>1. We define a “explained variance” by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		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b="0" dirty="0"/>
                  <a:t>is the variance within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zh-CN" b="0" dirty="0"/>
                  <a:t> group.</a:t>
                </a:r>
              </a:p>
              <a:p>
                <a:r>
                  <a:rPr lang="en-US" altLang="zh-CN" b="0" dirty="0"/>
                  <a:t>	2. Search for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 among 2 to 8:</a:t>
                </a:r>
              </a:p>
              <a:p>
                <a:endParaRPr lang="en-US" altLang="zh-CN" b="0" dirty="0"/>
              </a:p>
              <a:p>
                <a:r>
                  <a:rPr lang="en-US" altLang="zh-CN" b="0" dirty="0"/>
                  <a:t>		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CFC42C5-1BF5-4BA7-8C30-3305022D8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57200" y="925831"/>
                <a:ext cx="8315553" cy="3131018"/>
              </a:xfrm>
              <a:blipFill>
                <a:blip r:embed="rId3"/>
                <a:stretch>
                  <a:fillRect l="-1833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722EC-A1F7-4671-BA80-F3F9AB13A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27477" y="228989"/>
            <a:ext cx="3789975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2A33-A677-4622-971E-10C8F68919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10/22/2019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42998-1BCF-4FB7-A575-FE9785EF40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22AB8F-9A6E-4722-97B8-3A6B895DA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907256"/>
              </p:ext>
            </p:extLst>
          </p:nvPr>
        </p:nvGraphicFramePr>
        <p:xfrm>
          <a:off x="1351660" y="2922662"/>
          <a:ext cx="6440680" cy="1969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6484273"/>
      </p:ext>
    </p:extLst>
  </p:cSld>
  <p:clrMapOvr>
    <a:masterClrMapping/>
  </p:clrMapOvr>
</p:sld>
</file>

<file path=ppt/theme/theme1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854</Words>
  <Application>Microsoft Office PowerPoint</Application>
  <PresentationFormat>On-screen Show (16:9)</PresentationFormat>
  <Paragraphs>550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宋体</vt:lpstr>
      <vt:lpstr>Arial</vt:lpstr>
      <vt:lpstr>Calibri</vt:lpstr>
      <vt:lpstr>Cambria Math</vt:lpstr>
      <vt:lpstr>Courier New</vt:lpstr>
      <vt:lpstr>Wingdings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Hoo Rex</cp:lastModifiedBy>
  <cp:revision>192</cp:revision>
  <dcterms:created xsi:type="dcterms:W3CDTF">2013-09-03T13:03:01Z</dcterms:created>
  <dcterms:modified xsi:type="dcterms:W3CDTF">2019-10-22T15:50:28Z</dcterms:modified>
</cp:coreProperties>
</file>