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1"/>
  </p:notesMasterIdLst>
  <p:sldIdLst>
    <p:sldId id="256" r:id="rId2"/>
    <p:sldId id="282" r:id="rId3"/>
    <p:sldId id="261" r:id="rId4"/>
    <p:sldId id="283" r:id="rId5"/>
    <p:sldId id="260" r:id="rId6"/>
    <p:sldId id="333" r:id="rId7"/>
    <p:sldId id="268" r:id="rId8"/>
    <p:sldId id="259" r:id="rId9"/>
    <p:sldId id="257" r:id="rId10"/>
    <p:sldId id="258" r:id="rId11"/>
    <p:sldId id="262" r:id="rId12"/>
    <p:sldId id="263" r:id="rId13"/>
    <p:sldId id="264" r:id="rId14"/>
    <p:sldId id="265" r:id="rId15"/>
    <p:sldId id="269" r:id="rId16"/>
    <p:sldId id="266" r:id="rId17"/>
    <p:sldId id="277" r:id="rId18"/>
    <p:sldId id="267" r:id="rId19"/>
    <p:sldId id="270" r:id="rId20"/>
    <p:sldId id="272" r:id="rId21"/>
    <p:sldId id="273" r:id="rId22"/>
    <p:sldId id="276" r:id="rId23"/>
    <p:sldId id="274" r:id="rId24"/>
    <p:sldId id="428" r:id="rId25"/>
    <p:sldId id="275" r:id="rId26"/>
    <p:sldId id="278" r:id="rId27"/>
    <p:sldId id="279" r:id="rId28"/>
    <p:sldId id="280" r:id="rId29"/>
    <p:sldId id="281" r:id="rId30"/>
    <p:sldId id="284" r:id="rId31"/>
    <p:sldId id="285" r:id="rId32"/>
    <p:sldId id="286" r:id="rId33"/>
    <p:sldId id="289" r:id="rId34"/>
    <p:sldId id="290" r:id="rId35"/>
    <p:sldId id="291" r:id="rId36"/>
    <p:sldId id="293" r:id="rId37"/>
    <p:sldId id="294" r:id="rId38"/>
    <p:sldId id="296" r:id="rId39"/>
    <p:sldId id="297" r:id="rId40"/>
    <p:sldId id="298" r:id="rId41"/>
    <p:sldId id="312" r:id="rId42"/>
    <p:sldId id="300" r:id="rId43"/>
    <p:sldId id="313" r:id="rId44"/>
    <p:sldId id="302" r:id="rId45"/>
    <p:sldId id="303" r:id="rId46"/>
    <p:sldId id="304" r:id="rId47"/>
    <p:sldId id="305" r:id="rId48"/>
    <p:sldId id="306" r:id="rId49"/>
    <p:sldId id="307" r:id="rId50"/>
    <p:sldId id="314" r:id="rId51"/>
    <p:sldId id="308" r:id="rId52"/>
    <p:sldId id="315" r:id="rId53"/>
    <p:sldId id="309" r:id="rId54"/>
    <p:sldId id="311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4" r:id="rId63"/>
    <p:sldId id="323" r:id="rId64"/>
    <p:sldId id="325" r:id="rId65"/>
    <p:sldId id="327" r:id="rId66"/>
    <p:sldId id="326" r:id="rId67"/>
    <p:sldId id="328" r:id="rId68"/>
    <p:sldId id="329" r:id="rId69"/>
    <p:sldId id="330" r:id="rId70"/>
    <p:sldId id="331" r:id="rId71"/>
    <p:sldId id="332" r:id="rId72"/>
    <p:sldId id="334" r:id="rId73"/>
    <p:sldId id="335" r:id="rId74"/>
    <p:sldId id="336" r:id="rId75"/>
    <p:sldId id="337" r:id="rId76"/>
    <p:sldId id="338" r:id="rId77"/>
    <p:sldId id="339" r:id="rId78"/>
    <p:sldId id="341" r:id="rId79"/>
    <p:sldId id="418" r:id="rId80"/>
    <p:sldId id="419" r:id="rId81"/>
    <p:sldId id="340" r:id="rId82"/>
    <p:sldId id="342" r:id="rId83"/>
    <p:sldId id="343" r:id="rId84"/>
    <p:sldId id="344" r:id="rId85"/>
    <p:sldId id="345" r:id="rId86"/>
    <p:sldId id="347" r:id="rId87"/>
    <p:sldId id="346" r:id="rId88"/>
    <p:sldId id="349" r:id="rId89"/>
    <p:sldId id="350" r:id="rId90"/>
    <p:sldId id="351" r:id="rId91"/>
    <p:sldId id="353" r:id="rId92"/>
    <p:sldId id="352" r:id="rId93"/>
    <p:sldId id="348" r:id="rId94"/>
    <p:sldId id="422" r:id="rId95"/>
    <p:sldId id="354" r:id="rId96"/>
    <p:sldId id="355" r:id="rId97"/>
    <p:sldId id="356" r:id="rId98"/>
    <p:sldId id="357" r:id="rId99"/>
    <p:sldId id="417" r:id="rId100"/>
    <p:sldId id="358" r:id="rId101"/>
    <p:sldId id="359" r:id="rId102"/>
    <p:sldId id="360" r:id="rId103"/>
    <p:sldId id="429" r:id="rId104"/>
    <p:sldId id="363" r:id="rId105"/>
    <p:sldId id="364" r:id="rId106"/>
    <p:sldId id="365" r:id="rId107"/>
    <p:sldId id="367" r:id="rId108"/>
    <p:sldId id="427" r:id="rId109"/>
    <p:sldId id="368" r:id="rId110"/>
    <p:sldId id="371" r:id="rId111"/>
    <p:sldId id="370" r:id="rId112"/>
    <p:sldId id="369" r:id="rId113"/>
    <p:sldId id="450" r:id="rId114"/>
    <p:sldId id="449" r:id="rId115"/>
    <p:sldId id="451" r:id="rId116"/>
    <p:sldId id="372" r:id="rId117"/>
    <p:sldId id="373" r:id="rId118"/>
    <p:sldId id="380" r:id="rId119"/>
    <p:sldId id="375" r:id="rId120"/>
    <p:sldId id="376" r:id="rId121"/>
    <p:sldId id="377" r:id="rId122"/>
    <p:sldId id="378" r:id="rId123"/>
    <p:sldId id="379" r:id="rId124"/>
    <p:sldId id="423" r:id="rId125"/>
    <p:sldId id="424" r:id="rId126"/>
    <p:sldId id="425" r:id="rId127"/>
    <p:sldId id="426" r:id="rId128"/>
    <p:sldId id="366" r:id="rId129"/>
    <p:sldId id="381" r:id="rId130"/>
    <p:sldId id="382" r:id="rId131"/>
    <p:sldId id="383" r:id="rId132"/>
    <p:sldId id="385" r:id="rId133"/>
    <p:sldId id="384" r:id="rId134"/>
    <p:sldId id="416" r:id="rId135"/>
    <p:sldId id="386" r:id="rId136"/>
    <p:sldId id="387" r:id="rId137"/>
    <p:sldId id="388" r:id="rId138"/>
    <p:sldId id="389" r:id="rId139"/>
    <p:sldId id="414" r:id="rId140"/>
    <p:sldId id="415" r:id="rId141"/>
    <p:sldId id="390" r:id="rId142"/>
    <p:sldId id="392" r:id="rId143"/>
    <p:sldId id="391" r:id="rId144"/>
    <p:sldId id="420" r:id="rId145"/>
    <p:sldId id="394" r:id="rId146"/>
    <p:sldId id="393" r:id="rId147"/>
    <p:sldId id="395" r:id="rId148"/>
    <p:sldId id="396" r:id="rId149"/>
    <p:sldId id="397" r:id="rId150"/>
    <p:sldId id="398" r:id="rId151"/>
    <p:sldId id="433" r:id="rId152"/>
    <p:sldId id="431" r:id="rId153"/>
    <p:sldId id="432" r:id="rId154"/>
    <p:sldId id="434" r:id="rId155"/>
    <p:sldId id="435" r:id="rId156"/>
    <p:sldId id="436" r:id="rId157"/>
    <p:sldId id="437" r:id="rId158"/>
    <p:sldId id="438" r:id="rId159"/>
    <p:sldId id="439" r:id="rId160"/>
    <p:sldId id="399" r:id="rId161"/>
    <p:sldId id="440" r:id="rId162"/>
    <p:sldId id="441" r:id="rId163"/>
    <p:sldId id="442" r:id="rId164"/>
    <p:sldId id="443" r:id="rId165"/>
    <p:sldId id="444" r:id="rId166"/>
    <p:sldId id="445" r:id="rId167"/>
    <p:sldId id="446" r:id="rId168"/>
    <p:sldId id="447" r:id="rId169"/>
    <p:sldId id="448" r:id="rId17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3333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tableStyles" Target="tableStyle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73E558-3A03-4F06-B56D-FFCBCD5274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E15D37-4784-4928-AA54-DDC2DCFAF243}">
      <dgm:prSet/>
      <dgm:spPr>
        <a:noFill/>
      </dgm:spPr>
      <dgm:t>
        <a:bodyPr/>
        <a:lstStyle/>
        <a:p>
          <a:pPr algn="ctr" rtl="0"/>
          <a:r>
            <a:rPr lang="zh-CN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动态规划算法</a:t>
          </a:r>
          <a:r>
            <a:rPr lang="en-US" altLang="zh-CN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(DP)</a:t>
          </a:r>
          <a:endParaRPr lang="zh-CN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14CBDB-A61E-4EE6-8D74-078B0664BC47}" type="parTrans" cxnId="{89BB0B65-2D7F-4B7D-AC8A-1559E4A4864B}">
      <dgm:prSet/>
      <dgm:spPr/>
      <dgm:t>
        <a:bodyPr/>
        <a:lstStyle/>
        <a:p>
          <a:endParaRPr lang="zh-CN" altLang="en-US"/>
        </a:p>
      </dgm:t>
    </dgm:pt>
    <dgm:pt modelId="{B6D430CA-3C35-4618-B5AF-AC053973F18F}" type="sibTrans" cxnId="{89BB0B65-2D7F-4B7D-AC8A-1559E4A4864B}">
      <dgm:prSet/>
      <dgm:spPr/>
      <dgm:t>
        <a:bodyPr/>
        <a:lstStyle/>
        <a:p>
          <a:endParaRPr lang="zh-CN" altLang="en-US"/>
        </a:p>
      </dgm:t>
    </dgm:pt>
    <dgm:pt modelId="{E2F1F97A-99D3-4542-B310-A48DE2C1BF6C}" type="pres">
      <dgm:prSet presAssocID="{1473E558-3A03-4F06-B56D-FFCBCD5274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2F7B02A-46AD-4E48-9365-DAFCA384625B}" type="pres">
      <dgm:prSet presAssocID="{7FE15D37-4784-4928-AA54-DDC2DCFAF243}" presName="parentText" presStyleLbl="node1" presStyleIdx="0" presStyleCnt="1" custLinFactNeighborX="10551" custLinFactNeighborY="-182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938FBF-470E-43F2-8297-660934C6B53C}" type="presOf" srcId="{7FE15D37-4784-4928-AA54-DDC2DCFAF243}" destId="{62F7B02A-46AD-4E48-9365-DAFCA384625B}" srcOrd="0" destOrd="0" presId="urn:microsoft.com/office/officeart/2005/8/layout/vList2"/>
    <dgm:cxn modelId="{89BB0B65-2D7F-4B7D-AC8A-1559E4A4864B}" srcId="{1473E558-3A03-4F06-B56D-FFCBCD527491}" destId="{7FE15D37-4784-4928-AA54-DDC2DCFAF243}" srcOrd="0" destOrd="0" parTransId="{D114CBDB-A61E-4EE6-8D74-078B0664BC47}" sibTransId="{B6D430CA-3C35-4618-B5AF-AC053973F18F}"/>
    <dgm:cxn modelId="{520A443B-DD4F-4A48-8B9A-EE72016F83F1}" type="presOf" srcId="{1473E558-3A03-4F06-B56D-FFCBCD527491}" destId="{E2F1F97A-99D3-4542-B310-A48DE2C1BF6C}" srcOrd="0" destOrd="0" presId="urn:microsoft.com/office/officeart/2005/8/layout/vList2"/>
    <dgm:cxn modelId="{DEDC1A17-433D-42A1-8C29-5CFF8393BA57}" type="presParOf" srcId="{E2F1F97A-99D3-4542-B310-A48DE2C1BF6C}" destId="{62F7B02A-46AD-4E48-9365-DAFCA38462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7B02A-46AD-4E48-9365-DAFCA384625B}">
      <dsp:nvSpPr>
        <dsp:cNvPr id="0" name=""/>
        <dsp:cNvSpPr/>
      </dsp:nvSpPr>
      <dsp:spPr>
        <a:xfrm>
          <a:off x="0" y="0"/>
          <a:ext cx="6984776" cy="1467179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700" b="1" kern="120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动态规划算法</a:t>
          </a:r>
          <a:r>
            <a:rPr lang="en-US" altLang="zh-CN" sz="5700" b="1" kern="120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(DP)</a:t>
          </a:r>
          <a:endParaRPr lang="zh-CN" sz="5700" kern="1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1622" y="71622"/>
        <a:ext cx="6841532" cy="1323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816A0-CBF2-44B4-91AA-01DC403E8D90}" type="datetimeFigureOut">
              <a:rPr lang="zh-CN" altLang="en-US" smtClean="0"/>
              <a:t>2015/4/30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3C91-E905-4606-BEFD-7D6AB0062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3C91-E905-4606-BEFD-7D6AB0062815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48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AE38-1DEA-4DAE-BC14-CEA05256AF2A}" type="datetime1">
              <a:rPr lang="zh-CN" altLang="en-US" smtClean="0"/>
              <a:t>2015/4/30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4" y="1449304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4" y="1396721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4" y="2976650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0BC9-9449-443F-B15D-8F4F95EF9402}" type="datetime1">
              <a:rPr lang="zh-CN" altLang="en-US" smtClean="0"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1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76DB-B7A0-4C84-9F63-62275736E7DF}" type="datetime1">
              <a:rPr lang="zh-CN" altLang="en-US" smtClean="0"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476673"/>
            <a:ext cx="7772400" cy="7969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58ED-AC33-4D6C-8E9A-2EC97B9F1CA9}" type="datetime1">
              <a:rPr lang="zh-CN" altLang="en-US" smtClean="0"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504" y="6237312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1"/>
            <a:ext cx="7772400" cy="1362074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9"/>
            <a:ext cx="7772400" cy="1338263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F3A0-4B6C-40F4-BFE4-B65B0C3F08D2}" type="datetime1">
              <a:rPr lang="zh-CN" altLang="en-US" smtClean="0"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5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9" y="2341478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9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4A3E-3A41-441C-A1D7-11109E05849F}" type="datetime1">
              <a:rPr lang="zh-CN" altLang="en-US" smtClean="0"/>
              <a:t>2015/4/30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0878-6CB3-486E-B403-A20F727D1B3C}" type="datetime1">
              <a:rPr lang="zh-CN" altLang="en-US" smtClean="0"/>
              <a:t>2015/4/30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7AC4-2DA9-4345-9C53-B7CF21CFBAEC}" type="datetime1">
              <a:rPr lang="zh-CN" altLang="en-US" smtClean="0"/>
              <a:t>2015/4/30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7385-94E4-4CBA-86FB-A2E2D5F8B642}" type="datetime1">
              <a:rPr lang="zh-CN" altLang="en-US" smtClean="0"/>
              <a:t>2015/4/30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D797-C3E5-4A23-9AF7-921AB261061E}" type="datetime1">
              <a:rPr lang="zh-CN" altLang="en-US" smtClean="0"/>
              <a:t>2015/4/30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6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C20C-97F1-41AF-8ED6-87812C3A84EA}" type="datetime1">
              <a:rPr lang="zh-CN" altLang="en-US" smtClean="0"/>
              <a:t>2015/4/30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4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11" y="4650476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3" y="4773226"/>
            <a:ext cx="9006637" cy="48806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11" y="66675"/>
            <a:ext cx="9001873" cy="4581526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49"/>
            <a:ext cx="2476500" cy="476251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79E76E-5803-426A-B238-4CCDD913239F}" type="datetime1">
              <a:rPr lang="zh-CN" altLang="en-US" smtClean="0"/>
              <a:t>2015/4/30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&#21220;&#24037;&#20461;&#23398;.doc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789950755"/>
              </p:ext>
            </p:extLst>
          </p:nvPr>
        </p:nvGraphicFramePr>
        <p:xfrm>
          <a:off x="1043608" y="1505931"/>
          <a:ext cx="6984776" cy="1491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9"/>
            <a:ext cx="7772400" cy="868958"/>
          </a:xfrm>
        </p:spPr>
        <p:txBody>
          <a:bodyPr>
            <a:normAutofit/>
          </a:bodyPr>
          <a:lstStyle/>
          <a:p>
            <a:r>
              <a:rPr lang="zh-CN" altLang="en-US" b="1" smtClean="0">
                <a:solidFill>
                  <a:schemeClr val="tx1"/>
                </a:solidFill>
              </a:rPr>
              <a:t>深度优先搜索算法：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99592" y="1340768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b="1">
                <a:latin typeface="+mn-ea"/>
              </a:rPr>
              <a:t>Procedure  </a:t>
            </a:r>
            <a:r>
              <a:rPr lang="en-US" altLang="zh-CN" b="1" err="1">
                <a:latin typeface="+mn-ea"/>
              </a:rPr>
              <a:t>dfs</a:t>
            </a:r>
            <a:r>
              <a:rPr lang="en-US" altLang="zh-CN" b="1">
                <a:latin typeface="+mn-ea"/>
              </a:rPr>
              <a:t>(</a:t>
            </a:r>
            <a:r>
              <a:rPr lang="en-US" altLang="zh-CN" b="1" err="1">
                <a:latin typeface="+mn-ea"/>
              </a:rPr>
              <a:t>i,j,sum</a:t>
            </a:r>
            <a:r>
              <a:rPr lang="en-US" altLang="zh-CN" b="1">
                <a:latin typeface="+mn-ea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zh-CN" b="1">
                <a:latin typeface="+mn-ea"/>
              </a:rPr>
              <a:t>  </a:t>
            </a:r>
            <a:r>
              <a:rPr lang="en-US" altLang="zh-CN" b="1" smtClean="0">
                <a:latin typeface="+mn-ea"/>
              </a:rPr>
              <a:t>//</a:t>
            </a:r>
            <a:r>
              <a:rPr lang="zh-CN" altLang="en-US" b="1" smtClean="0">
                <a:latin typeface="+mn-ea"/>
              </a:rPr>
              <a:t>从</a:t>
            </a:r>
            <a:r>
              <a:rPr lang="en-US" altLang="zh-CN" b="1" smtClean="0">
                <a:latin typeface="+mn-ea"/>
              </a:rPr>
              <a:t>(</a:t>
            </a:r>
            <a:r>
              <a:rPr lang="en-US" altLang="zh-CN" b="1">
                <a:latin typeface="+mn-ea"/>
              </a:rPr>
              <a:t>1,1)</a:t>
            </a:r>
            <a:r>
              <a:rPr lang="zh-CN" altLang="en-US" b="1">
                <a:latin typeface="+mn-ea"/>
              </a:rPr>
              <a:t>走到（</a:t>
            </a:r>
            <a:r>
              <a:rPr lang="en-US" altLang="zh-CN" b="1">
                <a:latin typeface="+mn-ea"/>
              </a:rPr>
              <a:t>i</a:t>
            </a:r>
            <a:r>
              <a:rPr lang="zh-CN" altLang="en-US" b="1">
                <a:latin typeface="+mn-ea"/>
              </a:rPr>
              <a:t>，</a:t>
            </a:r>
            <a:r>
              <a:rPr lang="en-US" altLang="zh-CN" b="1">
                <a:latin typeface="+mn-ea"/>
              </a:rPr>
              <a:t>j</a:t>
            </a:r>
            <a:r>
              <a:rPr lang="zh-CN" altLang="en-US" b="1">
                <a:latin typeface="+mn-ea"/>
              </a:rPr>
              <a:t>）</a:t>
            </a:r>
            <a:r>
              <a:rPr lang="zh-CN" altLang="en-US" b="1" smtClean="0">
                <a:latin typeface="+mn-ea"/>
              </a:rPr>
              <a:t>位置所求和</a:t>
            </a:r>
            <a:r>
              <a:rPr lang="en-US" altLang="zh-CN" b="1">
                <a:latin typeface="+mn-ea"/>
              </a:rPr>
              <a:t>sum</a:t>
            </a:r>
          </a:p>
          <a:p>
            <a:pPr marL="0" indent="0">
              <a:buNone/>
              <a:defRPr/>
            </a:pPr>
            <a:r>
              <a:rPr lang="en-US" altLang="zh-CN" b="1">
                <a:latin typeface="+mn-ea"/>
              </a:rPr>
              <a:t>Begin</a:t>
            </a:r>
          </a:p>
          <a:p>
            <a:pPr marL="0" indent="0">
              <a:buNone/>
              <a:defRPr/>
            </a:pPr>
            <a:r>
              <a:rPr lang="en-US" altLang="zh-CN" b="1">
                <a:latin typeface="+mn-ea"/>
              </a:rPr>
              <a:t>   if i=n  </a:t>
            </a:r>
            <a:r>
              <a:rPr lang="en-US" altLang="zh-CN" b="1" smtClean="0">
                <a:latin typeface="+mn-ea"/>
              </a:rPr>
              <a:t>then  //</a:t>
            </a:r>
            <a:r>
              <a:rPr lang="zh-CN" altLang="en-US" b="1" smtClean="0">
                <a:latin typeface="+mn-ea"/>
              </a:rPr>
              <a:t>走到最后一行</a:t>
            </a:r>
            <a:endParaRPr lang="en-US" altLang="zh-CN" b="1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zh-CN" b="1">
                <a:latin typeface="+mn-ea"/>
              </a:rPr>
              <a:t>      </a:t>
            </a:r>
            <a:r>
              <a:rPr lang="en-US" altLang="zh-CN" b="1" err="1">
                <a:latin typeface="+mn-ea"/>
              </a:rPr>
              <a:t>ans</a:t>
            </a:r>
            <a:r>
              <a:rPr lang="en-US" altLang="zh-CN" b="1">
                <a:latin typeface="+mn-ea"/>
              </a:rPr>
              <a:t>=max(</a:t>
            </a:r>
            <a:r>
              <a:rPr lang="en-US" altLang="zh-CN" b="1" err="1">
                <a:latin typeface="+mn-ea"/>
              </a:rPr>
              <a:t>ans,sum</a:t>
            </a:r>
            <a:r>
              <a:rPr lang="en-US" altLang="zh-CN" b="1">
                <a:latin typeface="+mn-ea"/>
              </a:rPr>
              <a:t>);</a:t>
            </a:r>
          </a:p>
          <a:p>
            <a:pPr marL="0" indent="0">
              <a:buNone/>
              <a:defRPr/>
            </a:pPr>
            <a:r>
              <a:rPr lang="en-US" altLang="zh-CN" b="1">
                <a:latin typeface="+mn-ea"/>
              </a:rPr>
              <a:t>      exit;</a:t>
            </a:r>
          </a:p>
          <a:p>
            <a:pPr marL="0" indent="0">
              <a:buNone/>
              <a:defRPr/>
            </a:pPr>
            <a:r>
              <a:rPr lang="en-US" altLang="zh-CN" b="1">
                <a:latin typeface="+mn-ea"/>
              </a:rPr>
              <a:t>     </a:t>
            </a:r>
            <a:r>
              <a:rPr lang="en-US" altLang="zh-CN" b="1" err="1">
                <a:latin typeface="+mn-ea"/>
              </a:rPr>
              <a:t>dfs</a:t>
            </a:r>
            <a:r>
              <a:rPr lang="en-US" altLang="zh-CN" b="1" smtClean="0">
                <a:latin typeface="+mn-ea"/>
              </a:rPr>
              <a:t>(</a:t>
            </a:r>
            <a:r>
              <a:rPr lang="zh-CN" altLang="en-US" b="1" smtClean="0">
                <a:latin typeface="+mn-ea"/>
              </a:rPr>
              <a:t>向左下方走</a:t>
            </a:r>
            <a:r>
              <a:rPr lang="en-US" altLang="zh-CN" b="1" smtClean="0">
                <a:latin typeface="+mn-ea"/>
              </a:rPr>
              <a:t>)</a:t>
            </a:r>
            <a:r>
              <a:rPr lang="zh-CN" altLang="en-US" b="1">
                <a:latin typeface="+mn-ea"/>
              </a:rPr>
              <a:t>；</a:t>
            </a:r>
            <a:endParaRPr lang="en-US" altLang="zh-CN" b="1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zh-CN" b="1">
                <a:latin typeface="+mn-ea"/>
              </a:rPr>
              <a:t>     </a:t>
            </a:r>
            <a:r>
              <a:rPr lang="en-US" altLang="zh-CN" b="1" err="1">
                <a:latin typeface="+mn-ea"/>
              </a:rPr>
              <a:t>dfs</a:t>
            </a:r>
            <a:r>
              <a:rPr lang="en-US" altLang="zh-CN" b="1" smtClean="0">
                <a:latin typeface="+mn-ea"/>
              </a:rPr>
              <a:t>(</a:t>
            </a:r>
            <a:r>
              <a:rPr lang="zh-CN" altLang="en-US" b="1" smtClean="0">
                <a:latin typeface="+mn-ea"/>
              </a:rPr>
              <a:t>向右下方走</a:t>
            </a:r>
            <a:r>
              <a:rPr lang="en-US" altLang="zh-CN" b="1" smtClean="0">
                <a:latin typeface="+mn-ea"/>
              </a:rPr>
              <a:t>)</a:t>
            </a:r>
            <a:r>
              <a:rPr lang="zh-CN" altLang="en-US" b="1">
                <a:latin typeface="+mn-ea"/>
              </a:rPr>
              <a:t>；</a:t>
            </a:r>
            <a:endParaRPr lang="en-US" altLang="zh-CN" b="1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zh-CN" b="1">
                <a:latin typeface="+mn-ea"/>
              </a:rPr>
              <a:t>End;</a:t>
            </a:r>
            <a:endParaRPr lang="zh-CN" altLang="en-US" b="1">
              <a:latin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36913"/>
            <a:ext cx="3708144" cy="29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23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003" y="260649"/>
            <a:ext cx="7772400" cy="796951"/>
          </a:xfrm>
        </p:spPr>
        <p:txBody>
          <a:bodyPr/>
          <a:lstStyle/>
          <a:p>
            <a:r>
              <a:rPr lang="zh-CN" altLang="en-US" b="1" smtClean="0"/>
              <a:t>分析：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100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9388" y="1196753"/>
            <a:ext cx="8487108" cy="492442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X = { x</a:t>
            </a:r>
            <a:r>
              <a:rPr lang="en-US" altLang="zh-CN" sz="2800" b="1" baseline="-25000" smtClean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, ...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,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x</a:t>
            </a:r>
            <a:r>
              <a:rPr lang="en-US" altLang="zh-CN" sz="2800" b="1" baseline="-25000" smtClean="0">
                <a:latin typeface="华文中宋" pitchFamily="2" charset="-122"/>
                <a:ea typeface="华文中宋" pitchFamily="2" charset="-122"/>
              </a:rPr>
              <a:t>i-1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，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x</a:t>
            </a:r>
            <a:r>
              <a:rPr lang="en-US" altLang="zh-CN" sz="2800" b="1" baseline="-25000" smtClean="0">
                <a:latin typeface="华文中宋" pitchFamily="2" charset="-122"/>
                <a:ea typeface="华文中宋" pitchFamily="2" charset="-122"/>
              </a:rPr>
              <a:t>i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}</a:t>
            </a:r>
            <a:br>
              <a:rPr lang="en-US" altLang="zh-CN" sz="2800" b="1" smtClean="0">
                <a:latin typeface="华文中宋" pitchFamily="2" charset="-122"/>
                <a:ea typeface="华文中宋" pitchFamily="2" charset="-122"/>
              </a:rPr>
            </a:b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Y = { y</a:t>
            </a:r>
            <a:r>
              <a:rPr lang="en-US" altLang="zh-CN" sz="2800" b="1" baseline="-25000" smtClean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, ... , y</a:t>
            </a:r>
            <a:r>
              <a:rPr lang="en-US" altLang="zh-CN" sz="2800" b="1" baseline="-25000" smtClean="0">
                <a:latin typeface="华文中宋" pitchFamily="2" charset="-122"/>
                <a:ea typeface="华文中宋" pitchFamily="2" charset="-122"/>
              </a:rPr>
              <a:t>j-1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，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y</a:t>
            </a:r>
            <a:r>
              <a:rPr lang="en-US" altLang="zh-CN" sz="2800" b="1" baseline="-25000" err="1" smtClean="0">
                <a:latin typeface="华文中宋" pitchFamily="2" charset="-122"/>
                <a:ea typeface="华文中宋" pitchFamily="2" charset="-122"/>
              </a:rPr>
              <a:t>j</a:t>
            </a:r>
            <a:r>
              <a:rPr lang="en-US" altLang="zh-CN" sz="2800" b="1" baseline="-25000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smtClean="0">
              <a:latin typeface="华文中宋" pitchFamily="2" charset="-122"/>
              <a:ea typeface="华文中宋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f[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]:x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的前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个和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y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的前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j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个字符的最大公共子序列长度。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xi = 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yj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时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, f[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] = f[i-1,j-1] + 1</a:t>
            </a:r>
            <a:br>
              <a:rPr lang="en-US" altLang="zh-CN" sz="2800" b="1" smtClean="0">
                <a:latin typeface="华文中宋" pitchFamily="2" charset="-122"/>
                <a:ea typeface="华文中宋" pitchFamily="2" charset="-122"/>
              </a:rPr>
            </a:b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xi &lt;&gt; 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yj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时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, f[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] = max { f[i,j-1] 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                         f[i-1,j] }</a:t>
            </a:r>
            <a:endParaRPr lang="en-US" altLang="zh-CN" sz="2800" b="1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3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76673"/>
            <a:ext cx="7772400" cy="796951"/>
          </a:xfrm>
        </p:spPr>
        <p:txBody>
          <a:bodyPr/>
          <a:lstStyle/>
          <a:p>
            <a:r>
              <a:rPr lang="zh-CN" altLang="en-US" b="1" smtClean="0"/>
              <a:t>参考代码：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23528" y="1268760"/>
            <a:ext cx="8568952" cy="4572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for i:=1 to n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do   	//X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的长度</a:t>
            </a:r>
            <a:endParaRPr lang="en-US" altLang="zh-CN" sz="2800" b="1">
              <a:latin typeface="华文中宋" pitchFamily="2" charset="-122"/>
              <a:ea typeface="华文中宋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for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j:=1 to m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do  	//Y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的长度</a:t>
            </a:r>
            <a:endParaRPr lang="en-US" altLang="zh-CN" sz="2800" b="1">
              <a:latin typeface="华文中宋" pitchFamily="2" charset="-122"/>
              <a:ea typeface="华文中宋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begin</a:t>
            </a:r>
            <a:endParaRPr lang="en-US" altLang="zh-CN" sz="2800" b="1">
              <a:latin typeface="华文中宋" pitchFamily="2" charset="-122"/>
              <a:ea typeface="华文中宋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f[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]:=0;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if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x[i]=y[j] then f[</a:t>
            </a:r>
            <a:r>
              <a:rPr lang="en-US" altLang="zh-CN" sz="2800" b="1" err="1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]:=f[i-1,j-1]+1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else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f[</a:t>
            </a:r>
            <a:r>
              <a:rPr lang="en-US" altLang="zh-CN" sz="2800" b="1" err="1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]:=</a:t>
            </a:r>
            <a:r>
              <a:rPr lang="en-US" altLang="zh-CN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max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(f[i-1,j],f[i,j-1]);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end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;</a:t>
            </a:r>
            <a:endParaRPr lang="zh-CN" altLang="en-US" sz="2800" b="1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2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332657"/>
            <a:ext cx="5184576" cy="796951"/>
          </a:xfrm>
        </p:spPr>
        <p:txBody>
          <a:bodyPr/>
          <a:lstStyle/>
          <a:p>
            <a:r>
              <a:rPr lang="zh-CN" altLang="en-US" b="1" smtClean="0"/>
              <a:t>（</a:t>
            </a:r>
            <a:r>
              <a:rPr lang="zh-CN" altLang="en-US" b="1"/>
              <a:t>二</a:t>
            </a:r>
            <a:r>
              <a:rPr lang="zh-CN" altLang="en-US" b="1" smtClean="0"/>
              <a:t>）坐标类模型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539552" y="1556793"/>
            <a:ext cx="8136904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3200" b="1"/>
              <a:t>比较简单的一类动态规划</a:t>
            </a:r>
            <a:r>
              <a:rPr lang="zh-CN" altLang="zh-CN" sz="3200" b="1" smtClean="0"/>
              <a:t>问题</a:t>
            </a:r>
            <a:r>
              <a:rPr lang="zh-CN" altLang="en-US" sz="3200" b="1" smtClean="0"/>
              <a:t>。</a:t>
            </a:r>
            <a:endParaRPr lang="en-US" altLang="zh-CN" sz="3200" b="1" smtClean="0"/>
          </a:p>
          <a:p>
            <a:pPr marL="0" indent="0">
              <a:buNone/>
            </a:pPr>
            <a:r>
              <a:rPr lang="zh-CN" altLang="zh-CN" sz="3200" b="1"/>
              <a:t>常以二维空间坐标系为模板展开，因此状态转移方程也在坐标系中寻找</a:t>
            </a:r>
            <a:r>
              <a:rPr lang="zh-CN" altLang="zh-CN" sz="3200" b="1" smtClean="0"/>
              <a:t>，</a:t>
            </a:r>
            <a:endParaRPr lang="en-US" altLang="zh-CN" sz="3200" b="1" smtClean="0"/>
          </a:p>
          <a:p>
            <a:pPr marL="0" indent="0">
              <a:buNone/>
            </a:pPr>
            <a:r>
              <a:rPr lang="zh-CN" altLang="zh-CN" sz="3200" b="1" smtClean="0"/>
              <a:t>一般</a:t>
            </a:r>
            <a:r>
              <a:rPr lang="zh-CN" altLang="zh-CN" sz="3200" b="1"/>
              <a:t>定义</a:t>
            </a:r>
            <a:r>
              <a:rPr lang="en-US" altLang="zh-CN" sz="3200" b="1" smtClean="0"/>
              <a:t>f[</a:t>
            </a:r>
            <a:r>
              <a:rPr lang="en-US" altLang="zh-CN" sz="3200" b="1" err="1" smtClean="0"/>
              <a:t>i,j</a:t>
            </a:r>
            <a:r>
              <a:rPr lang="en-US" altLang="zh-CN" sz="3200" b="1"/>
              <a:t>]</a:t>
            </a:r>
            <a:r>
              <a:rPr lang="zh-CN" altLang="zh-CN" sz="3200" b="1"/>
              <a:t>表示状态，此状态表示某个点的</a:t>
            </a:r>
            <a:r>
              <a:rPr lang="zh-CN" altLang="zh-CN" sz="3200" b="1" smtClean="0"/>
              <a:t>坐标</a:t>
            </a:r>
            <a:r>
              <a:rPr lang="zh-CN" altLang="en-US" sz="3200" b="1" smtClean="0"/>
              <a:t>。</a:t>
            </a:r>
            <a:endParaRPr lang="en-US" altLang="zh-CN" sz="3200" b="1" smtClean="0"/>
          </a:p>
          <a:p>
            <a:pPr marL="0" indent="0">
              <a:buNone/>
            </a:pPr>
            <a:r>
              <a:rPr lang="zh-CN" altLang="en-US" sz="3200" b="1" smtClean="0"/>
              <a:t>有关系的状态：</a:t>
            </a:r>
            <a:endParaRPr lang="en-US" altLang="zh-CN" sz="3200" b="1" smtClean="0"/>
          </a:p>
          <a:p>
            <a:pPr marL="0" indent="0">
              <a:buNone/>
            </a:pPr>
            <a:r>
              <a:rPr lang="en-US" altLang="zh-CN" sz="3200" b="1" smtClean="0"/>
              <a:t>  f[i-1,j]</a:t>
            </a:r>
            <a:r>
              <a:rPr lang="zh-CN" altLang="en-US" sz="3200" b="1" smtClean="0"/>
              <a:t>，</a:t>
            </a:r>
            <a:r>
              <a:rPr lang="en-US" altLang="zh-CN" sz="3200" b="1"/>
              <a:t> </a:t>
            </a:r>
            <a:r>
              <a:rPr lang="en-US" altLang="zh-CN" sz="3200" b="1" smtClean="0"/>
              <a:t>f[i,j-1]</a:t>
            </a:r>
            <a:r>
              <a:rPr lang="zh-CN" altLang="en-US" sz="3200" b="1" smtClean="0"/>
              <a:t>，</a:t>
            </a:r>
            <a:r>
              <a:rPr lang="en-US" altLang="zh-CN" sz="3200" b="1"/>
              <a:t> </a:t>
            </a:r>
            <a:r>
              <a:rPr lang="en-US" altLang="zh-CN" sz="3200" b="1" smtClean="0"/>
              <a:t>f[i-1,j-1]</a:t>
            </a:r>
          </a:p>
          <a:p>
            <a:pPr marL="0" indent="0">
              <a:buNone/>
            </a:pPr>
            <a:r>
              <a:rPr lang="zh-CN" altLang="en-US" sz="3200" b="1" smtClean="0"/>
              <a:t>按行或列的顺序求解问题。</a:t>
            </a:r>
            <a:endParaRPr lang="en-US" altLang="zh-CN" sz="3200" b="1" smtClean="0"/>
          </a:p>
          <a:p>
            <a:pPr marL="0" indent="0">
              <a:buNone/>
            </a:pPr>
            <a:endParaRPr lang="en-US" altLang="zh-CN" sz="3200" b="1" smtClean="0"/>
          </a:p>
        </p:txBody>
      </p:sp>
    </p:spTree>
    <p:extLst>
      <p:ext uri="{BB962C8B-B14F-4D97-AF65-F5344CB8AC3E}">
        <p14:creationId xmlns:p14="http://schemas.microsoft.com/office/powerpoint/2010/main" val="23625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488832" cy="796951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引例</a:t>
            </a:r>
            <a:r>
              <a:rPr kumimoji="1" lang="en-US" altLang="zh-CN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：数字三角形</a:t>
            </a:r>
            <a:r>
              <a:rPr kumimoji="1" lang="en-US" altLang="zh-CN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【</a:t>
            </a:r>
            <a:r>
              <a:rPr kumimoji="1" lang="en-US" altLang="zh-CN" b="1" smtClean="0">
                <a:solidFill>
                  <a:srgbClr val="000000"/>
                </a:solidFill>
                <a:latin typeface="+mn-ea"/>
                <a:ea typeface="+mn-ea"/>
              </a:rPr>
              <a:t>IOI 1994</a:t>
            </a:r>
            <a:r>
              <a:rPr kumimoji="1" lang="en-US" altLang="zh-CN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】</a:t>
            </a:r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536" y="1233164"/>
            <a:ext cx="849694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    有一个数字三角形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，从最顶层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出发，每一步只能向左下或右下方向走。编程求从最顶层到最底层的一条路所经过位置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上的数字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之和的最大值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。下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图数据的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路应为</a:t>
            </a:r>
            <a:r>
              <a:rPr kumimoji="1" lang="en-US" altLang="zh-CN" sz="2600" b="1" smtClean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/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en-US" altLang="zh-CN" sz="2600" b="1" smtClean="0">
                <a:latin typeface="楷体_GB2312" pitchFamily="49" charset="-122"/>
                <a:ea typeface="楷体_GB2312" pitchFamily="49" charset="-122"/>
              </a:rPr>
              <a:t>7-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&gt;3-&gt;8-&gt;7-&gt;5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，和为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30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/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输入：</a:t>
            </a:r>
          </a:p>
          <a:p>
            <a:pPr eaLnBrk="1" hangingPunct="1"/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第一行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2600" b="1" smtClean="0">
                <a:latin typeface="楷体_GB2312" pitchFamily="49" charset="-122"/>
                <a:ea typeface="楷体_GB2312" pitchFamily="49" charset="-122"/>
              </a:rPr>
              <a:t>n(1&lt;=n&lt;=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100),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数字三角形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共有</a:t>
            </a:r>
            <a:r>
              <a:rPr kumimoji="1" lang="en-US" altLang="zh-CN" sz="2600" b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行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/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以下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行：依次表示数字三角形中每行中的数字。</a:t>
            </a:r>
          </a:p>
          <a:p>
            <a:pPr eaLnBrk="1" hangingPunct="1"/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每个数都是非负的，且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&lt;=100.</a:t>
            </a:r>
          </a:p>
          <a:p>
            <a:pPr eaLnBrk="1" hangingPunct="1"/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en-US" altLang="zh-CN" sz="2600" b="1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一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个正整数，路径上数字之和的最大值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444208" y="4216442"/>
            <a:ext cx="2520280" cy="2246769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2800" b="1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7</a:t>
            </a:r>
            <a:endParaRPr kumimoji="1" lang="en-US" altLang="zh-CN" sz="2800" b="1">
              <a:latin typeface="Courier New" pitchFamily="49" charset="0"/>
              <a:ea typeface="DotumChe" pitchFamily="49" charset="-127"/>
              <a:cs typeface="Courier New" pitchFamily="49" charset="0"/>
            </a:endParaRPr>
          </a:p>
          <a:p>
            <a:pPr algn="ctr" eaLnBrk="1" hangingPunct="1"/>
            <a:r>
              <a:rPr kumimoji="1" lang="en-US" altLang="zh-CN" sz="2800" b="1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3 8</a:t>
            </a:r>
            <a:endParaRPr kumimoji="1" lang="en-US" altLang="zh-CN" sz="2800" b="1">
              <a:latin typeface="Courier New" pitchFamily="49" charset="0"/>
              <a:ea typeface="DotumChe" pitchFamily="49" charset="-127"/>
              <a:cs typeface="Courier New" pitchFamily="49" charset="0"/>
            </a:endParaRPr>
          </a:p>
          <a:p>
            <a:pPr algn="ctr" eaLnBrk="1" hangingPunct="1"/>
            <a:r>
              <a:rPr kumimoji="1" lang="en-US" altLang="zh-CN" sz="2800" b="1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8 1 0</a:t>
            </a:r>
            <a:endParaRPr kumimoji="1" lang="en-US" altLang="zh-CN" sz="2800" b="1">
              <a:latin typeface="Courier New" pitchFamily="49" charset="0"/>
              <a:ea typeface="DotumChe" pitchFamily="49" charset="-127"/>
              <a:cs typeface="Courier New" pitchFamily="49" charset="0"/>
            </a:endParaRPr>
          </a:p>
          <a:p>
            <a:pPr algn="ctr" eaLnBrk="1" hangingPunct="1"/>
            <a:r>
              <a:rPr kumimoji="1" lang="en-US" altLang="zh-CN" sz="2800" b="1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2 </a:t>
            </a:r>
            <a:r>
              <a:rPr kumimoji="1" lang="en-US" altLang="zh-CN" sz="2800" b="1">
                <a:latin typeface="Courier New" pitchFamily="49" charset="0"/>
                <a:ea typeface="DotumChe" pitchFamily="49" charset="-127"/>
                <a:cs typeface="Courier New" pitchFamily="49" charset="0"/>
              </a:rPr>
              <a:t>7 </a:t>
            </a:r>
            <a:r>
              <a:rPr kumimoji="1" lang="en-US" altLang="zh-CN" sz="2800" b="1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4 4</a:t>
            </a:r>
            <a:endParaRPr kumimoji="1" lang="en-US" altLang="zh-CN" sz="2800" b="1">
              <a:latin typeface="Courier New" pitchFamily="49" charset="0"/>
              <a:ea typeface="DotumChe" pitchFamily="49" charset="-127"/>
              <a:cs typeface="Courier New" pitchFamily="49" charset="0"/>
            </a:endParaRPr>
          </a:p>
          <a:p>
            <a:pPr algn="ctr" eaLnBrk="1" hangingPunct="1"/>
            <a:r>
              <a:rPr kumimoji="1" lang="en-US" altLang="zh-CN" sz="2800" b="1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4 </a:t>
            </a:r>
            <a:r>
              <a:rPr kumimoji="1" lang="en-US" altLang="zh-CN" sz="2800" b="1">
                <a:latin typeface="Courier New" pitchFamily="49" charset="0"/>
                <a:ea typeface="DotumChe" pitchFamily="49" charset="-127"/>
                <a:cs typeface="Courier New" pitchFamily="49" charset="0"/>
              </a:rPr>
              <a:t>5 </a:t>
            </a:r>
            <a:r>
              <a:rPr kumimoji="1" lang="en-US" altLang="zh-CN" sz="2800" b="1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2 6 5</a:t>
            </a:r>
            <a:endParaRPr kumimoji="1" lang="en-US" altLang="zh-CN" sz="2800" b="1">
              <a:latin typeface="Courier New" pitchFamily="49" charset="0"/>
              <a:ea typeface="DotumChe" pitchFamily="49" charset="-127"/>
              <a:cs typeface="Courier New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116633"/>
            <a:ext cx="4860540" cy="724943"/>
          </a:xfrm>
        </p:spPr>
        <p:txBody>
          <a:bodyPr>
            <a:normAutofit fontScale="90000"/>
          </a:bodyPr>
          <a:lstStyle/>
          <a:p>
            <a:r>
              <a:rPr lang="zh-CN" altLang="en-US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引</a:t>
            </a:r>
            <a:r>
              <a:rPr lang="zh-CN" altLang="en-US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：公共汽车</a:t>
            </a:r>
            <a:endParaRPr lang="zh-CN" altLang="en-US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959" y="692696"/>
            <a:ext cx="87129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b="1"/>
              <a:t>【问题描述】</a:t>
            </a:r>
          </a:p>
          <a:p>
            <a:r>
              <a:rPr lang="en-US" altLang="zh-CN" sz="2200" b="1" smtClean="0"/>
              <a:t>     </a:t>
            </a:r>
            <a:r>
              <a:rPr lang="zh-CN" altLang="zh-CN" sz="2200" b="1" smtClean="0"/>
              <a:t>一</a:t>
            </a:r>
            <a:r>
              <a:rPr lang="zh-CN" altLang="zh-CN" sz="2200" b="1"/>
              <a:t>个城市的</a:t>
            </a:r>
            <a:r>
              <a:rPr lang="zh-CN" altLang="zh-CN" sz="2200" b="1" smtClean="0"/>
              <a:t>道路，</a:t>
            </a:r>
            <a:r>
              <a:rPr lang="zh-CN" altLang="zh-CN" sz="2200" b="1"/>
              <a:t>南北向的路有n条，并由西向东从1标记到n,东西向的路有m条，并从南向北从1标记到m,每一个交叉点代表一个路口，有的路口有正在等车的乘客。一辆公共汽车将从(1,1)点驶到（n,m）点，车只能向东或者向北开.</a:t>
            </a:r>
          </a:p>
          <a:p>
            <a:r>
              <a:rPr lang="zh-CN" altLang="en-US" sz="2200" b="1" smtClean="0"/>
              <a:t>问：</a:t>
            </a:r>
            <a:r>
              <a:rPr lang="zh-CN" altLang="zh-CN" sz="2200" b="1" smtClean="0"/>
              <a:t>司机</a:t>
            </a:r>
            <a:r>
              <a:rPr lang="zh-CN" altLang="zh-CN" sz="2200" b="1"/>
              <a:t>怎么走能接到最多的乘客</a:t>
            </a:r>
            <a:r>
              <a:rPr lang="zh-CN" altLang="zh-CN" sz="2200" b="1" smtClean="0"/>
              <a:t>。</a:t>
            </a:r>
            <a:endParaRPr lang="zh-CN" altLang="zh-CN" sz="22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12889"/>
            <a:ext cx="4176464" cy="383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24228" y="612781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</a:rPr>
              <a:t>n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4" y="279296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</a:rPr>
              <a:t>m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987824" y="6506180"/>
            <a:ext cx="3240360" cy="16318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6200000">
            <a:off x="1007346" y="4977435"/>
            <a:ext cx="2952326" cy="14349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3059835" y="3028155"/>
            <a:ext cx="3518461" cy="3043795"/>
            <a:chOff x="3059832" y="3028155"/>
            <a:chExt cx="3518461" cy="3043794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3059832" y="6071949"/>
              <a:ext cx="500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3559920" y="5052829"/>
              <a:ext cx="3968" cy="10191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559920" y="5052829"/>
              <a:ext cx="2524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V="1">
              <a:off x="6084168" y="3573017"/>
              <a:ext cx="0" cy="14798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6084168" y="3573017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6578293" y="3028155"/>
              <a:ext cx="0" cy="40084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660232" y="278093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(</a:t>
            </a:r>
            <a:r>
              <a:rPr lang="en-US" altLang="zh-CN" sz="2400" b="1" err="1" smtClean="0"/>
              <a:t>n,m</a:t>
            </a:r>
            <a:r>
              <a:rPr lang="en-US" altLang="zh-CN" sz="2400" b="1" smtClean="0"/>
              <a:t>)</a:t>
            </a:r>
            <a:endParaRPr lang="zh-CN" altLang="en-US" sz="2400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58318" y="6257230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104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51520" y="3212977"/>
            <a:ext cx="2088232" cy="1872207"/>
            <a:chOff x="251520" y="3212976"/>
            <a:chExt cx="2088232" cy="1872208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212976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北</a:t>
              </a:r>
              <a:endParaRPr lang="zh-CN" altLang="en-US" sz="2800" b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1600" y="4561964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南</a:t>
              </a:r>
              <a:endParaRPr lang="zh-CN" altLang="en-US" sz="2800" b="1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520" y="3913891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西</a:t>
              </a:r>
              <a:endParaRPr lang="zh-CN" altLang="en-US" sz="2800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91680" y="3913891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东</a:t>
              </a:r>
              <a:endParaRPr lang="zh-CN" altLang="en-US" sz="2800" b="1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1254319" y="3673379"/>
              <a:ext cx="0" cy="50956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254319" y="3996967"/>
              <a:ext cx="0" cy="68259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259632" y="4221088"/>
              <a:ext cx="5595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724885" y="4221088"/>
              <a:ext cx="60675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256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7"/>
            <a:ext cx="7772400" cy="796951"/>
          </a:xfrm>
        </p:spPr>
        <p:txBody>
          <a:bodyPr/>
          <a:lstStyle/>
          <a:p>
            <a:r>
              <a:rPr lang="zh-CN" altLang="en-US" b="1" smtClean="0"/>
              <a:t>例</a:t>
            </a:r>
            <a:r>
              <a:rPr lang="en-US" altLang="zh-CN" b="1" smtClean="0"/>
              <a:t>8</a:t>
            </a:r>
            <a:r>
              <a:rPr lang="zh-CN" altLang="en-US" b="1" smtClean="0"/>
              <a:t>：</a:t>
            </a:r>
            <a:r>
              <a:rPr lang="zh-CN" altLang="zh-CN" b="1"/>
              <a:t>最大正方形面积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424936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【题目描述】</a:t>
            </a:r>
          </a:p>
          <a:p>
            <a:pPr marL="0" indent="0">
              <a:buNone/>
            </a:pP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给定一个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R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行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C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列的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01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矩阵，求一个最大的正方形全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子矩阵，并输出该最大正方形子矩阵的面积。</a:t>
            </a:r>
          </a:p>
          <a:p>
            <a:pPr marL="0" indent="0">
              <a:buNone/>
            </a:pP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【输入】</a:t>
            </a:r>
          </a:p>
          <a:p>
            <a:pPr marL="0" indent="0">
              <a:buNone/>
            </a:pP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第一行给出两个正整数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R,C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，表示矩阵有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R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行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C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列；</a:t>
            </a:r>
          </a:p>
          <a:p>
            <a:pPr marL="0" indent="0">
              <a:buNone/>
            </a:pP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接下来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R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行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C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列给出这个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01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矩阵，行内相邻两元素用一个空格隔开</a:t>
            </a:r>
            <a:r>
              <a:rPr lang="zh-CN" altLang="zh-CN" sz="2800" b="1" smtClean="0"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2800" b="1" smtClean="0"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R,C&lt;=1000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。</a:t>
            </a:r>
          </a:p>
          <a:p>
            <a:pPr marL="0" indent="0">
              <a:buNone/>
            </a:pPr>
            <a:endParaRPr lang="zh-CN" altLang="en-US" sz="2800" b="1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2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83568" y="548680"/>
            <a:ext cx="77724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smtClean="0"/>
              <a:t>样例：</a:t>
            </a:r>
            <a:endParaRPr lang="zh-CN" altLang="en-US" sz="3200" b="1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041724"/>
              </p:ext>
            </p:extLst>
          </p:nvPr>
        </p:nvGraphicFramePr>
        <p:xfrm>
          <a:off x="899592" y="1556792"/>
          <a:ext cx="7488832" cy="34564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4752528"/>
                <a:gridCol w="2736304"/>
              </a:tblGrid>
              <a:tr h="493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effectLst/>
                        </a:rPr>
                        <a:t>matrix.in</a:t>
                      </a:r>
                      <a:endParaRPr lang="zh-CN" sz="3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effectLst/>
                        </a:rPr>
                        <a:t>matrix.out</a:t>
                      </a:r>
                      <a:endParaRPr lang="zh-CN" sz="3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962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effectLst/>
                        </a:rPr>
                        <a:t>5 8</a:t>
                      </a:r>
                      <a:endParaRPr lang="zh-CN" sz="3200" b="1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effectLst/>
                        </a:rPr>
                        <a:t>0 0 0 1 1 1 0 1</a:t>
                      </a:r>
                      <a:endParaRPr lang="zh-CN" sz="3200" b="1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effectLst/>
                        </a:rPr>
                        <a:t>1 1 0 </a:t>
                      </a:r>
                      <a:r>
                        <a:rPr lang="en-US" sz="3200" b="1" kern="100">
                          <a:solidFill>
                            <a:srgbClr val="FF0000"/>
                          </a:solidFill>
                          <a:effectLst/>
                        </a:rPr>
                        <a:t>1 1 1 </a:t>
                      </a:r>
                      <a:r>
                        <a:rPr lang="en-US" sz="3200" b="1" kern="100">
                          <a:effectLst/>
                        </a:rPr>
                        <a:t>1 1</a:t>
                      </a:r>
                      <a:endParaRPr lang="zh-CN" sz="3200" b="1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effectLst/>
                        </a:rPr>
                        <a:t>0 1 1 </a:t>
                      </a:r>
                      <a:r>
                        <a:rPr lang="en-US" sz="3200" b="1" kern="100">
                          <a:solidFill>
                            <a:srgbClr val="FF0000"/>
                          </a:solidFill>
                          <a:effectLst/>
                        </a:rPr>
                        <a:t>1 1 1 </a:t>
                      </a:r>
                      <a:r>
                        <a:rPr lang="en-US" sz="3200" b="1" kern="100">
                          <a:effectLst/>
                        </a:rPr>
                        <a:t>0 1</a:t>
                      </a:r>
                      <a:endParaRPr lang="zh-CN" sz="3200" b="1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effectLst/>
                        </a:rPr>
                        <a:t>1 0 1 </a:t>
                      </a:r>
                      <a:r>
                        <a:rPr lang="en-US" sz="3200" b="1" kern="100">
                          <a:solidFill>
                            <a:srgbClr val="FF0000"/>
                          </a:solidFill>
                          <a:effectLst/>
                        </a:rPr>
                        <a:t>1 1 1 </a:t>
                      </a:r>
                      <a:r>
                        <a:rPr lang="en-US" sz="3200" b="1" kern="100">
                          <a:effectLst/>
                        </a:rPr>
                        <a:t>1 0</a:t>
                      </a:r>
                      <a:endParaRPr lang="zh-CN" sz="3200" b="1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effectLst/>
                        </a:rPr>
                        <a:t>1 1 1 0 1 1 0 1</a:t>
                      </a:r>
                      <a:endParaRPr lang="zh-CN" sz="3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effectLst/>
                        </a:rPr>
                        <a:t>9</a:t>
                      </a:r>
                      <a:endParaRPr lang="zh-CN" sz="3200" b="1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effectLst/>
                        </a:rPr>
                        <a:t> </a:t>
                      </a:r>
                      <a:endParaRPr lang="zh-CN" sz="3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34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378785" y="548679"/>
            <a:ext cx="83534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华文中宋" pitchFamily="2" charset="-122"/>
                <a:ea typeface="华文中宋" pitchFamily="2" charset="-122"/>
              </a:rPr>
              <a:t> f[</a:t>
            </a:r>
            <a:r>
              <a:rPr lang="en-US" altLang="zh-CN" sz="3200" b="1" err="1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sz="3200" b="1">
                <a:latin typeface="华文中宋" pitchFamily="2" charset="-122"/>
                <a:ea typeface="华文中宋" pitchFamily="2" charset="-122"/>
              </a:rPr>
              <a:t>]</a:t>
            </a:r>
            <a:r>
              <a:rPr lang="zh-CN" altLang="en-US" sz="3200" b="1">
                <a:latin typeface="华文中宋" pitchFamily="2" charset="-122"/>
                <a:ea typeface="华文中宋" pitchFamily="2" charset="-122"/>
              </a:rPr>
              <a:t>定义为以</a:t>
            </a:r>
            <a:r>
              <a:rPr lang="en-US" altLang="zh-CN" sz="3200" b="1">
                <a:latin typeface="华文中宋" pitchFamily="2" charset="-122"/>
                <a:ea typeface="华文中宋" pitchFamily="2" charset="-122"/>
              </a:rPr>
              <a:t>(</a:t>
            </a:r>
            <a:r>
              <a:rPr lang="en-US" altLang="zh-CN" sz="3200" b="1" err="1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sz="3200" b="1"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3200" b="1">
                <a:latin typeface="华文中宋" pitchFamily="2" charset="-122"/>
                <a:ea typeface="华文中宋" pitchFamily="2" charset="-122"/>
              </a:rPr>
              <a:t>为</a:t>
            </a:r>
            <a:r>
              <a:rPr lang="zh-CN" altLang="en-US" sz="32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右下角</a:t>
            </a:r>
            <a:r>
              <a:rPr lang="zh-CN" altLang="en-US" sz="3200" b="1">
                <a:latin typeface="华文中宋" pitchFamily="2" charset="-122"/>
                <a:ea typeface="华文中宋" pitchFamily="2" charset="-122"/>
              </a:rPr>
              <a:t>顶点的最大正方形边长。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620729" y="1798721"/>
            <a:ext cx="811148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华文中宋" pitchFamily="2" charset="-122"/>
                <a:ea typeface="华文中宋" pitchFamily="2" charset="-122"/>
              </a:rPr>
              <a:t>最大正方形边长：</a:t>
            </a:r>
          </a:p>
          <a:p>
            <a:pPr>
              <a:spcBef>
                <a:spcPct val="50000"/>
              </a:spcBef>
            </a:pPr>
            <a:r>
              <a:rPr lang="en-US" altLang="zh-CN" sz="3200" b="1" err="1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3200" b="1">
                <a:latin typeface="华文中宋" pitchFamily="2" charset="-122"/>
                <a:ea typeface="华文中宋" pitchFamily="2" charset="-122"/>
              </a:rPr>
              <a:t>=max{f[</a:t>
            </a:r>
            <a:r>
              <a:rPr lang="en-US" altLang="zh-CN" sz="3200" b="1" err="1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sz="3200" b="1">
                <a:latin typeface="华文中宋" pitchFamily="2" charset="-122"/>
                <a:ea typeface="华文中宋" pitchFamily="2" charset="-122"/>
              </a:rPr>
              <a:t>]}      1&lt;=i&lt;=R</a:t>
            </a:r>
            <a:r>
              <a:rPr lang="zh-CN" altLang="en-US" sz="3200" b="1">
                <a:latin typeface="华文中宋" pitchFamily="2" charset="-122"/>
                <a:ea typeface="华文中宋" pitchFamily="2" charset="-122"/>
              </a:rPr>
              <a:t>，</a:t>
            </a:r>
            <a:r>
              <a:rPr lang="en-US" altLang="zh-CN" sz="3200" b="1">
                <a:latin typeface="华文中宋" pitchFamily="2" charset="-122"/>
                <a:ea typeface="华文中宋" pitchFamily="2" charset="-122"/>
              </a:rPr>
              <a:t>1&lt;=j&lt;=C</a:t>
            </a:r>
            <a:r>
              <a:rPr lang="zh-CN" altLang="en-US" sz="3200" b="1">
                <a:latin typeface="华文中宋" pitchFamily="2" charset="-122"/>
                <a:ea typeface="华文中宋" pitchFamily="2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3200" b="1" smtClean="0">
                <a:latin typeface="华文中宋" pitchFamily="2" charset="-122"/>
                <a:ea typeface="华文中宋" pitchFamily="2" charset="-122"/>
              </a:rPr>
              <a:t>最大面积：</a:t>
            </a:r>
            <a:r>
              <a:rPr lang="en-US" altLang="zh-CN" sz="3200" b="1" err="1" smtClean="0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zh-CN" altLang="en-US" sz="3200" b="1" smtClean="0">
                <a:latin typeface="华文中宋" pitchFamily="2" charset="-122"/>
                <a:ea typeface="华文中宋" pitchFamily="2" charset="-122"/>
              </a:rPr>
              <a:t>*</a:t>
            </a:r>
            <a:r>
              <a:rPr lang="en-US" altLang="zh-CN" sz="3200" b="1" err="1" smtClean="0">
                <a:latin typeface="华文中宋" pitchFamily="2" charset="-122"/>
                <a:ea typeface="华文中宋" pitchFamily="2" charset="-122"/>
              </a:rPr>
              <a:t>ans</a:t>
            </a:r>
            <a:endParaRPr lang="en-US" altLang="zh-CN" sz="3200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华文中宋" pitchFamily="2" charset="-122"/>
                <a:ea typeface="华文中宋" pitchFamily="2" charset="-122"/>
              </a:rPr>
              <a:t>107</a:t>
            </a:fld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9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108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282877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/>
              <a:t>If  a[</a:t>
            </a:r>
            <a:r>
              <a:rPr lang="en-US" altLang="zh-CN" sz="3600" b="1" err="1" smtClean="0"/>
              <a:t>i,j</a:t>
            </a:r>
            <a:r>
              <a:rPr lang="en-US" altLang="zh-CN" sz="3600" b="1" smtClean="0"/>
              <a:t>]=0  then  f[</a:t>
            </a:r>
            <a:r>
              <a:rPr lang="en-US" altLang="zh-CN" sz="3600" b="1" err="1" smtClean="0"/>
              <a:t>i,j</a:t>
            </a:r>
            <a:r>
              <a:rPr lang="en-US" altLang="zh-CN" sz="3600" b="1" smtClean="0"/>
              <a:t>]:=0;</a:t>
            </a:r>
            <a:endParaRPr lang="zh-CN" altLang="en-US" sz="3600" b="1"/>
          </a:p>
        </p:txBody>
      </p:sp>
      <p:sp>
        <p:nvSpPr>
          <p:cNvPr id="6" name="矩形 5"/>
          <p:cNvSpPr/>
          <p:nvPr/>
        </p:nvSpPr>
        <p:spPr>
          <a:xfrm>
            <a:off x="1547664" y="1556793"/>
            <a:ext cx="6408712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67944" y="2348880"/>
            <a:ext cx="3888432" cy="3888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92280" y="5373216"/>
            <a:ext cx="864096" cy="864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smtClean="0"/>
              <a:t>(</a:t>
            </a:r>
            <a:r>
              <a:rPr lang="en-US" altLang="zh-CN" sz="4400" err="1" smtClean="0"/>
              <a:t>i,j</a:t>
            </a:r>
            <a:r>
              <a:rPr lang="en-US" altLang="zh-CN" sz="4400" smtClean="0"/>
              <a:t>)</a:t>
            </a:r>
            <a:endParaRPr lang="zh-CN" altLang="en-US" sz="440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547664" y="5373216"/>
            <a:ext cx="6408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7092280" y="1556793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67944" y="3212976"/>
            <a:ext cx="3024336" cy="30243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067944" y="2348880"/>
            <a:ext cx="302433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32040" y="2348880"/>
            <a:ext cx="3024336" cy="30243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228184" y="4509120"/>
            <a:ext cx="86409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(i-1,j-1)</a:t>
            </a:r>
            <a:endParaRPr lang="zh-CN" altLang="en-US" sz="2000"/>
          </a:p>
        </p:txBody>
      </p:sp>
      <p:sp>
        <p:nvSpPr>
          <p:cNvPr id="17" name="矩形 16"/>
          <p:cNvSpPr/>
          <p:nvPr/>
        </p:nvSpPr>
        <p:spPr>
          <a:xfrm>
            <a:off x="6228184" y="5373216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（</a:t>
            </a:r>
            <a:r>
              <a:rPr lang="en-US" altLang="zh-CN" sz="2000" smtClean="0"/>
              <a:t>i,j-1</a:t>
            </a:r>
            <a:r>
              <a:rPr lang="zh-CN" altLang="en-US" sz="2000" smtClean="0"/>
              <a:t>）</a:t>
            </a:r>
            <a:endParaRPr lang="zh-CN" altLang="en-US" sz="2000"/>
          </a:p>
        </p:txBody>
      </p:sp>
      <p:sp>
        <p:nvSpPr>
          <p:cNvPr id="18" name="矩形 17"/>
          <p:cNvSpPr/>
          <p:nvPr/>
        </p:nvSpPr>
        <p:spPr>
          <a:xfrm>
            <a:off x="7092280" y="4509120"/>
            <a:ext cx="864096" cy="864096"/>
          </a:xfrm>
          <a:prstGeom prst="rect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(i-1,j)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0148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6" grpId="0" animBg="1"/>
      <p:bldP spid="1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2915645" y="3188940"/>
            <a:ext cx="2016125" cy="201612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3418879" y="2828578"/>
            <a:ext cx="1512888" cy="151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4428532" y="3044478"/>
            <a:ext cx="1439863" cy="12969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76" name="Line 8"/>
          <p:cNvSpPr>
            <a:spLocks noChangeShapeType="1"/>
          </p:cNvSpPr>
          <p:nvPr/>
        </p:nvSpPr>
        <p:spPr bwMode="auto">
          <a:xfrm>
            <a:off x="5868392" y="4341466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77" name="Line 9"/>
          <p:cNvSpPr>
            <a:spLocks noChangeShapeType="1"/>
          </p:cNvSpPr>
          <p:nvPr/>
        </p:nvSpPr>
        <p:spPr bwMode="auto">
          <a:xfrm>
            <a:off x="4931770" y="520506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5796954" y="5198715"/>
            <a:ext cx="43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5796954" y="4262091"/>
            <a:ext cx="43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4860329" y="4262091"/>
            <a:ext cx="43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86381" name="Text Box 13"/>
          <p:cNvSpPr txBox="1">
            <a:spLocks noChangeArrowheads="1"/>
          </p:cNvSpPr>
          <p:nvPr/>
        </p:nvSpPr>
        <p:spPr bwMode="auto">
          <a:xfrm>
            <a:off x="4788892" y="5198715"/>
            <a:ext cx="43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86401" name="Text Box 33"/>
          <p:cNvSpPr txBox="1">
            <a:spLocks noChangeArrowheads="1"/>
          </p:cNvSpPr>
          <p:nvPr/>
        </p:nvSpPr>
        <p:spPr bwMode="auto">
          <a:xfrm>
            <a:off x="601039" y="1303114"/>
            <a:ext cx="1800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smtClean="0"/>
              <a:t>情况</a:t>
            </a:r>
            <a:r>
              <a:rPr lang="en-US" altLang="zh-CN" sz="3600" b="1" smtClean="0"/>
              <a:t>1</a:t>
            </a:r>
            <a:r>
              <a:rPr lang="zh-CN" altLang="en-US" sz="3600" b="1" smtClean="0"/>
              <a:t>：</a:t>
            </a:r>
            <a:endParaRPr lang="en-US" altLang="zh-CN" sz="3600" b="1"/>
          </a:p>
        </p:txBody>
      </p:sp>
      <p:sp>
        <p:nvSpPr>
          <p:cNvPr id="186404" name="Rectangle 36"/>
          <p:cNvSpPr>
            <a:spLocks noChangeArrowheads="1"/>
          </p:cNvSpPr>
          <p:nvPr/>
        </p:nvSpPr>
        <p:spPr bwMode="auto">
          <a:xfrm>
            <a:off x="3779242" y="3044478"/>
            <a:ext cx="2089150" cy="21605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407" name="Text Box 39"/>
          <p:cNvSpPr txBox="1">
            <a:spLocks noChangeArrowheads="1"/>
          </p:cNvSpPr>
          <p:nvPr/>
        </p:nvSpPr>
        <p:spPr bwMode="auto">
          <a:xfrm>
            <a:off x="5939832" y="5132042"/>
            <a:ext cx="36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8754" y="5107051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(</a:t>
            </a:r>
            <a:r>
              <a:rPr lang="en-US" altLang="zh-CN" sz="2400" b="1" err="1"/>
              <a:t>i</a:t>
            </a:r>
            <a:r>
              <a:rPr lang="en-US" altLang="zh-CN" sz="2400" b="1" err="1" smtClean="0"/>
              <a:t>,j</a:t>
            </a:r>
            <a:r>
              <a:rPr lang="en-US" altLang="zh-CN" sz="2400" b="1" smtClean="0"/>
              <a:t>)</a:t>
            </a:r>
            <a:endParaRPr lang="zh-CN" altLang="en-US" sz="2400" b="1"/>
          </a:p>
        </p:txBody>
      </p:sp>
      <p:sp>
        <p:nvSpPr>
          <p:cNvPr id="40" name="TextBox 39"/>
          <p:cNvSpPr txBox="1"/>
          <p:nvPr/>
        </p:nvSpPr>
        <p:spPr>
          <a:xfrm>
            <a:off x="6045472" y="4153973"/>
            <a:ext cx="1406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(i-1,j)</a:t>
            </a:r>
            <a:endParaRPr lang="zh-CN" altLang="en-US" sz="2400" b="1"/>
          </a:p>
        </p:txBody>
      </p:sp>
      <p:sp>
        <p:nvSpPr>
          <p:cNvPr id="41" name="TextBox 40"/>
          <p:cNvSpPr txBox="1"/>
          <p:nvPr/>
        </p:nvSpPr>
        <p:spPr>
          <a:xfrm>
            <a:off x="4301368" y="3861050"/>
            <a:ext cx="199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(i-1,j-1)</a:t>
            </a:r>
            <a:endParaRPr lang="zh-CN" altLang="en-US" sz="2400" b="1"/>
          </a:p>
        </p:txBody>
      </p:sp>
      <p:sp>
        <p:nvSpPr>
          <p:cNvPr id="42" name="TextBox 41"/>
          <p:cNvSpPr txBox="1"/>
          <p:nvPr/>
        </p:nvSpPr>
        <p:spPr>
          <a:xfrm>
            <a:off x="4121186" y="5382555"/>
            <a:ext cx="199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(i,j-1)</a:t>
            </a:r>
            <a:endParaRPr lang="zh-CN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2401239" y="1328737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/>
              <a:t>f[</a:t>
            </a:r>
            <a:r>
              <a:rPr lang="en-US" altLang="zh-CN" sz="3600" b="1" err="1" smtClean="0"/>
              <a:t>i,j</a:t>
            </a:r>
            <a:r>
              <a:rPr lang="en-US" altLang="zh-CN" sz="3600" b="1" smtClean="0"/>
              <a:t>]=f[i-1,j]+1</a:t>
            </a:r>
            <a:endParaRPr lang="zh-CN" altLang="en-US" sz="36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1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2808312" cy="796951"/>
          </a:xfrm>
        </p:spPr>
        <p:txBody>
          <a:bodyPr>
            <a:normAutofit fontScale="90000"/>
          </a:bodyPr>
          <a:lstStyle/>
          <a:p>
            <a:r>
              <a:rPr lang="zh-CN" altLang="en-US" b="1" smtClean="0">
                <a:solidFill>
                  <a:schemeClr val="tx1"/>
                </a:solidFill>
              </a:rPr>
              <a:t>代码实现：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950665"/>
            <a:ext cx="7103924" cy="4392488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smtClean="0">
                <a:latin typeface="+mn-ea"/>
              </a:rPr>
              <a:t>//</a:t>
            </a:r>
            <a:r>
              <a:rPr kumimoji="1" lang="zh-CN" altLang="en-US" sz="2800" b="1" smtClean="0">
                <a:latin typeface="+mn-ea"/>
              </a:rPr>
              <a:t>二</a:t>
            </a:r>
            <a:r>
              <a:rPr kumimoji="1" lang="zh-CN" altLang="en-US" sz="2800" b="1">
                <a:latin typeface="+mn-ea"/>
              </a:rPr>
              <a:t>维数组</a:t>
            </a:r>
            <a:r>
              <a:rPr kumimoji="1" lang="en-US" altLang="zh-CN" sz="2800" b="1" smtClean="0">
                <a:latin typeface="+mn-ea"/>
              </a:rPr>
              <a:t>a[</a:t>
            </a:r>
            <a:r>
              <a:rPr kumimoji="1" lang="en-US" altLang="zh-CN" sz="2800" b="1" err="1" smtClean="0">
                <a:latin typeface="+mn-ea"/>
              </a:rPr>
              <a:t>i,j</a:t>
            </a:r>
            <a:r>
              <a:rPr kumimoji="1" lang="en-US" altLang="zh-CN" sz="2800" b="1" smtClean="0">
                <a:latin typeface="+mn-ea"/>
              </a:rPr>
              <a:t>]</a:t>
            </a:r>
            <a:r>
              <a:rPr kumimoji="1" lang="zh-CN" altLang="en-US" sz="2800" b="1">
                <a:latin typeface="+mn-ea"/>
              </a:rPr>
              <a:t>存储数字三角形。</a:t>
            </a:r>
          </a:p>
          <a:p>
            <a:pPr>
              <a:defRPr/>
            </a:pPr>
            <a:r>
              <a:rPr kumimoji="1" lang="en-US" altLang="zh-CN" sz="2800" b="1">
                <a:latin typeface="+mn-ea"/>
              </a:rPr>
              <a:t>procedure </a:t>
            </a:r>
            <a:r>
              <a:rPr kumimoji="1" lang="en-US" altLang="zh-CN" sz="2800" b="1" err="1">
                <a:latin typeface="+mn-ea"/>
              </a:rPr>
              <a:t>dfs</a:t>
            </a:r>
            <a:r>
              <a:rPr kumimoji="1" lang="en-US" altLang="zh-CN" sz="2800" b="1">
                <a:latin typeface="+mn-ea"/>
              </a:rPr>
              <a:t>(</a:t>
            </a:r>
            <a:r>
              <a:rPr kumimoji="1" lang="en-US" altLang="zh-CN" sz="2800" b="1" err="1">
                <a:latin typeface="+mn-ea"/>
              </a:rPr>
              <a:t>i,j,sum:integer</a:t>
            </a:r>
            <a:r>
              <a:rPr kumimoji="1" lang="en-US" altLang="zh-CN" sz="2800" b="1">
                <a:latin typeface="+mn-ea"/>
              </a:rPr>
              <a:t>);</a:t>
            </a:r>
          </a:p>
          <a:p>
            <a:pPr>
              <a:defRPr/>
            </a:pPr>
            <a:r>
              <a:rPr kumimoji="1" lang="en-US" altLang="zh-CN" sz="2800" b="1">
                <a:latin typeface="+mn-ea"/>
              </a:rPr>
              <a:t>    begin</a:t>
            </a:r>
          </a:p>
          <a:p>
            <a:pPr>
              <a:defRPr/>
            </a:pPr>
            <a:r>
              <a:rPr kumimoji="1" lang="en-US" altLang="zh-CN" sz="2800" b="1">
                <a:latin typeface="+mn-ea"/>
              </a:rPr>
              <a:t>      if i=n then</a:t>
            </a:r>
          </a:p>
          <a:p>
            <a:pPr>
              <a:defRPr/>
            </a:pPr>
            <a:r>
              <a:rPr kumimoji="1" lang="en-US" altLang="zh-CN" sz="2800" b="1">
                <a:latin typeface="+mn-ea"/>
              </a:rPr>
              <a:t>        begin</a:t>
            </a:r>
          </a:p>
          <a:p>
            <a:pPr>
              <a:defRPr/>
            </a:pPr>
            <a:r>
              <a:rPr kumimoji="1" lang="en-US" altLang="zh-CN" sz="2800" b="1">
                <a:latin typeface="+mn-ea"/>
              </a:rPr>
              <a:t>          if sum&gt;</a:t>
            </a:r>
            <a:r>
              <a:rPr kumimoji="1" lang="en-US" altLang="zh-CN" sz="2800" b="1" err="1">
                <a:latin typeface="+mn-ea"/>
              </a:rPr>
              <a:t>ans</a:t>
            </a:r>
            <a:r>
              <a:rPr kumimoji="1" lang="en-US" altLang="zh-CN" sz="2800" b="1">
                <a:latin typeface="+mn-ea"/>
              </a:rPr>
              <a:t> then </a:t>
            </a:r>
            <a:r>
              <a:rPr kumimoji="1" lang="en-US" altLang="zh-CN" sz="2800" b="1" err="1">
                <a:latin typeface="+mn-ea"/>
              </a:rPr>
              <a:t>ans</a:t>
            </a:r>
            <a:r>
              <a:rPr kumimoji="1" lang="en-US" altLang="zh-CN" sz="2800" b="1">
                <a:latin typeface="+mn-ea"/>
              </a:rPr>
              <a:t>:=sum;</a:t>
            </a:r>
          </a:p>
          <a:p>
            <a:pPr>
              <a:defRPr/>
            </a:pPr>
            <a:r>
              <a:rPr kumimoji="1" lang="en-US" altLang="zh-CN" sz="2800" b="1">
                <a:latin typeface="+mn-ea"/>
              </a:rPr>
              <a:t>          exit;</a:t>
            </a:r>
          </a:p>
          <a:p>
            <a:pPr>
              <a:defRPr/>
            </a:pPr>
            <a:r>
              <a:rPr kumimoji="1" lang="en-US" altLang="zh-CN" sz="2800" b="1">
                <a:latin typeface="+mn-ea"/>
              </a:rPr>
              <a:t>        end;</a:t>
            </a:r>
          </a:p>
          <a:p>
            <a:pPr>
              <a:defRPr/>
            </a:pPr>
            <a:r>
              <a:rPr kumimoji="1" lang="en-US" altLang="zh-CN" sz="2800" b="1">
                <a:latin typeface="+mn-ea"/>
              </a:rPr>
              <a:t>      </a:t>
            </a:r>
            <a:r>
              <a:rPr kumimoji="1" lang="en-US" altLang="zh-CN" sz="2800" b="1" err="1">
                <a:latin typeface="+mn-ea"/>
              </a:rPr>
              <a:t>dfs</a:t>
            </a:r>
            <a:r>
              <a:rPr kumimoji="1" lang="en-US" altLang="zh-CN" sz="2800" b="1">
                <a:latin typeface="+mn-ea"/>
              </a:rPr>
              <a:t>(i+1,j,sum+a[i+1,j]);</a:t>
            </a:r>
          </a:p>
          <a:p>
            <a:pPr>
              <a:defRPr/>
            </a:pPr>
            <a:r>
              <a:rPr kumimoji="1" lang="en-US" altLang="zh-CN" sz="2800" b="1">
                <a:latin typeface="+mn-ea"/>
              </a:rPr>
              <a:t>      </a:t>
            </a:r>
            <a:r>
              <a:rPr kumimoji="1" lang="en-US" altLang="zh-CN" sz="2800" b="1" err="1">
                <a:latin typeface="+mn-ea"/>
              </a:rPr>
              <a:t>dfs</a:t>
            </a:r>
            <a:r>
              <a:rPr kumimoji="1" lang="en-US" altLang="zh-CN" sz="2800" b="1">
                <a:latin typeface="+mn-ea"/>
              </a:rPr>
              <a:t>(i+1,j+1,sum+a[i+1,j+1]);</a:t>
            </a:r>
          </a:p>
          <a:p>
            <a:pPr>
              <a:defRPr/>
            </a:pPr>
            <a:r>
              <a:rPr kumimoji="1" lang="en-US" altLang="zh-CN" sz="2800" b="1">
                <a:latin typeface="+mn-ea"/>
              </a:rPr>
              <a:t>    end;</a:t>
            </a:r>
          </a:p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35524" y="5438926"/>
            <a:ext cx="3960812" cy="1169551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smtClean="0">
                <a:latin typeface="Times New Roman" pitchFamily="18" charset="0"/>
              </a:rPr>
              <a:t>初始：</a:t>
            </a:r>
            <a:r>
              <a:rPr kumimoji="1" lang="en-US" altLang="zh-CN" sz="2800" b="1" err="1">
                <a:latin typeface="Times New Roman" pitchFamily="18" charset="0"/>
              </a:rPr>
              <a:t>dfs</a:t>
            </a:r>
            <a:r>
              <a:rPr kumimoji="1" lang="en-US" altLang="zh-CN" sz="2800" b="1">
                <a:latin typeface="Times New Roman" pitchFamily="18" charset="0"/>
              </a:rPr>
              <a:t>(1,1,a[1,1]);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结果：</a:t>
            </a:r>
            <a:r>
              <a:rPr kumimoji="1" lang="en-US" altLang="zh-CN" sz="2800" b="1" err="1">
                <a:latin typeface="Times New Roman" pitchFamily="18" charset="0"/>
              </a:rPr>
              <a:t>ans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491230" y="339528"/>
            <a:ext cx="2401250" cy="1145071"/>
            <a:chOff x="6428008" y="1419833"/>
            <a:chExt cx="2401250" cy="1145071"/>
          </a:xfrm>
        </p:grpSpPr>
        <p:sp>
          <p:nvSpPr>
            <p:cNvPr id="7" name="矩形 6"/>
            <p:cNvSpPr/>
            <p:nvPr/>
          </p:nvSpPr>
          <p:spPr>
            <a:xfrm>
              <a:off x="7092280" y="1419833"/>
              <a:ext cx="864096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err="1" smtClean="0">
                  <a:solidFill>
                    <a:schemeClr val="tx1"/>
                  </a:solidFill>
                </a:rPr>
                <a:t>i,j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428008" y="2204864"/>
              <a:ext cx="999444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/>
                  </a:solidFill>
                </a:rPr>
                <a:t>i+1,j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53838" y="2204864"/>
              <a:ext cx="1075420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/>
                  </a:solidFill>
                </a:rPr>
                <a:t>i+1,j+1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7" idx="2"/>
            </p:cNvCxnSpPr>
            <p:nvPr/>
          </p:nvCxnSpPr>
          <p:spPr>
            <a:xfrm flipH="1">
              <a:off x="7092280" y="1779873"/>
              <a:ext cx="432048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2"/>
            </p:cNvCxnSpPr>
            <p:nvPr/>
          </p:nvCxnSpPr>
          <p:spPr>
            <a:xfrm>
              <a:off x="7524328" y="1779873"/>
              <a:ext cx="576064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527812" y="1772817"/>
            <a:ext cx="2385050" cy="1249324"/>
            <a:chOff x="6444208" y="1315580"/>
            <a:chExt cx="2385050" cy="1249324"/>
          </a:xfrm>
        </p:grpSpPr>
        <p:sp>
          <p:nvSpPr>
            <p:cNvPr id="14" name="矩形 13"/>
            <p:cNvSpPr/>
            <p:nvPr/>
          </p:nvSpPr>
          <p:spPr>
            <a:xfrm>
              <a:off x="6444208" y="1315580"/>
              <a:ext cx="985416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err="1" smtClean="0">
                  <a:solidFill>
                    <a:schemeClr val="tx1"/>
                  </a:solidFill>
                </a:rPr>
                <a:t>i,j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52876" y="2204864"/>
              <a:ext cx="999444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/>
                  </a:solidFill>
                </a:rPr>
                <a:t>i+1,j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753838" y="2204864"/>
              <a:ext cx="1075420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/>
                  </a:solidFill>
                </a:rPr>
                <a:t>i+1,j+1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14" idx="2"/>
              <a:endCxn id="15" idx="0"/>
            </p:cNvCxnSpPr>
            <p:nvPr/>
          </p:nvCxnSpPr>
          <p:spPr>
            <a:xfrm>
              <a:off x="6936916" y="1675620"/>
              <a:ext cx="15682" cy="5292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4" idx="2"/>
              <a:endCxn id="16" idx="0"/>
            </p:cNvCxnSpPr>
            <p:nvPr/>
          </p:nvCxnSpPr>
          <p:spPr>
            <a:xfrm>
              <a:off x="6936916" y="1675620"/>
              <a:ext cx="1354632" cy="5292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073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83" name="Rectangle 15"/>
          <p:cNvSpPr>
            <a:spLocks noChangeArrowheads="1"/>
          </p:cNvSpPr>
          <p:nvPr/>
        </p:nvSpPr>
        <p:spPr bwMode="auto">
          <a:xfrm>
            <a:off x="2626596" y="3331368"/>
            <a:ext cx="2016125" cy="201612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85" name="Rectangle 17"/>
          <p:cNvSpPr>
            <a:spLocks noChangeArrowheads="1"/>
          </p:cNvSpPr>
          <p:nvPr/>
        </p:nvSpPr>
        <p:spPr bwMode="auto">
          <a:xfrm>
            <a:off x="3491783" y="2539207"/>
            <a:ext cx="2087563" cy="1944686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84" name="Rectangle 16"/>
          <p:cNvSpPr>
            <a:spLocks noChangeArrowheads="1"/>
          </p:cNvSpPr>
          <p:nvPr/>
        </p:nvSpPr>
        <p:spPr bwMode="auto">
          <a:xfrm>
            <a:off x="3129830" y="2971007"/>
            <a:ext cx="1512888" cy="151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86" name="Line 18"/>
          <p:cNvSpPr>
            <a:spLocks noChangeShapeType="1"/>
          </p:cNvSpPr>
          <p:nvPr/>
        </p:nvSpPr>
        <p:spPr bwMode="auto">
          <a:xfrm>
            <a:off x="5579343" y="4483894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87" name="Line 19"/>
          <p:cNvSpPr>
            <a:spLocks noChangeShapeType="1"/>
          </p:cNvSpPr>
          <p:nvPr/>
        </p:nvSpPr>
        <p:spPr bwMode="auto">
          <a:xfrm>
            <a:off x="4642721" y="534749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88" name="Text Box 20"/>
          <p:cNvSpPr txBox="1">
            <a:spLocks noChangeArrowheads="1"/>
          </p:cNvSpPr>
          <p:nvPr/>
        </p:nvSpPr>
        <p:spPr bwMode="auto">
          <a:xfrm>
            <a:off x="5507905" y="5341144"/>
            <a:ext cx="43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86389" name="Text Box 21"/>
          <p:cNvSpPr txBox="1">
            <a:spLocks noChangeArrowheads="1"/>
          </p:cNvSpPr>
          <p:nvPr/>
        </p:nvSpPr>
        <p:spPr bwMode="auto">
          <a:xfrm>
            <a:off x="5507905" y="4404519"/>
            <a:ext cx="43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86390" name="Text Box 22"/>
          <p:cNvSpPr txBox="1">
            <a:spLocks noChangeArrowheads="1"/>
          </p:cNvSpPr>
          <p:nvPr/>
        </p:nvSpPr>
        <p:spPr bwMode="auto">
          <a:xfrm>
            <a:off x="4571280" y="4404519"/>
            <a:ext cx="43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86391" name="Text Box 23"/>
          <p:cNvSpPr txBox="1">
            <a:spLocks noChangeArrowheads="1"/>
          </p:cNvSpPr>
          <p:nvPr/>
        </p:nvSpPr>
        <p:spPr bwMode="auto">
          <a:xfrm>
            <a:off x="4499843" y="5341144"/>
            <a:ext cx="43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86405" name="Rectangle 37"/>
          <p:cNvSpPr>
            <a:spLocks noChangeArrowheads="1"/>
          </p:cNvSpPr>
          <p:nvPr/>
        </p:nvSpPr>
        <p:spPr bwMode="auto">
          <a:xfrm>
            <a:off x="3131418" y="2971007"/>
            <a:ext cx="2449512" cy="23764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408" name="Text Box 40"/>
          <p:cNvSpPr txBox="1">
            <a:spLocks noChangeArrowheads="1"/>
          </p:cNvSpPr>
          <p:nvPr/>
        </p:nvSpPr>
        <p:spPr bwMode="auto">
          <a:xfrm>
            <a:off x="5723808" y="5276057"/>
            <a:ext cx="36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31305" y="1014853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/>
              <a:t>f[</a:t>
            </a:r>
            <a:r>
              <a:rPr lang="en-US" altLang="zh-CN" sz="3600" b="1" err="1" smtClean="0"/>
              <a:t>i,j</a:t>
            </a:r>
            <a:r>
              <a:rPr lang="en-US" altLang="zh-CN" sz="3600" b="1" smtClean="0"/>
              <a:t>]=f[i-1,j-1]+1</a:t>
            </a:r>
            <a:endParaRPr lang="zh-CN" altLang="en-US" sz="3600" b="1"/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514093" y="476674"/>
            <a:ext cx="1800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smtClean="0"/>
              <a:t>情况</a:t>
            </a:r>
            <a:r>
              <a:rPr lang="en-US" altLang="zh-CN" sz="3600" b="1" smtClean="0"/>
              <a:t>2</a:t>
            </a:r>
            <a:r>
              <a:rPr lang="zh-CN" altLang="en-US" sz="3600" b="1" smtClean="0"/>
              <a:t>：</a:t>
            </a:r>
            <a:endParaRPr lang="en-US" altLang="zh-CN" sz="36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2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0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93" name="Rectangle 25"/>
          <p:cNvSpPr>
            <a:spLocks noChangeArrowheads="1"/>
          </p:cNvSpPr>
          <p:nvPr/>
        </p:nvSpPr>
        <p:spPr bwMode="auto">
          <a:xfrm>
            <a:off x="2770809" y="2342555"/>
            <a:ext cx="1512887" cy="151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92" name="Rectangle 24"/>
          <p:cNvSpPr>
            <a:spLocks noChangeArrowheads="1"/>
          </p:cNvSpPr>
          <p:nvPr/>
        </p:nvSpPr>
        <p:spPr bwMode="auto">
          <a:xfrm>
            <a:off x="3131173" y="3566517"/>
            <a:ext cx="1152525" cy="1152526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94" name="Rectangle 26"/>
          <p:cNvSpPr>
            <a:spLocks noChangeArrowheads="1"/>
          </p:cNvSpPr>
          <p:nvPr/>
        </p:nvSpPr>
        <p:spPr bwMode="auto">
          <a:xfrm>
            <a:off x="3780458" y="2558456"/>
            <a:ext cx="1439862" cy="12969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95" name="Line 27"/>
          <p:cNvSpPr>
            <a:spLocks noChangeShapeType="1"/>
          </p:cNvSpPr>
          <p:nvPr/>
        </p:nvSpPr>
        <p:spPr bwMode="auto">
          <a:xfrm>
            <a:off x="5220320" y="3855444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96" name="Line 28"/>
          <p:cNvSpPr>
            <a:spLocks noChangeShapeType="1"/>
          </p:cNvSpPr>
          <p:nvPr/>
        </p:nvSpPr>
        <p:spPr bwMode="auto">
          <a:xfrm>
            <a:off x="4283698" y="471904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97" name="Text Box 29"/>
          <p:cNvSpPr txBox="1">
            <a:spLocks noChangeArrowheads="1"/>
          </p:cNvSpPr>
          <p:nvPr/>
        </p:nvSpPr>
        <p:spPr bwMode="auto">
          <a:xfrm>
            <a:off x="5148883" y="4712692"/>
            <a:ext cx="43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86398" name="Text Box 30"/>
          <p:cNvSpPr txBox="1">
            <a:spLocks noChangeArrowheads="1"/>
          </p:cNvSpPr>
          <p:nvPr/>
        </p:nvSpPr>
        <p:spPr bwMode="auto">
          <a:xfrm>
            <a:off x="5148883" y="3776067"/>
            <a:ext cx="43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86399" name="Text Box 31"/>
          <p:cNvSpPr txBox="1">
            <a:spLocks noChangeArrowheads="1"/>
          </p:cNvSpPr>
          <p:nvPr/>
        </p:nvSpPr>
        <p:spPr bwMode="auto">
          <a:xfrm>
            <a:off x="4212258" y="3776067"/>
            <a:ext cx="43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86400" name="Text Box 32"/>
          <p:cNvSpPr txBox="1">
            <a:spLocks noChangeArrowheads="1"/>
          </p:cNvSpPr>
          <p:nvPr/>
        </p:nvSpPr>
        <p:spPr bwMode="auto">
          <a:xfrm>
            <a:off x="4140820" y="4712692"/>
            <a:ext cx="43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86403" name="Text Box 35"/>
          <p:cNvSpPr txBox="1">
            <a:spLocks noChangeArrowheads="1"/>
          </p:cNvSpPr>
          <p:nvPr/>
        </p:nvSpPr>
        <p:spPr bwMode="auto">
          <a:xfrm>
            <a:off x="3491533" y="4790481"/>
            <a:ext cx="647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图</a:t>
            </a:r>
            <a:r>
              <a:rPr lang="en-US" altLang="zh-CN" b="1"/>
              <a:t>3</a:t>
            </a:r>
          </a:p>
        </p:txBody>
      </p:sp>
      <p:sp>
        <p:nvSpPr>
          <p:cNvPr id="186406" name="Rectangle 38"/>
          <p:cNvSpPr>
            <a:spLocks noChangeArrowheads="1"/>
          </p:cNvSpPr>
          <p:nvPr/>
        </p:nvSpPr>
        <p:spPr bwMode="auto">
          <a:xfrm>
            <a:off x="3132758" y="2990254"/>
            <a:ext cx="2089150" cy="17287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409" name="Text Box 41"/>
          <p:cNvSpPr txBox="1">
            <a:spLocks noChangeArrowheads="1"/>
          </p:cNvSpPr>
          <p:nvPr/>
        </p:nvSpPr>
        <p:spPr bwMode="auto">
          <a:xfrm>
            <a:off x="5291758" y="4503145"/>
            <a:ext cx="360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31305" y="1014853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/>
              <a:t>f[</a:t>
            </a:r>
            <a:r>
              <a:rPr lang="en-US" altLang="zh-CN" sz="3600" b="1" err="1" smtClean="0"/>
              <a:t>i,j</a:t>
            </a:r>
            <a:r>
              <a:rPr lang="en-US" altLang="zh-CN" sz="3600" b="1" smtClean="0"/>
              <a:t>]=f[i,j-1]+1</a:t>
            </a:r>
            <a:endParaRPr lang="zh-CN" altLang="en-US" sz="3600" b="1"/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514093" y="476674"/>
            <a:ext cx="1800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smtClean="0"/>
              <a:t>情况</a:t>
            </a:r>
            <a:r>
              <a:rPr lang="en-US" altLang="zh-CN" sz="3600" b="1" smtClean="0"/>
              <a:t>3</a:t>
            </a:r>
            <a:r>
              <a:rPr lang="zh-CN" altLang="en-US" sz="3600" b="1" smtClean="0"/>
              <a:t>：</a:t>
            </a:r>
            <a:endParaRPr lang="en-US" altLang="zh-CN" sz="36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2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0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/>
          </p:cNvSpPr>
          <p:nvPr>
            <p:ph type="body" idx="1"/>
          </p:nvPr>
        </p:nvSpPr>
        <p:spPr>
          <a:xfrm>
            <a:off x="683568" y="1268760"/>
            <a:ext cx="7488832" cy="453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000" smtClean="0">
                <a:latin typeface="华文中宋" pitchFamily="2" charset="-122"/>
                <a:ea typeface="华文中宋" pitchFamily="2" charset="-122"/>
              </a:rPr>
              <a:t>当 </a:t>
            </a:r>
            <a:r>
              <a:rPr lang="en-US" altLang="zh-CN" sz="4000" smtClean="0">
                <a:latin typeface="华文中宋" pitchFamily="2" charset="-122"/>
                <a:ea typeface="华文中宋" pitchFamily="2" charset="-122"/>
              </a:rPr>
              <a:t>a[</a:t>
            </a:r>
            <a:r>
              <a:rPr lang="en-US" altLang="zh-CN" sz="4000" err="1" smtClean="0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sz="4000">
                <a:latin typeface="华文中宋" pitchFamily="2" charset="-122"/>
                <a:ea typeface="华文中宋" pitchFamily="2" charset="-122"/>
              </a:rPr>
              <a:t>]=</a:t>
            </a:r>
            <a:r>
              <a:rPr lang="en-US" altLang="zh-CN" sz="4000" smtClean="0">
                <a:latin typeface="华文中宋" pitchFamily="2" charset="-122"/>
                <a:ea typeface="华文中宋" pitchFamily="2" charset="-122"/>
              </a:rPr>
              <a:t>1</a:t>
            </a:r>
          </a:p>
          <a:p>
            <a:pPr marL="0" indent="0">
              <a:buNone/>
            </a:pPr>
            <a:r>
              <a:rPr lang="en-US" altLang="zh-CN" sz="4000" smtClean="0">
                <a:latin typeface="华文中宋" pitchFamily="2" charset="-122"/>
                <a:ea typeface="华文中宋" pitchFamily="2" charset="-122"/>
              </a:rPr>
              <a:t>f </a:t>
            </a:r>
            <a:r>
              <a:rPr lang="en-US" altLang="zh-CN" sz="4000">
                <a:latin typeface="华文中宋" pitchFamily="2" charset="-122"/>
                <a:ea typeface="华文中宋" pitchFamily="2" charset="-122"/>
              </a:rPr>
              <a:t>[</a:t>
            </a:r>
            <a:r>
              <a:rPr lang="en-US" altLang="zh-CN" sz="4000" err="1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sz="4000">
                <a:latin typeface="华文中宋" pitchFamily="2" charset="-122"/>
                <a:ea typeface="华文中宋" pitchFamily="2" charset="-122"/>
              </a:rPr>
              <a:t>]:=min { f [i,j-1],</a:t>
            </a:r>
          </a:p>
          <a:p>
            <a:pPr marL="0" indent="0">
              <a:buNone/>
            </a:pPr>
            <a:r>
              <a:rPr lang="en-US" altLang="zh-CN" sz="4000">
                <a:latin typeface="华文中宋" pitchFamily="2" charset="-122"/>
                <a:ea typeface="华文中宋" pitchFamily="2" charset="-122"/>
              </a:rPr>
              <a:t>                    </a:t>
            </a:r>
            <a:r>
              <a:rPr lang="en-US" altLang="zh-CN" sz="4000" smtClean="0">
                <a:latin typeface="华文中宋" pitchFamily="2" charset="-122"/>
                <a:ea typeface="华文中宋" pitchFamily="2" charset="-122"/>
              </a:rPr>
              <a:t>f </a:t>
            </a:r>
            <a:r>
              <a:rPr lang="en-US" altLang="zh-CN" sz="4000">
                <a:latin typeface="华文中宋" pitchFamily="2" charset="-122"/>
                <a:ea typeface="华文中宋" pitchFamily="2" charset="-122"/>
              </a:rPr>
              <a:t>[i-1,j],</a:t>
            </a:r>
          </a:p>
          <a:p>
            <a:pPr marL="0" indent="0">
              <a:buNone/>
            </a:pPr>
            <a:r>
              <a:rPr lang="en-US" altLang="zh-CN" sz="4000">
                <a:latin typeface="华文中宋" pitchFamily="2" charset="-122"/>
                <a:ea typeface="华文中宋" pitchFamily="2" charset="-122"/>
              </a:rPr>
              <a:t>                    </a:t>
            </a:r>
            <a:r>
              <a:rPr lang="en-US" altLang="zh-CN" sz="4000" smtClean="0">
                <a:latin typeface="华文中宋" pitchFamily="2" charset="-122"/>
                <a:ea typeface="华文中宋" pitchFamily="2" charset="-122"/>
              </a:rPr>
              <a:t>f </a:t>
            </a:r>
            <a:r>
              <a:rPr lang="en-US" altLang="zh-CN" sz="4000">
                <a:latin typeface="华文中宋" pitchFamily="2" charset="-122"/>
                <a:ea typeface="华文中宋" pitchFamily="2" charset="-122"/>
              </a:rPr>
              <a:t>[i-1,j-1] }    +</a:t>
            </a:r>
            <a:r>
              <a:rPr lang="en-US" altLang="zh-CN" sz="4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en-US" altLang="zh-CN" sz="4000" smtClean="0">
                <a:latin typeface="华文中宋" pitchFamily="2" charset="-122"/>
                <a:ea typeface="华文中宋" pitchFamily="2" charset="-122"/>
              </a:rPr>
              <a:t>;</a:t>
            </a:r>
            <a:endParaRPr lang="en-US" altLang="zh-CN" sz="4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40466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/>
              <a:t>综上三种情况：</a:t>
            </a:r>
            <a:endParaRPr lang="zh-CN" altLang="en-US" sz="3600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5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488832" cy="796951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数字三角形</a:t>
            </a:r>
            <a:r>
              <a:rPr kumimoji="1" lang="en-US" altLang="zh-CN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536" y="1233166"/>
            <a:ext cx="849694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    有一个数字三角形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，从最顶层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出发，每一步只能向左下或右下方向走。编程求从最顶层到最底层的一条路所经过位置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上的数字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之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600" b="1" smtClean="0">
                <a:latin typeface="楷体_GB2312" pitchFamily="49" charset="-122"/>
                <a:ea typeface="楷体_GB2312" pitchFamily="49" charset="-122"/>
              </a:rPr>
              <a:t>mod 100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最大值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sz="2600" b="1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第一行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2600" b="1" smtClean="0">
                <a:latin typeface="楷体_GB2312" pitchFamily="49" charset="-122"/>
                <a:ea typeface="楷体_GB2312" pitchFamily="49" charset="-122"/>
              </a:rPr>
              <a:t>n(1&lt;=n&lt;=25),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数字三角形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共有</a:t>
            </a:r>
            <a:r>
              <a:rPr kumimoji="1" lang="en-US" altLang="zh-CN" sz="2600" b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行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/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以下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行：依次表示数字三角形中每行中的数字。</a:t>
            </a:r>
          </a:p>
          <a:p>
            <a:pPr eaLnBrk="1" hangingPunct="1"/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每个数都是非负的，且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&lt;=100.</a:t>
            </a:r>
          </a:p>
          <a:p>
            <a:pPr eaLnBrk="1" hangingPunct="1"/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en-US" altLang="zh-CN" sz="2600" b="1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一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个正整数，路径上数字之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600" b="1" smtClean="0">
                <a:latin typeface="楷体_GB2312" pitchFamily="49" charset="-122"/>
                <a:ea typeface="楷体_GB2312" pitchFamily="49" charset="-122"/>
              </a:rPr>
              <a:t>mod 100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最大值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372200" y="5157195"/>
            <a:ext cx="2520280" cy="1384995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2800" b="1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1</a:t>
            </a:r>
          </a:p>
          <a:p>
            <a:pPr algn="ctr" eaLnBrk="1" hangingPunct="1"/>
            <a:r>
              <a:rPr kumimoji="1" lang="en-US" altLang="zh-CN" sz="2800" b="1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99 98</a:t>
            </a:r>
          </a:p>
          <a:p>
            <a:pPr algn="ctr" eaLnBrk="1" hangingPunct="1"/>
            <a:r>
              <a:rPr kumimoji="1" lang="en-US" altLang="zh-CN" sz="2800" b="1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1  1  1</a:t>
            </a:r>
            <a:endParaRPr kumimoji="1" lang="en-US" altLang="zh-CN" sz="2800" b="1">
              <a:latin typeface="Courier New" pitchFamily="49" charset="0"/>
              <a:ea typeface="DotumChe" pitchFamily="49" charset="-127"/>
              <a:cs typeface="Courier New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6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114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233139"/>
            <a:ext cx="84969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/>
              <a:t>定义</a:t>
            </a:r>
            <a:r>
              <a:rPr lang="en-US" altLang="zh-CN" sz="2800" b="1" smtClean="0"/>
              <a:t>f[i,j</a:t>
            </a:r>
            <a:r>
              <a:rPr lang="en-US" altLang="zh-CN" sz="2800" b="1"/>
              <a:t>]</a:t>
            </a:r>
            <a:r>
              <a:rPr lang="zh-CN" altLang="en-US" sz="2800" b="1"/>
              <a:t>表示到达第</a:t>
            </a:r>
            <a:r>
              <a:rPr lang="en-US" altLang="zh-CN" sz="2800" b="1"/>
              <a:t>i</a:t>
            </a:r>
            <a:r>
              <a:rPr lang="zh-CN" altLang="en-US" sz="2800" b="1"/>
              <a:t>行第</a:t>
            </a:r>
            <a:r>
              <a:rPr lang="en-US" altLang="zh-CN" sz="2800" b="1"/>
              <a:t>j</a:t>
            </a:r>
            <a:r>
              <a:rPr lang="zh-CN" altLang="en-US" sz="2800" b="1"/>
              <a:t>列位置的最优值，则：</a:t>
            </a:r>
          </a:p>
          <a:p>
            <a:pPr>
              <a:lnSpc>
                <a:spcPct val="150000"/>
              </a:lnSpc>
            </a:pPr>
            <a:r>
              <a:rPr lang="en-US" altLang="zh-CN" sz="2800" b="1" smtClean="0"/>
              <a:t>f[i,j</a:t>
            </a:r>
            <a:r>
              <a:rPr lang="en-US" altLang="zh-CN" sz="2800" b="1"/>
              <a:t>]=</a:t>
            </a:r>
            <a:r>
              <a:rPr lang="en-US" altLang="zh-CN" sz="2800" b="1" smtClean="0"/>
              <a:t>Max{</a:t>
            </a:r>
          </a:p>
          <a:p>
            <a:pPr>
              <a:lnSpc>
                <a:spcPct val="150000"/>
              </a:lnSpc>
            </a:pPr>
            <a:r>
              <a:rPr lang="en-US" altLang="zh-CN" sz="2800" b="1" smtClean="0"/>
              <a:t>	(f[i-1,j-1</a:t>
            </a:r>
            <a:r>
              <a:rPr lang="en-US" altLang="zh-CN" sz="2800" b="1"/>
              <a:t>]+</a:t>
            </a:r>
            <a:r>
              <a:rPr lang="en-US" altLang="zh-CN" sz="2800" b="1" smtClean="0"/>
              <a:t>a[i,j])mod 100, (f[i-1,j</a:t>
            </a:r>
            <a:r>
              <a:rPr lang="en-US" altLang="zh-CN" sz="2800" b="1"/>
              <a:t>]+</a:t>
            </a:r>
            <a:r>
              <a:rPr lang="en-US" altLang="zh-CN" sz="2800" b="1" smtClean="0"/>
              <a:t>a[i,j])mod 100 }</a:t>
            </a:r>
            <a:endParaRPr lang="en-US" altLang="zh-CN" sz="2800" b="1"/>
          </a:p>
          <a:p>
            <a:pPr>
              <a:lnSpc>
                <a:spcPct val="150000"/>
              </a:lnSpc>
            </a:pPr>
            <a:r>
              <a:rPr lang="zh-CN" altLang="en-US" sz="2800" b="1"/>
              <a:t>初始值：</a:t>
            </a:r>
            <a:r>
              <a:rPr lang="en-US" altLang="zh-CN" sz="2800" b="1" smtClean="0"/>
              <a:t>f[1,1]=a[1,1].</a:t>
            </a:r>
            <a:endParaRPr lang="en-US" altLang="zh-CN" sz="2800" b="1"/>
          </a:p>
          <a:p>
            <a:pPr>
              <a:lnSpc>
                <a:spcPct val="150000"/>
              </a:lnSpc>
            </a:pPr>
            <a:r>
              <a:rPr lang="en-US" altLang="zh-CN" sz="2800" b="1" smtClean="0"/>
              <a:t>max{f[n,i]}</a:t>
            </a:r>
            <a:r>
              <a:rPr lang="zh-CN" altLang="en-US" sz="2800" b="1" smtClean="0"/>
              <a:t>即</a:t>
            </a:r>
            <a:r>
              <a:rPr lang="zh-CN" altLang="en-US" sz="2800" b="1"/>
              <a:t>为所求</a:t>
            </a:r>
            <a:r>
              <a:rPr lang="zh-CN" altLang="en-US" sz="2800" b="1" smtClean="0"/>
              <a:t>。</a:t>
            </a:r>
            <a:endParaRPr lang="zh-CN" altLang="en-US" sz="2800" b="1"/>
          </a:p>
        </p:txBody>
      </p:sp>
      <p:sp>
        <p:nvSpPr>
          <p:cNvPr id="5" name="TextBox 4"/>
          <p:cNvSpPr txBox="1"/>
          <p:nvPr/>
        </p:nvSpPr>
        <p:spPr>
          <a:xfrm>
            <a:off x="683568" y="4653139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错误作法！因为不具备最优子结构</a:t>
            </a:r>
            <a:r>
              <a:rPr lang="zh-CN" altLang="en-US" sz="3200" b="1" smtClean="0"/>
              <a:t>。</a:t>
            </a:r>
            <a:endParaRPr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38023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115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2048" y="536481"/>
            <a:ext cx="853244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正确作法：</a:t>
            </a:r>
          </a:p>
          <a:p>
            <a:pPr>
              <a:lnSpc>
                <a:spcPct val="150000"/>
              </a:lnSpc>
            </a:pPr>
            <a:r>
              <a:rPr lang="zh-CN" altLang="en-US" sz="2800" b="1"/>
              <a:t>定义</a:t>
            </a:r>
            <a:r>
              <a:rPr lang="en-US" altLang="zh-CN" sz="2800" b="1" smtClean="0"/>
              <a:t>f[i,j,k</a:t>
            </a:r>
            <a:r>
              <a:rPr lang="en-US" altLang="zh-CN" sz="2800" b="1"/>
              <a:t>]</a:t>
            </a:r>
            <a:r>
              <a:rPr lang="zh-CN" altLang="en-US" sz="2800" b="1"/>
              <a:t>表示到达第</a:t>
            </a:r>
            <a:r>
              <a:rPr lang="en-US" altLang="zh-CN" sz="2800" b="1"/>
              <a:t>i</a:t>
            </a:r>
            <a:r>
              <a:rPr lang="zh-CN" altLang="en-US" sz="2800" b="1"/>
              <a:t>行第</a:t>
            </a:r>
            <a:r>
              <a:rPr lang="en-US" altLang="zh-CN" sz="2800" b="1"/>
              <a:t>j</a:t>
            </a:r>
            <a:r>
              <a:rPr lang="zh-CN" altLang="en-US" sz="2800" b="1"/>
              <a:t>列位置能否得到</a:t>
            </a:r>
            <a:r>
              <a:rPr lang="en-US" altLang="zh-CN" sz="2800" b="1"/>
              <a:t>k</a:t>
            </a:r>
            <a:r>
              <a:rPr lang="zh-CN" altLang="en-US" sz="2800" b="1"/>
              <a:t>。</a:t>
            </a:r>
            <a:r>
              <a:rPr lang="en-US" altLang="zh-CN" sz="2800" b="1"/>
              <a:t>(0&lt;=k&lt;=99).</a:t>
            </a:r>
          </a:p>
          <a:p>
            <a:pPr>
              <a:lnSpc>
                <a:spcPct val="150000"/>
              </a:lnSpc>
            </a:pPr>
            <a:r>
              <a:rPr lang="en-US" altLang="zh-CN" sz="2800" b="1" smtClean="0"/>
              <a:t>f[i,j,k</a:t>
            </a:r>
            <a:r>
              <a:rPr lang="en-US" altLang="zh-CN" sz="2800" b="1"/>
              <a:t>]=</a:t>
            </a:r>
            <a:r>
              <a:rPr lang="en-US" altLang="zh-CN" sz="2800" b="1" smtClean="0"/>
              <a:t>f[i,j, k] or </a:t>
            </a:r>
          </a:p>
          <a:p>
            <a:pPr>
              <a:lnSpc>
                <a:spcPct val="150000"/>
              </a:lnSpc>
            </a:pPr>
            <a:r>
              <a:rPr lang="en-US" altLang="zh-CN" sz="2800" b="1"/>
              <a:t>	</a:t>
            </a:r>
            <a:r>
              <a:rPr lang="en-US" altLang="zh-CN" sz="2800" b="1" smtClean="0"/>
              <a:t>	f[i-1,j-1,(k-a[i,j]+100) mod 100] or </a:t>
            </a:r>
          </a:p>
          <a:p>
            <a:pPr>
              <a:lnSpc>
                <a:spcPct val="150000"/>
              </a:lnSpc>
            </a:pPr>
            <a:r>
              <a:rPr lang="en-US" altLang="zh-CN" sz="2800" b="1"/>
              <a:t>	</a:t>
            </a:r>
            <a:r>
              <a:rPr lang="en-US" altLang="zh-CN" sz="2800" b="1" smtClean="0"/>
              <a:t>	f[i-1,j,(k-a[i,j] +</a:t>
            </a:r>
            <a:r>
              <a:rPr lang="en-US" altLang="zh-CN" sz="2800" b="1"/>
              <a:t>100</a:t>
            </a:r>
            <a:r>
              <a:rPr lang="en-US" altLang="zh-CN" sz="2800" b="1" smtClean="0"/>
              <a:t>) mod 100</a:t>
            </a:r>
            <a:r>
              <a:rPr lang="en-US" altLang="zh-CN" sz="2800" b="1"/>
              <a:t>];</a:t>
            </a:r>
          </a:p>
          <a:p>
            <a:pPr>
              <a:lnSpc>
                <a:spcPct val="150000"/>
              </a:lnSpc>
            </a:pPr>
            <a:r>
              <a:rPr lang="zh-CN" altLang="en-US" sz="2800" b="1"/>
              <a:t>初始值</a:t>
            </a:r>
            <a:r>
              <a:rPr lang="en-US" altLang="zh-CN" sz="2800" b="1"/>
              <a:t>:</a:t>
            </a:r>
            <a:r>
              <a:rPr lang="en-US" altLang="zh-CN" sz="2800" b="1" smtClean="0"/>
              <a:t>f[1,1,a[1,1]]=</a:t>
            </a:r>
            <a:r>
              <a:rPr lang="en-US" altLang="zh-CN" sz="2800" b="1"/>
              <a:t>true,</a:t>
            </a:r>
            <a:r>
              <a:rPr lang="zh-CN" altLang="en-US" sz="2800" b="1"/>
              <a:t>其余均为</a:t>
            </a:r>
            <a:r>
              <a:rPr lang="en-US" altLang="zh-CN" sz="2800" b="1"/>
              <a:t>false.</a:t>
            </a:r>
          </a:p>
        </p:txBody>
      </p:sp>
    </p:spTree>
    <p:extLst>
      <p:ext uri="{BB962C8B-B14F-4D97-AF65-F5344CB8AC3E}">
        <p14:creationId xmlns:p14="http://schemas.microsoft.com/office/powerpoint/2010/main" val="401689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5040560" cy="796951"/>
          </a:xfrm>
        </p:spPr>
        <p:txBody>
          <a:bodyPr/>
          <a:lstStyle/>
          <a:p>
            <a:r>
              <a:rPr lang="zh-CN" altLang="en-US" b="1" smtClean="0"/>
              <a:t>（三）背包类模型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907704" y="2060848"/>
            <a:ext cx="4521696" cy="901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3600" b="1"/>
              <a:t>背包问题九讲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6832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323528" y="1433480"/>
            <a:ext cx="853192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smtClean="0">
                <a:latin typeface="宋体" pitchFamily="2" charset="-122"/>
              </a:rPr>
              <a:t>有</a:t>
            </a:r>
            <a:r>
              <a:rPr kumimoji="1" lang="zh-CN" altLang="en-US" sz="3200" b="1">
                <a:latin typeface="宋体" pitchFamily="2" charset="-122"/>
              </a:rPr>
              <a:t>一个背包，最大载重量</a:t>
            </a:r>
            <a:r>
              <a:rPr kumimoji="1" lang="zh-CN" altLang="en-US" sz="3200" b="1" smtClean="0">
                <a:latin typeface="宋体" pitchFamily="2" charset="-122"/>
              </a:rPr>
              <a:t>为</a:t>
            </a:r>
            <a:r>
              <a:rPr kumimoji="1" lang="en-US" altLang="zh-CN" sz="3200" b="1" smtClean="0">
                <a:latin typeface="宋体" pitchFamily="2" charset="-122"/>
              </a:rPr>
              <a:t>m</a:t>
            </a:r>
            <a:r>
              <a:rPr kumimoji="1" lang="zh-CN" altLang="en-US" sz="3200" b="1" smtClean="0">
                <a:latin typeface="宋体" pitchFamily="2" charset="-122"/>
              </a:rPr>
              <a:t>。</a:t>
            </a:r>
            <a:endParaRPr kumimoji="1" lang="en-US" altLang="zh-CN" sz="3200" b="1" smtClean="0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200" b="1" smtClean="0">
                <a:latin typeface="宋体" pitchFamily="2" charset="-122"/>
              </a:rPr>
              <a:t>有</a:t>
            </a:r>
            <a:r>
              <a:rPr kumimoji="1" lang="en-US" altLang="zh-CN" sz="3200" b="1" smtClean="0">
                <a:latin typeface="宋体" pitchFamily="2" charset="-122"/>
              </a:rPr>
              <a:t>n</a:t>
            </a:r>
            <a:r>
              <a:rPr kumimoji="1" lang="zh-CN" altLang="en-US" sz="3200" b="1" smtClean="0">
                <a:latin typeface="宋体" pitchFamily="2" charset="-122"/>
              </a:rPr>
              <a:t>种货物：重量为 </a:t>
            </a:r>
            <a:r>
              <a:rPr kumimoji="1" lang="en-US" altLang="zh-CN" sz="3200" b="1" smtClean="0">
                <a:latin typeface="宋体" pitchFamily="2" charset="-122"/>
              </a:rPr>
              <a:t>W[i</a:t>
            </a:r>
            <a:r>
              <a:rPr kumimoji="1" lang="en-US" altLang="zh-CN" sz="3200" b="1">
                <a:latin typeface="宋体" pitchFamily="2" charset="-122"/>
              </a:rPr>
              <a:t>](&lt;1000</a:t>
            </a:r>
            <a:r>
              <a:rPr kumimoji="1" lang="en-US" altLang="zh-CN" sz="3200" b="1" smtClean="0">
                <a:latin typeface="宋体" pitchFamily="2" charset="-122"/>
              </a:rPr>
              <a:t>)</a:t>
            </a:r>
            <a:r>
              <a:rPr kumimoji="1" lang="zh-CN" altLang="en-US" sz="3200" b="1" smtClean="0">
                <a:latin typeface="宋体" pitchFamily="2" charset="-122"/>
              </a:rPr>
              <a:t>；</a:t>
            </a:r>
            <a:endParaRPr kumimoji="1" lang="en-US" altLang="zh-CN" sz="3200" b="1" smtClean="0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 </a:t>
            </a:r>
            <a:r>
              <a:rPr kumimoji="1" lang="en-US" altLang="zh-CN" sz="3200" b="1" smtClean="0">
                <a:latin typeface="宋体" pitchFamily="2" charset="-122"/>
              </a:rPr>
              <a:t>          </a:t>
            </a:r>
            <a:r>
              <a:rPr kumimoji="1" lang="zh-CN" altLang="en-US" sz="3200" b="1" smtClean="0">
                <a:latin typeface="宋体" pitchFamily="2" charset="-122"/>
              </a:rPr>
              <a:t>价值为 </a:t>
            </a:r>
            <a:r>
              <a:rPr kumimoji="1" lang="en-US" altLang="zh-CN" sz="3200" b="1" smtClean="0">
                <a:latin typeface="宋体" pitchFamily="2" charset="-122"/>
              </a:rPr>
              <a:t>V[i](&lt;1000).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 smtClean="0">
                <a:latin typeface="宋体" pitchFamily="2" charset="-122"/>
              </a:rPr>
              <a:t>今</a:t>
            </a:r>
            <a:r>
              <a:rPr kumimoji="1" lang="zh-CN" altLang="en-US" sz="3200" b="1">
                <a:latin typeface="宋体" pitchFamily="2" charset="-122"/>
              </a:rPr>
              <a:t>从ｎ种物品中选取若干</a:t>
            </a:r>
            <a:r>
              <a:rPr kumimoji="1" lang="zh-CN" altLang="en-US" sz="3200" b="1" smtClean="0">
                <a:latin typeface="宋体" pitchFamily="2" charset="-122"/>
              </a:rPr>
              <a:t>件放入背包，</a:t>
            </a:r>
            <a:r>
              <a:rPr kumimoji="1" lang="zh-CN" altLang="en-US" sz="3200" b="1">
                <a:latin typeface="宋体" pitchFamily="2" charset="-122"/>
              </a:rPr>
              <a:t>使其</a:t>
            </a:r>
            <a:r>
              <a:rPr kumimoji="1" lang="zh-CN" altLang="en-US" sz="3200" b="1" smtClean="0">
                <a:latin typeface="宋体" pitchFamily="2" charset="-122"/>
              </a:rPr>
              <a:t>重量</a:t>
            </a:r>
            <a:r>
              <a:rPr kumimoji="1" lang="zh-CN" altLang="en-US" sz="3200" b="1">
                <a:latin typeface="宋体" pitchFamily="2" charset="-122"/>
              </a:rPr>
              <a:t>之</a:t>
            </a:r>
            <a:r>
              <a:rPr kumimoji="1" lang="zh-CN" altLang="en-US" sz="3200" b="1" smtClean="0">
                <a:latin typeface="宋体" pitchFamily="2" charset="-122"/>
              </a:rPr>
              <a:t>和不超过</a:t>
            </a:r>
            <a:r>
              <a:rPr kumimoji="1" lang="en-US" altLang="zh-CN" sz="3200" b="1" smtClean="0">
                <a:latin typeface="宋体" pitchFamily="2" charset="-122"/>
              </a:rPr>
              <a:t>m</a:t>
            </a:r>
            <a:r>
              <a:rPr kumimoji="1" lang="zh-CN" altLang="en-US" sz="3200" b="1">
                <a:latin typeface="宋体" pitchFamily="2" charset="-122"/>
              </a:rPr>
              <a:t>，</a:t>
            </a:r>
            <a:r>
              <a:rPr kumimoji="1" lang="zh-CN" altLang="en-US" sz="3200" b="1" smtClean="0">
                <a:latin typeface="宋体" pitchFamily="2" charset="-122"/>
              </a:rPr>
              <a:t>而所选货物的价值之和</a:t>
            </a:r>
            <a:r>
              <a:rPr kumimoji="1" lang="zh-CN" altLang="en-US" sz="3200" b="1">
                <a:latin typeface="宋体" pitchFamily="2" charset="-122"/>
              </a:rPr>
              <a:t>为最大</a:t>
            </a:r>
            <a:r>
              <a:rPr kumimoji="1" lang="zh-CN" altLang="en-US" sz="3200" b="1" smtClean="0">
                <a:latin typeface="宋体" pitchFamily="2" charset="-122"/>
              </a:rPr>
              <a:t>。</a:t>
            </a:r>
            <a:r>
              <a:rPr kumimoji="1" lang="en-US" altLang="zh-CN" sz="3200" b="1" smtClean="0">
                <a:latin typeface="宋体" pitchFamily="2" charset="-122"/>
              </a:rPr>
              <a:t>n&lt;=100,m&lt;1000</a:t>
            </a:r>
            <a:r>
              <a:rPr kumimoji="1" lang="en-US" altLang="zh-CN" sz="3200" b="1">
                <a:latin typeface="宋体" pitchFamily="2" charset="-122"/>
              </a:rPr>
              <a:t>.</a:t>
            </a:r>
            <a:br>
              <a:rPr kumimoji="1" lang="en-US" altLang="zh-CN" sz="3200" b="1">
                <a:latin typeface="宋体" pitchFamily="2" charset="-122"/>
              </a:rPr>
            </a:br>
            <a:r>
              <a:rPr kumimoji="1" lang="zh-CN" altLang="en-US" sz="3200" b="1" smtClean="0">
                <a:latin typeface="宋体" pitchFamily="2" charset="-122"/>
              </a:rPr>
              <a:t>求最大价值。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11560" y="399895"/>
            <a:ext cx="7772400" cy="79695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smtClean="0"/>
              <a:t>例</a:t>
            </a:r>
            <a:r>
              <a:rPr lang="en-US" altLang="zh-CN" b="1" smtClean="0"/>
              <a:t>9</a:t>
            </a:r>
            <a:r>
              <a:rPr lang="zh-CN" altLang="en-US" b="1" smtClean="0"/>
              <a:t>：</a:t>
            </a:r>
            <a:r>
              <a:rPr lang="en-US" altLang="zh-CN" b="1"/>
              <a:t>01</a:t>
            </a:r>
            <a:r>
              <a:rPr lang="zh-CN" altLang="zh-CN" b="1"/>
              <a:t>背包基本模型</a:t>
            </a:r>
            <a:endParaRPr lang="zh-CN" altLang="en-US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118</a:t>
            </a:fld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87624" y="1052737"/>
            <a:ext cx="2592288" cy="2679837"/>
          </a:xfrm>
          <a:prstGeom prst="rect">
            <a:avLst/>
          </a:prstGeom>
          <a:noFill/>
          <a:ln w="9525" algn="ctr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输入样例</a:t>
            </a:r>
            <a:r>
              <a:rPr kumimoji="1" lang="en-US" altLang="zh-CN" sz="2800" b="1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：</a:t>
            </a:r>
            <a:br>
              <a:rPr kumimoji="1" lang="zh-CN" altLang="en-US" sz="2800" b="1">
                <a:latin typeface="黑体" pitchFamily="49" charset="-122"/>
                <a:ea typeface="黑体" pitchFamily="49" charset="-122"/>
              </a:rPr>
            </a:br>
            <a:r>
              <a:rPr kumimoji="1" lang="en-US" altLang="zh-CN" sz="2800" b="1">
                <a:latin typeface="黑体" pitchFamily="49" charset="-122"/>
                <a:ea typeface="黑体" pitchFamily="49" charset="-122"/>
              </a:rPr>
              <a:t>4 10</a:t>
            </a:r>
            <a:br>
              <a:rPr kumimoji="1" lang="en-US" altLang="zh-CN" sz="2800" b="1">
                <a:latin typeface="黑体" pitchFamily="49" charset="-122"/>
                <a:ea typeface="黑体" pitchFamily="49" charset="-122"/>
              </a:rPr>
            </a:br>
            <a:r>
              <a:rPr kumimoji="1"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en-US" altLang="zh-CN" sz="2800" b="1"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b="1" smtClean="0">
                <a:latin typeface="黑体" pitchFamily="49" charset="-122"/>
                <a:ea typeface="黑体" pitchFamily="49" charset="-122"/>
              </a:rPr>
              <a:t>3  </a:t>
            </a:r>
            <a:r>
              <a:rPr kumimoji="1" lang="en-US" altLang="zh-CN" sz="28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 </a:t>
            </a:r>
            <a:r>
              <a:rPr kumimoji="1" lang="en-US" altLang="zh-CN" sz="2800" b="1" smtClean="0">
                <a:latin typeface="黑体" pitchFamily="49" charset="-122"/>
                <a:ea typeface="黑体" pitchFamily="49" charset="-122"/>
              </a:rPr>
              <a:t>7</a:t>
            </a:r>
            <a:r>
              <a:rPr kumimoji="1" lang="en-US" altLang="zh-CN" sz="2800" b="1">
                <a:latin typeface="黑体" pitchFamily="49" charset="-122"/>
                <a:ea typeface="黑体" pitchFamily="49" charset="-122"/>
              </a:rPr>
              <a:t/>
            </a:r>
            <a:br>
              <a:rPr kumimoji="1" lang="en-US" altLang="zh-CN" sz="2800" b="1">
                <a:latin typeface="黑体" pitchFamily="49" charset="-122"/>
                <a:ea typeface="黑体" pitchFamily="49" charset="-122"/>
              </a:rPr>
            </a:br>
            <a:r>
              <a:rPr kumimoji="1"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kumimoji="1" lang="en-US" altLang="zh-CN" sz="2800" b="1">
                <a:latin typeface="黑体" pitchFamily="49" charset="-122"/>
                <a:ea typeface="黑体" pitchFamily="49" charset="-122"/>
              </a:rPr>
              <a:t> 7 </a:t>
            </a:r>
            <a:r>
              <a:rPr kumimoji="1"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kumimoji="1" lang="en-US" altLang="zh-CN" sz="2800" b="1">
                <a:latin typeface="黑体" pitchFamily="49" charset="-122"/>
                <a:ea typeface="黑体" pitchFamily="49" charset="-122"/>
              </a:rPr>
              <a:t> 25</a:t>
            </a:r>
            <a:br>
              <a:rPr kumimoji="1" lang="en-US" altLang="zh-CN" sz="2800" b="1">
                <a:latin typeface="黑体" pitchFamily="49" charset="-122"/>
                <a:ea typeface="黑体" pitchFamily="49" charset="-122"/>
              </a:rPr>
            </a:b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输出样例</a:t>
            </a:r>
            <a:r>
              <a:rPr kumimoji="1" lang="en-US" altLang="zh-CN" sz="2800" b="1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：</a:t>
            </a:r>
            <a:br>
              <a:rPr kumimoji="1" lang="zh-CN" altLang="en-US" sz="2800" b="1">
                <a:latin typeface="黑体" pitchFamily="49" charset="-122"/>
                <a:ea typeface="黑体" pitchFamily="49" charset="-122"/>
              </a:rPr>
            </a:br>
            <a:r>
              <a:rPr kumimoji="1" lang="en-US" altLang="zh-CN" sz="2800" b="1">
                <a:latin typeface="黑体" pitchFamily="49" charset="-122"/>
                <a:ea typeface="黑体" pitchFamily="49" charset="-122"/>
              </a:rPr>
              <a:t>35</a:t>
            </a:r>
            <a:endParaRPr lang="en-US" altLang="zh-CN" sz="2800" b="1" i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88024" y="1052737"/>
            <a:ext cx="2916560" cy="2679837"/>
          </a:xfrm>
          <a:prstGeom prst="rect">
            <a:avLst/>
          </a:prstGeom>
          <a:noFill/>
          <a:ln w="9525" algn="ctr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输入样例</a:t>
            </a:r>
            <a:r>
              <a:rPr kumimoji="1" lang="en-US" altLang="zh-CN" sz="2800" b="1"/>
              <a:t>2</a:t>
            </a:r>
            <a:r>
              <a:rPr kumimoji="1" lang="zh-CN" altLang="en-US" sz="2800" b="1"/>
              <a:t>：</a:t>
            </a:r>
            <a:br>
              <a:rPr kumimoji="1" lang="zh-CN" altLang="en-US" sz="2800" b="1"/>
            </a:br>
            <a:r>
              <a:rPr kumimoji="1" lang="en-US" altLang="zh-CN" sz="2800" b="1"/>
              <a:t>4  20</a:t>
            </a:r>
            <a:br>
              <a:rPr kumimoji="1" lang="en-US" altLang="zh-CN" sz="2800" b="1"/>
            </a:br>
            <a:r>
              <a:rPr kumimoji="1" lang="en-US" altLang="zh-CN" sz="2800" b="1"/>
              <a:t>2  </a:t>
            </a:r>
            <a:r>
              <a:rPr kumimoji="1" lang="en-US" altLang="zh-CN" sz="2800" b="1">
                <a:solidFill>
                  <a:srgbClr val="FF0000"/>
                </a:solidFill>
              </a:rPr>
              <a:t>9  10</a:t>
            </a:r>
            <a:r>
              <a:rPr kumimoji="1" lang="en-US" altLang="zh-CN" sz="2800" b="1"/>
              <a:t>  15 </a:t>
            </a:r>
            <a:br>
              <a:rPr kumimoji="1" lang="en-US" altLang="zh-CN" sz="2800" b="1"/>
            </a:br>
            <a:r>
              <a:rPr kumimoji="1" lang="en-US" altLang="zh-CN" sz="2800" b="1"/>
              <a:t>2  </a:t>
            </a:r>
            <a:r>
              <a:rPr kumimoji="1" lang="en-US" altLang="zh-CN" sz="2800" b="1">
                <a:solidFill>
                  <a:srgbClr val="FF0000"/>
                </a:solidFill>
              </a:rPr>
              <a:t>9  10</a:t>
            </a:r>
            <a:r>
              <a:rPr kumimoji="1" lang="en-US" altLang="zh-CN" sz="2800" b="1"/>
              <a:t>  16 </a:t>
            </a:r>
            <a:br>
              <a:rPr kumimoji="1" lang="en-US" altLang="zh-CN" sz="2800" b="1"/>
            </a:br>
            <a:r>
              <a:rPr kumimoji="1" lang="zh-CN" altLang="en-US" sz="2800" b="1"/>
              <a:t>输出样例</a:t>
            </a:r>
            <a:r>
              <a:rPr kumimoji="1" lang="en-US" altLang="zh-CN" sz="2800" b="1"/>
              <a:t>2</a:t>
            </a:r>
            <a:r>
              <a:rPr kumimoji="1" lang="zh-CN" altLang="en-US" sz="2800" b="1"/>
              <a:t>：</a:t>
            </a:r>
            <a:br>
              <a:rPr kumimoji="1" lang="zh-CN" altLang="en-US" sz="2800" b="1"/>
            </a:br>
            <a:r>
              <a:rPr kumimoji="1" lang="en-US" altLang="zh-CN" sz="2800" b="1"/>
              <a:t>19</a:t>
            </a:r>
            <a:endParaRPr lang="en-US" altLang="zh-CN" sz="2800" b="1" i="1"/>
          </a:p>
        </p:txBody>
      </p:sp>
      <p:sp>
        <p:nvSpPr>
          <p:cNvPr id="5" name="TextBox 4"/>
          <p:cNvSpPr txBox="1"/>
          <p:nvPr/>
        </p:nvSpPr>
        <p:spPr>
          <a:xfrm>
            <a:off x="1222851" y="422109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/>
              <a:t>价值大的？</a:t>
            </a:r>
            <a:endParaRPr lang="zh-CN" altLang="en-US" sz="3600" b="1"/>
          </a:p>
        </p:txBody>
      </p:sp>
      <p:sp>
        <p:nvSpPr>
          <p:cNvPr id="6" name="TextBox 5"/>
          <p:cNvSpPr txBox="1"/>
          <p:nvPr/>
        </p:nvSpPr>
        <p:spPr>
          <a:xfrm>
            <a:off x="4789846" y="4221090"/>
            <a:ext cx="331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/>
              <a:t>单位价值大的？</a:t>
            </a:r>
            <a:endParaRPr lang="zh-CN" altLang="en-US" sz="3600" b="1"/>
          </a:p>
        </p:txBody>
      </p:sp>
      <p:sp>
        <p:nvSpPr>
          <p:cNvPr id="7" name="TextBox 6"/>
          <p:cNvSpPr txBox="1"/>
          <p:nvPr/>
        </p:nvSpPr>
        <p:spPr>
          <a:xfrm>
            <a:off x="3419875" y="4544254"/>
            <a:ext cx="2105441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96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</a:t>
            </a:r>
            <a:endParaRPr lang="zh-CN" altLang="en-US" sz="96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2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/>
          </p:cNvSpPr>
          <p:nvPr>
            <p:ph type="body" idx="1"/>
          </p:nvPr>
        </p:nvSpPr>
        <p:spPr>
          <a:xfrm>
            <a:off x="467544" y="764704"/>
            <a:ext cx="8424936" cy="568863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800" b="1"/>
              <a:t>procedure </a:t>
            </a:r>
            <a:r>
              <a:rPr lang="en-US" altLang="zh-CN" sz="2800" b="1" err="1">
                <a:solidFill>
                  <a:srgbClr val="FF0000"/>
                </a:solidFill>
              </a:rPr>
              <a:t>dfs</a:t>
            </a:r>
            <a:r>
              <a:rPr lang="en-US" altLang="zh-CN" sz="2800" b="1"/>
              <a:t>(</a:t>
            </a:r>
            <a:r>
              <a:rPr lang="en-US" altLang="zh-CN" sz="2800" b="1" err="1"/>
              <a:t>i,left,value:longint</a:t>
            </a:r>
            <a:r>
              <a:rPr lang="en-US" altLang="zh-CN" sz="2800" b="1"/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smtClean="0"/>
              <a:t>//</a:t>
            </a:r>
            <a:r>
              <a:rPr lang="zh-CN" altLang="en-US" sz="2800" b="1" smtClean="0"/>
              <a:t>在前</a:t>
            </a:r>
            <a:r>
              <a:rPr lang="en-US" altLang="zh-CN" sz="2800" b="1" smtClean="0"/>
              <a:t>i</a:t>
            </a:r>
            <a:r>
              <a:rPr lang="zh-CN" altLang="en-US" sz="2800" b="1" smtClean="0"/>
              <a:t>件物品中选了若干件放入到背包中，其价值为</a:t>
            </a:r>
            <a:r>
              <a:rPr lang="en-US" altLang="zh-CN" sz="2800" b="1" smtClean="0"/>
              <a:t>value</a:t>
            </a:r>
            <a:r>
              <a:rPr lang="zh-CN" altLang="en-US" sz="2800" b="1" smtClean="0"/>
              <a:t>，背包还能装的重量为</a:t>
            </a:r>
            <a:r>
              <a:rPr lang="en-US" altLang="zh-CN" sz="2800" b="1" smtClean="0"/>
              <a:t>left</a:t>
            </a:r>
            <a:r>
              <a:rPr lang="zh-CN" altLang="en-US" sz="2800" b="1" smtClean="0"/>
              <a:t>。        </a:t>
            </a:r>
            <a:endParaRPr lang="en-US" altLang="zh-CN" sz="2800" b="1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/>
              <a:t> </a:t>
            </a:r>
            <a:r>
              <a:rPr lang="en-US" altLang="zh-CN" sz="2800" b="1" smtClean="0"/>
              <a:t>  begin</a:t>
            </a:r>
            <a:endParaRPr lang="en-US" altLang="zh-CN" sz="2800" b="1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/>
              <a:t>      if </a:t>
            </a:r>
            <a:r>
              <a:rPr lang="en-US" altLang="zh-CN" sz="2800" b="1" smtClean="0"/>
              <a:t>i=n </a:t>
            </a:r>
            <a:r>
              <a:rPr lang="en-US" altLang="zh-CN" sz="2800" b="1"/>
              <a:t>then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/>
              <a:t>         </a:t>
            </a:r>
            <a:r>
              <a:rPr lang="en-US" altLang="zh-CN" sz="2800" b="1" smtClean="0"/>
              <a:t>if value&gt;</a:t>
            </a:r>
            <a:r>
              <a:rPr lang="en-US" altLang="zh-CN" sz="2800" b="1" err="1" smtClean="0"/>
              <a:t>ans</a:t>
            </a:r>
            <a:r>
              <a:rPr lang="en-US" altLang="zh-CN" sz="2800" b="1" smtClean="0"/>
              <a:t> </a:t>
            </a:r>
            <a:r>
              <a:rPr lang="en-US" altLang="zh-CN" sz="2800" b="1"/>
              <a:t>then </a:t>
            </a:r>
            <a:r>
              <a:rPr lang="en-US" altLang="zh-CN" sz="2800" b="1" err="1" smtClean="0"/>
              <a:t>ans</a:t>
            </a:r>
            <a:r>
              <a:rPr lang="en-US" altLang="zh-CN" sz="2800" b="1" smtClean="0"/>
              <a:t>:=</a:t>
            </a:r>
            <a:r>
              <a:rPr lang="en-US" altLang="zh-CN" sz="2800" b="1"/>
              <a:t>value;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      </a:t>
            </a:r>
            <a:r>
              <a:rPr lang="en-US" altLang="zh-CN" sz="2800" b="1">
                <a:solidFill>
                  <a:schemeClr val="tx1"/>
                </a:solidFill>
              </a:rPr>
              <a:t>if  </a:t>
            </a:r>
            <a:r>
              <a:rPr lang="en-US" altLang="zh-CN" sz="2800" b="1" smtClean="0">
                <a:solidFill>
                  <a:schemeClr val="tx1"/>
                </a:solidFill>
              </a:rPr>
              <a:t>i=n </a:t>
            </a:r>
            <a:r>
              <a:rPr lang="en-US" altLang="zh-CN" sz="2800" b="1">
                <a:solidFill>
                  <a:schemeClr val="tx1"/>
                </a:solidFill>
              </a:rPr>
              <a:t>then exit</a:t>
            </a:r>
            <a:r>
              <a:rPr lang="en-US" altLang="zh-CN" sz="2800" b="1" smtClean="0">
                <a:solidFill>
                  <a:schemeClr val="tx1"/>
                </a:solidFill>
              </a:rPr>
              <a:t>; 		//</a:t>
            </a:r>
            <a:r>
              <a:rPr lang="zh-CN" altLang="en-US" sz="2800" b="1" smtClean="0">
                <a:solidFill>
                  <a:schemeClr val="tx1"/>
                </a:solidFill>
              </a:rPr>
              <a:t>防止越界</a:t>
            </a:r>
            <a:r>
              <a:rPr lang="zh-CN" altLang="en-US" sz="2800" b="1" smtClean="0">
                <a:solidFill>
                  <a:srgbClr val="FF0000"/>
                </a:solidFill>
              </a:rPr>
              <a:t> 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zh-CN" altLang="en-US" sz="2800" b="1" smtClean="0">
                <a:solidFill>
                  <a:srgbClr val="FF0000"/>
                </a:solidFill>
              </a:rPr>
              <a:t>     </a:t>
            </a:r>
            <a:r>
              <a:rPr lang="en-US" altLang="zh-CN" sz="2800" b="1" err="1">
                <a:solidFill>
                  <a:srgbClr val="FF0000"/>
                </a:solidFill>
              </a:rPr>
              <a:t>dfs</a:t>
            </a:r>
            <a:r>
              <a:rPr lang="en-US" altLang="zh-CN" sz="2800" b="1"/>
              <a:t>(i+1,left,value</a:t>
            </a:r>
            <a:r>
              <a:rPr lang="en-US" altLang="zh-CN" sz="2800" b="1" smtClean="0"/>
              <a:t>);   		//</a:t>
            </a:r>
            <a:r>
              <a:rPr lang="zh-CN" altLang="en-US" sz="2800" b="1"/>
              <a:t>不装</a:t>
            </a:r>
            <a:r>
              <a:rPr lang="en-US" altLang="zh-CN" sz="2800" b="1" smtClean="0"/>
              <a:t>i+1</a:t>
            </a:r>
            <a:endParaRPr lang="en-US" altLang="zh-CN" sz="2800" b="1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/>
              <a:t>      if left&gt;=</a:t>
            </a:r>
            <a:r>
              <a:rPr lang="en-US" altLang="zh-CN" sz="2800" b="1" smtClean="0"/>
              <a:t>w[i+1] </a:t>
            </a:r>
            <a:r>
              <a:rPr lang="en-US" altLang="zh-CN" sz="2800" b="1"/>
              <a:t>then   </a:t>
            </a:r>
            <a:r>
              <a:rPr lang="en-US" altLang="zh-CN" sz="2800" b="1" smtClean="0"/>
              <a:t>	//</a:t>
            </a:r>
            <a:r>
              <a:rPr lang="zh-CN" altLang="en-US" sz="2800" b="1"/>
              <a:t>装</a:t>
            </a:r>
            <a:r>
              <a:rPr lang="en-US" altLang="zh-CN" sz="2800" b="1" smtClean="0"/>
              <a:t>i+1</a:t>
            </a:r>
            <a:endParaRPr lang="en-US" altLang="zh-CN" sz="2800" b="1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/>
              <a:t>          </a:t>
            </a:r>
            <a:r>
              <a:rPr lang="en-US" altLang="zh-CN" sz="2800" b="1" err="1" smtClean="0">
                <a:solidFill>
                  <a:srgbClr val="FF0000"/>
                </a:solidFill>
              </a:rPr>
              <a:t>dfs</a:t>
            </a:r>
            <a:r>
              <a:rPr lang="en-US" altLang="zh-CN" sz="2800" b="1" smtClean="0"/>
              <a:t>(i+1,left-w[i+1],</a:t>
            </a:r>
            <a:r>
              <a:rPr lang="en-US" altLang="zh-CN" sz="2800" b="1" err="1" smtClean="0"/>
              <a:t>value+v</a:t>
            </a:r>
            <a:r>
              <a:rPr lang="en-US" altLang="zh-CN" sz="2800" b="1" smtClean="0"/>
              <a:t>[i+1]);</a:t>
            </a:r>
            <a:endParaRPr lang="en-US" altLang="zh-CN" sz="2800" b="1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/>
              <a:t>    end;</a:t>
            </a:r>
          </a:p>
        </p:txBody>
      </p:sp>
      <p:sp>
        <p:nvSpPr>
          <p:cNvPr id="3" name="Rectangle 2"/>
          <p:cNvSpPr>
            <a:spLocks noGrp="1"/>
          </p:cNvSpPr>
          <p:nvPr>
            <p:ph type="title"/>
          </p:nvPr>
        </p:nvSpPr>
        <p:spPr>
          <a:xfrm>
            <a:off x="467544" y="11219"/>
            <a:ext cx="4392488" cy="792088"/>
          </a:xfrm>
        </p:spPr>
        <p:txBody>
          <a:bodyPr>
            <a:noAutofit/>
          </a:bodyPr>
          <a:lstStyle/>
          <a:p>
            <a:r>
              <a:rPr lang="zh-CN" altLang="en-US" sz="3200" b="1" smtClean="0">
                <a:latin typeface="华文中宋" pitchFamily="2" charset="-122"/>
                <a:ea typeface="华文中宋" pitchFamily="2" charset="-122"/>
              </a:rPr>
              <a:t>深度优先搜索算法</a:t>
            </a:r>
            <a:r>
              <a:rPr lang="en-US" altLang="zh-CN" sz="3200" b="1">
                <a:latin typeface="华文中宋" pitchFamily="2" charset="-122"/>
                <a:ea typeface="华文中宋" pitchFamily="2" charset="-122"/>
              </a:rPr>
              <a:t>: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6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60649"/>
            <a:ext cx="7772400" cy="940967"/>
          </a:xfrm>
        </p:spPr>
        <p:txBody>
          <a:bodyPr>
            <a:normAutofit/>
          </a:bodyPr>
          <a:lstStyle/>
          <a:p>
            <a:r>
              <a:rPr lang="en-US" altLang="zh-CN" b="1" smtClean="0"/>
              <a:t>n&lt;=100 </a:t>
            </a:r>
            <a:r>
              <a:rPr lang="zh-CN" altLang="en-US" b="1" smtClean="0"/>
              <a:t> 超时！</a:t>
            </a:r>
            <a:endParaRPr lang="zh-CN" altLang="en-US" b="1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95193"/>
            <a:ext cx="4552592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8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2411760" y="2492896"/>
            <a:ext cx="4737720" cy="1549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b="1" smtClean="0"/>
              <a:t>n&lt;=100</a:t>
            </a:r>
          </a:p>
          <a:p>
            <a:pPr marL="0" indent="0">
              <a:buNone/>
            </a:pPr>
            <a:r>
              <a:rPr lang="zh-CN" altLang="en-US" sz="4000" b="1" smtClean="0"/>
              <a:t>时间 </a:t>
            </a:r>
            <a:r>
              <a:rPr lang="en-US" altLang="zh-CN" sz="4000" b="1" smtClean="0"/>
              <a:t>:  O(2</a:t>
            </a:r>
            <a:r>
              <a:rPr lang="en-US" altLang="zh-CN" sz="4000" b="1" baseline="30000" smtClean="0"/>
              <a:t>n</a:t>
            </a:r>
            <a:r>
              <a:rPr lang="en-US" altLang="zh-CN" sz="4000" b="1" smtClean="0"/>
              <a:t>)</a:t>
            </a:r>
            <a:endParaRPr lang="zh-CN" altLang="en-US" sz="4000" b="1"/>
          </a:p>
        </p:txBody>
      </p:sp>
      <p:sp>
        <p:nvSpPr>
          <p:cNvPr id="6" name="矩形 5"/>
          <p:cNvSpPr/>
          <p:nvPr/>
        </p:nvSpPr>
        <p:spPr>
          <a:xfrm>
            <a:off x="2627785" y="1556793"/>
            <a:ext cx="2252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err="1" smtClean="0"/>
              <a:t>dfs</a:t>
            </a:r>
            <a:r>
              <a:rPr lang="en-US" altLang="zh-CN" sz="3600" b="1" smtClean="0"/>
              <a:t>(0,m,0</a:t>
            </a:r>
            <a:r>
              <a:rPr lang="en-US" altLang="zh-CN" sz="3600" b="1"/>
              <a:t>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49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397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66351"/>
              </p:ext>
            </p:extLst>
          </p:nvPr>
        </p:nvGraphicFramePr>
        <p:xfrm>
          <a:off x="1189041" y="3359150"/>
          <a:ext cx="6650037" cy="2590800"/>
        </p:xfrm>
        <a:graphic>
          <a:graphicData uri="http://schemas.openxmlformats.org/drawingml/2006/table">
            <a:tbl>
              <a:tblPr/>
              <a:tblGrid>
                <a:gridCol w="554037"/>
                <a:gridCol w="554038"/>
                <a:gridCol w="554037"/>
                <a:gridCol w="554038"/>
                <a:gridCol w="554037"/>
                <a:gridCol w="555625"/>
                <a:gridCol w="554038"/>
                <a:gridCol w="554037"/>
                <a:gridCol w="554038"/>
                <a:gridCol w="554037"/>
                <a:gridCol w="554038"/>
                <a:gridCol w="55403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</a:tbl>
          </a:graphicData>
        </a:graphic>
      </p:graphicFrame>
      <p:sp>
        <p:nvSpPr>
          <p:cNvPr id="139361" name="Text Box 97"/>
          <p:cNvSpPr txBox="1">
            <a:spLocks noChangeArrowheads="1"/>
          </p:cNvSpPr>
          <p:nvPr/>
        </p:nvSpPr>
        <p:spPr bwMode="auto">
          <a:xfrm>
            <a:off x="1117600" y="2782889"/>
            <a:ext cx="33115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背包的容量</a:t>
            </a:r>
            <a:r>
              <a:rPr lang="en-US" altLang="zh-CN" sz="2400" b="1"/>
              <a:t>0--10</a:t>
            </a:r>
          </a:p>
        </p:txBody>
      </p:sp>
      <p:sp>
        <p:nvSpPr>
          <p:cNvPr id="139362" name="Text Box 98"/>
          <p:cNvSpPr txBox="1">
            <a:spLocks noChangeArrowheads="1"/>
          </p:cNvSpPr>
          <p:nvPr/>
        </p:nvSpPr>
        <p:spPr bwMode="auto">
          <a:xfrm>
            <a:off x="536348" y="3286126"/>
            <a:ext cx="55109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物品</a:t>
            </a:r>
            <a:r>
              <a:rPr lang="en-US" altLang="zh-CN" sz="2400" b="1"/>
              <a:t>0--4</a:t>
            </a:r>
          </a:p>
        </p:txBody>
      </p:sp>
      <p:graphicFrame>
        <p:nvGraphicFramePr>
          <p:cNvPr id="139398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90369"/>
              </p:ext>
            </p:extLst>
          </p:nvPr>
        </p:nvGraphicFramePr>
        <p:xfrm>
          <a:off x="4357688" y="1989139"/>
          <a:ext cx="3624262" cy="12134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5487"/>
                <a:gridCol w="723900"/>
                <a:gridCol w="725488"/>
                <a:gridCol w="723900"/>
                <a:gridCol w="725487"/>
              </a:tblGrid>
              <a:tr h="40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编号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/>
                </a:tc>
              </a:tr>
              <a:tr h="40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容量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/>
                </a:tc>
              </a:tr>
              <a:tr h="40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价值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/>
                </a:tc>
              </a:tr>
            </a:tbl>
          </a:graphicData>
        </a:graphic>
      </p:graphicFrame>
      <p:sp>
        <p:nvSpPr>
          <p:cNvPr id="139389" name="Text Box 125"/>
          <p:cNvSpPr txBox="1">
            <a:spLocks noChangeArrowheads="1"/>
          </p:cNvSpPr>
          <p:nvPr/>
        </p:nvSpPr>
        <p:spPr bwMode="auto">
          <a:xfrm>
            <a:off x="432961" y="1916832"/>
            <a:ext cx="381565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4</a:t>
            </a:r>
            <a:r>
              <a:rPr lang="zh-CN" altLang="en-US" sz="2400" b="1"/>
              <a:t>件物品   背包容量：</a:t>
            </a:r>
            <a:r>
              <a:rPr lang="en-US" altLang="zh-CN" sz="2400" b="1"/>
              <a:t>10</a:t>
            </a:r>
          </a:p>
        </p:txBody>
      </p:sp>
      <p:sp>
        <p:nvSpPr>
          <p:cNvPr id="139394" name="Text Box 130"/>
          <p:cNvSpPr txBox="1">
            <a:spLocks noChangeArrowheads="1"/>
          </p:cNvSpPr>
          <p:nvPr/>
        </p:nvSpPr>
        <p:spPr bwMode="auto">
          <a:xfrm>
            <a:off x="323852" y="260649"/>
            <a:ext cx="23034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算法</a:t>
            </a:r>
            <a:r>
              <a:rPr lang="en-US" altLang="zh-CN" sz="3200" b="1"/>
              <a:t>2</a:t>
            </a:r>
            <a:r>
              <a:rPr lang="zh-CN" altLang="en-US" sz="3200" b="1"/>
              <a:t>：</a:t>
            </a:r>
          </a:p>
        </p:txBody>
      </p:sp>
      <p:sp>
        <p:nvSpPr>
          <p:cNvPr id="139395" name="Text Box 131"/>
          <p:cNvSpPr txBox="1">
            <a:spLocks noChangeArrowheads="1"/>
          </p:cNvSpPr>
          <p:nvPr/>
        </p:nvSpPr>
        <p:spPr bwMode="auto">
          <a:xfrm>
            <a:off x="468313" y="840087"/>
            <a:ext cx="80826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设</a:t>
            </a:r>
            <a:r>
              <a:rPr lang="en-US" altLang="zh-CN" sz="2800" b="1"/>
              <a:t>f[</a:t>
            </a:r>
            <a:r>
              <a:rPr lang="en-US" altLang="zh-CN" sz="2800" b="1" err="1"/>
              <a:t>i,j</a:t>
            </a:r>
            <a:r>
              <a:rPr lang="en-US" altLang="zh-CN" sz="2800" b="1"/>
              <a:t>]:</a:t>
            </a:r>
            <a:r>
              <a:rPr lang="zh-CN" altLang="en-US" sz="2800" b="1"/>
              <a:t>从</a:t>
            </a:r>
            <a:r>
              <a:rPr lang="en-US" altLang="zh-CN" sz="2800" b="1"/>
              <a:t>1</a:t>
            </a:r>
            <a:r>
              <a:rPr lang="zh-CN" altLang="en-US" sz="2800" b="1"/>
              <a:t>到</a:t>
            </a:r>
            <a:r>
              <a:rPr lang="en-US" altLang="zh-CN" sz="2800" b="1"/>
              <a:t>i</a:t>
            </a:r>
            <a:r>
              <a:rPr lang="zh-CN" altLang="en-US" sz="2800" b="1"/>
              <a:t>件物品中选取若干件放到容量为</a:t>
            </a:r>
            <a:r>
              <a:rPr lang="en-US" altLang="zh-CN" sz="2800" b="1"/>
              <a:t>j</a:t>
            </a:r>
            <a:r>
              <a:rPr lang="zh-CN" altLang="en-US" sz="2800" b="1"/>
              <a:t>的背包中，获得的最大价值。目标是：</a:t>
            </a:r>
            <a:r>
              <a:rPr lang="en-US" altLang="zh-CN" sz="2800" b="1"/>
              <a:t>f[</a:t>
            </a:r>
            <a:r>
              <a:rPr lang="en-US" altLang="zh-CN" sz="2800" b="1" err="1"/>
              <a:t>n,m</a:t>
            </a:r>
            <a:r>
              <a:rPr lang="en-US" altLang="zh-CN" sz="2800" b="1"/>
              <a:t>]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6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524034" y="188640"/>
            <a:ext cx="808041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用</a:t>
            </a:r>
            <a:r>
              <a:rPr kumimoji="1" lang="en-US" altLang="zh-CN" sz="3200" b="1">
                <a:latin typeface="Times New Roman" pitchFamily="18" charset="0"/>
              </a:rPr>
              <a:t>f[</a:t>
            </a:r>
            <a:r>
              <a:rPr kumimoji="1" lang="en-US" altLang="zh-CN" sz="3200" b="1" err="1">
                <a:latin typeface="Times New Roman" pitchFamily="18" charset="0"/>
              </a:rPr>
              <a:t>i,j</a:t>
            </a:r>
            <a:r>
              <a:rPr kumimoji="1" lang="en-US" altLang="zh-CN" sz="3200" b="1">
                <a:latin typeface="Times New Roman" pitchFamily="18" charset="0"/>
              </a:rPr>
              <a:t>]</a:t>
            </a:r>
            <a:r>
              <a:rPr kumimoji="1" lang="zh-CN" altLang="en-US" sz="3200" b="1">
                <a:latin typeface="Times New Roman" pitchFamily="18" charset="0"/>
              </a:rPr>
              <a:t>表示在第１到第</a:t>
            </a:r>
            <a:r>
              <a:rPr kumimoji="1" lang="en-US" altLang="zh-CN" sz="3200" b="1">
                <a:latin typeface="Times New Roman" pitchFamily="18" charset="0"/>
              </a:rPr>
              <a:t>i</a:t>
            </a:r>
            <a:r>
              <a:rPr kumimoji="1" lang="zh-CN" altLang="en-US" sz="3200" b="1">
                <a:latin typeface="Times New Roman" pitchFamily="18" charset="0"/>
              </a:rPr>
              <a:t>件物品</a:t>
            </a:r>
            <a:r>
              <a:rPr kumimoji="1" lang="zh-CN" altLang="en-US" sz="3200" b="1" smtClean="0">
                <a:latin typeface="Times New Roman" pitchFamily="18" charset="0"/>
              </a:rPr>
              <a:t>中选择若干件到载重量为</a:t>
            </a:r>
            <a:r>
              <a:rPr kumimoji="1" lang="en-US" altLang="zh-CN" sz="3200" b="1">
                <a:latin typeface="Times New Roman" pitchFamily="18" charset="0"/>
              </a:rPr>
              <a:t>j</a:t>
            </a:r>
            <a:r>
              <a:rPr kumimoji="1" lang="zh-CN" altLang="en-US" sz="3200" b="1">
                <a:latin typeface="Times New Roman" pitchFamily="18" charset="0"/>
              </a:rPr>
              <a:t>的</a:t>
            </a:r>
            <a:r>
              <a:rPr kumimoji="1" lang="zh-CN" altLang="en-US" sz="3200" b="1" smtClean="0">
                <a:latin typeface="Times New Roman" pitchFamily="18" charset="0"/>
              </a:rPr>
              <a:t>背包中所能获得</a:t>
            </a:r>
            <a:r>
              <a:rPr kumimoji="1" lang="zh-CN" altLang="en-US" sz="3200" b="1">
                <a:latin typeface="Times New Roman" pitchFamily="18" charset="0"/>
              </a:rPr>
              <a:t>的最大价值．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251520" y="3284984"/>
            <a:ext cx="8712968" cy="206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/>
              <a:t>f[</a:t>
            </a:r>
            <a:r>
              <a:rPr kumimoji="1" lang="en-US" altLang="zh-CN" sz="3200" b="1" err="1"/>
              <a:t>i,j</a:t>
            </a:r>
            <a:r>
              <a:rPr kumimoji="1" lang="en-US" altLang="zh-CN" sz="3200" b="1"/>
              <a:t>]=max{ f[i-1,j]  ,  </a:t>
            </a:r>
            <a:endParaRPr kumimoji="1" lang="en-US" altLang="zh-CN" sz="3200" b="1" smtClean="0"/>
          </a:p>
          <a:p>
            <a:pPr>
              <a:spcBef>
                <a:spcPct val="50000"/>
              </a:spcBef>
            </a:pPr>
            <a:r>
              <a:rPr kumimoji="1" lang="en-US" altLang="zh-CN" sz="3200" b="1"/>
              <a:t> </a:t>
            </a:r>
            <a:r>
              <a:rPr kumimoji="1" lang="en-US" altLang="zh-CN" sz="3200" b="1" smtClean="0"/>
              <a:t>         f[i-1,</a:t>
            </a:r>
            <a:r>
              <a:rPr kumimoji="1" lang="en-US" altLang="zh-CN" sz="3200" b="1" smtClean="0">
                <a:solidFill>
                  <a:srgbClr val="FF0000"/>
                </a:solidFill>
              </a:rPr>
              <a:t>j-W[i</a:t>
            </a:r>
            <a:r>
              <a:rPr kumimoji="1" lang="en-US" altLang="zh-CN" sz="3200" b="1">
                <a:solidFill>
                  <a:srgbClr val="FF0000"/>
                </a:solidFill>
              </a:rPr>
              <a:t>]</a:t>
            </a:r>
            <a:r>
              <a:rPr kumimoji="1" lang="en-US" altLang="zh-CN" sz="3200" b="1"/>
              <a:t>]+V[i</a:t>
            </a:r>
            <a:r>
              <a:rPr kumimoji="1" lang="en-US" altLang="zh-CN" sz="3200" b="1" smtClean="0"/>
              <a:t>]:</a:t>
            </a:r>
            <a:r>
              <a:rPr kumimoji="1" lang="en-US" altLang="zh-CN" sz="3200" b="1" smtClean="0">
                <a:sym typeface="Wingdings" pitchFamily="2" charset="2"/>
              </a:rPr>
              <a:t>(</a:t>
            </a:r>
            <a:r>
              <a:rPr kumimoji="1" lang="en-US" altLang="zh-CN" sz="3200" b="1"/>
              <a:t>j&gt;=w[i</a:t>
            </a:r>
            <a:r>
              <a:rPr kumimoji="1" lang="en-US" altLang="zh-CN" sz="3200" b="1" smtClean="0"/>
              <a:t>]</a:t>
            </a:r>
            <a:r>
              <a:rPr kumimoji="1" lang="en-US" altLang="zh-CN" sz="3200" b="1" smtClean="0">
                <a:sym typeface="Wingdings" pitchFamily="2" charset="2"/>
              </a:rPr>
              <a:t>)</a:t>
            </a:r>
            <a:r>
              <a:rPr kumimoji="1" lang="en-US" altLang="zh-CN" sz="3200" b="1" smtClean="0"/>
              <a:t> </a:t>
            </a:r>
            <a:r>
              <a:rPr kumimoji="1" lang="en-US" altLang="zh-CN" sz="3200" b="1"/>
              <a:t>}  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/>
              <a:t>    (1&lt;=i&lt;=n,1&lt;=j&lt;=m)</a:t>
            </a:r>
            <a:endParaRPr lang="en-US" altLang="zh-CN" sz="3200" b="1" i="1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2771800" y="5434334"/>
            <a:ext cx="352839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/>
              <a:t>目标：</a:t>
            </a:r>
            <a:r>
              <a:rPr kumimoji="1" lang="en-US" altLang="zh-CN" sz="3200" b="1"/>
              <a:t>f[</a:t>
            </a:r>
            <a:r>
              <a:rPr kumimoji="1" lang="en-US" altLang="zh-CN" sz="3200" b="1" err="1"/>
              <a:t>n,m</a:t>
            </a:r>
            <a:r>
              <a:rPr kumimoji="1" lang="en-US" altLang="zh-CN" sz="3200" b="1"/>
              <a:t>];</a:t>
            </a:r>
            <a:endParaRPr lang="en-US" altLang="zh-CN" sz="3200" b="1" i="1"/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683568" y="1916832"/>
            <a:ext cx="7849592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/>
              <a:t>2) f[i-1,j-W[i]]+V[i]</a:t>
            </a:r>
            <a:r>
              <a:rPr kumimoji="1" lang="zh-CN" altLang="en-US" sz="3200" b="1" smtClean="0"/>
              <a:t>：</a:t>
            </a:r>
            <a:endParaRPr kumimoji="1" lang="en-US" altLang="zh-CN" sz="3200" b="1" smtClean="0"/>
          </a:p>
          <a:p>
            <a:pPr>
              <a:spcBef>
                <a:spcPct val="50000"/>
              </a:spcBef>
            </a:pPr>
            <a:r>
              <a:rPr kumimoji="1" lang="en-US" altLang="zh-CN" sz="3200" b="1"/>
              <a:t> </a:t>
            </a:r>
            <a:r>
              <a:rPr kumimoji="1" lang="en-US" altLang="zh-CN" sz="3200" b="1" smtClean="0"/>
              <a:t>  </a:t>
            </a:r>
            <a:r>
              <a:rPr kumimoji="1" lang="zh-CN" altLang="en-US" sz="3200" b="1" smtClean="0"/>
              <a:t>放</a:t>
            </a:r>
            <a:r>
              <a:rPr kumimoji="1" lang="zh-CN" altLang="en-US" sz="3200" b="1"/>
              <a:t>第</a:t>
            </a:r>
            <a:r>
              <a:rPr kumimoji="1" lang="en-US" altLang="zh-CN" sz="3200" b="1"/>
              <a:t>i</a:t>
            </a:r>
            <a:r>
              <a:rPr kumimoji="1" lang="zh-CN" altLang="en-US" sz="3200" b="1"/>
              <a:t>件的价值。条件：</a:t>
            </a:r>
            <a:r>
              <a:rPr kumimoji="1" lang="en-US" altLang="zh-CN" sz="3200" b="1"/>
              <a:t>j&gt;=w[i]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680317" y="1268762"/>
            <a:ext cx="792088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/>
              <a:t>1) f[i-1,j]:</a:t>
            </a:r>
            <a:r>
              <a:rPr kumimoji="1" lang="zh-CN" altLang="en-US" sz="3200" b="1"/>
              <a:t>不放第</a:t>
            </a:r>
            <a:r>
              <a:rPr kumimoji="1" lang="en-US" altLang="zh-CN" sz="3200" b="1"/>
              <a:t>i</a:t>
            </a:r>
            <a:r>
              <a:rPr kumimoji="1" lang="zh-CN" altLang="en-US" sz="3200" b="1"/>
              <a:t>件物品获得的价值。</a:t>
            </a:r>
            <a:endParaRPr lang="zh-CN" altLang="en-US" sz="3200" b="1" i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0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/>
      <p:bldP spid="140292" grpId="0"/>
      <p:bldP spid="140293" grpId="0"/>
      <p:bldP spid="140294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/>
          </p:cNvSpPr>
          <p:nvPr>
            <p:ph type="title"/>
          </p:nvPr>
        </p:nvSpPr>
        <p:spPr>
          <a:xfrm>
            <a:off x="467547" y="332657"/>
            <a:ext cx="3106737" cy="579437"/>
          </a:xfrm>
        </p:spPr>
        <p:txBody>
          <a:bodyPr>
            <a:normAutofit fontScale="90000"/>
          </a:bodyPr>
          <a:lstStyle/>
          <a:p>
            <a:r>
              <a:rPr lang="zh-CN" altLang="en-US" sz="4600" b="1"/>
              <a:t>主程序：</a:t>
            </a:r>
          </a:p>
        </p:txBody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>
          <a:xfrm>
            <a:off x="395536" y="836712"/>
            <a:ext cx="8517632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800" b="1" smtClean="0">
                <a:solidFill>
                  <a:schemeClr val="tx1"/>
                </a:solidFill>
              </a:rPr>
              <a:t>for </a:t>
            </a:r>
            <a:r>
              <a:rPr kumimoji="1" lang="en-US" altLang="zh-CN" sz="2800" b="1">
                <a:solidFill>
                  <a:schemeClr val="tx1"/>
                </a:solidFill>
              </a:rPr>
              <a:t>i:=</a:t>
            </a:r>
            <a:r>
              <a:rPr kumimoji="1" lang="en-US" altLang="zh-CN" sz="2800" b="1">
                <a:solidFill>
                  <a:srgbClr val="FF0000"/>
                </a:solidFill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</a:rPr>
              <a:t> to n do   </a:t>
            </a:r>
            <a:r>
              <a:rPr kumimoji="1" lang="zh-CN" altLang="en-US" sz="2800" b="1">
                <a:solidFill>
                  <a:schemeClr val="tx1"/>
                </a:solidFill>
              </a:rPr>
              <a:t>　</a:t>
            </a:r>
          </a:p>
          <a:p>
            <a:pPr marL="0" indent="0">
              <a:buNone/>
            </a:pPr>
            <a:r>
              <a:rPr kumimoji="1" lang="zh-CN" altLang="en-US" sz="2800" b="1">
                <a:solidFill>
                  <a:schemeClr val="tx1"/>
                </a:solidFill>
              </a:rPr>
              <a:t>    </a:t>
            </a:r>
            <a:r>
              <a:rPr kumimoji="1" lang="en-US" altLang="zh-CN" sz="2800" b="1">
                <a:solidFill>
                  <a:schemeClr val="tx1"/>
                </a:solidFill>
              </a:rPr>
              <a:t>for j:=1 to m do</a:t>
            </a:r>
          </a:p>
          <a:p>
            <a:pPr marL="0" indent="0">
              <a:buNone/>
            </a:pPr>
            <a:r>
              <a:rPr kumimoji="1" lang="en-US" altLang="zh-CN" sz="2800" b="1">
                <a:solidFill>
                  <a:schemeClr val="tx1"/>
                </a:solidFill>
              </a:rPr>
              <a:t>      begin</a:t>
            </a:r>
          </a:p>
          <a:p>
            <a:pPr marL="0" indent="0">
              <a:buNone/>
            </a:pPr>
            <a:r>
              <a:rPr kumimoji="1" lang="en-US" altLang="zh-CN" sz="2800" b="1">
                <a:solidFill>
                  <a:schemeClr val="tx1"/>
                </a:solidFill>
              </a:rPr>
              <a:t>        f[</a:t>
            </a:r>
            <a:r>
              <a:rPr kumimoji="1" lang="en-US" altLang="zh-CN" sz="2800" b="1" err="1">
                <a:solidFill>
                  <a:schemeClr val="tx1"/>
                </a:solidFill>
              </a:rPr>
              <a:t>i,j</a:t>
            </a:r>
            <a:r>
              <a:rPr kumimoji="1" lang="en-US" altLang="zh-CN" sz="2800" b="1">
                <a:solidFill>
                  <a:schemeClr val="tx1"/>
                </a:solidFill>
              </a:rPr>
              <a:t>]:=f[i-1,j];</a:t>
            </a:r>
            <a:r>
              <a:rPr kumimoji="1" lang="zh-CN" altLang="en-US" sz="2800" b="1">
                <a:solidFill>
                  <a:schemeClr val="tx1"/>
                </a:solidFill>
              </a:rPr>
              <a:t>　</a:t>
            </a:r>
            <a:r>
              <a:rPr kumimoji="1" lang="en-US" altLang="zh-CN" sz="2800" b="1" smtClean="0">
                <a:solidFill>
                  <a:schemeClr val="tx1"/>
                </a:solidFill>
              </a:rPr>
              <a:t>		//</a:t>
            </a:r>
            <a:r>
              <a:rPr kumimoji="1" lang="zh-CN" altLang="en-US" sz="2800" b="1">
                <a:solidFill>
                  <a:schemeClr val="tx1"/>
                </a:solidFill>
              </a:rPr>
              <a:t>不选择第</a:t>
            </a:r>
            <a:r>
              <a:rPr kumimoji="1" lang="en-US" altLang="zh-CN" sz="2800" b="1">
                <a:solidFill>
                  <a:schemeClr val="tx1"/>
                </a:solidFill>
              </a:rPr>
              <a:t>i</a:t>
            </a:r>
            <a:r>
              <a:rPr kumimoji="1" lang="zh-CN" altLang="en-US" sz="2800" b="1">
                <a:solidFill>
                  <a:schemeClr val="tx1"/>
                </a:solidFill>
              </a:rPr>
              <a:t>件物品</a:t>
            </a:r>
          </a:p>
          <a:p>
            <a:pPr marL="0" indent="0">
              <a:buNone/>
            </a:pPr>
            <a:r>
              <a:rPr kumimoji="1" lang="zh-CN" altLang="en-US" sz="2800" b="1">
                <a:solidFill>
                  <a:schemeClr val="tx1"/>
                </a:solidFill>
              </a:rPr>
              <a:t>        </a:t>
            </a:r>
            <a:r>
              <a:rPr kumimoji="1" lang="en-US" altLang="zh-CN" sz="2800" b="1">
                <a:solidFill>
                  <a:schemeClr val="tx1"/>
                </a:solidFill>
              </a:rPr>
              <a:t>if (j&gt;=w[i]) and </a:t>
            </a:r>
            <a:endParaRPr kumimoji="1" lang="en-US" altLang="zh-CN" sz="2800" b="1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CN" sz="2800" b="1"/>
              <a:t> </a:t>
            </a:r>
            <a:r>
              <a:rPr kumimoji="1" lang="en-US" altLang="zh-CN" sz="2800" b="1" smtClean="0"/>
              <a:t>           </a:t>
            </a:r>
            <a:r>
              <a:rPr kumimoji="1" lang="en-US" altLang="zh-CN" sz="2800" b="1" smtClean="0">
                <a:solidFill>
                  <a:schemeClr val="tx1"/>
                </a:solidFill>
              </a:rPr>
              <a:t>(</a:t>
            </a:r>
            <a:r>
              <a:rPr kumimoji="1" lang="en-US" altLang="zh-CN" sz="2800" b="1">
                <a:solidFill>
                  <a:schemeClr val="tx1"/>
                </a:solidFill>
              </a:rPr>
              <a:t>f[</a:t>
            </a:r>
            <a:r>
              <a:rPr kumimoji="1" lang="en-US" altLang="zh-CN" sz="2800" b="1" err="1">
                <a:solidFill>
                  <a:schemeClr val="tx1"/>
                </a:solidFill>
              </a:rPr>
              <a:t>i,j</a:t>
            </a:r>
            <a:r>
              <a:rPr kumimoji="1" lang="en-US" altLang="zh-CN" sz="2800" b="1">
                <a:solidFill>
                  <a:schemeClr val="tx1"/>
                </a:solidFill>
              </a:rPr>
              <a:t>]&lt;f[i-1,j-w[i]]+v[i</a:t>
            </a:r>
            <a:r>
              <a:rPr kumimoji="1" lang="en-US" altLang="zh-CN" sz="2800" b="1" smtClean="0">
                <a:solidFill>
                  <a:schemeClr val="tx1"/>
                </a:solidFill>
              </a:rPr>
              <a:t>])</a:t>
            </a:r>
          </a:p>
          <a:p>
            <a:pPr marL="0" indent="0">
              <a:buNone/>
            </a:pPr>
            <a:r>
              <a:rPr kumimoji="1" lang="en-US" altLang="zh-CN" sz="2800" b="1"/>
              <a:t> </a:t>
            </a:r>
            <a:r>
              <a:rPr kumimoji="1" lang="en-US" altLang="zh-CN" sz="2800" b="1" smtClean="0"/>
              <a:t>            </a:t>
            </a:r>
            <a:r>
              <a:rPr kumimoji="1" lang="en-US" altLang="zh-CN" sz="2800" b="1" smtClean="0">
                <a:solidFill>
                  <a:schemeClr val="tx1"/>
                </a:solidFill>
              </a:rPr>
              <a:t> 				//</a:t>
            </a:r>
            <a:r>
              <a:rPr kumimoji="1" lang="zh-CN" altLang="en-US" sz="2800" b="1">
                <a:solidFill>
                  <a:schemeClr val="tx1"/>
                </a:solidFill>
              </a:rPr>
              <a:t>选择第</a:t>
            </a:r>
            <a:r>
              <a:rPr kumimoji="1" lang="en-US" altLang="zh-CN" sz="2800" b="1">
                <a:solidFill>
                  <a:schemeClr val="tx1"/>
                </a:solidFill>
              </a:rPr>
              <a:t>i</a:t>
            </a:r>
            <a:r>
              <a:rPr kumimoji="1" lang="zh-CN" altLang="en-US" sz="2800" b="1">
                <a:solidFill>
                  <a:schemeClr val="tx1"/>
                </a:solidFill>
              </a:rPr>
              <a:t>件</a:t>
            </a:r>
            <a:r>
              <a:rPr kumimoji="1" lang="zh-CN" altLang="en-US" sz="2800" b="1" smtClean="0">
                <a:solidFill>
                  <a:schemeClr val="tx1"/>
                </a:solidFill>
              </a:rPr>
              <a:t>物品</a:t>
            </a:r>
            <a:endParaRPr kumimoji="1" lang="zh-CN" altLang="en-US" sz="28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sz="2800" b="1">
                <a:solidFill>
                  <a:schemeClr val="tx1"/>
                </a:solidFill>
              </a:rPr>
              <a:t>         </a:t>
            </a:r>
            <a:r>
              <a:rPr kumimoji="1" lang="en-US" altLang="zh-CN" sz="2800" b="1" smtClean="0">
                <a:solidFill>
                  <a:schemeClr val="tx1"/>
                </a:solidFill>
              </a:rPr>
              <a:t>then </a:t>
            </a:r>
            <a:r>
              <a:rPr kumimoji="1" lang="en-US" altLang="zh-CN" sz="2800" b="1">
                <a:solidFill>
                  <a:schemeClr val="tx1"/>
                </a:solidFill>
              </a:rPr>
              <a:t>f[</a:t>
            </a:r>
            <a:r>
              <a:rPr kumimoji="1" lang="en-US" altLang="zh-CN" sz="2800" b="1" err="1">
                <a:solidFill>
                  <a:schemeClr val="tx1"/>
                </a:solidFill>
              </a:rPr>
              <a:t>i,j</a:t>
            </a:r>
            <a:r>
              <a:rPr kumimoji="1" lang="en-US" altLang="zh-CN" sz="2800" b="1">
                <a:solidFill>
                  <a:schemeClr val="tx1"/>
                </a:solidFill>
              </a:rPr>
              <a:t>]:=f[i-1,j-w[i]]+v[i];</a:t>
            </a:r>
          </a:p>
          <a:p>
            <a:pPr marL="0" indent="0">
              <a:buNone/>
            </a:pPr>
            <a:r>
              <a:rPr kumimoji="1" lang="en-US" altLang="zh-CN" sz="2800" b="1">
                <a:solidFill>
                  <a:schemeClr val="tx1"/>
                </a:solidFill>
              </a:rPr>
              <a:t>      end;</a:t>
            </a:r>
          </a:p>
          <a:p>
            <a:pPr marL="0" indent="0">
              <a:buNone/>
            </a:pPr>
            <a:r>
              <a:rPr kumimoji="1" lang="en-US" altLang="zh-CN" sz="2800" b="1">
                <a:solidFill>
                  <a:schemeClr val="tx1"/>
                </a:solidFill>
              </a:rPr>
              <a:t>  </a:t>
            </a:r>
            <a:r>
              <a:rPr kumimoji="1" lang="en-US" altLang="zh-CN" sz="2800" b="1" err="1">
                <a:solidFill>
                  <a:schemeClr val="tx1"/>
                </a:solidFill>
              </a:rPr>
              <a:t>writeln</a:t>
            </a:r>
            <a:r>
              <a:rPr kumimoji="1" lang="en-US" altLang="zh-CN" sz="2800" b="1">
                <a:solidFill>
                  <a:schemeClr val="tx1"/>
                </a:solidFill>
              </a:rPr>
              <a:t>(f[</a:t>
            </a:r>
            <a:r>
              <a:rPr kumimoji="1" lang="en-US" altLang="zh-CN" sz="2800" b="1" err="1">
                <a:solidFill>
                  <a:schemeClr val="tx1"/>
                </a:solidFill>
              </a:rPr>
              <a:t>n,m</a:t>
            </a:r>
            <a:r>
              <a:rPr kumimoji="1" lang="en-US" altLang="zh-CN" sz="2800" b="1">
                <a:solidFill>
                  <a:schemeClr val="tx1"/>
                </a:solidFill>
              </a:rPr>
              <a:t>]);</a:t>
            </a:r>
          </a:p>
          <a:p>
            <a:pPr marL="0" indent="0">
              <a:buNone/>
            </a:pPr>
            <a:r>
              <a:rPr kumimoji="1" lang="en-US" altLang="zh-CN" sz="2800" b="1">
                <a:solidFill>
                  <a:schemeClr val="tx1"/>
                </a:solidFill>
              </a:rPr>
              <a:t>end.</a:t>
            </a:r>
          </a:p>
          <a:p>
            <a:pPr marL="0" indent="0">
              <a:buNone/>
            </a:pPr>
            <a:endParaRPr lang="en-US" altLang="zh-CN" sz="28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6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07950" y="1052738"/>
            <a:ext cx="903605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b="1" smtClean="0">
                <a:latin typeface="+mn-ea"/>
              </a:rPr>
              <a:t>对于</a:t>
            </a:r>
            <a:r>
              <a:rPr lang="zh-CN" altLang="en-US" sz="2800" b="1">
                <a:latin typeface="+mn-ea"/>
              </a:rPr>
              <a:t>从</a:t>
            </a:r>
            <a:r>
              <a:rPr lang="en-US" altLang="zh-CN" sz="2800" b="1">
                <a:latin typeface="+mn-ea"/>
              </a:rPr>
              <a:t>1</a:t>
            </a:r>
            <a:r>
              <a:rPr lang="zh-CN" altLang="en-US" sz="2800" b="1">
                <a:latin typeface="+mn-ea"/>
              </a:rPr>
              <a:t>到</a:t>
            </a:r>
            <a:r>
              <a:rPr lang="en-US" altLang="zh-CN" sz="2800" b="1">
                <a:latin typeface="+mn-ea"/>
              </a:rPr>
              <a:t>N</a:t>
            </a:r>
            <a:r>
              <a:rPr lang="zh-CN" altLang="en-US" sz="2800" b="1">
                <a:latin typeface="+mn-ea"/>
              </a:rPr>
              <a:t>（</a:t>
            </a:r>
            <a:r>
              <a:rPr lang="en-US" altLang="zh-CN" sz="2800" b="1">
                <a:latin typeface="+mn-ea"/>
              </a:rPr>
              <a:t>1&lt;=N&lt;=39</a:t>
            </a:r>
            <a:r>
              <a:rPr lang="zh-CN" altLang="en-US" sz="2800" b="1">
                <a:latin typeface="+mn-ea"/>
              </a:rPr>
              <a:t>）的连续整数集合</a:t>
            </a:r>
            <a:r>
              <a:rPr lang="zh-CN" altLang="en-US" sz="2800" b="1" smtClean="0">
                <a:latin typeface="+mn-ea"/>
              </a:rPr>
              <a:t>，划分</a:t>
            </a:r>
            <a:r>
              <a:rPr lang="zh-CN" altLang="en-US" sz="2800" b="1">
                <a:latin typeface="+mn-ea"/>
              </a:rPr>
              <a:t>成两个子集合</a:t>
            </a:r>
            <a:r>
              <a:rPr lang="zh-CN" altLang="en-US" sz="2800" b="1" smtClean="0">
                <a:latin typeface="+mn-ea"/>
              </a:rPr>
              <a:t>，</a:t>
            </a:r>
            <a:r>
              <a:rPr lang="zh-CN" altLang="en-US" sz="2800" b="1">
                <a:latin typeface="+mn-ea"/>
              </a:rPr>
              <a:t>使得</a:t>
            </a:r>
            <a:r>
              <a:rPr lang="zh-CN" altLang="en-US" sz="2800" b="1" smtClean="0">
                <a:latin typeface="+mn-ea"/>
              </a:rPr>
              <a:t>每个</a:t>
            </a:r>
            <a:r>
              <a:rPr lang="zh-CN" altLang="en-US" sz="2800" b="1">
                <a:latin typeface="+mn-ea"/>
              </a:rPr>
              <a:t>集合的</a:t>
            </a:r>
            <a:r>
              <a:rPr lang="zh-CN" altLang="en-US" sz="2800" b="1" smtClean="0">
                <a:latin typeface="+mn-ea"/>
              </a:rPr>
              <a:t>数字之和相等。</a:t>
            </a:r>
            <a:endParaRPr lang="zh-CN" altLang="en-US" sz="2800" b="1">
              <a:latin typeface="+mn-ea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800" b="1">
                <a:latin typeface="+mn-ea"/>
              </a:rPr>
              <a:t>举个例子，如果</a:t>
            </a:r>
            <a:r>
              <a:rPr lang="en-US" altLang="zh-CN" sz="2800" b="1">
                <a:latin typeface="+mn-ea"/>
              </a:rPr>
              <a:t>N=3</a:t>
            </a:r>
            <a:r>
              <a:rPr lang="zh-CN" altLang="en-US" sz="2800" b="1">
                <a:latin typeface="+mn-ea"/>
              </a:rPr>
              <a:t>，对于</a:t>
            </a:r>
            <a:r>
              <a:rPr lang="en-US" altLang="zh-CN" sz="2800" b="1">
                <a:latin typeface="+mn-ea"/>
              </a:rPr>
              <a:t>{1</a:t>
            </a:r>
            <a:r>
              <a:rPr lang="zh-CN" altLang="en-US" sz="2800" b="1">
                <a:latin typeface="+mn-ea"/>
              </a:rPr>
              <a:t>，</a:t>
            </a:r>
            <a:r>
              <a:rPr lang="en-US" altLang="zh-CN" sz="2800" b="1">
                <a:latin typeface="+mn-ea"/>
              </a:rPr>
              <a:t>2</a:t>
            </a:r>
            <a:r>
              <a:rPr lang="zh-CN" altLang="en-US" sz="2800" b="1">
                <a:latin typeface="+mn-ea"/>
              </a:rPr>
              <a:t>，</a:t>
            </a:r>
            <a:r>
              <a:rPr lang="en-US" altLang="zh-CN" sz="2800" b="1">
                <a:latin typeface="+mn-ea"/>
              </a:rPr>
              <a:t>3}</a:t>
            </a:r>
            <a:r>
              <a:rPr lang="zh-CN" altLang="en-US" sz="2800" b="1">
                <a:latin typeface="+mn-ea"/>
              </a:rPr>
              <a:t>能划分成两个子集合，他们每个的所有数字和是相等的：</a:t>
            </a:r>
            <a:r>
              <a:rPr lang="en-US" altLang="zh-CN" sz="2800" b="1">
                <a:latin typeface="+mn-ea"/>
              </a:rPr>
              <a:t>{3} and {1,2} </a:t>
            </a:r>
          </a:p>
          <a:p>
            <a:pPr indent="457200">
              <a:lnSpc>
                <a:spcPct val="120000"/>
              </a:lnSpc>
            </a:pPr>
            <a:r>
              <a:rPr lang="zh-CN" altLang="en-US" sz="2800" b="1">
                <a:latin typeface="+mn-ea"/>
              </a:rPr>
              <a:t>这是</a:t>
            </a:r>
            <a:r>
              <a:rPr lang="zh-CN" altLang="en-US" sz="2800" b="1" smtClean="0">
                <a:latin typeface="+mn-ea"/>
              </a:rPr>
              <a:t>唯一的一</a:t>
            </a:r>
            <a:r>
              <a:rPr lang="zh-CN" altLang="en-US" sz="2800" b="1">
                <a:latin typeface="+mn-ea"/>
              </a:rPr>
              <a:t>种分法（交换集合位置被认为是同一种划分方案，因此不会增加划分方案总数）。</a:t>
            </a:r>
          </a:p>
          <a:p>
            <a:pPr indent="457200">
              <a:lnSpc>
                <a:spcPct val="120000"/>
              </a:lnSpc>
            </a:pPr>
            <a:r>
              <a:rPr lang="zh-CN" altLang="en-US" sz="2800" b="1">
                <a:latin typeface="+mn-ea"/>
              </a:rPr>
              <a:t>如果</a:t>
            </a:r>
            <a:r>
              <a:rPr lang="en-US" altLang="zh-CN" sz="2800" b="1">
                <a:latin typeface="+mn-ea"/>
              </a:rPr>
              <a:t>N=7</a:t>
            </a:r>
            <a:r>
              <a:rPr lang="zh-CN" altLang="en-US" sz="2800" b="1">
                <a:latin typeface="+mn-ea"/>
              </a:rPr>
              <a:t>，有四种方法能划分集合</a:t>
            </a:r>
            <a:r>
              <a:rPr lang="en-US" altLang="zh-CN" sz="2800" b="1">
                <a:latin typeface="+mn-ea"/>
              </a:rPr>
              <a:t>{1</a:t>
            </a:r>
            <a:r>
              <a:rPr lang="zh-CN" altLang="en-US" sz="2800" b="1">
                <a:latin typeface="+mn-ea"/>
              </a:rPr>
              <a:t>，</a:t>
            </a:r>
            <a:r>
              <a:rPr lang="en-US" altLang="zh-CN" sz="2800" b="1">
                <a:latin typeface="+mn-ea"/>
              </a:rPr>
              <a:t>2</a:t>
            </a:r>
            <a:r>
              <a:rPr lang="zh-CN" altLang="en-US" sz="2800" b="1">
                <a:latin typeface="+mn-ea"/>
              </a:rPr>
              <a:t>，</a:t>
            </a:r>
            <a:r>
              <a:rPr lang="en-US" altLang="zh-CN" sz="2800" b="1">
                <a:latin typeface="+mn-ea"/>
              </a:rPr>
              <a:t>3</a:t>
            </a:r>
            <a:r>
              <a:rPr lang="zh-CN" altLang="en-US" sz="2800" b="1">
                <a:latin typeface="+mn-ea"/>
              </a:rPr>
              <a:t>，</a:t>
            </a:r>
            <a:r>
              <a:rPr lang="en-US" altLang="zh-CN" sz="2800" b="1">
                <a:latin typeface="+mn-ea"/>
              </a:rPr>
              <a:t>4</a:t>
            </a:r>
            <a:r>
              <a:rPr lang="zh-CN" altLang="en-US" sz="2800" b="1">
                <a:latin typeface="+mn-ea"/>
              </a:rPr>
              <a:t>，</a:t>
            </a:r>
            <a:r>
              <a:rPr lang="en-US" altLang="zh-CN" sz="2800" b="1">
                <a:latin typeface="+mn-ea"/>
              </a:rPr>
              <a:t>5</a:t>
            </a:r>
            <a:r>
              <a:rPr lang="zh-CN" altLang="en-US" sz="2800" b="1">
                <a:latin typeface="+mn-ea"/>
              </a:rPr>
              <a:t>，</a:t>
            </a:r>
            <a:r>
              <a:rPr lang="en-US" altLang="zh-CN" sz="2800" b="1">
                <a:latin typeface="+mn-ea"/>
              </a:rPr>
              <a:t>6</a:t>
            </a:r>
            <a:r>
              <a:rPr lang="zh-CN" altLang="en-US" sz="2800" b="1">
                <a:latin typeface="+mn-ea"/>
              </a:rPr>
              <a:t>，</a:t>
            </a:r>
            <a:r>
              <a:rPr lang="en-US" altLang="zh-CN" sz="2800" b="1">
                <a:latin typeface="+mn-ea"/>
              </a:rPr>
              <a:t>7}</a:t>
            </a:r>
            <a:r>
              <a:rPr lang="zh-CN" altLang="en-US" sz="2800" b="1">
                <a:latin typeface="+mn-ea"/>
              </a:rPr>
              <a:t>，每一种</a:t>
            </a:r>
            <a:r>
              <a:rPr lang="zh-CN" altLang="en-US" sz="2800" b="1" smtClean="0">
                <a:latin typeface="+mn-ea"/>
              </a:rPr>
              <a:t>分法的</a:t>
            </a:r>
            <a:r>
              <a:rPr lang="zh-CN" altLang="en-US" sz="2800" b="1">
                <a:latin typeface="+mn-ea"/>
              </a:rPr>
              <a:t>子集合各数字和是相等的</a:t>
            </a:r>
            <a:r>
              <a:rPr lang="en-US" altLang="zh-CN" sz="2800" b="1">
                <a:latin typeface="+mn-ea"/>
              </a:rPr>
              <a:t>: </a:t>
            </a:r>
          </a:p>
          <a:p>
            <a:pPr indent="457200">
              <a:lnSpc>
                <a:spcPct val="120000"/>
              </a:lnSpc>
            </a:pPr>
            <a:r>
              <a:rPr lang="en-US" altLang="zh-CN" sz="2800" b="1">
                <a:latin typeface="+mn-ea"/>
              </a:rPr>
              <a:t>{1,6,7} and {2,3,4,5</a:t>
            </a:r>
            <a:r>
              <a:rPr lang="en-US" altLang="zh-CN" sz="2800" b="1" smtClean="0">
                <a:latin typeface="+mn-ea"/>
              </a:rPr>
              <a:t>}</a:t>
            </a:r>
            <a:r>
              <a:rPr lang="en-US" altLang="zh-CN" sz="2800" b="1">
                <a:latin typeface="+mn-ea"/>
              </a:rPr>
              <a:t>;</a:t>
            </a:r>
            <a:r>
              <a:rPr lang="en-US" altLang="zh-CN" sz="2800" b="1" smtClean="0">
                <a:latin typeface="+mn-ea"/>
              </a:rPr>
              <a:t>{</a:t>
            </a:r>
            <a:r>
              <a:rPr lang="en-US" altLang="zh-CN" sz="2800" b="1">
                <a:latin typeface="+mn-ea"/>
              </a:rPr>
              <a:t>2,5,7} and {1,3,4,6</a:t>
            </a:r>
            <a:r>
              <a:rPr lang="en-US" altLang="zh-CN" sz="2800" b="1" smtClean="0">
                <a:latin typeface="+mn-ea"/>
              </a:rPr>
              <a:t>}; </a:t>
            </a:r>
            <a:endParaRPr lang="en-US" altLang="zh-CN" sz="2800" b="1">
              <a:latin typeface="+mn-ea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800" b="1">
                <a:latin typeface="+mn-ea"/>
              </a:rPr>
              <a:t>{3,4,7} and {1,2,5,6</a:t>
            </a:r>
            <a:r>
              <a:rPr lang="en-US" altLang="zh-CN" sz="2800" b="1" smtClean="0">
                <a:latin typeface="+mn-ea"/>
              </a:rPr>
              <a:t>};{</a:t>
            </a:r>
            <a:r>
              <a:rPr lang="en-US" altLang="zh-CN" sz="2800" b="1">
                <a:latin typeface="+mn-ea"/>
              </a:rPr>
              <a:t>1,2,4,7} and {3,5,6}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260649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mtClean="0">
                <a:latin typeface="+mj-ea"/>
                <a:ea typeface="+mj-ea"/>
              </a:rPr>
              <a:t>集合划分（</a:t>
            </a:r>
            <a:r>
              <a:rPr lang="en-US" altLang="zh-CN" sz="4000" b="1">
                <a:latin typeface="+mj-ea"/>
                <a:ea typeface="+mj-ea"/>
              </a:rPr>
              <a:t>subset</a:t>
            </a:r>
            <a:r>
              <a:rPr lang="zh-CN" altLang="en-US" sz="4000" b="1" smtClean="0">
                <a:latin typeface="+mj-ea"/>
                <a:ea typeface="+mj-ea"/>
              </a:rPr>
              <a:t>）</a:t>
            </a:r>
            <a:endParaRPr lang="zh-CN" altLang="en-US" sz="4000" b="1">
              <a:latin typeface="+mj-ea"/>
              <a:ea typeface="+mj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b="1" smtClean="0"/>
              <a:t>124</a:t>
            </a:fld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75378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b="1" smtClean="0"/>
              <a:t>125</a:t>
            </a:fld>
            <a:endParaRPr lang="zh-CN" altLang="en-US" b="1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7990" y="347172"/>
            <a:ext cx="842449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>
                <a:latin typeface="+mn-ea"/>
              </a:rPr>
              <a:t>分析</a:t>
            </a:r>
            <a:r>
              <a:rPr lang="zh-CN" altLang="en-US" sz="3200" b="1" smtClean="0">
                <a:latin typeface="+mn-ea"/>
              </a:rPr>
              <a:t>：</a:t>
            </a:r>
            <a:endParaRPr lang="zh-CN" altLang="en-US" sz="3200" b="1">
              <a:latin typeface="+mn-ea"/>
            </a:endParaRPr>
          </a:p>
          <a:p>
            <a:pPr indent="457200"/>
            <a:r>
              <a:rPr lang="zh-CN" altLang="en-US" sz="3200" b="1" smtClean="0">
                <a:latin typeface="+mn-ea"/>
              </a:rPr>
              <a:t>如果用搜索算法求解</a:t>
            </a:r>
            <a:r>
              <a:rPr lang="zh-CN" altLang="en-US" sz="3200" b="1">
                <a:latin typeface="+mn-ea"/>
              </a:rPr>
              <a:t>，但效率较低，剪枝优化效果</a:t>
            </a:r>
            <a:r>
              <a:rPr lang="zh-CN" altLang="en-US" sz="3200" b="1" smtClean="0">
                <a:latin typeface="+mn-ea"/>
              </a:rPr>
              <a:t>不够</a:t>
            </a:r>
            <a:r>
              <a:rPr lang="zh-CN" altLang="en-US" sz="3200" b="1">
                <a:latin typeface="+mn-ea"/>
              </a:rPr>
              <a:t>理想</a:t>
            </a:r>
            <a:r>
              <a:rPr lang="zh-CN" altLang="en-US" sz="3200" b="1" smtClean="0">
                <a:latin typeface="+mn-ea"/>
              </a:rPr>
              <a:t>。</a:t>
            </a:r>
            <a:endParaRPr lang="zh-CN" altLang="en-US" sz="3200" b="1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70" y="2204864"/>
            <a:ext cx="76328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latin typeface="+mn-ea"/>
              </a:rPr>
              <a:t>1+2+…+n=n</a:t>
            </a:r>
            <a:r>
              <a:rPr lang="zh-CN" altLang="en-US" sz="3200" b="1" smtClean="0">
                <a:latin typeface="+mn-ea"/>
              </a:rPr>
              <a:t>*</a:t>
            </a:r>
            <a:r>
              <a:rPr lang="en-US" altLang="zh-CN" sz="3200" b="1" smtClean="0">
                <a:latin typeface="+mn-ea"/>
              </a:rPr>
              <a:t>(n+1) div 2</a:t>
            </a:r>
          </a:p>
          <a:p>
            <a:pPr>
              <a:lnSpc>
                <a:spcPct val="150000"/>
              </a:lnSpc>
            </a:pPr>
            <a:r>
              <a:rPr lang="zh-CN" altLang="en-US" sz="3200" b="1" smtClean="0">
                <a:latin typeface="+mn-ea"/>
              </a:rPr>
              <a:t>考虑</a:t>
            </a:r>
            <a:r>
              <a:rPr lang="en-US" altLang="zh-CN" sz="3200" b="1" smtClean="0">
                <a:latin typeface="+mn-ea"/>
              </a:rPr>
              <a:t>n*(n+1) mod 4</a:t>
            </a:r>
            <a:r>
              <a:rPr lang="zh-CN" altLang="en-US" sz="3200" b="1" smtClean="0">
                <a:latin typeface="+mn-ea"/>
              </a:rPr>
              <a:t>的取值：</a:t>
            </a:r>
            <a:endParaRPr lang="en-US" altLang="zh-CN" sz="3200" b="1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smtClean="0">
                <a:latin typeface="+mn-ea"/>
              </a:rPr>
              <a:t>n mod 4=1</a:t>
            </a:r>
            <a:r>
              <a:rPr lang="zh-CN" altLang="en-US" sz="3200" b="1" smtClean="0">
                <a:latin typeface="+mn-ea"/>
              </a:rPr>
              <a:t>或</a:t>
            </a:r>
            <a:r>
              <a:rPr lang="en-US" altLang="zh-CN" sz="3200" b="1" smtClean="0">
                <a:latin typeface="+mn-ea"/>
              </a:rPr>
              <a:t>2</a:t>
            </a:r>
            <a:r>
              <a:rPr lang="zh-CN" altLang="en-US" sz="3200" b="1" smtClean="0">
                <a:latin typeface="+mn-ea"/>
              </a:rPr>
              <a:t>时，方案数为</a:t>
            </a:r>
            <a:r>
              <a:rPr lang="en-US" altLang="zh-CN" sz="3200" b="1" smtClean="0">
                <a:latin typeface="+mn-ea"/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en-US" altLang="zh-CN" sz="3200" b="1" smtClean="0">
                <a:latin typeface="+mn-ea"/>
              </a:rPr>
              <a:t>n mod 4=0</a:t>
            </a:r>
            <a:r>
              <a:rPr lang="zh-CN" altLang="en-US" sz="3200" b="1" smtClean="0">
                <a:latin typeface="+mn-ea"/>
              </a:rPr>
              <a:t>或</a:t>
            </a:r>
            <a:r>
              <a:rPr lang="en-US" altLang="zh-CN" sz="3200" b="1" smtClean="0">
                <a:latin typeface="+mn-ea"/>
              </a:rPr>
              <a:t>3</a:t>
            </a:r>
            <a:r>
              <a:rPr lang="zh-CN" altLang="en-US" sz="3200" b="1" smtClean="0">
                <a:latin typeface="+mn-ea"/>
              </a:rPr>
              <a:t>时：</a:t>
            </a:r>
            <a:endParaRPr lang="en-US" altLang="zh-CN" sz="32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380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51520" y="620690"/>
            <a:ext cx="8748464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smtClean="0"/>
              <a:t>令</a:t>
            </a:r>
            <a:r>
              <a:rPr lang="en-US" altLang="zh-CN" sz="3200" b="1" smtClean="0"/>
              <a:t>s=n</a:t>
            </a:r>
            <a:r>
              <a:rPr lang="en-US" altLang="zh-CN" sz="3200" b="1"/>
              <a:t>*(n+1) div </a:t>
            </a:r>
            <a:r>
              <a:rPr lang="en-US" altLang="zh-CN" sz="3200" b="1" smtClean="0"/>
              <a:t>4</a:t>
            </a:r>
          </a:p>
          <a:p>
            <a:pPr indent="457200">
              <a:lnSpc>
                <a:spcPct val="120000"/>
              </a:lnSpc>
            </a:pPr>
            <a:r>
              <a:rPr lang="zh-CN" altLang="en-US" sz="3200" b="1" smtClean="0"/>
              <a:t>问题</a:t>
            </a:r>
            <a:r>
              <a:rPr lang="zh-CN" altLang="en-US" sz="3200" b="1"/>
              <a:t>转化为从</a:t>
            </a:r>
            <a:r>
              <a:rPr lang="en-US" altLang="zh-CN" sz="3200" b="1"/>
              <a:t>1···n</a:t>
            </a:r>
            <a:r>
              <a:rPr lang="zh-CN" altLang="en-US" sz="3200" b="1"/>
              <a:t>中取数，得到和为</a:t>
            </a:r>
            <a:r>
              <a:rPr lang="en-US" altLang="zh-CN" sz="3200" b="1"/>
              <a:t>s</a:t>
            </a:r>
            <a:r>
              <a:rPr lang="zh-CN" altLang="en-US" sz="3200" b="1"/>
              <a:t>的取数方法有多少种</a:t>
            </a:r>
            <a:r>
              <a:rPr lang="zh-CN" altLang="en-US" sz="3200" b="1" smtClean="0"/>
              <a:t>。</a:t>
            </a:r>
            <a:endParaRPr lang="en-US" altLang="zh-CN" sz="3200" b="1" smtClean="0"/>
          </a:p>
          <a:p>
            <a:pPr indent="457200">
              <a:lnSpc>
                <a:spcPct val="120000"/>
              </a:lnSpc>
            </a:pPr>
            <a:r>
              <a:rPr lang="zh-CN" altLang="en-US" sz="3200" b="1" smtClean="0"/>
              <a:t>为</a:t>
            </a:r>
            <a:r>
              <a:rPr lang="zh-CN" altLang="en-US" sz="3200" b="1"/>
              <a:t>避免重复</a:t>
            </a:r>
            <a:r>
              <a:rPr lang="zh-CN" altLang="en-US" sz="3200" b="1" smtClean="0"/>
              <a:t>，</a:t>
            </a:r>
            <a:r>
              <a:rPr lang="zh-CN" altLang="en-US" sz="3200" b="1"/>
              <a:t>不</a:t>
            </a:r>
            <a:r>
              <a:rPr lang="zh-CN" altLang="en-US" sz="3200" b="1" smtClean="0"/>
              <a:t>取数字</a:t>
            </a:r>
            <a:r>
              <a:rPr lang="en-US" altLang="zh-CN" sz="3200" b="1" smtClean="0"/>
              <a:t>1</a:t>
            </a:r>
            <a:r>
              <a:rPr lang="zh-CN" altLang="en-US" sz="3200" b="1" smtClean="0"/>
              <a:t>，</a:t>
            </a:r>
            <a:r>
              <a:rPr lang="en-US" altLang="zh-CN" sz="3200" b="1"/>
              <a:t>f(</a:t>
            </a:r>
            <a:r>
              <a:rPr lang="en-US" altLang="zh-CN" sz="3200" b="1" err="1"/>
              <a:t>i,j</a:t>
            </a:r>
            <a:r>
              <a:rPr lang="en-US" altLang="zh-CN" sz="3200" b="1"/>
              <a:t>)</a:t>
            </a:r>
            <a:r>
              <a:rPr lang="zh-CN" altLang="en-US" sz="3200" b="1"/>
              <a:t>表示从</a:t>
            </a:r>
            <a:r>
              <a:rPr lang="en-US" altLang="zh-CN" sz="3200" b="1" err="1"/>
              <a:t>i</a:t>
            </a:r>
            <a:r>
              <a:rPr lang="en-US" altLang="zh-CN" sz="3200" b="1"/>
              <a:t>···n</a:t>
            </a:r>
            <a:r>
              <a:rPr lang="zh-CN" altLang="en-US" sz="3200" b="1"/>
              <a:t>中取数得到和为</a:t>
            </a:r>
            <a:r>
              <a:rPr lang="en-US" altLang="zh-CN" sz="3200" b="1"/>
              <a:t>j</a:t>
            </a:r>
            <a:r>
              <a:rPr lang="zh-CN" altLang="en-US" sz="3200" b="1"/>
              <a:t>的方案数，则</a:t>
            </a:r>
            <a:r>
              <a:rPr lang="zh-CN" altLang="en-US" sz="3200" b="1" smtClean="0"/>
              <a:t>：</a:t>
            </a:r>
            <a:endParaRPr lang="en-US" altLang="zh-CN" sz="3200" b="1" smtClean="0"/>
          </a:p>
          <a:p>
            <a:pPr indent="457200">
              <a:lnSpc>
                <a:spcPct val="120000"/>
              </a:lnSpc>
            </a:pPr>
            <a:r>
              <a:rPr lang="en-US" altLang="zh-CN" sz="3200" b="1" smtClean="0"/>
              <a:t>f(</a:t>
            </a:r>
            <a:r>
              <a:rPr lang="en-US" altLang="zh-CN" sz="3200" b="1" err="1" smtClean="0"/>
              <a:t>i,j</a:t>
            </a:r>
            <a:r>
              <a:rPr lang="en-US" altLang="zh-CN" sz="3200" b="1"/>
              <a:t>)=f(i+1,j)+f(i+1,j-i</a:t>
            </a:r>
            <a:r>
              <a:rPr lang="en-US" altLang="zh-CN" sz="3200" b="1" smtClean="0"/>
              <a:t>)  (</a:t>
            </a:r>
            <a:r>
              <a:rPr lang="en-US" altLang="zh-CN" sz="3200" b="1"/>
              <a:t>2</a:t>
            </a:r>
            <a:r>
              <a:rPr lang="en-US" altLang="zh-CN" sz="3200" b="1" smtClean="0"/>
              <a:t>&lt;=</a:t>
            </a:r>
            <a:r>
              <a:rPr lang="en-US" altLang="zh-CN" sz="3200" b="1" err="1" smtClean="0"/>
              <a:t>i</a:t>
            </a:r>
            <a:r>
              <a:rPr lang="en-US" altLang="zh-CN" sz="3200" b="1" smtClean="0"/>
              <a:t>&lt;=</a:t>
            </a:r>
            <a:r>
              <a:rPr lang="en-US" altLang="zh-CN" sz="3200" b="1"/>
              <a:t>n,0&lt;=j&lt;=</a:t>
            </a:r>
            <a:r>
              <a:rPr lang="en-US" altLang="zh-CN" sz="3200" b="1" smtClean="0"/>
              <a:t>s);</a:t>
            </a:r>
          </a:p>
          <a:p>
            <a:pPr indent="457200">
              <a:lnSpc>
                <a:spcPct val="120000"/>
              </a:lnSpc>
            </a:pPr>
            <a:r>
              <a:rPr lang="en-US" altLang="zh-CN" sz="3200" b="1" smtClean="0"/>
              <a:t>f(n,0</a:t>
            </a:r>
            <a:r>
              <a:rPr lang="en-US" altLang="zh-CN" sz="3200" b="1"/>
              <a:t>)=1; f(</a:t>
            </a:r>
            <a:r>
              <a:rPr lang="en-US" altLang="zh-CN" sz="3200" b="1" err="1"/>
              <a:t>n,n</a:t>
            </a:r>
            <a:r>
              <a:rPr lang="en-US" altLang="zh-CN" sz="3200" b="1"/>
              <a:t>)=1;</a:t>
            </a:r>
            <a:r>
              <a:rPr lang="zh-CN" altLang="en-US" sz="3200" b="1" smtClean="0"/>
              <a:t>其它值</a:t>
            </a:r>
            <a:r>
              <a:rPr lang="zh-CN" altLang="en-US" sz="3200" b="1"/>
              <a:t>为</a:t>
            </a:r>
            <a:r>
              <a:rPr lang="en-US" altLang="zh-CN" sz="3200" b="1"/>
              <a:t>0</a:t>
            </a:r>
            <a:r>
              <a:rPr lang="en-US" altLang="zh-CN" sz="3200" b="1" smtClean="0"/>
              <a:t>.</a:t>
            </a:r>
          </a:p>
          <a:p>
            <a:pPr indent="457200">
              <a:lnSpc>
                <a:spcPct val="120000"/>
              </a:lnSpc>
            </a:pPr>
            <a:r>
              <a:rPr lang="en-US" altLang="zh-CN" sz="3200" b="1" smtClean="0"/>
              <a:t> </a:t>
            </a:r>
            <a:r>
              <a:rPr lang="en-US" altLang="zh-CN" sz="3200" b="1"/>
              <a:t>f(2,s)</a:t>
            </a:r>
            <a:r>
              <a:rPr lang="zh-CN" altLang="en-US" sz="3200" b="1"/>
              <a:t>即为题目的解。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8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49225" y="517527"/>
            <a:ext cx="8743950" cy="557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en-US" altLang="zh-CN" sz="3600" b="1" smtClean="0"/>
              <a:t>fillchar(f,sizeof(f</a:t>
            </a:r>
            <a:r>
              <a:rPr lang="en-US" altLang="zh-CN" sz="3600" b="1"/>
              <a:t>),0); </a:t>
            </a:r>
            <a:endParaRPr lang="en-US" altLang="zh-CN" sz="3600" b="1" smtClean="0"/>
          </a:p>
          <a:p>
            <a:pPr indent="457200">
              <a:lnSpc>
                <a:spcPct val="110000"/>
              </a:lnSpc>
            </a:pPr>
            <a:r>
              <a:rPr lang="en-US" altLang="zh-CN" sz="3600" b="1" smtClean="0"/>
              <a:t>f[n,0</a:t>
            </a:r>
            <a:r>
              <a:rPr lang="en-US" altLang="zh-CN" sz="3600" b="1"/>
              <a:t>]:=1; </a:t>
            </a:r>
            <a:r>
              <a:rPr lang="en-US" altLang="zh-CN" sz="3600" b="1" smtClean="0"/>
              <a:t>f[</a:t>
            </a:r>
            <a:r>
              <a:rPr lang="en-US" altLang="zh-CN" sz="3600" b="1" err="1" smtClean="0"/>
              <a:t>n,n</a:t>
            </a:r>
            <a:r>
              <a:rPr lang="en-US" altLang="zh-CN" sz="3600" b="1"/>
              <a:t>]:=1;</a:t>
            </a:r>
          </a:p>
          <a:p>
            <a:pPr indent="457200">
              <a:lnSpc>
                <a:spcPct val="110000"/>
              </a:lnSpc>
            </a:pPr>
            <a:r>
              <a:rPr lang="en-US" altLang="zh-CN" sz="3600" b="1"/>
              <a:t>  for i:=n-1 </a:t>
            </a:r>
            <a:r>
              <a:rPr lang="en-US" altLang="zh-CN" sz="3600" b="1" err="1"/>
              <a:t>downto</a:t>
            </a:r>
            <a:r>
              <a:rPr lang="en-US" altLang="zh-CN" sz="3600" b="1"/>
              <a:t> 2 do</a:t>
            </a:r>
          </a:p>
          <a:p>
            <a:pPr indent="457200">
              <a:lnSpc>
                <a:spcPct val="110000"/>
              </a:lnSpc>
            </a:pPr>
            <a:r>
              <a:rPr lang="en-US" altLang="zh-CN" sz="3600" b="1"/>
              <a:t>  for j:=0 to n*(n+1) div 4 do</a:t>
            </a:r>
          </a:p>
          <a:p>
            <a:pPr indent="457200">
              <a:lnSpc>
                <a:spcPct val="110000"/>
              </a:lnSpc>
            </a:pPr>
            <a:r>
              <a:rPr lang="en-US" altLang="zh-CN" sz="3600" b="1"/>
              <a:t>  begin</a:t>
            </a:r>
          </a:p>
          <a:p>
            <a:pPr indent="457200">
              <a:lnSpc>
                <a:spcPct val="110000"/>
              </a:lnSpc>
            </a:pPr>
            <a:r>
              <a:rPr lang="en-US" altLang="zh-CN" sz="3600" b="1"/>
              <a:t>     </a:t>
            </a:r>
            <a:r>
              <a:rPr lang="en-US" altLang="zh-CN" sz="3600" b="1" smtClean="0"/>
              <a:t>f[</a:t>
            </a:r>
            <a:r>
              <a:rPr lang="en-US" altLang="zh-CN" sz="3600" b="1" err="1" smtClean="0"/>
              <a:t>i,j</a:t>
            </a:r>
            <a:r>
              <a:rPr lang="en-US" altLang="zh-CN" sz="3600" b="1"/>
              <a:t>]:=</a:t>
            </a:r>
            <a:r>
              <a:rPr lang="en-US" altLang="zh-CN" sz="3600" b="1" smtClean="0"/>
              <a:t>f[i+1,j</a:t>
            </a:r>
            <a:r>
              <a:rPr lang="en-US" altLang="zh-CN" sz="3600" b="1"/>
              <a:t>];</a:t>
            </a:r>
          </a:p>
          <a:p>
            <a:pPr indent="457200">
              <a:lnSpc>
                <a:spcPct val="110000"/>
              </a:lnSpc>
            </a:pPr>
            <a:r>
              <a:rPr lang="en-US" altLang="zh-CN" sz="3600" b="1"/>
              <a:t>     if j-</a:t>
            </a:r>
            <a:r>
              <a:rPr lang="en-US" altLang="zh-CN" sz="3600" b="1" err="1"/>
              <a:t>i</a:t>
            </a:r>
            <a:r>
              <a:rPr lang="en-US" altLang="zh-CN" sz="3600" b="1"/>
              <a:t>&gt;=0 then </a:t>
            </a:r>
            <a:r>
              <a:rPr lang="en-US" altLang="zh-CN" sz="3600" b="1" smtClean="0"/>
              <a:t>f[</a:t>
            </a:r>
            <a:r>
              <a:rPr lang="en-US" altLang="zh-CN" sz="3600" b="1" err="1" smtClean="0"/>
              <a:t>i,j</a:t>
            </a:r>
            <a:r>
              <a:rPr lang="en-US" altLang="zh-CN" sz="3600" b="1"/>
              <a:t>]:=</a:t>
            </a:r>
            <a:r>
              <a:rPr lang="en-US" altLang="zh-CN" sz="3600" b="1" smtClean="0"/>
              <a:t>f[</a:t>
            </a:r>
            <a:r>
              <a:rPr lang="en-US" altLang="zh-CN" sz="3600" b="1" err="1" smtClean="0"/>
              <a:t>i,j</a:t>
            </a:r>
            <a:r>
              <a:rPr lang="en-US" altLang="zh-CN" sz="3600" b="1"/>
              <a:t>]+</a:t>
            </a:r>
            <a:r>
              <a:rPr lang="en-US" altLang="zh-CN" sz="3600" b="1" smtClean="0"/>
              <a:t>f[i+1,j-i</a:t>
            </a:r>
            <a:r>
              <a:rPr lang="en-US" altLang="zh-CN" sz="3600" b="1"/>
              <a:t>];</a:t>
            </a:r>
          </a:p>
          <a:p>
            <a:pPr indent="457200">
              <a:lnSpc>
                <a:spcPct val="110000"/>
              </a:lnSpc>
            </a:pPr>
            <a:r>
              <a:rPr lang="en-US" altLang="zh-CN" sz="3600" b="1"/>
              <a:t>  end;</a:t>
            </a:r>
          </a:p>
          <a:p>
            <a:pPr indent="457200">
              <a:lnSpc>
                <a:spcPct val="110000"/>
              </a:lnSpc>
            </a:pPr>
            <a:r>
              <a:rPr lang="en-US" altLang="zh-CN" sz="3600" b="1"/>
              <a:t>  </a:t>
            </a:r>
            <a:r>
              <a:rPr lang="en-US" altLang="zh-CN" sz="3600" b="1" err="1" smtClean="0"/>
              <a:t>writeln</a:t>
            </a:r>
            <a:r>
              <a:rPr lang="en-US" altLang="zh-CN" sz="3600" b="1" smtClean="0"/>
              <a:t>(f[2,n</a:t>
            </a:r>
            <a:r>
              <a:rPr lang="en-US" altLang="zh-CN" sz="3600" b="1"/>
              <a:t>*(n+1) div 4]); </a:t>
            </a:r>
            <a:endParaRPr lang="en-US" altLang="zh-CN" sz="3600" b="1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772400" cy="796951"/>
          </a:xfrm>
        </p:spPr>
        <p:txBody>
          <a:bodyPr/>
          <a:lstStyle/>
          <a:p>
            <a:r>
              <a:rPr lang="en-US" altLang="zh-CN" b="1" smtClean="0"/>
              <a:t>(</a:t>
            </a:r>
            <a:r>
              <a:rPr lang="zh-CN" altLang="en-US" b="1" smtClean="0"/>
              <a:t>四</a:t>
            </a:r>
            <a:r>
              <a:rPr lang="en-US" altLang="zh-CN" b="1" smtClean="0"/>
              <a:t>) </a:t>
            </a:r>
            <a:r>
              <a:rPr lang="zh-CN" altLang="en-US" b="1" smtClean="0"/>
              <a:t>区间型模型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23528" y="1484784"/>
            <a:ext cx="8420472" cy="4320480"/>
          </a:xfrm>
        </p:spPr>
        <p:txBody>
          <a:bodyPr>
            <a:normAutofit fontScale="92500" lnSpcReduction="10000"/>
          </a:bodyPr>
          <a:lstStyle/>
          <a:p>
            <a:pPr indent="457200">
              <a:lnSpc>
                <a:spcPct val="150000"/>
              </a:lnSpc>
              <a:buNone/>
            </a:pPr>
            <a:r>
              <a:rPr lang="zh-CN" altLang="zh-CN" sz="3200" b="1"/>
              <a:t>区间型动态规划是线性动态规划的拓展，它将区间长度作为阶段，长区间的答案与短区间</a:t>
            </a:r>
            <a:r>
              <a:rPr lang="zh-CN" altLang="zh-CN" sz="3200" b="1" smtClean="0"/>
              <a:t>有关</a:t>
            </a:r>
            <a:r>
              <a:rPr lang="zh-CN" altLang="en-US" sz="3200" b="1" smtClean="0"/>
              <a:t>。</a:t>
            </a:r>
            <a:endParaRPr lang="en-US" altLang="zh-CN" sz="3200" b="1" smtClean="0"/>
          </a:p>
          <a:p>
            <a:pPr indent="457200">
              <a:lnSpc>
                <a:spcPct val="150000"/>
              </a:lnSpc>
              <a:buNone/>
            </a:pPr>
            <a:r>
              <a:rPr lang="zh-CN" altLang="zh-CN" sz="3200" b="1" smtClean="0"/>
              <a:t>在</a:t>
            </a:r>
            <a:r>
              <a:rPr lang="zh-CN" altLang="zh-CN" sz="3200" b="1"/>
              <a:t>求解长区间答案前需先将短区间答案求出</a:t>
            </a:r>
            <a:r>
              <a:rPr lang="zh-CN" altLang="zh-CN" sz="3200" b="1" smtClean="0"/>
              <a:t>。</a:t>
            </a:r>
            <a:endParaRPr lang="en-US" altLang="zh-CN" sz="3200" b="1" smtClean="0"/>
          </a:p>
          <a:p>
            <a:pPr indent="457200">
              <a:lnSpc>
                <a:spcPct val="150000"/>
              </a:lnSpc>
              <a:buNone/>
            </a:pPr>
            <a:r>
              <a:rPr lang="zh-CN" altLang="zh-CN" sz="3200" b="1" smtClean="0"/>
              <a:t>区间</a:t>
            </a:r>
            <a:r>
              <a:rPr lang="zh-CN" altLang="zh-CN" sz="3200" b="1"/>
              <a:t>型动态规划的典型应用有石子合并、乘积最大等。</a:t>
            </a:r>
          </a:p>
          <a:p>
            <a:pPr indent="457200">
              <a:lnSpc>
                <a:spcPct val="150000"/>
              </a:lnSpc>
              <a:buNone/>
            </a:pPr>
            <a:endParaRPr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101191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3"/>
            <a:ext cx="4464496" cy="796951"/>
          </a:xfrm>
        </p:spPr>
        <p:txBody>
          <a:bodyPr/>
          <a:lstStyle/>
          <a:p>
            <a:r>
              <a:rPr lang="zh-CN" altLang="en-US" b="1" smtClean="0"/>
              <a:t>例</a:t>
            </a:r>
            <a:r>
              <a:rPr lang="en-US" altLang="zh-CN" b="1" smtClean="0"/>
              <a:t>10</a:t>
            </a:r>
            <a:r>
              <a:rPr lang="zh-CN" altLang="en-US" b="1" smtClean="0"/>
              <a:t>：石子合并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129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8640960" cy="5112568"/>
          </a:xfrm>
        </p:spPr>
        <p:txBody>
          <a:bodyPr>
            <a:noAutofit/>
          </a:bodyPr>
          <a:lstStyle/>
          <a:p>
            <a:pPr marL="0" indent="457200">
              <a:buNone/>
            </a:pPr>
            <a:r>
              <a:rPr lang="zh-CN" altLang="en-US" sz="2800" b="1" smtClean="0"/>
              <a:t>    有</a:t>
            </a:r>
            <a:r>
              <a:rPr lang="en-US" altLang="zh-CN" sz="2800" b="1" smtClean="0"/>
              <a:t>N</a:t>
            </a:r>
            <a:r>
              <a:rPr lang="zh-CN" altLang="zh-CN" sz="2800" b="1"/>
              <a:t>堆石子</a:t>
            </a:r>
            <a:r>
              <a:rPr lang="en-US" altLang="zh-CN" sz="2800" b="1"/>
              <a:t>(N</a:t>
            </a:r>
            <a:r>
              <a:rPr lang="zh-CN" altLang="zh-CN" sz="2800" b="1"/>
              <a:t>≤</a:t>
            </a:r>
            <a:r>
              <a:rPr lang="en-US" altLang="zh-CN" sz="2800" b="1" smtClean="0"/>
              <a:t>100)</a:t>
            </a:r>
            <a:r>
              <a:rPr lang="zh-CN" altLang="zh-CN" sz="2800" b="1" smtClean="0"/>
              <a:t>排</a:t>
            </a:r>
            <a:r>
              <a:rPr lang="zh-CN" altLang="zh-CN" sz="2800" b="1"/>
              <a:t>成一排。现要将</a:t>
            </a:r>
            <a:r>
              <a:rPr lang="zh-CN" altLang="zh-CN" sz="2800" b="1" smtClean="0"/>
              <a:t>石子合并</a:t>
            </a:r>
            <a:r>
              <a:rPr lang="zh-CN" altLang="zh-CN" sz="2800" b="1"/>
              <a:t>成一堆</a:t>
            </a:r>
            <a:r>
              <a:rPr lang="en-US" altLang="zh-CN" sz="2800" b="1"/>
              <a:t>.</a:t>
            </a:r>
            <a:r>
              <a:rPr lang="zh-CN" altLang="zh-CN" sz="2800" b="1"/>
              <a:t>规定每次只能选</a:t>
            </a:r>
            <a:r>
              <a:rPr lang="zh-CN" altLang="zh-CN" sz="2800" b="1" smtClean="0">
                <a:solidFill>
                  <a:srgbClr val="FF0000"/>
                </a:solidFill>
              </a:rPr>
              <a:t>相</a:t>
            </a:r>
            <a:r>
              <a:rPr lang="zh-CN" altLang="en-US" sz="2800" b="1" smtClean="0">
                <a:solidFill>
                  <a:srgbClr val="FF0000"/>
                </a:solidFill>
              </a:rPr>
              <a:t>邻</a:t>
            </a:r>
            <a:r>
              <a:rPr lang="zh-CN" altLang="zh-CN" sz="2800" b="1" smtClean="0"/>
              <a:t>的</a:t>
            </a:r>
            <a:r>
              <a:rPr lang="zh-CN" altLang="zh-CN" sz="2800" b="1"/>
              <a:t>两堆合并成</a:t>
            </a:r>
            <a:r>
              <a:rPr lang="zh-CN" altLang="zh-CN" sz="2800" b="1" smtClean="0"/>
              <a:t>一堆</a:t>
            </a:r>
            <a:r>
              <a:rPr lang="zh-CN" altLang="en-US" sz="2800" b="1" smtClean="0"/>
              <a:t>新的石子</a:t>
            </a:r>
            <a:r>
              <a:rPr lang="en-US" altLang="zh-CN" sz="2800" b="1" smtClean="0"/>
              <a:t>,</a:t>
            </a:r>
            <a:r>
              <a:rPr lang="zh-CN" altLang="zh-CN" sz="2800" b="1"/>
              <a:t>并将新的一堆的石子数</a:t>
            </a:r>
            <a:r>
              <a:rPr lang="en-US" altLang="zh-CN" sz="2800" b="1"/>
              <a:t>,</a:t>
            </a:r>
            <a:r>
              <a:rPr lang="zh-CN" altLang="zh-CN" sz="2800" b="1"/>
              <a:t>记为该次合并的得分</a:t>
            </a:r>
            <a:r>
              <a:rPr lang="en-US" altLang="zh-CN" sz="2800" b="1" smtClean="0"/>
              <a:t>.    </a:t>
            </a:r>
          </a:p>
          <a:p>
            <a:pPr marL="0" indent="457200">
              <a:buNone/>
            </a:pPr>
            <a:r>
              <a:rPr lang="en-US" altLang="zh-CN" sz="2800" b="1"/>
              <a:t> </a:t>
            </a:r>
            <a:r>
              <a:rPr lang="en-US" altLang="zh-CN" sz="2800" b="1" smtClean="0"/>
              <a:t>   </a:t>
            </a:r>
            <a:r>
              <a:rPr lang="zh-CN" altLang="zh-CN" sz="2800" b="1" smtClean="0"/>
              <a:t>选择</a:t>
            </a:r>
            <a:r>
              <a:rPr lang="zh-CN" altLang="zh-CN" sz="2800" b="1"/>
              <a:t>一种合并石子的方案</a:t>
            </a:r>
            <a:r>
              <a:rPr lang="en-US" altLang="zh-CN" sz="2800" b="1"/>
              <a:t>,</a:t>
            </a:r>
            <a:r>
              <a:rPr lang="zh-CN" altLang="zh-CN" sz="2800" b="1"/>
              <a:t>使得做</a:t>
            </a:r>
            <a:r>
              <a:rPr lang="en-US" altLang="zh-CN" sz="2800" b="1"/>
              <a:t>N-1</a:t>
            </a:r>
            <a:r>
              <a:rPr lang="zh-CN" altLang="zh-CN" sz="2800" b="1"/>
              <a:t>次合并</a:t>
            </a:r>
            <a:r>
              <a:rPr lang="en-US" altLang="zh-CN" sz="2800" b="1"/>
              <a:t>,</a:t>
            </a:r>
            <a:r>
              <a:rPr lang="zh-CN" altLang="zh-CN" sz="2800" b="1"/>
              <a:t>得分的总和</a:t>
            </a:r>
            <a:r>
              <a:rPr lang="zh-CN" altLang="zh-CN" sz="2800" b="1" smtClean="0">
                <a:solidFill>
                  <a:srgbClr val="FF0000"/>
                </a:solidFill>
              </a:rPr>
              <a:t>最少</a:t>
            </a:r>
            <a:r>
              <a:rPr lang="zh-CN" altLang="en-US" sz="2800" b="1"/>
              <a:t>。</a:t>
            </a:r>
            <a:r>
              <a:rPr lang="en-US" altLang="zh-CN" sz="2800" b="1"/>
              <a:t>				          </a:t>
            </a:r>
            <a:endParaRPr lang="zh-CN" altLang="zh-CN" sz="2800" b="1"/>
          </a:p>
          <a:p>
            <a:pPr marL="0" indent="457200">
              <a:buNone/>
            </a:pPr>
            <a:r>
              <a:rPr lang="zh-CN" altLang="zh-CN" sz="2800" b="1"/>
              <a:t>输入数据</a:t>
            </a:r>
            <a:r>
              <a:rPr lang="en-US" altLang="zh-CN" sz="2800" b="1"/>
              <a:t>: </a:t>
            </a:r>
            <a:endParaRPr lang="zh-CN" altLang="zh-CN" sz="2800" b="1"/>
          </a:p>
          <a:p>
            <a:pPr marL="0" indent="457200">
              <a:buNone/>
            </a:pPr>
            <a:r>
              <a:rPr lang="en-US" altLang="zh-CN" sz="2800" b="1"/>
              <a:t>	</a:t>
            </a:r>
            <a:r>
              <a:rPr lang="zh-CN" altLang="zh-CN" sz="2800" b="1"/>
              <a:t>第一行为石子堆数</a:t>
            </a:r>
            <a:r>
              <a:rPr lang="en-US" altLang="zh-CN" sz="2800" b="1"/>
              <a:t>N; </a:t>
            </a:r>
            <a:endParaRPr lang="zh-CN" altLang="zh-CN" sz="2800" b="1"/>
          </a:p>
          <a:p>
            <a:pPr marL="0" indent="457200">
              <a:buNone/>
            </a:pPr>
            <a:r>
              <a:rPr lang="en-US" altLang="zh-CN" sz="2800" b="1"/>
              <a:t>	</a:t>
            </a:r>
            <a:r>
              <a:rPr lang="zh-CN" altLang="zh-CN" sz="2800" b="1"/>
              <a:t>第二行为每堆石子</a:t>
            </a:r>
            <a:r>
              <a:rPr lang="zh-CN" altLang="zh-CN" sz="2800" b="1" smtClean="0"/>
              <a:t>数</a:t>
            </a:r>
            <a:r>
              <a:rPr lang="zh-CN" altLang="en-US" sz="2800" b="1" smtClean="0"/>
              <a:t>。</a:t>
            </a:r>
            <a:endParaRPr lang="zh-CN" altLang="zh-CN" sz="2800" b="1"/>
          </a:p>
          <a:p>
            <a:pPr marL="0" indent="457200">
              <a:buNone/>
            </a:pPr>
            <a:r>
              <a:rPr lang="zh-CN" altLang="zh-CN" sz="2800" b="1"/>
              <a:t>输出数据</a:t>
            </a:r>
            <a:r>
              <a:rPr lang="en-US" altLang="zh-CN" sz="2800" b="1"/>
              <a:t> :</a:t>
            </a:r>
            <a:endParaRPr lang="zh-CN" altLang="zh-CN" sz="2800" b="1"/>
          </a:p>
          <a:p>
            <a:pPr marL="0" indent="457200">
              <a:buNone/>
            </a:pPr>
            <a:r>
              <a:rPr lang="en-US" altLang="zh-CN" sz="2800" b="1"/>
              <a:t>	</a:t>
            </a:r>
            <a:r>
              <a:rPr lang="zh-CN" altLang="zh-CN" sz="2800" b="1"/>
              <a:t>合并石子后得到的最小得分。</a:t>
            </a:r>
          </a:p>
          <a:p>
            <a:pPr marL="0" indent="457200">
              <a:buNone/>
            </a:pP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423719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63327"/>
            <a:ext cx="7772400" cy="940967"/>
          </a:xfrm>
        </p:spPr>
        <p:txBody>
          <a:bodyPr>
            <a:normAutofit/>
          </a:bodyPr>
          <a:lstStyle/>
          <a:p>
            <a:r>
              <a:rPr lang="en-US" altLang="zh-CN" smtClean="0"/>
              <a:t>N=10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15619" y="1340769"/>
            <a:ext cx="6551613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latin typeface="+mn-ea"/>
                <a:ea typeface="+mn-ea"/>
              </a:rPr>
              <a:t>92</a:t>
            </a:r>
            <a:endParaRPr lang="zh-CN" altLang="en-US" sz="2800" b="1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800" b="1">
                <a:latin typeface="+mn-ea"/>
                <a:ea typeface="+mn-ea"/>
              </a:rPr>
              <a:t>63 53</a:t>
            </a:r>
            <a:endParaRPr lang="zh-CN" altLang="en-US" sz="2800" b="1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800" b="1">
                <a:latin typeface="+mn-ea"/>
                <a:ea typeface="+mn-ea"/>
              </a:rPr>
              <a:t>18 25 14</a:t>
            </a:r>
            <a:endParaRPr lang="zh-CN" altLang="en-US" sz="2800" b="1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800" b="1">
                <a:latin typeface="+mn-ea"/>
                <a:ea typeface="+mn-ea"/>
              </a:rPr>
              <a:t>63 85 9 32</a:t>
            </a:r>
            <a:endParaRPr lang="zh-CN" altLang="en-US" sz="2800" b="1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800" b="1">
                <a:latin typeface="+mn-ea"/>
                <a:ea typeface="+mn-ea"/>
              </a:rPr>
              <a:t>58 84 70 2 93</a:t>
            </a:r>
            <a:endParaRPr lang="zh-CN" altLang="en-US" sz="2800" b="1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800" b="1">
                <a:latin typeface="+mn-ea"/>
                <a:ea typeface="+mn-ea"/>
              </a:rPr>
              <a:t>88 25 35 0 20 11</a:t>
            </a:r>
            <a:endParaRPr lang="zh-CN" altLang="en-US" sz="2800" b="1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800" b="1">
                <a:latin typeface="+mn-ea"/>
                <a:ea typeface="+mn-ea"/>
              </a:rPr>
              <a:t>9  96 85 6 14 97 60</a:t>
            </a:r>
            <a:endParaRPr lang="zh-CN" altLang="en-US" sz="2800" b="1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800" b="1">
                <a:latin typeface="+mn-ea"/>
                <a:ea typeface="+mn-ea"/>
              </a:rPr>
              <a:t>74 71 33 39 51 96 27 96</a:t>
            </a:r>
            <a:endParaRPr lang="zh-CN" altLang="en-US" sz="2800" b="1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800" b="1">
                <a:latin typeface="+mn-ea"/>
                <a:ea typeface="+mn-ea"/>
              </a:rPr>
              <a:t>0  78 78 61 24 49 41 36 30</a:t>
            </a:r>
            <a:endParaRPr lang="zh-CN" altLang="en-US" sz="2800" b="1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800" b="1">
                <a:latin typeface="+mn-ea"/>
                <a:ea typeface="+mn-ea"/>
              </a:rPr>
              <a:t>32 23 16 32 31 32 56 76 74 83</a:t>
            </a: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4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130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2195736" y="404664"/>
            <a:ext cx="4752528" cy="2736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smtClean="0"/>
              <a:t>如</a:t>
            </a:r>
            <a:r>
              <a:rPr lang="en-US" altLang="zh-CN" sz="3200" b="1" smtClean="0"/>
              <a:t>:</a:t>
            </a:r>
          </a:p>
          <a:p>
            <a:pPr marL="0" indent="0">
              <a:buNone/>
            </a:pPr>
            <a:r>
              <a:rPr lang="en-US" altLang="zh-CN" sz="3200" b="1"/>
              <a:t>4</a:t>
            </a:r>
            <a:endParaRPr lang="zh-CN" altLang="zh-CN" sz="3200" b="1"/>
          </a:p>
          <a:p>
            <a:pPr marL="0" indent="0">
              <a:buNone/>
            </a:pPr>
            <a:r>
              <a:rPr lang="en-US" altLang="zh-CN" sz="3200" b="1"/>
              <a:t>1 3 5 </a:t>
            </a:r>
            <a:r>
              <a:rPr lang="en-US" altLang="zh-CN" sz="3200" b="1" smtClean="0"/>
              <a:t>2</a:t>
            </a:r>
          </a:p>
          <a:p>
            <a:pPr marL="0" indent="0">
              <a:buNone/>
            </a:pPr>
            <a:r>
              <a:rPr lang="zh-CN" altLang="en-US" sz="3200" b="1" smtClean="0"/>
              <a:t>最小得分：</a:t>
            </a:r>
            <a:r>
              <a:rPr lang="en-US" altLang="zh-CN" sz="3200" b="1" smtClean="0"/>
              <a:t>22</a:t>
            </a:r>
            <a:endParaRPr lang="zh-CN" altLang="en-US" sz="3200" b="1"/>
          </a:p>
        </p:txBody>
      </p:sp>
      <p:sp>
        <p:nvSpPr>
          <p:cNvPr id="5" name="TextBox 4"/>
          <p:cNvSpPr txBox="1"/>
          <p:nvPr/>
        </p:nvSpPr>
        <p:spPr>
          <a:xfrm>
            <a:off x="1403648" y="3140968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/>
              <a:t>贪心算法：</a:t>
            </a:r>
            <a:endParaRPr lang="en-US" altLang="zh-CN" sz="3600" b="1" smtClean="0"/>
          </a:p>
          <a:p>
            <a:r>
              <a:rPr lang="en-US" altLang="zh-CN" sz="3600" b="1"/>
              <a:t> </a:t>
            </a:r>
            <a:r>
              <a:rPr lang="en-US" altLang="zh-CN" sz="3600" b="1" smtClean="0"/>
              <a:t>   </a:t>
            </a:r>
            <a:r>
              <a:rPr lang="zh-CN" altLang="en-US" sz="3600" b="1" smtClean="0"/>
              <a:t>每次合并相邻两堆和最小的那两堆。</a:t>
            </a:r>
            <a:endParaRPr lang="zh-CN" altLang="en-US" sz="3600" b="1"/>
          </a:p>
        </p:txBody>
      </p:sp>
    </p:spTree>
    <p:extLst>
      <p:ext uri="{BB962C8B-B14F-4D97-AF65-F5344CB8AC3E}">
        <p14:creationId xmlns:p14="http://schemas.microsoft.com/office/powerpoint/2010/main" val="248294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980729"/>
            <a:ext cx="4608512" cy="796951"/>
          </a:xfrm>
        </p:spPr>
        <p:txBody>
          <a:bodyPr>
            <a:normAutofit/>
          </a:bodyPr>
          <a:lstStyle/>
          <a:p>
            <a:r>
              <a:rPr lang="zh-CN" altLang="en-US" b="1" smtClean="0"/>
              <a:t>反例：</a:t>
            </a:r>
            <a:r>
              <a:rPr lang="en-US" altLang="zh-CN" b="1"/>
              <a:t>7  4  4  </a:t>
            </a:r>
            <a:r>
              <a:rPr lang="en-US" altLang="zh-CN" b="1" smtClean="0"/>
              <a:t>7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763688" y="2132856"/>
            <a:ext cx="5112568" cy="792088"/>
          </a:xfrm>
        </p:spPr>
        <p:txBody>
          <a:bodyPr>
            <a:normAutofit/>
          </a:bodyPr>
          <a:lstStyle/>
          <a:p>
            <a:r>
              <a:rPr lang="zh-CN" altLang="en-US" sz="3600" b="1" smtClean="0"/>
              <a:t>贪心：</a:t>
            </a:r>
            <a:r>
              <a:rPr lang="en-US" altLang="zh-CN" sz="3600" b="1" smtClean="0"/>
              <a:t>8+15+22=45</a:t>
            </a:r>
            <a:endParaRPr lang="zh-CN" altLang="en-US" sz="3600" b="1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763688" y="3243881"/>
            <a:ext cx="4536504" cy="792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/>
              <a:t>正确</a:t>
            </a:r>
            <a:r>
              <a:rPr lang="zh-CN" altLang="en-US" sz="3600" b="1" smtClean="0"/>
              <a:t>：</a:t>
            </a:r>
            <a:r>
              <a:rPr lang="en-US" altLang="zh-CN" sz="3600" b="1" smtClean="0"/>
              <a:t>11+11+22=44</a:t>
            </a:r>
            <a:endParaRPr lang="zh-CN" altLang="en-US" sz="3600" b="1"/>
          </a:p>
        </p:txBody>
      </p:sp>
    </p:spTree>
    <p:extLst>
      <p:ext uri="{BB962C8B-B14F-4D97-AF65-F5344CB8AC3E}">
        <p14:creationId xmlns:p14="http://schemas.microsoft.com/office/powerpoint/2010/main" val="242182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57327"/>
            <a:ext cx="4608512" cy="796951"/>
          </a:xfrm>
        </p:spPr>
        <p:txBody>
          <a:bodyPr/>
          <a:lstStyle/>
          <a:p>
            <a:r>
              <a:rPr lang="zh-CN" altLang="en-US" b="1" smtClean="0"/>
              <a:t>应该怎么合并呢？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835696" y="2348881"/>
            <a:ext cx="4896544" cy="3528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4000" b="1" smtClean="0"/>
              <a:t>3</a:t>
            </a:r>
            <a:r>
              <a:rPr lang="zh-CN" altLang="en-US" sz="4000" b="1" smtClean="0"/>
              <a:t>堆石子合并方案：</a:t>
            </a:r>
            <a:endParaRPr lang="en-US" altLang="zh-CN" sz="4000" b="1" smtClean="0"/>
          </a:p>
          <a:p>
            <a:pPr marL="0" indent="0">
              <a:buNone/>
            </a:pPr>
            <a:r>
              <a:rPr lang="en-US" altLang="zh-CN" sz="4000" b="1" smtClean="0"/>
              <a:t>11+</a:t>
            </a:r>
            <a:r>
              <a:rPr lang="zh-CN" altLang="en-US" sz="4000" b="1" smtClean="0"/>
              <a:t>（</a:t>
            </a:r>
            <a:r>
              <a:rPr lang="en-US" altLang="zh-CN" sz="4000" b="1" smtClean="0"/>
              <a:t>11+6</a:t>
            </a:r>
            <a:r>
              <a:rPr lang="zh-CN" altLang="en-US" sz="4000" b="1" smtClean="0"/>
              <a:t>）</a:t>
            </a:r>
            <a:r>
              <a:rPr lang="en-US" altLang="zh-CN" sz="4000" b="1" smtClean="0"/>
              <a:t>=28</a:t>
            </a:r>
          </a:p>
          <a:p>
            <a:pPr marL="0" indent="0">
              <a:buNone/>
            </a:pPr>
            <a:r>
              <a:rPr lang="en-US" altLang="zh-CN" sz="4000" b="1" smtClean="0"/>
              <a:t>9+</a:t>
            </a:r>
            <a:r>
              <a:rPr lang="zh-CN" altLang="en-US" sz="4000" b="1" smtClean="0"/>
              <a:t>（</a:t>
            </a:r>
            <a:r>
              <a:rPr lang="en-US" altLang="zh-CN" sz="4000" b="1" smtClean="0"/>
              <a:t>8+9</a:t>
            </a:r>
            <a:r>
              <a:rPr lang="zh-CN" altLang="en-US" sz="4000" b="1" smtClean="0"/>
              <a:t>）</a:t>
            </a:r>
            <a:r>
              <a:rPr lang="en-US" altLang="zh-CN" sz="4000" b="1" smtClean="0"/>
              <a:t>=26</a:t>
            </a:r>
          </a:p>
          <a:p>
            <a:pPr marL="0" indent="0">
              <a:buNone/>
            </a:pPr>
            <a:r>
              <a:rPr lang="en-US" altLang="zh-CN" sz="4000" b="1" smtClean="0"/>
              <a:t>Ans=Min(28,26)=26</a:t>
            </a:r>
            <a:endParaRPr lang="zh-CN" altLang="en-US" sz="4000" b="1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699792" y="1303440"/>
            <a:ext cx="2592288" cy="7969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smtClean="0"/>
              <a:t>8  3  6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89653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1560" y="1700808"/>
            <a:ext cx="8064896" cy="453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b="1" smtClean="0"/>
              <a:t>N=4</a:t>
            </a:r>
            <a:r>
              <a:rPr lang="zh-CN" altLang="en-US" sz="3200" b="1" smtClean="0"/>
              <a:t>时，</a:t>
            </a:r>
            <a:r>
              <a:rPr lang="en-US" altLang="zh-CN" sz="3200" b="1" smtClean="0"/>
              <a:t>4</a:t>
            </a:r>
            <a:r>
              <a:rPr lang="zh-CN" altLang="en-US" sz="3200" b="1" smtClean="0"/>
              <a:t>堆一共合并了几次？</a:t>
            </a:r>
            <a:endParaRPr lang="en-US" altLang="zh-CN" sz="3200" b="1" smtClean="0"/>
          </a:p>
          <a:p>
            <a:pPr marL="0" indent="0">
              <a:buNone/>
            </a:pPr>
            <a:r>
              <a:rPr lang="zh-CN" altLang="en-US" sz="3200" b="1" smtClean="0"/>
              <a:t>最后一次合并成</a:t>
            </a:r>
            <a:r>
              <a:rPr lang="zh-CN" altLang="en-US" sz="3200" b="1" smtClean="0">
                <a:solidFill>
                  <a:srgbClr val="FF0000"/>
                </a:solidFill>
              </a:rPr>
              <a:t>一</a:t>
            </a:r>
            <a:r>
              <a:rPr lang="zh-CN" altLang="en-US" sz="3200" b="1" smtClean="0"/>
              <a:t>堆</a:t>
            </a:r>
            <a:r>
              <a:rPr lang="zh-CN" altLang="en-US" sz="3200" b="1" smtClean="0">
                <a:solidFill>
                  <a:srgbClr val="FF0000"/>
                </a:solidFill>
              </a:rPr>
              <a:t>前</a:t>
            </a:r>
            <a:r>
              <a:rPr lang="zh-CN" altLang="en-US" sz="3200" b="1" smtClean="0"/>
              <a:t>的那</a:t>
            </a:r>
            <a:r>
              <a:rPr lang="zh-CN" altLang="en-US" sz="3200" b="1" smtClean="0">
                <a:solidFill>
                  <a:srgbClr val="FF0000"/>
                </a:solidFill>
              </a:rPr>
              <a:t>两</a:t>
            </a:r>
            <a:r>
              <a:rPr lang="zh-CN" altLang="en-US" sz="3200" b="1" smtClean="0"/>
              <a:t>堆什么样？</a:t>
            </a:r>
            <a:endParaRPr lang="en-US" altLang="zh-CN" sz="3200" b="1" smtClean="0"/>
          </a:p>
          <a:p>
            <a:pPr marL="0" indent="0">
              <a:buNone/>
            </a:pPr>
            <a:r>
              <a:rPr lang="en-US" altLang="zh-CN" sz="3200" b="1" smtClean="0"/>
              <a:t>8</a:t>
            </a:r>
            <a:r>
              <a:rPr lang="zh-CN" altLang="en-US" sz="3200" b="1" smtClean="0"/>
              <a:t>，</a:t>
            </a:r>
            <a:r>
              <a:rPr lang="en-US" altLang="zh-CN" sz="32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</a:t>
            </a:r>
            <a:r>
              <a:rPr lang="en-US" altLang="zh-CN" sz="3200" b="1" smtClean="0"/>
              <a:t> </a:t>
            </a:r>
            <a:r>
              <a:rPr lang="zh-CN" altLang="en-US" sz="3200" b="1" smtClean="0"/>
              <a:t>或者 </a:t>
            </a:r>
            <a:r>
              <a:rPr lang="en-US" altLang="zh-CN" sz="32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en-US" altLang="zh-CN" sz="3200" b="1" smtClean="0"/>
              <a:t>,</a:t>
            </a:r>
            <a:r>
              <a:rPr lang="en-US" altLang="zh-CN" sz="32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en-US" altLang="zh-CN" sz="3200" b="1" smtClean="0"/>
              <a:t> </a:t>
            </a:r>
            <a:r>
              <a:rPr lang="zh-CN" altLang="en-US" sz="3200" b="1" smtClean="0"/>
              <a:t>或者 </a:t>
            </a:r>
            <a:r>
              <a:rPr lang="en-US" altLang="zh-CN" sz="32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r>
              <a:rPr lang="en-US" altLang="zh-CN" sz="3200" b="1" smtClean="0"/>
              <a:t>,8</a:t>
            </a:r>
          </a:p>
          <a:p>
            <a:pPr marL="0" indent="0">
              <a:buNone/>
            </a:pPr>
            <a:r>
              <a:rPr lang="zh-CN" altLang="en-US" sz="3200" b="1" smtClean="0"/>
              <a:t>哪种情况是理想的情况：</a:t>
            </a:r>
            <a:endParaRPr lang="en-US" altLang="zh-CN" sz="3200" b="1" smtClean="0"/>
          </a:p>
          <a:p>
            <a:pPr marL="0" indent="0">
              <a:buNone/>
            </a:pPr>
            <a:r>
              <a:rPr lang="en-US" altLang="zh-CN" sz="3200" b="1"/>
              <a:t>m</a:t>
            </a:r>
            <a:r>
              <a:rPr lang="en-US" altLang="zh-CN" sz="3200" b="1" smtClean="0"/>
              <a:t>in</a:t>
            </a:r>
            <a:r>
              <a:rPr lang="zh-CN" altLang="en-US" sz="3200" b="1" smtClean="0"/>
              <a:t>（</a:t>
            </a:r>
            <a:r>
              <a:rPr lang="en-US" altLang="zh-CN" sz="3200" b="1" smtClean="0"/>
              <a:t>8+</a:t>
            </a:r>
            <a:r>
              <a:rPr lang="en-US" altLang="zh-CN" sz="3200" b="1" smtClean="0">
                <a:solidFill>
                  <a:srgbClr val="FF0000"/>
                </a:solidFill>
              </a:rPr>
              <a:t>18</a:t>
            </a:r>
            <a:r>
              <a:rPr lang="en-US" altLang="zh-CN" sz="3200" b="1" smtClean="0"/>
              <a:t>,</a:t>
            </a:r>
            <a:r>
              <a:rPr lang="en-US" altLang="zh-CN" sz="3200" b="1" smtClean="0">
                <a:solidFill>
                  <a:srgbClr val="FF0000"/>
                </a:solidFill>
              </a:rPr>
              <a:t>13+13</a:t>
            </a:r>
            <a:r>
              <a:rPr lang="en-US" altLang="zh-CN" sz="3200" b="1" smtClean="0"/>
              <a:t>,</a:t>
            </a:r>
            <a:r>
              <a:rPr lang="en-US" altLang="zh-CN" sz="3200" b="1" smtClean="0">
                <a:solidFill>
                  <a:srgbClr val="FF0000"/>
                </a:solidFill>
              </a:rPr>
              <a:t>18</a:t>
            </a:r>
            <a:r>
              <a:rPr lang="en-US" altLang="zh-CN" sz="3200" b="1" smtClean="0"/>
              <a:t>+8</a:t>
            </a:r>
            <a:r>
              <a:rPr lang="zh-CN" altLang="en-US" sz="3200" b="1" smtClean="0"/>
              <a:t>）</a:t>
            </a:r>
            <a:r>
              <a:rPr lang="en-US" altLang="zh-CN" sz="3200" b="1" smtClean="0"/>
              <a:t>=26</a:t>
            </a:r>
          </a:p>
          <a:p>
            <a:pPr marL="0" indent="0">
              <a:buNone/>
            </a:pPr>
            <a:r>
              <a:rPr lang="zh-CN" altLang="en-US" sz="3200" b="1" smtClean="0"/>
              <a:t>子问题变成</a:t>
            </a:r>
            <a:r>
              <a:rPr lang="en-US" altLang="zh-CN" sz="3200" b="1" smtClean="0"/>
              <a:t>3</a:t>
            </a:r>
            <a:r>
              <a:rPr lang="zh-CN" altLang="en-US" sz="3200" b="1" smtClean="0"/>
              <a:t>堆和</a:t>
            </a:r>
            <a:r>
              <a:rPr lang="en-US" altLang="zh-CN" sz="3200" b="1" smtClean="0"/>
              <a:t>2</a:t>
            </a:r>
            <a:r>
              <a:rPr lang="zh-CN" altLang="en-US" sz="3200" b="1" smtClean="0"/>
              <a:t>堆的情况。</a:t>
            </a:r>
            <a:endParaRPr lang="zh-CN" altLang="en-US" sz="3200" b="1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339752" y="764705"/>
            <a:ext cx="3600400" cy="7969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smtClean="0"/>
              <a:t>8  5  5  8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61118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476673"/>
            <a:ext cx="3456384" cy="796951"/>
          </a:xfrm>
        </p:spPr>
        <p:txBody>
          <a:bodyPr>
            <a:noAutofit/>
          </a:bodyPr>
          <a:lstStyle/>
          <a:p>
            <a:r>
              <a:rPr lang="en-US" altLang="zh-CN" sz="4400" b="1" smtClean="0"/>
              <a:t>5</a:t>
            </a:r>
            <a:r>
              <a:rPr lang="zh-CN" altLang="en-US" sz="4400" b="1" smtClean="0"/>
              <a:t>堆石子：</a:t>
            </a:r>
            <a:endParaRPr lang="zh-CN" altLang="en-US" sz="4400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755576" y="1340768"/>
            <a:ext cx="77724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b="1" smtClean="0"/>
              <a:t>(1,5)=min{</a:t>
            </a:r>
          </a:p>
          <a:p>
            <a:pPr marL="0" indent="0">
              <a:buNone/>
            </a:pPr>
            <a:r>
              <a:rPr lang="en-US" altLang="zh-CN" sz="4000" b="1" smtClean="0"/>
              <a:t>(1,1)+(2,5);</a:t>
            </a:r>
          </a:p>
          <a:p>
            <a:pPr marL="0" indent="0">
              <a:buNone/>
            </a:pPr>
            <a:r>
              <a:rPr lang="en-US" altLang="zh-CN" sz="4000" b="1" smtClean="0"/>
              <a:t>(1,2)+(3,5)</a:t>
            </a:r>
            <a:r>
              <a:rPr lang="zh-CN" altLang="en-US" sz="4000" b="1" smtClean="0"/>
              <a:t>；</a:t>
            </a:r>
            <a:endParaRPr lang="en-US" altLang="zh-CN" sz="4000" b="1" smtClean="0"/>
          </a:p>
          <a:p>
            <a:pPr marL="0" indent="0">
              <a:buNone/>
            </a:pPr>
            <a:r>
              <a:rPr lang="en-US" altLang="zh-CN" sz="4000" b="1" smtClean="0"/>
              <a:t>(1,3)+(4,5);</a:t>
            </a:r>
          </a:p>
          <a:p>
            <a:pPr marL="0" indent="0">
              <a:buNone/>
            </a:pPr>
            <a:r>
              <a:rPr lang="en-US" altLang="zh-CN" sz="4000" b="1" smtClean="0"/>
              <a:t>(1,4)+(5,5)}+sum[1,5]</a:t>
            </a:r>
            <a:endParaRPr lang="zh-CN" altLang="en-US" sz="4000" b="1"/>
          </a:p>
        </p:txBody>
      </p:sp>
    </p:spTree>
    <p:extLst>
      <p:ext uri="{BB962C8B-B14F-4D97-AF65-F5344CB8AC3E}">
        <p14:creationId xmlns:p14="http://schemas.microsoft.com/office/powerpoint/2010/main" val="391219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116633"/>
            <a:ext cx="5976664" cy="796951"/>
          </a:xfrm>
        </p:spPr>
        <p:txBody>
          <a:bodyPr>
            <a:normAutofit/>
          </a:bodyPr>
          <a:lstStyle/>
          <a:p>
            <a:r>
              <a:rPr lang="en-US" altLang="zh-CN" b="1" smtClean="0"/>
              <a:t>n </a:t>
            </a:r>
            <a:r>
              <a:rPr lang="zh-CN" altLang="en-US" b="1" smtClean="0"/>
              <a:t>堆石子：</a:t>
            </a:r>
            <a:r>
              <a:rPr lang="en-US" altLang="zh-CN" b="1" smtClean="0"/>
              <a:t>n-1</a:t>
            </a:r>
            <a:r>
              <a:rPr lang="zh-CN" altLang="en-US" b="1" smtClean="0"/>
              <a:t>次合并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835696" y="908721"/>
            <a:ext cx="5256584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smtClean="0"/>
              <a:t>a</a:t>
            </a:r>
            <a:r>
              <a:rPr lang="en-US" altLang="zh-CN" sz="4000" baseline="-25000" smtClean="0"/>
              <a:t>1</a:t>
            </a:r>
            <a:r>
              <a:rPr lang="en-US" altLang="zh-CN" sz="4000" smtClean="0"/>
              <a:t>,a</a:t>
            </a:r>
            <a:r>
              <a:rPr lang="en-US" altLang="zh-CN" sz="4000" baseline="-25000" smtClean="0"/>
              <a:t>2</a:t>
            </a:r>
            <a:r>
              <a:rPr lang="en-US" altLang="zh-CN" sz="4000" smtClean="0"/>
              <a:t>,a</a:t>
            </a:r>
            <a:r>
              <a:rPr lang="en-US" altLang="zh-CN" sz="4000" baseline="-25000" smtClean="0"/>
              <a:t>3</a:t>
            </a:r>
            <a:r>
              <a:rPr lang="en-US" altLang="zh-CN" sz="4000" smtClean="0"/>
              <a:t>,…,a</a:t>
            </a:r>
            <a:r>
              <a:rPr lang="en-US" altLang="zh-CN" sz="4000" baseline="-25000" smtClean="0"/>
              <a:t>n-1</a:t>
            </a:r>
            <a:r>
              <a:rPr lang="en-US" altLang="zh-CN" sz="4000" smtClean="0"/>
              <a:t>,a</a:t>
            </a:r>
            <a:r>
              <a:rPr lang="en-US" altLang="zh-CN" sz="4000" baseline="-25000" smtClean="0"/>
              <a:t>n</a:t>
            </a:r>
            <a:endParaRPr lang="zh-CN" altLang="en-US" sz="4000" baseline="-2500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741288" y="4437113"/>
            <a:ext cx="7623881" cy="12685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>
                <a:latin typeface="Perpetua" pitchFamily="18" charset="0"/>
              </a:rPr>
              <a:t>m</a:t>
            </a:r>
            <a:r>
              <a:rPr lang="en-US" altLang="zh-CN" sz="3200" b="1" smtClean="0">
                <a:latin typeface="Perpetua" pitchFamily="18" charset="0"/>
              </a:rPr>
              <a:t>in{(1</a:t>
            </a:r>
            <a:r>
              <a:rPr lang="en-US" altLang="zh-CN" sz="3200" b="1">
                <a:latin typeface="Perpetua" pitchFamily="18" charset="0"/>
              </a:rPr>
              <a:t>..</a:t>
            </a:r>
            <a:r>
              <a:rPr lang="en-US" altLang="zh-CN" sz="3200" b="1" smtClean="0">
                <a:latin typeface="Perpetua" pitchFamily="18" charset="0"/>
              </a:rPr>
              <a:t>k)+(k+1</a:t>
            </a:r>
            <a:r>
              <a:rPr lang="en-US" altLang="zh-CN" sz="3200" b="1">
                <a:latin typeface="Perpetua" pitchFamily="18" charset="0"/>
              </a:rPr>
              <a:t>..</a:t>
            </a:r>
            <a:r>
              <a:rPr lang="en-US" altLang="zh-CN" sz="3200" b="1" smtClean="0">
                <a:latin typeface="Perpetua" pitchFamily="18" charset="0"/>
              </a:rPr>
              <a:t>n)</a:t>
            </a:r>
            <a:r>
              <a:rPr lang="en-US" altLang="zh-CN" sz="3200" b="1">
                <a:latin typeface="Perpetua" pitchFamily="18" charset="0"/>
              </a:rPr>
              <a:t>}</a:t>
            </a:r>
            <a:r>
              <a:rPr lang="en-US" altLang="zh-CN" sz="3200" b="1" smtClean="0">
                <a:latin typeface="Perpetua" pitchFamily="18" charset="0"/>
              </a:rPr>
              <a:t> +sum[1,n]</a:t>
            </a:r>
          </a:p>
          <a:p>
            <a:pPr marL="0" indent="0">
              <a:buNone/>
            </a:pPr>
            <a:r>
              <a:rPr lang="en-US" altLang="zh-CN" sz="3200" b="1" smtClean="0">
                <a:latin typeface="Perpetua" pitchFamily="18" charset="0"/>
              </a:rPr>
              <a:t>     </a:t>
            </a:r>
            <a:r>
              <a:rPr lang="zh-CN" altLang="en-US" sz="3200" b="1" smtClean="0">
                <a:latin typeface="Perpetua" pitchFamily="18" charset="0"/>
              </a:rPr>
              <a:t>枚举：</a:t>
            </a:r>
            <a:r>
              <a:rPr lang="en-US" altLang="zh-CN" sz="3200" b="1" smtClean="0">
                <a:latin typeface="Perpetua" pitchFamily="18" charset="0"/>
              </a:rPr>
              <a:t>k=1..n-1</a:t>
            </a:r>
            <a:endParaRPr lang="zh-CN" altLang="en-US" sz="3200" b="1">
              <a:latin typeface="Perpetua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6515" y="5941384"/>
            <a:ext cx="5540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/>
              <a:t>重叠子问题和最优子结构性质</a:t>
            </a:r>
            <a:endParaRPr lang="zh-CN" altLang="en-US" sz="3200" b="1"/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576" y="1700810"/>
            <a:ext cx="7772400" cy="2554545"/>
          </a:xfrm>
          <a:prstGeom prst="rect">
            <a:avLst/>
          </a:prstGeom>
        </p:spPr>
        <p:txBody>
          <a:bodyPr vert="horz">
            <a:sp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smtClean="0">
                <a:latin typeface="Perpetua" pitchFamily="18" charset="0"/>
              </a:rPr>
              <a:t>(1,n)=min{</a:t>
            </a:r>
          </a:p>
          <a:p>
            <a:pPr marL="0" indent="0">
              <a:buNone/>
            </a:pPr>
            <a:r>
              <a:rPr lang="en-US" altLang="zh-CN" sz="2800" b="1" smtClean="0">
                <a:latin typeface="Perpetua" pitchFamily="18" charset="0"/>
              </a:rPr>
              <a:t>(1,1)+(2,n);</a:t>
            </a:r>
          </a:p>
          <a:p>
            <a:pPr marL="0" indent="0">
              <a:buNone/>
            </a:pPr>
            <a:r>
              <a:rPr lang="en-US" altLang="zh-CN" sz="2800" b="1" smtClean="0">
                <a:latin typeface="Perpetua" pitchFamily="18" charset="0"/>
              </a:rPr>
              <a:t>(1,2)+(3,n)</a:t>
            </a:r>
            <a:r>
              <a:rPr lang="zh-CN" altLang="en-US" sz="2800" b="1" smtClean="0">
                <a:latin typeface="Perpetua" pitchFamily="18" charset="0"/>
              </a:rPr>
              <a:t>；</a:t>
            </a:r>
            <a:endParaRPr lang="en-US" altLang="zh-CN" sz="2800" b="1" smtClean="0">
              <a:latin typeface="Perpetua" pitchFamily="18" charset="0"/>
            </a:endParaRPr>
          </a:p>
          <a:p>
            <a:pPr marL="0" indent="0">
              <a:buNone/>
            </a:pPr>
            <a:r>
              <a:rPr lang="en-US" altLang="zh-CN" sz="2800" b="1" smtClean="0">
                <a:latin typeface="Perpetua" pitchFamily="18" charset="0"/>
              </a:rPr>
              <a:t>      …</a:t>
            </a:r>
          </a:p>
          <a:p>
            <a:pPr marL="0" indent="0">
              <a:buNone/>
            </a:pPr>
            <a:r>
              <a:rPr lang="en-US" altLang="zh-CN" sz="2800" b="1" smtClean="0">
                <a:latin typeface="Perpetua" pitchFamily="18" charset="0"/>
              </a:rPr>
              <a:t>(1,n-1)+(</a:t>
            </a:r>
            <a:r>
              <a:rPr lang="en-US" altLang="zh-CN" sz="2800" b="1" err="1" smtClean="0">
                <a:latin typeface="Perpetua" pitchFamily="18" charset="0"/>
              </a:rPr>
              <a:t>n,n</a:t>
            </a:r>
            <a:r>
              <a:rPr lang="en-US" altLang="zh-CN" sz="2800" b="1" smtClean="0">
                <a:latin typeface="Perpetua" pitchFamily="18" charset="0"/>
              </a:rPr>
              <a:t>)}+sum[1,n]</a:t>
            </a:r>
            <a:endParaRPr lang="zh-CN" altLang="en-US" sz="2800" b="1">
              <a:latin typeface="Perpet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796951"/>
          </a:xfrm>
        </p:spPr>
        <p:txBody>
          <a:bodyPr/>
          <a:lstStyle/>
          <a:p>
            <a:r>
              <a:rPr lang="zh-CN" altLang="en-US" b="1" smtClean="0"/>
              <a:t>动态规划算法：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568952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b="1"/>
              <a:t>定义</a:t>
            </a:r>
            <a:r>
              <a:rPr lang="en-US" altLang="zh-CN" sz="2800" b="1" smtClean="0"/>
              <a:t>f[</a:t>
            </a:r>
            <a:r>
              <a:rPr lang="en-US" altLang="zh-CN" sz="2800" b="1" err="1" smtClean="0"/>
              <a:t>i,j</a:t>
            </a:r>
            <a:r>
              <a:rPr lang="en-US" altLang="zh-CN" sz="2800" b="1"/>
              <a:t>]</a:t>
            </a:r>
            <a:r>
              <a:rPr lang="zh-CN" altLang="zh-CN" sz="2800" b="1" smtClean="0"/>
              <a:t>表示</a:t>
            </a:r>
            <a:r>
              <a:rPr lang="zh-CN" altLang="en-US" sz="2800" b="1"/>
              <a:t>从</a:t>
            </a:r>
            <a:r>
              <a:rPr lang="zh-CN" altLang="en-US" sz="2800" b="1" smtClean="0"/>
              <a:t>第</a:t>
            </a:r>
            <a:r>
              <a:rPr lang="en-US" altLang="zh-CN" sz="2800" b="1" smtClean="0"/>
              <a:t>i</a:t>
            </a:r>
            <a:r>
              <a:rPr lang="zh-CN" altLang="en-US" sz="2800" b="1" smtClean="0"/>
              <a:t>到第</a:t>
            </a:r>
            <a:r>
              <a:rPr lang="en-US" altLang="zh-CN" sz="2800" b="1" smtClean="0"/>
              <a:t>j</a:t>
            </a:r>
            <a:r>
              <a:rPr lang="zh-CN" altLang="en-US" sz="2800" b="1" smtClean="0"/>
              <a:t>堆</a:t>
            </a:r>
            <a:r>
              <a:rPr lang="zh-CN" altLang="zh-CN" sz="2800" b="1" smtClean="0"/>
              <a:t>间</a:t>
            </a:r>
            <a:r>
              <a:rPr lang="zh-CN" altLang="zh-CN" sz="2800" b="1"/>
              <a:t>合并为一堆的最小</a:t>
            </a:r>
            <a:r>
              <a:rPr lang="zh-CN" altLang="zh-CN" sz="2800" b="1" smtClean="0"/>
              <a:t>代价</a:t>
            </a:r>
            <a:r>
              <a:rPr lang="zh-CN" altLang="en-US" sz="2800" b="1" smtClean="0"/>
              <a:t>。</a:t>
            </a:r>
            <a:endParaRPr lang="en-US" altLang="zh-CN" sz="2800" b="1" smtClean="0"/>
          </a:p>
          <a:p>
            <a:pPr marL="0" indent="0">
              <a:buNone/>
            </a:pPr>
            <a:r>
              <a:rPr lang="en-US" altLang="zh-CN" sz="2800" b="1"/>
              <a:t> </a:t>
            </a:r>
            <a:r>
              <a:rPr lang="en-US" altLang="zh-CN" sz="2800" b="1" smtClean="0"/>
              <a:t>  a[i],……,a[j]   </a:t>
            </a:r>
            <a:r>
              <a:rPr lang="zh-CN" altLang="en-US" sz="2800" b="1" smtClean="0"/>
              <a:t>共有</a:t>
            </a:r>
            <a:r>
              <a:rPr lang="en-US" altLang="zh-CN" sz="2800" b="1" smtClean="0"/>
              <a:t>j-i+1</a:t>
            </a:r>
            <a:r>
              <a:rPr lang="zh-CN" altLang="en-US" sz="2800" b="1" smtClean="0"/>
              <a:t>堆石子</a:t>
            </a:r>
            <a:endParaRPr lang="en-US" altLang="zh-CN" sz="2800" b="1" smtClean="0"/>
          </a:p>
          <a:p>
            <a:pPr marL="0" indent="0">
              <a:buNone/>
            </a:pPr>
            <a:r>
              <a:rPr lang="en-US" altLang="zh-CN" sz="2800" b="1" smtClean="0"/>
              <a:t>   sum[</a:t>
            </a:r>
            <a:r>
              <a:rPr lang="en-US" altLang="zh-CN" sz="2800" b="1" err="1" smtClean="0"/>
              <a:t>i,j</a:t>
            </a:r>
            <a:r>
              <a:rPr lang="en-US" altLang="zh-CN" sz="2800" b="1" smtClean="0"/>
              <a:t>]=a[i]+a[i+1]+…+a[j]</a:t>
            </a:r>
          </a:p>
          <a:p>
            <a:pPr marL="0" indent="0">
              <a:buNone/>
            </a:pPr>
            <a:r>
              <a:rPr lang="zh-CN" altLang="zh-CN" sz="2800" b="1"/>
              <a:t>状态转移方程：</a:t>
            </a:r>
            <a:r>
              <a:rPr lang="en-US" altLang="zh-CN" sz="3200" b="1" smtClean="0">
                <a:solidFill>
                  <a:srgbClr val="FF0000"/>
                </a:solidFill>
              </a:rPr>
              <a:t>f[</a:t>
            </a:r>
            <a:r>
              <a:rPr lang="en-US" altLang="zh-CN" sz="3200" b="1" err="1" smtClean="0">
                <a:solidFill>
                  <a:srgbClr val="FF0000"/>
                </a:solidFill>
              </a:rPr>
              <a:t>i,j</a:t>
            </a:r>
            <a:r>
              <a:rPr lang="en-US" altLang="zh-CN" sz="3200" b="1">
                <a:solidFill>
                  <a:srgbClr val="FF0000"/>
                </a:solidFill>
              </a:rPr>
              <a:t>]:={</a:t>
            </a:r>
            <a:r>
              <a:rPr lang="en-US" altLang="zh-CN" sz="3200" b="1" smtClean="0">
                <a:solidFill>
                  <a:srgbClr val="FF0000"/>
                </a:solidFill>
              </a:rPr>
              <a:t>f[</a:t>
            </a:r>
            <a:r>
              <a:rPr lang="en-US" altLang="zh-CN" sz="3200" b="1" err="1" smtClean="0">
                <a:solidFill>
                  <a:srgbClr val="FF0000"/>
                </a:solidFill>
              </a:rPr>
              <a:t>i,k</a:t>
            </a:r>
            <a:r>
              <a:rPr lang="en-US" altLang="zh-CN" sz="3200" b="1">
                <a:solidFill>
                  <a:srgbClr val="FF0000"/>
                </a:solidFill>
              </a:rPr>
              <a:t>]+f[k+1,j]}+</a:t>
            </a:r>
            <a:r>
              <a:rPr lang="en-US" altLang="zh-CN" sz="3200" b="1" smtClean="0">
                <a:solidFill>
                  <a:srgbClr val="FF0000"/>
                </a:solidFill>
              </a:rPr>
              <a:t>sum[</a:t>
            </a:r>
            <a:r>
              <a:rPr lang="en-US" altLang="zh-CN" sz="3200" b="1" err="1" smtClean="0">
                <a:solidFill>
                  <a:srgbClr val="FF0000"/>
                </a:solidFill>
              </a:rPr>
              <a:t>i,j</a:t>
            </a:r>
            <a:r>
              <a:rPr lang="en-US" altLang="zh-CN" sz="3200" b="1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CN" sz="2800" b="1" smtClean="0"/>
              <a:t>    </a:t>
            </a:r>
            <a:r>
              <a:rPr lang="zh-CN" altLang="en-US" sz="2800" b="1" smtClean="0"/>
              <a:t>枚举位置</a:t>
            </a:r>
            <a:r>
              <a:rPr lang="en-US" altLang="zh-CN" sz="2800" b="1" smtClean="0"/>
              <a:t>k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i</a:t>
            </a:r>
            <a:r>
              <a:rPr lang="en-US" altLang="zh-CN" sz="2800" b="1"/>
              <a:t>&lt;=k&lt;=</a:t>
            </a:r>
            <a:r>
              <a:rPr lang="en-US" altLang="zh-CN" sz="2800" b="1" smtClean="0"/>
              <a:t>j-1</a:t>
            </a:r>
          </a:p>
          <a:p>
            <a:pPr marL="0" indent="0">
              <a:buNone/>
            </a:pPr>
            <a:r>
              <a:rPr lang="zh-CN" altLang="en-US" sz="2800" b="1" smtClean="0"/>
              <a:t>初始：</a:t>
            </a:r>
            <a:r>
              <a:rPr lang="en-US" altLang="zh-CN" sz="2800" b="1" smtClean="0"/>
              <a:t>f[</a:t>
            </a:r>
            <a:r>
              <a:rPr lang="en-US" altLang="zh-CN" sz="2800" b="1" err="1" smtClean="0"/>
              <a:t>i,i</a:t>
            </a:r>
            <a:r>
              <a:rPr lang="en-US" altLang="zh-CN" sz="2800" b="1" smtClean="0"/>
              <a:t>]=0;   </a:t>
            </a:r>
            <a:r>
              <a:rPr lang="en-US" altLang="zh-CN" sz="2800" b="1" err="1" smtClean="0"/>
              <a:t>ans</a:t>
            </a:r>
            <a:r>
              <a:rPr lang="en-US" altLang="zh-CN" sz="2800" b="1" smtClean="0"/>
              <a:t>=f[1,n]</a:t>
            </a:r>
            <a:endParaRPr lang="zh-CN" altLang="zh-CN" sz="2800" b="1"/>
          </a:p>
          <a:p>
            <a:pPr marL="0" indent="0">
              <a:buNone/>
            </a:pP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410688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3"/>
            <a:ext cx="7772400" cy="796951"/>
          </a:xfrm>
        </p:spPr>
        <p:txBody>
          <a:bodyPr/>
          <a:lstStyle/>
          <a:p>
            <a:r>
              <a:rPr lang="zh-CN" altLang="en-US" b="1" smtClean="0"/>
              <a:t>实现方法</a:t>
            </a:r>
            <a:r>
              <a:rPr lang="en-US" altLang="zh-CN" b="1" smtClean="0"/>
              <a:t>1</a:t>
            </a:r>
            <a:r>
              <a:rPr lang="zh-CN" altLang="en-US" b="1" smtClean="0"/>
              <a:t>：记忆化搜索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83568" y="908721"/>
            <a:ext cx="7992888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smtClean="0"/>
              <a:t>a[i]:</a:t>
            </a:r>
            <a:r>
              <a:rPr lang="zh-CN" altLang="en-US" sz="3200" b="1" smtClean="0"/>
              <a:t>记录第</a:t>
            </a:r>
            <a:r>
              <a:rPr lang="en-US" altLang="zh-CN" sz="3200" b="1" smtClean="0"/>
              <a:t>i</a:t>
            </a:r>
            <a:r>
              <a:rPr lang="zh-CN" altLang="en-US" sz="3200" b="1" smtClean="0"/>
              <a:t>堆石子数量。</a:t>
            </a:r>
            <a:endParaRPr lang="en-US" altLang="zh-CN" sz="3200" b="1" smtClean="0"/>
          </a:p>
          <a:p>
            <a:pPr marL="0" indent="0">
              <a:buNone/>
            </a:pPr>
            <a:r>
              <a:rPr lang="en-US" altLang="zh-CN" sz="3200" b="1" smtClean="0"/>
              <a:t>s[i]=a[1]+a[2]+…+a[i]</a:t>
            </a:r>
            <a:r>
              <a:rPr lang="zh-CN" altLang="en-US" sz="3200" b="1" smtClean="0"/>
              <a:t>。</a:t>
            </a:r>
            <a:r>
              <a:rPr lang="en-US" altLang="zh-CN" sz="3200" b="1" smtClean="0"/>
              <a:t>//</a:t>
            </a:r>
            <a:r>
              <a:rPr lang="zh-CN" altLang="en-US" sz="3200" b="1" smtClean="0"/>
              <a:t>前缀和</a:t>
            </a:r>
            <a:endParaRPr lang="en-US" altLang="zh-CN" sz="3200" b="1" smtClean="0"/>
          </a:p>
          <a:p>
            <a:pPr marL="0" indent="0">
              <a:buNone/>
            </a:pPr>
            <a:r>
              <a:rPr lang="en-US" altLang="zh-CN" sz="3200" b="1" smtClean="0"/>
              <a:t>sum[</a:t>
            </a:r>
            <a:r>
              <a:rPr lang="en-US" altLang="zh-CN" sz="3200" b="1" err="1" smtClean="0"/>
              <a:t>i,j</a:t>
            </a:r>
            <a:r>
              <a:rPr lang="en-US" altLang="zh-CN" sz="3200" b="1" smtClean="0"/>
              <a:t>]=s[j]-s[i-1].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83568" y="2636912"/>
            <a:ext cx="7992888" cy="3672408"/>
          </a:xfrm>
          <a:prstGeom prst="rect">
            <a:avLst/>
          </a:prstGeom>
          <a:ln>
            <a:solidFill>
              <a:srgbClr val="1C1C1C"/>
            </a:solidFill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err="1" smtClean="0"/>
              <a:t>readln</a:t>
            </a:r>
            <a:r>
              <a:rPr lang="en-US" altLang="zh-CN" sz="3200" b="1" smtClean="0"/>
              <a:t>(n);</a:t>
            </a:r>
          </a:p>
          <a:p>
            <a:pPr marL="0" indent="0">
              <a:buNone/>
            </a:pPr>
            <a:r>
              <a:rPr lang="en-US" altLang="zh-CN" sz="3200" b="1" smtClean="0"/>
              <a:t>s[0]:=0;</a:t>
            </a:r>
          </a:p>
          <a:p>
            <a:pPr marL="0" indent="0">
              <a:buNone/>
            </a:pPr>
            <a:r>
              <a:rPr lang="en-US" altLang="zh-CN" sz="3200" b="1" smtClean="0"/>
              <a:t>for i:=1 to n do</a:t>
            </a:r>
          </a:p>
          <a:p>
            <a:pPr marL="0" indent="0">
              <a:buNone/>
            </a:pPr>
            <a:r>
              <a:rPr lang="en-US" altLang="zh-CN" sz="3200" b="1" smtClean="0"/>
              <a:t>  begin</a:t>
            </a:r>
          </a:p>
          <a:p>
            <a:pPr marL="0" indent="0">
              <a:buNone/>
            </a:pPr>
            <a:r>
              <a:rPr lang="en-US" altLang="zh-CN" sz="3200" b="1" smtClean="0"/>
              <a:t>    read(a[i]);</a:t>
            </a:r>
          </a:p>
          <a:p>
            <a:pPr marL="0" indent="0">
              <a:buNone/>
            </a:pPr>
            <a:r>
              <a:rPr lang="en-US" altLang="zh-CN" sz="3200" b="1" smtClean="0"/>
              <a:t>    s[i]:=s[i-1]+a[i];</a:t>
            </a:r>
          </a:p>
          <a:p>
            <a:pPr marL="0" indent="0">
              <a:buNone/>
            </a:pPr>
            <a:r>
              <a:rPr lang="en-US" altLang="zh-CN" sz="3200" b="1" smtClean="0"/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284407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219"/>
            <a:ext cx="7772400" cy="796951"/>
          </a:xfrm>
        </p:spPr>
        <p:txBody>
          <a:bodyPr/>
          <a:lstStyle/>
          <a:p>
            <a:r>
              <a:rPr lang="zh-CN" altLang="en-US" b="1" smtClean="0"/>
              <a:t>搜索过程：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784976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smtClean="0"/>
              <a:t>function </a:t>
            </a:r>
            <a:r>
              <a:rPr lang="en-US" altLang="zh-CN" sz="2800" b="1" err="1"/>
              <a:t>dfs</a:t>
            </a:r>
            <a:r>
              <a:rPr lang="en-US" altLang="zh-CN" sz="2800" b="1"/>
              <a:t>(</a:t>
            </a:r>
            <a:r>
              <a:rPr lang="en-US" altLang="zh-CN" sz="2800" b="1" err="1"/>
              <a:t>i,j:longint</a:t>
            </a:r>
            <a:r>
              <a:rPr lang="en-US" altLang="zh-CN" sz="2800" b="1"/>
              <a:t>):</a:t>
            </a:r>
            <a:r>
              <a:rPr lang="en-US" altLang="zh-CN" sz="2800" b="1" err="1"/>
              <a:t>longint</a:t>
            </a:r>
            <a:r>
              <a:rPr lang="en-US" altLang="zh-CN" sz="2800" b="1" smtClean="0"/>
              <a:t>;	//</a:t>
            </a:r>
            <a:r>
              <a:rPr lang="zh-CN" altLang="en-US" sz="2800" b="1" smtClean="0"/>
              <a:t>合并</a:t>
            </a:r>
            <a:r>
              <a:rPr lang="en-US" altLang="zh-CN" sz="2800" b="1" err="1" smtClean="0"/>
              <a:t>i..j</a:t>
            </a:r>
            <a:endParaRPr lang="en-US" altLang="zh-CN" sz="2800" b="1"/>
          </a:p>
          <a:p>
            <a:pPr marL="0" indent="0">
              <a:buNone/>
            </a:pPr>
            <a:r>
              <a:rPr lang="en-US" altLang="zh-CN" sz="2800" b="1"/>
              <a:t>    </a:t>
            </a:r>
            <a:r>
              <a:rPr lang="en-US" altLang="zh-CN" sz="2800" b="1" err="1"/>
              <a:t>var</a:t>
            </a:r>
            <a:r>
              <a:rPr lang="en-US" altLang="zh-CN" sz="2800" b="1"/>
              <a:t> k:longint;</a:t>
            </a:r>
          </a:p>
          <a:p>
            <a:pPr marL="0" indent="0">
              <a:buNone/>
            </a:pPr>
            <a:r>
              <a:rPr lang="en-US" altLang="zh-CN" sz="2800" b="1"/>
              <a:t>    begin</a:t>
            </a:r>
          </a:p>
          <a:p>
            <a:pPr marL="0" indent="0">
              <a:buNone/>
            </a:pPr>
            <a:r>
              <a:rPr lang="en-US" altLang="zh-CN" sz="2800" b="1"/>
              <a:t>      if i=j then exit(0</a:t>
            </a:r>
            <a:r>
              <a:rPr lang="en-US" altLang="zh-CN" sz="2800" b="1" smtClean="0"/>
              <a:t>);			// </a:t>
            </a:r>
            <a:r>
              <a:rPr lang="zh-CN" altLang="en-US" sz="2800" b="1"/>
              <a:t>初始</a:t>
            </a:r>
            <a:r>
              <a:rPr lang="en-US" altLang="zh-CN" sz="2800" b="1" smtClean="0"/>
              <a:t>f[</a:t>
            </a:r>
            <a:r>
              <a:rPr lang="en-US" altLang="zh-CN" sz="2800" b="1" err="1" smtClean="0"/>
              <a:t>i,j</a:t>
            </a:r>
            <a:r>
              <a:rPr lang="en-US" altLang="zh-CN" sz="2800" b="1" smtClean="0"/>
              <a:t>]:=0;</a:t>
            </a:r>
            <a:endParaRPr lang="en-US" altLang="zh-CN" sz="2800" b="1"/>
          </a:p>
          <a:p>
            <a:pPr marL="0" indent="0">
              <a:buNone/>
            </a:pPr>
            <a:r>
              <a:rPr lang="en-US" altLang="zh-CN" sz="2800" b="1"/>
              <a:t>      </a:t>
            </a:r>
            <a:r>
              <a:rPr lang="en-US" altLang="zh-CN" sz="2800" b="1">
                <a:solidFill>
                  <a:srgbClr val="FF0000"/>
                </a:solidFill>
              </a:rPr>
              <a:t>if f[</a:t>
            </a:r>
            <a:r>
              <a:rPr lang="en-US" altLang="zh-CN" sz="2800" b="1" err="1">
                <a:solidFill>
                  <a:srgbClr val="FF0000"/>
                </a:solidFill>
              </a:rPr>
              <a:t>i,j</a:t>
            </a:r>
            <a:r>
              <a:rPr lang="en-US" altLang="zh-CN" sz="2800" b="1">
                <a:solidFill>
                  <a:srgbClr val="FF0000"/>
                </a:solidFill>
              </a:rPr>
              <a:t>]&gt;0 then exit(f[</a:t>
            </a:r>
            <a:r>
              <a:rPr lang="en-US" altLang="zh-CN" sz="2800" b="1" err="1">
                <a:solidFill>
                  <a:srgbClr val="FF0000"/>
                </a:solidFill>
              </a:rPr>
              <a:t>i,j</a:t>
            </a:r>
            <a:r>
              <a:rPr lang="en-US" altLang="zh-CN" sz="2800" b="1" smtClean="0">
                <a:solidFill>
                  <a:srgbClr val="FF0000"/>
                </a:solidFill>
              </a:rPr>
              <a:t>]);	//</a:t>
            </a:r>
            <a:r>
              <a:rPr lang="zh-CN" altLang="en-US" sz="2800" b="1" smtClean="0">
                <a:solidFill>
                  <a:srgbClr val="FF0000"/>
                </a:solidFill>
              </a:rPr>
              <a:t>已经求过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b="1"/>
              <a:t>      f[</a:t>
            </a:r>
            <a:r>
              <a:rPr lang="en-US" altLang="zh-CN" sz="2800" b="1" err="1"/>
              <a:t>i,j</a:t>
            </a:r>
            <a:r>
              <a:rPr lang="en-US" altLang="zh-CN" sz="2800" b="1"/>
              <a:t>]:=</a:t>
            </a:r>
            <a:r>
              <a:rPr lang="en-US" altLang="zh-CN" sz="2800" b="1" err="1"/>
              <a:t>maxlongint</a:t>
            </a:r>
            <a:r>
              <a:rPr lang="en-US" altLang="zh-CN" sz="2800" b="1" smtClean="0"/>
              <a:t>;/		/</a:t>
            </a:r>
            <a:r>
              <a:rPr lang="zh-CN" altLang="en-US" sz="2800" b="1" smtClean="0"/>
              <a:t>为求最小值准备</a:t>
            </a:r>
            <a:endParaRPr lang="en-US" altLang="zh-CN" sz="2800" b="1"/>
          </a:p>
          <a:p>
            <a:pPr marL="0" indent="0">
              <a:buNone/>
            </a:pPr>
            <a:r>
              <a:rPr lang="en-US" altLang="zh-CN" sz="2800" b="1"/>
              <a:t>      for k:=i to </a:t>
            </a:r>
            <a:r>
              <a:rPr lang="en-US" altLang="zh-CN" sz="2800" b="1" smtClean="0"/>
              <a:t>j-1 do</a:t>
            </a:r>
          </a:p>
          <a:p>
            <a:pPr marL="0" indent="0">
              <a:buNone/>
            </a:pPr>
            <a:r>
              <a:rPr lang="en-US" altLang="zh-CN" sz="2800" b="1"/>
              <a:t> </a:t>
            </a:r>
            <a:r>
              <a:rPr lang="en-US" altLang="zh-CN" sz="2800" b="1" smtClean="0"/>
              <a:t>       f[</a:t>
            </a:r>
            <a:r>
              <a:rPr lang="en-US" altLang="zh-CN" sz="2800" b="1" err="1" smtClean="0"/>
              <a:t>i,j</a:t>
            </a:r>
            <a:r>
              <a:rPr lang="en-US" altLang="zh-CN" sz="2800" b="1"/>
              <a:t>]:=min(f[</a:t>
            </a:r>
            <a:r>
              <a:rPr lang="en-US" altLang="zh-CN" sz="2800" b="1" err="1"/>
              <a:t>i,j</a:t>
            </a:r>
            <a:r>
              <a:rPr lang="en-US" altLang="zh-CN" sz="2800" b="1" smtClean="0"/>
              <a:t>],</a:t>
            </a:r>
          </a:p>
          <a:p>
            <a:pPr marL="0" indent="0">
              <a:buNone/>
            </a:pPr>
            <a:r>
              <a:rPr lang="en-US" altLang="zh-CN" sz="2800" b="1" smtClean="0"/>
              <a:t>           </a:t>
            </a:r>
            <a:r>
              <a:rPr lang="en-US" altLang="zh-CN" sz="2800" b="1" err="1" smtClean="0">
                <a:solidFill>
                  <a:srgbClr val="FF0000"/>
                </a:solidFill>
              </a:rPr>
              <a:t>dfs</a:t>
            </a:r>
            <a:r>
              <a:rPr lang="en-US" altLang="zh-CN" sz="2800" b="1" smtClean="0">
                <a:solidFill>
                  <a:srgbClr val="FF0000"/>
                </a:solidFill>
              </a:rPr>
              <a:t>(</a:t>
            </a:r>
            <a:r>
              <a:rPr lang="en-US" altLang="zh-CN" sz="2800" b="1" err="1" smtClean="0">
                <a:solidFill>
                  <a:srgbClr val="FF0000"/>
                </a:solidFill>
              </a:rPr>
              <a:t>i,k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en-US" altLang="zh-CN" sz="2800" b="1"/>
              <a:t>+</a:t>
            </a:r>
            <a:r>
              <a:rPr lang="en-US" altLang="zh-CN" sz="2800" b="1" err="1">
                <a:solidFill>
                  <a:srgbClr val="FF0000"/>
                </a:solidFill>
              </a:rPr>
              <a:t>dfs</a:t>
            </a:r>
            <a:r>
              <a:rPr lang="en-US" altLang="zh-CN" sz="2800" b="1">
                <a:solidFill>
                  <a:srgbClr val="FF0000"/>
                </a:solidFill>
              </a:rPr>
              <a:t>(k+1,j)</a:t>
            </a:r>
            <a:r>
              <a:rPr lang="en-US" altLang="zh-CN" sz="2800" b="1"/>
              <a:t>+</a:t>
            </a:r>
            <a:r>
              <a:rPr lang="en-US" altLang="zh-CN" sz="2800" b="1" u="sng"/>
              <a:t>s[j]-s[i-1]</a:t>
            </a:r>
            <a:r>
              <a:rPr lang="en-US" altLang="zh-CN" sz="2800" b="1"/>
              <a:t>);</a:t>
            </a:r>
          </a:p>
          <a:p>
            <a:pPr marL="0" indent="0">
              <a:buNone/>
            </a:pPr>
            <a:r>
              <a:rPr lang="en-US" altLang="zh-CN" sz="2800" b="1"/>
              <a:t>      exit(f[</a:t>
            </a:r>
            <a:r>
              <a:rPr lang="en-US" altLang="zh-CN" sz="2800" b="1" err="1"/>
              <a:t>i,j</a:t>
            </a:r>
            <a:r>
              <a:rPr lang="en-US" altLang="zh-CN" sz="2800" b="1" smtClean="0"/>
              <a:t>]); 			// </a:t>
            </a:r>
            <a:r>
              <a:rPr lang="en-US" altLang="zh-CN" sz="2800" b="1" err="1" smtClean="0"/>
              <a:t>dfs</a:t>
            </a:r>
            <a:r>
              <a:rPr lang="en-US" altLang="zh-CN" sz="2800" b="1" smtClean="0"/>
              <a:t>=f[</a:t>
            </a:r>
            <a:r>
              <a:rPr lang="en-US" altLang="zh-CN" sz="2800" b="1" err="1" smtClean="0"/>
              <a:t>i,j</a:t>
            </a:r>
            <a:r>
              <a:rPr lang="en-US" altLang="zh-CN" sz="2800" b="1" smtClean="0"/>
              <a:t>] </a:t>
            </a:r>
            <a:r>
              <a:rPr lang="zh-CN" altLang="en-US" sz="2800" b="1" smtClean="0"/>
              <a:t>返回函数值</a:t>
            </a:r>
            <a:endParaRPr lang="en-US" altLang="zh-CN" sz="2800" b="1"/>
          </a:p>
          <a:p>
            <a:pPr marL="0" indent="0">
              <a:buNone/>
            </a:pPr>
            <a:r>
              <a:rPr lang="en-US" altLang="zh-CN" sz="2800" b="1"/>
              <a:t>    end;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41599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139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13968"/>
              </p:ext>
            </p:extLst>
          </p:nvPr>
        </p:nvGraphicFramePr>
        <p:xfrm>
          <a:off x="2372107" y="2268535"/>
          <a:ext cx="4560168" cy="4120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028"/>
                <a:gridCol w="760028"/>
                <a:gridCol w="760028"/>
                <a:gridCol w="760028"/>
                <a:gridCol w="760028"/>
                <a:gridCol w="760028"/>
              </a:tblGrid>
              <a:tr h="686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0</a:t>
                      </a:r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7</a:t>
                      </a:r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20</a:t>
                      </a:r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36</a:t>
                      </a:r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47</a:t>
                      </a:r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CN" altLang="en-US" sz="28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86705"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0</a:t>
                      </a:r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10</a:t>
                      </a:r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25</a:t>
                      </a:r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34</a:t>
                      </a:r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48</a:t>
                      </a:r>
                      <a:endParaRPr lang="zh-CN" altLang="en-US" sz="2800" b="1"/>
                    </a:p>
                  </a:txBody>
                  <a:tcPr anchor="ctr"/>
                </a:tc>
              </a:tr>
              <a:tr h="686705"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0</a:t>
                      </a:r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11</a:t>
                      </a:r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20</a:t>
                      </a:r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34</a:t>
                      </a:r>
                      <a:endParaRPr lang="zh-CN" altLang="en-US" sz="2800" b="1"/>
                    </a:p>
                  </a:txBody>
                  <a:tcPr anchor="ctr"/>
                </a:tc>
              </a:tr>
              <a:tr h="686705"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0</a:t>
                      </a:r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7</a:t>
                      </a:r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17</a:t>
                      </a:r>
                      <a:endParaRPr lang="zh-CN" altLang="en-US" sz="2800" b="1"/>
                    </a:p>
                  </a:txBody>
                  <a:tcPr anchor="ctr"/>
                </a:tc>
              </a:tr>
              <a:tr h="686705"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0</a:t>
                      </a:r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6</a:t>
                      </a:r>
                      <a:endParaRPr lang="zh-CN" altLang="en-US" sz="2800" b="1"/>
                    </a:p>
                  </a:txBody>
                  <a:tcPr anchor="ctr"/>
                </a:tc>
              </a:tr>
              <a:tr h="686705"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/>
                        <a:t>0</a:t>
                      </a:r>
                      <a:endParaRPr lang="zh-CN" altLang="en-US" sz="2800" b="1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 rot="2491622">
            <a:off x="1223675" y="4084228"/>
            <a:ext cx="64121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smtClean="0">
                <a:solidFill>
                  <a:srgbClr val="FF0000"/>
                </a:solidFill>
              </a:rPr>
              <a:t>3      4      6      5      2      4</a:t>
            </a:r>
            <a:endParaRPr lang="zh-CN" altLang="en-US" sz="44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1692474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mtClean="0"/>
              <a:t>1      2     3     4      5     6</a:t>
            </a:r>
            <a:endParaRPr lang="zh-CN" altLang="en-US" sz="3600" b="1"/>
          </a:p>
        </p:txBody>
      </p:sp>
      <p:sp>
        <p:nvSpPr>
          <p:cNvPr id="12" name="TextBox 11"/>
          <p:cNvSpPr txBox="1"/>
          <p:nvPr/>
        </p:nvSpPr>
        <p:spPr>
          <a:xfrm>
            <a:off x="1738609" y="2052513"/>
            <a:ext cx="5242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/>
              <a:t>1</a:t>
            </a:r>
          </a:p>
          <a:p>
            <a:r>
              <a:rPr lang="en-US" altLang="zh-CN" sz="4800" b="1" smtClean="0"/>
              <a:t>2</a:t>
            </a:r>
          </a:p>
          <a:p>
            <a:r>
              <a:rPr lang="en-US" altLang="zh-CN" sz="4800" b="1" smtClean="0"/>
              <a:t>3</a:t>
            </a:r>
          </a:p>
          <a:p>
            <a:r>
              <a:rPr lang="en-US" altLang="zh-CN" sz="4800" b="1" smtClean="0"/>
              <a:t>4</a:t>
            </a:r>
          </a:p>
          <a:p>
            <a:r>
              <a:rPr lang="en-US" altLang="zh-CN" sz="4800" b="1" smtClean="0"/>
              <a:t>5</a:t>
            </a:r>
          </a:p>
          <a:p>
            <a:r>
              <a:rPr lang="en-US" altLang="zh-CN" sz="4800" b="1" smtClean="0"/>
              <a:t>6</a:t>
            </a:r>
            <a:endParaRPr lang="zh-CN" altLang="en-US" sz="4800" b="1"/>
          </a:p>
        </p:txBody>
      </p:sp>
      <p:sp>
        <p:nvSpPr>
          <p:cNvPr id="13" name="矩形 12"/>
          <p:cNvSpPr/>
          <p:nvPr/>
        </p:nvSpPr>
        <p:spPr>
          <a:xfrm>
            <a:off x="360409" y="188643"/>
            <a:ext cx="8495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/>
              <a:t>f[</a:t>
            </a:r>
            <a:r>
              <a:rPr lang="en-US" altLang="zh-CN" sz="3200" b="1" err="1"/>
              <a:t>i,j</a:t>
            </a:r>
            <a:r>
              <a:rPr lang="en-US" altLang="zh-CN" sz="3200" b="1" smtClean="0"/>
              <a:t>]:</a:t>
            </a:r>
            <a:r>
              <a:rPr lang="zh-CN" altLang="en-US" sz="3200" b="1" smtClean="0"/>
              <a:t>第</a:t>
            </a:r>
            <a:r>
              <a:rPr lang="en-US" altLang="zh-CN" sz="3200" b="1"/>
              <a:t>i</a:t>
            </a:r>
            <a:r>
              <a:rPr lang="zh-CN" altLang="en-US" sz="3200" b="1"/>
              <a:t>到第</a:t>
            </a:r>
            <a:r>
              <a:rPr lang="en-US" altLang="zh-CN" sz="3200" b="1"/>
              <a:t>j</a:t>
            </a:r>
            <a:r>
              <a:rPr lang="zh-CN" altLang="en-US" sz="3200" b="1"/>
              <a:t>堆</a:t>
            </a:r>
            <a:r>
              <a:rPr lang="zh-CN" altLang="zh-CN" sz="3200" b="1"/>
              <a:t>间合并为一堆的最小代价</a:t>
            </a:r>
            <a:r>
              <a:rPr lang="zh-CN" altLang="en-US" sz="3200" b="1"/>
              <a:t>。</a:t>
            </a:r>
            <a:endParaRPr lang="en-US" altLang="zh-CN" sz="3200" b="1"/>
          </a:p>
        </p:txBody>
      </p:sp>
      <p:sp>
        <p:nvSpPr>
          <p:cNvPr id="14" name="矩形 13"/>
          <p:cNvSpPr/>
          <p:nvPr/>
        </p:nvSpPr>
        <p:spPr>
          <a:xfrm>
            <a:off x="1000286" y="836715"/>
            <a:ext cx="5812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/>
              <a:t>f[</a:t>
            </a:r>
            <a:r>
              <a:rPr lang="en-US" altLang="zh-CN" sz="3200" b="1" err="1"/>
              <a:t>i,j</a:t>
            </a:r>
            <a:r>
              <a:rPr lang="en-US" altLang="zh-CN" sz="3200" b="1"/>
              <a:t>]:={f[</a:t>
            </a:r>
            <a:r>
              <a:rPr lang="en-US" altLang="zh-CN" sz="3200" b="1" err="1"/>
              <a:t>i,k</a:t>
            </a:r>
            <a:r>
              <a:rPr lang="en-US" altLang="zh-CN" sz="3200" b="1"/>
              <a:t>]+f[k+1,j]}+sum[</a:t>
            </a:r>
            <a:r>
              <a:rPr lang="en-US" altLang="zh-CN" sz="3200" b="1" err="1"/>
              <a:t>i,j</a:t>
            </a:r>
            <a:r>
              <a:rPr lang="en-US" altLang="zh-CN" sz="3200" b="1"/>
              <a:t>]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60581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772400" cy="796951"/>
          </a:xfrm>
        </p:spPr>
        <p:txBody>
          <a:bodyPr>
            <a:normAutofit fontScale="90000"/>
          </a:bodyPr>
          <a:lstStyle/>
          <a:p>
            <a:r>
              <a:rPr lang="zh-CN" altLang="en-US" b="1" smtClean="0">
                <a:solidFill>
                  <a:schemeClr val="tx1"/>
                </a:solidFill>
              </a:rPr>
              <a:t>每个位置被计算过的次数：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99592" y="1340768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/>
              <a:t>1  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1  1  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1  2  1  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1  3  3 </a:t>
            </a:r>
            <a:r>
              <a:rPr lang="en-US" altLang="zh-CN" b="1" smtClean="0"/>
              <a:t>  </a:t>
            </a:r>
            <a:r>
              <a:rPr lang="en-US" altLang="zh-CN" b="1"/>
              <a:t>1  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1  4  6 </a:t>
            </a:r>
            <a:r>
              <a:rPr lang="en-US" altLang="zh-CN" b="1" smtClean="0"/>
              <a:t>  </a:t>
            </a:r>
            <a:r>
              <a:rPr lang="en-US" altLang="zh-CN" b="1"/>
              <a:t>4  </a:t>
            </a:r>
            <a:r>
              <a:rPr lang="en-US" altLang="zh-CN" b="1" smtClean="0"/>
              <a:t> 1  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1  5  10  10  5  </a:t>
            </a:r>
            <a:r>
              <a:rPr lang="en-US" altLang="zh-CN" b="1" smtClean="0"/>
              <a:t> 1  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1  6  15  20  15  6  </a:t>
            </a:r>
            <a:r>
              <a:rPr lang="en-US" altLang="zh-CN" b="1" smtClean="0"/>
              <a:t> 1  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1  7  21  35  35  21  7  </a:t>
            </a:r>
            <a:r>
              <a:rPr lang="en-US" altLang="zh-CN" b="1" smtClean="0"/>
              <a:t> 1  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1  8  28  56  70  56  28  8 </a:t>
            </a:r>
            <a:r>
              <a:rPr lang="en-US" altLang="zh-CN" b="1" smtClean="0"/>
              <a:t>  </a:t>
            </a:r>
            <a:r>
              <a:rPr lang="en-US" altLang="zh-CN" b="1"/>
              <a:t>1  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1  9  36  84  126 </a:t>
            </a:r>
            <a:r>
              <a:rPr lang="en-US" altLang="zh-CN" b="1" smtClean="0"/>
              <a:t>126 84  </a:t>
            </a:r>
            <a:r>
              <a:rPr lang="en-US" altLang="zh-CN" b="1"/>
              <a:t>36  9  1 </a:t>
            </a:r>
            <a:endParaRPr lang="zh-CN" altLang="en-US" b="1">
              <a:solidFill>
                <a:srgbClr val="3333FF"/>
              </a:solidFill>
            </a:endParaRPr>
          </a:p>
          <a:p>
            <a:pPr marL="0" indent="0">
              <a:buNone/>
            </a:pP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0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140</a:t>
            </a:fld>
            <a:endParaRPr lang="zh-CN" altLang="en-US"/>
          </a:p>
        </p:txBody>
      </p:sp>
      <p:pic>
        <p:nvPicPr>
          <p:cNvPr id="1025" name="Picture 1" descr="C:\Users\ssfzzzc\AppData\Roaming\Tencent\Users\452378421\QQ\WinTemp\RichOle\AA8P~$YO0YA(J]3HF}E[TV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8841"/>
            <a:ext cx="4968552" cy="446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1709" y="489582"/>
            <a:ext cx="8049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/>
              <a:t>f[2,5]=min(f[2,2]+f[3,5];f[2,3]+f[4,5];f[2,4]+f[5,5])+sum[2,5]=min(20,10+7,25)+17=34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374379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796951"/>
          </a:xfrm>
        </p:spPr>
        <p:txBody>
          <a:bodyPr/>
          <a:lstStyle/>
          <a:p>
            <a:r>
              <a:rPr lang="zh-CN" altLang="en-US" b="1" smtClean="0"/>
              <a:t>递推法：合并第 </a:t>
            </a:r>
            <a:r>
              <a:rPr lang="en-US" altLang="zh-CN" b="1" smtClean="0"/>
              <a:t>i</a:t>
            </a:r>
            <a:r>
              <a:rPr lang="zh-CN" altLang="en-US" b="1" smtClean="0"/>
              <a:t>堆到第 </a:t>
            </a:r>
            <a:r>
              <a:rPr lang="en-US" altLang="zh-CN" b="1" smtClean="0"/>
              <a:t>j</a:t>
            </a:r>
            <a:r>
              <a:rPr lang="zh-CN" altLang="en-US" b="1" smtClean="0"/>
              <a:t>堆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755576" y="1196753"/>
            <a:ext cx="8136904" cy="5524589"/>
          </a:xfrm>
        </p:spPr>
        <p:txBody>
          <a:bodyPr wrap="square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3200" b="1"/>
              <a:t>for i:=1 to n do f[</a:t>
            </a:r>
            <a:r>
              <a:rPr lang="en-US" altLang="zh-CN" sz="3200" b="1" err="1"/>
              <a:t>i,i</a:t>
            </a:r>
            <a:r>
              <a:rPr lang="en-US" altLang="zh-CN" sz="3200" b="1"/>
              <a:t>]:=0;{</a:t>
            </a:r>
            <a:r>
              <a:rPr lang="zh-CN" altLang="en-US" sz="3200" b="1"/>
              <a:t>初始化</a:t>
            </a:r>
            <a:r>
              <a:rPr lang="en-US" altLang="zh-CN" sz="3200" b="1"/>
              <a:t>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200" b="1" smtClean="0"/>
              <a:t>for </a:t>
            </a:r>
            <a:r>
              <a:rPr lang="en-US" altLang="zh-CN" sz="3200" b="1"/>
              <a:t>p:=1 to n-1 </a:t>
            </a:r>
            <a:r>
              <a:rPr lang="en-US" altLang="zh-CN" sz="3200" b="1" smtClean="0"/>
              <a:t>do //</a:t>
            </a:r>
            <a:r>
              <a:rPr lang="zh-CN" altLang="en-US" sz="3200" b="1" smtClean="0"/>
              <a:t>合并的堆数</a:t>
            </a:r>
            <a:r>
              <a:rPr lang="en-US" altLang="zh-CN" sz="3200" b="1" smtClean="0"/>
              <a:t>p:</a:t>
            </a:r>
            <a:r>
              <a:rPr lang="zh-CN" altLang="en-US" sz="3200" b="1"/>
              <a:t> </a:t>
            </a:r>
            <a:r>
              <a:rPr lang="zh-CN" altLang="en-US" sz="3200" b="1" smtClean="0"/>
              <a:t>阶段</a:t>
            </a:r>
            <a:endParaRPr lang="en-US" altLang="zh-CN" sz="3200" b="1" smtClean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200" b="1" smtClean="0"/>
              <a:t>  for </a:t>
            </a:r>
            <a:r>
              <a:rPr lang="en-US" altLang="zh-CN" sz="3200" b="1"/>
              <a:t>i:=1 to n-p do  </a:t>
            </a:r>
            <a:r>
              <a:rPr lang="en-US" altLang="zh-CN" sz="3200" b="1" smtClean="0"/>
              <a:t>//</a:t>
            </a:r>
            <a:r>
              <a:rPr lang="zh-CN" altLang="en-US" sz="3200" b="1" smtClean="0"/>
              <a:t>枚举</a:t>
            </a:r>
            <a:r>
              <a:rPr lang="zh-CN" altLang="en-US" sz="3200" b="1"/>
              <a:t>状态</a:t>
            </a:r>
            <a:r>
              <a:rPr lang="zh-CN" altLang="en-US" sz="3200" b="1" smtClean="0"/>
              <a:t>：</a:t>
            </a:r>
            <a:endParaRPr lang="en-US" altLang="zh-CN" sz="3200" b="1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200" b="1"/>
              <a:t>    </a:t>
            </a:r>
            <a:r>
              <a:rPr lang="en-US" altLang="zh-CN" sz="3200" b="1" smtClean="0"/>
              <a:t>begin</a:t>
            </a:r>
            <a:endParaRPr lang="en-US" altLang="zh-CN" sz="3200" b="1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200" b="1"/>
              <a:t>      </a:t>
            </a:r>
            <a:r>
              <a:rPr lang="en-US" altLang="zh-CN" sz="3200" b="1" smtClean="0"/>
              <a:t>j</a:t>
            </a:r>
            <a:r>
              <a:rPr lang="en-US" altLang="zh-CN" sz="3200" b="1"/>
              <a:t>:=i+p;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200" b="1"/>
              <a:t>      </a:t>
            </a:r>
            <a:r>
              <a:rPr lang="en-US" altLang="zh-CN" sz="3200" b="1" smtClean="0"/>
              <a:t>f[</a:t>
            </a:r>
            <a:r>
              <a:rPr lang="en-US" altLang="zh-CN" sz="3200" b="1" err="1" smtClean="0"/>
              <a:t>i,j</a:t>
            </a:r>
            <a:r>
              <a:rPr lang="en-US" altLang="zh-CN" sz="3200" b="1"/>
              <a:t>]:=</a:t>
            </a:r>
            <a:r>
              <a:rPr lang="en-US" altLang="zh-CN" sz="3200" b="1" err="1"/>
              <a:t>maxlongint</a:t>
            </a:r>
            <a:r>
              <a:rPr lang="en-US" altLang="zh-CN" sz="3200" b="1"/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200" b="1"/>
              <a:t>      </a:t>
            </a:r>
            <a:r>
              <a:rPr lang="en-US" altLang="zh-CN" sz="3200" b="1" smtClean="0"/>
              <a:t>for </a:t>
            </a:r>
            <a:r>
              <a:rPr lang="en-US" altLang="zh-CN" sz="3200" b="1"/>
              <a:t>k:=i to j-1 do {</a:t>
            </a:r>
            <a:r>
              <a:rPr lang="zh-CN" altLang="en-US" sz="3200" b="1"/>
              <a:t>枚举决策</a:t>
            </a:r>
            <a:r>
              <a:rPr lang="en-US" altLang="zh-CN" sz="3200" b="1"/>
              <a:t>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200" b="1"/>
              <a:t>        </a:t>
            </a:r>
            <a:r>
              <a:rPr lang="en-US" altLang="zh-CN" sz="3200" b="1" smtClean="0">
                <a:solidFill>
                  <a:srgbClr val="FF0000"/>
                </a:solidFill>
              </a:rPr>
              <a:t>f[</a:t>
            </a:r>
            <a:r>
              <a:rPr lang="en-US" altLang="zh-CN" sz="3200" b="1" err="1" smtClean="0">
                <a:solidFill>
                  <a:srgbClr val="FF0000"/>
                </a:solidFill>
              </a:rPr>
              <a:t>i,j</a:t>
            </a:r>
            <a:r>
              <a:rPr lang="en-US" altLang="zh-CN" sz="3200" b="1">
                <a:solidFill>
                  <a:srgbClr val="FF0000"/>
                </a:solidFill>
              </a:rPr>
              <a:t>]:=min(f[</a:t>
            </a:r>
            <a:r>
              <a:rPr lang="en-US" altLang="zh-CN" sz="3200" b="1" err="1">
                <a:solidFill>
                  <a:srgbClr val="FF0000"/>
                </a:solidFill>
              </a:rPr>
              <a:t>i,j</a:t>
            </a:r>
            <a:r>
              <a:rPr lang="en-US" altLang="zh-CN" sz="3200" b="1" smtClean="0">
                <a:solidFill>
                  <a:srgbClr val="FF0000"/>
                </a:solidFill>
              </a:rPr>
              <a:t>],f[</a:t>
            </a:r>
            <a:r>
              <a:rPr lang="en-US" altLang="zh-CN" sz="3200" b="1" err="1" smtClean="0">
                <a:solidFill>
                  <a:srgbClr val="FF0000"/>
                </a:solidFill>
              </a:rPr>
              <a:t>i,k</a:t>
            </a:r>
            <a:r>
              <a:rPr lang="en-US" altLang="zh-CN" sz="3200" b="1">
                <a:solidFill>
                  <a:srgbClr val="FF0000"/>
                </a:solidFill>
              </a:rPr>
              <a:t>]+f[k+1,j]);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200" b="1"/>
              <a:t>      </a:t>
            </a:r>
            <a:r>
              <a:rPr lang="en-US" altLang="zh-CN" sz="3200" b="1" smtClean="0"/>
              <a:t>f[</a:t>
            </a:r>
            <a:r>
              <a:rPr lang="en-US" altLang="zh-CN" sz="3200" b="1" err="1" smtClean="0"/>
              <a:t>i,j</a:t>
            </a:r>
            <a:r>
              <a:rPr lang="en-US" altLang="zh-CN" sz="3200" b="1"/>
              <a:t>]:=f[</a:t>
            </a:r>
            <a:r>
              <a:rPr lang="en-US" altLang="zh-CN" sz="3200" b="1" err="1"/>
              <a:t>i,j</a:t>
            </a:r>
            <a:r>
              <a:rPr lang="en-US" altLang="zh-CN" sz="3200" b="1" smtClean="0"/>
              <a:t>]+</a:t>
            </a:r>
            <a:r>
              <a:rPr lang="en-US" altLang="zh-CN" sz="3200" b="1" u="sng" smtClean="0"/>
              <a:t>s[j]-s[i-1]</a:t>
            </a:r>
            <a:r>
              <a:rPr lang="en-US" altLang="zh-CN" sz="3200" b="1" smtClean="0"/>
              <a:t>;</a:t>
            </a:r>
            <a:endParaRPr lang="en-US" altLang="zh-CN" sz="3200" b="1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200" b="1"/>
              <a:t>   </a:t>
            </a:r>
            <a:r>
              <a:rPr lang="en-US" altLang="zh-CN" sz="3200" b="1" smtClean="0"/>
              <a:t> end</a:t>
            </a:r>
            <a:r>
              <a:rPr lang="en-US" altLang="zh-CN" sz="3200" b="1"/>
              <a:t>;</a:t>
            </a:r>
          </a:p>
          <a:p>
            <a:pPr marL="0" indent="0">
              <a:buNone/>
            </a:pPr>
            <a:endParaRPr lang="zh-CN" altLang="en-US" sz="2800" b="1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24128" y="5817457"/>
            <a:ext cx="28083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b="1"/>
              <a:t>时间</a:t>
            </a:r>
            <a:r>
              <a:rPr lang="en-US" altLang="zh-CN" sz="4000" b="1"/>
              <a:t>:</a:t>
            </a:r>
            <a:r>
              <a:rPr lang="en-US" altLang="zh-CN" sz="4000" b="1" smtClean="0"/>
              <a:t>O(n</a:t>
            </a:r>
            <a:r>
              <a:rPr lang="en-US" altLang="zh-CN" sz="4000" b="1" baseline="30000" smtClean="0"/>
              <a:t>3</a:t>
            </a:r>
            <a:r>
              <a:rPr lang="en-US" altLang="zh-CN" sz="40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445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772400" cy="796951"/>
          </a:xfrm>
        </p:spPr>
        <p:txBody>
          <a:bodyPr/>
          <a:lstStyle/>
          <a:p>
            <a:r>
              <a:rPr lang="zh-CN" altLang="en-US" b="1" smtClean="0"/>
              <a:t>总结本题：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115616" y="1628801"/>
            <a:ext cx="6912768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smtClean="0"/>
              <a:t>1</a:t>
            </a:r>
            <a:r>
              <a:rPr lang="zh-CN" altLang="en-US" sz="3200" b="1" smtClean="0"/>
              <a:t>、前缀和的应用。</a:t>
            </a:r>
            <a:endParaRPr lang="en-US" altLang="zh-CN" sz="3200" b="1" smtClean="0"/>
          </a:p>
          <a:p>
            <a:pPr marL="0" indent="0">
              <a:buNone/>
            </a:pPr>
            <a:r>
              <a:rPr lang="en-US" altLang="zh-CN" sz="3200" b="1" smtClean="0"/>
              <a:t>2</a:t>
            </a:r>
            <a:r>
              <a:rPr lang="zh-CN" altLang="en-US" sz="3200" b="1" smtClean="0"/>
              <a:t>、区间的</a:t>
            </a:r>
            <a:r>
              <a:rPr lang="en-US" altLang="zh-CN" sz="3200" b="1" err="1" smtClean="0"/>
              <a:t>dp</a:t>
            </a:r>
            <a:r>
              <a:rPr lang="zh-CN" altLang="en-US" sz="3200" b="1" smtClean="0"/>
              <a:t>的求解方法：</a:t>
            </a:r>
            <a:endParaRPr lang="en-US" altLang="zh-CN" sz="3200" b="1" smtClean="0"/>
          </a:p>
          <a:p>
            <a:pPr marL="0" indent="0">
              <a:buNone/>
            </a:pPr>
            <a:r>
              <a:rPr lang="en-US" altLang="zh-CN" sz="3200" b="1"/>
              <a:t> </a:t>
            </a:r>
            <a:r>
              <a:rPr lang="en-US" altLang="zh-CN" sz="3200" b="1" smtClean="0"/>
              <a:t>  </a:t>
            </a:r>
            <a:r>
              <a:rPr lang="zh-CN" altLang="en-US" sz="3200" b="1" smtClean="0"/>
              <a:t>不能顺推也不能倒推。</a:t>
            </a:r>
            <a:endParaRPr lang="en-US" altLang="zh-CN" sz="3200" b="1" smtClean="0"/>
          </a:p>
          <a:p>
            <a:pPr marL="0" indent="0">
              <a:buNone/>
            </a:pPr>
            <a:r>
              <a:rPr lang="zh-CN" altLang="en-US" sz="3200" b="1" smtClean="0"/>
              <a:t>是以区间长度的大小划分阶段。</a:t>
            </a:r>
            <a:endParaRPr lang="en-US" altLang="zh-CN" sz="3200" b="1" smtClean="0"/>
          </a:p>
          <a:p>
            <a:pPr marL="0" indent="0">
              <a:buNone/>
            </a:pPr>
            <a:r>
              <a:rPr lang="zh-CN" altLang="en-US" sz="3200" b="1" smtClean="0"/>
              <a:t>按区间从小到大的顺序划分。</a:t>
            </a:r>
            <a:endParaRPr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9045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548681"/>
            <a:ext cx="7272808" cy="796951"/>
          </a:xfrm>
        </p:spPr>
        <p:txBody>
          <a:bodyPr/>
          <a:lstStyle/>
          <a:p>
            <a:r>
              <a:rPr lang="zh-CN" altLang="en-US" b="1" smtClean="0"/>
              <a:t>扩展一下：</a:t>
            </a:r>
            <a:r>
              <a:rPr lang="en-US" altLang="zh-CN" b="1" smtClean="0"/>
              <a:t>NOI95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1560" y="1412776"/>
            <a:ext cx="77724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smtClean="0"/>
              <a:t>石子由一排改为围成一个环的形状？</a:t>
            </a:r>
            <a:endParaRPr lang="zh-CN" altLang="en-US" sz="3600" b="1"/>
          </a:p>
        </p:txBody>
      </p:sp>
      <p:sp>
        <p:nvSpPr>
          <p:cNvPr id="5" name="矩形 4"/>
          <p:cNvSpPr/>
          <p:nvPr/>
        </p:nvSpPr>
        <p:spPr>
          <a:xfrm>
            <a:off x="2843808" y="2282383"/>
            <a:ext cx="15969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/>
              <a:t>4 5 9 4</a:t>
            </a:r>
          </a:p>
        </p:txBody>
      </p:sp>
      <p:sp>
        <p:nvSpPr>
          <p:cNvPr id="6" name="矩形 5"/>
          <p:cNvSpPr/>
          <p:nvPr/>
        </p:nvSpPr>
        <p:spPr>
          <a:xfrm>
            <a:off x="1763688" y="3212978"/>
            <a:ext cx="46085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/>
              <a:t>4 5 9 </a:t>
            </a:r>
            <a:r>
              <a:rPr lang="en-US" altLang="zh-CN" sz="4400" b="1" smtClean="0"/>
              <a:t>4 </a:t>
            </a:r>
            <a:r>
              <a:rPr lang="en-US" altLang="zh-CN" sz="4400" b="1" smtClean="0">
                <a:solidFill>
                  <a:srgbClr val="FF0000"/>
                </a:solidFill>
              </a:rPr>
              <a:t>4 5 9</a:t>
            </a:r>
            <a:endParaRPr lang="en-US" altLang="zh-CN" sz="4400" b="1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71871" y="3982419"/>
            <a:ext cx="3707907" cy="958751"/>
            <a:chOff x="1871868" y="3982417"/>
            <a:chExt cx="3707907" cy="958751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871868" y="3982417"/>
              <a:ext cx="19438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483768" y="4293096"/>
              <a:ext cx="19438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003294" y="4581128"/>
              <a:ext cx="19438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635896" y="4941168"/>
              <a:ext cx="19438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410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144</a:t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699792" y="404665"/>
            <a:ext cx="72008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chemeClr val="tx1"/>
                </a:solidFill>
              </a:rPr>
              <a:t>4</a:t>
            </a:r>
            <a:endParaRPr lang="zh-CN" altLang="en-US" sz="3600" b="1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32362" y="422511"/>
            <a:ext cx="72008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chemeClr val="tx1"/>
                </a:solidFill>
              </a:rPr>
              <a:t>5</a:t>
            </a:r>
            <a:endParaRPr lang="zh-CN" altLang="en-US" sz="3600" b="1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27984" y="2029819"/>
            <a:ext cx="72008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chemeClr val="tx1"/>
                </a:solidFill>
              </a:rPr>
              <a:t>9</a:t>
            </a:r>
            <a:endParaRPr lang="zh-CN" altLang="en-US" sz="3600" b="1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20246" y="2029819"/>
            <a:ext cx="72008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chemeClr val="tx1"/>
                </a:solidFill>
              </a:rPr>
              <a:t>4</a:t>
            </a:r>
            <a:endParaRPr lang="zh-CN" altLang="en-US" sz="3600" b="1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5" idx="6"/>
            <a:endCxn id="6" idx="2"/>
          </p:cNvCxnSpPr>
          <p:nvPr/>
        </p:nvCxnSpPr>
        <p:spPr>
          <a:xfrm>
            <a:off x="3419872" y="764705"/>
            <a:ext cx="1112490" cy="178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027338" y="1142591"/>
            <a:ext cx="32494" cy="8872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71777" y="1124744"/>
            <a:ext cx="32494" cy="8872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7" idx="2"/>
          </p:cNvCxnSpPr>
          <p:nvPr/>
        </p:nvCxnSpPr>
        <p:spPr>
          <a:xfrm>
            <a:off x="3387378" y="2389859"/>
            <a:ext cx="10406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671861" y="3212976"/>
            <a:ext cx="4608512" cy="1728192"/>
            <a:chOff x="1671861" y="3212976"/>
            <a:chExt cx="4608512" cy="1728192"/>
          </a:xfrm>
        </p:grpSpPr>
        <p:sp>
          <p:nvSpPr>
            <p:cNvPr id="16" name="矩形 15"/>
            <p:cNvSpPr/>
            <p:nvPr/>
          </p:nvSpPr>
          <p:spPr>
            <a:xfrm>
              <a:off x="1671861" y="3212976"/>
              <a:ext cx="460851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400" b="1"/>
                <a:t>4 5 9 </a:t>
              </a:r>
              <a:r>
                <a:rPr lang="en-US" altLang="zh-CN" sz="4400" b="1" smtClean="0"/>
                <a:t>4 </a:t>
              </a:r>
              <a:r>
                <a:rPr lang="en-US" altLang="zh-CN" sz="4400" b="1" smtClean="0">
                  <a:solidFill>
                    <a:srgbClr val="FF0000"/>
                  </a:solidFill>
                </a:rPr>
                <a:t>4 5 9</a:t>
              </a:r>
              <a:endParaRPr lang="en-US" altLang="zh-CN" sz="4400" b="1">
                <a:solidFill>
                  <a:srgbClr val="FF0000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780041" y="3982417"/>
              <a:ext cx="3707907" cy="958751"/>
              <a:chOff x="1871868" y="3982417"/>
              <a:chExt cx="3707907" cy="958751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1871868" y="3982417"/>
                <a:ext cx="194387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2483768" y="4293096"/>
                <a:ext cx="194387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3003294" y="4581128"/>
                <a:ext cx="194387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635896" y="4941168"/>
                <a:ext cx="194387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0083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3"/>
            <a:ext cx="7772400" cy="796951"/>
          </a:xfrm>
        </p:spPr>
        <p:txBody>
          <a:bodyPr/>
          <a:lstStyle/>
          <a:p>
            <a:r>
              <a:rPr lang="zh-CN" altLang="en-US" b="1" smtClean="0"/>
              <a:t>环形石子合并算法：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145</a:t>
            </a:fld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 bwMode="auto">
          <a:xfrm>
            <a:off x="395536" y="908720"/>
            <a:ext cx="8568952" cy="54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zh-CN" altLang="en-US" sz="2800" b="1"/>
              <a:t>环变成线性</a:t>
            </a:r>
            <a:r>
              <a:rPr lang="en-US" altLang="zh-CN" sz="2800" b="1"/>
              <a:t>:</a:t>
            </a:r>
            <a:r>
              <a:rPr lang="zh-CN" altLang="en-US" sz="2800" b="1"/>
              <a:t>长度</a:t>
            </a:r>
            <a:r>
              <a:rPr lang="en-US" altLang="zh-CN" sz="2800" b="1"/>
              <a:t>: 2n-1</a:t>
            </a:r>
          </a:p>
          <a:p>
            <a:pPr marL="0" indent="0">
              <a:buNone/>
            </a:pPr>
            <a:r>
              <a:rPr lang="en-US" altLang="zh-CN" sz="2800" b="1" u="sng"/>
              <a:t>a[1],a[2]......a[n],</a:t>
            </a:r>
            <a:r>
              <a:rPr lang="en-US" altLang="zh-CN" sz="2800" b="1" u="sng">
                <a:solidFill>
                  <a:srgbClr val="FF0000"/>
                </a:solidFill>
              </a:rPr>
              <a:t>a[n+1].....a[2n-1]</a:t>
            </a:r>
            <a:r>
              <a:rPr lang="en-US" altLang="zh-CN" sz="2800" b="1" u="sng"/>
              <a:t>; </a:t>
            </a:r>
            <a:r>
              <a:rPr lang="en-US" altLang="zh-CN" sz="2800" b="1"/>
              <a:t> a[</a:t>
            </a:r>
            <a:r>
              <a:rPr lang="en-US" altLang="zh-CN" sz="2800" b="1" err="1"/>
              <a:t>n+i</a:t>
            </a:r>
            <a:r>
              <a:rPr lang="en-US" altLang="zh-CN" sz="2800" b="1"/>
              <a:t>]=a[i]</a:t>
            </a:r>
          </a:p>
          <a:p>
            <a:pPr marL="0" indent="0">
              <a:buNone/>
            </a:pPr>
            <a:r>
              <a:rPr lang="en-US" altLang="zh-CN" sz="2800" b="1"/>
              <a:t>f[</a:t>
            </a:r>
            <a:r>
              <a:rPr lang="en-US" altLang="zh-CN" sz="2800" b="1" err="1"/>
              <a:t>i,j</a:t>
            </a:r>
            <a:r>
              <a:rPr lang="en-US" altLang="zh-CN" sz="2800" b="1"/>
              <a:t>]:</a:t>
            </a:r>
            <a:r>
              <a:rPr lang="zh-CN" altLang="en-US" sz="2800" b="1"/>
              <a:t>合并</a:t>
            </a:r>
            <a:r>
              <a:rPr lang="en-US" altLang="zh-CN" sz="2800" b="1"/>
              <a:t>i</a:t>
            </a:r>
            <a:r>
              <a:rPr lang="zh-CN" altLang="en-US" sz="2800" b="1"/>
              <a:t>到</a:t>
            </a:r>
            <a:r>
              <a:rPr lang="en-US" altLang="zh-CN" sz="2800" b="1"/>
              <a:t>j</a:t>
            </a:r>
            <a:r>
              <a:rPr lang="zh-CN" altLang="en-US" sz="2800" b="1"/>
              <a:t>堆的最小得分。</a:t>
            </a:r>
          </a:p>
          <a:p>
            <a:pPr marL="0" indent="0">
              <a:buNone/>
            </a:pPr>
            <a:endParaRPr lang="en-US" altLang="zh-CN" sz="2800" b="1"/>
          </a:p>
          <a:p>
            <a:pPr marL="0" indent="0">
              <a:buNone/>
            </a:pPr>
            <a:r>
              <a:rPr lang="en-US" altLang="zh-CN" sz="2800" b="1"/>
              <a:t>f[</a:t>
            </a:r>
            <a:r>
              <a:rPr lang="en-US" altLang="zh-CN" sz="2800" b="1" err="1"/>
              <a:t>i,j</a:t>
            </a:r>
            <a:r>
              <a:rPr lang="en-US" altLang="zh-CN" sz="2800" b="1"/>
              <a:t>]=min{f[</a:t>
            </a:r>
            <a:r>
              <a:rPr lang="en-US" altLang="zh-CN" sz="2800" b="1" err="1"/>
              <a:t>i,k</a:t>
            </a:r>
            <a:r>
              <a:rPr lang="en-US" altLang="zh-CN" sz="2800" b="1"/>
              <a:t>]+f[k+1,j</a:t>
            </a:r>
            <a:r>
              <a:rPr lang="en-US" altLang="zh-CN" sz="2800" b="1" smtClean="0"/>
              <a:t>]}+s[j]-s[i-1</a:t>
            </a:r>
            <a:r>
              <a:rPr lang="en-US" altLang="zh-CN" sz="2800" b="1"/>
              <a:t>] .                          (i&lt;=k&lt;=j-1)</a:t>
            </a:r>
          </a:p>
          <a:p>
            <a:pPr marL="0" indent="0">
              <a:buNone/>
            </a:pPr>
            <a:r>
              <a:rPr lang="zh-CN" altLang="en-US" sz="2800" b="1"/>
              <a:t>目标：</a:t>
            </a:r>
            <a:r>
              <a:rPr lang="en-US" altLang="zh-CN" sz="2800" b="1" err="1"/>
              <a:t>ans</a:t>
            </a:r>
            <a:r>
              <a:rPr lang="en-US" altLang="zh-CN" sz="2800" b="1"/>
              <a:t>=min{f[1,n],f[2,n+1],...,f[n,2n-1]}</a:t>
            </a:r>
          </a:p>
          <a:p>
            <a:pPr marL="0" indent="0">
              <a:buNone/>
            </a:pPr>
            <a:r>
              <a:rPr lang="en-US" altLang="zh-CN" sz="2800" b="1"/>
              <a:t>time  O(n^3)}</a:t>
            </a:r>
          </a:p>
        </p:txBody>
      </p:sp>
    </p:spTree>
    <p:extLst>
      <p:ext uri="{BB962C8B-B14F-4D97-AF65-F5344CB8AC3E}">
        <p14:creationId xmlns:p14="http://schemas.microsoft.com/office/powerpoint/2010/main" val="28042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3"/>
            <a:ext cx="7772400" cy="796951"/>
          </a:xfrm>
        </p:spPr>
        <p:txBody>
          <a:bodyPr/>
          <a:lstStyle/>
          <a:p>
            <a:r>
              <a:rPr lang="zh-CN" altLang="en-US" b="1" smtClean="0"/>
              <a:t>例</a:t>
            </a:r>
            <a:r>
              <a:rPr lang="en-US" altLang="zh-CN" b="1" smtClean="0"/>
              <a:t>11</a:t>
            </a:r>
            <a:r>
              <a:rPr lang="zh-CN" altLang="en-US" b="1" smtClean="0"/>
              <a:t>：括号序列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79512" y="908721"/>
            <a:ext cx="8784976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smtClean="0"/>
              <a:t> </a:t>
            </a:r>
            <a:r>
              <a:rPr lang="zh-CN" altLang="zh-CN" b="1" smtClean="0"/>
              <a:t>定义</a:t>
            </a:r>
            <a:r>
              <a:rPr lang="zh-CN" altLang="zh-CN" b="1"/>
              <a:t>一个合法的括号序列：</a:t>
            </a:r>
          </a:p>
          <a:p>
            <a:pPr marL="0" indent="0">
              <a:buNone/>
            </a:pPr>
            <a:r>
              <a:rPr lang="zh-CN" altLang="zh-CN" b="1"/>
              <a:t>（</a:t>
            </a:r>
            <a:r>
              <a:rPr lang="en-US" altLang="zh-CN" b="1"/>
              <a:t>1</a:t>
            </a:r>
            <a:r>
              <a:rPr lang="zh-CN" altLang="zh-CN" b="1"/>
              <a:t>）空序列是合法的</a:t>
            </a:r>
          </a:p>
          <a:p>
            <a:pPr marL="0" indent="0">
              <a:buNone/>
            </a:pPr>
            <a:r>
              <a:rPr lang="zh-CN" altLang="zh-CN" b="1"/>
              <a:t>（</a:t>
            </a:r>
            <a:r>
              <a:rPr lang="en-US" altLang="zh-CN" b="1"/>
              <a:t>2</a:t>
            </a:r>
            <a:r>
              <a:rPr lang="zh-CN" altLang="zh-CN" b="1"/>
              <a:t>）假如</a:t>
            </a:r>
            <a:r>
              <a:rPr lang="en-US" altLang="zh-CN" b="1"/>
              <a:t>S</a:t>
            </a:r>
            <a:r>
              <a:rPr lang="zh-CN" altLang="zh-CN" b="1"/>
              <a:t>是一个合法的序列，则</a:t>
            </a:r>
            <a:r>
              <a:rPr lang="en-US" altLang="zh-CN" b="1"/>
              <a:t> (S) </a:t>
            </a:r>
            <a:r>
              <a:rPr lang="zh-CN" altLang="zh-CN" b="1"/>
              <a:t>和</a:t>
            </a:r>
            <a:r>
              <a:rPr lang="en-US" altLang="zh-CN" b="1"/>
              <a:t>[S]</a:t>
            </a:r>
            <a:r>
              <a:rPr lang="zh-CN" altLang="zh-CN" b="1"/>
              <a:t>都是合法的</a:t>
            </a:r>
          </a:p>
          <a:p>
            <a:pPr marL="0" indent="0">
              <a:buNone/>
            </a:pPr>
            <a:r>
              <a:rPr lang="zh-CN" altLang="zh-CN" b="1"/>
              <a:t>（</a:t>
            </a:r>
            <a:r>
              <a:rPr lang="en-US" altLang="zh-CN" b="1"/>
              <a:t>3</a:t>
            </a:r>
            <a:r>
              <a:rPr lang="zh-CN" altLang="zh-CN" b="1"/>
              <a:t>）假如</a:t>
            </a:r>
            <a:r>
              <a:rPr lang="en-US" altLang="zh-CN" b="1"/>
              <a:t>A </a:t>
            </a:r>
            <a:r>
              <a:rPr lang="zh-CN" altLang="zh-CN" b="1"/>
              <a:t>和</a:t>
            </a:r>
            <a:r>
              <a:rPr lang="en-US" altLang="zh-CN" b="1"/>
              <a:t> B </a:t>
            </a:r>
            <a:r>
              <a:rPr lang="zh-CN" altLang="zh-CN" b="1"/>
              <a:t>都是合法的，那么</a:t>
            </a:r>
            <a:r>
              <a:rPr lang="en-US" altLang="zh-CN" b="1"/>
              <a:t>AB</a:t>
            </a:r>
            <a:r>
              <a:rPr lang="zh-CN" altLang="zh-CN" b="1"/>
              <a:t>和</a:t>
            </a:r>
            <a:r>
              <a:rPr lang="en-US" altLang="zh-CN" b="1"/>
              <a:t>BA</a:t>
            </a:r>
            <a:r>
              <a:rPr lang="zh-CN" altLang="zh-CN" b="1"/>
              <a:t>也是合法的</a:t>
            </a:r>
          </a:p>
          <a:p>
            <a:pPr marL="0" indent="0">
              <a:buNone/>
            </a:pPr>
            <a:r>
              <a:rPr lang="zh-CN" altLang="zh-CN" b="1"/>
              <a:t>例如以下是合法的括号序列：</a:t>
            </a:r>
          </a:p>
          <a:p>
            <a:pPr marL="0" indent="0">
              <a:buNone/>
            </a:pPr>
            <a:r>
              <a:rPr lang="en-US" altLang="zh-CN" b="1" smtClean="0"/>
              <a:t>   (), </a:t>
            </a:r>
            <a:r>
              <a:rPr lang="en-US" altLang="zh-CN" b="1"/>
              <a:t>[], (()), ([]), ()[], ()[()]</a:t>
            </a:r>
            <a:endParaRPr lang="zh-CN" altLang="zh-CN" b="1"/>
          </a:p>
          <a:p>
            <a:pPr marL="0" indent="0">
              <a:buNone/>
            </a:pPr>
            <a:r>
              <a:rPr lang="zh-CN" altLang="zh-CN" b="1"/>
              <a:t>以下是</a:t>
            </a:r>
            <a:r>
              <a:rPr lang="zh-CN" altLang="zh-CN" b="1" u="sng">
                <a:solidFill>
                  <a:srgbClr val="FF0000"/>
                </a:solidFill>
              </a:rPr>
              <a:t>不</a:t>
            </a:r>
            <a:r>
              <a:rPr lang="zh-CN" altLang="zh-CN" b="1"/>
              <a:t>合法括号序列的：</a:t>
            </a:r>
          </a:p>
          <a:p>
            <a:pPr marL="0" indent="0">
              <a:buNone/>
            </a:pPr>
            <a:r>
              <a:rPr lang="en-US" altLang="zh-CN" b="1" smtClean="0"/>
              <a:t>   (, </a:t>
            </a:r>
            <a:r>
              <a:rPr lang="en-US" altLang="zh-CN" b="1"/>
              <a:t>[, ], )(, </a:t>
            </a:r>
            <a:r>
              <a:rPr lang="en-US" altLang="zh-CN" b="1" smtClean="0"/>
              <a:t>([), ([()</a:t>
            </a:r>
            <a:r>
              <a:rPr lang="zh-CN" altLang="en-US" b="1" smtClean="0"/>
              <a:t>，</a:t>
            </a:r>
            <a:r>
              <a:rPr lang="en-US" altLang="zh-CN" b="1" smtClean="0"/>
              <a:t>([)]</a:t>
            </a:r>
            <a:endParaRPr lang="zh-CN" altLang="zh-CN" b="1"/>
          </a:p>
          <a:p>
            <a:pPr marL="0" indent="0">
              <a:buNone/>
            </a:pPr>
            <a:r>
              <a:rPr lang="zh-CN" altLang="zh-CN" b="1" smtClean="0"/>
              <a:t>给定</a:t>
            </a:r>
            <a:r>
              <a:rPr lang="zh-CN" altLang="zh-CN" b="1"/>
              <a:t>一些</a:t>
            </a:r>
            <a:r>
              <a:rPr lang="zh-CN" altLang="zh-CN" b="1" smtClean="0"/>
              <a:t>由</a:t>
            </a:r>
            <a:r>
              <a:rPr lang="en-US" altLang="zh-CN" b="1" smtClean="0"/>
              <a:t>‘</a:t>
            </a:r>
            <a:r>
              <a:rPr lang="en-US" altLang="zh-CN" b="1" smtClean="0">
                <a:solidFill>
                  <a:srgbClr val="FF0000"/>
                </a:solidFill>
              </a:rPr>
              <a:t>(</a:t>
            </a:r>
            <a:r>
              <a:rPr lang="en-US" altLang="zh-CN" b="1" smtClean="0"/>
              <a:t>’,‘</a:t>
            </a:r>
            <a:r>
              <a:rPr lang="en-US" altLang="zh-CN" b="1" smtClean="0">
                <a:solidFill>
                  <a:srgbClr val="FF0000"/>
                </a:solidFill>
              </a:rPr>
              <a:t>)</a:t>
            </a:r>
            <a:r>
              <a:rPr lang="en-US" altLang="zh-CN" b="1" smtClean="0"/>
              <a:t>’,‘</a:t>
            </a:r>
            <a:r>
              <a:rPr lang="en-US" altLang="zh-CN" b="1" smtClean="0">
                <a:solidFill>
                  <a:srgbClr val="FF0000"/>
                </a:solidFill>
              </a:rPr>
              <a:t>[</a:t>
            </a:r>
            <a:r>
              <a:rPr lang="en-US" altLang="zh-CN" b="1" smtClean="0"/>
              <a:t>’, ‘</a:t>
            </a:r>
            <a:r>
              <a:rPr lang="en-US" altLang="zh-CN" b="1" smtClean="0">
                <a:solidFill>
                  <a:srgbClr val="FF0000"/>
                </a:solidFill>
              </a:rPr>
              <a:t>]</a:t>
            </a:r>
            <a:r>
              <a:rPr lang="en-US" altLang="zh-CN" b="1" smtClean="0"/>
              <a:t>’</a:t>
            </a:r>
            <a:r>
              <a:rPr lang="zh-CN" altLang="zh-CN" b="1" smtClean="0"/>
              <a:t>构成</a:t>
            </a:r>
            <a:r>
              <a:rPr lang="zh-CN" altLang="zh-CN" b="1"/>
              <a:t>的序列 </a:t>
            </a:r>
            <a:r>
              <a:rPr lang="zh-CN" altLang="zh-CN" b="1" smtClean="0"/>
              <a:t>，</a:t>
            </a:r>
            <a:r>
              <a:rPr lang="zh-CN" altLang="en-US" b="1"/>
              <a:t>求</a:t>
            </a:r>
            <a:r>
              <a:rPr lang="zh-CN" altLang="en-US" b="1" smtClean="0"/>
              <a:t>最少</a:t>
            </a:r>
            <a:r>
              <a:rPr lang="zh-CN" altLang="en-US" b="1" smtClean="0">
                <a:solidFill>
                  <a:srgbClr val="FF0000"/>
                </a:solidFill>
              </a:rPr>
              <a:t>添加</a:t>
            </a:r>
            <a:r>
              <a:rPr lang="zh-CN" altLang="en-US" b="1" smtClean="0"/>
              <a:t>多少个</a:t>
            </a:r>
            <a:r>
              <a:rPr lang="zh-CN" altLang="zh-CN" b="1" smtClean="0"/>
              <a:t>括号，</a:t>
            </a:r>
            <a:r>
              <a:rPr lang="zh-CN" altLang="en-US" b="1" smtClean="0"/>
              <a:t>能</a:t>
            </a:r>
            <a:r>
              <a:rPr lang="zh-CN" altLang="zh-CN" b="1" smtClean="0"/>
              <a:t>得到</a:t>
            </a:r>
            <a:r>
              <a:rPr lang="zh-CN" altLang="zh-CN" b="1"/>
              <a:t>一个合法的括号序列。</a:t>
            </a:r>
          </a:p>
          <a:p>
            <a:pPr marL="0" indent="0">
              <a:buNone/>
            </a:pP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53839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539552" y="404664"/>
            <a:ext cx="7992888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b="1"/>
              <a:t>【输入】</a:t>
            </a:r>
          </a:p>
          <a:p>
            <a:pPr marL="0" indent="0">
              <a:buNone/>
            </a:pPr>
            <a:r>
              <a:rPr lang="zh-CN" altLang="zh-CN" sz="2800" b="1" smtClean="0"/>
              <a:t>序列</a:t>
            </a:r>
            <a:r>
              <a:rPr lang="en-US" altLang="zh-CN" sz="2800" b="1" smtClean="0"/>
              <a:t>s(</a:t>
            </a:r>
            <a:r>
              <a:rPr lang="zh-CN" altLang="en-US" sz="2800" b="1" smtClean="0"/>
              <a:t>长度</a:t>
            </a:r>
            <a:r>
              <a:rPr lang="en-US" altLang="zh-CN" sz="2800" b="1" smtClean="0"/>
              <a:t>&lt;=100).</a:t>
            </a:r>
            <a:endParaRPr lang="zh-CN" altLang="zh-CN" sz="2800" b="1"/>
          </a:p>
          <a:p>
            <a:pPr marL="0" indent="0">
              <a:buNone/>
            </a:pPr>
            <a:r>
              <a:rPr lang="zh-CN" altLang="zh-CN" sz="2800" b="1"/>
              <a:t>【输出：】</a:t>
            </a:r>
          </a:p>
          <a:p>
            <a:pPr marL="0" indent="0">
              <a:buNone/>
            </a:pPr>
            <a:r>
              <a:rPr lang="zh-CN" altLang="zh-CN" sz="2800" b="1" smtClean="0"/>
              <a:t>使序列</a:t>
            </a:r>
            <a:r>
              <a:rPr lang="en-US" altLang="zh-CN" sz="2800" b="1"/>
              <a:t>s</a:t>
            </a:r>
            <a:r>
              <a:rPr lang="zh-CN" altLang="zh-CN" sz="2800" b="1"/>
              <a:t>成为合法</a:t>
            </a:r>
            <a:r>
              <a:rPr lang="zh-CN" altLang="zh-CN" sz="2800" b="1" smtClean="0"/>
              <a:t>序列添加</a:t>
            </a:r>
            <a:r>
              <a:rPr lang="zh-CN" altLang="zh-CN" sz="2800" b="1"/>
              <a:t>最少的括号数量。</a:t>
            </a:r>
          </a:p>
          <a:p>
            <a:pPr marL="0" indent="0">
              <a:buNone/>
            </a:pPr>
            <a:r>
              <a:rPr lang="zh-CN" altLang="zh-CN" sz="2800" b="1"/>
              <a:t>【样例输入】</a:t>
            </a:r>
          </a:p>
          <a:p>
            <a:pPr marL="0" indent="0">
              <a:buNone/>
            </a:pPr>
            <a:r>
              <a:rPr lang="en-US" altLang="zh-CN" sz="2800" b="1"/>
              <a:t>([()</a:t>
            </a:r>
            <a:endParaRPr lang="zh-CN" altLang="zh-CN" sz="2800" b="1"/>
          </a:p>
          <a:p>
            <a:pPr marL="0" indent="0">
              <a:buNone/>
            </a:pPr>
            <a:r>
              <a:rPr lang="zh-CN" altLang="zh-CN" sz="2800" b="1"/>
              <a:t>【样例输出】</a:t>
            </a:r>
          </a:p>
          <a:p>
            <a:pPr marL="0" indent="0">
              <a:buNone/>
            </a:pPr>
            <a:r>
              <a:rPr lang="en-US" altLang="zh-CN" sz="2800" b="1"/>
              <a:t>2</a:t>
            </a:r>
            <a:endParaRPr lang="zh-CN" altLang="zh-CN" sz="2800" b="1"/>
          </a:p>
          <a:p>
            <a:pPr marL="0" indent="0">
              <a:buNone/>
            </a:pPr>
            <a:r>
              <a:rPr lang="zh-CN" altLang="zh-CN" sz="2800" b="1"/>
              <a:t>【样例说明】</a:t>
            </a:r>
            <a:r>
              <a:rPr lang="zh-CN" altLang="zh-CN" sz="2800" b="1" smtClean="0"/>
              <a:t>最少添加</a:t>
            </a:r>
            <a:r>
              <a:rPr lang="en-US" altLang="zh-CN" sz="2800" b="1"/>
              <a:t>2</a:t>
            </a:r>
            <a:r>
              <a:rPr lang="zh-CN" altLang="zh-CN" sz="2800" b="1"/>
              <a:t>个括号可以得到合法的序列</a:t>
            </a:r>
            <a:r>
              <a:rPr lang="zh-CN" altLang="zh-CN" sz="2800" b="1" smtClean="0"/>
              <a:t>：</a:t>
            </a:r>
            <a:endParaRPr lang="en-US" altLang="zh-CN" sz="2800" b="1" smtClean="0"/>
          </a:p>
          <a:p>
            <a:pPr marL="0" indent="0">
              <a:buNone/>
            </a:pPr>
            <a:r>
              <a:rPr lang="en-US" altLang="zh-CN" sz="2800" b="1" smtClean="0"/>
              <a:t>(</a:t>
            </a:r>
            <a:r>
              <a:rPr lang="en-US" altLang="zh-CN" sz="2800" b="1" smtClean="0">
                <a:solidFill>
                  <a:srgbClr val="FF0000"/>
                </a:solidFill>
              </a:rPr>
              <a:t>)</a:t>
            </a:r>
            <a:r>
              <a:rPr lang="en-US" altLang="zh-CN" sz="2800" b="1" smtClean="0"/>
              <a:t>[()</a:t>
            </a:r>
            <a:r>
              <a:rPr lang="en-US" altLang="zh-CN" sz="2800" b="1" smtClean="0">
                <a:solidFill>
                  <a:srgbClr val="FF0000"/>
                </a:solidFill>
              </a:rPr>
              <a:t>]</a:t>
            </a:r>
            <a:r>
              <a:rPr lang="zh-CN" altLang="zh-CN" sz="2800" b="1"/>
              <a:t>或</a:t>
            </a:r>
            <a:r>
              <a:rPr lang="en-US" altLang="zh-CN" sz="2800" b="1" smtClean="0"/>
              <a:t>([()</a:t>
            </a:r>
            <a:r>
              <a:rPr lang="en-US" altLang="zh-CN" sz="2800" b="1" smtClean="0">
                <a:solidFill>
                  <a:srgbClr val="FF0000"/>
                </a:solidFill>
              </a:rPr>
              <a:t>])</a:t>
            </a:r>
            <a:r>
              <a:rPr lang="zh-CN" altLang="en-US" sz="2800" b="1" smtClean="0"/>
              <a:t>或</a:t>
            </a:r>
            <a:r>
              <a:rPr lang="en-US" altLang="zh-CN" sz="2800" b="1" smtClean="0"/>
              <a:t>([</a:t>
            </a:r>
            <a:r>
              <a:rPr lang="en-US" altLang="zh-CN" sz="2800" b="1" smtClean="0">
                <a:solidFill>
                  <a:srgbClr val="FF0000"/>
                </a:solidFill>
              </a:rPr>
              <a:t>])</a:t>
            </a:r>
            <a:r>
              <a:rPr lang="en-US" altLang="zh-CN" sz="2800" b="1" smtClean="0"/>
              <a:t>()</a:t>
            </a:r>
            <a:endParaRPr lang="zh-CN" altLang="zh-CN" sz="2800" b="1"/>
          </a:p>
          <a:p>
            <a:pPr marL="0" indent="0">
              <a:buNone/>
            </a:pPr>
            <a:endParaRPr lang="zh-CN" altLang="zh-CN" sz="2800" b="1"/>
          </a:p>
          <a:p>
            <a:pPr marL="0" indent="0">
              <a:buNone/>
            </a:pP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12448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-27384"/>
            <a:ext cx="1944216" cy="796951"/>
          </a:xfrm>
        </p:spPr>
        <p:txBody>
          <a:bodyPr/>
          <a:lstStyle/>
          <a:p>
            <a:r>
              <a:rPr lang="zh-CN" altLang="en-US" b="1" smtClean="0"/>
              <a:t>分析：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148</a:t>
            </a:fld>
            <a:endParaRPr lang="zh-CN" alt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395536" y="764705"/>
            <a:ext cx="8640960" cy="527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>
              <a:spcAft>
                <a:spcPct val="20000"/>
              </a:spcAft>
              <a:buNone/>
            </a:pPr>
            <a:r>
              <a:rPr lang="zh-CN" altLang="en-US" sz="2800" b="1" smtClean="0"/>
              <a:t>设括号序列：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i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i+1</a:t>
            </a:r>
            <a:r>
              <a:rPr lang="en-US" altLang="zh-CN" sz="2800" b="1"/>
              <a:t>…..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j-1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j</a:t>
            </a:r>
          </a:p>
          <a:p>
            <a:pPr marL="0" indent="0">
              <a:spcAft>
                <a:spcPct val="20000"/>
              </a:spcAft>
              <a:buNone/>
            </a:pPr>
            <a:r>
              <a:rPr lang="zh-CN" altLang="en-US" sz="2800" b="1" smtClean="0"/>
              <a:t>最少添加</a:t>
            </a:r>
            <a:r>
              <a:rPr lang="en-US" altLang="zh-CN" sz="2800" b="1" smtClean="0"/>
              <a:t>f[</a:t>
            </a:r>
            <a:r>
              <a:rPr lang="en-US" altLang="zh-CN" sz="2800" b="1" err="1" smtClean="0"/>
              <a:t>i,j</a:t>
            </a:r>
            <a:r>
              <a:rPr lang="en-US" altLang="zh-CN" sz="2800" b="1"/>
              <a:t>]</a:t>
            </a:r>
            <a:r>
              <a:rPr lang="zh-CN" altLang="en-US" sz="2800" b="1"/>
              <a:t>个括号</a:t>
            </a:r>
            <a:r>
              <a:rPr lang="zh-CN" altLang="en-US" sz="2800" b="1" smtClean="0"/>
              <a:t>变成合法的</a:t>
            </a:r>
            <a:r>
              <a:rPr lang="zh-CN" altLang="en-US" sz="2800" b="1"/>
              <a:t>括号序列</a:t>
            </a:r>
            <a:r>
              <a:rPr lang="zh-CN" altLang="en-US" sz="2800" b="1" smtClean="0"/>
              <a:t>。</a:t>
            </a:r>
            <a:endParaRPr lang="en-US" altLang="zh-CN" sz="2800" b="1" smtClean="0"/>
          </a:p>
          <a:p>
            <a:pPr marL="0" indent="0">
              <a:spcAft>
                <a:spcPct val="20000"/>
              </a:spcAft>
              <a:buNone/>
            </a:pPr>
            <a:r>
              <a:rPr lang="zh-CN" altLang="en-US" sz="2800" b="1" smtClean="0"/>
              <a:t>最后一次把不合法的</a:t>
            </a:r>
            <a:r>
              <a:rPr lang="en-US" altLang="zh-CN" sz="2800" b="1" smtClean="0"/>
              <a:t>S</a:t>
            </a:r>
            <a:r>
              <a:rPr lang="zh-CN" altLang="en-US" sz="2800" b="1" smtClean="0"/>
              <a:t>变为合法的之前可能情况：</a:t>
            </a:r>
            <a:endParaRPr lang="zh-CN" altLang="en-US" sz="2800" b="1"/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800" b="1" smtClean="0"/>
              <a:t>1</a:t>
            </a:r>
            <a:r>
              <a:rPr lang="zh-CN" altLang="en-US" sz="2800" b="1"/>
              <a:t>）</a:t>
            </a:r>
            <a:r>
              <a:rPr lang="en-US" altLang="zh-CN" sz="2800" b="1"/>
              <a:t>S</a:t>
            </a:r>
            <a:r>
              <a:rPr lang="zh-CN" altLang="en-US" sz="2800" b="1"/>
              <a:t>形如</a:t>
            </a: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/>
              <a:t>S′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  <a:r>
              <a:rPr lang="zh-CN" altLang="en-US" sz="2800" b="1"/>
              <a:t>或</a:t>
            </a:r>
            <a:r>
              <a:rPr lang="en-US" altLang="zh-CN" sz="2800" b="1">
                <a:solidFill>
                  <a:srgbClr val="FF0000"/>
                </a:solidFill>
              </a:rPr>
              <a:t>[</a:t>
            </a:r>
            <a:r>
              <a:rPr lang="en-US" altLang="zh-CN" sz="2800" b="1"/>
              <a:t>S′</a:t>
            </a:r>
            <a:r>
              <a:rPr lang="en-US" altLang="zh-CN" sz="2800" b="1">
                <a:solidFill>
                  <a:srgbClr val="FF0000"/>
                </a:solidFill>
              </a:rPr>
              <a:t>]</a:t>
            </a:r>
            <a:r>
              <a:rPr lang="zh-CN" altLang="en-US" sz="2800" b="1"/>
              <a:t>：</a:t>
            </a:r>
          </a:p>
          <a:p>
            <a:pPr marL="0" indent="0">
              <a:spcAft>
                <a:spcPct val="20000"/>
              </a:spcAft>
              <a:buNone/>
            </a:pPr>
            <a:r>
              <a:rPr lang="zh-CN" altLang="en-US" sz="2800" b="1"/>
              <a:t>  </a:t>
            </a:r>
            <a:r>
              <a:rPr lang="zh-CN" altLang="en-US" sz="2800" b="1" smtClean="0"/>
              <a:t> 只需</a:t>
            </a:r>
            <a:r>
              <a:rPr lang="zh-CN" altLang="en-US" sz="2800" b="1"/>
              <a:t>把</a:t>
            </a:r>
            <a:r>
              <a:rPr lang="en-US" altLang="zh-CN" sz="2800" b="1"/>
              <a:t>S′</a:t>
            </a:r>
            <a:r>
              <a:rPr lang="zh-CN" altLang="en-US" sz="2800" b="1" smtClean="0"/>
              <a:t>变合法即</a:t>
            </a:r>
            <a:r>
              <a:rPr lang="zh-CN" altLang="en-US" sz="2800" b="1"/>
              <a:t>可</a:t>
            </a:r>
            <a:r>
              <a:rPr lang="zh-CN" altLang="en-US" sz="2800" b="1" smtClean="0"/>
              <a:t>。</a:t>
            </a:r>
            <a:endParaRPr lang="en-US" altLang="zh-CN" sz="2800" b="1" smtClean="0"/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800" b="1"/>
              <a:t> </a:t>
            </a:r>
            <a:r>
              <a:rPr lang="en-US" altLang="zh-CN" sz="2800" b="1" smtClean="0"/>
              <a:t>  f[</a:t>
            </a:r>
            <a:r>
              <a:rPr lang="en-US" altLang="zh-CN" sz="2800" b="1" err="1" smtClean="0"/>
              <a:t>i,j</a:t>
            </a:r>
            <a:r>
              <a:rPr lang="en-US" altLang="zh-CN" sz="2800" b="1"/>
              <a:t>]= </a:t>
            </a:r>
            <a:r>
              <a:rPr lang="en-US" altLang="zh-CN" sz="2800" b="1" smtClean="0"/>
              <a:t>f[i+1,j-1</a:t>
            </a:r>
            <a:r>
              <a:rPr lang="en-US" altLang="zh-CN" sz="2800" b="1"/>
              <a:t>]</a:t>
            </a: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800" b="1"/>
              <a:t>2</a:t>
            </a:r>
            <a:r>
              <a:rPr lang="zh-CN" altLang="en-US" sz="2800" b="1"/>
              <a:t>）</a:t>
            </a:r>
            <a:r>
              <a:rPr lang="en-US" altLang="zh-CN" sz="2800" b="1"/>
              <a:t>S</a:t>
            </a:r>
            <a:r>
              <a:rPr lang="zh-CN" altLang="en-US" sz="2800" b="1"/>
              <a:t>形如</a:t>
            </a: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/>
              <a:t>S</a:t>
            </a:r>
            <a:r>
              <a:rPr lang="en-US" altLang="zh-CN" sz="2800" b="1" smtClean="0"/>
              <a:t>′ </a:t>
            </a:r>
            <a:r>
              <a:rPr lang="zh-CN" altLang="en-US" sz="2800" b="1" smtClean="0"/>
              <a:t>或</a:t>
            </a:r>
            <a:r>
              <a:rPr lang="en-US" altLang="zh-CN" sz="2800" b="1">
                <a:solidFill>
                  <a:srgbClr val="FF0000"/>
                </a:solidFill>
              </a:rPr>
              <a:t>[</a:t>
            </a:r>
            <a:r>
              <a:rPr lang="en-US" altLang="zh-CN" sz="2800" b="1"/>
              <a:t>S′</a:t>
            </a:r>
            <a:r>
              <a:rPr lang="zh-CN" altLang="en-US" sz="2800" b="1"/>
              <a:t>：</a:t>
            </a:r>
          </a:p>
          <a:p>
            <a:pPr marL="0" indent="0">
              <a:spcAft>
                <a:spcPct val="20000"/>
              </a:spcAft>
              <a:buNone/>
            </a:pPr>
            <a:r>
              <a:rPr lang="zh-CN" altLang="en-US" sz="2800" b="1"/>
              <a:t>  </a:t>
            </a:r>
            <a:r>
              <a:rPr lang="zh-CN" altLang="en-US" sz="2800" b="1" smtClean="0"/>
              <a:t> 先</a:t>
            </a:r>
            <a:r>
              <a:rPr lang="zh-CN" altLang="en-US" sz="2800" b="1"/>
              <a:t>把</a:t>
            </a:r>
            <a:r>
              <a:rPr lang="en-US" altLang="zh-CN" sz="2800" b="1"/>
              <a:t>S</a:t>
            </a:r>
            <a:r>
              <a:rPr lang="en-US" altLang="zh-CN" sz="2800" b="1" smtClean="0"/>
              <a:t>′</a:t>
            </a:r>
            <a:r>
              <a:rPr lang="zh-CN" altLang="en-US" sz="2800" b="1" smtClean="0"/>
              <a:t>变为合法的</a:t>
            </a:r>
            <a:r>
              <a:rPr lang="zh-CN" altLang="en-US" sz="2800" b="1"/>
              <a:t>，右边</a:t>
            </a:r>
            <a:r>
              <a:rPr lang="zh-CN" altLang="en-US" sz="2800" b="1" smtClean="0"/>
              <a:t>加 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  <a:r>
              <a:rPr lang="zh-CN" altLang="en-US" sz="2800" b="1" smtClean="0"/>
              <a:t>或</a:t>
            </a:r>
            <a:r>
              <a:rPr lang="en-US" altLang="zh-CN" sz="2800" b="1">
                <a:solidFill>
                  <a:srgbClr val="FF0000"/>
                </a:solidFill>
              </a:rPr>
              <a:t>]</a:t>
            </a:r>
            <a:r>
              <a:rPr lang="zh-CN" altLang="en-US" sz="2800" b="1" smtClean="0"/>
              <a:t>即</a:t>
            </a:r>
            <a:r>
              <a:rPr lang="zh-CN" altLang="en-US" sz="2800" b="1"/>
              <a:t>可</a:t>
            </a:r>
            <a:r>
              <a:rPr lang="zh-CN" altLang="en-US" sz="2800" b="1" smtClean="0"/>
              <a:t>。</a:t>
            </a:r>
            <a:endParaRPr lang="en-US" altLang="zh-CN" sz="2800" b="1" smtClean="0"/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800" b="1"/>
              <a:t> </a:t>
            </a:r>
            <a:r>
              <a:rPr lang="en-US" altLang="zh-CN" sz="2800" b="1" smtClean="0"/>
              <a:t>  f</a:t>
            </a:r>
            <a:r>
              <a:rPr lang="pl-PL" altLang="zh-CN" sz="2800" b="1" smtClean="0"/>
              <a:t>[</a:t>
            </a:r>
            <a:r>
              <a:rPr lang="en-US" altLang="zh-CN" sz="2800" b="1" smtClean="0"/>
              <a:t>i</a:t>
            </a:r>
            <a:r>
              <a:rPr lang="pl-PL" altLang="zh-CN" sz="2800" b="1" smtClean="0"/>
              <a:t>,j</a:t>
            </a:r>
            <a:r>
              <a:rPr lang="pl-PL" altLang="zh-CN" sz="2800" b="1"/>
              <a:t>]= </a:t>
            </a:r>
            <a:r>
              <a:rPr lang="pl-PL" altLang="zh-CN" sz="2800" b="1" smtClean="0"/>
              <a:t>f[</a:t>
            </a:r>
            <a:r>
              <a:rPr lang="en-US" altLang="zh-CN" sz="2800" b="1" smtClean="0"/>
              <a:t>i</a:t>
            </a:r>
            <a:r>
              <a:rPr lang="pl-PL" altLang="zh-CN" sz="2800" b="1" smtClean="0"/>
              <a:t>+1,j</a:t>
            </a:r>
            <a:r>
              <a:rPr lang="pl-PL" altLang="zh-CN" sz="2800" b="1"/>
              <a:t>]+</a:t>
            </a:r>
            <a:r>
              <a:rPr lang="pl-PL" altLang="zh-CN" sz="2800" b="1" smtClean="0"/>
              <a:t>1</a:t>
            </a:r>
            <a:endParaRPr lang="pl-PL" altLang="zh-CN" sz="2800" b="1"/>
          </a:p>
        </p:txBody>
      </p:sp>
    </p:spTree>
    <p:extLst>
      <p:ext uri="{BB962C8B-B14F-4D97-AF65-F5344CB8AC3E}">
        <p14:creationId xmlns:p14="http://schemas.microsoft.com/office/powerpoint/2010/main" val="330345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149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67544" y="548681"/>
            <a:ext cx="8352928" cy="5112568"/>
          </a:xfrm>
        </p:spPr>
        <p:txBody>
          <a:bodyPr>
            <a:noAutofit/>
          </a:bodyPr>
          <a:lstStyle/>
          <a:p>
            <a:pPr marL="0" indent="0">
              <a:spcAft>
                <a:spcPct val="20000"/>
              </a:spcAft>
              <a:buNone/>
            </a:pPr>
            <a:r>
              <a:rPr lang="pl-PL" altLang="zh-CN" sz="2800" b="1"/>
              <a:t>3</a:t>
            </a:r>
            <a:r>
              <a:rPr lang="zh-CN" altLang="pl-PL" sz="2800" b="1"/>
              <a:t>）</a:t>
            </a:r>
            <a:r>
              <a:rPr lang="pl-PL" altLang="zh-CN" sz="2800" b="1"/>
              <a:t>S</a:t>
            </a:r>
            <a:r>
              <a:rPr lang="zh-CN" altLang="pl-PL" sz="2800" b="1"/>
              <a:t>形</a:t>
            </a:r>
            <a:r>
              <a:rPr lang="zh-CN" altLang="pl-PL" sz="2800" b="1" smtClean="0"/>
              <a:t>如</a:t>
            </a:r>
            <a:r>
              <a:rPr lang="en-US" altLang="zh-CN" sz="2800" b="1" smtClean="0"/>
              <a:t>   </a:t>
            </a:r>
            <a:r>
              <a:rPr lang="pl-PL" altLang="zh-CN" sz="2800" b="1" smtClean="0"/>
              <a:t>S</a:t>
            </a:r>
            <a:r>
              <a:rPr lang="pl-PL" altLang="zh-CN" sz="2800" b="1"/>
              <a:t>′</a:t>
            </a:r>
            <a:r>
              <a:rPr lang="zh-CN" altLang="pl-PL" sz="2800" b="1">
                <a:solidFill>
                  <a:srgbClr val="FF0000"/>
                </a:solidFill>
              </a:rPr>
              <a:t>）</a:t>
            </a:r>
            <a:r>
              <a:rPr lang="zh-CN" altLang="pl-PL" sz="2800" b="1"/>
              <a:t>或</a:t>
            </a:r>
            <a:r>
              <a:rPr lang="pl-PL" altLang="zh-CN" sz="2800" b="1"/>
              <a:t>S′</a:t>
            </a:r>
            <a:r>
              <a:rPr lang="pl-PL" altLang="zh-CN" sz="2800" b="1">
                <a:solidFill>
                  <a:srgbClr val="FF0000"/>
                </a:solidFill>
              </a:rPr>
              <a:t>]</a:t>
            </a:r>
            <a:r>
              <a:rPr lang="zh-CN" altLang="pl-PL" sz="2800" b="1"/>
              <a:t>：</a:t>
            </a:r>
          </a:p>
          <a:p>
            <a:pPr marL="0" indent="0">
              <a:spcAft>
                <a:spcPct val="20000"/>
              </a:spcAft>
              <a:buNone/>
            </a:pPr>
            <a:r>
              <a:rPr lang="zh-CN" altLang="en-US" sz="2800" b="1"/>
              <a:t>   </a:t>
            </a:r>
            <a:r>
              <a:rPr lang="zh-CN" altLang="pl-PL" sz="2800" b="1" smtClean="0"/>
              <a:t>先</a:t>
            </a:r>
            <a:r>
              <a:rPr lang="zh-CN" altLang="pl-PL" sz="2800" b="1"/>
              <a:t>把</a:t>
            </a:r>
            <a:r>
              <a:rPr lang="pl-PL" altLang="zh-CN" sz="2800" b="1"/>
              <a:t>S′</a:t>
            </a:r>
            <a:r>
              <a:rPr lang="zh-CN" altLang="pl-PL" sz="2800" b="1" smtClean="0"/>
              <a:t>化为</a:t>
            </a:r>
            <a:r>
              <a:rPr lang="zh-CN" altLang="en-US" sz="2800" b="1" smtClean="0"/>
              <a:t>合法</a:t>
            </a:r>
            <a:r>
              <a:rPr lang="zh-CN" altLang="pl-PL" sz="2800" b="1" smtClean="0"/>
              <a:t>的</a:t>
            </a:r>
            <a:r>
              <a:rPr lang="zh-CN" altLang="pl-PL" sz="2800" b="1"/>
              <a:t>，左边加</a:t>
            </a:r>
            <a:r>
              <a:rPr lang="zh-CN" altLang="pl-PL" sz="2800" b="1">
                <a:solidFill>
                  <a:srgbClr val="FF0000"/>
                </a:solidFill>
              </a:rPr>
              <a:t>（</a:t>
            </a:r>
            <a:r>
              <a:rPr lang="zh-CN" altLang="pl-PL" sz="2800" b="1" smtClean="0"/>
              <a:t>或</a:t>
            </a:r>
            <a:r>
              <a:rPr lang="en-US" altLang="zh-CN" sz="2800" b="1" smtClean="0"/>
              <a:t> </a:t>
            </a:r>
            <a:r>
              <a:rPr lang="pl-PL" altLang="zh-CN" sz="2800" b="1" smtClean="0">
                <a:solidFill>
                  <a:srgbClr val="FF0000"/>
                </a:solidFill>
              </a:rPr>
              <a:t>[</a:t>
            </a:r>
            <a:r>
              <a:rPr lang="zh-CN" altLang="pl-PL" sz="2800" b="1"/>
              <a:t>即可</a:t>
            </a:r>
            <a:r>
              <a:rPr lang="zh-CN" altLang="pl-PL" sz="2800" b="1" smtClean="0"/>
              <a:t>。</a:t>
            </a:r>
            <a:endParaRPr lang="en-US" altLang="zh-CN" sz="2800" b="1" smtClean="0"/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800" b="1"/>
              <a:t> </a:t>
            </a:r>
            <a:r>
              <a:rPr lang="en-US" altLang="zh-CN" sz="2800" b="1" smtClean="0"/>
              <a:t>  f</a:t>
            </a:r>
            <a:r>
              <a:rPr lang="pl-PL" altLang="zh-CN" sz="2800" b="1" smtClean="0"/>
              <a:t>[</a:t>
            </a:r>
            <a:r>
              <a:rPr lang="en-US" altLang="zh-CN" sz="2800" b="1" smtClean="0"/>
              <a:t>i</a:t>
            </a:r>
            <a:r>
              <a:rPr lang="pl-PL" altLang="zh-CN" sz="2800" b="1" smtClean="0"/>
              <a:t>,j</a:t>
            </a:r>
            <a:r>
              <a:rPr lang="pl-PL" altLang="zh-CN" sz="2800" b="1"/>
              <a:t>]= </a:t>
            </a:r>
            <a:r>
              <a:rPr lang="pl-PL" altLang="zh-CN" sz="2800" b="1" smtClean="0"/>
              <a:t>f[</a:t>
            </a:r>
            <a:r>
              <a:rPr lang="en-US" altLang="zh-CN" sz="2800" b="1" smtClean="0"/>
              <a:t>i</a:t>
            </a:r>
            <a:r>
              <a:rPr lang="pl-PL" altLang="zh-CN" sz="2800" b="1" smtClean="0"/>
              <a:t>,j-1</a:t>
            </a:r>
            <a:r>
              <a:rPr lang="pl-PL" altLang="zh-CN" sz="2800" b="1"/>
              <a:t>]+1</a:t>
            </a:r>
          </a:p>
          <a:p>
            <a:pPr marL="0" indent="0">
              <a:spcAft>
                <a:spcPct val="20000"/>
              </a:spcAft>
              <a:buNone/>
            </a:pPr>
            <a:r>
              <a:rPr lang="pl-PL" altLang="zh-CN" sz="2800" b="1"/>
              <a:t>4</a:t>
            </a:r>
            <a:r>
              <a:rPr lang="zh-CN" altLang="en-US" sz="2800" b="1"/>
              <a:t>）</a:t>
            </a:r>
            <a:r>
              <a:rPr lang="zh-CN" altLang="pl-PL" sz="2800" b="1"/>
              <a:t>把长度大于</a:t>
            </a:r>
            <a:r>
              <a:rPr lang="pl-PL" altLang="zh-CN" sz="2800" b="1"/>
              <a:t>1</a:t>
            </a:r>
            <a:r>
              <a:rPr lang="zh-CN" altLang="pl-PL" sz="2800" b="1"/>
              <a:t>的序列</a:t>
            </a:r>
            <a:r>
              <a:rPr lang="pl-PL" altLang="zh-CN" sz="2800" b="1"/>
              <a:t>S</a:t>
            </a:r>
            <a:r>
              <a:rPr lang="pl-PL" altLang="zh-CN" sz="2800" b="1" baseline="-25000"/>
              <a:t>i</a:t>
            </a:r>
            <a:r>
              <a:rPr lang="pl-PL" altLang="zh-CN" sz="2800" b="1"/>
              <a:t>S</a:t>
            </a:r>
            <a:r>
              <a:rPr lang="pl-PL" altLang="zh-CN" sz="2800" b="1" baseline="-25000"/>
              <a:t>i+1</a:t>
            </a:r>
            <a:r>
              <a:rPr lang="pl-PL" altLang="zh-CN" sz="2800" b="1"/>
              <a:t>…..S</a:t>
            </a:r>
            <a:r>
              <a:rPr lang="pl-PL" altLang="zh-CN" sz="2800" b="1" baseline="-25000"/>
              <a:t>j-1</a:t>
            </a:r>
            <a:r>
              <a:rPr lang="pl-PL" altLang="zh-CN" sz="2800" b="1"/>
              <a:t>S</a:t>
            </a:r>
            <a:r>
              <a:rPr lang="pl-PL" altLang="zh-CN" sz="2800" b="1" baseline="-25000"/>
              <a:t>j</a:t>
            </a:r>
            <a:r>
              <a:rPr lang="zh-CN" altLang="pl-PL" sz="2800" b="1"/>
              <a:t>分为两部分</a:t>
            </a:r>
            <a:r>
              <a:rPr lang="pl-PL" altLang="zh-CN" sz="2800" b="1" smtClean="0"/>
              <a:t>:</a:t>
            </a:r>
            <a:endParaRPr lang="nb-NO" altLang="zh-CN" sz="2800" b="1"/>
          </a:p>
          <a:p>
            <a:pPr marL="0" indent="0">
              <a:spcAft>
                <a:spcPct val="20000"/>
              </a:spcAft>
              <a:buNone/>
            </a:pPr>
            <a:r>
              <a:rPr lang="nb-NO" altLang="zh-CN" sz="2800" b="1"/>
              <a:t>   </a:t>
            </a:r>
            <a:r>
              <a:rPr lang="nb-NO" altLang="zh-CN" sz="2800" b="1" smtClean="0"/>
              <a:t>S</a:t>
            </a:r>
            <a:r>
              <a:rPr lang="nb-NO" altLang="zh-CN" sz="2800" b="1" baseline="-25000" smtClean="0"/>
              <a:t>i</a:t>
            </a:r>
            <a:r>
              <a:rPr lang="nb-NO" altLang="zh-CN" sz="2800" b="1"/>
              <a:t>...... S</a:t>
            </a:r>
            <a:r>
              <a:rPr lang="nb-NO" altLang="zh-CN" sz="2800" b="1" baseline="-25000"/>
              <a:t>k</a:t>
            </a:r>
            <a:r>
              <a:rPr lang="zh-CN" altLang="nb-NO" sz="2800" b="1"/>
              <a:t>，</a:t>
            </a:r>
            <a:r>
              <a:rPr lang="nb-NO" altLang="zh-CN" sz="2800" b="1"/>
              <a:t>S</a:t>
            </a:r>
            <a:r>
              <a:rPr lang="nb-NO" altLang="zh-CN" sz="2800" b="1" baseline="-25000"/>
              <a:t>k+1</a:t>
            </a:r>
            <a:r>
              <a:rPr lang="nb-NO" altLang="zh-CN" sz="2800" b="1"/>
              <a:t>….. </a:t>
            </a:r>
            <a:r>
              <a:rPr lang="nb-NO" altLang="zh-CN" sz="2800" b="1" smtClean="0"/>
              <a:t>S</a:t>
            </a:r>
            <a:r>
              <a:rPr lang="nb-NO" altLang="zh-CN" sz="2800" b="1" baseline="-25000" smtClean="0"/>
              <a:t>j</a:t>
            </a:r>
            <a:endParaRPr lang="en-US" altLang="zh-CN" sz="2800" b="1" smtClean="0"/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800" b="1"/>
              <a:t> </a:t>
            </a:r>
            <a:r>
              <a:rPr lang="en-US" altLang="zh-CN" sz="2800" b="1" smtClean="0"/>
              <a:t>  </a:t>
            </a:r>
            <a:r>
              <a:rPr lang="zh-CN" altLang="nb-NO" sz="2800" b="1" smtClean="0"/>
              <a:t>分别</a:t>
            </a:r>
            <a:r>
              <a:rPr lang="zh-CN" altLang="nb-NO" sz="2800" b="1"/>
              <a:t>化为规则</a:t>
            </a:r>
            <a:r>
              <a:rPr lang="zh-CN" altLang="nb-NO" sz="2800" b="1" smtClean="0"/>
              <a:t>序列</a:t>
            </a:r>
            <a:r>
              <a:rPr lang="en-US" altLang="zh-CN" sz="2800" b="1" smtClean="0"/>
              <a:t>.</a:t>
            </a:r>
            <a:endParaRPr lang="zh-CN" altLang="pl-PL" sz="2800" b="1"/>
          </a:p>
          <a:p>
            <a:pPr marL="0" indent="0">
              <a:spcAft>
                <a:spcPct val="20000"/>
              </a:spcAft>
              <a:buNone/>
            </a:pPr>
            <a:r>
              <a:rPr lang="zh-CN" altLang="en-US" sz="2800" b="1"/>
              <a:t>   </a:t>
            </a:r>
            <a:r>
              <a:rPr lang="zh-CN" altLang="en-US" sz="2800" b="1" smtClean="0"/>
              <a:t>则：</a:t>
            </a:r>
            <a:r>
              <a:rPr lang="en-US" altLang="zh-CN" sz="2800" b="1" smtClean="0">
                <a:solidFill>
                  <a:srgbClr val="FF0000"/>
                </a:solidFill>
              </a:rPr>
              <a:t>f</a:t>
            </a:r>
            <a:r>
              <a:rPr lang="pl-PL" altLang="zh-CN" sz="2800" b="1" smtClean="0">
                <a:solidFill>
                  <a:srgbClr val="FF0000"/>
                </a:solidFill>
              </a:rPr>
              <a:t>[</a:t>
            </a:r>
            <a:r>
              <a:rPr lang="en-US" altLang="zh-CN" sz="2800" b="1" smtClean="0">
                <a:solidFill>
                  <a:srgbClr val="FF0000"/>
                </a:solidFill>
              </a:rPr>
              <a:t>i</a:t>
            </a:r>
            <a:r>
              <a:rPr lang="pl-PL" altLang="zh-CN" sz="2800" b="1" smtClean="0">
                <a:solidFill>
                  <a:srgbClr val="FF0000"/>
                </a:solidFill>
              </a:rPr>
              <a:t>,j]=</a:t>
            </a:r>
            <a:r>
              <a:rPr lang="en-US" altLang="zh-CN" sz="2800" b="1" smtClean="0">
                <a:solidFill>
                  <a:srgbClr val="FF0000"/>
                </a:solidFill>
              </a:rPr>
              <a:t>f[</a:t>
            </a:r>
            <a:r>
              <a:rPr lang="en-US" altLang="zh-CN" sz="2800" b="1" err="1" smtClean="0">
                <a:solidFill>
                  <a:srgbClr val="FF0000"/>
                </a:solidFill>
              </a:rPr>
              <a:t>i,k</a:t>
            </a:r>
            <a:r>
              <a:rPr lang="en-US" altLang="zh-CN" sz="2800" b="1">
                <a:solidFill>
                  <a:srgbClr val="FF0000"/>
                </a:solidFill>
              </a:rPr>
              <a:t>]+f[k+1,j] </a:t>
            </a:r>
            <a:r>
              <a:rPr lang="zh-CN" altLang="en-US" sz="2800" b="1" smtClean="0"/>
              <a:t>；</a:t>
            </a:r>
            <a:r>
              <a:rPr lang="en-US" altLang="zh-CN" sz="2800" b="1" smtClean="0"/>
              <a:t>i&lt;=</a:t>
            </a:r>
            <a:r>
              <a:rPr lang="en-US" altLang="zh-CN" sz="2800" b="1"/>
              <a:t>k&lt;=j-1;</a:t>
            </a:r>
          </a:p>
          <a:p>
            <a:pPr marL="0" indent="0">
              <a:spcAft>
                <a:spcPct val="20000"/>
              </a:spcAft>
              <a:buNone/>
            </a:pPr>
            <a:r>
              <a:rPr lang="zh-CN" altLang="en-US" sz="2800" b="1"/>
              <a:t>上述</a:t>
            </a:r>
            <a:r>
              <a:rPr lang="en-US" altLang="zh-CN" sz="2800" b="1"/>
              <a:t>4</a:t>
            </a:r>
            <a:r>
              <a:rPr lang="zh-CN" altLang="en-US" sz="2800" b="1"/>
              <a:t>种情况取最小值即可。</a:t>
            </a:r>
          </a:p>
          <a:p>
            <a:pPr marL="0" indent="0">
              <a:buNone/>
            </a:pP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53787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2808312" cy="796951"/>
          </a:xfrm>
        </p:spPr>
        <p:txBody>
          <a:bodyPr>
            <a:normAutofit fontScale="90000"/>
          </a:bodyPr>
          <a:lstStyle/>
          <a:p>
            <a:r>
              <a:rPr lang="zh-CN" altLang="en-US" b="1" smtClean="0">
                <a:solidFill>
                  <a:schemeClr val="tx1"/>
                </a:solidFill>
              </a:rPr>
              <a:t>代码实现：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19148" y="1124745"/>
            <a:ext cx="7772400" cy="5142632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kumimoji="1" lang="en-US" altLang="zh-CN" sz="2800" b="1" smtClean="0">
                <a:latin typeface="+mn-ea"/>
              </a:rPr>
              <a:t>//</a:t>
            </a:r>
            <a:r>
              <a:rPr kumimoji="1" lang="zh-CN" altLang="en-US" sz="2800" b="1" smtClean="0">
                <a:latin typeface="+mn-ea"/>
              </a:rPr>
              <a:t>二</a:t>
            </a:r>
            <a:r>
              <a:rPr kumimoji="1" lang="zh-CN" altLang="en-US" sz="2800" b="1">
                <a:latin typeface="+mn-ea"/>
              </a:rPr>
              <a:t>维数组</a:t>
            </a:r>
            <a:r>
              <a:rPr kumimoji="1" lang="en-US" altLang="zh-CN" sz="2800" b="1" smtClean="0">
                <a:latin typeface="+mn-ea"/>
              </a:rPr>
              <a:t>a[</a:t>
            </a:r>
            <a:r>
              <a:rPr kumimoji="1" lang="en-US" altLang="zh-CN" sz="2800" b="1" err="1" smtClean="0">
                <a:latin typeface="+mn-ea"/>
              </a:rPr>
              <a:t>i,j</a:t>
            </a:r>
            <a:r>
              <a:rPr kumimoji="1" lang="en-US" altLang="zh-CN" sz="2800" b="1" smtClean="0">
                <a:latin typeface="+mn-ea"/>
              </a:rPr>
              <a:t>]</a:t>
            </a:r>
            <a:r>
              <a:rPr kumimoji="1" lang="zh-CN" altLang="en-US" sz="2800" b="1">
                <a:latin typeface="+mn-ea"/>
              </a:rPr>
              <a:t>存储数字三角形。</a:t>
            </a:r>
          </a:p>
          <a:p>
            <a:pPr marL="0" indent="0">
              <a:buNone/>
              <a:defRPr/>
            </a:pPr>
            <a:r>
              <a:rPr kumimoji="1" lang="en-US" altLang="zh-CN" sz="2800" b="1">
                <a:latin typeface="+mn-ea"/>
              </a:rPr>
              <a:t>procedure </a:t>
            </a:r>
            <a:r>
              <a:rPr kumimoji="1" lang="en-US" altLang="zh-CN" sz="2800" b="1" err="1">
                <a:latin typeface="+mn-ea"/>
              </a:rPr>
              <a:t>dfs</a:t>
            </a:r>
            <a:r>
              <a:rPr kumimoji="1" lang="en-US" altLang="zh-CN" sz="2800" b="1">
                <a:latin typeface="+mn-ea"/>
              </a:rPr>
              <a:t>(</a:t>
            </a:r>
            <a:r>
              <a:rPr kumimoji="1" lang="en-US" altLang="zh-CN" sz="2800" b="1" err="1">
                <a:latin typeface="+mn-ea"/>
              </a:rPr>
              <a:t>i,j,sum:integer</a:t>
            </a:r>
            <a:r>
              <a:rPr kumimoji="1" lang="en-US" altLang="zh-CN" sz="2800" b="1">
                <a:latin typeface="+mn-ea"/>
              </a:rPr>
              <a:t>);</a:t>
            </a:r>
          </a:p>
          <a:p>
            <a:pPr marL="0" indent="0">
              <a:buNone/>
              <a:defRPr/>
            </a:pPr>
            <a:r>
              <a:rPr kumimoji="1" lang="en-US" altLang="zh-CN" sz="2800" b="1">
                <a:latin typeface="+mn-ea"/>
              </a:rPr>
              <a:t>    begin</a:t>
            </a:r>
          </a:p>
          <a:p>
            <a:pPr marL="0" indent="0">
              <a:buNone/>
              <a:defRPr/>
            </a:pPr>
            <a:r>
              <a:rPr kumimoji="1" lang="en-US" altLang="zh-CN" sz="2800" b="1">
                <a:latin typeface="+mn-ea"/>
              </a:rPr>
              <a:t>      </a:t>
            </a:r>
            <a:r>
              <a:rPr kumimoji="1" lang="en-US" altLang="zh-CN" sz="2800" b="1" err="1">
                <a:solidFill>
                  <a:srgbClr val="FF0000"/>
                </a:solidFill>
                <a:latin typeface="+mn-ea"/>
              </a:rPr>
              <a:t>inc</a:t>
            </a:r>
            <a:r>
              <a:rPr kumimoji="1" lang="en-US" altLang="zh-CN" sz="2800" b="1">
                <a:solidFill>
                  <a:srgbClr val="FF0000"/>
                </a:solidFill>
                <a:latin typeface="+mn-ea"/>
              </a:rPr>
              <a:t>(count[</a:t>
            </a:r>
            <a:r>
              <a:rPr kumimoji="1" lang="en-US" altLang="zh-CN" sz="2800" b="1" err="1">
                <a:solidFill>
                  <a:srgbClr val="FF0000"/>
                </a:solidFill>
                <a:latin typeface="+mn-ea"/>
              </a:rPr>
              <a:t>i,j</a:t>
            </a:r>
            <a:r>
              <a:rPr kumimoji="1" lang="en-US" altLang="zh-CN" sz="2800" b="1" smtClean="0">
                <a:solidFill>
                  <a:srgbClr val="FF0000"/>
                </a:solidFill>
                <a:latin typeface="+mn-ea"/>
              </a:rPr>
              <a:t>]);//</a:t>
            </a:r>
            <a:r>
              <a:rPr kumimoji="1" lang="zh-CN" altLang="en-US" sz="2800" b="1" smtClean="0">
                <a:solidFill>
                  <a:srgbClr val="FF0000"/>
                </a:solidFill>
                <a:latin typeface="+mn-ea"/>
              </a:rPr>
              <a:t>全局计数器</a:t>
            </a:r>
            <a:endParaRPr kumimoji="1" lang="en-US" altLang="zh-CN" sz="2800" b="1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kumimoji="1" lang="en-US" altLang="zh-CN" sz="2800" b="1" smtClean="0">
                <a:latin typeface="+mn-ea"/>
              </a:rPr>
              <a:t>      if </a:t>
            </a:r>
            <a:r>
              <a:rPr kumimoji="1" lang="en-US" altLang="zh-CN" sz="2800" b="1">
                <a:latin typeface="+mn-ea"/>
              </a:rPr>
              <a:t>i=n then</a:t>
            </a:r>
          </a:p>
          <a:p>
            <a:pPr marL="0" indent="0">
              <a:buNone/>
              <a:defRPr/>
            </a:pPr>
            <a:r>
              <a:rPr kumimoji="1" lang="en-US" altLang="zh-CN" sz="2800" b="1">
                <a:latin typeface="+mn-ea"/>
              </a:rPr>
              <a:t>        begin</a:t>
            </a:r>
          </a:p>
          <a:p>
            <a:pPr marL="0" indent="0">
              <a:buNone/>
              <a:defRPr/>
            </a:pPr>
            <a:r>
              <a:rPr kumimoji="1" lang="en-US" altLang="zh-CN" sz="2800" b="1">
                <a:latin typeface="+mn-ea"/>
              </a:rPr>
              <a:t>          if sum&gt;</a:t>
            </a:r>
            <a:r>
              <a:rPr kumimoji="1" lang="en-US" altLang="zh-CN" sz="2800" b="1" err="1">
                <a:latin typeface="+mn-ea"/>
              </a:rPr>
              <a:t>ans</a:t>
            </a:r>
            <a:r>
              <a:rPr kumimoji="1" lang="en-US" altLang="zh-CN" sz="2800" b="1">
                <a:latin typeface="+mn-ea"/>
              </a:rPr>
              <a:t> then </a:t>
            </a:r>
            <a:r>
              <a:rPr kumimoji="1" lang="en-US" altLang="zh-CN" sz="2800" b="1" err="1">
                <a:latin typeface="+mn-ea"/>
              </a:rPr>
              <a:t>ans</a:t>
            </a:r>
            <a:r>
              <a:rPr kumimoji="1" lang="en-US" altLang="zh-CN" sz="2800" b="1">
                <a:latin typeface="+mn-ea"/>
              </a:rPr>
              <a:t>:=sum;</a:t>
            </a:r>
          </a:p>
          <a:p>
            <a:pPr marL="0" indent="0">
              <a:buNone/>
              <a:defRPr/>
            </a:pPr>
            <a:r>
              <a:rPr kumimoji="1" lang="en-US" altLang="zh-CN" sz="2800" b="1">
                <a:latin typeface="+mn-ea"/>
              </a:rPr>
              <a:t>          exit;</a:t>
            </a:r>
          </a:p>
          <a:p>
            <a:pPr marL="0" indent="0">
              <a:buNone/>
              <a:defRPr/>
            </a:pPr>
            <a:r>
              <a:rPr kumimoji="1" lang="en-US" altLang="zh-CN" sz="2800" b="1">
                <a:latin typeface="+mn-ea"/>
              </a:rPr>
              <a:t>        end</a:t>
            </a:r>
            <a:r>
              <a:rPr kumimoji="1" lang="en-US" altLang="zh-CN" sz="2800" b="1" smtClean="0">
                <a:latin typeface="+mn-ea"/>
              </a:rPr>
              <a:t>;</a:t>
            </a:r>
          </a:p>
          <a:p>
            <a:pPr marL="0" indent="0">
              <a:buNone/>
              <a:defRPr/>
            </a:pPr>
            <a:r>
              <a:rPr kumimoji="1" lang="en-US" altLang="zh-CN" sz="2800" b="1" smtClean="0">
                <a:latin typeface="+mn-ea"/>
              </a:rPr>
              <a:t>      </a:t>
            </a:r>
            <a:r>
              <a:rPr kumimoji="1" lang="en-US" altLang="zh-CN" sz="2800" b="1" err="1" smtClean="0">
                <a:latin typeface="+mn-ea"/>
              </a:rPr>
              <a:t>dfs</a:t>
            </a:r>
            <a:r>
              <a:rPr kumimoji="1" lang="en-US" altLang="zh-CN" sz="2800" b="1" smtClean="0">
                <a:latin typeface="+mn-ea"/>
              </a:rPr>
              <a:t>(i+1,j,sum+a[i+1,j</a:t>
            </a:r>
            <a:r>
              <a:rPr kumimoji="1" lang="en-US" altLang="zh-CN" sz="2800" b="1">
                <a:latin typeface="+mn-ea"/>
              </a:rPr>
              <a:t>]);</a:t>
            </a:r>
          </a:p>
          <a:p>
            <a:pPr marL="0" indent="0">
              <a:buNone/>
              <a:defRPr/>
            </a:pPr>
            <a:r>
              <a:rPr kumimoji="1" lang="en-US" altLang="zh-CN" sz="2800" b="1">
                <a:latin typeface="+mn-ea"/>
              </a:rPr>
              <a:t>      </a:t>
            </a:r>
            <a:r>
              <a:rPr kumimoji="1" lang="en-US" altLang="zh-CN" sz="2800" b="1" err="1">
                <a:latin typeface="+mn-ea"/>
              </a:rPr>
              <a:t>dfs</a:t>
            </a:r>
            <a:r>
              <a:rPr kumimoji="1" lang="en-US" altLang="zh-CN" sz="2800" b="1">
                <a:latin typeface="+mn-ea"/>
              </a:rPr>
              <a:t>(i+1,j+1,sum+a[i+1,j+1]);</a:t>
            </a:r>
          </a:p>
          <a:p>
            <a:pPr marL="0" indent="0">
              <a:buNone/>
              <a:defRPr/>
            </a:pPr>
            <a:r>
              <a:rPr kumimoji="1" lang="en-US" altLang="zh-CN" sz="2800" b="1">
                <a:latin typeface="+mn-ea"/>
              </a:rPr>
              <a:t>    end;</a:t>
            </a:r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147390" y="1700805"/>
            <a:ext cx="2745090" cy="1656188"/>
            <a:chOff x="6428008" y="1412774"/>
            <a:chExt cx="2401250" cy="1152130"/>
          </a:xfrm>
        </p:grpSpPr>
        <p:sp>
          <p:nvSpPr>
            <p:cNvPr id="7" name="矩形 6"/>
            <p:cNvSpPr/>
            <p:nvPr/>
          </p:nvSpPr>
          <p:spPr>
            <a:xfrm>
              <a:off x="7092280" y="1412774"/>
              <a:ext cx="864096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b="1" err="1" smtClean="0">
                  <a:solidFill>
                    <a:schemeClr val="tx1"/>
                  </a:solidFill>
                </a:rPr>
                <a:t>i,j</a:t>
              </a:r>
              <a:endParaRPr lang="zh-CN" altLang="en-US" sz="2600" b="1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428008" y="2204864"/>
              <a:ext cx="999444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b="1" smtClean="0">
                  <a:solidFill>
                    <a:schemeClr val="tx1"/>
                  </a:solidFill>
                </a:rPr>
                <a:t>i+1,j</a:t>
              </a:r>
              <a:endParaRPr lang="zh-CN" altLang="en-US" sz="2600" b="1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53838" y="2204864"/>
              <a:ext cx="1075420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b="1" smtClean="0">
                  <a:solidFill>
                    <a:schemeClr val="tx1"/>
                  </a:solidFill>
                </a:rPr>
                <a:t>i+1,j+1</a:t>
              </a:r>
              <a:endParaRPr lang="zh-CN" altLang="en-US" sz="2600" b="1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7" idx="2"/>
            </p:cNvCxnSpPr>
            <p:nvPr/>
          </p:nvCxnSpPr>
          <p:spPr>
            <a:xfrm flipH="1">
              <a:off x="7092280" y="1772815"/>
              <a:ext cx="432048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2"/>
            </p:cNvCxnSpPr>
            <p:nvPr/>
          </p:nvCxnSpPr>
          <p:spPr>
            <a:xfrm>
              <a:off x="7524328" y="1772815"/>
              <a:ext cx="576064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6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9"/>
            <a:ext cx="7772400" cy="796951"/>
          </a:xfrm>
        </p:spPr>
        <p:txBody>
          <a:bodyPr>
            <a:normAutofit/>
          </a:bodyPr>
          <a:lstStyle/>
          <a:p>
            <a:r>
              <a:rPr lang="zh-CN" altLang="en-US" b="1"/>
              <a:t>动态规划方程</a:t>
            </a:r>
            <a:r>
              <a:rPr lang="zh-CN" altLang="en-US" b="1" smtClean="0"/>
              <a:t>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150</a:t>
            </a:fld>
            <a:endParaRPr lang="zh-CN" alt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611560" y="1988841"/>
            <a:ext cx="8064896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sz="3200" b="1" smtClean="0"/>
              <a:t>f[</a:t>
            </a:r>
            <a:r>
              <a:rPr lang="en-US" altLang="zh-CN" sz="3200" b="1" err="1" smtClean="0"/>
              <a:t>i,j</a:t>
            </a:r>
            <a:r>
              <a:rPr lang="en-US" altLang="zh-CN" sz="3200" b="1" smtClean="0"/>
              <a:t>]:=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800" b="1" smtClean="0"/>
              <a:t>min{</a:t>
            </a:r>
            <a:r>
              <a:rPr lang="en-US" altLang="zh-CN" sz="2800" b="1" smtClean="0">
                <a:solidFill>
                  <a:srgbClr val="FF0000"/>
                </a:solidFill>
              </a:rPr>
              <a:t>f[i+1,j-1]</a:t>
            </a:r>
            <a:r>
              <a:rPr lang="en-US" altLang="zh-CN" sz="2800" b="1" smtClean="0"/>
              <a:t> ;</a:t>
            </a:r>
            <a:r>
              <a:rPr lang="en-US" altLang="zh-CN" sz="2800" b="1"/>
              <a:t> </a:t>
            </a:r>
            <a:r>
              <a:rPr lang="en-US" altLang="zh-CN" sz="2800" b="1" smtClean="0"/>
              <a:t>		</a:t>
            </a:r>
            <a:r>
              <a:rPr lang="en-US" altLang="zh-CN" sz="2800" b="1" smtClean="0">
                <a:latin typeface="+mn-ea"/>
              </a:rPr>
              <a:t>s[i</a:t>
            </a:r>
            <a:r>
              <a:rPr lang="en-US" altLang="zh-CN" sz="2800" b="1">
                <a:latin typeface="+mn-ea"/>
              </a:rPr>
              <a:t>]</a:t>
            </a:r>
            <a:r>
              <a:rPr lang="zh-CN" altLang="zh-CN" sz="2800" b="1">
                <a:latin typeface="+mn-ea"/>
              </a:rPr>
              <a:t>与</a:t>
            </a:r>
            <a:r>
              <a:rPr lang="en-US" altLang="zh-CN" sz="2800" b="1">
                <a:latin typeface="+mn-ea"/>
              </a:rPr>
              <a:t>s[j]</a:t>
            </a:r>
            <a:r>
              <a:rPr lang="zh-CN" altLang="zh-CN" sz="2800" b="1">
                <a:latin typeface="+mn-ea"/>
              </a:rPr>
              <a:t>恰好匹配</a:t>
            </a:r>
            <a:endParaRPr lang="en-US" altLang="zh-CN" sz="2800" b="1" smtClean="0">
              <a:latin typeface="+mn-ea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 b="1" smtClean="0">
                <a:solidFill>
                  <a:srgbClr val="FF0000"/>
                </a:solidFill>
              </a:rPr>
              <a:t>   f[i+1,j</a:t>
            </a:r>
            <a:r>
              <a:rPr lang="en-US" altLang="zh-CN" sz="2800" b="1">
                <a:solidFill>
                  <a:srgbClr val="FF0000"/>
                </a:solidFill>
              </a:rPr>
              <a:t>]+1</a:t>
            </a:r>
            <a:r>
              <a:rPr lang="en-US" altLang="zh-CN" sz="2800" b="1"/>
              <a:t> </a:t>
            </a:r>
            <a:r>
              <a:rPr lang="en-US" altLang="zh-CN" sz="2800" b="1" smtClean="0"/>
              <a:t>;		 </a:t>
            </a:r>
            <a:r>
              <a:rPr lang="en-US" altLang="zh-CN" sz="2800" b="1">
                <a:latin typeface="+mn-ea"/>
              </a:rPr>
              <a:t>s[i]=(</a:t>
            </a:r>
            <a:r>
              <a:rPr lang="zh-CN" altLang="zh-CN" sz="2800" b="1">
                <a:latin typeface="+mn-ea"/>
              </a:rPr>
              <a:t>或</a:t>
            </a:r>
            <a:r>
              <a:rPr lang="en-US" altLang="zh-CN" sz="2800" b="1">
                <a:latin typeface="+mn-ea"/>
              </a:rPr>
              <a:t>[,</a:t>
            </a:r>
            <a:r>
              <a:rPr lang="zh-CN" altLang="en-US" sz="2800" b="1">
                <a:latin typeface="+mn-ea"/>
              </a:rPr>
              <a:t>则右边加</a:t>
            </a:r>
            <a:r>
              <a:rPr lang="en-US" altLang="zh-CN" sz="2800" b="1">
                <a:latin typeface="+mn-ea"/>
              </a:rPr>
              <a:t>)</a:t>
            </a:r>
            <a:r>
              <a:rPr lang="zh-CN" altLang="en-US" sz="2800" b="1">
                <a:latin typeface="+mn-ea"/>
              </a:rPr>
              <a:t>或</a:t>
            </a:r>
            <a:r>
              <a:rPr lang="en-US" altLang="zh-CN" sz="2800" b="1">
                <a:latin typeface="+mn-ea"/>
              </a:rPr>
              <a:t>]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800" b="1"/>
              <a:t>   </a:t>
            </a:r>
            <a:r>
              <a:rPr lang="en-US" altLang="zh-CN" sz="2800" b="1" smtClean="0"/>
              <a:t> </a:t>
            </a:r>
            <a:r>
              <a:rPr lang="en-US" altLang="zh-CN" sz="2800" b="1" smtClean="0">
                <a:solidFill>
                  <a:srgbClr val="FF0000"/>
                </a:solidFill>
              </a:rPr>
              <a:t>1+f[i,j-1]</a:t>
            </a:r>
            <a:r>
              <a:rPr lang="en-US" altLang="zh-CN" sz="2800" b="1" smtClean="0"/>
              <a:t> ;		 </a:t>
            </a:r>
            <a:r>
              <a:rPr lang="en-US" altLang="zh-CN" sz="2800" b="1">
                <a:latin typeface="+mn-ea"/>
              </a:rPr>
              <a:t>s[j]=)or]</a:t>
            </a:r>
            <a:r>
              <a:rPr lang="zh-CN" altLang="en-US" sz="2800" b="1">
                <a:latin typeface="+mn-ea"/>
              </a:rPr>
              <a:t>，则左边加</a:t>
            </a:r>
            <a:r>
              <a:rPr lang="en-US" altLang="zh-CN" sz="2800" b="1">
                <a:latin typeface="+mn-ea"/>
              </a:rPr>
              <a:t>)</a:t>
            </a:r>
            <a:r>
              <a:rPr lang="zh-CN" altLang="en-US" sz="2800" b="1">
                <a:latin typeface="+mn-ea"/>
              </a:rPr>
              <a:t>或</a:t>
            </a:r>
            <a:r>
              <a:rPr lang="en-US" altLang="zh-CN" sz="2800" b="1">
                <a:latin typeface="+mn-ea"/>
              </a:rPr>
              <a:t>]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800" b="1"/>
              <a:t>   </a:t>
            </a:r>
            <a:r>
              <a:rPr lang="en-US" altLang="zh-CN" sz="2800" b="1" smtClean="0"/>
              <a:t> </a:t>
            </a:r>
            <a:r>
              <a:rPr lang="en-US" altLang="zh-CN" sz="2800" b="1" smtClean="0">
                <a:solidFill>
                  <a:srgbClr val="FF0000"/>
                </a:solidFill>
              </a:rPr>
              <a:t>f[</a:t>
            </a:r>
            <a:r>
              <a:rPr lang="en-US" altLang="zh-CN" sz="2800" b="1" err="1" smtClean="0">
                <a:solidFill>
                  <a:srgbClr val="FF0000"/>
                </a:solidFill>
              </a:rPr>
              <a:t>i,k</a:t>
            </a:r>
            <a:r>
              <a:rPr lang="en-US" altLang="zh-CN" sz="2800" b="1">
                <a:solidFill>
                  <a:srgbClr val="FF0000"/>
                </a:solidFill>
              </a:rPr>
              <a:t>]+f[k+1,j]</a:t>
            </a:r>
            <a:r>
              <a:rPr lang="en-US" altLang="zh-CN" sz="2800" b="1"/>
              <a:t> </a:t>
            </a:r>
            <a:r>
              <a:rPr lang="en-US" altLang="zh-CN" sz="2800" b="1" smtClean="0"/>
              <a:t>; 		</a:t>
            </a:r>
            <a:r>
              <a:rPr lang="en-US" altLang="zh-CN" sz="2800" b="1" smtClean="0">
                <a:latin typeface="+mn-ea"/>
              </a:rPr>
              <a:t>i</a:t>
            </a:r>
            <a:r>
              <a:rPr lang="en-US" altLang="zh-CN" sz="2800" b="1">
                <a:latin typeface="+mn-ea"/>
              </a:rPr>
              <a:t>&lt;=k&lt;=j-1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800" b="1"/>
              <a:t>  </a:t>
            </a:r>
            <a:r>
              <a:rPr lang="en-US" altLang="zh-CN" sz="2800" b="1" smtClean="0"/>
              <a:t> </a:t>
            </a:r>
            <a:r>
              <a:rPr lang="en-US" altLang="zh-CN" sz="2800" b="1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2467265" y="1052737"/>
            <a:ext cx="2691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/>
              <a:t>S</a:t>
            </a:r>
            <a:r>
              <a:rPr lang="en-US" altLang="zh-CN" sz="3600" b="1" baseline="-25000"/>
              <a:t>i</a:t>
            </a:r>
            <a:r>
              <a:rPr lang="en-US" altLang="zh-CN" sz="3600" b="1"/>
              <a:t>S</a:t>
            </a:r>
            <a:r>
              <a:rPr lang="en-US" altLang="zh-CN" sz="3600" b="1" baseline="-25000"/>
              <a:t>i+1</a:t>
            </a:r>
            <a:r>
              <a:rPr lang="en-US" altLang="zh-CN" sz="3600" b="1"/>
              <a:t>…..S</a:t>
            </a:r>
            <a:r>
              <a:rPr lang="en-US" altLang="zh-CN" sz="3600" b="1" baseline="-25000"/>
              <a:t>j-1</a:t>
            </a:r>
            <a:r>
              <a:rPr lang="en-US" altLang="zh-CN" sz="3600" b="1"/>
              <a:t>S</a:t>
            </a:r>
            <a:r>
              <a:rPr lang="en-US" altLang="zh-CN" sz="3600" b="1" baseline="-25000"/>
              <a:t>j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57789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7950" y="44626"/>
            <a:ext cx="9036050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取数游戏：</a:t>
            </a:r>
          </a:p>
          <a:p>
            <a:pPr indent="342900">
              <a:lnSpc>
                <a:spcPct val="120000"/>
              </a:lnSpc>
            </a:pP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有一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个双人游戏</a:t>
            </a:r>
            <a:r>
              <a:rPr lang="en-US" altLang="zh-CN" sz="2800" smtClean="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 indent="342900">
              <a:lnSpc>
                <a:spcPct val="120000"/>
              </a:lnSpc>
            </a:pPr>
            <a:r>
              <a:rPr lang="en-US" altLang="zh-CN" sz="2800" smtClean="0">
                <a:latin typeface="华文中宋" pitchFamily="2" charset="-122"/>
                <a:ea typeface="华文中宋" pitchFamily="2" charset="-122"/>
              </a:rPr>
              <a:t>N(2 &lt;=N&lt;=200</a:t>
            </a: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，且为偶数</a:t>
            </a:r>
            <a:r>
              <a:rPr lang="en-US" altLang="zh-CN" sz="2800" smtClean="0"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个正整数的序列放在一个游戏平台上，</a:t>
            </a: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两人轮流从序列的两端取数，取数后该数字被去掉并累加到本玩家的得分中，当数取尽时，游戏结束。以最终得分多者为胜</a:t>
            </a: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(A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先</a:t>
            </a: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取，得分相同算</a:t>
            </a:r>
            <a:r>
              <a:rPr lang="en-US" altLang="zh-CN" sz="2800" smtClean="0"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胜</a:t>
            </a:r>
            <a:r>
              <a:rPr lang="en-US" altLang="zh-CN" sz="2800" smtClean="0"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。试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求：</a:t>
            </a:r>
          </a:p>
          <a:p>
            <a:pPr indent="342900">
              <a:lnSpc>
                <a:spcPct val="120000"/>
              </a:lnSpc>
            </a:pP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如何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取数，才能使得</a:t>
            </a:r>
            <a:r>
              <a:rPr lang="en-US" altLang="zh-CN" sz="2800" smtClean="0"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与</a:t>
            </a:r>
            <a:r>
              <a:rPr lang="en-US" altLang="zh-CN" sz="2800" smtClean="0"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的得分差距最大？</a:t>
            </a:r>
            <a:endParaRPr lang="en-US" altLang="zh-CN" sz="2800" smtClean="0">
              <a:latin typeface="华文中宋" pitchFamily="2" charset="-122"/>
              <a:ea typeface="华文中宋" pitchFamily="2" charset="-122"/>
            </a:endParaRPr>
          </a:p>
          <a:p>
            <a:pPr indent="342900">
              <a:lnSpc>
                <a:spcPct val="120000"/>
              </a:lnSpc>
            </a:pPr>
            <a:r>
              <a:rPr lang="en-US" altLang="zh-CN" sz="2800" smtClean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提示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：</a:t>
            </a: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双方都在想方设法</a:t>
            </a: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取胜</a:t>
            </a:r>
            <a:r>
              <a:rPr lang="en-US" altLang="zh-CN" sz="2800" smtClean="0">
                <a:latin typeface="华文中宋" pitchFamily="2" charset="-122"/>
                <a:ea typeface="华文中宋" pitchFamily="2" charset="-122"/>
              </a:rPr>
              <a:t>)</a:t>
            </a:r>
            <a:endParaRPr lang="zh-CN" altLang="en-US" sz="28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936105" y="4809811"/>
            <a:ext cx="3384376" cy="16435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20000"/>
              </a:lnSpc>
              <a:defRPr sz="2800">
                <a:latin typeface="华文中宋" pitchFamily="2" charset="-122"/>
                <a:ea typeface="华文中宋" pitchFamily="2" charset="-122"/>
              </a:defRPr>
            </a:lvl1pPr>
            <a:lvl2pPr marL="800100" indent="-342900">
              <a:defRPr>
                <a:latin typeface="Arial" charset="0"/>
                <a:ea typeface="宋体" charset="-122"/>
              </a:defRPr>
            </a:lvl2pPr>
            <a:lvl3pPr marL="1257300" indent="-342900">
              <a:defRPr>
                <a:latin typeface="Arial" charset="0"/>
                <a:ea typeface="宋体" charset="-122"/>
              </a:defRPr>
            </a:lvl3pPr>
            <a:lvl4pPr marL="1714500" indent="-342900">
              <a:defRPr>
                <a:latin typeface="Arial" charset="0"/>
                <a:ea typeface="宋体" charset="-122"/>
              </a:defRPr>
            </a:lvl4pPr>
            <a:lvl5pPr marL="2171700" indent="-342900">
              <a:defRPr>
                <a:latin typeface="Arial" charset="0"/>
                <a:ea typeface="宋体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/>
              <a:t>输入样例：</a:t>
            </a:r>
            <a:endParaRPr lang="en-US" altLang="zh-CN"/>
          </a:p>
          <a:p>
            <a:r>
              <a:rPr lang="en-US" altLang="zh-CN"/>
              <a:t>6</a:t>
            </a:r>
            <a:endParaRPr lang="zh-CN" altLang="en-US"/>
          </a:p>
          <a:p>
            <a:r>
              <a:rPr lang="en-US" altLang="zh-CN" smtClean="0"/>
              <a:t>4</a:t>
            </a:r>
            <a:r>
              <a:rPr lang="en-US" altLang="zh-CN"/>
              <a:t> </a:t>
            </a:r>
            <a:r>
              <a:rPr lang="en-US" altLang="zh-CN" smtClean="0"/>
              <a:t>7 2 9 5 2</a:t>
            </a:r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4320480" y="4809811"/>
            <a:ext cx="3419872" cy="16435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lnSpc>
                <a:spcPct val="120000"/>
              </a:lnSpc>
              <a:defRPr sz="2800">
                <a:latin typeface="华文中宋" pitchFamily="2" charset="-122"/>
                <a:ea typeface="华文中宋" pitchFamily="2" charset="-122"/>
              </a:defRPr>
            </a:lvl1pPr>
            <a:lvl2pPr marL="800100" indent="-342900">
              <a:defRPr>
                <a:latin typeface="Arial" charset="0"/>
                <a:ea typeface="宋体" charset="-122"/>
              </a:defRPr>
            </a:lvl2pPr>
            <a:lvl3pPr marL="1257300" indent="-342900">
              <a:defRPr>
                <a:latin typeface="Arial" charset="0"/>
                <a:ea typeface="宋体" charset="-122"/>
              </a:defRPr>
            </a:lvl3pPr>
            <a:lvl4pPr marL="1714500" indent="-342900">
              <a:defRPr>
                <a:latin typeface="Arial" charset="0"/>
                <a:ea typeface="宋体" charset="-122"/>
              </a:defRPr>
            </a:lvl4pPr>
            <a:lvl5pPr marL="2171700" indent="-342900">
              <a:defRPr>
                <a:latin typeface="Arial" charset="0"/>
                <a:ea typeface="宋体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/>
              <a:t>输出样例：</a:t>
            </a:r>
          </a:p>
          <a:p>
            <a:r>
              <a:rPr lang="en-US" altLang="zh-CN" smtClean="0"/>
              <a:t>18</a:t>
            </a:r>
            <a:r>
              <a:rPr lang="en-US" altLang="zh-CN"/>
              <a:t> </a:t>
            </a:r>
            <a:r>
              <a:rPr lang="en-US" altLang="zh-CN" smtClean="0"/>
              <a:t>11</a:t>
            </a:r>
          </a:p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00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67544" y="348539"/>
            <a:ext cx="813690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定义</a:t>
            </a:r>
            <a:r>
              <a:rPr lang="en-US" altLang="zh-CN" sz="2800" b="1">
                <a:ea typeface="华文中宋" pitchFamily="2" charset="-122"/>
              </a:rPr>
              <a:t>f[i,j]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表示从第</a:t>
            </a:r>
            <a:r>
              <a:rPr lang="en-US" altLang="zh-CN" sz="2800" smtClean="0"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个到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j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个数中</a:t>
            </a:r>
            <a:r>
              <a:rPr lang="zh-CN" altLang="en-US" sz="2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先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取数的人能获得的最大得分</a:t>
            </a: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,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则</a:t>
            </a: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: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40106" y="1844824"/>
            <a:ext cx="8162636" cy="241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取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个：</a:t>
            </a:r>
            <a:endParaRPr lang="en-US" altLang="zh-CN" sz="2800" smtClean="0">
              <a:latin typeface="华文中宋" pitchFamily="2" charset="-122"/>
              <a:ea typeface="华文中宋" pitchFamily="2" charset="-122"/>
            </a:endParaRPr>
          </a:p>
          <a:p>
            <a:pPr indent="4572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b="1">
                <a:ea typeface="华文中宋" pitchFamily="2" charset="-122"/>
              </a:rPr>
              <a:t>f[i,j]=Ai+A[i+1..j]-f[i+1,j]=A[i..j]-f[i+1,j];</a:t>
            </a:r>
          </a:p>
          <a:p>
            <a:pPr indent="4572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取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j</a:t>
            </a: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个：</a:t>
            </a:r>
            <a:endParaRPr lang="en-US" altLang="zh-CN" sz="2800" smtClean="0">
              <a:latin typeface="华文中宋" pitchFamily="2" charset="-122"/>
              <a:ea typeface="华文中宋" pitchFamily="2" charset="-122"/>
            </a:endParaRPr>
          </a:p>
          <a:p>
            <a:pPr indent="4572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b="1">
                <a:ea typeface="华文中宋" pitchFamily="2" charset="-122"/>
              </a:rPr>
              <a:t>f[i,j]=Aj+A[i..j-1]-f[i,j-1]=A[i..j]-f[i,j-1];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47728" y="4451629"/>
            <a:ext cx="81554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ea typeface="华文中宋" pitchFamily="2" charset="-122"/>
              </a:rPr>
              <a:t>f[i,j]=</a:t>
            </a:r>
            <a:r>
              <a:rPr lang="en-US" altLang="zh-CN" sz="2800" b="1" smtClean="0">
                <a:ea typeface="华文中宋" pitchFamily="2" charset="-122"/>
              </a:rPr>
              <a:t>max{A[i..j]-f[i+1,j],A[i..j]-f[i,j-1]},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ea typeface="华文中宋" pitchFamily="2" charset="-122"/>
              </a:rPr>
              <a:t>	</a:t>
            </a:r>
            <a:r>
              <a:rPr lang="en-US" altLang="zh-CN" sz="2800" b="1" smtClean="0">
                <a:ea typeface="华文中宋" pitchFamily="2" charset="-122"/>
              </a:rPr>
              <a:t>		(</a:t>
            </a:r>
            <a:r>
              <a:rPr lang="en-US" altLang="zh-CN" sz="2800" b="1">
                <a:ea typeface="华文中宋" pitchFamily="2" charset="-122"/>
              </a:rPr>
              <a:t>1&lt;=i&lt;j&lt;=n)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初始值：</a:t>
            </a:r>
            <a:r>
              <a:rPr lang="en-US" altLang="zh-CN" sz="2800" b="1" smtClean="0">
                <a:ea typeface="华文中宋" pitchFamily="2" charset="-122"/>
              </a:rPr>
              <a:t>f[i,i</a:t>
            </a:r>
            <a:r>
              <a:rPr lang="en-US" altLang="zh-CN" sz="2800" b="1">
                <a:ea typeface="华文中宋" pitchFamily="2" charset="-122"/>
              </a:rPr>
              <a:t>]:=Ai.</a:t>
            </a: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	</a:t>
            </a: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目标：</a:t>
            </a:r>
            <a:r>
              <a:rPr lang="en-US" altLang="zh-CN" sz="2800" b="1">
                <a:ea typeface="华文中宋" pitchFamily="2" charset="-122"/>
              </a:rPr>
              <a:t>f[1,n].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/>
      <p:bldP spid="3079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38984" y="115887"/>
            <a:ext cx="8425507" cy="629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smtClean="0"/>
              <a:t>//a[i]:</a:t>
            </a:r>
            <a:r>
              <a:rPr lang="zh-CN" altLang="en-US" sz="2800" b="1" smtClean="0"/>
              <a:t>序列</a:t>
            </a:r>
            <a:r>
              <a:rPr lang="en-US" altLang="zh-CN" sz="2800" b="1" smtClean="0"/>
              <a:t>;   sum[i]:</a:t>
            </a:r>
            <a:r>
              <a:rPr lang="zh-CN" altLang="en-US" sz="2800" b="1" smtClean="0"/>
              <a:t>前</a:t>
            </a:r>
            <a:r>
              <a:rPr lang="en-US" altLang="zh-CN" sz="2800" b="1"/>
              <a:t>i</a:t>
            </a:r>
            <a:r>
              <a:rPr lang="zh-CN" altLang="en-US" sz="2800" b="1"/>
              <a:t>个数的</a:t>
            </a:r>
            <a:r>
              <a:rPr lang="zh-CN" altLang="en-US" sz="2800" b="1" smtClean="0"/>
              <a:t>和</a:t>
            </a:r>
            <a:endParaRPr lang="en-US" altLang="zh-CN" sz="2800" b="1"/>
          </a:p>
          <a:p>
            <a:pPr>
              <a:lnSpc>
                <a:spcPct val="120000"/>
              </a:lnSpc>
            </a:pPr>
            <a:r>
              <a:rPr lang="en-US" altLang="zh-CN" sz="2800" b="1" smtClean="0"/>
              <a:t>//f[i,j]:</a:t>
            </a:r>
            <a:r>
              <a:rPr lang="zh-CN" altLang="en-US" sz="2800" b="1" smtClean="0">
                <a:ea typeface="华文中宋" pitchFamily="2" charset="-122"/>
              </a:rPr>
              <a:t>从</a:t>
            </a:r>
            <a:r>
              <a:rPr lang="en-US" altLang="zh-CN" sz="2800" b="1" smtClean="0">
                <a:ea typeface="华文中宋" pitchFamily="2" charset="-122"/>
              </a:rPr>
              <a:t>[i..j]</a:t>
            </a:r>
            <a:r>
              <a:rPr lang="zh-CN" altLang="en-US" sz="2800" b="1" smtClean="0">
                <a:ea typeface="华文中宋" pitchFamily="2" charset="-122"/>
              </a:rPr>
              <a:t>中</a:t>
            </a:r>
            <a:r>
              <a:rPr lang="zh-CN" altLang="en-US" sz="2800" b="1">
                <a:solidFill>
                  <a:srgbClr val="FF0000"/>
                </a:solidFill>
                <a:ea typeface="华文中宋" pitchFamily="2" charset="-122"/>
              </a:rPr>
              <a:t>先</a:t>
            </a:r>
            <a:r>
              <a:rPr lang="zh-CN" altLang="en-US" sz="2800" b="1">
                <a:ea typeface="华文中宋" pitchFamily="2" charset="-122"/>
              </a:rPr>
              <a:t>取数的人能获得的最大</a:t>
            </a:r>
            <a:r>
              <a:rPr lang="zh-CN" altLang="en-US" sz="2800" b="1" smtClean="0">
                <a:ea typeface="华文中宋" pitchFamily="2" charset="-122"/>
              </a:rPr>
              <a:t>得分</a:t>
            </a:r>
            <a:endParaRPr lang="en-US" altLang="zh-CN" sz="2800" b="1" smtClean="0">
              <a:ea typeface="华文中宋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smtClean="0"/>
              <a:t>for </a:t>
            </a:r>
            <a:r>
              <a:rPr lang="en-US" altLang="zh-CN" sz="2800" b="1"/>
              <a:t>i:=1 to n do </a:t>
            </a:r>
            <a:r>
              <a:rPr lang="en-US" altLang="zh-CN" sz="2800" b="1" smtClean="0"/>
              <a:t>f[i,i</a:t>
            </a:r>
            <a:r>
              <a:rPr lang="en-US" altLang="zh-CN" sz="2800" b="1"/>
              <a:t>]:=a[i</a:t>
            </a:r>
            <a:r>
              <a:rPr lang="en-US" altLang="zh-CN" sz="2800" b="1" smtClean="0"/>
              <a:t>];	//</a:t>
            </a:r>
            <a:r>
              <a:rPr lang="zh-CN" altLang="en-US" sz="2800" b="1" smtClean="0"/>
              <a:t>初始值</a:t>
            </a:r>
            <a:endParaRPr lang="en-US" altLang="zh-CN" sz="2800" b="1" smtClean="0"/>
          </a:p>
          <a:p>
            <a:pPr>
              <a:lnSpc>
                <a:spcPct val="120000"/>
              </a:lnSpc>
            </a:pPr>
            <a:r>
              <a:rPr lang="en-US" altLang="zh-CN" sz="2800" b="1" smtClean="0"/>
              <a:t>for p:=1 to n-1 do</a:t>
            </a:r>
          </a:p>
          <a:p>
            <a:pPr>
              <a:lnSpc>
                <a:spcPct val="120000"/>
              </a:lnSpc>
            </a:pPr>
            <a:r>
              <a:rPr lang="en-US" altLang="zh-CN" sz="2800" b="1" smtClean="0"/>
              <a:t>for i:=1 to n-p do</a:t>
            </a:r>
          </a:p>
          <a:p>
            <a:pPr>
              <a:lnSpc>
                <a:spcPct val="120000"/>
              </a:lnSpc>
            </a:pPr>
            <a:r>
              <a:rPr lang="en-US" altLang="zh-CN" sz="2800" b="1" smtClean="0"/>
              <a:t>begin</a:t>
            </a:r>
          </a:p>
          <a:p>
            <a:pPr>
              <a:lnSpc>
                <a:spcPct val="120000"/>
              </a:lnSpc>
            </a:pPr>
            <a:r>
              <a:rPr lang="en-US" altLang="zh-CN" sz="2800" b="1"/>
              <a:t> </a:t>
            </a:r>
            <a:r>
              <a:rPr lang="en-US" altLang="zh-CN" sz="2800" b="1" smtClean="0"/>
              <a:t> j:=i+p;</a:t>
            </a:r>
          </a:p>
          <a:p>
            <a:pPr>
              <a:lnSpc>
                <a:spcPct val="120000"/>
              </a:lnSpc>
            </a:pPr>
            <a:r>
              <a:rPr lang="en-US" altLang="zh-CN" sz="2800" b="1"/>
              <a:t> </a:t>
            </a:r>
            <a:r>
              <a:rPr lang="en-US" altLang="zh-CN" sz="2800" b="1" smtClean="0"/>
              <a:t> if f[i+1,j]&gt;f[i,j-1] then</a:t>
            </a:r>
          </a:p>
          <a:p>
            <a:pPr>
              <a:lnSpc>
                <a:spcPct val="120000"/>
              </a:lnSpc>
            </a:pPr>
            <a:r>
              <a:rPr lang="en-US" altLang="zh-CN" sz="2800" b="1"/>
              <a:t> </a:t>
            </a:r>
            <a:r>
              <a:rPr lang="en-US" altLang="zh-CN" sz="2800" b="1" smtClean="0"/>
              <a:t>        f[i,j]:=sum[j]-sum[i-1]-f[i,j-1]</a:t>
            </a:r>
          </a:p>
          <a:p>
            <a:pPr>
              <a:lnSpc>
                <a:spcPct val="120000"/>
              </a:lnSpc>
            </a:pPr>
            <a:r>
              <a:rPr lang="en-US" altLang="zh-CN" sz="2800" b="1"/>
              <a:t> </a:t>
            </a:r>
            <a:r>
              <a:rPr lang="en-US" altLang="zh-CN" sz="2800" b="1" smtClean="0"/>
              <a:t> else   f[i,j]:=sum[j]-sum[i-1]-f[i+1,j];</a:t>
            </a:r>
          </a:p>
          <a:p>
            <a:pPr>
              <a:lnSpc>
                <a:spcPct val="120000"/>
              </a:lnSpc>
            </a:pPr>
            <a:r>
              <a:rPr lang="en-US" altLang="zh-CN" sz="2800" b="1" smtClean="0"/>
              <a:t>end;</a:t>
            </a:r>
            <a:endParaRPr lang="en-US" altLang="zh-CN" sz="2800" b="1"/>
          </a:p>
          <a:p>
            <a:pPr>
              <a:lnSpc>
                <a:spcPct val="120000"/>
              </a:lnSpc>
            </a:pPr>
            <a:r>
              <a:rPr lang="en-US" altLang="zh-CN" sz="2800" b="1" smtClean="0"/>
              <a:t>writeln(f[1,n</a:t>
            </a:r>
            <a:r>
              <a:rPr lang="en-US" altLang="zh-CN" sz="2800" b="1"/>
              <a:t>],' ',sum[n]-</a:t>
            </a:r>
            <a:r>
              <a:rPr lang="en-US" altLang="zh-CN" sz="2800" b="1" smtClean="0"/>
              <a:t>f[1,n]);</a:t>
            </a:r>
            <a:endParaRPr lang="en-US" altLang="zh-CN" sz="28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2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88640"/>
            <a:ext cx="8784976" cy="578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110000"/>
              </a:lnSpc>
            </a:pPr>
            <a:r>
              <a:rPr lang="zh-CN" altLang="zh-CN" sz="2800" b="1">
                <a:latin typeface="+mn-ea"/>
              </a:rPr>
              <a:t>加分二叉树</a:t>
            </a:r>
            <a:r>
              <a:rPr lang="en-US" altLang="zh-CN" sz="2800" b="1">
                <a:latin typeface="+mn-ea"/>
              </a:rPr>
              <a:t>(tree)</a:t>
            </a:r>
            <a:endParaRPr lang="zh-CN" altLang="zh-CN" sz="2800" b="1">
              <a:latin typeface="+mn-ea"/>
            </a:endParaRPr>
          </a:p>
          <a:p>
            <a:pPr indent="457200">
              <a:lnSpc>
                <a:spcPct val="110000"/>
              </a:lnSpc>
            </a:pPr>
            <a:r>
              <a:rPr lang="zh-CN" altLang="en-US" sz="2800" b="1" smtClean="0">
                <a:latin typeface="+mn-ea"/>
              </a:rPr>
              <a:t>含有</a:t>
            </a:r>
            <a:r>
              <a:rPr lang="en-US" altLang="zh-CN" sz="2800" b="1" smtClean="0">
                <a:latin typeface="+mn-ea"/>
              </a:rPr>
              <a:t>n</a:t>
            </a:r>
            <a:r>
              <a:rPr lang="zh-CN" altLang="zh-CN" sz="2800" b="1" smtClean="0">
                <a:latin typeface="+mn-ea"/>
              </a:rPr>
              <a:t>个</a:t>
            </a:r>
            <a:r>
              <a:rPr lang="zh-CN" altLang="en-US" sz="2800" b="1" smtClean="0">
                <a:latin typeface="+mn-ea"/>
              </a:rPr>
              <a:t>结点</a:t>
            </a:r>
            <a:r>
              <a:rPr lang="zh-CN" altLang="zh-CN" sz="2800" b="1" smtClean="0">
                <a:latin typeface="+mn-ea"/>
              </a:rPr>
              <a:t>的</a:t>
            </a:r>
            <a:r>
              <a:rPr lang="zh-CN" altLang="zh-CN" sz="2800" b="1">
                <a:latin typeface="+mn-ea"/>
              </a:rPr>
              <a:t>二叉树</a:t>
            </a:r>
            <a:r>
              <a:rPr lang="en-US" altLang="zh-CN" sz="2800" b="1" smtClean="0">
                <a:latin typeface="+mn-ea"/>
              </a:rPr>
              <a:t>tree,</a:t>
            </a:r>
            <a:r>
              <a:rPr lang="zh-CN" altLang="zh-CN" sz="2800" b="1" smtClean="0">
                <a:latin typeface="+mn-ea"/>
              </a:rPr>
              <a:t>中</a:t>
            </a:r>
            <a:r>
              <a:rPr lang="zh-CN" altLang="zh-CN" sz="2800" b="1">
                <a:latin typeface="+mn-ea"/>
              </a:rPr>
              <a:t>序遍历为（</a:t>
            </a:r>
            <a:r>
              <a:rPr lang="en-US" altLang="zh-CN" sz="2800" b="1">
                <a:latin typeface="+mn-ea"/>
              </a:rPr>
              <a:t>l,2,3,…,n</a:t>
            </a:r>
            <a:r>
              <a:rPr lang="zh-CN" altLang="zh-CN" sz="2800" b="1">
                <a:latin typeface="+mn-ea"/>
              </a:rPr>
              <a:t>），其中数字</a:t>
            </a:r>
            <a:r>
              <a:rPr lang="en-US" altLang="zh-CN" sz="2800" b="1">
                <a:latin typeface="+mn-ea"/>
              </a:rPr>
              <a:t>1,2,3,…,n</a:t>
            </a:r>
            <a:r>
              <a:rPr lang="zh-CN" altLang="zh-CN" sz="2800" b="1" smtClean="0">
                <a:latin typeface="+mn-ea"/>
              </a:rPr>
              <a:t>为</a:t>
            </a:r>
            <a:r>
              <a:rPr lang="zh-CN" altLang="en-US" sz="2800" b="1" smtClean="0">
                <a:latin typeface="+mn-ea"/>
              </a:rPr>
              <a:t>结点</a:t>
            </a:r>
            <a:r>
              <a:rPr lang="zh-CN" altLang="zh-CN" sz="2800" b="1" smtClean="0">
                <a:latin typeface="+mn-ea"/>
              </a:rPr>
              <a:t>编号</a:t>
            </a:r>
            <a:r>
              <a:rPr lang="zh-CN" altLang="zh-CN" sz="2800" b="1">
                <a:latin typeface="+mn-ea"/>
              </a:rPr>
              <a:t>。</a:t>
            </a:r>
            <a:r>
              <a:rPr lang="zh-CN" altLang="zh-CN" sz="2800" b="1" smtClean="0">
                <a:latin typeface="+mn-ea"/>
              </a:rPr>
              <a:t>每个</a:t>
            </a:r>
            <a:r>
              <a:rPr lang="zh-CN" altLang="en-US" sz="2800" b="1" smtClean="0">
                <a:latin typeface="+mn-ea"/>
              </a:rPr>
              <a:t>结点</a:t>
            </a:r>
            <a:r>
              <a:rPr lang="zh-CN" altLang="zh-CN" sz="2800" b="1" smtClean="0">
                <a:latin typeface="+mn-ea"/>
              </a:rPr>
              <a:t>都</a:t>
            </a:r>
            <a:r>
              <a:rPr lang="zh-CN" altLang="zh-CN" sz="2800" b="1">
                <a:latin typeface="+mn-ea"/>
              </a:rPr>
              <a:t>有一个分数（均为正整数），记第</a:t>
            </a:r>
            <a:r>
              <a:rPr lang="en-US" altLang="zh-CN" sz="2800" b="1">
                <a:latin typeface="+mn-ea"/>
              </a:rPr>
              <a:t>i</a:t>
            </a:r>
            <a:r>
              <a:rPr lang="zh-CN" altLang="zh-CN" sz="2800" b="1" smtClean="0">
                <a:latin typeface="+mn-ea"/>
              </a:rPr>
              <a:t>个</a:t>
            </a:r>
            <a:r>
              <a:rPr lang="zh-CN" altLang="en-US" sz="2800" b="1" smtClean="0">
                <a:latin typeface="+mn-ea"/>
              </a:rPr>
              <a:t>结点</a:t>
            </a:r>
            <a:r>
              <a:rPr lang="zh-CN" altLang="zh-CN" sz="2800" b="1" smtClean="0">
                <a:latin typeface="+mn-ea"/>
              </a:rPr>
              <a:t>的</a:t>
            </a:r>
            <a:r>
              <a:rPr lang="zh-CN" altLang="zh-CN" sz="2800" b="1">
                <a:latin typeface="+mn-ea"/>
              </a:rPr>
              <a:t>分数为</a:t>
            </a:r>
            <a:r>
              <a:rPr lang="en-US" altLang="zh-CN" sz="2800" b="1">
                <a:latin typeface="+mn-ea"/>
              </a:rPr>
              <a:t>di</a:t>
            </a:r>
            <a:r>
              <a:rPr lang="zh-CN" altLang="zh-CN" sz="2800" b="1">
                <a:latin typeface="+mn-ea"/>
              </a:rPr>
              <a:t>，</a:t>
            </a:r>
            <a:r>
              <a:rPr lang="en-US" altLang="zh-CN" sz="2800" b="1">
                <a:latin typeface="+mn-ea"/>
              </a:rPr>
              <a:t>tree</a:t>
            </a:r>
            <a:r>
              <a:rPr lang="zh-CN" altLang="zh-CN" sz="2800" b="1">
                <a:latin typeface="+mn-ea"/>
              </a:rPr>
              <a:t>及它的</a:t>
            </a:r>
            <a:r>
              <a:rPr lang="zh-CN" altLang="zh-CN" sz="2800" b="1" smtClean="0">
                <a:latin typeface="+mn-ea"/>
              </a:rPr>
              <a:t>每</a:t>
            </a:r>
            <a:r>
              <a:rPr lang="zh-CN" altLang="en-US" sz="2800" b="1">
                <a:latin typeface="+mn-ea"/>
              </a:rPr>
              <a:t>棵</a:t>
            </a:r>
            <a:r>
              <a:rPr lang="zh-CN" altLang="zh-CN" sz="2800" b="1" smtClean="0">
                <a:latin typeface="+mn-ea"/>
              </a:rPr>
              <a:t>子</a:t>
            </a:r>
            <a:r>
              <a:rPr lang="zh-CN" altLang="zh-CN" sz="2800" b="1">
                <a:latin typeface="+mn-ea"/>
              </a:rPr>
              <a:t>树都有一个加分，任一棵子树</a:t>
            </a:r>
            <a:r>
              <a:rPr lang="en-US" altLang="zh-CN" sz="2800" b="1">
                <a:latin typeface="+mn-ea"/>
              </a:rPr>
              <a:t>subtree</a:t>
            </a:r>
            <a:r>
              <a:rPr lang="zh-CN" altLang="zh-CN" sz="2800" b="1">
                <a:latin typeface="+mn-ea"/>
              </a:rPr>
              <a:t>（也包含</a:t>
            </a:r>
            <a:r>
              <a:rPr lang="en-US" altLang="zh-CN" sz="2800" b="1">
                <a:latin typeface="+mn-ea"/>
              </a:rPr>
              <a:t>tree</a:t>
            </a:r>
            <a:r>
              <a:rPr lang="zh-CN" altLang="zh-CN" sz="2800" b="1">
                <a:latin typeface="+mn-ea"/>
              </a:rPr>
              <a:t>本身）的加分计算方法如下：</a:t>
            </a:r>
          </a:p>
          <a:p>
            <a:pPr indent="457200">
              <a:lnSpc>
                <a:spcPct val="110000"/>
              </a:lnSpc>
            </a:pPr>
            <a:r>
              <a:rPr lang="en-US" altLang="zh-CN" sz="2800" b="1" smtClean="0">
                <a:latin typeface="+mn-ea"/>
              </a:rPr>
              <a:t>subtree</a:t>
            </a:r>
            <a:r>
              <a:rPr lang="zh-CN" altLang="zh-CN" sz="2800" b="1">
                <a:latin typeface="+mn-ea"/>
              </a:rPr>
              <a:t>的左子树的加分</a:t>
            </a:r>
            <a:r>
              <a:rPr lang="en-US" altLang="zh-CN" sz="2800" b="1" smtClean="0">
                <a:latin typeface="+mn-ea"/>
              </a:rPr>
              <a:t>×subtree</a:t>
            </a:r>
            <a:r>
              <a:rPr lang="zh-CN" altLang="zh-CN" sz="2800" b="1">
                <a:latin typeface="+mn-ea"/>
              </a:rPr>
              <a:t>的右子树的加</a:t>
            </a:r>
            <a:r>
              <a:rPr lang="zh-CN" altLang="zh-CN" sz="2800" b="1" smtClean="0">
                <a:latin typeface="+mn-ea"/>
              </a:rPr>
              <a:t>分</a:t>
            </a:r>
            <a:r>
              <a:rPr lang="en-US" altLang="zh-CN" sz="2800" b="1" smtClean="0">
                <a:latin typeface="+mn-ea"/>
              </a:rPr>
              <a:t>	</a:t>
            </a:r>
            <a:r>
              <a:rPr lang="zh-CN" altLang="zh-CN" sz="2800" b="1" smtClean="0">
                <a:latin typeface="+mn-ea"/>
              </a:rPr>
              <a:t>＋</a:t>
            </a:r>
            <a:r>
              <a:rPr lang="en-US" altLang="zh-CN" sz="2800" b="1">
                <a:latin typeface="+mn-ea"/>
              </a:rPr>
              <a:t>subtree</a:t>
            </a:r>
            <a:r>
              <a:rPr lang="zh-CN" altLang="zh-CN" sz="2800" b="1">
                <a:latin typeface="+mn-ea"/>
              </a:rPr>
              <a:t>的根的分数；</a:t>
            </a:r>
          </a:p>
          <a:p>
            <a:pPr indent="457200">
              <a:lnSpc>
                <a:spcPct val="110000"/>
              </a:lnSpc>
            </a:pPr>
            <a:r>
              <a:rPr lang="zh-CN" altLang="zh-CN" sz="2800" b="1" smtClean="0">
                <a:latin typeface="+mn-ea"/>
              </a:rPr>
              <a:t>若</a:t>
            </a:r>
            <a:r>
              <a:rPr lang="zh-CN" altLang="zh-CN" sz="2800" b="1">
                <a:latin typeface="+mn-ea"/>
              </a:rPr>
              <a:t>某个子树为空，规定其加分为</a:t>
            </a:r>
            <a:r>
              <a:rPr lang="en-US" altLang="zh-CN" sz="2800" b="1">
                <a:latin typeface="+mn-ea"/>
              </a:rPr>
              <a:t>1</a:t>
            </a:r>
            <a:r>
              <a:rPr lang="zh-CN" altLang="zh-CN" sz="2800" b="1">
                <a:latin typeface="+mn-ea"/>
              </a:rPr>
              <a:t>，叶子的加分就是</a:t>
            </a:r>
            <a:r>
              <a:rPr lang="zh-CN" altLang="zh-CN" sz="2800" b="1" smtClean="0">
                <a:latin typeface="+mn-ea"/>
              </a:rPr>
              <a:t>叶</a:t>
            </a:r>
            <a:r>
              <a:rPr lang="zh-CN" altLang="en-US" sz="2800" b="1" smtClean="0">
                <a:latin typeface="+mn-ea"/>
              </a:rPr>
              <a:t>结点</a:t>
            </a:r>
            <a:r>
              <a:rPr lang="zh-CN" altLang="zh-CN" sz="2800" b="1" smtClean="0">
                <a:latin typeface="+mn-ea"/>
              </a:rPr>
              <a:t>本身</a:t>
            </a:r>
            <a:r>
              <a:rPr lang="zh-CN" altLang="zh-CN" sz="2800" b="1">
                <a:latin typeface="+mn-ea"/>
              </a:rPr>
              <a:t>的分数。不考虑它的空子树。</a:t>
            </a:r>
          </a:p>
          <a:p>
            <a:pPr indent="457200">
              <a:lnSpc>
                <a:spcPct val="110000"/>
              </a:lnSpc>
            </a:pPr>
            <a:r>
              <a:rPr lang="zh-CN" altLang="zh-CN" sz="2800" b="1" smtClean="0">
                <a:latin typeface="+mn-ea"/>
              </a:rPr>
              <a:t>试</a:t>
            </a:r>
            <a:r>
              <a:rPr lang="zh-CN" altLang="zh-CN" sz="2800" b="1">
                <a:latin typeface="+mn-ea"/>
              </a:rPr>
              <a:t>求一棵符合中序遍历为（</a:t>
            </a:r>
            <a:r>
              <a:rPr lang="en-US" altLang="zh-CN" sz="2800" b="1">
                <a:latin typeface="+mn-ea"/>
              </a:rPr>
              <a:t>1,2,3,…,n</a:t>
            </a:r>
            <a:r>
              <a:rPr lang="zh-CN" altLang="zh-CN" sz="2800" b="1">
                <a:latin typeface="+mn-ea"/>
              </a:rPr>
              <a:t>）且加分最高的二叉树</a:t>
            </a:r>
            <a:r>
              <a:rPr lang="en-US" altLang="zh-CN" sz="2800" b="1">
                <a:latin typeface="+mn-ea"/>
              </a:rPr>
              <a:t>tree</a:t>
            </a:r>
            <a:r>
              <a:rPr lang="zh-CN" altLang="zh-CN" sz="2800" b="1" smtClean="0">
                <a:latin typeface="+mn-ea"/>
              </a:rPr>
              <a:t>。</a:t>
            </a:r>
            <a:endParaRPr lang="zh-CN" altLang="zh-CN" sz="28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42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155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260649"/>
            <a:ext cx="88569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zh-CN" sz="2800" b="1">
                <a:latin typeface="+mn-ea"/>
              </a:rPr>
              <a:t>要求</a:t>
            </a:r>
            <a:r>
              <a:rPr lang="zh-CN" altLang="zh-CN" sz="2800" b="1" smtClean="0">
                <a:latin typeface="+mn-ea"/>
              </a:rPr>
              <a:t>输出</a:t>
            </a:r>
            <a:r>
              <a:rPr lang="zh-CN" altLang="en-US" sz="2800" b="1" smtClean="0">
                <a:latin typeface="+mn-ea"/>
              </a:rPr>
              <a:t>：</a:t>
            </a:r>
            <a:endParaRPr lang="zh-CN" altLang="zh-CN" sz="2800" b="1">
              <a:latin typeface="+mn-ea"/>
            </a:endParaRPr>
          </a:p>
          <a:p>
            <a:pPr indent="457200"/>
            <a:r>
              <a:rPr lang="zh-CN" altLang="zh-CN" sz="2800" b="1" smtClean="0">
                <a:latin typeface="+mn-ea"/>
              </a:rPr>
              <a:t>（</a:t>
            </a:r>
            <a:r>
              <a:rPr lang="en-US" altLang="zh-CN" sz="2800" b="1">
                <a:latin typeface="+mn-ea"/>
              </a:rPr>
              <a:t>1</a:t>
            </a:r>
            <a:r>
              <a:rPr lang="zh-CN" altLang="zh-CN" sz="2800" b="1">
                <a:latin typeface="+mn-ea"/>
              </a:rPr>
              <a:t>）</a:t>
            </a:r>
            <a:r>
              <a:rPr lang="en-US" altLang="zh-CN" sz="2800" b="1">
                <a:latin typeface="+mn-ea"/>
              </a:rPr>
              <a:t>tree</a:t>
            </a:r>
            <a:r>
              <a:rPr lang="zh-CN" altLang="zh-CN" sz="2800" b="1">
                <a:latin typeface="+mn-ea"/>
              </a:rPr>
              <a:t>的最高加分</a:t>
            </a:r>
          </a:p>
          <a:p>
            <a:pPr indent="457200"/>
            <a:r>
              <a:rPr lang="zh-CN" altLang="zh-CN" sz="2800" b="1" smtClean="0">
                <a:latin typeface="+mn-ea"/>
              </a:rPr>
              <a:t>（</a:t>
            </a:r>
            <a:r>
              <a:rPr lang="en-US" altLang="zh-CN" sz="2800" b="1">
                <a:latin typeface="+mn-ea"/>
              </a:rPr>
              <a:t>2</a:t>
            </a:r>
            <a:r>
              <a:rPr lang="zh-CN" altLang="zh-CN" sz="2800" b="1">
                <a:latin typeface="+mn-ea"/>
              </a:rPr>
              <a:t>）</a:t>
            </a:r>
            <a:r>
              <a:rPr lang="en-US" altLang="zh-CN" sz="2800" b="1">
                <a:latin typeface="+mn-ea"/>
              </a:rPr>
              <a:t>tree</a:t>
            </a:r>
            <a:r>
              <a:rPr lang="zh-CN" altLang="zh-CN" sz="2800" b="1">
                <a:latin typeface="+mn-ea"/>
              </a:rPr>
              <a:t>的前序遍历</a:t>
            </a:r>
          </a:p>
          <a:p>
            <a:pPr indent="457200"/>
            <a:r>
              <a:rPr lang="zh-CN" altLang="zh-CN" sz="2800" b="1" smtClean="0">
                <a:latin typeface="+mn-ea"/>
              </a:rPr>
              <a:t>输入</a:t>
            </a:r>
            <a:r>
              <a:rPr lang="zh-CN" altLang="en-US" sz="2800" b="1" smtClean="0">
                <a:latin typeface="+mn-ea"/>
              </a:rPr>
              <a:t>：</a:t>
            </a:r>
            <a:endParaRPr lang="zh-CN" altLang="zh-CN" sz="2800" b="1">
              <a:latin typeface="+mn-ea"/>
            </a:endParaRPr>
          </a:p>
          <a:p>
            <a:pPr indent="457200"/>
            <a:r>
              <a:rPr lang="zh-CN" altLang="zh-CN" sz="2800" b="1" smtClean="0">
                <a:latin typeface="+mn-ea"/>
              </a:rPr>
              <a:t>第</a:t>
            </a:r>
            <a:r>
              <a:rPr lang="en-US" altLang="zh-CN" sz="2800" b="1">
                <a:latin typeface="+mn-ea"/>
              </a:rPr>
              <a:t>1</a:t>
            </a:r>
            <a:r>
              <a:rPr lang="zh-CN" altLang="zh-CN" sz="2800" b="1">
                <a:latin typeface="+mn-ea"/>
              </a:rPr>
              <a:t>行：一个整数</a:t>
            </a:r>
            <a:r>
              <a:rPr lang="en-US" altLang="zh-CN" sz="2800" b="1" smtClean="0">
                <a:latin typeface="+mn-ea"/>
              </a:rPr>
              <a:t>n(n</a:t>
            </a:r>
            <a:r>
              <a:rPr lang="zh-CN" altLang="zh-CN" sz="2800" b="1">
                <a:latin typeface="+mn-ea"/>
              </a:rPr>
              <a:t>＜</a:t>
            </a:r>
            <a:r>
              <a:rPr lang="en-US" altLang="zh-CN" sz="2800" b="1" smtClean="0">
                <a:latin typeface="+mn-ea"/>
              </a:rPr>
              <a:t>30)</a:t>
            </a:r>
            <a:r>
              <a:rPr lang="zh-CN" altLang="zh-CN" sz="2800" b="1" smtClean="0">
                <a:latin typeface="+mn-ea"/>
              </a:rPr>
              <a:t>，</a:t>
            </a:r>
            <a:r>
              <a:rPr lang="zh-CN" altLang="zh-CN" sz="2800" b="1">
                <a:latin typeface="+mn-ea"/>
              </a:rPr>
              <a:t>为</a:t>
            </a:r>
            <a:r>
              <a:rPr lang="zh-CN" altLang="en-US" sz="2800" b="1">
                <a:latin typeface="+mn-ea"/>
              </a:rPr>
              <a:t>结点</a:t>
            </a:r>
            <a:r>
              <a:rPr lang="zh-CN" altLang="zh-CN" sz="2800" b="1">
                <a:latin typeface="+mn-ea"/>
              </a:rPr>
              <a:t>个数。</a:t>
            </a:r>
          </a:p>
          <a:p>
            <a:pPr indent="457200"/>
            <a:r>
              <a:rPr lang="zh-CN" altLang="zh-CN" sz="2800" b="1" smtClean="0">
                <a:latin typeface="+mn-ea"/>
              </a:rPr>
              <a:t>第</a:t>
            </a:r>
            <a:r>
              <a:rPr lang="en-US" altLang="zh-CN" sz="2800" b="1">
                <a:latin typeface="+mn-ea"/>
              </a:rPr>
              <a:t>2</a:t>
            </a:r>
            <a:r>
              <a:rPr lang="zh-CN" altLang="zh-CN" sz="2800" b="1">
                <a:latin typeface="+mn-ea"/>
              </a:rPr>
              <a:t>行：</a:t>
            </a:r>
            <a:r>
              <a:rPr lang="en-US" altLang="zh-CN" sz="2800" b="1">
                <a:latin typeface="+mn-ea"/>
              </a:rPr>
              <a:t>n</a:t>
            </a:r>
            <a:r>
              <a:rPr lang="zh-CN" altLang="zh-CN" sz="2800" b="1">
                <a:latin typeface="+mn-ea"/>
              </a:rPr>
              <a:t>个用空格隔开的整数，为每个</a:t>
            </a:r>
            <a:r>
              <a:rPr lang="zh-CN" altLang="en-US" sz="2800" b="1">
                <a:latin typeface="+mn-ea"/>
              </a:rPr>
              <a:t>结点</a:t>
            </a:r>
            <a:r>
              <a:rPr lang="zh-CN" altLang="zh-CN" sz="2800" b="1">
                <a:latin typeface="+mn-ea"/>
              </a:rPr>
              <a:t>的</a:t>
            </a:r>
            <a:r>
              <a:rPr lang="zh-CN" altLang="zh-CN" sz="2800" b="1" smtClean="0">
                <a:latin typeface="+mn-ea"/>
              </a:rPr>
              <a:t>分数</a:t>
            </a:r>
            <a:r>
              <a:rPr lang="en-US" altLang="zh-CN" sz="2800" b="1" smtClean="0">
                <a:latin typeface="+mn-ea"/>
              </a:rPr>
              <a:t>(</a:t>
            </a:r>
            <a:r>
              <a:rPr lang="zh-CN" altLang="zh-CN" sz="2800" b="1" smtClean="0">
                <a:latin typeface="+mn-ea"/>
              </a:rPr>
              <a:t>分数</a:t>
            </a:r>
            <a:r>
              <a:rPr lang="zh-CN" altLang="zh-CN" sz="2800" b="1">
                <a:latin typeface="+mn-ea"/>
              </a:rPr>
              <a:t>＜</a:t>
            </a:r>
            <a:r>
              <a:rPr lang="en-US" altLang="zh-CN" sz="2800" b="1" smtClean="0">
                <a:latin typeface="+mn-ea"/>
              </a:rPr>
              <a:t>100)</a:t>
            </a:r>
            <a:r>
              <a:rPr lang="zh-CN" altLang="zh-CN" sz="2800" b="1" smtClean="0">
                <a:latin typeface="+mn-ea"/>
              </a:rPr>
              <a:t>。</a:t>
            </a:r>
            <a:endParaRPr lang="zh-CN" altLang="zh-CN" sz="2800" b="1">
              <a:latin typeface="+mn-ea"/>
            </a:endParaRPr>
          </a:p>
          <a:p>
            <a:pPr indent="457200"/>
            <a:r>
              <a:rPr lang="zh-CN" altLang="zh-CN" sz="2800" b="1" smtClean="0">
                <a:latin typeface="+mn-ea"/>
              </a:rPr>
              <a:t>输出</a:t>
            </a:r>
            <a:r>
              <a:rPr lang="zh-CN" altLang="en-US" sz="2800" b="1" smtClean="0">
                <a:latin typeface="+mn-ea"/>
              </a:rPr>
              <a:t>：</a:t>
            </a:r>
            <a:endParaRPr lang="zh-CN" altLang="zh-CN" sz="2800" b="1">
              <a:latin typeface="+mn-ea"/>
            </a:endParaRPr>
          </a:p>
          <a:p>
            <a:pPr indent="457200"/>
            <a:r>
              <a:rPr lang="zh-CN" altLang="zh-CN" sz="2800" b="1" smtClean="0">
                <a:latin typeface="+mn-ea"/>
              </a:rPr>
              <a:t>第</a:t>
            </a:r>
            <a:r>
              <a:rPr lang="en-US" altLang="zh-CN" sz="2800" b="1">
                <a:latin typeface="+mn-ea"/>
              </a:rPr>
              <a:t>1</a:t>
            </a:r>
            <a:r>
              <a:rPr lang="zh-CN" altLang="zh-CN" sz="2800" b="1">
                <a:latin typeface="+mn-ea"/>
              </a:rPr>
              <a:t>行：一个整数，为最高加</a:t>
            </a:r>
            <a:r>
              <a:rPr lang="zh-CN" altLang="zh-CN" sz="2800" b="1" smtClean="0">
                <a:latin typeface="+mn-ea"/>
              </a:rPr>
              <a:t>分</a:t>
            </a:r>
            <a:r>
              <a:rPr lang="en-US" altLang="zh-CN" sz="2800" b="1" smtClean="0">
                <a:latin typeface="+mn-ea"/>
              </a:rPr>
              <a:t>(</a:t>
            </a:r>
            <a:r>
              <a:rPr lang="zh-CN" altLang="zh-CN" sz="2800" b="1" smtClean="0">
                <a:latin typeface="+mn-ea"/>
              </a:rPr>
              <a:t>结果</a:t>
            </a:r>
            <a:r>
              <a:rPr lang="zh-CN" altLang="zh-CN" sz="2800" b="1">
                <a:latin typeface="+mn-ea"/>
              </a:rPr>
              <a:t>不会超过</a:t>
            </a:r>
            <a:r>
              <a:rPr lang="en-US" altLang="zh-CN" sz="2800" b="1" smtClean="0">
                <a:latin typeface="+mn-ea"/>
              </a:rPr>
              <a:t>4,000,000,000)</a:t>
            </a:r>
            <a:r>
              <a:rPr lang="zh-CN" altLang="zh-CN" sz="2800" b="1" smtClean="0">
                <a:latin typeface="+mn-ea"/>
              </a:rPr>
              <a:t>。</a:t>
            </a:r>
            <a:endParaRPr lang="zh-CN" altLang="zh-CN" sz="2800" b="1">
              <a:latin typeface="+mn-ea"/>
            </a:endParaRPr>
          </a:p>
          <a:p>
            <a:pPr indent="457200"/>
            <a:r>
              <a:rPr lang="zh-CN" altLang="zh-CN" sz="2800" b="1" smtClean="0">
                <a:latin typeface="+mn-ea"/>
              </a:rPr>
              <a:t>第</a:t>
            </a:r>
            <a:r>
              <a:rPr lang="en-US" altLang="zh-CN" sz="2800" b="1">
                <a:latin typeface="+mn-ea"/>
              </a:rPr>
              <a:t>2</a:t>
            </a:r>
            <a:r>
              <a:rPr lang="zh-CN" altLang="zh-CN" sz="2800" b="1">
                <a:latin typeface="+mn-ea"/>
              </a:rPr>
              <a:t>行：</a:t>
            </a:r>
            <a:r>
              <a:rPr lang="en-US" altLang="zh-CN" sz="2800" b="1">
                <a:latin typeface="+mn-ea"/>
              </a:rPr>
              <a:t>n</a:t>
            </a:r>
            <a:r>
              <a:rPr lang="zh-CN" altLang="zh-CN" sz="2800" b="1">
                <a:latin typeface="+mn-ea"/>
              </a:rPr>
              <a:t>个用空格隔开的整数，为该树的前序遍历</a:t>
            </a:r>
            <a:r>
              <a:rPr lang="zh-CN" altLang="zh-CN" sz="2800" b="1" smtClean="0">
                <a:latin typeface="+mn-ea"/>
              </a:rPr>
              <a:t>。</a:t>
            </a:r>
            <a:endParaRPr lang="zh-CN" altLang="zh-CN" sz="2800" b="1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157194"/>
            <a:ext cx="3024336" cy="151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b="1">
                <a:latin typeface="+mn-ea"/>
              </a:rPr>
              <a:t>输入样例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latin typeface="+mn-ea"/>
              </a:rPr>
              <a:t>5</a:t>
            </a:r>
            <a:endParaRPr lang="zh-CN" altLang="zh-CN" sz="2800" b="1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latin typeface="+mn-ea"/>
              </a:rPr>
              <a:t>5 7 1 2 </a:t>
            </a:r>
            <a:r>
              <a:rPr lang="en-US" altLang="zh-CN" sz="2800" b="1" smtClean="0">
                <a:latin typeface="+mn-ea"/>
              </a:rPr>
              <a:t>10</a:t>
            </a:r>
            <a:endParaRPr lang="zh-CN" alt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3995936" y="5157194"/>
            <a:ext cx="2808312" cy="151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b="1">
                <a:latin typeface="+mn-ea"/>
              </a:rPr>
              <a:t>输出样</a:t>
            </a:r>
            <a:r>
              <a:rPr lang="zh-CN" altLang="zh-CN" sz="2800" b="1" smtClean="0">
                <a:latin typeface="+mn-ea"/>
              </a:rPr>
              <a:t>例</a:t>
            </a:r>
            <a:endParaRPr lang="zh-CN" altLang="zh-CN" sz="2800" b="1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smtClean="0">
                <a:latin typeface="+mn-ea"/>
              </a:rPr>
              <a:t>145</a:t>
            </a:r>
            <a:endParaRPr lang="zh-CN" altLang="zh-CN" sz="2800" b="1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smtClean="0">
                <a:latin typeface="+mn-ea"/>
              </a:rPr>
              <a:t>3 </a:t>
            </a:r>
            <a:r>
              <a:rPr lang="en-US" altLang="zh-CN" sz="2800" b="1">
                <a:latin typeface="+mn-ea"/>
              </a:rPr>
              <a:t>1 2 4 </a:t>
            </a:r>
            <a:r>
              <a:rPr lang="en-US" altLang="zh-CN" sz="2800" b="1" smtClean="0">
                <a:latin typeface="+mn-ea"/>
              </a:rPr>
              <a:t>5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55240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156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404664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smtClean="0"/>
              <a:t>1.</a:t>
            </a:r>
            <a:r>
              <a:rPr lang="zh-CN" altLang="en-US" sz="2800" b="1" smtClean="0"/>
              <a:t>最高加分</a:t>
            </a:r>
            <a:endParaRPr lang="en-US" altLang="zh-CN" sz="2800" b="1" smtClean="0"/>
          </a:p>
          <a:p>
            <a:pPr>
              <a:lnSpc>
                <a:spcPct val="120000"/>
              </a:lnSpc>
            </a:pPr>
            <a:r>
              <a:rPr lang="zh-CN" altLang="en-US" sz="2800" b="1" smtClean="0"/>
              <a:t>定义</a:t>
            </a:r>
            <a:r>
              <a:rPr lang="en-US" altLang="zh-CN" sz="2800" b="1" smtClean="0"/>
              <a:t>f[i,j]</a:t>
            </a:r>
            <a:r>
              <a:rPr lang="zh-CN" altLang="en-US" sz="2800" b="1" smtClean="0"/>
              <a:t>表示中序遍历序列为</a:t>
            </a:r>
            <a:r>
              <a:rPr lang="en-US" altLang="zh-CN" sz="2800" b="1" smtClean="0"/>
              <a:t>i,…,j</a:t>
            </a:r>
            <a:r>
              <a:rPr lang="zh-CN" altLang="en-US" sz="2800" b="1" smtClean="0"/>
              <a:t>的树的最高得分。</a:t>
            </a:r>
            <a:endParaRPr lang="en-US" altLang="zh-CN" sz="2800" b="1" smtClean="0"/>
          </a:p>
          <a:p>
            <a:pPr>
              <a:lnSpc>
                <a:spcPct val="120000"/>
              </a:lnSpc>
            </a:pPr>
            <a:r>
              <a:rPr lang="zh-CN" altLang="en-US" sz="2800" b="1" smtClean="0"/>
              <a:t>枚举根结点</a:t>
            </a:r>
            <a:r>
              <a:rPr lang="en-US" altLang="zh-CN" sz="2800" b="1" smtClean="0"/>
              <a:t>k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i&lt;=k&lt;=j</a:t>
            </a:r>
            <a:r>
              <a:rPr lang="zh-CN" altLang="en-US" sz="2800" b="1" smtClean="0"/>
              <a:t>，得到不同的二叉树：</a:t>
            </a:r>
            <a:endParaRPr lang="en-US" altLang="zh-CN" sz="2800" b="1" smtClean="0"/>
          </a:p>
          <a:p>
            <a:pPr>
              <a:lnSpc>
                <a:spcPct val="120000"/>
              </a:lnSpc>
            </a:pPr>
            <a:r>
              <a:rPr lang="zh-CN" altLang="en-US" sz="2800" b="1" smtClean="0"/>
              <a:t>左子树中序遍历序列为</a:t>
            </a:r>
            <a:r>
              <a:rPr lang="en-US" altLang="zh-CN" sz="2800" b="1" smtClean="0"/>
              <a:t>i,…,k-1</a:t>
            </a:r>
            <a:r>
              <a:rPr lang="zh-CN" altLang="en-US" sz="2800" b="1" smtClean="0"/>
              <a:t>，最大加分是</a:t>
            </a:r>
            <a:r>
              <a:rPr lang="en-US" altLang="zh-CN" sz="2800" b="1" smtClean="0"/>
              <a:t>f[i,k-1]</a:t>
            </a:r>
            <a:r>
              <a:rPr lang="zh-CN" altLang="en-US" sz="2800" b="1" smtClean="0"/>
              <a:t>；</a:t>
            </a:r>
            <a:endParaRPr lang="en-US" altLang="zh-CN" sz="2800" b="1" smtClean="0"/>
          </a:p>
          <a:p>
            <a:pPr>
              <a:lnSpc>
                <a:spcPct val="120000"/>
              </a:lnSpc>
            </a:pPr>
            <a:r>
              <a:rPr lang="zh-CN" altLang="en-US" sz="2800" b="1"/>
              <a:t>右子</a:t>
            </a:r>
            <a:r>
              <a:rPr lang="zh-CN" altLang="en-US" sz="2800" b="1" smtClean="0"/>
              <a:t>树中序遍历序列为</a:t>
            </a:r>
            <a:r>
              <a:rPr lang="en-US" altLang="zh-CN" sz="2800" b="1" smtClean="0"/>
              <a:t>k+1,…,j</a:t>
            </a:r>
            <a:r>
              <a:rPr lang="zh-CN" altLang="en-US" sz="2800" b="1" smtClean="0"/>
              <a:t>，最大加分是</a:t>
            </a:r>
            <a:r>
              <a:rPr lang="en-US" altLang="zh-CN" sz="2800" b="1" smtClean="0"/>
              <a:t>f[k+1,j]</a:t>
            </a:r>
            <a:r>
              <a:rPr lang="zh-CN" altLang="en-US" sz="2800" b="1" smtClean="0"/>
              <a:t>。</a:t>
            </a:r>
            <a:endParaRPr lang="en-US" altLang="zh-CN" sz="2800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323528" y="3140970"/>
            <a:ext cx="7416824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/>
              <a:t>状态转移方程：</a:t>
            </a:r>
            <a:endParaRPr lang="en-US" altLang="zh-CN" sz="2800" b="1"/>
          </a:p>
          <a:p>
            <a:pPr>
              <a:lnSpc>
                <a:spcPct val="120000"/>
              </a:lnSpc>
            </a:pPr>
            <a:r>
              <a:rPr lang="en-US" altLang="zh-CN" sz="2800" b="1"/>
              <a:t>f[i,j]=max{f[i,k-1]*f[k+1,j]+a[k]}  (i&lt;k&lt;j)</a:t>
            </a:r>
            <a:r>
              <a:rPr lang="zh-CN" altLang="en-US" sz="2800" b="1"/>
              <a:t>。</a:t>
            </a:r>
            <a:endParaRPr lang="en-US" altLang="zh-CN" sz="2800" b="1"/>
          </a:p>
          <a:p>
            <a:pPr>
              <a:lnSpc>
                <a:spcPct val="120000"/>
              </a:lnSpc>
            </a:pPr>
            <a:r>
              <a:rPr lang="zh-CN" altLang="en-US" sz="2800" b="1"/>
              <a:t>初始：</a:t>
            </a:r>
            <a:endParaRPr lang="en-US" altLang="zh-CN" sz="2800" b="1"/>
          </a:p>
          <a:p>
            <a:pPr>
              <a:lnSpc>
                <a:spcPct val="120000"/>
              </a:lnSpc>
            </a:pPr>
            <a:r>
              <a:rPr lang="en-US" altLang="zh-CN" sz="2800" b="1"/>
              <a:t>f[i,i]=a[i];  f[i,j]=1;</a:t>
            </a:r>
          </a:p>
          <a:p>
            <a:pPr>
              <a:lnSpc>
                <a:spcPct val="120000"/>
              </a:lnSpc>
            </a:pPr>
            <a:r>
              <a:rPr lang="zh-CN" altLang="en-US" sz="2800" b="1"/>
              <a:t>目标：</a:t>
            </a:r>
            <a:r>
              <a:rPr lang="en-US" altLang="zh-CN" sz="2800" b="1"/>
              <a:t>f[1,n]</a:t>
            </a:r>
            <a:r>
              <a:rPr lang="zh-CN" altLang="en-US" sz="2800" b="1"/>
              <a:t>。</a:t>
            </a:r>
            <a:endParaRPr lang="en-US" altLang="zh-CN" sz="2800" b="1"/>
          </a:p>
          <a:p>
            <a:pPr>
              <a:lnSpc>
                <a:spcPct val="120000"/>
              </a:lnSpc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1097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548681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/>
              <a:t>2.</a:t>
            </a:r>
            <a:r>
              <a:rPr lang="zh-CN" altLang="en-US" sz="2800" b="1" smtClean="0"/>
              <a:t>输出先序遍历序列</a:t>
            </a:r>
            <a:endParaRPr lang="en-US" altLang="zh-CN" sz="2800" b="1" smtClean="0"/>
          </a:p>
          <a:p>
            <a:pPr>
              <a:lnSpc>
                <a:spcPct val="150000"/>
              </a:lnSpc>
            </a:pPr>
            <a:r>
              <a:rPr lang="zh-CN" altLang="en-US" sz="2800" b="1" smtClean="0"/>
              <a:t>对于中序遍历序列为</a:t>
            </a:r>
            <a:r>
              <a:rPr lang="en-US" altLang="zh-CN" sz="2800" b="1" smtClean="0"/>
              <a:t>i,…,j</a:t>
            </a:r>
            <a:r>
              <a:rPr lang="zh-CN" altLang="en-US" sz="2800" b="1" smtClean="0"/>
              <a:t>的二叉树，一旦确定了根结点，二叉树就唯一确定了。</a:t>
            </a:r>
            <a:endParaRPr lang="en-US" altLang="zh-CN" sz="2800" b="1" smtClean="0"/>
          </a:p>
          <a:p>
            <a:pPr>
              <a:lnSpc>
                <a:spcPct val="150000"/>
              </a:lnSpc>
            </a:pPr>
            <a:r>
              <a:rPr lang="zh-CN" altLang="en-US" sz="2800" b="1" smtClean="0"/>
              <a:t>在求</a:t>
            </a:r>
            <a:r>
              <a:rPr lang="en-US" altLang="zh-CN" sz="2800" b="1" smtClean="0"/>
              <a:t>f[i,j]</a:t>
            </a:r>
            <a:r>
              <a:rPr lang="zh-CN" altLang="en-US" sz="2800" b="1" smtClean="0"/>
              <a:t>的同时，记下</a:t>
            </a:r>
            <a:r>
              <a:rPr lang="en-US" altLang="zh-CN" sz="2800" b="1" smtClean="0"/>
              <a:t>i,…,j</a:t>
            </a:r>
            <a:r>
              <a:rPr lang="zh-CN" altLang="en-US" sz="2800" b="1" smtClean="0"/>
              <a:t>的根</a:t>
            </a:r>
            <a:r>
              <a:rPr lang="en-US" altLang="zh-CN" sz="2800" b="1" smtClean="0"/>
              <a:t>k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root[i,j]:=k;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47414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158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185730"/>
            <a:ext cx="813690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/>
              <a:t>  fillchar(f,sizeof(f</a:t>
            </a:r>
            <a:r>
              <a:rPr lang="en-US" altLang="zh-CN" sz="2800" b="1"/>
              <a:t>),0);</a:t>
            </a:r>
          </a:p>
          <a:p>
            <a:r>
              <a:rPr lang="en-US" altLang="zh-CN" sz="2800" b="1"/>
              <a:t>  for i:=0 to n do</a:t>
            </a:r>
          </a:p>
          <a:p>
            <a:r>
              <a:rPr lang="en-US" altLang="zh-CN" sz="2800" b="1"/>
              <a:t>  for j:=0 to n do f[i,j]:=1;</a:t>
            </a:r>
          </a:p>
          <a:p>
            <a:r>
              <a:rPr lang="en-US" altLang="zh-CN" sz="2800" b="1"/>
              <a:t>  for i:=1 to n </a:t>
            </a:r>
            <a:r>
              <a:rPr lang="en-US" altLang="zh-CN" sz="2800" b="1" smtClean="0"/>
              <a:t>do  </a:t>
            </a:r>
            <a:r>
              <a:rPr lang="en-US" altLang="zh-CN" sz="2800" b="1"/>
              <a:t>begin f[i,i]:=a[i]; </a:t>
            </a:r>
            <a:r>
              <a:rPr lang="en-US" altLang="zh-CN" sz="2800" b="1" smtClean="0"/>
              <a:t> root[i,i</a:t>
            </a:r>
            <a:r>
              <a:rPr lang="en-US" altLang="zh-CN" sz="2800" b="1"/>
              <a:t>]:=i; </a:t>
            </a:r>
            <a:r>
              <a:rPr lang="en-US" altLang="zh-CN" sz="2800" b="1" smtClean="0"/>
              <a:t> end</a:t>
            </a:r>
            <a:r>
              <a:rPr lang="en-US" altLang="zh-CN" sz="2800" b="1"/>
              <a:t>;</a:t>
            </a:r>
          </a:p>
          <a:p>
            <a:r>
              <a:rPr lang="en-US" altLang="zh-CN" sz="2800" b="1"/>
              <a:t>  for p:=1 to n-1 do</a:t>
            </a:r>
          </a:p>
          <a:p>
            <a:r>
              <a:rPr lang="en-US" altLang="zh-CN" sz="2800" b="1"/>
              <a:t>  for i:=1 to n-p do</a:t>
            </a:r>
          </a:p>
          <a:p>
            <a:r>
              <a:rPr lang="en-US" altLang="zh-CN" sz="2800" b="1"/>
              <a:t>  begin</a:t>
            </a:r>
          </a:p>
          <a:p>
            <a:r>
              <a:rPr lang="en-US" altLang="zh-CN" sz="2800" b="1" smtClean="0"/>
              <a:t>    </a:t>
            </a:r>
            <a:r>
              <a:rPr lang="en-US" altLang="zh-CN" sz="2800" b="1"/>
              <a:t>   </a:t>
            </a:r>
            <a:r>
              <a:rPr lang="en-US" altLang="zh-CN" sz="2800" b="1" smtClean="0"/>
              <a:t>j</a:t>
            </a:r>
            <a:r>
              <a:rPr lang="en-US" altLang="zh-CN" sz="2800" b="1"/>
              <a:t>:=i+p</a:t>
            </a:r>
            <a:r>
              <a:rPr lang="en-US" altLang="zh-CN" sz="2800" b="1" smtClean="0"/>
              <a:t>;    </a:t>
            </a:r>
            <a:r>
              <a:rPr lang="en-US" altLang="zh-CN" sz="2800" b="1"/>
              <a:t>f[i,j]:=0;</a:t>
            </a:r>
          </a:p>
          <a:p>
            <a:r>
              <a:rPr lang="en-US" altLang="zh-CN" sz="2800" b="1"/>
              <a:t>    </a:t>
            </a:r>
            <a:r>
              <a:rPr lang="en-US" altLang="zh-CN" sz="2800" b="1" smtClean="0"/>
              <a:t>   for </a:t>
            </a:r>
            <a:r>
              <a:rPr lang="en-US" altLang="zh-CN" sz="2800" b="1"/>
              <a:t>k:=i to j do</a:t>
            </a:r>
          </a:p>
          <a:p>
            <a:r>
              <a:rPr lang="en-US" altLang="zh-CN" sz="2800" b="1"/>
              <a:t>    </a:t>
            </a:r>
            <a:r>
              <a:rPr lang="en-US" altLang="zh-CN" sz="2800" b="1" smtClean="0"/>
              <a:t>   if </a:t>
            </a:r>
            <a:r>
              <a:rPr lang="en-US" altLang="zh-CN" sz="2800" b="1"/>
              <a:t>f[i,j]&lt;f[i,k-1]*f[k+1,j]+f[k,k] then</a:t>
            </a:r>
          </a:p>
          <a:p>
            <a:r>
              <a:rPr lang="en-US" altLang="zh-CN" sz="2800" b="1"/>
              <a:t>    </a:t>
            </a:r>
            <a:r>
              <a:rPr lang="en-US" altLang="zh-CN" sz="2800" b="1" smtClean="0"/>
              <a:t>   begin</a:t>
            </a:r>
            <a:endParaRPr lang="en-US" altLang="zh-CN" sz="2800" b="1"/>
          </a:p>
          <a:p>
            <a:r>
              <a:rPr lang="en-US" altLang="zh-CN" sz="2800" b="1"/>
              <a:t>      </a:t>
            </a:r>
            <a:r>
              <a:rPr lang="en-US" altLang="zh-CN" sz="2800" b="1" smtClean="0"/>
              <a:t>     f[i,j</a:t>
            </a:r>
            <a:r>
              <a:rPr lang="en-US" altLang="zh-CN" sz="2800" b="1"/>
              <a:t>]:=f[i,k-1]*f[k+1,j]+f[k,k];</a:t>
            </a:r>
          </a:p>
          <a:p>
            <a:r>
              <a:rPr lang="en-US" altLang="zh-CN" sz="2800" b="1"/>
              <a:t>      </a:t>
            </a:r>
            <a:r>
              <a:rPr lang="en-US" altLang="zh-CN" sz="2800" b="1" smtClean="0"/>
              <a:t>     root[i,j</a:t>
            </a:r>
            <a:r>
              <a:rPr lang="en-US" altLang="zh-CN" sz="2800" b="1"/>
              <a:t>]:=k;</a:t>
            </a:r>
          </a:p>
          <a:p>
            <a:r>
              <a:rPr lang="en-US" altLang="zh-CN" sz="2800" b="1"/>
              <a:t>    </a:t>
            </a:r>
            <a:r>
              <a:rPr lang="en-US" altLang="zh-CN" sz="2800" b="1" smtClean="0"/>
              <a:t>   end</a:t>
            </a:r>
            <a:r>
              <a:rPr lang="en-US" altLang="zh-CN" sz="2800" b="1"/>
              <a:t>;</a:t>
            </a:r>
          </a:p>
          <a:p>
            <a:r>
              <a:rPr lang="en-US" altLang="zh-CN" sz="2800" b="1"/>
              <a:t>  end</a:t>
            </a:r>
            <a:r>
              <a:rPr lang="en-US" altLang="zh-CN" sz="2800" b="1" smtClean="0"/>
              <a:t>;</a:t>
            </a:r>
            <a:endParaRPr lang="zh-CN" altLang="en-US" sz="2800" b="1"/>
          </a:p>
        </p:txBody>
      </p:sp>
      <p:sp>
        <p:nvSpPr>
          <p:cNvPr id="4" name="TextBox 3"/>
          <p:cNvSpPr txBox="1"/>
          <p:nvPr/>
        </p:nvSpPr>
        <p:spPr>
          <a:xfrm>
            <a:off x="6012160" y="476674"/>
            <a:ext cx="20162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mtClean="0"/>
              <a:t>DP</a:t>
            </a:r>
            <a:r>
              <a:rPr lang="zh-CN" altLang="en-US" sz="3600" smtClean="0"/>
              <a:t>过程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408651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159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404664"/>
            <a:ext cx="684076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procedure preorder(i,j:integer);</a:t>
            </a:r>
          </a:p>
          <a:p>
            <a:r>
              <a:rPr lang="en-US" altLang="zh-CN" sz="2800" b="1"/>
              <a:t>begin</a:t>
            </a:r>
          </a:p>
          <a:p>
            <a:r>
              <a:rPr lang="en-US" altLang="zh-CN" sz="2800" b="1"/>
              <a:t>  </a:t>
            </a:r>
            <a:r>
              <a:rPr lang="en-US" altLang="zh-CN" sz="2800" b="1" smtClean="0"/>
              <a:t>   if </a:t>
            </a:r>
            <a:r>
              <a:rPr lang="en-US" altLang="zh-CN" sz="2800" b="1"/>
              <a:t>i&lt;=j then</a:t>
            </a:r>
          </a:p>
          <a:p>
            <a:r>
              <a:rPr lang="en-US" altLang="zh-CN" sz="2800" b="1"/>
              <a:t>  </a:t>
            </a:r>
            <a:r>
              <a:rPr lang="en-US" altLang="zh-CN" sz="2800" b="1" smtClean="0"/>
              <a:t>   begin</a:t>
            </a:r>
            <a:endParaRPr lang="en-US" altLang="zh-CN" sz="2800" b="1"/>
          </a:p>
          <a:p>
            <a:r>
              <a:rPr lang="en-US" altLang="zh-CN" sz="2800" b="1"/>
              <a:t>    </a:t>
            </a:r>
            <a:r>
              <a:rPr lang="en-US" altLang="zh-CN" sz="2800" b="1" smtClean="0"/>
              <a:t>      write(root[i,j</a:t>
            </a:r>
            <a:r>
              <a:rPr lang="en-US" altLang="zh-CN" sz="2800" b="1"/>
              <a:t>],' ');</a:t>
            </a:r>
          </a:p>
          <a:p>
            <a:r>
              <a:rPr lang="en-US" altLang="zh-CN" sz="2800" b="1"/>
              <a:t>    </a:t>
            </a:r>
            <a:r>
              <a:rPr lang="en-US" altLang="zh-CN" sz="2800" b="1" smtClean="0"/>
              <a:t>      preorder(i,root[i,j</a:t>
            </a:r>
            <a:r>
              <a:rPr lang="en-US" altLang="zh-CN" sz="2800" b="1"/>
              <a:t>]-1);</a:t>
            </a:r>
          </a:p>
          <a:p>
            <a:r>
              <a:rPr lang="en-US" altLang="zh-CN" sz="2800" b="1"/>
              <a:t>    </a:t>
            </a:r>
            <a:r>
              <a:rPr lang="en-US" altLang="zh-CN" sz="2800" b="1" smtClean="0"/>
              <a:t>      preorder(root[i,j</a:t>
            </a:r>
            <a:r>
              <a:rPr lang="en-US" altLang="zh-CN" sz="2800" b="1"/>
              <a:t>]+1,j)</a:t>
            </a:r>
          </a:p>
          <a:p>
            <a:r>
              <a:rPr lang="en-US" altLang="zh-CN" sz="2800" b="1"/>
              <a:t>  </a:t>
            </a:r>
            <a:r>
              <a:rPr lang="en-US" altLang="zh-CN" sz="2800" b="1" smtClean="0"/>
              <a:t>   end</a:t>
            </a:r>
            <a:r>
              <a:rPr lang="en-US" altLang="zh-CN" sz="2800" b="1"/>
              <a:t>;</a:t>
            </a:r>
          </a:p>
          <a:p>
            <a:r>
              <a:rPr lang="en-US" altLang="zh-CN" sz="2800" b="1"/>
              <a:t>end;</a:t>
            </a:r>
          </a:p>
          <a:p>
            <a:r>
              <a:rPr lang="en-US" altLang="zh-CN" sz="2800" b="1" smtClean="0"/>
              <a:t>begin				//</a:t>
            </a:r>
            <a:r>
              <a:rPr lang="zh-CN" altLang="en-US" sz="2800" b="1" smtClean="0"/>
              <a:t>主程序</a:t>
            </a:r>
            <a:endParaRPr lang="en-US" altLang="zh-CN" sz="2800" b="1"/>
          </a:p>
          <a:p>
            <a:r>
              <a:rPr lang="en-US" altLang="zh-CN" sz="2800" b="1"/>
              <a:t>  </a:t>
            </a:r>
            <a:r>
              <a:rPr lang="en-US" altLang="zh-CN" sz="2800" b="1" smtClean="0"/>
              <a:t>    init</a:t>
            </a:r>
            <a:r>
              <a:rPr lang="en-US" altLang="zh-CN" sz="2800" b="1"/>
              <a:t>; dp;</a:t>
            </a:r>
          </a:p>
          <a:p>
            <a:r>
              <a:rPr lang="en-US" altLang="zh-CN" sz="2800" b="1"/>
              <a:t>  </a:t>
            </a:r>
            <a:r>
              <a:rPr lang="en-US" altLang="zh-CN" sz="2800" b="1" smtClean="0"/>
              <a:t>    writeln(f[1,n</a:t>
            </a:r>
            <a:r>
              <a:rPr lang="en-US" altLang="zh-CN" sz="2800" b="1"/>
              <a:t>]);</a:t>
            </a:r>
          </a:p>
          <a:p>
            <a:r>
              <a:rPr lang="en-US" altLang="zh-CN" sz="2800" b="1"/>
              <a:t>  </a:t>
            </a:r>
            <a:r>
              <a:rPr lang="en-US" altLang="zh-CN" sz="2800" b="1" smtClean="0"/>
              <a:t>    preorder(1,n</a:t>
            </a:r>
            <a:r>
              <a:rPr lang="en-US" altLang="zh-CN" sz="2800" b="1"/>
              <a:t>);</a:t>
            </a:r>
          </a:p>
          <a:p>
            <a:r>
              <a:rPr lang="en-US" altLang="zh-CN" sz="2800" b="1"/>
              <a:t>end.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328279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4625"/>
            <a:ext cx="8568952" cy="854968"/>
          </a:xfrm>
        </p:spPr>
        <p:txBody>
          <a:bodyPr>
            <a:normAutofit fontScale="90000"/>
          </a:bodyPr>
          <a:lstStyle/>
          <a:p>
            <a:r>
              <a:rPr lang="zh-CN" altLang="en-US" b="1" smtClean="0"/>
              <a:t>搜索速度慢的原因是做了很多</a:t>
            </a:r>
            <a:r>
              <a:rPr lang="zh-CN" altLang="en-US" b="1" smtClean="0">
                <a:solidFill>
                  <a:srgbClr val="FF0000"/>
                </a:solidFill>
              </a:rPr>
              <a:t>重复</a:t>
            </a:r>
            <a:r>
              <a:rPr lang="zh-CN" altLang="en-US" b="1" smtClean="0"/>
              <a:t>的计算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908721"/>
            <a:ext cx="8280920" cy="1008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/>
              <a:t>实际</a:t>
            </a:r>
            <a:r>
              <a:rPr lang="zh-CN" altLang="en-US" b="1" smtClean="0"/>
              <a:t>上：</a:t>
            </a:r>
            <a:endParaRPr lang="en-US" altLang="zh-CN" b="1" smtClean="0"/>
          </a:p>
          <a:p>
            <a:pPr marL="0" indent="0">
              <a:buNone/>
            </a:pPr>
            <a:r>
              <a:rPr lang="zh-CN" altLang="en-US" b="1" smtClean="0"/>
              <a:t>从（</a:t>
            </a:r>
            <a:r>
              <a:rPr lang="en-US" altLang="zh-CN" b="1" err="1"/>
              <a:t>i</a:t>
            </a:r>
            <a:r>
              <a:rPr lang="en-US" altLang="zh-CN" b="1" err="1" smtClean="0"/>
              <a:t>,j</a:t>
            </a:r>
            <a:r>
              <a:rPr lang="zh-CN" altLang="en-US" b="1" smtClean="0"/>
              <a:t>）走到最后一行；路线上和的最大值不变。</a:t>
            </a:r>
            <a:endParaRPr lang="en-US" altLang="zh-CN" b="1" smtClean="0"/>
          </a:p>
        </p:txBody>
      </p:sp>
      <p:sp>
        <p:nvSpPr>
          <p:cNvPr id="6" name="矩形 5"/>
          <p:cNvSpPr/>
          <p:nvPr/>
        </p:nvSpPr>
        <p:spPr>
          <a:xfrm>
            <a:off x="1087893" y="1916833"/>
            <a:ext cx="6551613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latin typeface="+mn-ea"/>
                <a:ea typeface="+mn-ea"/>
              </a:rPr>
              <a:t>92</a:t>
            </a:r>
            <a:endParaRPr lang="zh-CN" altLang="en-US" sz="280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800">
                <a:latin typeface="+mn-ea"/>
                <a:ea typeface="+mn-ea"/>
              </a:rPr>
              <a:t>63 53</a:t>
            </a:r>
            <a:endParaRPr lang="zh-CN" altLang="en-US" sz="280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800">
                <a:latin typeface="+mn-ea"/>
                <a:ea typeface="+mn-ea"/>
              </a:rPr>
              <a:t>18 25 14</a:t>
            </a:r>
            <a:endParaRPr lang="zh-CN" altLang="en-US" sz="280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800">
                <a:latin typeface="+mn-ea"/>
                <a:ea typeface="+mn-ea"/>
              </a:rPr>
              <a:t>63 85 9 32</a:t>
            </a:r>
            <a:endParaRPr lang="zh-CN" altLang="en-US" sz="280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800">
                <a:latin typeface="+mn-ea"/>
                <a:ea typeface="+mn-ea"/>
              </a:rPr>
              <a:t>58 84 70 2 93</a:t>
            </a:r>
            <a:endParaRPr lang="zh-CN" altLang="en-US" sz="280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800">
                <a:latin typeface="+mn-ea"/>
                <a:ea typeface="+mn-ea"/>
              </a:rPr>
              <a:t>88 </a:t>
            </a:r>
            <a:r>
              <a:rPr lang="en-US" altLang="zh-CN" sz="2800" b="1">
                <a:solidFill>
                  <a:srgbClr val="3333FF"/>
                </a:solidFill>
                <a:latin typeface="+mn-ea"/>
                <a:ea typeface="+mn-ea"/>
              </a:rPr>
              <a:t>25</a:t>
            </a:r>
            <a:r>
              <a:rPr lang="en-US" altLang="zh-CN" sz="2800">
                <a:latin typeface="+mn-ea"/>
                <a:ea typeface="+mn-ea"/>
              </a:rPr>
              <a:t> </a:t>
            </a:r>
            <a:r>
              <a:rPr lang="en-US" altLang="zh-CN" sz="2800" b="1">
                <a:solidFill>
                  <a:srgbClr val="3333FF"/>
                </a:solidFill>
                <a:latin typeface="+mn-ea"/>
                <a:ea typeface="+mn-ea"/>
              </a:rPr>
              <a:t>35</a:t>
            </a:r>
            <a:r>
              <a:rPr lang="en-US" altLang="zh-CN" sz="2800">
                <a:latin typeface="+mn-ea"/>
                <a:ea typeface="+mn-ea"/>
              </a:rPr>
              <a:t> 0 20 11</a:t>
            </a:r>
            <a:endParaRPr lang="zh-CN" altLang="en-US" sz="280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800">
                <a:latin typeface="+mn-ea"/>
                <a:ea typeface="+mn-ea"/>
              </a:rPr>
              <a:t>9  96 </a:t>
            </a:r>
            <a:r>
              <a:rPr lang="en-US" altLang="zh-CN" sz="2800" b="1">
                <a:solidFill>
                  <a:srgbClr val="FF0000"/>
                </a:solidFill>
                <a:latin typeface="+mn-ea"/>
                <a:ea typeface="+mn-ea"/>
              </a:rPr>
              <a:t>85</a:t>
            </a:r>
            <a:r>
              <a:rPr lang="en-US" altLang="zh-CN" sz="2800">
                <a:latin typeface="+mn-ea"/>
                <a:ea typeface="+mn-ea"/>
              </a:rPr>
              <a:t> 6 14 97 60</a:t>
            </a:r>
            <a:endParaRPr lang="zh-CN" altLang="en-US" sz="280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800">
                <a:latin typeface="+mn-ea"/>
                <a:ea typeface="+mn-ea"/>
              </a:rPr>
              <a:t>74 71 </a:t>
            </a:r>
            <a:r>
              <a:rPr lang="en-US" altLang="zh-CN" sz="2800" b="1">
                <a:solidFill>
                  <a:srgbClr val="FF0000"/>
                </a:solidFill>
                <a:latin typeface="+mn-ea"/>
                <a:ea typeface="+mn-ea"/>
              </a:rPr>
              <a:t>33</a:t>
            </a:r>
            <a:r>
              <a:rPr lang="en-US" altLang="zh-CN" sz="2800">
                <a:latin typeface="+mn-ea"/>
                <a:ea typeface="+mn-ea"/>
              </a:rPr>
              <a:t> 39 51 96 27 96</a:t>
            </a:r>
            <a:endParaRPr lang="zh-CN" altLang="en-US" sz="280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800">
                <a:latin typeface="+mn-ea"/>
                <a:ea typeface="+mn-ea"/>
              </a:rPr>
              <a:t>0  78 </a:t>
            </a:r>
            <a:r>
              <a:rPr lang="en-US" altLang="zh-CN" sz="2800" b="1">
                <a:solidFill>
                  <a:srgbClr val="FF0000"/>
                </a:solidFill>
                <a:latin typeface="+mn-ea"/>
                <a:ea typeface="+mn-ea"/>
              </a:rPr>
              <a:t>78</a:t>
            </a:r>
            <a:r>
              <a:rPr lang="en-US" altLang="zh-CN" sz="2800">
                <a:latin typeface="+mn-ea"/>
                <a:ea typeface="+mn-ea"/>
              </a:rPr>
              <a:t> 61 24 49 41 36 30</a:t>
            </a:r>
            <a:endParaRPr lang="zh-CN" altLang="en-US" sz="280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800">
                <a:latin typeface="+mn-ea"/>
                <a:ea typeface="+mn-ea"/>
              </a:rPr>
              <a:t>32 23 16 </a:t>
            </a:r>
            <a:r>
              <a:rPr lang="en-US" altLang="zh-CN" sz="2800" b="1">
                <a:solidFill>
                  <a:srgbClr val="FF0000"/>
                </a:solidFill>
                <a:latin typeface="+mn-ea"/>
                <a:ea typeface="+mn-ea"/>
              </a:rPr>
              <a:t>32</a:t>
            </a:r>
            <a:r>
              <a:rPr lang="en-US" altLang="zh-CN" sz="2800">
                <a:latin typeface="+mn-ea"/>
                <a:ea typeface="+mn-ea"/>
              </a:rPr>
              <a:t> 31 32 56 76 74 83</a:t>
            </a:r>
            <a:endParaRPr lang="zh-CN" altLang="en-US" sz="2800">
              <a:latin typeface="+mn-ea"/>
              <a:ea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11760" y="4804911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411760" y="523695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11760" y="4372863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555776" y="5669007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907704" y="4480309"/>
            <a:ext cx="432048" cy="180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0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772400" cy="796951"/>
          </a:xfrm>
        </p:spPr>
        <p:txBody>
          <a:bodyPr/>
          <a:lstStyle/>
          <a:p>
            <a:r>
              <a:rPr lang="en-US" altLang="zh-CN" b="1" smtClean="0"/>
              <a:t>(</a:t>
            </a:r>
            <a:r>
              <a:rPr lang="zh-CN" altLang="en-US" b="1" smtClean="0"/>
              <a:t>五</a:t>
            </a:r>
            <a:r>
              <a:rPr lang="en-US" altLang="zh-CN" b="1" smtClean="0"/>
              <a:t>)</a:t>
            </a:r>
            <a:r>
              <a:rPr lang="zh-CN" altLang="en-US" b="1" smtClean="0"/>
              <a:t>树型动态规划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0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161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504" y="129973"/>
            <a:ext cx="9036496" cy="326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3200" b="1"/>
              <a:t>二叉苹果树（</a:t>
            </a:r>
            <a:r>
              <a:rPr lang="en-US" altLang="zh-CN" sz="3200" b="1"/>
              <a:t>apple</a:t>
            </a:r>
            <a:r>
              <a:rPr lang="zh-CN" altLang="zh-CN" sz="3200" b="1"/>
              <a:t>）</a:t>
            </a:r>
          </a:p>
          <a:p>
            <a:pPr indent="457200">
              <a:lnSpc>
                <a:spcPct val="120000"/>
              </a:lnSpc>
            </a:pPr>
            <a:r>
              <a:rPr lang="en-US" altLang="zh-CN" sz="2800" b="1"/>
              <a:t> </a:t>
            </a:r>
            <a:r>
              <a:rPr lang="zh-CN" altLang="zh-CN" sz="2800" b="1" smtClean="0"/>
              <a:t>有</a:t>
            </a:r>
            <a:r>
              <a:rPr lang="zh-CN" altLang="zh-CN" sz="2800" b="1"/>
              <a:t>一棵苹果树，如果树枝有分叉，一定是分</a:t>
            </a:r>
            <a:r>
              <a:rPr lang="en-US" altLang="zh-CN" sz="2800" b="1"/>
              <a:t>2</a:t>
            </a:r>
            <a:r>
              <a:rPr lang="zh-CN" altLang="zh-CN" sz="2800" b="1"/>
              <a:t>叉（就是说没有只有</a:t>
            </a:r>
            <a:r>
              <a:rPr lang="en-US" altLang="zh-CN" sz="2800" b="1"/>
              <a:t>1</a:t>
            </a:r>
            <a:r>
              <a:rPr lang="zh-CN" altLang="zh-CN" sz="2800" b="1"/>
              <a:t>个儿子的结点）这棵树共有</a:t>
            </a:r>
            <a:r>
              <a:rPr lang="en-US" altLang="zh-CN" sz="2800" b="1"/>
              <a:t>N</a:t>
            </a:r>
            <a:r>
              <a:rPr lang="zh-CN" altLang="zh-CN" sz="2800" b="1"/>
              <a:t>个结点（叶子点或者树枝分叉点），编号为</a:t>
            </a:r>
            <a:r>
              <a:rPr lang="en-US" altLang="zh-CN" sz="2800" b="1"/>
              <a:t>1-N,</a:t>
            </a:r>
            <a:r>
              <a:rPr lang="zh-CN" altLang="zh-CN" sz="2800" b="1"/>
              <a:t>树根编号一定是</a:t>
            </a:r>
            <a:r>
              <a:rPr lang="en-US" altLang="zh-CN" sz="2800" b="1"/>
              <a:t>1</a:t>
            </a:r>
            <a:r>
              <a:rPr lang="zh-CN" altLang="zh-CN" sz="2800" b="1"/>
              <a:t>。我们用一根树枝两端连接的结点的编号来描述一根树枝的位置</a:t>
            </a:r>
            <a:r>
              <a:rPr lang="zh-CN" altLang="zh-CN" sz="2800" b="1" smtClean="0"/>
              <a:t>。</a:t>
            </a:r>
            <a:r>
              <a:rPr lang="zh-CN" altLang="en-US" sz="2800" b="1" smtClean="0"/>
              <a:t>如图是</a:t>
            </a:r>
            <a:r>
              <a:rPr lang="zh-CN" altLang="zh-CN" sz="2800" b="1" smtClean="0"/>
              <a:t>一</a:t>
            </a:r>
            <a:r>
              <a:rPr lang="zh-CN" altLang="en-US" sz="2800" b="1" smtClean="0"/>
              <a:t>棵</a:t>
            </a:r>
            <a:r>
              <a:rPr lang="zh-CN" altLang="zh-CN" sz="2800" b="1" smtClean="0"/>
              <a:t>有</a:t>
            </a:r>
            <a:r>
              <a:rPr lang="en-US" altLang="zh-CN" sz="2800" b="1"/>
              <a:t>4</a:t>
            </a:r>
            <a:r>
              <a:rPr lang="zh-CN" altLang="zh-CN" sz="2800" b="1"/>
              <a:t>个树枝的</a:t>
            </a:r>
            <a:r>
              <a:rPr lang="zh-CN" altLang="zh-CN" sz="2800" b="1" smtClean="0"/>
              <a:t>树</a:t>
            </a:r>
            <a:r>
              <a:rPr lang="zh-CN" altLang="en-US" sz="2800" b="1" smtClean="0"/>
              <a:t>。</a:t>
            </a:r>
            <a:endParaRPr lang="en-US" altLang="zh-CN" sz="2800" b="1" smtClean="0"/>
          </a:p>
        </p:txBody>
      </p:sp>
      <p:grpSp>
        <p:nvGrpSpPr>
          <p:cNvPr id="27" name="组合 26"/>
          <p:cNvGrpSpPr/>
          <p:nvPr/>
        </p:nvGrpSpPr>
        <p:grpSpPr>
          <a:xfrm>
            <a:off x="5491438" y="3717032"/>
            <a:ext cx="2736202" cy="3092410"/>
            <a:chOff x="5055385" y="2348880"/>
            <a:chExt cx="3405047" cy="4579592"/>
          </a:xfrm>
        </p:grpSpPr>
        <p:grpSp>
          <p:nvGrpSpPr>
            <p:cNvPr id="22" name="组合 21"/>
            <p:cNvGrpSpPr/>
            <p:nvPr/>
          </p:nvGrpSpPr>
          <p:grpSpPr>
            <a:xfrm>
              <a:off x="6841272" y="2348880"/>
              <a:ext cx="936104" cy="1302642"/>
              <a:chOff x="-1836712" y="4149080"/>
              <a:chExt cx="936104" cy="130264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-1836712" y="4149080"/>
                <a:ext cx="936104" cy="93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-1620688" y="4221088"/>
                <a:ext cx="580899" cy="1230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smtClean="0"/>
                  <a:t>1</a:t>
                </a:r>
                <a:endParaRPr lang="zh-CN" altLang="en-US" sz="480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829148" y="3917075"/>
              <a:ext cx="936104" cy="1302642"/>
              <a:chOff x="-2916832" y="6093296"/>
              <a:chExt cx="936104" cy="1302642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-2916832" y="6093296"/>
                <a:ext cx="936104" cy="93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-2640977" y="6165304"/>
                <a:ext cx="580899" cy="1230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smtClean="0"/>
                  <a:t>3</a:t>
                </a:r>
                <a:endParaRPr lang="zh-CN" altLang="en-US" sz="480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7524328" y="3936530"/>
              <a:ext cx="936104" cy="1263733"/>
              <a:chOff x="-1531912" y="6021288"/>
              <a:chExt cx="936104" cy="126373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-1531912" y="6021288"/>
                <a:ext cx="936104" cy="93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-1295394" y="6054386"/>
                <a:ext cx="580899" cy="1230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smtClean="0"/>
                  <a:t>4</a:t>
                </a:r>
                <a:endParaRPr lang="zh-CN" altLang="en-US" sz="480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055385" y="5625830"/>
              <a:ext cx="936104" cy="1263733"/>
              <a:chOff x="-2916832" y="7317432"/>
              <a:chExt cx="936104" cy="1263733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-2916832" y="7317432"/>
                <a:ext cx="936104" cy="93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-2663545" y="7350530"/>
                <a:ext cx="580899" cy="1230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smtClean="0"/>
                  <a:t>2</a:t>
                </a:r>
                <a:endParaRPr lang="zh-CN" altLang="en-US" sz="480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661932" y="5625830"/>
              <a:ext cx="936104" cy="1302642"/>
              <a:chOff x="-1684312" y="7389440"/>
              <a:chExt cx="936104" cy="130264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-1684312" y="7389440"/>
                <a:ext cx="936104" cy="93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-1404664" y="7461448"/>
                <a:ext cx="580899" cy="1230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smtClean="0"/>
                  <a:t>5</a:t>
                </a:r>
                <a:endParaRPr lang="zh-CN" altLang="en-US" sz="4800"/>
              </a:p>
            </p:txBody>
          </p:sp>
        </p:grpSp>
        <p:cxnSp>
          <p:nvCxnSpPr>
            <p:cNvPr id="15" name="直接连接符 14"/>
            <p:cNvCxnSpPr>
              <a:stCxn id="4" idx="3"/>
              <a:endCxn id="9" idx="0"/>
            </p:cNvCxnSpPr>
            <p:nvPr/>
          </p:nvCxnSpPr>
          <p:spPr>
            <a:xfrm flipH="1">
              <a:off x="6297200" y="3147895"/>
              <a:ext cx="681161" cy="769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4" idx="5"/>
              <a:endCxn id="7" idx="0"/>
            </p:cNvCxnSpPr>
            <p:nvPr/>
          </p:nvCxnSpPr>
          <p:spPr>
            <a:xfrm>
              <a:off x="7640287" y="3147895"/>
              <a:ext cx="352093" cy="788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9" idx="4"/>
              <a:endCxn id="8" idx="0"/>
            </p:cNvCxnSpPr>
            <p:nvPr/>
          </p:nvCxnSpPr>
          <p:spPr>
            <a:xfrm flipH="1">
              <a:off x="5523437" y="4853179"/>
              <a:ext cx="773763" cy="772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9" idx="4"/>
              <a:endCxn id="6" idx="0"/>
            </p:cNvCxnSpPr>
            <p:nvPr/>
          </p:nvCxnSpPr>
          <p:spPr>
            <a:xfrm>
              <a:off x="6297200" y="4853179"/>
              <a:ext cx="832784" cy="772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9552" y="3330626"/>
            <a:ext cx="4536504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zh-CN" sz="2800" b="1"/>
              <a:t>现在这</a:t>
            </a:r>
            <a:r>
              <a:rPr lang="zh-CN" altLang="en-US" sz="2800" b="1"/>
              <a:t>棵</a:t>
            </a:r>
            <a:r>
              <a:rPr lang="zh-CN" altLang="zh-CN" sz="2800" b="1"/>
              <a:t>树枝条太多了，需要剪枝。</a:t>
            </a:r>
            <a:r>
              <a:rPr lang="zh-CN" altLang="zh-CN" sz="2800" b="1" smtClean="0"/>
              <a:t>但是树枝</a:t>
            </a:r>
            <a:r>
              <a:rPr lang="zh-CN" altLang="zh-CN" sz="2800" b="1"/>
              <a:t>上长有苹果。</a:t>
            </a:r>
            <a:endParaRPr lang="en-US" altLang="zh-CN" sz="2800" b="1"/>
          </a:p>
          <a:p>
            <a:pPr indent="457200">
              <a:lnSpc>
                <a:spcPct val="120000"/>
              </a:lnSpc>
            </a:pPr>
            <a:r>
              <a:rPr lang="zh-CN" altLang="zh-CN" sz="2800" b="1"/>
              <a:t>给定需要保留的树枝数量，求出最多能留住多少苹果</a:t>
            </a:r>
            <a:r>
              <a:rPr lang="zh-CN" altLang="zh-CN" sz="2800" b="1" smtClean="0"/>
              <a:t>。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04896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162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504" y="116632"/>
            <a:ext cx="8928992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b="1" smtClean="0"/>
              <a:t>输入：</a:t>
            </a:r>
            <a:endParaRPr lang="zh-CN" altLang="zh-CN" sz="2800" b="1"/>
          </a:p>
          <a:p>
            <a:pPr>
              <a:lnSpc>
                <a:spcPct val="110000"/>
              </a:lnSpc>
            </a:pPr>
            <a:r>
              <a:rPr lang="zh-CN" altLang="zh-CN" sz="2800" b="1"/>
              <a:t>第</a:t>
            </a:r>
            <a:r>
              <a:rPr lang="en-US" altLang="zh-CN" sz="2800" b="1"/>
              <a:t>1</a:t>
            </a:r>
            <a:r>
              <a:rPr lang="zh-CN" altLang="zh-CN" sz="2800" b="1" smtClean="0"/>
              <a:t>行</a:t>
            </a:r>
            <a:r>
              <a:rPr lang="en-US" altLang="zh-CN" sz="2800" b="1" smtClean="0"/>
              <a:t>:</a:t>
            </a:r>
            <a:r>
              <a:rPr lang="zh-CN" altLang="en-US" sz="2800" b="1" smtClean="0"/>
              <a:t>结点数</a:t>
            </a:r>
            <a:r>
              <a:rPr lang="en-US" altLang="zh-CN" sz="2800" b="1" smtClean="0"/>
              <a:t>N</a:t>
            </a:r>
            <a:r>
              <a:rPr lang="zh-CN" altLang="zh-CN" sz="2800" b="1" smtClean="0"/>
              <a:t>和</a:t>
            </a:r>
            <a:r>
              <a:rPr lang="zh-CN" altLang="zh-CN" sz="2800" b="1"/>
              <a:t>要保留的树枝数量</a:t>
            </a:r>
            <a:r>
              <a:rPr lang="en-US" altLang="zh-CN" sz="2800" b="1" smtClean="0"/>
              <a:t>M</a:t>
            </a:r>
          </a:p>
          <a:p>
            <a:pPr>
              <a:lnSpc>
                <a:spcPct val="110000"/>
              </a:lnSpc>
            </a:pPr>
            <a:r>
              <a:rPr lang="en-US" altLang="zh-CN" sz="2800" b="1" smtClean="0"/>
              <a:t>(1&lt;=M&lt;= </a:t>
            </a:r>
            <a:r>
              <a:rPr lang="en-US" altLang="zh-CN" sz="2800" b="1"/>
              <a:t>N,1&lt;N&lt;=100)</a:t>
            </a:r>
            <a:r>
              <a:rPr lang="zh-CN" altLang="zh-CN" sz="2800" b="1" smtClean="0"/>
              <a:t>。</a:t>
            </a:r>
            <a:endParaRPr lang="zh-CN" altLang="zh-CN" sz="2800" b="1"/>
          </a:p>
          <a:p>
            <a:pPr>
              <a:lnSpc>
                <a:spcPct val="110000"/>
              </a:lnSpc>
            </a:pPr>
            <a:r>
              <a:rPr lang="zh-CN" altLang="zh-CN" sz="2800" b="1"/>
              <a:t>接下来</a:t>
            </a:r>
            <a:r>
              <a:rPr lang="en-US" altLang="zh-CN" sz="2800" b="1"/>
              <a:t>N-1</a:t>
            </a:r>
            <a:r>
              <a:rPr lang="zh-CN" altLang="zh-CN" sz="2800" b="1"/>
              <a:t>行描述树枝的</a:t>
            </a:r>
            <a:r>
              <a:rPr lang="zh-CN" altLang="zh-CN" sz="2800" b="1" smtClean="0"/>
              <a:t>信息</a:t>
            </a:r>
            <a:r>
              <a:rPr lang="zh-CN" altLang="en-US" sz="2800" b="1" smtClean="0"/>
              <a:t>：</a:t>
            </a:r>
            <a:endParaRPr lang="en-US" altLang="zh-CN" sz="2800" b="1" smtClean="0"/>
          </a:p>
          <a:p>
            <a:pPr>
              <a:lnSpc>
                <a:spcPct val="110000"/>
              </a:lnSpc>
            </a:pPr>
            <a:r>
              <a:rPr lang="zh-CN" altLang="zh-CN" sz="2800" b="1" smtClean="0"/>
              <a:t>每</a:t>
            </a:r>
            <a:r>
              <a:rPr lang="zh-CN" altLang="zh-CN" sz="2800" b="1"/>
              <a:t>行</a:t>
            </a:r>
            <a:r>
              <a:rPr lang="en-US" altLang="zh-CN" sz="2800" b="1"/>
              <a:t>3</a:t>
            </a:r>
            <a:r>
              <a:rPr lang="zh-CN" altLang="zh-CN" sz="2800" b="1"/>
              <a:t>个整数，前两个是它连接的结点的编号。第</a:t>
            </a:r>
            <a:r>
              <a:rPr lang="en-US" altLang="zh-CN" sz="2800" b="1"/>
              <a:t>3</a:t>
            </a:r>
            <a:r>
              <a:rPr lang="zh-CN" altLang="zh-CN" sz="2800" b="1"/>
              <a:t>个数是这根树枝上苹果的数量。</a:t>
            </a:r>
          </a:p>
          <a:p>
            <a:pPr>
              <a:lnSpc>
                <a:spcPct val="110000"/>
              </a:lnSpc>
            </a:pPr>
            <a:r>
              <a:rPr lang="zh-CN" altLang="zh-CN" sz="2800" b="1"/>
              <a:t>每根树枝上的苹果不超过</a:t>
            </a:r>
            <a:r>
              <a:rPr lang="en-US" altLang="zh-CN" sz="2800" b="1"/>
              <a:t>30000</a:t>
            </a:r>
            <a:r>
              <a:rPr lang="zh-CN" altLang="zh-CN" sz="2800" b="1"/>
              <a:t>个。</a:t>
            </a:r>
          </a:p>
          <a:p>
            <a:pPr>
              <a:lnSpc>
                <a:spcPct val="110000"/>
              </a:lnSpc>
            </a:pPr>
            <a:r>
              <a:rPr lang="zh-CN" altLang="zh-CN" sz="2800" b="1" smtClean="0"/>
              <a:t>输出</a:t>
            </a:r>
            <a:r>
              <a:rPr lang="en-US" altLang="zh-CN" sz="2800" b="1" smtClean="0"/>
              <a:t>:</a:t>
            </a:r>
            <a:r>
              <a:rPr lang="zh-CN" altLang="zh-CN" sz="2800" b="1" smtClean="0"/>
              <a:t>一</a:t>
            </a:r>
            <a:r>
              <a:rPr lang="zh-CN" altLang="zh-CN" sz="2800" b="1"/>
              <a:t>个数，最多能留住的苹果的数量</a:t>
            </a:r>
            <a:r>
              <a:rPr lang="zh-CN" altLang="zh-CN" sz="2800" b="1" smtClean="0"/>
              <a:t>。</a:t>
            </a:r>
            <a:endParaRPr lang="zh-CN" altLang="zh-CN" sz="2800" b="1"/>
          </a:p>
        </p:txBody>
      </p:sp>
      <p:grpSp>
        <p:nvGrpSpPr>
          <p:cNvPr id="4" name="组合 3"/>
          <p:cNvGrpSpPr/>
          <p:nvPr/>
        </p:nvGrpSpPr>
        <p:grpSpPr>
          <a:xfrm>
            <a:off x="6084270" y="2852936"/>
            <a:ext cx="2736202" cy="3092410"/>
            <a:chOff x="5055385" y="2348880"/>
            <a:chExt cx="3405047" cy="4579592"/>
          </a:xfrm>
        </p:grpSpPr>
        <p:grpSp>
          <p:nvGrpSpPr>
            <p:cNvPr id="5" name="组合 4"/>
            <p:cNvGrpSpPr/>
            <p:nvPr/>
          </p:nvGrpSpPr>
          <p:grpSpPr>
            <a:xfrm>
              <a:off x="6841272" y="2348880"/>
              <a:ext cx="936104" cy="1302642"/>
              <a:chOff x="-1836712" y="4149080"/>
              <a:chExt cx="936104" cy="130264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-1836712" y="4149080"/>
                <a:ext cx="936104" cy="93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-1620688" y="4221088"/>
                <a:ext cx="580899" cy="1230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smtClean="0"/>
                  <a:t>1</a:t>
                </a:r>
                <a:endParaRPr lang="zh-CN" altLang="en-US" sz="480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829148" y="3917075"/>
              <a:ext cx="936104" cy="1302642"/>
              <a:chOff x="-2916832" y="6093296"/>
              <a:chExt cx="936104" cy="1302642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-2916832" y="6093296"/>
                <a:ext cx="936104" cy="93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-2640977" y="6165304"/>
                <a:ext cx="580899" cy="1230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smtClean="0"/>
                  <a:t>3</a:t>
                </a:r>
                <a:endParaRPr lang="zh-CN" altLang="en-US" sz="480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524328" y="3936530"/>
              <a:ext cx="936104" cy="1263733"/>
              <a:chOff x="-1531912" y="6021288"/>
              <a:chExt cx="936104" cy="126373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-1531912" y="6021288"/>
                <a:ext cx="936104" cy="93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295394" y="6054386"/>
                <a:ext cx="580899" cy="1230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smtClean="0"/>
                  <a:t>4</a:t>
                </a:r>
                <a:endParaRPr lang="zh-CN" altLang="en-US" sz="48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055385" y="5625830"/>
              <a:ext cx="936104" cy="1263733"/>
              <a:chOff x="-2916832" y="7317432"/>
              <a:chExt cx="936104" cy="126373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-2916832" y="7317432"/>
                <a:ext cx="936104" cy="93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-2663545" y="7350530"/>
                <a:ext cx="580899" cy="1230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smtClean="0"/>
                  <a:t>2</a:t>
                </a:r>
                <a:endParaRPr lang="zh-CN" altLang="en-US" sz="48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661932" y="5625830"/>
              <a:ext cx="936104" cy="1302642"/>
              <a:chOff x="-1684312" y="7389440"/>
              <a:chExt cx="936104" cy="130264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-1684312" y="7389440"/>
                <a:ext cx="936104" cy="93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-1404664" y="7461448"/>
                <a:ext cx="580899" cy="1230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smtClean="0"/>
                  <a:t>5</a:t>
                </a:r>
                <a:endParaRPr lang="zh-CN" altLang="en-US" sz="4800"/>
              </a:p>
            </p:txBody>
          </p:sp>
        </p:grpSp>
        <p:cxnSp>
          <p:nvCxnSpPr>
            <p:cNvPr id="10" name="直接连接符 9"/>
            <p:cNvCxnSpPr>
              <a:stCxn id="22" idx="3"/>
              <a:endCxn id="20" idx="0"/>
            </p:cNvCxnSpPr>
            <p:nvPr/>
          </p:nvCxnSpPr>
          <p:spPr>
            <a:xfrm flipH="1">
              <a:off x="6297200" y="3147895"/>
              <a:ext cx="681161" cy="769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22" idx="5"/>
              <a:endCxn id="18" idx="0"/>
            </p:cNvCxnSpPr>
            <p:nvPr/>
          </p:nvCxnSpPr>
          <p:spPr>
            <a:xfrm>
              <a:off x="7640287" y="3147895"/>
              <a:ext cx="352093" cy="788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20" idx="4"/>
              <a:endCxn id="16" idx="0"/>
            </p:cNvCxnSpPr>
            <p:nvPr/>
          </p:nvCxnSpPr>
          <p:spPr>
            <a:xfrm flipH="1">
              <a:off x="5523437" y="4853179"/>
              <a:ext cx="773763" cy="772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0" idx="4"/>
              <a:endCxn id="14" idx="0"/>
            </p:cNvCxnSpPr>
            <p:nvPr/>
          </p:nvCxnSpPr>
          <p:spPr>
            <a:xfrm>
              <a:off x="6297200" y="4853179"/>
              <a:ext cx="832784" cy="772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83568" y="3933057"/>
            <a:ext cx="2232248" cy="26776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800" b="1"/>
              <a:t>样例输入</a:t>
            </a:r>
          </a:p>
          <a:p>
            <a:r>
              <a:rPr lang="en-US" altLang="zh-CN" sz="2800" b="1"/>
              <a:t>5 2</a:t>
            </a:r>
            <a:endParaRPr lang="zh-CN" altLang="zh-CN" sz="2800" b="1"/>
          </a:p>
          <a:p>
            <a:r>
              <a:rPr lang="en-US" altLang="zh-CN" sz="2800" b="1"/>
              <a:t>1 3 1</a:t>
            </a:r>
            <a:endParaRPr lang="zh-CN" altLang="zh-CN" sz="2800" b="1"/>
          </a:p>
          <a:p>
            <a:r>
              <a:rPr lang="en-US" altLang="zh-CN" sz="2800" b="1"/>
              <a:t>1 4 10</a:t>
            </a:r>
            <a:endParaRPr lang="zh-CN" altLang="zh-CN" sz="2800" b="1"/>
          </a:p>
          <a:p>
            <a:r>
              <a:rPr lang="en-US" altLang="zh-CN" sz="2800" b="1"/>
              <a:t>2 3 20</a:t>
            </a:r>
            <a:endParaRPr lang="zh-CN" altLang="zh-CN" sz="2800" b="1"/>
          </a:p>
          <a:p>
            <a:r>
              <a:rPr lang="en-US" altLang="zh-CN" sz="2800" b="1"/>
              <a:t>3 5 </a:t>
            </a:r>
            <a:r>
              <a:rPr lang="en-US" altLang="zh-CN" sz="2800" b="1" smtClean="0"/>
              <a:t>20</a:t>
            </a:r>
            <a:r>
              <a:rPr lang="en-US" altLang="zh-CN" sz="2800" b="1"/>
              <a:t> </a:t>
            </a:r>
            <a:endParaRPr lang="zh-CN" altLang="en-US" sz="2800"/>
          </a:p>
        </p:txBody>
      </p:sp>
      <p:sp>
        <p:nvSpPr>
          <p:cNvPr id="25" name="TextBox 24"/>
          <p:cNvSpPr txBox="1"/>
          <p:nvPr/>
        </p:nvSpPr>
        <p:spPr>
          <a:xfrm>
            <a:off x="2915816" y="3933057"/>
            <a:ext cx="2448272" cy="26776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800" b="1" smtClean="0"/>
              <a:t>样</a:t>
            </a:r>
            <a:r>
              <a:rPr lang="zh-CN" altLang="zh-CN" sz="2800" b="1"/>
              <a:t>例输出</a:t>
            </a:r>
          </a:p>
          <a:p>
            <a:r>
              <a:rPr lang="en-US" altLang="zh-CN" sz="2800" b="1"/>
              <a:t>21</a:t>
            </a:r>
            <a:endParaRPr lang="zh-CN" altLang="zh-CN" sz="2800" b="1"/>
          </a:p>
          <a:p>
            <a:r>
              <a:rPr lang="en-US" altLang="zh-CN" sz="2800" b="1"/>
              <a:t> </a:t>
            </a:r>
            <a:endParaRPr lang="zh-CN" altLang="zh-CN" sz="2800" b="1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47375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96552" y="115888"/>
            <a:ext cx="8747448" cy="672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b="1"/>
              <a:t>二叉苹果树算法分析</a:t>
            </a:r>
            <a:r>
              <a:rPr lang="en-US" altLang="zh-CN" sz="2800" b="1"/>
              <a:t>:</a:t>
            </a:r>
          </a:p>
          <a:p>
            <a:pPr>
              <a:lnSpc>
                <a:spcPct val="110000"/>
              </a:lnSpc>
            </a:pPr>
            <a:r>
              <a:rPr lang="en-US" altLang="zh-CN" sz="2800" b="1"/>
              <a:t>const</a:t>
            </a:r>
          </a:p>
          <a:p>
            <a:pPr>
              <a:lnSpc>
                <a:spcPct val="110000"/>
              </a:lnSpc>
            </a:pPr>
            <a:r>
              <a:rPr lang="en-US" altLang="zh-CN" sz="2800" b="1"/>
              <a:t>   maxn=100;</a:t>
            </a:r>
          </a:p>
          <a:p>
            <a:pPr>
              <a:lnSpc>
                <a:spcPct val="110000"/>
              </a:lnSpc>
            </a:pPr>
            <a:r>
              <a:rPr lang="en-US" altLang="zh-CN" sz="2800" b="1"/>
              <a:t> type</a:t>
            </a:r>
          </a:p>
          <a:p>
            <a:pPr>
              <a:lnSpc>
                <a:spcPct val="110000"/>
              </a:lnSpc>
            </a:pPr>
            <a:r>
              <a:rPr lang="en-US" altLang="zh-CN" sz="2800" b="1"/>
              <a:t>   treetype=record</a:t>
            </a:r>
          </a:p>
          <a:p>
            <a:pPr>
              <a:lnSpc>
                <a:spcPct val="110000"/>
              </a:lnSpc>
            </a:pPr>
            <a:r>
              <a:rPr lang="en-US" altLang="zh-CN" sz="2800" b="1"/>
              <a:t>              l,r:byte</a:t>
            </a:r>
            <a:r>
              <a:rPr lang="en-US" altLang="zh-CN" sz="2800" b="1" smtClean="0"/>
              <a:t>;		//</a:t>
            </a:r>
            <a:r>
              <a:rPr lang="zh-CN" altLang="en-US" sz="2800" b="1" smtClean="0"/>
              <a:t>左右孩子</a:t>
            </a:r>
            <a:endParaRPr lang="en-US" altLang="zh-CN" sz="2800" b="1"/>
          </a:p>
          <a:p>
            <a:pPr>
              <a:lnSpc>
                <a:spcPct val="110000"/>
              </a:lnSpc>
            </a:pPr>
            <a:r>
              <a:rPr lang="en-US" altLang="zh-CN" sz="2800" b="1"/>
              <a:t>              la,ra:integer</a:t>
            </a:r>
            <a:r>
              <a:rPr lang="en-US" altLang="zh-CN" sz="2800" b="1" smtClean="0"/>
              <a:t>;	//</a:t>
            </a:r>
            <a:r>
              <a:rPr lang="zh-CN" altLang="en-US" sz="2800" b="1" smtClean="0"/>
              <a:t>左右</a:t>
            </a:r>
            <a:r>
              <a:rPr lang="zh-CN" altLang="en-US" sz="2800" b="1"/>
              <a:t>树枝上的苹果</a:t>
            </a:r>
            <a:r>
              <a:rPr lang="zh-CN" altLang="en-US" sz="2800" b="1" smtClean="0"/>
              <a:t>数量</a:t>
            </a:r>
            <a:endParaRPr lang="en-US" altLang="zh-CN" sz="2800" b="1"/>
          </a:p>
          <a:p>
            <a:pPr>
              <a:lnSpc>
                <a:spcPct val="110000"/>
              </a:lnSpc>
            </a:pPr>
            <a:r>
              <a:rPr lang="en-US" altLang="zh-CN" sz="2800" b="1"/>
              <a:t>            end;</a:t>
            </a:r>
          </a:p>
          <a:p>
            <a:pPr>
              <a:lnSpc>
                <a:spcPct val="110000"/>
              </a:lnSpc>
            </a:pPr>
            <a:r>
              <a:rPr lang="en-US" altLang="zh-CN" sz="2800" b="1"/>
              <a:t> var</a:t>
            </a:r>
          </a:p>
          <a:p>
            <a:pPr>
              <a:lnSpc>
                <a:spcPct val="110000"/>
              </a:lnSpc>
            </a:pPr>
            <a:r>
              <a:rPr lang="en-US" altLang="zh-CN" sz="2800" b="1"/>
              <a:t>   branch:array[1..maxn,1..maxn]of integer</a:t>
            </a:r>
            <a:r>
              <a:rPr lang="en-US" altLang="zh-CN" sz="2800" b="1" smtClean="0"/>
              <a:t>;//</a:t>
            </a:r>
            <a:r>
              <a:rPr lang="zh-CN" altLang="en-US" sz="2800" b="1" smtClean="0"/>
              <a:t>邻接矩阵</a:t>
            </a:r>
            <a:endParaRPr lang="en-US" altLang="zh-CN" sz="2800" b="1"/>
          </a:p>
          <a:p>
            <a:pPr>
              <a:lnSpc>
                <a:spcPct val="110000"/>
              </a:lnSpc>
            </a:pPr>
            <a:r>
              <a:rPr lang="en-US" altLang="zh-CN" sz="2800" b="1"/>
              <a:t>   tree:array[1..maxn]of treetype</a:t>
            </a:r>
            <a:r>
              <a:rPr lang="en-US" altLang="zh-CN" sz="2800" b="1" smtClean="0"/>
              <a:t>;		//</a:t>
            </a:r>
            <a:r>
              <a:rPr lang="zh-CN" altLang="en-US" sz="2800" b="1" smtClean="0"/>
              <a:t>二叉树</a:t>
            </a:r>
            <a:endParaRPr lang="en-US" altLang="zh-CN" sz="2800" b="1"/>
          </a:p>
          <a:p>
            <a:pPr>
              <a:lnSpc>
                <a:spcPct val="110000"/>
              </a:lnSpc>
            </a:pPr>
            <a:r>
              <a:rPr lang="en-US" altLang="zh-CN" sz="2800" b="1"/>
              <a:t>   f:array[0..maxn,0..maxn]of integer;</a:t>
            </a:r>
          </a:p>
          <a:p>
            <a:pPr>
              <a:lnSpc>
                <a:spcPct val="110000"/>
              </a:lnSpc>
            </a:pPr>
            <a:r>
              <a:rPr lang="en-US" altLang="zh-CN" sz="2800" b="1"/>
              <a:t>   v:array[1..maxn]of boolean;</a:t>
            </a:r>
          </a:p>
          <a:p>
            <a:pPr>
              <a:lnSpc>
                <a:spcPct val="110000"/>
              </a:lnSpc>
            </a:pPr>
            <a:r>
              <a:rPr lang="en-US" altLang="zh-CN" sz="2800" b="1"/>
              <a:t>   n,m:byte;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7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76510" y="103269"/>
            <a:ext cx="9036050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1.</a:t>
            </a:r>
            <a:r>
              <a:rPr lang="zh-CN" altLang="en-US" sz="3200" b="1"/>
              <a:t>数据的读入及二叉树信息的保存</a:t>
            </a:r>
            <a:r>
              <a:rPr lang="en-US" altLang="zh-CN" sz="3200" b="1"/>
              <a:t>:</a:t>
            </a:r>
          </a:p>
          <a:p>
            <a:r>
              <a:rPr lang="en-US" altLang="zh-CN" sz="3200" b="1"/>
              <a:t>procedure init</a:t>
            </a:r>
            <a:r>
              <a:rPr lang="en-US" altLang="zh-CN" sz="3200" b="1" smtClean="0"/>
              <a:t>;	//</a:t>
            </a:r>
            <a:r>
              <a:rPr lang="zh-CN" altLang="en-US" sz="3200" b="1" smtClean="0"/>
              <a:t>读入数据</a:t>
            </a:r>
            <a:endParaRPr lang="en-US" altLang="zh-CN" sz="3200" b="1"/>
          </a:p>
          <a:p>
            <a:r>
              <a:rPr lang="en-US" altLang="zh-CN" sz="3200" b="1"/>
              <a:t> var</a:t>
            </a:r>
          </a:p>
          <a:p>
            <a:r>
              <a:rPr lang="en-US" altLang="zh-CN" sz="3200" b="1"/>
              <a:t>     i,j,u:byte;</a:t>
            </a:r>
          </a:p>
          <a:p>
            <a:r>
              <a:rPr lang="en-US" altLang="zh-CN" sz="3200" b="1"/>
              <a:t>     k:integer;</a:t>
            </a:r>
          </a:p>
          <a:p>
            <a:r>
              <a:rPr lang="en-US" altLang="zh-CN" sz="3200" b="1"/>
              <a:t> begin</a:t>
            </a:r>
          </a:p>
          <a:p>
            <a:r>
              <a:rPr lang="en-US" altLang="zh-CN" sz="3200" b="1"/>
              <a:t>   readln(n,m);</a:t>
            </a:r>
          </a:p>
          <a:p>
            <a:r>
              <a:rPr lang="en-US" altLang="zh-CN" sz="3200" b="1"/>
              <a:t>   fillchar(branch,sizeof(branch),0);</a:t>
            </a:r>
          </a:p>
          <a:p>
            <a:r>
              <a:rPr lang="en-US" altLang="zh-CN" sz="3200" b="1"/>
              <a:t>   for u:=1 to n-1 do</a:t>
            </a:r>
          </a:p>
          <a:p>
            <a:r>
              <a:rPr lang="en-US" altLang="zh-CN" sz="3200" b="1"/>
              <a:t>   begin</a:t>
            </a:r>
          </a:p>
          <a:p>
            <a:r>
              <a:rPr lang="en-US" altLang="zh-CN" sz="3200" b="1"/>
              <a:t>     readln(i,j,k); branch[i,j]:=k; branch[j,i]:=k;</a:t>
            </a:r>
          </a:p>
          <a:p>
            <a:r>
              <a:rPr lang="en-US" altLang="zh-CN" sz="3200" b="1"/>
              <a:t>  end;</a:t>
            </a:r>
          </a:p>
          <a:p>
            <a:r>
              <a:rPr lang="en-US" altLang="zh-CN" sz="3200" b="1"/>
              <a:t> end;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6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51520" y="114881"/>
            <a:ext cx="9036050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 procedure maketree(x:byte</a:t>
            </a:r>
            <a:r>
              <a:rPr lang="en-US" altLang="zh-CN" sz="3200" b="1" smtClean="0"/>
              <a:t>);	//</a:t>
            </a:r>
            <a:r>
              <a:rPr lang="zh-CN" altLang="en-US" sz="3200" b="1" smtClean="0"/>
              <a:t>建立二叉树</a:t>
            </a:r>
            <a:endParaRPr lang="en-US" altLang="zh-CN" sz="3200" b="1"/>
          </a:p>
          <a:p>
            <a:r>
              <a:rPr lang="en-US" altLang="zh-CN" sz="3200" b="1"/>
              <a:t> var i:byte;</a:t>
            </a:r>
          </a:p>
          <a:p>
            <a:r>
              <a:rPr lang="en-US" altLang="zh-CN" sz="3200" b="1"/>
              <a:t> begin</a:t>
            </a:r>
          </a:p>
          <a:p>
            <a:r>
              <a:rPr lang="en-US" altLang="zh-CN" sz="3200" b="1"/>
              <a:t>   for i:=1 to n do</a:t>
            </a:r>
          </a:p>
          <a:p>
            <a:r>
              <a:rPr lang="en-US" altLang="zh-CN" sz="3200" b="1"/>
              <a:t>     if (branch[x,i]&lt;&gt;0)and(not v[i]) then</a:t>
            </a:r>
          </a:p>
          <a:p>
            <a:r>
              <a:rPr lang="en-US" altLang="zh-CN" sz="3200" b="1"/>
              <a:t>     begin</a:t>
            </a:r>
          </a:p>
          <a:p>
            <a:r>
              <a:rPr lang="en-US" altLang="zh-CN" sz="3200" b="1"/>
              <a:t>       if tree[x].l=0 then</a:t>
            </a:r>
          </a:p>
          <a:p>
            <a:r>
              <a:rPr lang="en-US" altLang="zh-CN" sz="3200" b="1"/>
              <a:t>       begin tree[x].l:=i; tree[x].la:=branch[x,i]; end</a:t>
            </a:r>
          </a:p>
          <a:p>
            <a:r>
              <a:rPr lang="en-US" altLang="zh-CN" sz="3200" b="1"/>
              <a:t>       else </a:t>
            </a:r>
            <a:r>
              <a:rPr lang="en-US" altLang="zh-CN" sz="3200" b="1" smtClean="0"/>
              <a:t>begin</a:t>
            </a:r>
          </a:p>
          <a:p>
            <a:r>
              <a:rPr lang="en-US" altLang="zh-CN" sz="3200" b="1" smtClean="0"/>
              <a:t>         tree[x].r:=i; tree[x].ra:=branch[x,i];   end</a:t>
            </a:r>
            <a:r>
              <a:rPr lang="en-US" altLang="zh-CN" sz="3200" b="1"/>
              <a:t>;</a:t>
            </a:r>
          </a:p>
          <a:p>
            <a:r>
              <a:rPr lang="en-US" altLang="zh-CN" sz="3200" b="1"/>
              <a:t>       v[i]:=true;   maketree(i);</a:t>
            </a:r>
          </a:p>
          <a:p>
            <a:r>
              <a:rPr lang="en-US" altLang="zh-CN" sz="3200" b="1"/>
              <a:t>     end;</a:t>
            </a:r>
          </a:p>
          <a:p>
            <a:r>
              <a:rPr lang="en-US" altLang="zh-CN" sz="3200" b="1"/>
              <a:t> end;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0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7950" y="112715"/>
            <a:ext cx="90360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2.</a:t>
            </a:r>
            <a:r>
              <a:rPr lang="zh-CN" altLang="en-US" sz="2800" b="1"/>
              <a:t>寻找状态转移方程</a:t>
            </a:r>
            <a:r>
              <a:rPr lang="en-US" altLang="zh-CN" sz="2800" b="1"/>
              <a:t>:</a:t>
            </a:r>
          </a:p>
          <a:p>
            <a:r>
              <a:rPr lang="zh-CN" altLang="en-US" sz="2800" b="1"/>
              <a:t>定义</a:t>
            </a:r>
            <a:r>
              <a:rPr lang="en-US" altLang="zh-CN" sz="2800" b="1" smtClean="0"/>
              <a:t>f[x,y</a:t>
            </a:r>
            <a:r>
              <a:rPr lang="en-US" altLang="zh-CN" sz="2800" b="1"/>
              <a:t>] </a:t>
            </a:r>
            <a:r>
              <a:rPr lang="zh-CN" altLang="en-US" sz="2800" b="1"/>
              <a:t>表示以</a:t>
            </a:r>
            <a:r>
              <a:rPr lang="en-US" altLang="zh-CN" sz="2800" b="1"/>
              <a:t>x</a:t>
            </a:r>
            <a:r>
              <a:rPr lang="zh-CN" altLang="en-US" sz="2800" b="1"/>
              <a:t>为根结点的子树中含有</a:t>
            </a:r>
            <a:r>
              <a:rPr lang="en-US" altLang="zh-CN" sz="2800" b="1"/>
              <a:t>y</a:t>
            </a:r>
            <a:r>
              <a:rPr lang="zh-CN" altLang="en-US" sz="2800" b="1"/>
              <a:t>个树枝最多能留住的苹果数量</a:t>
            </a:r>
            <a:r>
              <a:rPr lang="en-US" altLang="zh-CN" sz="2800" b="1"/>
              <a:t>,</a:t>
            </a:r>
            <a:r>
              <a:rPr lang="zh-CN" altLang="en-US" sz="2800" b="1"/>
              <a:t>则</a:t>
            </a:r>
            <a:r>
              <a:rPr lang="en-US" altLang="zh-CN" sz="2800" b="1"/>
              <a:t>:</a:t>
            </a:r>
          </a:p>
        </p:txBody>
      </p:sp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179391" y="1844677"/>
            <a:ext cx="2879725" cy="3421063"/>
            <a:chOff x="113" y="1162"/>
            <a:chExt cx="1814" cy="2155"/>
          </a:xfrm>
        </p:grpSpPr>
        <p:pic>
          <p:nvPicPr>
            <p:cNvPr id="25606" name="Picture 6"/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1162"/>
              <a:ext cx="1496" cy="12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113" y="2445"/>
              <a:ext cx="1588" cy="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情形一</a:t>
              </a:r>
              <a:r>
                <a:rPr lang="en-US" altLang="zh-CN" sz="2800" b="1"/>
                <a:t>:</a:t>
              </a:r>
            </a:p>
            <a:p>
              <a:r>
                <a:rPr lang="zh-CN" altLang="en-US" sz="2800" b="1"/>
                <a:t>左子树</a:t>
              </a:r>
              <a:r>
                <a:rPr lang="en-US" altLang="zh-CN" sz="2800" b="1"/>
                <a:t>:</a:t>
              </a:r>
              <a:r>
                <a:rPr lang="en-US" altLang="zh-CN" sz="2800" b="1" smtClean="0"/>
                <a:t>i</a:t>
              </a:r>
              <a:r>
                <a:rPr lang="zh-CN" altLang="en-US" sz="2800" b="1" smtClean="0"/>
                <a:t>条</a:t>
              </a:r>
              <a:endParaRPr lang="en-US" altLang="zh-CN" sz="2800" b="1"/>
            </a:p>
            <a:p>
              <a:r>
                <a:rPr lang="zh-CN" altLang="en-US" sz="2800" b="1"/>
                <a:t>右子树</a:t>
              </a:r>
              <a:r>
                <a:rPr lang="en-US" altLang="zh-CN" sz="2800" b="1"/>
                <a:t>:</a:t>
              </a:r>
              <a:r>
                <a:rPr lang="en-US" altLang="zh-CN" sz="2800" b="1" smtClean="0"/>
                <a:t>y-i-2</a:t>
              </a:r>
              <a:r>
                <a:rPr lang="zh-CN" altLang="en-US" sz="2800" b="1" smtClean="0"/>
                <a:t>条</a:t>
              </a:r>
              <a:endParaRPr lang="en-US" altLang="zh-CN" sz="2800" b="1"/>
            </a:p>
          </p:txBody>
        </p:sp>
      </p:grpSp>
      <p:grpSp>
        <p:nvGrpSpPr>
          <p:cNvPr id="25614" name="Group 14"/>
          <p:cNvGrpSpPr>
            <a:grpSpLocks/>
          </p:cNvGrpSpPr>
          <p:nvPr/>
        </p:nvGrpSpPr>
        <p:grpSpPr bwMode="auto">
          <a:xfrm>
            <a:off x="3059113" y="1844677"/>
            <a:ext cx="2952750" cy="3421063"/>
            <a:chOff x="1927" y="1162"/>
            <a:chExt cx="1860" cy="2155"/>
          </a:xfrm>
        </p:grpSpPr>
        <p:pic>
          <p:nvPicPr>
            <p:cNvPr id="2560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1162"/>
              <a:ext cx="1120" cy="1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1927" y="2445"/>
              <a:ext cx="1860" cy="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情形二</a:t>
              </a:r>
              <a:r>
                <a:rPr lang="en-US" altLang="zh-CN" sz="2800" b="1"/>
                <a:t>:</a:t>
              </a:r>
            </a:p>
            <a:p>
              <a:r>
                <a:rPr lang="zh-CN" altLang="en-US" sz="2800" b="1"/>
                <a:t>左子树</a:t>
              </a:r>
              <a:r>
                <a:rPr lang="en-US" altLang="zh-CN" sz="2800" b="1"/>
                <a:t>:</a:t>
              </a:r>
              <a:r>
                <a:rPr lang="en-US" altLang="zh-CN" sz="2800" b="1" smtClean="0"/>
                <a:t>y-1</a:t>
              </a:r>
              <a:r>
                <a:rPr lang="zh-CN" altLang="en-US" sz="2800" b="1" smtClean="0"/>
                <a:t>条</a:t>
              </a:r>
              <a:endParaRPr lang="en-US" altLang="zh-CN" sz="2800" b="1"/>
            </a:p>
            <a:p>
              <a:r>
                <a:rPr lang="zh-CN" altLang="en-US" sz="2800" b="1"/>
                <a:t>右子树</a:t>
              </a:r>
              <a:r>
                <a:rPr lang="en-US" altLang="zh-CN" sz="2800" b="1"/>
                <a:t>:</a:t>
              </a:r>
              <a:r>
                <a:rPr lang="zh-CN" altLang="en-US" sz="2800" b="1"/>
                <a:t>不存在</a:t>
              </a:r>
            </a:p>
          </p:txBody>
        </p:sp>
      </p:grpSp>
      <p:grpSp>
        <p:nvGrpSpPr>
          <p:cNvPr id="25615" name="Group 15"/>
          <p:cNvGrpSpPr>
            <a:grpSpLocks/>
          </p:cNvGrpSpPr>
          <p:nvPr/>
        </p:nvGrpSpPr>
        <p:grpSpPr bwMode="auto">
          <a:xfrm>
            <a:off x="6084889" y="1773237"/>
            <a:ext cx="2879725" cy="3492501"/>
            <a:chOff x="3833" y="1117"/>
            <a:chExt cx="1814" cy="2200"/>
          </a:xfrm>
        </p:grpSpPr>
        <p:pic>
          <p:nvPicPr>
            <p:cNvPr id="25608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" y="1117"/>
              <a:ext cx="1003" cy="1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3833" y="2445"/>
              <a:ext cx="1814" cy="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情形三</a:t>
              </a:r>
              <a:r>
                <a:rPr lang="en-US" altLang="zh-CN" sz="2800" b="1"/>
                <a:t>:</a:t>
              </a:r>
            </a:p>
            <a:p>
              <a:r>
                <a:rPr lang="zh-CN" altLang="en-US" sz="2800" b="1"/>
                <a:t>左子树</a:t>
              </a:r>
              <a:r>
                <a:rPr lang="en-US" altLang="zh-CN" sz="2800" b="1"/>
                <a:t>:</a:t>
              </a:r>
              <a:r>
                <a:rPr lang="zh-CN" altLang="en-US" sz="2800" b="1"/>
                <a:t>不存在</a:t>
              </a:r>
            </a:p>
            <a:p>
              <a:r>
                <a:rPr lang="zh-CN" altLang="en-US" sz="2800" b="1"/>
                <a:t>右子树</a:t>
              </a:r>
              <a:r>
                <a:rPr lang="en-US" altLang="zh-CN" sz="2800" b="1"/>
                <a:t>:</a:t>
              </a:r>
              <a:r>
                <a:rPr lang="en-US" altLang="zh-CN" sz="2800" b="1" smtClean="0"/>
                <a:t>y-1</a:t>
              </a:r>
              <a:r>
                <a:rPr lang="zh-CN" altLang="en-US" sz="2800" b="1" smtClean="0"/>
                <a:t>条</a:t>
              </a:r>
              <a:endParaRPr lang="en-US" altLang="zh-CN" sz="2800" b="1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1200" b="1" smtClean="0">
                <a:latin typeface="+mn-lt"/>
              </a:rPr>
              <a:t>166</a:t>
            </a:fld>
            <a:endParaRPr lang="zh-CN" altLang="en-US" sz="12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7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96701" y="719474"/>
            <a:ext cx="21691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f[x,y]=max</a:t>
            </a:r>
          </a:p>
        </p:txBody>
      </p:sp>
      <p:sp>
        <p:nvSpPr>
          <p:cNvPr id="26629" name="AutoShape 5"/>
          <p:cNvSpPr>
            <a:spLocks/>
          </p:cNvSpPr>
          <p:nvPr/>
        </p:nvSpPr>
        <p:spPr bwMode="auto">
          <a:xfrm>
            <a:off x="2339804" y="287672"/>
            <a:ext cx="360363" cy="1587500"/>
          </a:xfrm>
          <a:prstGeom prst="leftBrace">
            <a:avLst>
              <a:gd name="adj1" fmla="val 367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700164" y="-1254"/>
            <a:ext cx="525621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f[x.l,i]+f[x.r,y-i-2]+x.la+x.ra</a:t>
            </a:r>
          </a:p>
          <a:p>
            <a:r>
              <a:rPr lang="en-US" altLang="zh-CN" sz="3200" b="1"/>
              <a:t>		(0&lt;=i&lt;=y-2)</a:t>
            </a:r>
          </a:p>
          <a:p>
            <a:r>
              <a:rPr lang="en-US" altLang="zh-CN" sz="3200" b="1"/>
              <a:t>x.la+f[x.l,y-1]</a:t>
            </a:r>
          </a:p>
          <a:p>
            <a:r>
              <a:rPr lang="en-US" altLang="zh-CN" sz="3200" b="1"/>
              <a:t>x.ra+f[x.r,y-1]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60486" y="2001031"/>
            <a:ext cx="90360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procedure treedp(x,y:byte);</a:t>
            </a:r>
          </a:p>
          <a:p>
            <a:r>
              <a:rPr lang="en-US" altLang="zh-CN" sz="3200" b="1"/>
              <a:t> var temp:integer</a:t>
            </a:r>
            <a:r>
              <a:rPr lang="en-US" altLang="zh-CN" sz="3200" b="1" smtClean="0"/>
              <a:t>;       </a:t>
            </a:r>
            <a:r>
              <a:rPr lang="en-US" altLang="zh-CN" sz="3200" b="1"/>
              <a:t>i:byte;</a:t>
            </a:r>
          </a:p>
          <a:p>
            <a:r>
              <a:rPr lang="en-US" altLang="zh-CN" sz="3200" b="1"/>
              <a:t> begin</a:t>
            </a:r>
          </a:p>
          <a:p>
            <a:r>
              <a:rPr lang="en-US" altLang="zh-CN" sz="3200" b="1"/>
              <a:t>   if (tree[x].l=0)or(y=0) then </a:t>
            </a:r>
          </a:p>
          <a:p>
            <a:r>
              <a:rPr lang="en-US" altLang="zh-CN" sz="3200" b="1"/>
              <a:t>	begin f[x,y]:=0;exit; end;</a:t>
            </a:r>
          </a:p>
          <a:p>
            <a:pPr lvl="1"/>
            <a:r>
              <a:rPr lang="en-US" altLang="zh-CN" sz="3200" b="1"/>
              <a:t>if y=1 then begin </a:t>
            </a:r>
            <a:r>
              <a:rPr lang="en-US" altLang="zh-CN" sz="3200" b="1" smtClean="0"/>
              <a:t>f[x,y</a:t>
            </a:r>
            <a:r>
              <a:rPr lang="en-US" altLang="zh-CN" sz="3200" b="1"/>
              <a:t>]:=tree[x].la; </a:t>
            </a:r>
          </a:p>
          <a:p>
            <a:r>
              <a:rPr lang="en-US" altLang="zh-CN" sz="3200" b="1"/>
              <a:t>    </a:t>
            </a:r>
            <a:r>
              <a:rPr lang="en-US" altLang="zh-CN" sz="3200" b="1" smtClean="0"/>
              <a:t>    </a:t>
            </a:r>
            <a:r>
              <a:rPr lang="en-US" altLang="zh-CN" sz="3200" b="1"/>
              <a:t>if </a:t>
            </a:r>
            <a:r>
              <a:rPr lang="en-US" altLang="zh-CN" sz="3200" b="1" smtClean="0"/>
              <a:t>f[x,y</a:t>
            </a:r>
            <a:r>
              <a:rPr lang="en-US" altLang="zh-CN" sz="3200" b="1"/>
              <a:t>]&lt;tree[x].ra then </a:t>
            </a:r>
            <a:r>
              <a:rPr lang="en-US" altLang="zh-CN" sz="3200" b="1" smtClean="0"/>
              <a:t>f[x,y</a:t>
            </a:r>
            <a:r>
              <a:rPr lang="en-US" altLang="zh-CN" sz="3200" b="1"/>
              <a:t>]:=tree[x].ra; </a:t>
            </a:r>
            <a:r>
              <a:rPr lang="en-US" altLang="zh-CN" sz="3200" b="1" smtClean="0"/>
              <a:t> </a:t>
            </a:r>
          </a:p>
          <a:p>
            <a:r>
              <a:rPr lang="en-US" altLang="zh-CN" sz="3200" b="1"/>
              <a:t> </a:t>
            </a:r>
            <a:r>
              <a:rPr lang="en-US" altLang="zh-CN" sz="3200" b="1" smtClean="0"/>
              <a:t>     end</a:t>
            </a:r>
            <a:endParaRPr lang="en-US" altLang="zh-CN" sz="3200" b="1"/>
          </a:p>
          <a:p>
            <a:r>
              <a:rPr lang="en-US" altLang="zh-CN" sz="3200" b="1"/>
              <a:t>   </a:t>
            </a:r>
            <a:r>
              <a:rPr lang="en-US" altLang="zh-CN" sz="3200" b="1" smtClean="0"/>
              <a:t>else		//y&gt;=2</a:t>
            </a:r>
            <a:endParaRPr lang="en-US" altLang="zh-CN" sz="32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b="1" smtClean="0">
                <a:latin typeface="+mn-lt"/>
              </a:rPr>
              <a:t>167</a:t>
            </a:fld>
            <a:endParaRPr lang="zh-CN" altLang="en-US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171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07950" y="115890"/>
            <a:ext cx="914457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smtClean="0"/>
              <a:t>   begin	//y&gt;=2</a:t>
            </a:r>
            <a:endParaRPr lang="en-US" altLang="zh-CN" sz="2800" b="1"/>
          </a:p>
          <a:p>
            <a:r>
              <a:rPr lang="en-US" altLang="zh-CN" sz="2800" b="1"/>
              <a:t>    </a:t>
            </a:r>
            <a:r>
              <a:rPr lang="en-US" altLang="zh-CN" sz="2800" b="1" smtClean="0"/>
              <a:t>   </a:t>
            </a:r>
            <a:r>
              <a:rPr lang="en-US" altLang="zh-CN" sz="2800" b="1"/>
              <a:t>temp:=tree[x].la+tree[x].ra;</a:t>
            </a:r>
          </a:p>
          <a:p>
            <a:r>
              <a:rPr lang="en-US" altLang="zh-CN" sz="2800" b="1"/>
              <a:t>    </a:t>
            </a:r>
            <a:r>
              <a:rPr lang="en-US" altLang="zh-CN" sz="2800" b="1" smtClean="0"/>
              <a:t>   </a:t>
            </a:r>
            <a:r>
              <a:rPr lang="en-US" altLang="zh-CN" sz="2800" b="1"/>
              <a:t>for i:=0 to y-2 do</a:t>
            </a:r>
          </a:p>
          <a:p>
            <a:r>
              <a:rPr lang="en-US" altLang="zh-CN" sz="2800" b="1"/>
              <a:t>     </a:t>
            </a:r>
            <a:r>
              <a:rPr lang="en-US" altLang="zh-CN" sz="2800" b="1" smtClean="0"/>
              <a:t>  begin</a:t>
            </a:r>
            <a:endParaRPr lang="en-US" altLang="zh-CN" sz="2800" b="1"/>
          </a:p>
          <a:p>
            <a:r>
              <a:rPr lang="en-US" altLang="zh-CN" sz="2800" b="1"/>
              <a:t>       </a:t>
            </a:r>
            <a:r>
              <a:rPr lang="en-US" altLang="zh-CN" sz="2800" b="1" smtClean="0"/>
              <a:t>  treedp(tree[x</a:t>
            </a:r>
            <a:r>
              <a:rPr lang="en-US" altLang="zh-CN" sz="2800" b="1"/>
              <a:t>].l,i);    treedp(tree[x].r,y-i-2);</a:t>
            </a:r>
          </a:p>
          <a:p>
            <a:r>
              <a:rPr lang="en-US" altLang="zh-CN" sz="2800" b="1"/>
              <a:t>       </a:t>
            </a:r>
            <a:r>
              <a:rPr lang="en-US" altLang="zh-CN" sz="2800" b="1" smtClean="0"/>
              <a:t>  if </a:t>
            </a:r>
            <a:r>
              <a:rPr lang="en-US" altLang="zh-CN" sz="2800" b="1"/>
              <a:t>temp+f[tree[x].</a:t>
            </a:r>
            <a:r>
              <a:rPr lang="en-US" altLang="zh-CN" sz="2800" b="1" smtClean="0"/>
              <a:t>l,i</a:t>
            </a:r>
            <a:r>
              <a:rPr lang="en-US" altLang="zh-CN" sz="2800" b="1"/>
              <a:t>]+f[tree[x].</a:t>
            </a:r>
            <a:r>
              <a:rPr lang="en-US" altLang="zh-CN" sz="2800" b="1" smtClean="0"/>
              <a:t>r,y-i-2</a:t>
            </a:r>
            <a:r>
              <a:rPr lang="en-US" altLang="zh-CN" sz="2800" b="1"/>
              <a:t>]&gt;</a:t>
            </a:r>
            <a:r>
              <a:rPr lang="en-US" altLang="zh-CN" sz="2800" b="1" smtClean="0"/>
              <a:t>f[x,y</a:t>
            </a:r>
            <a:r>
              <a:rPr lang="en-US" altLang="zh-CN" sz="2800" b="1"/>
              <a:t>] then</a:t>
            </a:r>
          </a:p>
          <a:p>
            <a:r>
              <a:rPr lang="en-US" altLang="zh-CN" sz="2800" b="1"/>
              <a:t>      </a:t>
            </a:r>
            <a:r>
              <a:rPr lang="en-US" altLang="zh-CN" sz="2800" b="1" smtClean="0"/>
              <a:t>   f[x,y</a:t>
            </a:r>
            <a:r>
              <a:rPr lang="en-US" altLang="zh-CN" sz="2800" b="1"/>
              <a:t>]:=temp+f[tree[x].</a:t>
            </a:r>
            <a:r>
              <a:rPr lang="en-US" altLang="zh-CN" sz="2800" b="1" smtClean="0"/>
              <a:t>l,i</a:t>
            </a:r>
            <a:r>
              <a:rPr lang="en-US" altLang="zh-CN" sz="2800" b="1"/>
              <a:t>]+f[tree[x].</a:t>
            </a:r>
            <a:r>
              <a:rPr lang="en-US" altLang="zh-CN" sz="2800" b="1" smtClean="0"/>
              <a:t>r,y-i-2</a:t>
            </a:r>
            <a:r>
              <a:rPr lang="en-US" altLang="zh-CN" sz="2800" b="1"/>
              <a:t>];</a:t>
            </a:r>
          </a:p>
          <a:p>
            <a:r>
              <a:rPr lang="en-US" altLang="zh-CN" sz="2800" b="1"/>
              <a:t>    </a:t>
            </a:r>
            <a:r>
              <a:rPr lang="en-US" altLang="zh-CN" sz="2800" b="1" smtClean="0"/>
              <a:t>   </a:t>
            </a:r>
            <a:r>
              <a:rPr lang="en-US" altLang="zh-CN" sz="2800" b="1"/>
              <a:t>end;</a:t>
            </a:r>
          </a:p>
          <a:p>
            <a:r>
              <a:rPr lang="en-US" altLang="zh-CN" sz="2800" b="1"/>
              <a:t>       </a:t>
            </a:r>
            <a:r>
              <a:rPr lang="en-US" altLang="zh-CN" sz="2800" b="1" smtClean="0"/>
              <a:t>  treedp(tree[x</a:t>
            </a:r>
            <a:r>
              <a:rPr lang="en-US" altLang="zh-CN" sz="2800" b="1"/>
              <a:t>].l,y-1); treedp(tree[x].r,y-1);</a:t>
            </a:r>
          </a:p>
          <a:p>
            <a:r>
              <a:rPr lang="en-US" altLang="zh-CN" sz="2800" b="1"/>
              <a:t>      </a:t>
            </a:r>
            <a:r>
              <a:rPr lang="en-US" altLang="zh-CN" sz="2800" b="1" smtClean="0"/>
              <a:t>   </a:t>
            </a:r>
            <a:r>
              <a:rPr lang="en-US" altLang="zh-CN" sz="2800" b="1"/>
              <a:t>if </a:t>
            </a:r>
            <a:r>
              <a:rPr lang="en-US" altLang="zh-CN" sz="2800" b="1" smtClean="0"/>
              <a:t>f[x,y</a:t>
            </a:r>
            <a:r>
              <a:rPr lang="en-US" altLang="zh-CN" sz="2800" b="1"/>
              <a:t>]&lt;tree[x].la+f[tree[x].</a:t>
            </a:r>
            <a:r>
              <a:rPr lang="en-US" altLang="zh-CN" sz="2800" b="1" smtClean="0"/>
              <a:t>l,y-1</a:t>
            </a:r>
            <a:r>
              <a:rPr lang="en-US" altLang="zh-CN" sz="2800" b="1"/>
              <a:t>] then 	</a:t>
            </a:r>
            <a:r>
              <a:rPr lang="en-US" altLang="zh-CN" sz="2800" b="1" smtClean="0"/>
              <a:t> </a:t>
            </a:r>
          </a:p>
          <a:p>
            <a:r>
              <a:rPr lang="en-US" altLang="zh-CN" sz="2800" b="1"/>
              <a:t> </a:t>
            </a:r>
            <a:r>
              <a:rPr lang="en-US" altLang="zh-CN" sz="2800" b="1" smtClean="0"/>
              <a:t>              f[x,y</a:t>
            </a:r>
            <a:r>
              <a:rPr lang="en-US" altLang="zh-CN" sz="2800" b="1"/>
              <a:t>]:=tree[x].la+f[tree[x].</a:t>
            </a:r>
            <a:r>
              <a:rPr lang="en-US" altLang="zh-CN" sz="2800" b="1" smtClean="0"/>
              <a:t>l,y-1</a:t>
            </a:r>
            <a:r>
              <a:rPr lang="en-US" altLang="zh-CN" sz="2800" b="1"/>
              <a:t>];</a:t>
            </a:r>
          </a:p>
          <a:p>
            <a:r>
              <a:rPr lang="en-US" altLang="zh-CN" sz="2800" b="1"/>
              <a:t>      </a:t>
            </a:r>
            <a:r>
              <a:rPr lang="en-US" altLang="zh-CN" sz="2800" b="1" smtClean="0"/>
              <a:t>    </a:t>
            </a:r>
            <a:r>
              <a:rPr lang="en-US" altLang="zh-CN" sz="2800" b="1"/>
              <a:t>if </a:t>
            </a:r>
            <a:r>
              <a:rPr lang="en-US" altLang="zh-CN" sz="2800" b="1" smtClean="0"/>
              <a:t>f[x,y</a:t>
            </a:r>
            <a:r>
              <a:rPr lang="en-US" altLang="zh-CN" sz="2800" b="1"/>
              <a:t>]&lt;tree[x].ra+f[tree[x].</a:t>
            </a:r>
            <a:r>
              <a:rPr lang="en-US" altLang="zh-CN" sz="2800" b="1" smtClean="0"/>
              <a:t>r,y-1</a:t>
            </a:r>
            <a:r>
              <a:rPr lang="en-US" altLang="zh-CN" sz="2800" b="1"/>
              <a:t>] then </a:t>
            </a:r>
            <a:endParaRPr lang="en-US" altLang="zh-CN" sz="2800" b="1" smtClean="0"/>
          </a:p>
          <a:p>
            <a:r>
              <a:rPr lang="en-US" altLang="zh-CN" sz="2800" b="1"/>
              <a:t> </a:t>
            </a:r>
            <a:r>
              <a:rPr lang="en-US" altLang="zh-CN" sz="2800" b="1" smtClean="0"/>
              <a:t>              f[x,y</a:t>
            </a:r>
            <a:r>
              <a:rPr lang="en-US" altLang="zh-CN" sz="2800" b="1"/>
              <a:t>]:=tree[x].ra+f[tree[x].</a:t>
            </a:r>
            <a:r>
              <a:rPr lang="en-US" altLang="zh-CN" sz="2800" b="1" smtClean="0"/>
              <a:t>r,y-1</a:t>
            </a:r>
            <a:r>
              <a:rPr lang="en-US" altLang="zh-CN" sz="2800" b="1"/>
              <a:t>];</a:t>
            </a:r>
          </a:p>
          <a:p>
            <a:r>
              <a:rPr lang="en-US" altLang="zh-CN" sz="2800" b="1"/>
              <a:t>     end</a:t>
            </a:r>
            <a:r>
              <a:rPr lang="en-US" altLang="zh-CN" sz="2800" b="1" smtClean="0"/>
              <a:t>;	//y&gt;=2</a:t>
            </a:r>
            <a:endParaRPr lang="en-US" altLang="zh-CN" sz="2800" b="1"/>
          </a:p>
          <a:p>
            <a:r>
              <a:rPr lang="en-US" altLang="zh-CN" sz="2800" b="1"/>
              <a:t> end;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4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40246" y="284449"/>
            <a:ext cx="489585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主程序</a:t>
            </a:r>
            <a:r>
              <a:rPr lang="en-US" altLang="zh-CN" sz="3200" b="1"/>
              <a:t>:</a:t>
            </a:r>
          </a:p>
          <a:p>
            <a:r>
              <a:rPr lang="en-US" altLang="zh-CN" sz="3200" b="1"/>
              <a:t>begin</a:t>
            </a:r>
          </a:p>
          <a:p>
            <a:r>
              <a:rPr lang="en-US" altLang="zh-CN" sz="3200" b="1"/>
              <a:t>   init;</a:t>
            </a:r>
          </a:p>
          <a:p>
            <a:r>
              <a:rPr lang="en-US" altLang="zh-CN" sz="3200" b="1"/>
              <a:t>   fillchar(v,sizeof(v),false);</a:t>
            </a:r>
          </a:p>
          <a:p>
            <a:r>
              <a:rPr lang="en-US" altLang="zh-CN" sz="3200" b="1"/>
              <a:t>   v[1]:=true;</a:t>
            </a:r>
          </a:p>
          <a:p>
            <a:r>
              <a:rPr lang="en-US" altLang="zh-CN" sz="3200" b="1"/>
              <a:t>   maketree(1);</a:t>
            </a:r>
          </a:p>
          <a:p>
            <a:r>
              <a:rPr lang="en-US" altLang="zh-CN" sz="3200" b="1"/>
              <a:t>   fillchar(f,sizeof(f),0);</a:t>
            </a:r>
          </a:p>
          <a:p>
            <a:r>
              <a:rPr lang="en-US" altLang="zh-CN" sz="3200" b="1"/>
              <a:t>   treedp(1,m);</a:t>
            </a:r>
          </a:p>
          <a:p>
            <a:r>
              <a:rPr lang="en-US" altLang="zh-CN" sz="3200" b="1"/>
              <a:t>   writeln(f[1,m]);</a:t>
            </a:r>
          </a:p>
          <a:p>
            <a:r>
              <a:rPr lang="en-US" altLang="zh-CN" sz="3200" b="1"/>
              <a:t>end.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9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3"/>
            <a:ext cx="8568952" cy="854968"/>
          </a:xfrm>
        </p:spPr>
        <p:txBody>
          <a:bodyPr>
            <a:normAutofit fontScale="90000"/>
          </a:bodyPr>
          <a:lstStyle/>
          <a:p>
            <a:r>
              <a:rPr lang="zh-CN" altLang="en-US" b="1" smtClean="0"/>
              <a:t>所以：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352928" cy="1296144"/>
          </a:xfrm>
        </p:spPr>
        <p:txBody>
          <a:bodyPr>
            <a:normAutofit fontScale="92500" lnSpcReduction="10000"/>
          </a:bodyPr>
          <a:lstStyle/>
          <a:p>
            <a:pPr marL="0" indent="457200">
              <a:buNone/>
            </a:pPr>
            <a:r>
              <a:rPr lang="zh-CN" altLang="en-US" b="1" smtClean="0"/>
              <a:t>第一次求完</a:t>
            </a:r>
            <a:r>
              <a:rPr lang="en-US" altLang="zh-CN" b="1" smtClean="0"/>
              <a:t>(</a:t>
            </a:r>
            <a:r>
              <a:rPr lang="en-US" altLang="zh-CN" b="1" err="1" smtClean="0"/>
              <a:t>i,j</a:t>
            </a:r>
            <a:r>
              <a:rPr lang="en-US" altLang="zh-CN" b="1" smtClean="0"/>
              <a:t>)</a:t>
            </a:r>
            <a:r>
              <a:rPr lang="zh-CN" altLang="en-US" b="1" smtClean="0"/>
              <a:t>到达最后一行的最大值后，用</a:t>
            </a:r>
            <a:r>
              <a:rPr lang="en-US" altLang="zh-CN" b="1" smtClean="0"/>
              <a:t>f[</a:t>
            </a:r>
            <a:r>
              <a:rPr lang="en-US" altLang="zh-CN" b="1" err="1" smtClean="0"/>
              <a:t>i,j</a:t>
            </a:r>
            <a:r>
              <a:rPr lang="en-US" altLang="zh-CN" b="1" smtClean="0"/>
              <a:t>]</a:t>
            </a:r>
            <a:r>
              <a:rPr lang="zh-CN" altLang="en-US" b="1" smtClean="0"/>
              <a:t>记录下来。以后再遇到时不需要再搜索求解，可以直接使用</a:t>
            </a:r>
            <a:r>
              <a:rPr lang="en-US" altLang="zh-CN" b="1" smtClean="0"/>
              <a:t>f[</a:t>
            </a:r>
            <a:r>
              <a:rPr lang="en-US" altLang="zh-CN" b="1" err="1" smtClean="0"/>
              <a:t>i,j</a:t>
            </a:r>
            <a:r>
              <a:rPr lang="en-US" altLang="zh-CN" b="1" smtClean="0"/>
              <a:t>]</a:t>
            </a:r>
            <a:r>
              <a:rPr lang="zh-CN" altLang="en-US" b="1" smtClean="0"/>
              <a:t>，从而大大的节省时间。</a:t>
            </a:r>
            <a:endParaRPr lang="en-US" altLang="zh-CN" b="1"/>
          </a:p>
          <a:p>
            <a:endParaRPr lang="zh-CN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2664364" y="3811629"/>
            <a:ext cx="3197403" cy="769441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400" smtClean="0"/>
              <a:t>记忆化搜索</a:t>
            </a:r>
            <a:endParaRPr lang="zh-CN" altLang="en-US" sz="4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752" y="258219"/>
            <a:ext cx="7772400" cy="724943"/>
          </a:xfrm>
        </p:spPr>
        <p:txBody>
          <a:bodyPr>
            <a:normAutofit fontScale="90000"/>
          </a:bodyPr>
          <a:lstStyle/>
          <a:p>
            <a:r>
              <a:rPr lang="zh-CN" altLang="en-US" b="1" smtClean="0">
                <a:solidFill>
                  <a:schemeClr val="tx1"/>
                </a:solidFill>
              </a:rPr>
              <a:t>记忆化搜索算法：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964488" cy="5724644"/>
          </a:xfrm>
        </p:spPr>
        <p:txBody>
          <a:bodyPr>
            <a:sp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b="1" smtClean="0">
                <a:latin typeface="+mn-ea"/>
              </a:rPr>
              <a:t>// a[</a:t>
            </a:r>
            <a:r>
              <a:rPr lang="en-US" altLang="zh-CN" b="1" err="1" smtClean="0">
                <a:latin typeface="+mn-ea"/>
              </a:rPr>
              <a:t>i,j</a:t>
            </a:r>
            <a:r>
              <a:rPr lang="en-US" altLang="zh-CN" b="1" smtClean="0">
                <a:latin typeface="+mn-ea"/>
              </a:rPr>
              <a:t>]</a:t>
            </a:r>
            <a:r>
              <a:rPr lang="zh-CN" altLang="en-US" b="1" smtClean="0">
                <a:latin typeface="+mn-ea"/>
              </a:rPr>
              <a:t>记录数字三角形</a:t>
            </a:r>
            <a:endParaRPr lang="en-US" altLang="zh-CN" b="1" smtClean="0">
              <a:latin typeface="+mn-ea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b="1" smtClean="0">
                <a:latin typeface="+mn-ea"/>
              </a:rPr>
              <a:t>// </a:t>
            </a:r>
            <a:r>
              <a:rPr lang="en-US" altLang="zh-CN" b="1" u="sng" smtClean="0">
                <a:solidFill>
                  <a:srgbClr val="FF0000"/>
                </a:solidFill>
                <a:latin typeface="+mn-ea"/>
              </a:rPr>
              <a:t>f[</a:t>
            </a:r>
            <a:r>
              <a:rPr lang="en-US" altLang="zh-CN" b="1" u="sng" err="1" smtClean="0">
                <a:solidFill>
                  <a:srgbClr val="FF0000"/>
                </a:solidFill>
                <a:latin typeface="+mn-ea"/>
              </a:rPr>
              <a:t>i,j</a:t>
            </a:r>
            <a:r>
              <a:rPr lang="en-US" altLang="zh-CN" b="1" u="sng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zh-CN" b="1" smtClean="0">
                <a:latin typeface="+mn-ea"/>
              </a:rPr>
              <a:t>:</a:t>
            </a:r>
            <a:r>
              <a:rPr lang="zh-CN" altLang="en-US" b="1" smtClean="0">
                <a:latin typeface="+mn-ea"/>
              </a:rPr>
              <a:t>从</a:t>
            </a:r>
            <a:r>
              <a:rPr lang="en-US" altLang="zh-CN" b="1" smtClean="0">
                <a:latin typeface="+mn-ea"/>
              </a:rPr>
              <a:t>(</a:t>
            </a:r>
            <a:r>
              <a:rPr lang="en-US" altLang="zh-CN" b="1" err="1">
                <a:latin typeface="+mn-ea"/>
              </a:rPr>
              <a:t>i</a:t>
            </a:r>
            <a:r>
              <a:rPr lang="en-US" altLang="zh-CN" b="1" err="1" smtClean="0">
                <a:latin typeface="+mn-ea"/>
              </a:rPr>
              <a:t>,j</a:t>
            </a:r>
            <a:r>
              <a:rPr lang="en-US" altLang="zh-CN" b="1" smtClean="0">
                <a:latin typeface="+mn-ea"/>
              </a:rPr>
              <a:t>)</a:t>
            </a:r>
            <a:r>
              <a:rPr lang="zh-CN" altLang="en-US" b="1" smtClean="0">
                <a:latin typeface="+mn-ea"/>
              </a:rPr>
              <a:t>走到最后一行的和的</a:t>
            </a:r>
            <a:r>
              <a:rPr lang="zh-CN" altLang="en-US" b="1" u="sng" smtClean="0">
                <a:solidFill>
                  <a:srgbClr val="FF0000"/>
                </a:solidFill>
                <a:latin typeface="+mn-ea"/>
              </a:rPr>
              <a:t>最大值</a:t>
            </a:r>
            <a:r>
              <a:rPr lang="zh-CN" altLang="en-US" b="1" smtClean="0">
                <a:latin typeface="+mn-ea"/>
              </a:rPr>
              <a:t>；初始</a:t>
            </a:r>
            <a:r>
              <a:rPr lang="en-US" altLang="zh-CN" b="1" u="sng" smtClean="0">
                <a:solidFill>
                  <a:srgbClr val="FF0000"/>
                </a:solidFill>
                <a:latin typeface="+mn-ea"/>
              </a:rPr>
              <a:t>-1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b="1" smtClean="0">
                <a:latin typeface="+mn-ea"/>
              </a:rPr>
              <a:t>Procedure </a:t>
            </a:r>
            <a:r>
              <a:rPr lang="en-US" altLang="zh-CN" b="1" err="1">
                <a:latin typeface="+mn-ea"/>
              </a:rPr>
              <a:t>dfs</a:t>
            </a:r>
            <a:r>
              <a:rPr lang="en-US" altLang="zh-CN" b="1">
                <a:latin typeface="+mn-ea"/>
              </a:rPr>
              <a:t>(</a:t>
            </a:r>
            <a:r>
              <a:rPr lang="en-US" altLang="zh-CN" b="1" err="1">
                <a:latin typeface="+mn-ea"/>
              </a:rPr>
              <a:t>i,j:integer</a:t>
            </a:r>
            <a:r>
              <a:rPr lang="en-US" altLang="zh-CN" b="1">
                <a:latin typeface="+mn-ea"/>
              </a:rPr>
              <a:t>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b="1">
                <a:latin typeface="+mn-ea"/>
              </a:rPr>
              <a:t> //</a:t>
            </a:r>
            <a:r>
              <a:rPr lang="zh-CN" altLang="en-US" b="1">
                <a:latin typeface="+mn-ea"/>
              </a:rPr>
              <a:t>求</a:t>
            </a:r>
            <a:r>
              <a:rPr lang="en-US" altLang="zh-CN" b="1">
                <a:latin typeface="+mn-ea"/>
              </a:rPr>
              <a:t>(</a:t>
            </a:r>
            <a:r>
              <a:rPr lang="en-US" altLang="zh-CN" b="1" err="1">
                <a:latin typeface="+mn-ea"/>
              </a:rPr>
              <a:t>i,j</a:t>
            </a:r>
            <a:r>
              <a:rPr lang="en-US" altLang="zh-CN" b="1">
                <a:latin typeface="+mn-ea"/>
              </a:rPr>
              <a:t>)</a:t>
            </a:r>
            <a:r>
              <a:rPr lang="zh-CN" altLang="en-US" b="1">
                <a:latin typeface="+mn-ea"/>
              </a:rPr>
              <a:t>到最后一行的最大和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b="1">
                <a:latin typeface="+mn-ea"/>
              </a:rPr>
              <a:t>  </a:t>
            </a:r>
            <a:r>
              <a:rPr lang="en-US" altLang="zh-CN" b="1" smtClean="0">
                <a:latin typeface="+mn-ea"/>
              </a:rPr>
              <a:t>begin</a:t>
            </a:r>
            <a:endParaRPr lang="en-US" altLang="zh-CN" b="1">
              <a:latin typeface="+mn-ea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b="1">
                <a:latin typeface="+mn-ea"/>
              </a:rPr>
              <a:t>    </a:t>
            </a:r>
            <a:r>
              <a:rPr lang="en-US" altLang="zh-CN" b="1" smtClean="0">
                <a:latin typeface="+mn-ea"/>
              </a:rPr>
              <a:t>if </a:t>
            </a:r>
            <a:r>
              <a:rPr lang="en-US" altLang="zh-CN" b="1">
                <a:latin typeface="+mn-ea"/>
              </a:rPr>
              <a:t>i=n then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b="1">
                <a:latin typeface="+mn-ea"/>
              </a:rPr>
              <a:t>      </a:t>
            </a:r>
            <a:r>
              <a:rPr lang="en-US" altLang="zh-CN" b="1" smtClean="0">
                <a:latin typeface="+mn-ea"/>
              </a:rPr>
              <a:t>begin </a:t>
            </a:r>
            <a:r>
              <a:rPr lang="en-US" altLang="zh-CN" b="1">
                <a:solidFill>
                  <a:srgbClr val="FF0000"/>
                </a:solidFill>
                <a:latin typeface="+mn-ea"/>
              </a:rPr>
              <a:t>f[</a:t>
            </a:r>
            <a:r>
              <a:rPr lang="en-US" altLang="zh-CN" b="1" err="1">
                <a:solidFill>
                  <a:srgbClr val="FF0000"/>
                </a:solidFill>
                <a:latin typeface="+mn-ea"/>
              </a:rPr>
              <a:t>i,j</a:t>
            </a:r>
            <a:r>
              <a:rPr lang="en-US" altLang="zh-CN" b="1">
                <a:solidFill>
                  <a:srgbClr val="FF0000"/>
                </a:solidFill>
                <a:latin typeface="+mn-ea"/>
              </a:rPr>
              <a:t>]:=a[</a:t>
            </a:r>
            <a:r>
              <a:rPr lang="en-US" altLang="zh-CN" b="1" err="1">
                <a:solidFill>
                  <a:srgbClr val="FF0000"/>
                </a:solidFill>
                <a:latin typeface="+mn-ea"/>
              </a:rPr>
              <a:t>i,j</a:t>
            </a:r>
            <a:r>
              <a:rPr lang="en-US" altLang="zh-CN" b="1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zh-CN" b="1">
                <a:latin typeface="+mn-ea"/>
              </a:rPr>
              <a:t>; exit; </a:t>
            </a:r>
            <a:endParaRPr lang="en-US" altLang="zh-CN" b="1" smtClean="0">
              <a:latin typeface="+mn-ea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b="1">
                <a:latin typeface="+mn-ea"/>
              </a:rPr>
              <a:t>	</a:t>
            </a:r>
            <a:r>
              <a:rPr lang="en-US" altLang="zh-CN" b="1" smtClean="0">
                <a:latin typeface="+mn-ea"/>
              </a:rPr>
              <a:t> end</a:t>
            </a:r>
            <a:r>
              <a:rPr lang="en-US" altLang="zh-CN" b="1">
                <a:latin typeface="+mn-ea"/>
              </a:rPr>
              <a:t>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b="1">
                <a:latin typeface="+mn-ea"/>
              </a:rPr>
              <a:t>    </a:t>
            </a:r>
            <a:r>
              <a:rPr lang="en-US" altLang="zh-CN" sz="2800" b="1" smtClean="0">
                <a:solidFill>
                  <a:srgbClr val="FF0000"/>
                </a:solidFill>
                <a:latin typeface="+mn-ea"/>
              </a:rPr>
              <a:t>if </a:t>
            </a: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f[</a:t>
            </a:r>
            <a:r>
              <a:rPr lang="en-US" altLang="zh-CN" sz="2800" b="1" err="1">
                <a:solidFill>
                  <a:srgbClr val="FF0000"/>
                </a:solidFill>
                <a:latin typeface="+mn-ea"/>
              </a:rPr>
              <a:t>i,j</a:t>
            </a:r>
            <a:r>
              <a:rPr lang="en-US" altLang="zh-CN" sz="2800" b="1" smtClean="0">
                <a:solidFill>
                  <a:srgbClr val="FF0000"/>
                </a:solidFill>
                <a:latin typeface="+mn-ea"/>
              </a:rPr>
              <a:t>]&gt;=0 </a:t>
            </a: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then </a:t>
            </a:r>
            <a:r>
              <a:rPr lang="en-US" altLang="zh-CN" sz="2800" b="1" smtClean="0">
                <a:solidFill>
                  <a:srgbClr val="FF0000"/>
                </a:solidFill>
                <a:latin typeface="+mn-ea"/>
              </a:rPr>
              <a:t>exit</a:t>
            </a:r>
            <a:r>
              <a:rPr lang="en-US" altLang="zh-CN" sz="2800" b="1">
                <a:solidFill>
                  <a:srgbClr val="3333FF"/>
                </a:solidFill>
                <a:latin typeface="+mn-ea"/>
              </a:rPr>
              <a:t>;</a:t>
            </a:r>
            <a:r>
              <a:rPr lang="en-US" altLang="zh-CN" sz="2800" b="1" smtClean="0">
                <a:latin typeface="+mn-ea"/>
              </a:rPr>
              <a:t>//</a:t>
            </a:r>
            <a:r>
              <a:rPr lang="zh-CN" altLang="en-US" sz="2800" b="1" smtClean="0">
                <a:latin typeface="+mn-ea"/>
              </a:rPr>
              <a:t>已经求过了，无需再求</a:t>
            </a:r>
            <a:endParaRPr lang="en-US" altLang="zh-CN" sz="2800" b="1">
              <a:latin typeface="+mn-ea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b="1">
                <a:latin typeface="+mn-ea"/>
              </a:rPr>
              <a:t>    </a:t>
            </a:r>
            <a:r>
              <a:rPr lang="en-US" altLang="zh-CN" b="1" err="1" smtClean="0">
                <a:latin typeface="+mn-ea"/>
              </a:rPr>
              <a:t>dfs</a:t>
            </a:r>
            <a:r>
              <a:rPr lang="en-US" altLang="zh-CN" b="1" smtClean="0">
                <a:latin typeface="+mn-ea"/>
              </a:rPr>
              <a:t>(i+1,j</a:t>
            </a:r>
            <a:r>
              <a:rPr lang="en-US" altLang="zh-CN" b="1">
                <a:latin typeface="+mn-ea"/>
              </a:rPr>
              <a:t>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b="1">
                <a:latin typeface="+mn-ea"/>
              </a:rPr>
              <a:t>    </a:t>
            </a:r>
            <a:r>
              <a:rPr lang="en-US" altLang="zh-CN" b="1" err="1" smtClean="0">
                <a:latin typeface="+mn-ea"/>
              </a:rPr>
              <a:t>dfs</a:t>
            </a:r>
            <a:r>
              <a:rPr lang="en-US" altLang="zh-CN" b="1" smtClean="0">
                <a:latin typeface="+mn-ea"/>
              </a:rPr>
              <a:t>(i+1,j+1</a:t>
            </a:r>
            <a:r>
              <a:rPr lang="en-US" altLang="zh-CN" b="1">
                <a:latin typeface="+mn-ea"/>
              </a:rPr>
              <a:t>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b="1">
                <a:latin typeface="+mn-ea"/>
              </a:rPr>
              <a:t>    </a:t>
            </a:r>
            <a:r>
              <a:rPr lang="en-US" altLang="zh-CN" b="1" smtClean="0">
                <a:latin typeface="+mn-ea"/>
              </a:rPr>
              <a:t>f[</a:t>
            </a:r>
            <a:r>
              <a:rPr lang="en-US" altLang="zh-CN" b="1" err="1" smtClean="0">
                <a:latin typeface="+mn-ea"/>
              </a:rPr>
              <a:t>i,j</a:t>
            </a:r>
            <a:r>
              <a:rPr lang="en-US" altLang="zh-CN" b="1">
                <a:latin typeface="+mn-ea"/>
              </a:rPr>
              <a:t>]:=max(f[i+1,j],f[i+1,j+1])+a[</a:t>
            </a:r>
            <a:r>
              <a:rPr lang="en-US" altLang="zh-CN" b="1" err="1">
                <a:latin typeface="+mn-ea"/>
              </a:rPr>
              <a:t>i,j</a:t>
            </a:r>
            <a:r>
              <a:rPr lang="en-US" altLang="zh-CN" b="1">
                <a:latin typeface="+mn-ea"/>
              </a:rPr>
              <a:t>];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b="1">
                <a:latin typeface="+mn-ea"/>
              </a:rPr>
              <a:t>  end</a:t>
            </a:r>
            <a:r>
              <a:rPr lang="en-US" altLang="zh-CN" b="1" smtClean="0">
                <a:latin typeface="+mn-ea"/>
              </a:rPr>
              <a:t>;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23617" y="116631"/>
            <a:ext cx="2459328" cy="1077218"/>
          </a:xfrm>
          <a:prstGeom prst="rect">
            <a:avLst/>
          </a:prstGeom>
          <a:noFill/>
          <a:ln>
            <a:solidFill>
              <a:srgbClr val="1C1C1C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err="1">
                <a:latin typeface="+mn-ea"/>
              </a:rPr>
              <a:t>dfs</a:t>
            </a:r>
            <a:r>
              <a:rPr lang="en-US" altLang="zh-CN" sz="3200" b="1">
                <a:latin typeface="+mn-ea"/>
              </a:rPr>
              <a:t>(1,1);</a:t>
            </a:r>
          </a:p>
          <a:p>
            <a:pPr>
              <a:defRPr/>
            </a:pPr>
            <a:r>
              <a:rPr lang="en-US" altLang="zh-CN" sz="3200" b="1" err="1" smtClean="0">
                <a:latin typeface="+mn-ea"/>
              </a:rPr>
              <a:t>ans</a:t>
            </a:r>
            <a:r>
              <a:rPr lang="en-US" altLang="zh-CN" sz="3200" b="1" smtClean="0">
                <a:latin typeface="+mn-ea"/>
              </a:rPr>
              <a:t>=f[1,1];</a:t>
            </a:r>
            <a:endParaRPr lang="en-US" altLang="zh-CN" sz="3200" b="1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301382" y="2179676"/>
            <a:ext cx="2735114" cy="1753380"/>
            <a:chOff x="6444208" y="1315580"/>
            <a:chExt cx="2385050" cy="1249324"/>
          </a:xfrm>
        </p:grpSpPr>
        <p:sp>
          <p:nvSpPr>
            <p:cNvPr id="7" name="矩形 6"/>
            <p:cNvSpPr/>
            <p:nvPr/>
          </p:nvSpPr>
          <p:spPr>
            <a:xfrm>
              <a:off x="6444208" y="1315580"/>
              <a:ext cx="985416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b="1" err="1" smtClean="0">
                  <a:solidFill>
                    <a:schemeClr val="tx1"/>
                  </a:solidFill>
                </a:rPr>
                <a:t>i,j</a:t>
              </a:r>
              <a:endParaRPr lang="zh-CN" altLang="en-US" sz="2600" b="1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452876" y="2204864"/>
              <a:ext cx="999444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b="1" smtClean="0">
                  <a:solidFill>
                    <a:schemeClr val="tx1"/>
                  </a:solidFill>
                </a:rPr>
                <a:t>i+1,j</a:t>
              </a:r>
              <a:endParaRPr lang="zh-CN" altLang="en-US" sz="2600" b="1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53838" y="2204864"/>
              <a:ext cx="1075420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b="1" smtClean="0">
                  <a:solidFill>
                    <a:schemeClr val="tx1"/>
                  </a:solidFill>
                </a:rPr>
                <a:t>i+1,j+1</a:t>
              </a:r>
              <a:endParaRPr lang="zh-CN" altLang="en-US" sz="2600" b="1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7" idx="2"/>
              <a:endCxn id="8" idx="0"/>
            </p:cNvCxnSpPr>
            <p:nvPr/>
          </p:nvCxnSpPr>
          <p:spPr>
            <a:xfrm>
              <a:off x="6936916" y="1675620"/>
              <a:ext cx="15682" cy="5292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2"/>
              <a:endCxn id="9" idx="0"/>
            </p:cNvCxnSpPr>
            <p:nvPr/>
          </p:nvCxnSpPr>
          <p:spPr>
            <a:xfrm>
              <a:off x="6936916" y="1675620"/>
              <a:ext cx="1354632" cy="5292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3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332657"/>
            <a:ext cx="7772400" cy="1012975"/>
          </a:xfrm>
        </p:spPr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每个点的计算次数：</a:t>
            </a:r>
            <a:r>
              <a:rPr lang="en-US" altLang="zh-CN" b="1" smtClean="0">
                <a:solidFill>
                  <a:schemeClr val="tx1"/>
                </a:solidFill>
              </a:rPr>
              <a:t>n=10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/>
              <a:t>1 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1 1 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1 1 1 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1 1 1 1 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1 1 1 1 1 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1 1 1 1 1 1 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1 1 1 1 1 1 1 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1 1 1 1 1 1 1 1 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1 1 1 1 1 1 1 1 1 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0 0 0 0 0 0 0 0 0 0 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 rot="20346056">
            <a:off x="4346859" y="2849106"/>
            <a:ext cx="3708275" cy="63277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smtClean="0"/>
              <a:t>N&lt;=100;</a:t>
            </a:r>
            <a:r>
              <a:rPr lang="zh-CN" altLang="en-US" sz="3200" b="1" smtClean="0"/>
              <a:t>问题解决了</a:t>
            </a:r>
            <a:endParaRPr lang="zh-CN" altLang="en-US" sz="3200" b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5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188642"/>
            <a:ext cx="1641376" cy="940967"/>
          </a:xfrm>
        </p:spPr>
        <p:txBody>
          <a:bodyPr>
            <a:normAutofit/>
          </a:bodyPr>
          <a:lstStyle/>
          <a:p>
            <a:r>
              <a:rPr lang="zh-CN" altLang="en-US" sz="4800" b="1" smtClean="0">
                <a:solidFill>
                  <a:schemeClr val="tx1"/>
                </a:solidFill>
              </a:rPr>
              <a:t>前言：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424936" cy="5112568"/>
          </a:xfrm>
        </p:spPr>
        <p:txBody>
          <a:bodyPr>
            <a:noAutofit/>
          </a:bodyPr>
          <a:lstStyle/>
          <a:p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各类信息学竞赛的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重要考察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内容。</a:t>
            </a:r>
            <a:endParaRPr lang="en-US" altLang="zh-CN" sz="3200" b="1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不同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于其他算法和数据结构，没有固定的结构框架。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对选手能力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有较高要求（函数思想）。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初学者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不易掌握其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思想，需要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做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大量的题。</a:t>
            </a:r>
            <a:endParaRPr lang="en-US" altLang="zh-CN" sz="3200" b="1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典型的问题。</a:t>
            </a:r>
            <a:endParaRPr lang="en-US" altLang="zh-CN" sz="3200" b="1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会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做不代表真正掌握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b="1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主要是分析问题的方法和思路；其次是代码。</a:t>
            </a:r>
            <a:endParaRPr lang="en-US" altLang="zh-CN" sz="3200" b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9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60649"/>
            <a:ext cx="7772400" cy="940967"/>
          </a:xfrm>
        </p:spPr>
        <p:txBody>
          <a:bodyPr/>
          <a:lstStyle/>
          <a:p>
            <a:r>
              <a:rPr lang="zh-CN" altLang="en-US" b="1" smtClean="0"/>
              <a:t>思考记忆化搜索的求解过程：</a:t>
            </a:r>
            <a:endParaRPr lang="zh-CN" altLang="en-US" b="1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3782"/>
            <a:ext cx="4552592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748440" y="1520082"/>
            <a:ext cx="86409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 smtClean="0">
                <a:solidFill>
                  <a:schemeClr val="tx1"/>
                </a:solidFill>
              </a:rPr>
              <a:t>i,j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7709" y="2492190"/>
            <a:ext cx="9994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i+1,j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63490" y="2467559"/>
            <a:ext cx="107542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i+1,j+1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7" idx="2"/>
          </p:cNvCxnSpPr>
          <p:nvPr/>
        </p:nvCxnSpPr>
        <p:spPr>
          <a:xfrm flipH="1">
            <a:off x="6588224" y="1880122"/>
            <a:ext cx="592264" cy="587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</p:cNvCxnSpPr>
          <p:nvPr/>
        </p:nvCxnSpPr>
        <p:spPr>
          <a:xfrm>
            <a:off x="7180488" y="1880122"/>
            <a:ext cx="631872" cy="6120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6292817" y="1551766"/>
            <a:ext cx="1799310" cy="917732"/>
            <a:chOff x="6292817" y="1551765"/>
            <a:chExt cx="1799310" cy="917732"/>
          </a:xfrm>
        </p:grpSpPr>
        <p:sp>
          <p:nvSpPr>
            <p:cNvPr id="16" name="上弧形箭头 15"/>
            <p:cNvSpPr/>
            <p:nvPr/>
          </p:nvSpPr>
          <p:spPr>
            <a:xfrm rot="17628380">
              <a:off x="6005349" y="1890528"/>
              <a:ext cx="866437" cy="29150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上弧形箭头 18"/>
            <p:cNvSpPr/>
            <p:nvPr/>
          </p:nvSpPr>
          <p:spPr>
            <a:xfrm rot="14707286" flipV="1">
              <a:off x="7478908" y="1845023"/>
              <a:ext cx="906478" cy="31996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 rot="5400000">
            <a:off x="6475178" y="3205035"/>
            <a:ext cx="1489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mtClean="0"/>
              <a:t>……</a:t>
            </a:r>
            <a:endParaRPr lang="zh-CN" altLang="en-US" sz="4800"/>
          </a:p>
        </p:txBody>
      </p:sp>
      <p:sp>
        <p:nvSpPr>
          <p:cNvPr id="12" name="下箭头 11"/>
          <p:cNvSpPr/>
          <p:nvPr/>
        </p:nvSpPr>
        <p:spPr>
          <a:xfrm>
            <a:off x="552199" y="1413782"/>
            <a:ext cx="216024" cy="360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10800000">
            <a:off x="1259633" y="1413778"/>
            <a:ext cx="288033" cy="3562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59629" y="5197030"/>
            <a:ext cx="72287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u="sng">
                <a:solidFill>
                  <a:srgbClr val="FF0000"/>
                </a:solidFill>
                <a:latin typeface="+mn-ea"/>
              </a:rPr>
              <a:t>f[</a:t>
            </a:r>
            <a:r>
              <a:rPr lang="en-US" altLang="zh-CN" sz="2800" b="1" u="sng" err="1">
                <a:solidFill>
                  <a:srgbClr val="FF0000"/>
                </a:solidFill>
                <a:latin typeface="+mn-ea"/>
              </a:rPr>
              <a:t>i,j</a:t>
            </a:r>
            <a:r>
              <a:rPr lang="en-US" altLang="zh-CN" sz="2800" b="1" u="sng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zh-CN" sz="2800" b="1" smtClean="0">
                <a:latin typeface="+mn-ea"/>
              </a:rPr>
              <a:t>:</a:t>
            </a:r>
            <a:r>
              <a:rPr lang="zh-CN" altLang="en-US" sz="2800" b="1" smtClean="0">
                <a:latin typeface="+mn-ea"/>
              </a:rPr>
              <a:t> </a:t>
            </a:r>
            <a:r>
              <a:rPr lang="en-US" altLang="zh-CN" sz="2800" b="1" smtClean="0">
                <a:latin typeface="+mn-ea"/>
              </a:rPr>
              <a:t>(</a:t>
            </a:r>
            <a:r>
              <a:rPr lang="en-US" altLang="zh-CN" sz="2800" b="1" err="1">
                <a:latin typeface="+mn-ea"/>
              </a:rPr>
              <a:t>i,j</a:t>
            </a:r>
            <a:r>
              <a:rPr lang="en-US" altLang="zh-CN" sz="2800" b="1" smtClean="0">
                <a:latin typeface="+mn-ea"/>
              </a:rPr>
              <a:t>)</a:t>
            </a:r>
            <a:r>
              <a:rPr lang="zh-CN" altLang="en-US" sz="2800" b="1" smtClean="0">
                <a:latin typeface="+mn-ea"/>
              </a:rPr>
              <a:t>到</a:t>
            </a:r>
            <a:r>
              <a:rPr lang="zh-CN" altLang="en-US" sz="2800" b="1">
                <a:latin typeface="+mn-ea"/>
              </a:rPr>
              <a:t>最后一行的和的</a:t>
            </a:r>
            <a:r>
              <a:rPr lang="zh-CN" altLang="en-US" sz="2800" b="1" u="sng">
                <a:solidFill>
                  <a:srgbClr val="FF0000"/>
                </a:solidFill>
                <a:latin typeface="+mn-ea"/>
              </a:rPr>
              <a:t>最大值</a:t>
            </a:r>
            <a:r>
              <a:rPr lang="zh-CN" altLang="en-US" sz="2800" b="1" smtClean="0">
                <a:latin typeface="+mn-ea"/>
              </a:rPr>
              <a:t>；</a:t>
            </a:r>
            <a:endParaRPr lang="en-US" altLang="zh-CN" sz="2800" b="1" smtClean="0">
              <a:latin typeface="+mn-ea"/>
            </a:endParaRPr>
          </a:p>
          <a:p>
            <a:r>
              <a:rPr lang="en-US" altLang="zh-CN" sz="2800" b="1" err="1" smtClean="0">
                <a:latin typeface="+mn-ea"/>
              </a:rPr>
              <a:t>Ans</a:t>
            </a:r>
            <a:r>
              <a:rPr lang="en-US" altLang="zh-CN" sz="2800" b="1" smtClean="0">
                <a:latin typeface="+mn-ea"/>
              </a:rPr>
              <a:t>=f[1,1]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46227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5"/>
            <a:ext cx="4104456" cy="782960"/>
          </a:xfrm>
        </p:spPr>
        <p:txBody>
          <a:bodyPr/>
          <a:lstStyle/>
          <a:p>
            <a:r>
              <a:rPr lang="zh-CN" altLang="en-US" b="1" smtClean="0">
                <a:latin typeface="+mn-ea"/>
                <a:ea typeface="+mn-ea"/>
              </a:rPr>
              <a:t>换一种方法实现：</a:t>
            </a:r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49611" y="2996952"/>
            <a:ext cx="8298855" cy="2808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smtClean="0"/>
              <a:t>//f[</a:t>
            </a:r>
            <a:r>
              <a:rPr lang="en-US" altLang="zh-CN" b="1" err="1" smtClean="0"/>
              <a:t>i,j</a:t>
            </a:r>
            <a:r>
              <a:rPr lang="en-US" altLang="zh-CN" b="1" smtClean="0"/>
              <a:t>]</a:t>
            </a:r>
            <a:r>
              <a:rPr lang="en-US" altLang="zh-CN" b="1">
                <a:sym typeface="Wingdings" pitchFamily="2" charset="2"/>
              </a:rPr>
              <a:t> </a:t>
            </a:r>
            <a:r>
              <a:rPr lang="zh-CN" altLang="en-US" b="1" smtClean="0">
                <a:sym typeface="Wingdings" pitchFamily="2" charset="2"/>
              </a:rPr>
              <a:t>：从</a:t>
            </a:r>
            <a:r>
              <a:rPr lang="en-US" altLang="zh-CN" b="1" smtClean="0">
                <a:sym typeface="Wingdings" pitchFamily="2" charset="2"/>
              </a:rPr>
              <a:t>(</a:t>
            </a:r>
            <a:r>
              <a:rPr lang="en-US" altLang="zh-CN" b="1" err="1" smtClean="0">
                <a:sym typeface="Wingdings" pitchFamily="2" charset="2"/>
              </a:rPr>
              <a:t>i,j</a:t>
            </a:r>
            <a:r>
              <a:rPr lang="en-US" altLang="zh-CN" b="1" smtClean="0">
                <a:sym typeface="Wingdings" pitchFamily="2" charset="2"/>
              </a:rPr>
              <a:t>)</a:t>
            </a:r>
            <a:r>
              <a:rPr lang="zh-CN" altLang="en-US" b="1" smtClean="0">
                <a:sym typeface="Wingdings" pitchFamily="2" charset="2"/>
              </a:rPr>
              <a:t>走到最后一行的和的最大值；</a:t>
            </a:r>
            <a:endParaRPr lang="en-US" altLang="zh-CN" b="1" smtClean="0"/>
          </a:p>
          <a:p>
            <a:pPr marL="0" indent="0">
              <a:buNone/>
            </a:pPr>
            <a:r>
              <a:rPr lang="en-US" altLang="zh-CN" b="1" smtClean="0"/>
              <a:t>for </a:t>
            </a:r>
            <a:r>
              <a:rPr lang="en-US" altLang="zh-CN" b="1"/>
              <a:t>i:=1 to n do f[</a:t>
            </a:r>
            <a:r>
              <a:rPr lang="en-US" altLang="zh-CN" b="1" err="1"/>
              <a:t>n,i</a:t>
            </a:r>
            <a:r>
              <a:rPr lang="en-US" altLang="zh-CN" b="1"/>
              <a:t>]:=a[</a:t>
            </a:r>
            <a:r>
              <a:rPr lang="en-US" altLang="zh-CN" b="1" err="1"/>
              <a:t>n,i</a:t>
            </a:r>
            <a:r>
              <a:rPr lang="en-US" altLang="zh-CN" b="1" smtClean="0"/>
              <a:t>]; 	//</a:t>
            </a:r>
            <a:r>
              <a:rPr lang="zh-CN" altLang="en-US" b="1" smtClean="0"/>
              <a:t>最后一行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 smtClean="0"/>
              <a:t>for </a:t>
            </a:r>
            <a:r>
              <a:rPr lang="en-US" altLang="zh-CN" b="1"/>
              <a:t>i:=n-1 </a:t>
            </a:r>
            <a:r>
              <a:rPr lang="en-US" altLang="zh-CN" b="1" err="1"/>
              <a:t>downto</a:t>
            </a:r>
            <a:r>
              <a:rPr lang="en-US" altLang="zh-CN" b="1"/>
              <a:t> 1 </a:t>
            </a:r>
            <a:r>
              <a:rPr lang="en-US" altLang="zh-CN" b="1" smtClean="0"/>
              <a:t>do      	 	//</a:t>
            </a:r>
            <a:r>
              <a:rPr lang="zh-CN" altLang="en-US" b="1" smtClean="0"/>
              <a:t>从第</a:t>
            </a:r>
            <a:r>
              <a:rPr lang="en-US" altLang="zh-CN" b="1" smtClean="0"/>
              <a:t>n-1</a:t>
            </a:r>
            <a:r>
              <a:rPr lang="zh-CN" altLang="en-US" b="1" smtClean="0"/>
              <a:t>行向上求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  </a:t>
            </a:r>
            <a:r>
              <a:rPr lang="en-US" altLang="zh-CN" b="1" smtClean="0"/>
              <a:t>for </a:t>
            </a:r>
            <a:r>
              <a:rPr lang="en-US" altLang="zh-CN" b="1"/>
              <a:t>j:=1 to i do</a:t>
            </a:r>
          </a:p>
          <a:p>
            <a:pPr marL="0" indent="0">
              <a:buNone/>
            </a:pPr>
            <a:r>
              <a:rPr lang="en-US" altLang="zh-CN" b="1"/>
              <a:t>    </a:t>
            </a:r>
            <a:r>
              <a:rPr lang="en-US" altLang="zh-CN" b="1" smtClean="0"/>
              <a:t>f[</a:t>
            </a:r>
            <a:r>
              <a:rPr lang="en-US" altLang="zh-CN" b="1" err="1" smtClean="0"/>
              <a:t>i,j</a:t>
            </a:r>
            <a:r>
              <a:rPr lang="en-US" altLang="zh-CN" b="1"/>
              <a:t>]:=max(f[i+1,j],f[i+1,j+1])+a[</a:t>
            </a:r>
            <a:r>
              <a:rPr lang="en-US" altLang="zh-CN" b="1" err="1"/>
              <a:t>i,j</a:t>
            </a:r>
            <a:r>
              <a:rPr lang="en-US" altLang="zh-CN" b="1"/>
              <a:t>];</a:t>
            </a:r>
          </a:p>
          <a:p>
            <a:pPr marL="0" indent="0">
              <a:buNone/>
            </a:pPr>
            <a:r>
              <a:rPr lang="en-US" altLang="zh-CN" b="1" err="1" smtClean="0"/>
              <a:t>writeln</a:t>
            </a:r>
            <a:r>
              <a:rPr lang="en-US" altLang="zh-CN" b="1" smtClean="0"/>
              <a:t>(</a:t>
            </a:r>
            <a:r>
              <a:rPr lang="en-US" altLang="zh-CN" b="1" smtClean="0">
                <a:solidFill>
                  <a:srgbClr val="FF0000"/>
                </a:solidFill>
              </a:rPr>
              <a:t>f[1,1</a:t>
            </a:r>
            <a:r>
              <a:rPr lang="en-US" altLang="zh-CN" b="1">
                <a:solidFill>
                  <a:srgbClr val="FF0000"/>
                </a:solidFill>
              </a:rPr>
              <a:t>]</a:t>
            </a:r>
            <a:r>
              <a:rPr lang="en-US" altLang="zh-CN" b="1"/>
              <a:t>);</a:t>
            </a:r>
            <a:endParaRPr lang="zh-CN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9552" y="764707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+mj-lt"/>
                <a:ea typeface="+mj-ea"/>
                <a:cs typeface="+mj-cs"/>
              </a:rPr>
              <a:t>递推法：倒推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0125"/>
            <a:ext cx="3168352" cy="25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16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6"/>
            <a:ext cx="4552592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737906" y="2578421"/>
            <a:ext cx="86409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 smtClean="0">
                <a:solidFill>
                  <a:schemeClr val="tx1"/>
                </a:solidFill>
              </a:rPr>
              <a:t>i,j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73634" y="1628801"/>
            <a:ext cx="9994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i-1,j-1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99464" y="1628801"/>
            <a:ext cx="107542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 smtClean="0">
                <a:solidFill>
                  <a:schemeClr val="tx1"/>
                </a:solidFill>
              </a:rPr>
              <a:t>i,j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7" idx="0"/>
          </p:cNvCxnSpPr>
          <p:nvPr/>
        </p:nvCxnSpPr>
        <p:spPr>
          <a:xfrm>
            <a:off x="6604312" y="1988841"/>
            <a:ext cx="565642" cy="589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0"/>
          </p:cNvCxnSpPr>
          <p:nvPr/>
        </p:nvCxnSpPr>
        <p:spPr>
          <a:xfrm flipH="1">
            <a:off x="7169954" y="1988841"/>
            <a:ext cx="576064" cy="589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87524" y="551214"/>
            <a:ext cx="1764196" cy="782960"/>
          </a:xfrm>
        </p:spPr>
        <p:txBody>
          <a:bodyPr/>
          <a:lstStyle/>
          <a:p>
            <a:r>
              <a:rPr lang="zh-CN" altLang="en-US" b="1" smtClean="0"/>
              <a:t>顺推：</a:t>
            </a:r>
            <a:endParaRPr lang="zh-CN" altLang="en-US" b="1"/>
          </a:p>
        </p:txBody>
      </p:sp>
      <p:sp>
        <p:nvSpPr>
          <p:cNvPr id="15" name="下箭头 14"/>
          <p:cNvSpPr/>
          <p:nvPr/>
        </p:nvSpPr>
        <p:spPr>
          <a:xfrm>
            <a:off x="899592" y="1334173"/>
            <a:ext cx="576064" cy="360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46990" y="4969699"/>
            <a:ext cx="72278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/>
              <a:t>f[</a:t>
            </a:r>
            <a:r>
              <a:rPr lang="en-US" altLang="zh-CN" sz="2800" b="1" err="1"/>
              <a:t>i,j</a:t>
            </a:r>
            <a:r>
              <a:rPr lang="en-US" altLang="zh-CN" sz="2800" b="1"/>
              <a:t>]</a:t>
            </a:r>
            <a:r>
              <a:rPr lang="en-US" altLang="zh-CN" sz="2800" b="1">
                <a:sym typeface="Wingdings" pitchFamily="2" charset="2"/>
              </a:rPr>
              <a:t> </a:t>
            </a:r>
            <a:r>
              <a:rPr lang="zh-CN" altLang="en-US" sz="2800" b="1">
                <a:sym typeface="Wingdings" pitchFamily="2" charset="2"/>
              </a:rPr>
              <a:t>：从</a:t>
            </a:r>
            <a:r>
              <a:rPr lang="en-US" altLang="zh-CN" sz="2800" b="1">
                <a:sym typeface="Wingdings" pitchFamily="2" charset="2"/>
              </a:rPr>
              <a:t>(1,1)</a:t>
            </a:r>
            <a:r>
              <a:rPr lang="zh-CN" altLang="en-US" sz="2800" b="1">
                <a:sym typeface="Wingdings" pitchFamily="2" charset="2"/>
              </a:rPr>
              <a:t>走到</a:t>
            </a:r>
            <a:r>
              <a:rPr lang="en-US" altLang="zh-CN" sz="2800" b="1">
                <a:sym typeface="Wingdings" pitchFamily="2" charset="2"/>
              </a:rPr>
              <a:t>(</a:t>
            </a:r>
            <a:r>
              <a:rPr lang="en-US" altLang="zh-CN" sz="2800" b="1" err="1">
                <a:sym typeface="Wingdings" pitchFamily="2" charset="2"/>
              </a:rPr>
              <a:t>i,j</a:t>
            </a:r>
            <a:r>
              <a:rPr lang="en-US" altLang="zh-CN" sz="2800" b="1">
                <a:sym typeface="Wingdings" pitchFamily="2" charset="2"/>
              </a:rPr>
              <a:t>)</a:t>
            </a:r>
            <a:r>
              <a:rPr lang="zh-CN" altLang="en-US" sz="2800" b="1">
                <a:sym typeface="Wingdings" pitchFamily="2" charset="2"/>
              </a:rPr>
              <a:t> 的和的最大值</a:t>
            </a:r>
            <a:r>
              <a:rPr lang="zh-CN" altLang="en-US" sz="2800" b="1" smtClean="0">
                <a:sym typeface="Wingdings" pitchFamily="2" charset="2"/>
              </a:rPr>
              <a:t>；</a:t>
            </a:r>
            <a:endParaRPr lang="en-US" altLang="zh-CN" sz="2800" b="1" smtClean="0">
              <a:sym typeface="Wingdings" pitchFamily="2" charset="2"/>
            </a:endParaRPr>
          </a:p>
          <a:p>
            <a:r>
              <a:rPr lang="en-US" altLang="zh-CN" sz="2800" b="1" err="1" smtClean="0">
                <a:sym typeface="Wingdings" pitchFamily="2" charset="2"/>
              </a:rPr>
              <a:t>Ans</a:t>
            </a:r>
            <a:r>
              <a:rPr lang="en-US" altLang="zh-CN" sz="2800" b="1" smtClean="0">
                <a:sym typeface="Wingdings" pitchFamily="2" charset="2"/>
              </a:rPr>
              <a:t>=max{f[</a:t>
            </a:r>
            <a:r>
              <a:rPr lang="en-US" altLang="zh-CN" sz="2800" b="1" err="1" smtClean="0">
                <a:sym typeface="Wingdings" pitchFamily="2" charset="2"/>
              </a:rPr>
              <a:t>n,i</a:t>
            </a:r>
            <a:r>
              <a:rPr lang="en-US" altLang="zh-CN" sz="2800" b="1" smtClean="0">
                <a:sym typeface="Wingdings" pitchFamily="2" charset="2"/>
              </a:rPr>
              <a:t>]}   i:1..n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146189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76673"/>
            <a:ext cx="2376264" cy="782960"/>
          </a:xfrm>
        </p:spPr>
        <p:txBody>
          <a:bodyPr/>
          <a:lstStyle/>
          <a:p>
            <a:r>
              <a:rPr lang="zh-CN" altLang="en-US" b="1" smtClean="0"/>
              <a:t>顺推：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268761"/>
            <a:ext cx="8496944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//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f[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]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 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：</a:t>
            </a:r>
            <a:endParaRPr lang="en-US" altLang="zh-CN" sz="2800" b="1" smtClean="0">
              <a:latin typeface="华文中宋" pitchFamily="2" charset="-122"/>
              <a:ea typeface="华文中宋" pitchFamily="2" charset="-122"/>
              <a:sym typeface="Wingdings" pitchFamily="2" charset="2"/>
            </a:endParaRPr>
          </a:p>
          <a:p>
            <a:pPr marL="0" indent="0">
              <a:buNone/>
            </a:pPr>
            <a:r>
              <a:rPr lang="zh-CN" altLang="en-US" sz="2800" b="1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从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(1,1)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走到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(</a:t>
            </a:r>
            <a:r>
              <a:rPr lang="en-US" altLang="zh-CN" sz="2800" b="1" err="1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i,j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)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 的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和的最大值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；</a:t>
            </a:r>
            <a:endParaRPr lang="en-US" altLang="zh-CN" sz="2800" b="1" smtClean="0"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f[1,1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]:=a[1,1];</a:t>
            </a:r>
          </a:p>
          <a:p>
            <a:pPr marL="0" indent="0"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for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i:=2 to n do</a:t>
            </a:r>
          </a:p>
          <a:p>
            <a:pPr marL="0" indent="0"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for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j:=1 to i do</a:t>
            </a:r>
          </a:p>
          <a:p>
            <a:pPr marL="0" indent="0"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f[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]:=max(f[i-1,j-1],f[i-1,j])+a[</a:t>
            </a:r>
            <a:r>
              <a:rPr lang="en-US" altLang="zh-CN" sz="2800" b="1" err="1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];</a:t>
            </a:r>
          </a:p>
          <a:p>
            <a:pPr marL="0" indent="0">
              <a:buNone/>
            </a:pP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:=f[n,1];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	//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找最大的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f[</a:t>
            </a:r>
            <a:r>
              <a:rPr lang="en-US" altLang="zh-CN" sz="2800" b="1" err="1">
                <a:latin typeface="华文中宋" pitchFamily="2" charset="-122"/>
                <a:ea typeface="华文中宋" pitchFamily="2" charset="-122"/>
              </a:rPr>
              <a:t>n,i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]</a:t>
            </a:r>
            <a:endParaRPr lang="en-US" altLang="zh-CN" sz="2800" b="1"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for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i:=2 to n do </a:t>
            </a:r>
            <a:endParaRPr lang="en-US" altLang="zh-CN" sz="2800" b="1" smtClean="0"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if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f[</a:t>
            </a:r>
            <a:r>
              <a:rPr lang="en-US" altLang="zh-CN" sz="2800" b="1" err="1">
                <a:latin typeface="华文中宋" pitchFamily="2" charset="-122"/>
                <a:ea typeface="华文中宋" pitchFamily="2" charset="-122"/>
              </a:rPr>
              <a:t>n,i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]&gt;</a:t>
            </a:r>
            <a:r>
              <a:rPr lang="en-US" altLang="zh-CN" sz="2800" b="1" err="1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then 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:=f[</a:t>
            </a:r>
            <a:r>
              <a:rPr lang="en-US" altLang="zh-CN" sz="2800" b="1" err="1">
                <a:latin typeface="华文中宋" pitchFamily="2" charset="-122"/>
                <a:ea typeface="华文中宋" pitchFamily="2" charset="-122"/>
              </a:rPr>
              <a:t>n,i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];</a:t>
            </a:r>
          </a:p>
          <a:p>
            <a:pPr marL="0" indent="0">
              <a:buNone/>
            </a:pP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writeln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);</a:t>
            </a:r>
            <a:endParaRPr lang="zh-CN" altLang="en-US" sz="2800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91" y="476672"/>
            <a:ext cx="3459849" cy="2735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20275" y="5508523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>
                <a:latin typeface="+mj-ea"/>
                <a:ea typeface="+mj-ea"/>
              </a:rPr>
              <a:t>边界情况</a:t>
            </a:r>
            <a:r>
              <a:rPr lang="en-US" altLang="zh-CN" sz="3200" smtClean="0">
                <a:latin typeface="+mj-ea"/>
                <a:ea typeface="+mj-ea"/>
              </a:rPr>
              <a:t>?</a:t>
            </a:r>
            <a:endParaRPr lang="zh-CN" altLang="en-US" sz="32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485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11663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mtClean="0">
                <a:latin typeface="+mj-ea"/>
                <a:ea typeface="+mj-ea"/>
              </a:rPr>
              <a:t>边界问题的解决：</a:t>
            </a:r>
            <a:endParaRPr lang="zh-CN" altLang="en-US" sz="4000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739726"/>
            <a:ext cx="89644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3200" b="1" smtClean="0">
                <a:latin typeface="华文中宋" pitchFamily="2" charset="-122"/>
                <a:ea typeface="华文中宋" pitchFamily="2" charset="-122"/>
              </a:rPr>
              <a:t>方法一：</a:t>
            </a:r>
            <a:endParaRPr lang="en-US" altLang="zh-CN" sz="3200" b="1" smtClean="0">
              <a:latin typeface="华文中宋" pitchFamily="2" charset="-122"/>
              <a:ea typeface="华文中宋" pitchFamily="2" charset="-122"/>
            </a:endParaRPr>
          </a:p>
          <a:p>
            <a:pPr indent="457200"/>
            <a:r>
              <a:rPr lang="en-US" altLang="zh-CN" sz="3200" b="1" err="1" smtClean="0">
                <a:latin typeface="华文中宋" pitchFamily="2" charset="-122"/>
                <a:ea typeface="华文中宋" pitchFamily="2" charset="-122"/>
              </a:rPr>
              <a:t>var</a:t>
            </a:r>
            <a:r>
              <a:rPr lang="en-US" altLang="zh-CN" sz="3200" b="1" smtClean="0">
                <a:latin typeface="华文中宋" pitchFamily="2" charset="-122"/>
                <a:ea typeface="华文中宋" pitchFamily="2" charset="-122"/>
              </a:rPr>
              <a:t> f:array[0..100,0..100]of </a:t>
            </a:r>
            <a:r>
              <a:rPr lang="en-US" altLang="zh-CN" sz="3200" b="1" err="1" smtClean="0">
                <a:latin typeface="华文中宋" pitchFamily="2" charset="-122"/>
                <a:ea typeface="华文中宋" pitchFamily="2" charset="-122"/>
              </a:rPr>
              <a:t>longint</a:t>
            </a:r>
            <a:r>
              <a:rPr lang="en-US" altLang="zh-CN" sz="3200" b="1" smtClean="0">
                <a:latin typeface="华文中宋" pitchFamily="2" charset="-122"/>
                <a:ea typeface="华文中宋" pitchFamily="2" charset="-122"/>
              </a:rPr>
              <a:t>;</a:t>
            </a:r>
          </a:p>
          <a:p>
            <a:pPr indent="457200"/>
            <a:r>
              <a:rPr lang="zh-CN" altLang="en-US" sz="3200" b="1" smtClean="0">
                <a:latin typeface="华文中宋" pitchFamily="2" charset="-122"/>
                <a:ea typeface="华文中宋" pitchFamily="2" charset="-122"/>
              </a:rPr>
              <a:t>把第</a:t>
            </a:r>
            <a:r>
              <a:rPr lang="en-US" altLang="zh-CN" sz="3200" b="1" smtClean="0"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sz="3200" b="1" smtClean="0">
                <a:latin typeface="华文中宋" pitchFamily="2" charset="-122"/>
                <a:ea typeface="华文中宋" pitchFamily="2" charset="-122"/>
              </a:rPr>
              <a:t>行及第</a:t>
            </a:r>
            <a:r>
              <a:rPr lang="en-US" altLang="zh-CN" sz="3200" b="1" smtClean="0"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sz="3200" b="1" smtClean="0">
                <a:latin typeface="华文中宋" pitchFamily="2" charset="-122"/>
                <a:ea typeface="华文中宋" pitchFamily="2" charset="-122"/>
              </a:rPr>
              <a:t>列元素初始化为</a:t>
            </a:r>
            <a:r>
              <a:rPr lang="en-US" altLang="zh-CN" sz="3200" b="1"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sz="3200" b="1" smtClean="0"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3200" b="1" smtClean="0">
              <a:latin typeface="华文中宋" pitchFamily="2" charset="-122"/>
              <a:ea typeface="华文中宋" pitchFamily="2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3200" b="1" smtClean="0">
                <a:latin typeface="华文中宋" pitchFamily="2" charset="-122"/>
                <a:ea typeface="华文中宋" pitchFamily="2" charset="-122"/>
              </a:rPr>
              <a:t>方法二：</a:t>
            </a:r>
            <a:endParaRPr lang="en-US" altLang="zh-CN" sz="3200" b="1" smtClean="0">
              <a:latin typeface="华文中宋" pitchFamily="2" charset="-122"/>
              <a:ea typeface="华文中宋" pitchFamily="2" charset="-122"/>
            </a:endParaRPr>
          </a:p>
          <a:p>
            <a:pPr indent="457200"/>
            <a:r>
              <a:rPr lang="zh-CN" altLang="en-US" sz="3200" b="1" smtClean="0">
                <a:latin typeface="华文中宋" pitchFamily="2" charset="-122"/>
                <a:ea typeface="华文中宋" pitchFamily="2" charset="-122"/>
              </a:rPr>
              <a:t>把</a:t>
            </a:r>
            <a:r>
              <a:rPr lang="en-US" altLang="zh-CN" sz="3200" b="1" smtClean="0">
                <a:latin typeface="华文中宋" pitchFamily="2" charset="-122"/>
                <a:ea typeface="华文中宋" pitchFamily="2" charset="-122"/>
              </a:rPr>
              <a:t>f[i,1]</a:t>
            </a:r>
            <a:r>
              <a:rPr lang="zh-CN" altLang="en-US" sz="3200" b="1" smtClean="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3200" b="1" smtClean="0">
                <a:latin typeface="华文中宋" pitchFamily="2" charset="-122"/>
                <a:ea typeface="华文中宋" pitchFamily="2" charset="-122"/>
              </a:rPr>
              <a:t>f[</a:t>
            </a:r>
            <a:r>
              <a:rPr lang="en-US" altLang="zh-CN" sz="3200" b="1" err="1" smtClean="0">
                <a:latin typeface="华文中宋" pitchFamily="2" charset="-122"/>
                <a:ea typeface="华文中宋" pitchFamily="2" charset="-122"/>
              </a:rPr>
              <a:t>i,i</a:t>
            </a:r>
            <a:r>
              <a:rPr lang="en-US" altLang="zh-CN" sz="3200" b="1" smtClean="0">
                <a:latin typeface="华文中宋" pitchFamily="2" charset="-122"/>
                <a:ea typeface="华文中宋" pitchFamily="2" charset="-122"/>
              </a:rPr>
              <a:t>]</a:t>
            </a:r>
            <a:r>
              <a:rPr lang="zh-CN" altLang="en-US" sz="3200" b="1" smtClean="0">
                <a:latin typeface="华文中宋" pitchFamily="2" charset="-122"/>
                <a:ea typeface="华文中宋" pitchFamily="2" charset="-122"/>
              </a:rPr>
              <a:t>作为特殊情况单独处理，即：</a:t>
            </a:r>
            <a:endParaRPr lang="en-US" altLang="zh-CN" sz="3200" b="1" smtClean="0">
              <a:latin typeface="华文中宋" pitchFamily="2" charset="-122"/>
              <a:ea typeface="华文中宋" pitchFamily="2" charset="-122"/>
            </a:endParaRPr>
          </a:p>
          <a:p>
            <a:pPr indent="457200"/>
            <a:r>
              <a:rPr lang="en-US" altLang="zh-CN" sz="3200" b="1">
                <a:latin typeface="华文中宋" pitchFamily="2" charset="-122"/>
                <a:ea typeface="华文中宋" pitchFamily="2" charset="-122"/>
              </a:rPr>
              <a:t>for i:=2 to n </a:t>
            </a:r>
            <a:r>
              <a:rPr lang="en-US" altLang="zh-CN" sz="3200" b="1" smtClean="0">
                <a:latin typeface="华文中宋" pitchFamily="2" charset="-122"/>
                <a:ea typeface="华文中宋" pitchFamily="2" charset="-122"/>
              </a:rPr>
              <a:t>do</a:t>
            </a:r>
          </a:p>
          <a:p>
            <a:pPr indent="457200"/>
            <a:r>
              <a:rPr lang="en-US" altLang="zh-CN" sz="3200" b="1" smtClean="0">
                <a:latin typeface="华文中宋" pitchFamily="2" charset="-122"/>
                <a:ea typeface="华文中宋" pitchFamily="2" charset="-122"/>
              </a:rPr>
              <a:t>begin</a:t>
            </a:r>
          </a:p>
          <a:p>
            <a:pPr indent="457200"/>
            <a:r>
              <a:rPr lang="en-US" altLang="zh-CN" sz="3200" b="1" smtClean="0">
                <a:latin typeface="华文中宋" pitchFamily="2" charset="-122"/>
                <a:ea typeface="华文中宋" pitchFamily="2" charset="-122"/>
              </a:rPr>
              <a:t>  f[i,1]=f[i-1,1]+a[i,1];</a:t>
            </a:r>
          </a:p>
          <a:p>
            <a:pPr indent="457200"/>
            <a:r>
              <a:rPr lang="en-US" altLang="zh-CN" sz="3200" b="1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3200" b="1" smtClean="0">
                <a:latin typeface="华文中宋" pitchFamily="2" charset="-122"/>
                <a:ea typeface="华文中宋" pitchFamily="2" charset="-122"/>
              </a:rPr>
              <a:t> f[</a:t>
            </a:r>
            <a:r>
              <a:rPr lang="en-US" altLang="zh-CN" sz="3200" b="1" err="1" smtClean="0">
                <a:latin typeface="华文中宋" pitchFamily="2" charset="-122"/>
                <a:ea typeface="华文中宋" pitchFamily="2" charset="-122"/>
              </a:rPr>
              <a:t>i,i</a:t>
            </a:r>
            <a:r>
              <a:rPr lang="en-US" altLang="zh-CN" sz="3200" b="1" smtClean="0">
                <a:latin typeface="华文中宋" pitchFamily="2" charset="-122"/>
                <a:ea typeface="华文中宋" pitchFamily="2" charset="-122"/>
              </a:rPr>
              <a:t>]=f[i-1,i-1]+a[</a:t>
            </a:r>
            <a:r>
              <a:rPr lang="en-US" altLang="zh-CN" sz="3200" b="1" err="1" smtClean="0">
                <a:latin typeface="华文中宋" pitchFamily="2" charset="-122"/>
                <a:ea typeface="华文中宋" pitchFamily="2" charset="-122"/>
              </a:rPr>
              <a:t>i,i</a:t>
            </a:r>
            <a:r>
              <a:rPr lang="en-US" altLang="zh-CN" sz="3200" b="1" smtClean="0">
                <a:latin typeface="华文中宋" pitchFamily="2" charset="-122"/>
                <a:ea typeface="华文中宋" pitchFamily="2" charset="-122"/>
              </a:rPr>
              <a:t>];</a:t>
            </a:r>
            <a:endParaRPr lang="en-US" altLang="zh-CN" sz="3200" b="1">
              <a:latin typeface="华文中宋" pitchFamily="2" charset="-122"/>
              <a:ea typeface="华文中宋" pitchFamily="2" charset="-122"/>
            </a:endParaRPr>
          </a:p>
          <a:p>
            <a:pPr indent="457200"/>
            <a:r>
              <a:rPr lang="en-US" altLang="zh-CN" sz="3200" b="1">
                <a:latin typeface="华文中宋" pitchFamily="2" charset="-122"/>
                <a:ea typeface="华文中宋" pitchFamily="2" charset="-122"/>
              </a:rPr>
              <a:t>  for j</a:t>
            </a:r>
            <a:r>
              <a:rPr lang="en-US" altLang="zh-CN" sz="3200" b="1" smtClean="0">
                <a:latin typeface="华文中宋" pitchFamily="2" charset="-122"/>
                <a:ea typeface="华文中宋" pitchFamily="2" charset="-122"/>
              </a:rPr>
              <a:t>:=2 </a:t>
            </a:r>
            <a:r>
              <a:rPr lang="en-US" altLang="zh-CN" sz="3200" b="1">
                <a:latin typeface="华文中宋" pitchFamily="2" charset="-122"/>
                <a:ea typeface="华文中宋" pitchFamily="2" charset="-122"/>
              </a:rPr>
              <a:t>to </a:t>
            </a:r>
            <a:r>
              <a:rPr lang="en-US" altLang="zh-CN" sz="3200" b="1" smtClean="0">
                <a:latin typeface="华文中宋" pitchFamily="2" charset="-122"/>
                <a:ea typeface="华文中宋" pitchFamily="2" charset="-122"/>
              </a:rPr>
              <a:t>i-1 </a:t>
            </a:r>
            <a:r>
              <a:rPr lang="en-US" altLang="zh-CN" sz="3200" b="1">
                <a:latin typeface="华文中宋" pitchFamily="2" charset="-122"/>
                <a:ea typeface="华文中宋" pitchFamily="2" charset="-122"/>
              </a:rPr>
              <a:t>do</a:t>
            </a:r>
          </a:p>
          <a:p>
            <a:pPr indent="457200"/>
            <a:r>
              <a:rPr lang="en-US" altLang="zh-CN" sz="3200" b="1">
                <a:latin typeface="华文中宋" pitchFamily="2" charset="-122"/>
                <a:ea typeface="华文中宋" pitchFamily="2" charset="-122"/>
              </a:rPr>
              <a:t>    f[</a:t>
            </a:r>
            <a:r>
              <a:rPr lang="en-US" altLang="zh-CN" sz="3200" b="1" err="1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sz="3200" b="1">
                <a:latin typeface="华文中宋" pitchFamily="2" charset="-122"/>
                <a:ea typeface="华文中宋" pitchFamily="2" charset="-122"/>
              </a:rPr>
              <a:t>]:=max(f[i-1,j-1],f[i-1,j])+a[</a:t>
            </a:r>
            <a:r>
              <a:rPr lang="en-US" altLang="zh-CN" sz="3200" b="1" err="1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sz="3200" b="1">
                <a:latin typeface="华文中宋" pitchFamily="2" charset="-122"/>
                <a:ea typeface="华文中宋" pitchFamily="2" charset="-122"/>
              </a:rPr>
              <a:t>];</a:t>
            </a:r>
          </a:p>
          <a:p>
            <a:pPr indent="457200"/>
            <a:r>
              <a:rPr lang="en-US" altLang="zh-CN" sz="3200" b="1" smtClean="0">
                <a:latin typeface="华文中宋" pitchFamily="2" charset="-122"/>
                <a:ea typeface="华文中宋" pitchFamily="2" charset="-122"/>
              </a:rPr>
              <a:t>end;</a:t>
            </a:r>
            <a:endParaRPr lang="zh-CN" altLang="en-US" sz="3200" b="1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5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796951"/>
          </a:xfrm>
        </p:spPr>
        <p:txBody>
          <a:bodyPr/>
          <a:lstStyle/>
          <a:p>
            <a:r>
              <a:rPr lang="zh-CN" altLang="en-US" b="1" smtClean="0"/>
              <a:t>回顾本题：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560" y="4077072"/>
            <a:ext cx="7772400" cy="20882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smtClean="0"/>
              <a:t>重复的子问题。</a:t>
            </a:r>
            <a:endParaRPr lang="en-US" altLang="zh-CN" b="1" smtClean="0"/>
          </a:p>
          <a:p>
            <a:pPr marL="0" indent="0">
              <a:buNone/>
            </a:pPr>
            <a:r>
              <a:rPr lang="zh-CN" altLang="en-US" b="1" smtClean="0"/>
              <a:t>用表记录子问题的解，以后可以直接使用。</a:t>
            </a:r>
            <a:endParaRPr lang="en-US" altLang="zh-CN" b="1" smtClean="0"/>
          </a:p>
          <a:p>
            <a:pPr marL="0" indent="0">
              <a:buNone/>
            </a:pPr>
            <a:r>
              <a:rPr lang="zh-CN" altLang="en-US" b="1" smtClean="0"/>
              <a:t>有明显的阶段性。</a:t>
            </a:r>
            <a:endParaRPr lang="en-US" altLang="zh-CN" b="1" smtClean="0"/>
          </a:p>
          <a:p>
            <a:pPr marL="0" indent="0">
              <a:buNone/>
            </a:pPr>
            <a:r>
              <a:rPr lang="zh-CN" altLang="en-US" b="1" smtClean="0"/>
              <a:t>求解方法：记忆化搜索；递推。</a:t>
            </a:r>
            <a:endParaRPr lang="zh-CN" altLang="en-US" b="1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2656"/>
            <a:ext cx="4552592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0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116633"/>
            <a:ext cx="4464496" cy="724943"/>
          </a:xfrm>
        </p:spPr>
        <p:txBody>
          <a:bodyPr>
            <a:normAutofit fontScale="90000"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引</a:t>
            </a:r>
            <a:r>
              <a:rPr lang="zh-CN" altLang="en-US" b="1" smtClean="0">
                <a:solidFill>
                  <a:schemeClr val="tx1"/>
                </a:solidFill>
              </a:rPr>
              <a:t>例</a:t>
            </a:r>
            <a:r>
              <a:rPr lang="en-US" altLang="zh-CN" b="1" smtClean="0">
                <a:solidFill>
                  <a:schemeClr val="tx1"/>
                </a:solidFill>
              </a:rPr>
              <a:t>2</a:t>
            </a:r>
            <a:r>
              <a:rPr lang="zh-CN" altLang="en-US" b="1" smtClean="0">
                <a:solidFill>
                  <a:schemeClr val="tx1"/>
                </a:solidFill>
              </a:rPr>
              <a:t>：公共汽车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959" y="692696"/>
            <a:ext cx="87129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b="1"/>
              <a:t>【问题描述】</a:t>
            </a:r>
          </a:p>
          <a:p>
            <a:r>
              <a:rPr lang="en-US" altLang="zh-CN" sz="2200" b="1" smtClean="0"/>
              <a:t>     </a:t>
            </a:r>
            <a:r>
              <a:rPr lang="zh-CN" altLang="zh-CN" sz="2200" b="1" smtClean="0"/>
              <a:t>一</a:t>
            </a:r>
            <a:r>
              <a:rPr lang="zh-CN" altLang="zh-CN" sz="2200" b="1"/>
              <a:t>个城市的</a:t>
            </a:r>
            <a:r>
              <a:rPr lang="zh-CN" altLang="zh-CN" sz="2200" b="1" smtClean="0"/>
              <a:t>道路，</a:t>
            </a:r>
            <a:r>
              <a:rPr lang="zh-CN" altLang="zh-CN" sz="2200" b="1"/>
              <a:t>南北向的路有n条，并由西向东从1标记到n,东西向的路有m条，并从南向北从1标记到m,每一个交叉点代表一个路口，有的路口有正在等车的乘客。一辆公共汽车将从(1,1)点驶到（n,m）点，车只能向东或者向北开.</a:t>
            </a:r>
          </a:p>
          <a:p>
            <a:r>
              <a:rPr lang="zh-CN" altLang="en-US" sz="2200" b="1" smtClean="0"/>
              <a:t>问：</a:t>
            </a:r>
            <a:r>
              <a:rPr lang="zh-CN" altLang="zh-CN" sz="2200" b="1" smtClean="0"/>
              <a:t>司机</a:t>
            </a:r>
            <a:r>
              <a:rPr lang="zh-CN" altLang="zh-CN" sz="2200" b="1"/>
              <a:t>怎么走能接到最多的乘客</a:t>
            </a:r>
            <a:r>
              <a:rPr lang="zh-CN" altLang="zh-CN" sz="2200" b="1" smtClean="0"/>
              <a:t>。</a:t>
            </a:r>
            <a:endParaRPr lang="zh-CN" altLang="zh-CN" sz="22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12889"/>
            <a:ext cx="4176464" cy="383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24228" y="612781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</a:rPr>
              <a:t>n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4" y="279296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</a:rPr>
              <a:t>m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987824" y="6506180"/>
            <a:ext cx="3240360" cy="16318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6200000">
            <a:off x="1007346" y="4977435"/>
            <a:ext cx="2952326" cy="14349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3059835" y="3028155"/>
            <a:ext cx="3518461" cy="3043795"/>
            <a:chOff x="3059832" y="3028155"/>
            <a:chExt cx="3518461" cy="3043794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3059832" y="6071949"/>
              <a:ext cx="500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3559920" y="5052829"/>
              <a:ext cx="3968" cy="10191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559920" y="5052829"/>
              <a:ext cx="2524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V="1">
              <a:off x="6084168" y="3573017"/>
              <a:ext cx="0" cy="14798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6084168" y="3573017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6578293" y="3028155"/>
              <a:ext cx="0" cy="40084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660232" y="278093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(</a:t>
            </a:r>
            <a:r>
              <a:rPr lang="en-US" altLang="zh-CN" sz="2400" b="1" err="1" smtClean="0"/>
              <a:t>n,m</a:t>
            </a:r>
            <a:r>
              <a:rPr lang="en-US" altLang="zh-CN" sz="2400" b="1" smtClean="0"/>
              <a:t>)</a:t>
            </a:r>
            <a:endParaRPr lang="zh-CN" altLang="en-US" sz="2400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7504" y="6257230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51520" y="3212977"/>
            <a:ext cx="2088232" cy="1872207"/>
            <a:chOff x="251520" y="3212976"/>
            <a:chExt cx="2088232" cy="1872208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212976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北</a:t>
              </a:r>
              <a:endParaRPr lang="zh-CN" altLang="en-US" sz="2800" b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1600" y="4561964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南</a:t>
              </a:r>
              <a:endParaRPr lang="zh-CN" altLang="en-US" sz="2800" b="1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520" y="3913891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西</a:t>
              </a:r>
              <a:endParaRPr lang="zh-CN" altLang="en-US" sz="2800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91680" y="3913891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东</a:t>
              </a:r>
              <a:endParaRPr lang="zh-CN" altLang="en-US" sz="2800" b="1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1254319" y="3673379"/>
              <a:ext cx="0" cy="50956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254319" y="3996967"/>
              <a:ext cx="0" cy="68259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259632" y="4221088"/>
              <a:ext cx="5595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724885" y="4221088"/>
              <a:ext cx="60675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815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560" y="116632"/>
            <a:ext cx="7772400" cy="259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b="1"/>
              <a:t>【输入】</a:t>
            </a:r>
          </a:p>
          <a:p>
            <a:pPr marL="0" indent="0">
              <a:buNone/>
            </a:pPr>
            <a:r>
              <a:rPr lang="zh-CN" altLang="zh-CN" sz="2400" b="1"/>
              <a:t>第一行是n,</a:t>
            </a:r>
            <a:r>
              <a:rPr lang="zh-CN" altLang="zh-CN" sz="2400" b="1" smtClean="0"/>
              <a:t>m和</a:t>
            </a:r>
            <a:r>
              <a:rPr lang="zh-CN" altLang="zh-CN" sz="2400" b="1"/>
              <a:t>k,其中k是有乘客的路口的个数</a:t>
            </a:r>
            <a:r>
              <a:rPr lang="zh-CN" altLang="zh-CN" sz="2400" b="1" smtClean="0"/>
              <a:t>。</a:t>
            </a:r>
            <a:endParaRPr lang="en-US" altLang="zh-CN" sz="2400" b="1" smtClean="0"/>
          </a:p>
          <a:p>
            <a:pPr marL="0" indent="0">
              <a:buNone/>
            </a:pPr>
            <a:r>
              <a:rPr lang="zh-CN" altLang="zh-CN" sz="2400" b="1" smtClean="0"/>
              <a:t>以下</a:t>
            </a:r>
            <a:r>
              <a:rPr lang="zh-CN" altLang="zh-CN" sz="2400" b="1"/>
              <a:t>k行是有乘客的路口的坐标和乘客的数量。已知每个路口的乘客数量不超过1000000</a:t>
            </a:r>
            <a:r>
              <a:rPr lang="zh-CN" altLang="zh-CN" sz="2400" b="1" smtClean="0"/>
              <a:t>。</a:t>
            </a:r>
            <a:r>
              <a:rPr lang="en-US" altLang="zh-CN" sz="2400" b="1" err="1" smtClean="0"/>
              <a:t>n,m</a:t>
            </a:r>
            <a:r>
              <a:rPr lang="en-US" altLang="zh-CN" sz="2400" b="1" smtClean="0"/>
              <a:t>&lt;=1000.</a:t>
            </a:r>
            <a:endParaRPr lang="zh-CN" altLang="zh-CN" sz="2400" b="1"/>
          </a:p>
          <a:p>
            <a:pPr marL="0" indent="0">
              <a:buNone/>
            </a:pPr>
            <a:r>
              <a:rPr lang="zh-CN" altLang="zh-CN" sz="2400" b="1"/>
              <a:t>【输出】</a:t>
            </a:r>
          </a:p>
          <a:p>
            <a:pPr marL="0" indent="0">
              <a:buNone/>
            </a:pPr>
            <a:r>
              <a:rPr lang="zh-CN" altLang="zh-CN" sz="2400" b="1"/>
              <a:t>接到的最多的乘客数。</a:t>
            </a:r>
          </a:p>
          <a:p>
            <a:pPr marL="0" indent="0">
              <a:buNone/>
            </a:pPr>
            <a:endParaRPr lang="zh-CN" altLang="en-US" sz="24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83281"/>
              </p:ext>
            </p:extLst>
          </p:nvPr>
        </p:nvGraphicFramePr>
        <p:xfrm>
          <a:off x="4139952" y="1916832"/>
          <a:ext cx="2736304" cy="4754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512168"/>
                <a:gridCol w="1224136"/>
              </a:tblGrid>
              <a:tr h="365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bus.in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bus.out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3891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>
                          <a:effectLst/>
                        </a:rPr>
                        <a:t>8 7 11</a:t>
                      </a:r>
                      <a:endParaRPr lang="zh-CN" sz="2400" b="1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>
                          <a:effectLst/>
                        </a:rPr>
                        <a:t>4 3 4</a:t>
                      </a:r>
                      <a:endParaRPr lang="zh-CN" sz="2400" b="1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>
                          <a:effectLst/>
                        </a:rPr>
                        <a:t>6 2 4</a:t>
                      </a:r>
                      <a:endParaRPr lang="zh-CN" sz="2400" b="1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>
                          <a:effectLst/>
                        </a:rPr>
                        <a:t>2 3 2</a:t>
                      </a:r>
                      <a:endParaRPr lang="zh-CN" sz="2400" b="1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>
                          <a:effectLst/>
                        </a:rPr>
                        <a:t>5 6 1</a:t>
                      </a:r>
                      <a:endParaRPr lang="zh-CN" sz="2400" b="1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>
                          <a:effectLst/>
                        </a:rPr>
                        <a:t>2 5 2</a:t>
                      </a:r>
                      <a:endParaRPr lang="zh-CN" sz="2400" b="1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>
                          <a:effectLst/>
                        </a:rPr>
                        <a:t>1 5 5</a:t>
                      </a:r>
                      <a:endParaRPr lang="zh-CN" sz="2400" b="1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>
                          <a:effectLst/>
                        </a:rPr>
                        <a:t>2 1 1</a:t>
                      </a:r>
                      <a:endParaRPr lang="zh-CN" sz="2400" b="1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>
                          <a:effectLst/>
                        </a:rPr>
                        <a:t>3 1 1</a:t>
                      </a:r>
                      <a:endParaRPr lang="zh-CN" sz="2400" b="1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>
                          <a:effectLst/>
                        </a:rPr>
                        <a:t>7 7 1</a:t>
                      </a:r>
                      <a:endParaRPr lang="zh-CN" sz="2400" b="1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>
                          <a:effectLst/>
                        </a:rPr>
                        <a:t>7 4 2</a:t>
                      </a:r>
                      <a:endParaRPr lang="zh-CN" sz="2400" b="1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>
                          <a:effectLst/>
                        </a:rPr>
                        <a:t>8 6 </a:t>
                      </a:r>
                      <a:r>
                        <a:rPr lang="en-US" sz="2400" b="1" kern="0" smtClean="0">
                          <a:effectLst/>
                        </a:rPr>
                        <a:t>2</a:t>
                      </a:r>
                      <a:endParaRPr lang="zh-CN" sz="2400" b="1" kern="1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11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27584" y="404664"/>
            <a:ext cx="7772400" cy="1008112"/>
          </a:xfrm>
        </p:spPr>
        <p:txBody>
          <a:bodyPr/>
          <a:lstStyle/>
          <a:p>
            <a:r>
              <a:rPr lang="en-US" altLang="zh-CN" b="1" smtClean="0"/>
              <a:t>a[</a:t>
            </a:r>
            <a:r>
              <a:rPr lang="en-US" altLang="zh-CN" b="1" err="1" smtClean="0"/>
              <a:t>i,j</a:t>
            </a:r>
            <a:r>
              <a:rPr lang="en-US" altLang="zh-CN" b="1" smtClean="0"/>
              <a:t>]:</a:t>
            </a:r>
            <a:r>
              <a:rPr lang="en-US" altLang="zh-CN" b="1" smtClean="0">
                <a:sym typeface="Wingdings" pitchFamily="2" charset="2"/>
              </a:rPr>
              <a:t> (</a:t>
            </a:r>
            <a:r>
              <a:rPr lang="en-US" altLang="zh-CN" b="1" err="1" smtClean="0">
                <a:sym typeface="Wingdings" pitchFamily="2" charset="2"/>
              </a:rPr>
              <a:t>i,j</a:t>
            </a:r>
            <a:r>
              <a:rPr lang="en-US" altLang="zh-CN" b="1" smtClean="0">
                <a:sym typeface="Wingdings" pitchFamily="2" charset="2"/>
              </a:rPr>
              <a:t>)</a:t>
            </a:r>
            <a:r>
              <a:rPr lang="zh-CN" altLang="en-US" b="1" smtClean="0">
                <a:sym typeface="Wingdings" pitchFamily="2" charset="2"/>
              </a:rPr>
              <a:t>位置的人数</a:t>
            </a:r>
            <a:r>
              <a:rPr lang="en-US" altLang="zh-CN" b="1" smtClean="0">
                <a:sym typeface="Wingdings" pitchFamily="2" charset="2"/>
              </a:rPr>
              <a:t>;</a:t>
            </a:r>
            <a:endParaRPr lang="en-US" altLang="zh-CN" b="1" smtClean="0"/>
          </a:p>
          <a:p>
            <a:r>
              <a:rPr lang="en-US" altLang="zh-CN" b="1" smtClean="0"/>
              <a:t>f[</a:t>
            </a:r>
            <a:r>
              <a:rPr lang="en-US" altLang="zh-CN" b="1" err="1" smtClean="0"/>
              <a:t>i,j</a:t>
            </a:r>
            <a:r>
              <a:rPr lang="en-US" altLang="zh-CN" b="1" smtClean="0"/>
              <a:t>]:</a:t>
            </a:r>
            <a:r>
              <a:rPr lang="zh-CN" altLang="en-US" b="1" smtClean="0"/>
              <a:t>从</a:t>
            </a:r>
            <a:r>
              <a:rPr lang="en-US" altLang="zh-CN" b="1" smtClean="0"/>
              <a:t>(1,1)</a:t>
            </a:r>
            <a:r>
              <a:rPr lang="zh-CN" altLang="en-US" b="1" smtClean="0"/>
              <a:t>走到</a:t>
            </a:r>
            <a:r>
              <a:rPr lang="en-US" altLang="zh-CN" b="1" smtClean="0"/>
              <a:t>(i,j)</a:t>
            </a:r>
            <a:r>
              <a:rPr lang="zh-CN" altLang="en-US" b="1" smtClean="0"/>
              <a:t>能接的最多人数。</a:t>
            </a:r>
            <a:endParaRPr lang="zh-CN" altLang="en-US" b="1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82232"/>
            <a:ext cx="454460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99592" y="1484787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/>
              <a:t>f[</a:t>
            </a:r>
            <a:r>
              <a:rPr lang="en-US" altLang="zh-CN" sz="3200" b="1" err="1"/>
              <a:t>i,j</a:t>
            </a:r>
            <a:r>
              <a:rPr lang="en-US" altLang="zh-CN" sz="3200" b="1"/>
              <a:t>]:=</a:t>
            </a:r>
            <a:r>
              <a:rPr lang="en-US" altLang="zh-CN" sz="3200" b="1" smtClean="0"/>
              <a:t>max{f[i-1,j</a:t>
            </a:r>
            <a:r>
              <a:rPr lang="en-US" altLang="zh-CN" sz="3200" b="1"/>
              <a:t>],f[i,j-1</a:t>
            </a:r>
            <a:r>
              <a:rPr lang="en-US" altLang="zh-CN" sz="3200" b="1" smtClean="0"/>
              <a:t>]}+</a:t>
            </a:r>
            <a:r>
              <a:rPr lang="en-US" altLang="zh-CN" sz="3200" b="1"/>
              <a:t>a[</a:t>
            </a:r>
            <a:r>
              <a:rPr lang="en-US" altLang="zh-CN" sz="3200" b="1" err="1"/>
              <a:t>i,j</a:t>
            </a:r>
            <a:r>
              <a:rPr lang="en-US" altLang="zh-CN" sz="3200" b="1"/>
              <a:t>]</a:t>
            </a:r>
            <a:endParaRPr lang="zh-CN" altLang="en-US" sz="32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8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20688"/>
            <a:ext cx="3153544" cy="796951"/>
          </a:xfrm>
        </p:spPr>
        <p:txBody>
          <a:bodyPr/>
          <a:lstStyle/>
          <a:p>
            <a:r>
              <a:rPr lang="zh-CN" altLang="en-US" b="1" smtClean="0"/>
              <a:t>递推实现：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447802"/>
            <a:ext cx="8219256" cy="3062377"/>
          </a:xfrm>
        </p:spPr>
        <p:txBody>
          <a:bodyPr>
            <a:spAutoFit/>
          </a:bodyPr>
          <a:lstStyle/>
          <a:p>
            <a:r>
              <a:rPr lang="en-US" altLang="zh-CN" sz="2800" b="1" err="1" smtClean="0"/>
              <a:t>var</a:t>
            </a:r>
            <a:r>
              <a:rPr lang="en-US" altLang="zh-CN" sz="2800" b="1"/>
              <a:t> </a:t>
            </a:r>
            <a:r>
              <a:rPr lang="en-US" altLang="zh-CN" sz="2800" b="1" smtClean="0"/>
              <a:t> f[0..1000,0..1000]of   </a:t>
            </a:r>
            <a:r>
              <a:rPr lang="en-US" altLang="zh-CN" sz="2800" b="1" err="1" smtClean="0"/>
              <a:t>longint</a:t>
            </a:r>
            <a:r>
              <a:rPr lang="en-US" altLang="zh-CN" sz="2800" b="1" smtClean="0"/>
              <a:t>;</a:t>
            </a:r>
          </a:p>
          <a:p>
            <a:r>
              <a:rPr lang="en-US" altLang="zh-CN" sz="2800" b="1" err="1" smtClean="0"/>
              <a:t>fillchar</a:t>
            </a:r>
            <a:r>
              <a:rPr lang="en-US" altLang="zh-CN" sz="2800" b="1" smtClean="0"/>
              <a:t>(</a:t>
            </a:r>
            <a:r>
              <a:rPr lang="en-US" altLang="zh-CN" sz="2800" b="1" err="1" smtClean="0"/>
              <a:t>f,sizeof</a:t>
            </a:r>
            <a:r>
              <a:rPr lang="en-US" altLang="zh-CN" sz="2800" b="1" smtClean="0"/>
              <a:t>(f</a:t>
            </a:r>
            <a:r>
              <a:rPr lang="en-US" altLang="zh-CN" sz="2800" b="1"/>
              <a:t>),0);</a:t>
            </a:r>
          </a:p>
          <a:p>
            <a:r>
              <a:rPr lang="en-US" altLang="zh-CN" sz="2800" b="1" smtClean="0"/>
              <a:t>for </a:t>
            </a:r>
            <a:r>
              <a:rPr lang="en-US" altLang="zh-CN" sz="2800" b="1"/>
              <a:t>i:=1 to n </a:t>
            </a:r>
            <a:r>
              <a:rPr lang="en-US" altLang="zh-CN" sz="2800" b="1" smtClean="0"/>
              <a:t>do 		 //</a:t>
            </a:r>
            <a:r>
              <a:rPr lang="zh-CN" altLang="en-US" sz="2800" b="1" smtClean="0"/>
              <a:t>按列</a:t>
            </a:r>
            <a:endParaRPr lang="en-US" altLang="zh-CN" sz="2800" b="1"/>
          </a:p>
          <a:p>
            <a:r>
              <a:rPr lang="en-US" altLang="zh-CN" sz="2800" b="1"/>
              <a:t>  </a:t>
            </a:r>
            <a:r>
              <a:rPr lang="en-US" altLang="zh-CN" sz="2800" b="1" smtClean="0"/>
              <a:t>for </a:t>
            </a:r>
            <a:r>
              <a:rPr lang="en-US" altLang="zh-CN" sz="2800" b="1"/>
              <a:t>j:=1 to m </a:t>
            </a:r>
            <a:r>
              <a:rPr lang="en-US" altLang="zh-CN" sz="2800" b="1" smtClean="0"/>
              <a:t>do  	// </a:t>
            </a:r>
            <a:r>
              <a:rPr lang="zh-CN" altLang="en-US" sz="2800" b="1" smtClean="0"/>
              <a:t>按行</a:t>
            </a:r>
            <a:endParaRPr lang="en-US" altLang="zh-CN" sz="2800" b="1"/>
          </a:p>
          <a:p>
            <a:r>
              <a:rPr lang="en-US" altLang="zh-CN" sz="2800" b="1"/>
              <a:t>    </a:t>
            </a:r>
            <a:r>
              <a:rPr lang="en-US" altLang="zh-CN" sz="2800" b="1" smtClean="0"/>
              <a:t>f[</a:t>
            </a:r>
            <a:r>
              <a:rPr lang="en-US" altLang="zh-CN" sz="2800" b="1" err="1" smtClean="0"/>
              <a:t>i,j</a:t>
            </a:r>
            <a:r>
              <a:rPr lang="en-US" altLang="zh-CN" sz="2800" b="1"/>
              <a:t>]:=max(f[i-1,j],f[i,j-1])+a[</a:t>
            </a:r>
            <a:r>
              <a:rPr lang="en-US" altLang="zh-CN" sz="2800" b="1" err="1"/>
              <a:t>i,j</a:t>
            </a:r>
            <a:r>
              <a:rPr lang="en-US" altLang="zh-CN" sz="2800" b="1"/>
              <a:t>];</a:t>
            </a:r>
          </a:p>
          <a:p>
            <a:r>
              <a:rPr lang="en-US" altLang="zh-CN" sz="2800" b="1" err="1" smtClean="0"/>
              <a:t>writeln</a:t>
            </a:r>
            <a:r>
              <a:rPr lang="en-US" altLang="zh-CN" sz="2800" b="1" smtClean="0"/>
              <a:t>(f[</a:t>
            </a:r>
            <a:r>
              <a:rPr lang="en-US" altLang="zh-CN" sz="2800" b="1" err="1" smtClean="0"/>
              <a:t>n,m</a:t>
            </a:r>
            <a:r>
              <a:rPr lang="en-US" altLang="zh-CN" sz="2800" b="1"/>
              <a:t>]);</a:t>
            </a:r>
            <a:endParaRPr lang="zh-CN" altLang="en-US" sz="28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25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620689"/>
            <a:ext cx="6696744" cy="936104"/>
          </a:xfrm>
        </p:spPr>
        <p:txBody>
          <a:bodyPr>
            <a:normAutofit/>
          </a:bodyPr>
          <a:lstStyle/>
          <a:p>
            <a:r>
              <a:rPr lang="zh-CN" altLang="en-US" b="1" smtClean="0">
                <a:solidFill>
                  <a:schemeClr val="tx1"/>
                </a:solidFill>
              </a:rPr>
              <a:t>在三个竞赛中的首次出现：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619672" y="1772817"/>
            <a:ext cx="5904656" cy="2053208"/>
          </a:xfrm>
        </p:spPr>
        <p:txBody>
          <a:bodyPr>
            <a:noAutofit/>
          </a:bodyPr>
          <a:lstStyle/>
          <a:p>
            <a:r>
              <a:rPr lang="zh-CN" altLang="en-US" sz="3600" b="1" smtClean="0"/>
              <a:t>数字三角形</a:t>
            </a:r>
            <a:r>
              <a:rPr lang="en-US" altLang="zh-CN" sz="3600" b="1" smtClean="0"/>
              <a:t>	【IOI 1994】</a:t>
            </a:r>
          </a:p>
          <a:p>
            <a:r>
              <a:rPr lang="zh-CN" altLang="en-US" sz="3600" b="1"/>
              <a:t>石子</a:t>
            </a:r>
            <a:r>
              <a:rPr lang="zh-CN" altLang="en-US" sz="3600" b="1" smtClean="0"/>
              <a:t>合并  </a:t>
            </a:r>
            <a:r>
              <a:rPr lang="en-US" altLang="zh-CN" sz="3600" b="1" smtClean="0"/>
              <a:t>	【NOI 1995】</a:t>
            </a:r>
          </a:p>
          <a:p>
            <a:r>
              <a:rPr lang="zh-CN" altLang="en-US" sz="3600" b="1" smtClean="0"/>
              <a:t>导弹拦截  </a:t>
            </a:r>
            <a:r>
              <a:rPr lang="en-US" altLang="zh-CN" sz="3600" b="1" smtClean="0"/>
              <a:t>	【NOIP 1999】</a:t>
            </a:r>
            <a:endParaRPr lang="zh-CN" altLang="en-US" sz="36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82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5745832" cy="796951"/>
          </a:xfrm>
        </p:spPr>
        <p:txBody>
          <a:bodyPr>
            <a:normAutofit fontScale="90000"/>
          </a:bodyPr>
          <a:lstStyle/>
          <a:p>
            <a:r>
              <a:rPr lang="zh-CN" altLang="en-US" b="1" smtClean="0"/>
              <a:t>二、动态规划的基本概念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496944" cy="5544616"/>
          </a:xfrm>
        </p:spPr>
        <p:txBody>
          <a:bodyPr>
            <a:noAutofit/>
          </a:bodyPr>
          <a:lstStyle/>
          <a:p>
            <a:r>
              <a:rPr lang="zh-CN" altLang="en-US" b="1" smtClean="0">
                <a:latin typeface="+mn-ea"/>
              </a:rPr>
              <a:t>动态规划</a:t>
            </a:r>
            <a:r>
              <a:rPr lang="zh-CN" altLang="en-US" b="1">
                <a:latin typeface="+mn-ea"/>
              </a:rPr>
              <a:t>（</a:t>
            </a:r>
            <a:r>
              <a:rPr lang="en-US" altLang="zh-CN" b="1">
                <a:latin typeface="+mn-ea"/>
              </a:rPr>
              <a:t>Dynamic Programming </a:t>
            </a:r>
            <a:r>
              <a:rPr lang="zh-CN" altLang="en-US" b="1">
                <a:latin typeface="+mn-ea"/>
              </a:rPr>
              <a:t>简称</a:t>
            </a:r>
            <a:r>
              <a:rPr lang="en-US" altLang="zh-CN" b="1">
                <a:latin typeface="+mn-ea"/>
              </a:rPr>
              <a:t>DP</a:t>
            </a:r>
            <a:r>
              <a:rPr lang="zh-CN" altLang="en-US" b="1" smtClean="0">
                <a:latin typeface="+mn-ea"/>
              </a:rPr>
              <a:t>）。</a:t>
            </a:r>
            <a:endParaRPr lang="en-US" altLang="zh-CN" b="1" smtClean="0">
              <a:latin typeface="+mn-ea"/>
            </a:endParaRPr>
          </a:p>
          <a:p>
            <a:r>
              <a:rPr lang="zh-CN" altLang="zh-CN" b="1" smtClean="0">
                <a:latin typeface="+mn-ea"/>
              </a:rPr>
              <a:t>解决</a:t>
            </a:r>
            <a:r>
              <a:rPr lang="zh-CN" altLang="zh-CN" b="1">
                <a:latin typeface="+mn-ea"/>
              </a:rPr>
              <a:t>“多阶段决策问题”的一种高效</a:t>
            </a:r>
            <a:r>
              <a:rPr lang="zh-CN" altLang="zh-CN" b="1" smtClean="0">
                <a:latin typeface="+mn-ea"/>
              </a:rPr>
              <a:t>算法</a:t>
            </a:r>
            <a:r>
              <a:rPr lang="zh-CN" altLang="en-US" b="1" smtClean="0">
                <a:latin typeface="+mn-ea"/>
              </a:rPr>
              <a:t>。</a:t>
            </a:r>
            <a:endParaRPr lang="en-US" altLang="zh-CN" b="1" smtClean="0">
              <a:latin typeface="+mn-ea"/>
            </a:endParaRPr>
          </a:p>
          <a:p>
            <a:r>
              <a:rPr lang="zh-CN" altLang="en-US" b="1">
                <a:latin typeface="+mn-ea"/>
              </a:rPr>
              <a:t>通过合理组合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子</a:t>
            </a:r>
            <a:r>
              <a:rPr lang="zh-CN" altLang="en-US" b="1">
                <a:latin typeface="+mn-ea"/>
              </a:rPr>
              <a:t>问题的解从而解决整个问题解的一种算法。其中的子问题并不是独立的，这些子问题又包含有公共的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子子</a:t>
            </a:r>
            <a:r>
              <a:rPr lang="zh-CN" altLang="en-US" b="1">
                <a:latin typeface="+mn-ea"/>
              </a:rPr>
              <a:t>问题</a:t>
            </a:r>
            <a:r>
              <a:rPr lang="zh-CN" altLang="en-US" b="1" smtClean="0">
                <a:latin typeface="+mn-ea"/>
              </a:rPr>
              <a:t>。</a:t>
            </a:r>
            <a:r>
              <a:rPr lang="en-US" altLang="zh-CN" b="1" smtClean="0">
                <a:latin typeface="+mn-ea"/>
              </a:rPr>
              <a:t>……</a:t>
            </a:r>
          </a:p>
          <a:p>
            <a:r>
              <a:rPr lang="zh-CN" altLang="en-US" b="1" smtClean="0">
                <a:latin typeface="+mn-ea"/>
              </a:rPr>
              <a:t>动态规划算法</a:t>
            </a:r>
            <a:r>
              <a:rPr lang="zh-CN" altLang="en-US" b="1">
                <a:latin typeface="+mn-ea"/>
              </a:rPr>
              <a:t>就是对每个子问题只求一次，并将其结果保存在一张表</a:t>
            </a:r>
            <a:r>
              <a:rPr lang="zh-CN" altLang="en-US" b="1" smtClean="0">
                <a:latin typeface="+mn-ea"/>
              </a:rPr>
              <a:t>中</a:t>
            </a:r>
            <a:r>
              <a:rPr lang="en-US" altLang="zh-CN" b="1" smtClean="0">
                <a:latin typeface="+mn-ea"/>
              </a:rPr>
              <a:t>(</a:t>
            </a:r>
            <a:r>
              <a:rPr lang="zh-CN" altLang="en-US" b="1" smtClean="0">
                <a:latin typeface="+mn-ea"/>
              </a:rPr>
              <a:t>数组</a:t>
            </a:r>
            <a:r>
              <a:rPr lang="en-US" altLang="zh-CN" b="1" smtClean="0">
                <a:latin typeface="+mn-ea"/>
              </a:rPr>
              <a:t>)</a:t>
            </a:r>
            <a:r>
              <a:rPr lang="zh-CN" altLang="en-US" b="1" smtClean="0">
                <a:latin typeface="+mn-ea"/>
              </a:rPr>
              <a:t>，</a:t>
            </a:r>
            <a:r>
              <a:rPr lang="zh-CN" altLang="en-US" b="1">
                <a:latin typeface="+mn-ea"/>
              </a:rPr>
              <a:t>以后再用到时直接从表中拿过来使用，避免重复计算相同的子</a:t>
            </a:r>
            <a:r>
              <a:rPr lang="zh-CN" altLang="en-US" b="1" smtClean="0">
                <a:latin typeface="+mn-ea"/>
              </a:rPr>
              <a:t>问题。</a:t>
            </a:r>
            <a:endParaRPr lang="en-US" altLang="zh-CN" b="1">
              <a:latin typeface="+mn-ea"/>
            </a:endParaRPr>
          </a:p>
          <a:p>
            <a:r>
              <a:rPr lang="zh-CN" altLang="zh-CN" b="1"/>
              <a:t>“不做无用功”的求解模式，大大提高了程序的效率</a:t>
            </a:r>
            <a:r>
              <a:rPr lang="zh-CN" altLang="zh-CN" b="1" smtClean="0"/>
              <a:t>。</a:t>
            </a:r>
            <a:endParaRPr lang="en-US" altLang="zh-CN" b="1" smtClean="0"/>
          </a:p>
          <a:p>
            <a:r>
              <a:rPr lang="zh-CN" altLang="zh-CN" b="1"/>
              <a:t>动态规划算法常用于解决统计类问题（统计方案总数）和最优值问题（最大值或最小值），尤其普遍用于最优化问题。</a:t>
            </a:r>
          </a:p>
          <a:p>
            <a:endParaRPr lang="zh-CN" altLang="en-US" b="1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61247"/>
            <a:ext cx="4552592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83568" y="404667"/>
            <a:ext cx="7776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/>
              <a:t>定义：</a:t>
            </a:r>
            <a:r>
              <a:rPr lang="en-US" altLang="zh-CN" sz="2800" b="1" smtClean="0"/>
              <a:t>f[</a:t>
            </a:r>
            <a:r>
              <a:rPr lang="en-US" altLang="zh-CN" sz="2800" b="1" err="1" smtClean="0"/>
              <a:t>i,j</a:t>
            </a:r>
            <a:r>
              <a:rPr lang="en-US" altLang="zh-CN" sz="2800" b="1"/>
              <a:t>]</a:t>
            </a:r>
            <a:r>
              <a:rPr lang="en-US" altLang="zh-CN" sz="2800" b="1">
                <a:sym typeface="Wingdings" pitchFamily="2" charset="2"/>
              </a:rPr>
              <a:t> </a:t>
            </a:r>
            <a:r>
              <a:rPr lang="zh-CN" altLang="en-US" sz="2800" b="1">
                <a:sym typeface="Wingdings" pitchFamily="2" charset="2"/>
              </a:rPr>
              <a:t>：从</a:t>
            </a:r>
            <a:r>
              <a:rPr lang="en-US" altLang="zh-CN" sz="2800" b="1">
                <a:sym typeface="Wingdings" pitchFamily="2" charset="2"/>
              </a:rPr>
              <a:t>(</a:t>
            </a:r>
            <a:r>
              <a:rPr lang="en-US" altLang="zh-CN" sz="2800" b="1" err="1">
                <a:sym typeface="Wingdings" pitchFamily="2" charset="2"/>
              </a:rPr>
              <a:t>i,j</a:t>
            </a:r>
            <a:r>
              <a:rPr lang="en-US" altLang="zh-CN" sz="2800" b="1">
                <a:sym typeface="Wingdings" pitchFamily="2" charset="2"/>
              </a:rPr>
              <a:t>)</a:t>
            </a:r>
            <a:r>
              <a:rPr lang="zh-CN" altLang="en-US" sz="2800" b="1">
                <a:sym typeface="Wingdings" pitchFamily="2" charset="2"/>
              </a:rPr>
              <a:t>走到最后一行的和的最大值</a:t>
            </a:r>
            <a:r>
              <a:rPr lang="zh-CN" altLang="en-US" sz="2800" b="1" smtClean="0">
                <a:sym typeface="Wingdings" pitchFamily="2" charset="2"/>
              </a:rPr>
              <a:t>；</a:t>
            </a:r>
            <a:endParaRPr lang="en-US" altLang="zh-CN" sz="2800" b="1" smtClean="0">
              <a:sym typeface="Wingdings" pitchFamily="2" charset="2"/>
            </a:endParaRPr>
          </a:p>
          <a:p>
            <a:r>
              <a:rPr lang="zh-CN" altLang="en-US" sz="2800" b="1" smtClean="0">
                <a:sym typeface="Wingdings" pitchFamily="2" charset="2"/>
              </a:rPr>
              <a:t>目标：</a:t>
            </a:r>
            <a:r>
              <a:rPr lang="en-US" altLang="zh-CN" sz="2800" b="1" smtClean="0">
                <a:sym typeface="Wingdings" pitchFamily="2" charset="2"/>
              </a:rPr>
              <a:t>f[1,1]</a:t>
            </a:r>
            <a:endParaRPr lang="en-US" altLang="zh-CN" sz="2800" b="1"/>
          </a:p>
        </p:txBody>
      </p:sp>
      <p:sp>
        <p:nvSpPr>
          <p:cNvPr id="6" name="TextBox 5"/>
          <p:cNvSpPr txBox="1"/>
          <p:nvPr/>
        </p:nvSpPr>
        <p:spPr>
          <a:xfrm>
            <a:off x="901339" y="5661249"/>
            <a:ext cx="3777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/>
              <a:t>倒推求解过程</a:t>
            </a:r>
            <a:endParaRPr lang="zh-CN" altLang="en-US" sz="3200" b="1"/>
          </a:p>
        </p:txBody>
      </p:sp>
      <p:sp>
        <p:nvSpPr>
          <p:cNvPr id="7" name="矩形 6"/>
          <p:cNvSpPr/>
          <p:nvPr/>
        </p:nvSpPr>
        <p:spPr>
          <a:xfrm>
            <a:off x="790646" y="1412779"/>
            <a:ext cx="777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/>
              <a:t>f[</a:t>
            </a:r>
            <a:r>
              <a:rPr lang="en-US" altLang="zh-CN" sz="3200" b="1" err="1"/>
              <a:t>i,j</a:t>
            </a:r>
            <a:r>
              <a:rPr lang="en-US" altLang="zh-CN" sz="3200" b="1"/>
              <a:t>]:=max(f[i+1,j],f[i+1,j+1])+a[</a:t>
            </a:r>
            <a:r>
              <a:rPr lang="en-US" altLang="zh-CN" sz="3200" b="1" err="1"/>
              <a:t>i,j</a:t>
            </a:r>
            <a:r>
              <a:rPr lang="en-US" altLang="zh-CN" sz="3200" b="1"/>
              <a:t>];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7240" y="836715"/>
            <a:ext cx="873724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、 阶段：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kumimoji="1" lang="zh-CN" altLang="en-US">
                <a:solidFill>
                  <a:schemeClr val="tx1"/>
                </a:solidFill>
                <a:latin typeface="Times New Roman" pitchFamily="18" charset="0"/>
              </a:rPr>
            </a:br>
            <a:r>
              <a:rPr kumimoji="1" lang="zh-CN" altLang="en-US" b="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把所给求解问题的过程恰当地分成若干个相互联系的阶段，以便于按一定的次序去求解，过程不同，阶段数就可能不同．描述阶段的变量称为阶段变量。在多数情况下，阶段变量是离散的，用</a:t>
            </a: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表示。 </a:t>
            </a:r>
          </a:p>
          <a:p>
            <a:pPr eaLnBrk="1" hangingPunct="1"/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阶段的划分一般根据时间和空间来划分的。</a:t>
            </a:r>
          </a:p>
          <a:p>
            <a:pPr eaLnBrk="1" hangingPunct="1"/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、状态：</a:t>
            </a:r>
          </a:p>
          <a:p>
            <a:pPr eaLnBrk="1" hangingPunct="1"/>
            <a:r>
              <a:rPr kumimoji="1" lang="zh-CN" altLang="en-US" b="0">
                <a:solidFill>
                  <a:schemeClr val="tx1"/>
                </a:solidFill>
                <a:latin typeface="Times New Roman" pitchFamily="18" charset="0"/>
              </a:rPr>
              <a:t>      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某一阶段的出发位置成为状态，通常一个阶段有多个状态。</a:t>
            </a:r>
            <a:b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状态通常可以用一个或一组数来描述，称为状态变量。</a:t>
            </a:r>
            <a:r>
              <a:rPr kumimoji="1" lang="zh-CN" altLang="en-US" b="0">
                <a:solidFill>
                  <a:schemeClr val="tx1"/>
                </a:solidFill>
                <a:latin typeface="Times New Roman" pitchFamily="18" charset="0"/>
              </a:rPr>
              <a:t> </a:t>
            </a:r>
            <a:endParaRPr kumimoji="1" lang="zh-CN" altLang="en-US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b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、决策：</a:t>
            </a:r>
            <a:b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</a:br>
            <a:r>
              <a:rPr kumimoji="1" lang="zh-CN" altLang="en-US" b="0">
                <a:solidFill>
                  <a:schemeClr val="tx1"/>
                </a:solidFill>
                <a:latin typeface="Times New Roman" pitchFamily="18" charset="0"/>
              </a:rPr>
              <a:t>       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一个阶段的状态给定以后，从该状态演变到下一阶段某个状态的一种选择（行动）称为决策。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描述决策的变量称决策变量</a:t>
            </a:r>
            <a:r>
              <a:rPr kumimoji="1" lang="zh-CN" altLang="en-US" b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/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、策略和最优策略 </a:t>
            </a:r>
            <a:b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</a:br>
            <a:r>
              <a:rPr kumimoji="1" lang="zh-CN" altLang="en-US" b="0">
                <a:solidFill>
                  <a:schemeClr val="tx1"/>
                </a:solidFill>
                <a:latin typeface="Times New Roman" pitchFamily="18" charset="0"/>
              </a:rPr>
              <a:t>      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所有阶段的决策有序组合构成一个策略。</a:t>
            </a:r>
            <a:b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最优效果的策略叫最优策略。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B8F45190-013E-41E2-83BB-BFADCE9FBBB9}" type="slidenum">
              <a:rPr lang="zh-CN" altLang="en-US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7242" y="185426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</a:rPr>
              <a:t>动态规划的术语：</a:t>
            </a:r>
          </a:p>
        </p:txBody>
      </p:sp>
    </p:spTree>
    <p:extLst>
      <p:ext uri="{BB962C8B-B14F-4D97-AF65-F5344CB8AC3E}">
        <p14:creationId xmlns:p14="http://schemas.microsoft.com/office/powerpoint/2010/main" val="56592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45190-013E-41E2-83BB-BFADCE9FBBB9}" type="slidenum">
              <a:rPr lang="zh-CN" altLang="en-US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5123" name="Text Box 7"/>
          <p:cNvSpPr txBox="1">
            <a:spLocks noChangeArrowheads="1"/>
          </p:cNvSpPr>
          <p:nvPr/>
        </p:nvSpPr>
        <p:spPr bwMode="auto">
          <a:xfrm>
            <a:off x="1246191" y="548683"/>
            <a:ext cx="48402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例：最短路径问题</a:t>
            </a:r>
            <a:r>
              <a:rPr kumimoji="1" lang="zh-CN" altLang="en-US" sz="3200" b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endParaRPr kumimoji="1" lang="zh-CN" altLang="en-US" sz="32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972344" y="4941170"/>
            <a:ext cx="731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现在，我们想从城市</a:t>
            </a: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到达城市</a:t>
            </a: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E。</a:t>
            </a:r>
            <a:br>
              <a:rPr kumimoji="1"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怎样走才能使得路径最短，最短路径的长度是多少？ </a:t>
            </a:r>
          </a:p>
        </p:txBody>
      </p:sp>
      <p:grpSp>
        <p:nvGrpSpPr>
          <p:cNvPr id="5125" name="Group 62"/>
          <p:cNvGrpSpPr>
            <a:grpSpLocks/>
          </p:cNvGrpSpPr>
          <p:nvPr/>
        </p:nvGrpSpPr>
        <p:grpSpPr bwMode="auto">
          <a:xfrm>
            <a:off x="1821659" y="1454151"/>
            <a:ext cx="5472113" cy="3168650"/>
            <a:chOff x="703" y="709"/>
            <a:chExt cx="3447" cy="1996"/>
          </a:xfrm>
        </p:grpSpPr>
        <p:sp>
          <p:nvSpPr>
            <p:cNvPr id="5127" name="Oval 63"/>
            <p:cNvSpPr>
              <a:spLocks noChangeArrowheads="1"/>
            </p:cNvSpPr>
            <p:nvPr/>
          </p:nvSpPr>
          <p:spPr bwMode="auto">
            <a:xfrm>
              <a:off x="703" y="1480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28" name="Oval 64"/>
            <p:cNvSpPr>
              <a:spLocks noChangeArrowheads="1"/>
            </p:cNvSpPr>
            <p:nvPr/>
          </p:nvSpPr>
          <p:spPr bwMode="auto">
            <a:xfrm>
              <a:off x="1429" y="1072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B1</a:t>
              </a:r>
            </a:p>
          </p:txBody>
        </p:sp>
        <p:sp>
          <p:nvSpPr>
            <p:cNvPr id="5129" name="Oval 65"/>
            <p:cNvSpPr>
              <a:spLocks noChangeArrowheads="1"/>
            </p:cNvSpPr>
            <p:nvPr/>
          </p:nvSpPr>
          <p:spPr bwMode="auto">
            <a:xfrm>
              <a:off x="1429" y="2025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B2</a:t>
              </a:r>
            </a:p>
          </p:txBody>
        </p:sp>
        <p:sp>
          <p:nvSpPr>
            <p:cNvPr id="5130" name="Oval 66"/>
            <p:cNvSpPr>
              <a:spLocks noChangeArrowheads="1"/>
            </p:cNvSpPr>
            <p:nvPr/>
          </p:nvSpPr>
          <p:spPr bwMode="auto">
            <a:xfrm>
              <a:off x="2200" y="709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C1</a:t>
              </a:r>
            </a:p>
          </p:txBody>
        </p:sp>
        <p:sp>
          <p:nvSpPr>
            <p:cNvPr id="5131" name="Oval 67"/>
            <p:cNvSpPr>
              <a:spLocks noChangeArrowheads="1"/>
            </p:cNvSpPr>
            <p:nvPr/>
          </p:nvSpPr>
          <p:spPr bwMode="auto">
            <a:xfrm>
              <a:off x="2200" y="1344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C2</a:t>
              </a:r>
            </a:p>
          </p:txBody>
        </p:sp>
        <p:sp>
          <p:nvSpPr>
            <p:cNvPr id="5132" name="Oval 68"/>
            <p:cNvSpPr>
              <a:spLocks noChangeArrowheads="1"/>
            </p:cNvSpPr>
            <p:nvPr/>
          </p:nvSpPr>
          <p:spPr bwMode="auto">
            <a:xfrm>
              <a:off x="2200" y="1934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C3</a:t>
              </a:r>
            </a:p>
          </p:txBody>
        </p:sp>
        <p:sp>
          <p:nvSpPr>
            <p:cNvPr id="5133" name="Oval 69"/>
            <p:cNvSpPr>
              <a:spLocks noChangeArrowheads="1"/>
            </p:cNvSpPr>
            <p:nvPr/>
          </p:nvSpPr>
          <p:spPr bwMode="auto">
            <a:xfrm>
              <a:off x="2200" y="2433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C4</a:t>
              </a:r>
            </a:p>
          </p:txBody>
        </p:sp>
        <p:sp>
          <p:nvSpPr>
            <p:cNvPr id="5134" name="Oval 70"/>
            <p:cNvSpPr>
              <a:spLocks noChangeArrowheads="1"/>
            </p:cNvSpPr>
            <p:nvPr/>
          </p:nvSpPr>
          <p:spPr bwMode="auto">
            <a:xfrm>
              <a:off x="3017" y="845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D1</a:t>
              </a:r>
            </a:p>
          </p:txBody>
        </p:sp>
        <p:sp>
          <p:nvSpPr>
            <p:cNvPr id="5135" name="Oval 71"/>
            <p:cNvSpPr>
              <a:spLocks noChangeArrowheads="1"/>
            </p:cNvSpPr>
            <p:nvPr/>
          </p:nvSpPr>
          <p:spPr bwMode="auto">
            <a:xfrm>
              <a:off x="3017" y="1480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D2</a:t>
              </a:r>
            </a:p>
          </p:txBody>
        </p:sp>
        <p:sp>
          <p:nvSpPr>
            <p:cNvPr id="5136" name="Oval 72"/>
            <p:cNvSpPr>
              <a:spLocks noChangeArrowheads="1"/>
            </p:cNvSpPr>
            <p:nvPr/>
          </p:nvSpPr>
          <p:spPr bwMode="auto">
            <a:xfrm>
              <a:off x="3017" y="2070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D3</a:t>
              </a:r>
            </a:p>
          </p:txBody>
        </p:sp>
        <p:sp>
          <p:nvSpPr>
            <p:cNvPr id="5137" name="Oval 73"/>
            <p:cNvSpPr>
              <a:spLocks noChangeArrowheads="1"/>
            </p:cNvSpPr>
            <p:nvPr/>
          </p:nvSpPr>
          <p:spPr bwMode="auto">
            <a:xfrm>
              <a:off x="3878" y="1435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5138" name="Line 74"/>
            <p:cNvSpPr>
              <a:spLocks noChangeShapeType="1"/>
            </p:cNvSpPr>
            <p:nvPr/>
          </p:nvSpPr>
          <p:spPr bwMode="auto">
            <a:xfrm flipV="1">
              <a:off x="975" y="1253"/>
              <a:ext cx="454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Line 75"/>
            <p:cNvSpPr>
              <a:spLocks noChangeShapeType="1"/>
            </p:cNvSpPr>
            <p:nvPr/>
          </p:nvSpPr>
          <p:spPr bwMode="auto">
            <a:xfrm>
              <a:off x="930" y="1707"/>
              <a:ext cx="499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Line 76"/>
            <p:cNvSpPr>
              <a:spLocks noChangeShapeType="1"/>
            </p:cNvSpPr>
            <p:nvPr/>
          </p:nvSpPr>
          <p:spPr bwMode="auto">
            <a:xfrm flipV="1">
              <a:off x="1701" y="936"/>
              <a:ext cx="544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Line 77"/>
            <p:cNvSpPr>
              <a:spLocks noChangeShapeType="1"/>
            </p:cNvSpPr>
            <p:nvPr/>
          </p:nvSpPr>
          <p:spPr bwMode="auto">
            <a:xfrm>
              <a:off x="1701" y="1253"/>
              <a:ext cx="499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Line 78"/>
            <p:cNvSpPr>
              <a:spLocks noChangeShapeType="1"/>
            </p:cNvSpPr>
            <p:nvPr/>
          </p:nvSpPr>
          <p:spPr bwMode="auto">
            <a:xfrm>
              <a:off x="1656" y="1299"/>
              <a:ext cx="544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79"/>
            <p:cNvSpPr>
              <a:spLocks noChangeShapeType="1"/>
            </p:cNvSpPr>
            <p:nvPr/>
          </p:nvSpPr>
          <p:spPr bwMode="auto">
            <a:xfrm flipV="1">
              <a:off x="1656" y="1571"/>
              <a:ext cx="589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Line 80"/>
            <p:cNvSpPr>
              <a:spLocks noChangeShapeType="1"/>
            </p:cNvSpPr>
            <p:nvPr/>
          </p:nvSpPr>
          <p:spPr bwMode="auto">
            <a:xfrm>
              <a:off x="1656" y="2206"/>
              <a:ext cx="544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Line 81"/>
            <p:cNvSpPr>
              <a:spLocks noChangeShapeType="1"/>
            </p:cNvSpPr>
            <p:nvPr/>
          </p:nvSpPr>
          <p:spPr bwMode="auto">
            <a:xfrm>
              <a:off x="2472" y="845"/>
              <a:ext cx="544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Line 82"/>
            <p:cNvSpPr>
              <a:spLocks noChangeShapeType="1"/>
            </p:cNvSpPr>
            <p:nvPr/>
          </p:nvSpPr>
          <p:spPr bwMode="auto">
            <a:xfrm>
              <a:off x="2472" y="891"/>
              <a:ext cx="544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Line 83"/>
            <p:cNvSpPr>
              <a:spLocks noChangeShapeType="1"/>
            </p:cNvSpPr>
            <p:nvPr/>
          </p:nvSpPr>
          <p:spPr bwMode="auto">
            <a:xfrm flipV="1">
              <a:off x="2472" y="1072"/>
              <a:ext cx="59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Line 84"/>
            <p:cNvSpPr>
              <a:spLocks noChangeShapeType="1"/>
            </p:cNvSpPr>
            <p:nvPr/>
          </p:nvSpPr>
          <p:spPr bwMode="auto">
            <a:xfrm>
              <a:off x="2472" y="2070"/>
              <a:ext cx="544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Line 85"/>
            <p:cNvSpPr>
              <a:spLocks noChangeShapeType="1"/>
            </p:cNvSpPr>
            <p:nvPr/>
          </p:nvSpPr>
          <p:spPr bwMode="auto">
            <a:xfrm flipV="1">
              <a:off x="2472" y="2251"/>
              <a:ext cx="59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Line 86"/>
            <p:cNvSpPr>
              <a:spLocks noChangeShapeType="1"/>
            </p:cNvSpPr>
            <p:nvPr/>
          </p:nvSpPr>
          <p:spPr bwMode="auto">
            <a:xfrm>
              <a:off x="3289" y="1027"/>
              <a:ext cx="589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Line 87"/>
            <p:cNvSpPr>
              <a:spLocks noChangeShapeType="1"/>
            </p:cNvSpPr>
            <p:nvPr/>
          </p:nvSpPr>
          <p:spPr bwMode="auto">
            <a:xfrm>
              <a:off x="3289" y="1616"/>
              <a:ext cx="5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Line 88"/>
            <p:cNvSpPr>
              <a:spLocks noChangeShapeType="1"/>
            </p:cNvSpPr>
            <p:nvPr/>
          </p:nvSpPr>
          <p:spPr bwMode="auto">
            <a:xfrm flipV="1">
              <a:off x="3289" y="1662"/>
              <a:ext cx="635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Text Box 89"/>
            <p:cNvSpPr txBox="1">
              <a:spLocks noChangeArrowheads="1"/>
            </p:cNvSpPr>
            <p:nvPr/>
          </p:nvSpPr>
          <p:spPr bwMode="auto">
            <a:xfrm>
              <a:off x="1066" y="1208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154" name="Text Box 90"/>
            <p:cNvSpPr txBox="1">
              <a:spLocks noChangeArrowheads="1"/>
            </p:cNvSpPr>
            <p:nvPr/>
          </p:nvSpPr>
          <p:spPr bwMode="auto">
            <a:xfrm>
              <a:off x="1066" y="1889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155" name="Text Box 91"/>
            <p:cNvSpPr txBox="1">
              <a:spLocks noChangeArrowheads="1"/>
            </p:cNvSpPr>
            <p:nvPr/>
          </p:nvSpPr>
          <p:spPr bwMode="auto">
            <a:xfrm>
              <a:off x="1792" y="845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156" name="Text Box 92"/>
            <p:cNvSpPr txBox="1">
              <a:spLocks noChangeArrowheads="1"/>
            </p:cNvSpPr>
            <p:nvPr/>
          </p:nvSpPr>
          <p:spPr bwMode="auto">
            <a:xfrm>
              <a:off x="1837" y="1140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5157" name="Text Box 93"/>
            <p:cNvSpPr txBox="1">
              <a:spLocks noChangeArrowheads="1"/>
            </p:cNvSpPr>
            <p:nvPr/>
          </p:nvSpPr>
          <p:spPr bwMode="auto">
            <a:xfrm>
              <a:off x="1655" y="1435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158" name="Text Box 94"/>
            <p:cNvSpPr txBox="1">
              <a:spLocks noChangeArrowheads="1"/>
            </p:cNvSpPr>
            <p:nvPr/>
          </p:nvSpPr>
          <p:spPr bwMode="auto">
            <a:xfrm>
              <a:off x="1655" y="1752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5159" name="Text Box 95"/>
            <p:cNvSpPr txBox="1">
              <a:spLocks noChangeArrowheads="1"/>
            </p:cNvSpPr>
            <p:nvPr/>
          </p:nvSpPr>
          <p:spPr bwMode="auto">
            <a:xfrm>
              <a:off x="1792" y="2342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5160" name="Text Box 96"/>
            <p:cNvSpPr txBox="1">
              <a:spLocks noChangeArrowheads="1"/>
            </p:cNvSpPr>
            <p:nvPr/>
          </p:nvSpPr>
          <p:spPr bwMode="auto">
            <a:xfrm>
              <a:off x="2699" y="2342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161" name="Text Box 97"/>
            <p:cNvSpPr txBox="1">
              <a:spLocks noChangeArrowheads="1"/>
            </p:cNvSpPr>
            <p:nvPr/>
          </p:nvSpPr>
          <p:spPr bwMode="auto">
            <a:xfrm>
              <a:off x="2653" y="1934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5162" name="Text Box 98"/>
            <p:cNvSpPr txBox="1">
              <a:spLocks noChangeArrowheads="1"/>
            </p:cNvSpPr>
            <p:nvPr/>
          </p:nvSpPr>
          <p:spPr bwMode="auto">
            <a:xfrm>
              <a:off x="2608" y="709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163" name="Text Box 99"/>
            <p:cNvSpPr txBox="1">
              <a:spLocks noChangeArrowheads="1"/>
            </p:cNvSpPr>
            <p:nvPr/>
          </p:nvSpPr>
          <p:spPr bwMode="auto">
            <a:xfrm>
              <a:off x="2517" y="1344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164" name="Text Box 100"/>
            <p:cNvSpPr txBox="1">
              <a:spLocks noChangeArrowheads="1"/>
            </p:cNvSpPr>
            <p:nvPr/>
          </p:nvSpPr>
          <p:spPr bwMode="auto">
            <a:xfrm>
              <a:off x="2472" y="981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5165" name="Text Box 101"/>
            <p:cNvSpPr txBox="1">
              <a:spLocks noChangeArrowheads="1"/>
            </p:cNvSpPr>
            <p:nvPr/>
          </p:nvSpPr>
          <p:spPr bwMode="auto">
            <a:xfrm>
              <a:off x="3425" y="1027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166" name="Text Box 102"/>
            <p:cNvSpPr txBox="1">
              <a:spLocks noChangeArrowheads="1"/>
            </p:cNvSpPr>
            <p:nvPr/>
          </p:nvSpPr>
          <p:spPr bwMode="auto">
            <a:xfrm>
              <a:off x="3334" y="1435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5167" name="Text Box 103"/>
            <p:cNvSpPr txBox="1">
              <a:spLocks noChangeArrowheads="1"/>
            </p:cNvSpPr>
            <p:nvPr/>
          </p:nvSpPr>
          <p:spPr bwMode="auto">
            <a:xfrm>
              <a:off x="3334" y="1843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4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4425B-1C9D-4459-96F9-A0270F75CC42}" type="slidenum">
              <a:rPr lang="zh-CN" altLang="en-US"/>
              <a:pPr>
                <a:defRPr/>
              </a:pPr>
              <a:t>34</a:t>
            </a:fld>
            <a:endParaRPr lang="zh-CN" altLang="en-US"/>
          </a:p>
        </p:txBody>
      </p:sp>
      <p:grpSp>
        <p:nvGrpSpPr>
          <p:cNvPr id="6147" name="Group 56"/>
          <p:cNvGrpSpPr>
            <a:grpSpLocks/>
          </p:cNvGrpSpPr>
          <p:nvPr/>
        </p:nvGrpSpPr>
        <p:grpSpPr bwMode="auto">
          <a:xfrm>
            <a:off x="1835153" y="3790107"/>
            <a:ext cx="5616575" cy="2265363"/>
            <a:chOff x="1156" y="1126"/>
            <a:chExt cx="3538" cy="1427"/>
          </a:xfrm>
        </p:grpSpPr>
        <p:sp>
          <p:nvSpPr>
            <p:cNvPr id="6191" name="Line 44"/>
            <p:cNvSpPr>
              <a:spLocks noChangeShapeType="1"/>
            </p:cNvSpPr>
            <p:nvPr/>
          </p:nvSpPr>
          <p:spPr bwMode="auto">
            <a:xfrm>
              <a:off x="1372" y="1205"/>
              <a:ext cx="0" cy="1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2" name="Line 45"/>
            <p:cNvSpPr>
              <a:spLocks noChangeShapeType="1"/>
            </p:cNvSpPr>
            <p:nvPr/>
          </p:nvSpPr>
          <p:spPr bwMode="auto">
            <a:xfrm>
              <a:off x="2105" y="1643"/>
              <a:ext cx="0" cy="5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3" name="Line 46"/>
            <p:cNvSpPr>
              <a:spLocks noChangeShapeType="1"/>
            </p:cNvSpPr>
            <p:nvPr/>
          </p:nvSpPr>
          <p:spPr bwMode="auto">
            <a:xfrm>
              <a:off x="2839" y="2002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4" name="Line 47"/>
            <p:cNvSpPr>
              <a:spLocks noChangeShapeType="1"/>
            </p:cNvSpPr>
            <p:nvPr/>
          </p:nvSpPr>
          <p:spPr bwMode="auto">
            <a:xfrm>
              <a:off x="3615" y="1683"/>
              <a:ext cx="0" cy="5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5" name="Line 48"/>
            <p:cNvSpPr>
              <a:spLocks noChangeShapeType="1"/>
            </p:cNvSpPr>
            <p:nvPr/>
          </p:nvSpPr>
          <p:spPr bwMode="auto">
            <a:xfrm>
              <a:off x="4435" y="1126"/>
              <a:ext cx="0" cy="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Text Box 49"/>
            <p:cNvSpPr txBox="1">
              <a:spLocks noChangeArrowheads="1"/>
            </p:cNvSpPr>
            <p:nvPr/>
          </p:nvSpPr>
          <p:spPr bwMode="auto">
            <a:xfrm>
              <a:off x="1156" y="2320"/>
              <a:ext cx="5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solidFill>
                    <a:schemeClr val="tx1"/>
                  </a:solidFill>
                  <a:latin typeface="Arial" charset="0"/>
                </a:rPr>
                <a:t>阶段</a:t>
              </a:r>
              <a:r>
                <a:rPr lang="en-US" altLang="zh-CN" sz="18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6197" name="Text Box 50"/>
            <p:cNvSpPr txBox="1">
              <a:spLocks noChangeArrowheads="1"/>
            </p:cNvSpPr>
            <p:nvPr/>
          </p:nvSpPr>
          <p:spPr bwMode="auto">
            <a:xfrm>
              <a:off x="1889" y="2320"/>
              <a:ext cx="5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solidFill>
                    <a:schemeClr val="tx1"/>
                  </a:solidFill>
                  <a:latin typeface="Arial" charset="0"/>
                </a:rPr>
                <a:t>阶段</a:t>
              </a:r>
              <a:r>
                <a:rPr lang="en-US" altLang="zh-CN" sz="180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6198" name="Text Box 51"/>
            <p:cNvSpPr txBox="1">
              <a:spLocks noChangeArrowheads="1"/>
            </p:cNvSpPr>
            <p:nvPr/>
          </p:nvSpPr>
          <p:spPr bwMode="auto">
            <a:xfrm>
              <a:off x="2666" y="2320"/>
              <a:ext cx="5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solidFill>
                    <a:schemeClr val="tx1"/>
                  </a:solidFill>
                  <a:latin typeface="Arial" charset="0"/>
                </a:rPr>
                <a:t>阶段</a:t>
              </a:r>
              <a:r>
                <a:rPr lang="en-US" altLang="zh-CN" sz="180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6199" name="Text Box 52"/>
            <p:cNvSpPr txBox="1">
              <a:spLocks noChangeArrowheads="1"/>
            </p:cNvSpPr>
            <p:nvPr/>
          </p:nvSpPr>
          <p:spPr bwMode="auto">
            <a:xfrm>
              <a:off x="3443" y="2317"/>
              <a:ext cx="5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solidFill>
                    <a:schemeClr val="tx1"/>
                  </a:solidFill>
                  <a:latin typeface="Arial" charset="0"/>
                </a:rPr>
                <a:t>阶段</a:t>
              </a:r>
              <a:r>
                <a:rPr lang="en-US" altLang="zh-CN" sz="1800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6200" name="Text Box 53"/>
            <p:cNvSpPr txBox="1">
              <a:spLocks noChangeArrowheads="1"/>
            </p:cNvSpPr>
            <p:nvPr/>
          </p:nvSpPr>
          <p:spPr bwMode="auto">
            <a:xfrm>
              <a:off x="4176" y="2320"/>
              <a:ext cx="5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solidFill>
                    <a:schemeClr val="tx1"/>
                  </a:solidFill>
                  <a:latin typeface="Arial" charset="0"/>
                </a:rPr>
                <a:t>阶段</a:t>
              </a:r>
              <a:r>
                <a:rPr lang="en-US" altLang="zh-CN" sz="1800">
                  <a:solidFill>
                    <a:schemeClr val="tx1"/>
                  </a:solidFill>
                  <a:latin typeface="Arial" charset="0"/>
                </a:rPr>
                <a:t>5</a:t>
              </a:r>
            </a:p>
          </p:txBody>
        </p:sp>
      </p:grpSp>
      <p:sp>
        <p:nvSpPr>
          <p:cNvPr id="6148" name="Text Box 55"/>
          <p:cNvSpPr txBox="1">
            <a:spLocks noChangeArrowheads="1"/>
          </p:cNvSpPr>
          <p:nvPr/>
        </p:nvSpPr>
        <p:spPr bwMode="auto">
          <a:xfrm>
            <a:off x="1331914" y="116634"/>
            <a:ext cx="3959225" cy="224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第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部分：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A</a:t>
            </a:r>
            <a:endParaRPr lang="zh-CN" altLang="en-US" sz="200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第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部分：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B1</a:t>
            </a: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B2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第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部分：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C1</a:t>
            </a: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C2</a:t>
            </a: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C3</a:t>
            </a: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C4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第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部分：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D1</a:t>
            </a: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D2</a:t>
            </a: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D3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第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5</a:t>
            </a: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部分：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E</a:t>
            </a:r>
          </a:p>
        </p:txBody>
      </p:sp>
      <p:grpSp>
        <p:nvGrpSpPr>
          <p:cNvPr id="6149" name="Group 57"/>
          <p:cNvGrpSpPr>
            <a:grpSpLocks/>
          </p:cNvGrpSpPr>
          <p:nvPr/>
        </p:nvGrpSpPr>
        <p:grpSpPr bwMode="auto">
          <a:xfrm>
            <a:off x="1908178" y="2061321"/>
            <a:ext cx="5472113" cy="3168650"/>
            <a:chOff x="703" y="709"/>
            <a:chExt cx="3447" cy="1996"/>
          </a:xfrm>
        </p:grpSpPr>
        <p:sp>
          <p:nvSpPr>
            <p:cNvPr id="6150" name="Oval 58"/>
            <p:cNvSpPr>
              <a:spLocks noChangeArrowheads="1"/>
            </p:cNvSpPr>
            <p:nvPr/>
          </p:nvSpPr>
          <p:spPr bwMode="auto">
            <a:xfrm>
              <a:off x="703" y="1480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6151" name="Oval 59"/>
            <p:cNvSpPr>
              <a:spLocks noChangeArrowheads="1"/>
            </p:cNvSpPr>
            <p:nvPr/>
          </p:nvSpPr>
          <p:spPr bwMode="auto">
            <a:xfrm>
              <a:off x="1429" y="1072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B1</a:t>
              </a:r>
            </a:p>
          </p:txBody>
        </p:sp>
        <p:sp>
          <p:nvSpPr>
            <p:cNvPr id="6152" name="Oval 60"/>
            <p:cNvSpPr>
              <a:spLocks noChangeArrowheads="1"/>
            </p:cNvSpPr>
            <p:nvPr/>
          </p:nvSpPr>
          <p:spPr bwMode="auto">
            <a:xfrm>
              <a:off x="1429" y="2025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B2</a:t>
              </a:r>
            </a:p>
          </p:txBody>
        </p:sp>
        <p:sp>
          <p:nvSpPr>
            <p:cNvPr id="6153" name="Oval 61"/>
            <p:cNvSpPr>
              <a:spLocks noChangeArrowheads="1"/>
            </p:cNvSpPr>
            <p:nvPr/>
          </p:nvSpPr>
          <p:spPr bwMode="auto">
            <a:xfrm>
              <a:off x="2200" y="709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C1</a:t>
              </a:r>
            </a:p>
          </p:txBody>
        </p:sp>
        <p:sp>
          <p:nvSpPr>
            <p:cNvPr id="6154" name="Oval 62"/>
            <p:cNvSpPr>
              <a:spLocks noChangeArrowheads="1"/>
            </p:cNvSpPr>
            <p:nvPr/>
          </p:nvSpPr>
          <p:spPr bwMode="auto">
            <a:xfrm>
              <a:off x="2200" y="1344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C2</a:t>
              </a:r>
            </a:p>
          </p:txBody>
        </p:sp>
        <p:sp>
          <p:nvSpPr>
            <p:cNvPr id="6155" name="Oval 63"/>
            <p:cNvSpPr>
              <a:spLocks noChangeArrowheads="1"/>
            </p:cNvSpPr>
            <p:nvPr/>
          </p:nvSpPr>
          <p:spPr bwMode="auto">
            <a:xfrm>
              <a:off x="2200" y="1934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C3</a:t>
              </a:r>
            </a:p>
          </p:txBody>
        </p:sp>
        <p:sp>
          <p:nvSpPr>
            <p:cNvPr id="6156" name="Oval 64"/>
            <p:cNvSpPr>
              <a:spLocks noChangeArrowheads="1"/>
            </p:cNvSpPr>
            <p:nvPr/>
          </p:nvSpPr>
          <p:spPr bwMode="auto">
            <a:xfrm>
              <a:off x="2200" y="2433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C4</a:t>
              </a:r>
            </a:p>
          </p:txBody>
        </p:sp>
        <p:sp>
          <p:nvSpPr>
            <p:cNvPr id="6157" name="Oval 65"/>
            <p:cNvSpPr>
              <a:spLocks noChangeArrowheads="1"/>
            </p:cNvSpPr>
            <p:nvPr/>
          </p:nvSpPr>
          <p:spPr bwMode="auto">
            <a:xfrm>
              <a:off x="3017" y="845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D1</a:t>
              </a:r>
            </a:p>
          </p:txBody>
        </p:sp>
        <p:sp>
          <p:nvSpPr>
            <p:cNvPr id="6158" name="Oval 66"/>
            <p:cNvSpPr>
              <a:spLocks noChangeArrowheads="1"/>
            </p:cNvSpPr>
            <p:nvPr/>
          </p:nvSpPr>
          <p:spPr bwMode="auto">
            <a:xfrm>
              <a:off x="3017" y="1480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D2</a:t>
              </a:r>
            </a:p>
          </p:txBody>
        </p:sp>
        <p:sp>
          <p:nvSpPr>
            <p:cNvPr id="6159" name="Oval 67"/>
            <p:cNvSpPr>
              <a:spLocks noChangeArrowheads="1"/>
            </p:cNvSpPr>
            <p:nvPr/>
          </p:nvSpPr>
          <p:spPr bwMode="auto">
            <a:xfrm>
              <a:off x="3017" y="2070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D3</a:t>
              </a:r>
            </a:p>
          </p:txBody>
        </p:sp>
        <p:sp>
          <p:nvSpPr>
            <p:cNvPr id="6160" name="Oval 68"/>
            <p:cNvSpPr>
              <a:spLocks noChangeArrowheads="1"/>
            </p:cNvSpPr>
            <p:nvPr/>
          </p:nvSpPr>
          <p:spPr bwMode="auto">
            <a:xfrm>
              <a:off x="3878" y="1435"/>
              <a:ext cx="272" cy="27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 flipV="1">
              <a:off x="975" y="1253"/>
              <a:ext cx="454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70"/>
            <p:cNvSpPr>
              <a:spLocks noChangeShapeType="1"/>
            </p:cNvSpPr>
            <p:nvPr/>
          </p:nvSpPr>
          <p:spPr bwMode="auto">
            <a:xfrm>
              <a:off x="930" y="1707"/>
              <a:ext cx="499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71"/>
            <p:cNvSpPr>
              <a:spLocks noChangeShapeType="1"/>
            </p:cNvSpPr>
            <p:nvPr/>
          </p:nvSpPr>
          <p:spPr bwMode="auto">
            <a:xfrm flipV="1">
              <a:off x="1701" y="936"/>
              <a:ext cx="544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72"/>
            <p:cNvSpPr>
              <a:spLocks noChangeShapeType="1"/>
            </p:cNvSpPr>
            <p:nvPr/>
          </p:nvSpPr>
          <p:spPr bwMode="auto">
            <a:xfrm>
              <a:off x="1701" y="1253"/>
              <a:ext cx="499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Line 73"/>
            <p:cNvSpPr>
              <a:spLocks noChangeShapeType="1"/>
            </p:cNvSpPr>
            <p:nvPr/>
          </p:nvSpPr>
          <p:spPr bwMode="auto">
            <a:xfrm>
              <a:off x="1656" y="1299"/>
              <a:ext cx="544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Line 74"/>
            <p:cNvSpPr>
              <a:spLocks noChangeShapeType="1"/>
            </p:cNvSpPr>
            <p:nvPr/>
          </p:nvSpPr>
          <p:spPr bwMode="auto">
            <a:xfrm flipV="1">
              <a:off x="1656" y="1571"/>
              <a:ext cx="589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Line 75"/>
            <p:cNvSpPr>
              <a:spLocks noChangeShapeType="1"/>
            </p:cNvSpPr>
            <p:nvPr/>
          </p:nvSpPr>
          <p:spPr bwMode="auto">
            <a:xfrm>
              <a:off x="1656" y="2206"/>
              <a:ext cx="544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Line 76"/>
            <p:cNvSpPr>
              <a:spLocks noChangeShapeType="1"/>
            </p:cNvSpPr>
            <p:nvPr/>
          </p:nvSpPr>
          <p:spPr bwMode="auto">
            <a:xfrm>
              <a:off x="2472" y="845"/>
              <a:ext cx="544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Line 77"/>
            <p:cNvSpPr>
              <a:spLocks noChangeShapeType="1"/>
            </p:cNvSpPr>
            <p:nvPr/>
          </p:nvSpPr>
          <p:spPr bwMode="auto">
            <a:xfrm>
              <a:off x="2472" y="891"/>
              <a:ext cx="544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78"/>
            <p:cNvSpPr>
              <a:spLocks noChangeShapeType="1"/>
            </p:cNvSpPr>
            <p:nvPr/>
          </p:nvSpPr>
          <p:spPr bwMode="auto">
            <a:xfrm flipV="1">
              <a:off x="2472" y="1072"/>
              <a:ext cx="59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79"/>
            <p:cNvSpPr>
              <a:spLocks noChangeShapeType="1"/>
            </p:cNvSpPr>
            <p:nvPr/>
          </p:nvSpPr>
          <p:spPr bwMode="auto">
            <a:xfrm>
              <a:off x="2472" y="2070"/>
              <a:ext cx="544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80"/>
            <p:cNvSpPr>
              <a:spLocks noChangeShapeType="1"/>
            </p:cNvSpPr>
            <p:nvPr/>
          </p:nvSpPr>
          <p:spPr bwMode="auto">
            <a:xfrm flipV="1">
              <a:off x="2472" y="2251"/>
              <a:ext cx="59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81"/>
            <p:cNvSpPr>
              <a:spLocks noChangeShapeType="1"/>
            </p:cNvSpPr>
            <p:nvPr/>
          </p:nvSpPr>
          <p:spPr bwMode="auto">
            <a:xfrm>
              <a:off x="3289" y="1027"/>
              <a:ext cx="589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82"/>
            <p:cNvSpPr>
              <a:spLocks noChangeShapeType="1"/>
            </p:cNvSpPr>
            <p:nvPr/>
          </p:nvSpPr>
          <p:spPr bwMode="auto">
            <a:xfrm>
              <a:off x="3289" y="1616"/>
              <a:ext cx="5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83"/>
            <p:cNvSpPr>
              <a:spLocks noChangeShapeType="1"/>
            </p:cNvSpPr>
            <p:nvPr/>
          </p:nvSpPr>
          <p:spPr bwMode="auto">
            <a:xfrm flipV="1">
              <a:off x="3289" y="1662"/>
              <a:ext cx="635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Text Box 84"/>
            <p:cNvSpPr txBox="1">
              <a:spLocks noChangeArrowheads="1"/>
            </p:cNvSpPr>
            <p:nvPr/>
          </p:nvSpPr>
          <p:spPr bwMode="auto">
            <a:xfrm>
              <a:off x="1066" y="1208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6177" name="Text Box 85"/>
            <p:cNvSpPr txBox="1">
              <a:spLocks noChangeArrowheads="1"/>
            </p:cNvSpPr>
            <p:nvPr/>
          </p:nvSpPr>
          <p:spPr bwMode="auto">
            <a:xfrm>
              <a:off x="1066" y="1889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6178" name="Text Box 86"/>
            <p:cNvSpPr txBox="1">
              <a:spLocks noChangeArrowheads="1"/>
            </p:cNvSpPr>
            <p:nvPr/>
          </p:nvSpPr>
          <p:spPr bwMode="auto">
            <a:xfrm>
              <a:off x="1792" y="845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6179" name="Text Box 87"/>
            <p:cNvSpPr txBox="1">
              <a:spLocks noChangeArrowheads="1"/>
            </p:cNvSpPr>
            <p:nvPr/>
          </p:nvSpPr>
          <p:spPr bwMode="auto">
            <a:xfrm>
              <a:off x="1837" y="1140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6180" name="Text Box 88"/>
            <p:cNvSpPr txBox="1">
              <a:spLocks noChangeArrowheads="1"/>
            </p:cNvSpPr>
            <p:nvPr/>
          </p:nvSpPr>
          <p:spPr bwMode="auto">
            <a:xfrm>
              <a:off x="1655" y="1435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6181" name="Text Box 89"/>
            <p:cNvSpPr txBox="1">
              <a:spLocks noChangeArrowheads="1"/>
            </p:cNvSpPr>
            <p:nvPr/>
          </p:nvSpPr>
          <p:spPr bwMode="auto">
            <a:xfrm>
              <a:off x="1655" y="1752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6182" name="Text Box 90"/>
            <p:cNvSpPr txBox="1">
              <a:spLocks noChangeArrowheads="1"/>
            </p:cNvSpPr>
            <p:nvPr/>
          </p:nvSpPr>
          <p:spPr bwMode="auto">
            <a:xfrm>
              <a:off x="1792" y="2342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6183" name="Text Box 91"/>
            <p:cNvSpPr txBox="1">
              <a:spLocks noChangeArrowheads="1"/>
            </p:cNvSpPr>
            <p:nvPr/>
          </p:nvSpPr>
          <p:spPr bwMode="auto">
            <a:xfrm>
              <a:off x="2699" y="2342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6184" name="Text Box 92"/>
            <p:cNvSpPr txBox="1">
              <a:spLocks noChangeArrowheads="1"/>
            </p:cNvSpPr>
            <p:nvPr/>
          </p:nvSpPr>
          <p:spPr bwMode="auto">
            <a:xfrm>
              <a:off x="2653" y="1934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6185" name="Text Box 93"/>
            <p:cNvSpPr txBox="1">
              <a:spLocks noChangeArrowheads="1"/>
            </p:cNvSpPr>
            <p:nvPr/>
          </p:nvSpPr>
          <p:spPr bwMode="auto">
            <a:xfrm>
              <a:off x="2608" y="709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6186" name="Text Box 94"/>
            <p:cNvSpPr txBox="1">
              <a:spLocks noChangeArrowheads="1"/>
            </p:cNvSpPr>
            <p:nvPr/>
          </p:nvSpPr>
          <p:spPr bwMode="auto">
            <a:xfrm>
              <a:off x="2517" y="1344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6187" name="Text Box 95"/>
            <p:cNvSpPr txBox="1">
              <a:spLocks noChangeArrowheads="1"/>
            </p:cNvSpPr>
            <p:nvPr/>
          </p:nvSpPr>
          <p:spPr bwMode="auto">
            <a:xfrm>
              <a:off x="2472" y="981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6188" name="Text Box 96"/>
            <p:cNvSpPr txBox="1">
              <a:spLocks noChangeArrowheads="1"/>
            </p:cNvSpPr>
            <p:nvPr/>
          </p:nvSpPr>
          <p:spPr bwMode="auto">
            <a:xfrm>
              <a:off x="3425" y="1027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6189" name="Text Box 97"/>
            <p:cNvSpPr txBox="1">
              <a:spLocks noChangeArrowheads="1"/>
            </p:cNvSpPr>
            <p:nvPr/>
          </p:nvSpPr>
          <p:spPr bwMode="auto">
            <a:xfrm>
              <a:off x="3334" y="1435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6190" name="Text Box 98"/>
            <p:cNvSpPr txBox="1">
              <a:spLocks noChangeArrowheads="1"/>
            </p:cNvSpPr>
            <p:nvPr/>
          </p:nvSpPr>
          <p:spPr bwMode="auto">
            <a:xfrm>
              <a:off x="3334" y="1843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00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BAD6B-02F2-4EF1-952F-97001EDE478D}" type="slidenum">
              <a:rPr lang="zh-CN" altLang="en-US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540209" y="247410"/>
            <a:ext cx="828092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Arial" charset="0"/>
              </a:rPr>
              <a:t>定义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f(i)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为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点到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E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的最短距离，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d(</a:t>
            </a:r>
            <a:r>
              <a:rPr lang="en-US" altLang="zh-CN" err="1">
                <a:solidFill>
                  <a:schemeClr val="tx1"/>
                </a:solidFill>
                <a:latin typeface="Arial" charset="0"/>
              </a:rPr>
              <a:t>i,j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为节点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到节点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j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的距离。 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40209" y="951708"/>
            <a:ext cx="8280920" cy="517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chemeClr val="tx1"/>
                </a:solidFill>
                <a:latin typeface="Arial" charset="0"/>
              </a:rPr>
              <a:t>倒</a:t>
            </a: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推的方法来求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A</a:t>
            </a: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到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的最短距离。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第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5</a:t>
            </a: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阶段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:  f (E)=0;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第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阶段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:  f(D1)=3; f(D2)=4 ;f(D3)=3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第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阶段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:  f(C1)=min{d (C1,D1)+f(D1),d (C1,D2)+f(D2)} =min{8,10}=8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                  f (C2)=d (C2,D1)+f (D1)=8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                  f (C3)=d (C3,D3)+f (D3)=11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                  f (C4)=d (C4,D3)+f (D3)=6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第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阶段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: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        f (B1)=min{d(B1,C1)+f(C1),d(B1,C2)+f(C2),d(B1,C3)+f(C3)}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        =min{1+8,6+8,3+11}=9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        f (B2)=min{d(B2,C2)+f(c2),d(B2,C4)+f(C4)}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        =min{8+8,4+6}=10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第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阶段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: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       f (A)=min{d(A,B1)+f(B1),d(A,B2)+f(B2)}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       =min{5+9,3+10}=13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最短路径：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A-&gt;B2-&gt;C4-&gt;D3-&gt;E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Arial" charset="0"/>
              </a:rPr>
              <a:t>最短距离：</a:t>
            </a: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13</a:t>
            </a:r>
            <a:endParaRPr lang="zh-CN" altLang="en-US" sz="2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FC591-5DA1-4E56-8C62-4D9545393BD7}" type="slidenum">
              <a:rPr lang="zh-CN" altLang="en-US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900113" y="2924176"/>
            <a:ext cx="7200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3600" baseline="-2500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3600">
                <a:solidFill>
                  <a:schemeClr val="tx1"/>
                </a:solidFill>
                <a:latin typeface="Times New Roman" pitchFamily="18" charset="0"/>
              </a:rPr>
              <a:t>[x]=min{f</a:t>
            </a:r>
            <a:r>
              <a:rPr kumimoji="1" lang="en-US" altLang="zh-CN" sz="3600" baseline="-25000">
                <a:solidFill>
                  <a:schemeClr val="tx1"/>
                </a:solidFill>
                <a:latin typeface="Times New Roman" pitchFamily="18" charset="0"/>
              </a:rPr>
              <a:t>k+1</a:t>
            </a:r>
            <a:r>
              <a:rPr kumimoji="1" lang="en-US" altLang="zh-CN" sz="3600">
                <a:solidFill>
                  <a:schemeClr val="tx1"/>
                </a:solidFill>
                <a:latin typeface="Times New Roman" pitchFamily="18" charset="0"/>
              </a:rPr>
              <a:t>[y</a:t>
            </a:r>
            <a:r>
              <a:rPr kumimoji="1" lang="en-US" altLang="zh-CN" sz="3600" baseline="-2500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3600">
                <a:solidFill>
                  <a:schemeClr val="tx1"/>
                </a:solidFill>
                <a:latin typeface="Times New Roman" pitchFamily="18" charset="0"/>
              </a:rPr>
              <a:t>]+d</a:t>
            </a:r>
            <a:r>
              <a:rPr kumimoji="1" lang="en-US" altLang="zh-CN" sz="3600" baseline="-25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3600">
                <a:solidFill>
                  <a:schemeClr val="tx1"/>
                </a:solidFill>
                <a:latin typeface="Times New Roman" pitchFamily="18" charset="0"/>
              </a:rPr>
              <a:t>[x,y</a:t>
            </a:r>
            <a:r>
              <a:rPr kumimoji="1" lang="en-US" altLang="zh-CN" sz="3600" baseline="-2500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3600">
                <a:solidFill>
                  <a:schemeClr val="tx1"/>
                </a:solidFill>
                <a:latin typeface="Times New Roman" pitchFamily="18" charset="0"/>
              </a:rPr>
              <a:t>]}</a:t>
            </a:r>
            <a:endParaRPr kumimoji="1" lang="zh-CN" altLang="en-US" sz="36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436574" y="476673"/>
            <a:ext cx="305433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状态转移方程：</a:t>
            </a:r>
          </a:p>
        </p:txBody>
      </p:sp>
      <p:sp>
        <p:nvSpPr>
          <p:cNvPr id="9221" name="Rectangle 9"/>
          <p:cNvSpPr>
            <a:spLocks noChangeArrowheads="1"/>
          </p:cNvSpPr>
          <p:nvPr/>
        </p:nvSpPr>
        <p:spPr bwMode="auto">
          <a:xfrm>
            <a:off x="2051053" y="1185414"/>
            <a:ext cx="5208775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由已求得的状态来求未知</a:t>
            </a:r>
            <a:r>
              <a:rPr kumimoji="1" lang="zh-CN" altLang="en-US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状态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</a:rPr>
              <a:t>的</a:t>
            </a:r>
            <a:endParaRPr kumimoji="1" lang="en-US" altLang="zh-CN" sz="280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kumimoji="1" lang="zh-CN" altLang="en-US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递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推关系式称为状态转移方程。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51053" y="3887514"/>
            <a:ext cx="5472113" cy="2150023"/>
            <a:chOff x="2051050" y="3887514"/>
            <a:chExt cx="5472113" cy="2150023"/>
          </a:xfrm>
        </p:grpSpPr>
        <p:sp>
          <p:nvSpPr>
            <p:cNvPr id="9222" name="Oval 10"/>
            <p:cNvSpPr>
              <a:spLocks noChangeArrowheads="1"/>
            </p:cNvSpPr>
            <p:nvPr/>
          </p:nvSpPr>
          <p:spPr bwMode="auto">
            <a:xfrm>
              <a:off x="2051050" y="4592366"/>
              <a:ext cx="576263" cy="565697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9223" name="Oval 11"/>
            <p:cNvSpPr>
              <a:spLocks noChangeArrowheads="1"/>
            </p:cNvSpPr>
            <p:nvPr/>
          </p:nvSpPr>
          <p:spPr bwMode="auto">
            <a:xfrm>
              <a:off x="3490912" y="3887514"/>
              <a:ext cx="721047" cy="56569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y1</a:t>
              </a:r>
            </a:p>
          </p:txBody>
        </p:sp>
        <p:sp>
          <p:nvSpPr>
            <p:cNvPr id="9224" name="Oval 12"/>
            <p:cNvSpPr>
              <a:spLocks noChangeArrowheads="1"/>
            </p:cNvSpPr>
            <p:nvPr/>
          </p:nvSpPr>
          <p:spPr bwMode="auto">
            <a:xfrm>
              <a:off x="3490913" y="4606651"/>
              <a:ext cx="721046" cy="56569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y2</a:t>
              </a:r>
            </a:p>
          </p:txBody>
        </p:sp>
        <p:sp>
          <p:nvSpPr>
            <p:cNvPr id="9225" name="Oval 13"/>
            <p:cNvSpPr>
              <a:spLocks noChangeArrowheads="1"/>
            </p:cNvSpPr>
            <p:nvPr/>
          </p:nvSpPr>
          <p:spPr bwMode="auto">
            <a:xfrm>
              <a:off x="3490913" y="5471840"/>
              <a:ext cx="721046" cy="56569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yi</a:t>
              </a:r>
            </a:p>
          </p:txBody>
        </p:sp>
        <p:sp>
          <p:nvSpPr>
            <p:cNvPr id="9226" name="Oval 15"/>
            <p:cNvSpPr>
              <a:spLocks noChangeArrowheads="1"/>
            </p:cNvSpPr>
            <p:nvPr/>
          </p:nvSpPr>
          <p:spPr bwMode="auto">
            <a:xfrm>
              <a:off x="6946900" y="4606650"/>
              <a:ext cx="576263" cy="56569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E</a:t>
              </a:r>
            </a:p>
          </p:txBody>
        </p:sp>
        <p:sp>
          <p:nvSpPr>
            <p:cNvPr id="9227" name="Line 16"/>
            <p:cNvSpPr>
              <a:spLocks noChangeShapeType="1"/>
            </p:cNvSpPr>
            <p:nvPr/>
          </p:nvSpPr>
          <p:spPr bwMode="auto">
            <a:xfrm flipV="1">
              <a:off x="2554288" y="4264025"/>
              <a:ext cx="936625" cy="43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8" name="Line 17"/>
            <p:cNvSpPr>
              <a:spLocks noChangeShapeType="1"/>
            </p:cNvSpPr>
            <p:nvPr/>
          </p:nvSpPr>
          <p:spPr bwMode="auto">
            <a:xfrm flipV="1">
              <a:off x="2627313" y="4911725"/>
              <a:ext cx="863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9" name="Line 18"/>
            <p:cNvSpPr>
              <a:spLocks noChangeShapeType="1"/>
            </p:cNvSpPr>
            <p:nvPr/>
          </p:nvSpPr>
          <p:spPr bwMode="auto">
            <a:xfrm>
              <a:off x="2554288" y="5054600"/>
              <a:ext cx="936625" cy="720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0" name="Line 19"/>
            <p:cNvSpPr>
              <a:spLocks noChangeShapeType="1"/>
            </p:cNvSpPr>
            <p:nvPr/>
          </p:nvSpPr>
          <p:spPr bwMode="auto">
            <a:xfrm>
              <a:off x="4067175" y="4191000"/>
              <a:ext cx="2879725" cy="647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1" name="Line 20"/>
            <p:cNvSpPr>
              <a:spLocks noChangeShapeType="1"/>
            </p:cNvSpPr>
            <p:nvPr/>
          </p:nvSpPr>
          <p:spPr bwMode="auto">
            <a:xfrm>
              <a:off x="4067175" y="4911725"/>
              <a:ext cx="2952750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2" name="Line 21"/>
            <p:cNvSpPr>
              <a:spLocks noChangeShapeType="1"/>
            </p:cNvSpPr>
            <p:nvPr/>
          </p:nvSpPr>
          <p:spPr bwMode="auto">
            <a:xfrm flipV="1">
              <a:off x="4067175" y="5054600"/>
              <a:ext cx="2952750" cy="720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233" name="Text Box 22"/>
          <p:cNvSpPr txBox="1">
            <a:spLocks noChangeArrowheads="1"/>
          </p:cNvSpPr>
          <p:nvPr/>
        </p:nvSpPr>
        <p:spPr bwMode="auto">
          <a:xfrm>
            <a:off x="2051053" y="2349501"/>
            <a:ext cx="547211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F[x]:x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到终点的最短距离。目标是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f</a:t>
            </a:r>
            <a:r>
              <a:rPr lang="en-US" altLang="zh-CN" baseline="-25000">
                <a:latin typeface="华文中宋" pitchFamily="2" charset="-122"/>
                <a:ea typeface="华文中宋" pitchFamily="2" charset="-122"/>
              </a:rPr>
              <a:t>1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[A]</a:t>
            </a:r>
          </a:p>
        </p:txBody>
      </p:sp>
      <p:sp>
        <p:nvSpPr>
          <p:cNvPr id="9234" name="Rectangle 23"/>
          <p:cNvSpPr>
            <a:spLocks noChangeArrowheads="1"/>
          </p:cNvSpPr>
          <p:nvPr/>
        </p:nvSpPr>
        <p:spPr bwMode="auto">
          <a:xfrm>
            <a:off x="900116" y="2276478"/>
            <a:ext cx="12637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>
                <a:solidFill>
                  <a:schemeClr val="tx1"/>
                </a:solidFill>
              </a:rPr>
              <a:t>倒推：</a:t>
            </a:r>
          </a:p>
        </p:txBody>
      </p:sp>
      <p:sp>
        <p:nvSpPr>
          <p:cNvPr id="2" name="右箭头 1"/>
          <p:cNvSpPr/>
          <p:nvPr/>
        </p:nvSpPr>
        <p:spPr>
          <a:xfrm rot="10800000">
            <a:off x="1966300" y="6021390"/>
            <a:ext cx="5183981" cy="215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4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0586C-D56B-4B2B-840A-141CACEF98AE}" type="slidenum">
              <a:rPr lang="zh-CN" altLang="en-US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76375" y="1700809"/>
            <a:ext cx="61928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3600" baseline="-2500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3600">
                <a:solidFill>
                  <a:schemeClr val="tx1"/>
                </a:solidFill>
                <a:latin typeface="Times New Roman" pitchFamily="18" charset="0"/>
              </a:rPr>
              <a:t>[x]=min{f</a:t>
            </a:r>
            <a:r>
              <a:rPr kumimoji="1" lang="en-US" altLang="zh-CN" sz="3600" baseline="-25000">
                <a:solidFill>
                  <a:schemeClr val="tx1"/>
                </a:solidFill>
                <a:latin typeface="Times New Roman" pitchFamily="18" charset="0"/>
              </a:rPr>
              <a:t>k-1</a:t>
            </a:r>
            <a:r>
              <a:rPr kumimoji="1" lang="en-US" altLang="zh-CN" sz="3600">
                <a:solidFill>
                  <a:schemeClr val="tx1"/>
                </a:solidFill>
                <a:latin typeface="Times New Roman" pitchFamily="18" charset="0"/>
              </a:rPr>
              <a:t>[y</a:t>
            </a:r>
            <a:r>
              <a:rPr kumimoji="1" lang="en-US" altLang="zh-CN" sz="3600" baseline="-2500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3600">
                <a:solidFill>
                  <a:schemeClr val="tx1"/>
                </a:solidFill>
                <a:latin typeface="Times New Roman" pitchFamily="18" charset="0"/>
              </a:rPr>
              <a:t>]+d</a:t>
            </a:r>
            <a:r>
              <a:rPr kumimoji="1" lang="en-US" altLang="zh-CN" sz="3600" baseline="-25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3600">
                <a:solidFill>
                  <a:schemeClr val="tx1"/>
                </a:solidFill>
                <a:latin typeface="Times New Roman" pitchFamily="18" charset="0"/>
              </a:rPr>
              <a:t>[y</a:t>
            </a:r>
            <a:r>
              <a:rPr kumimoji="1" lang="en-US" altLang="zh-CN" sz="3600" baseline="-2500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3600">
                <a:solidFill>
                  <a:schemeClr val="tx1"/>
                </a:solidFill>
                <a:latin typeface="Times New Roman" pitchFamily="18" charset="0"/>
              </a:rPr>
              <a:t>,x]}</a:t>
            </a:r>
            <a:endParaRPr kumimoji="1" lang="zh-CN" altLang="en-US" sz="36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979616" y="1052514"/>
            <a:ext cx="58324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F[x]: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起点到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x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最短距离。目标是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f</a:t>
            </a:r>
            <a:r>
              <a:rPr lang="en-US" altLang="zh-CN" baseline="-25000">
                <a:latin typeface="华文中宋" pitchFamily="2" charset="-122"/>
                <a:ea typeface="华文中宋" pitchFamily="2" charset="-122"/>
              </a:rPr>
              <a:t>5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[E]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95290" y="987427"/>
            <a:ext cx="17287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3200" b="1">
                <a:solidFill>
                  <a:schemeClr val="tx1"/>
                </a:solidFill>
              </a:rPr>
              <a:t>顺推：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15725" y="2680467"/>
            <a:ext cx="4752975" cy="2150023"/>
            <a:chOff x="1619250" y="3268389"/>
            <a:chExt cx="4752975" cy="2150023"/>
          </a:xfrm>
        </p:grpSpPr>
        <p:sp>
          <p:nvSpPr>
            <p:cNvPr id="10246" name="Oval 7"/>
            <p:cNvSpPr>
              <a:spLocks noChangeArrowheads="1"/>
            </p:cNvSpPr>
            <p:nvPr/>
          </p:nvSpPr>
          <p:spPr bwMode="auto">
            <a:xfrm>
              <a:off x="5795963" y="3873228"/>
              <a:ext cx="576262" cy="565697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10247" name="Oval 8"/>
            <p:cNvSpPr>
              <a:spLocks noChangeArrowheads="1"/>
            </p:cNvSpPr>
            <p:nvPr/>
          </p:nvSpPr>
          <p:spPr bwMode="auto">
            <a:xfrm>
              <a:off x="4138612" y="3268389"/>
              <a:ext cx="757237" cy="56569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y1</a:t>
              </a:r>
            </a:p>
          </p:txBody>
        </p:sp>
        <p:sp>
          <p:nvSpPr>
            <p:cNvPr id="10248" name="Oval 9"/>
            <p:cNvSpPr>
              <a:spLocks noChangeArrowheads="1"/>
            </p:cNvSpPr>
            <p:nvPr/>
          </p:nvSpPr>
          <p:spPr bwMode="auto">
            <a:xfrm>
              <a:off x="4138613" y="3987526"/>
              <a:ext cx="757236" cy="56569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y2</a:t>
              </a:r>
            </a:p>
          </p:txBody>
        </p:sp>
        <p:sp>
          <p:nvSpPr>
            <p:cNvPr id="10249" name="Oval 10"/>
            <p:cNvSpPr>
              <a:spLocks noChangeArrowheads="1"/>
            </p:cNvSpPr>
            <p:nvPr/>
          </p:nvSpPr>
          <p:spPr bwMode="auto">
            <a:xfrm>
              <a:off x="4138613" y="4852715"/>
              <a:ext cx="757236" cy="56569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yi</a:t>
              </a:r>
            </a:p>
          </p:txBody>
        </p:sp>
        <p:sp>
          <p:nvSpPr>
            <p:cNvPr id="10250" name="Oval 11"/>
            <p:cNvSpPr>
              <a:spLocks noChangeArrowheads="1"/>
            </p:cNvSpPr>
            <p:nvPr/>
          </p:nvSpPr>
          <p:spPr bwMode="auto">
            <a:xfrm>
              <a:off x="1619250" y="4017688"/>
              <a:ext cx="576263" cy="56569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A</a:t>
              </a:r>
            </a:p>
          </p:txBody>
        </p:sp>
        <p:sp>
          <p:nvSpPr>
            <p:cNvPr id="10251" name="Line 12"/>
            <p:cNvSpPr>
              <a:spLocks noChangeShapeType="1"/>
            </p:cNvSpPr>
            <p:nvPr/>
          </p:nvSpPr>
          <p:spPr bwMode="auto">
            <a:xfrm>
              <a:off x="4714875" y="3529013"/>
              <a:ext cx="1081088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2" name="Line 13"/>
            <p:cNvSpPr>
              <a:spLocks noChangeShapeType="1"/>
            </p:cNvSpPr>
            <p:nvPr/>
          </p:nvSpPr>
          <p:spPr bwMode="auto">
            <a:xfrm flipV="1">
              <a:off x="4714875" y="4249738"/>
              <a:ext cx="1081088" cy="73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3" name="Line 14"/>
            <p:cNvSpPr>
              <a:spLocks noChangeShapeType="1"/>
            </p:cNvSpPr>
            <p:nvPr/>
          </p:nvSpPr>
          <p:spPr bwMode="auto">
            <a:xfrm flipV="1">
              <a:off x="4714875" y="4394200"/>
              <a:ext cx="1152525" cy="792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4" name="Line 15"/>
            <p:cNvSpPr>
              <a:spLocks noChangeShapeType="1"/>
            </p:cNvSpPr>
            <p:nvPr/>
          </p:nvSpPr>
          <p:spPr bwMode="auto">
            <a:xfrm flipV="1">
              <a:off x="2195513" y="3602038"/>
              <a:ext cx="1944687" cy="576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5" name="Line 16"/>
            <p:cNvSpPr>
              <a:spLocks noChangeShapeType="1"/>
            </p:cNvSpPr>
            <p:nvPr/>
          </p:nvSpPr>
          <p:spPr bwMode="auto">
            <a:xfrm>
              <a:off x="2195513" y="4292600"/>
              <a:ext cx="1871662" cy="30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6" name="Line 17"/>
            <p:cNvSpPr>
              <a:spLocks noChangeShapeType="1"/>
            </p:cNvSpPr>
            <p:nvPr/>
          </p:nvSpPr>
          <p:spPr bwMode="auto">
            <a:xfrm>
              <a:off x="2124075" y="4437063"/>
              <a:ext cx="2016125" cy="677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" name="右箭头 16"/>
          <p:cNvSpPr/>
          <p:nvPr/>
        </p:nvSpPr>
        <p:spPr>
          <a:xfrm>
            <a:off x="1476378" y="5229201"/>
            <a:ext cx="5183981" cy="215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13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C5E3D-F0F8-4951-B3C5-6CA7DE89526E}" type="slidenum">
              <a:rPr lang="zh-CN" altLang="en-US"/>
              <a:pPr>
                <a:defRPr/>
              </a:pPr>
              <a:t>38</a:t>
            </a:fld>
            <a:endParaRPr lang="zh-CN" altLang="en-US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116013" y="1470996"/>
            <a:ext cx="7632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一般形式：</a:t>
            </a:r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</a:rPr>
              <a:t>U</a:t>
            </a:r>
            <a:r>
              <a:rPr kumimoji="1" lang="zh-CN" altLang="en-US" sz="2800" b="0">
                <a:solidFill>
                  <a:schemeClr val="tx1"/>
                </a:solidFill>
                <a:latin typeface="Times New Roman" pitchFamily="18" charset="0"/>
              </a:rPr>
              <a:t>：状态；     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：策略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042990" y="2348880"/>
            <a:ext cx="7705725" cy="28931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顺推：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f[U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]=opt{f[U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 pitchFamily="18" charset="0"/>
              </a:rPr>
              <a:t>k-1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]+L[U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 pitchFamily="18" charset="0"/>
              </a:rPr>
              <a:t>k-1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,X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 pitchFamily="18" charset="0"/>
              </a:rPr>
              <a:t>k-1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]} </a:t>
            </a:r>
            <a:b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</a:br>
            <a:endParaRPr kumimoji="1" lang="en-US" altLang="zh-CN" sz="280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smtClean="0">
                <a:solidFill>
                  <a:schemeClr val="tx1"/>
                </a:solidFill>
                <a:latin typeface="Times New Roman" pitchFamily="18" charset="0"/>
              </a:rPr>
              <a:t>L[U</a:t>
            </a:r>
            <a:r>
              <a:rPr kumimoji="1" lang="en-US" altLang="zh-CN" sz="2800" baseline="-25000" smtClean="0">
                <a:solidFill>
                  <a:schemeClr val="tx1"/>
                </a:solidFill>
                <a:latin typeface="Times New Roman" pitchFamily="18" charset="0"/>
              </a:rPr>
              <a:t>k-1</a:t>
            </a:r>
            <a:r>
              <a:rPr kumimoji="1" lang="en-US" altLang="zh-CN" sz="2800" smtClean="0">
                <a:solidFill>
                  <a:schemeClr val="tx1"/>
                </a:solidFill>
                <a:latin typeface="Times New Roman" pitchFamily="18" charset="0"/>
              </a:rPr>
              <a:t>,X</a:t>
            </a:r>
            <a:r>
              <a:rPr kumimoji="1" lang="en-US" altLang="zh-CN" sz="2800" baseline="-25000" smtClean="0">
                <a:solidFill>
                  <a:schemeClr val="tx1"/>
                </a:solidFill>
                <a:latin typeface="Times New Roman" pitchFamily="18" charset="0"/>
              </a:rPr>
              <a:t>k-1</a:t>
            </a:r>
            <a:r>
              <a:rPr kumimoji="1" lang="en-US" altLang="zh-CN" sz="2800" smtClean="0">
                <a:solidFill>
                  <a:schemeClr val="tx1"/>
                </a:solidFill>
                <a:latin typeface="Times New Roman" pitchFamily="18" charset="0"/>
              </a:rPr>
              <a:t>]：</a:t>
            </a:r>
          </a:p>
          <a:p>
            <a:pPr indent="457200" eaLnBrk="1" hangingPunct="1">
              <a:spcBef>
                <a:spcPct val="50000"/>
              </a:spcBef>
            </a:pPr>
            <a:r>
              <a:rPr kumimoji="1" lang="zh-CN" altLang="en-US" sz="2800" smtClean="0">
                <a:solidFill>
                  <a:schemeClr val="tx1"/>
                </a:solidFill>
                <a:latin typeface="Times New Roman" pitchFamily="18" charset="0"/>
              </a:rPr>
              <a:t>状态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</a:rPr>
              <a:t>U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k-1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通过策略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k-1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到达状态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</a:rPr>
              <a:t>U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zh-CN" altLang="en-US" sz="2800" smtClean="0">
                <a:solidFill>
                  <a:schemeClr val="tx1"/>
                </a:solidFill>
                <a:latin typeface="Times New Roman" pitchFamily="18" charset="0"/>
              </a:rPr>
              <a:t>的费用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smtClean="0">
                <a:solidFill>
                  <a:schemeClr val="tx1"/>
                </a:solidFill>
                <a:latin typeface="Times New Roman" pitchFamily="18" charset="0"/>
              </a:rPr>
              <a:t>     初始</a:t>
            </a:r>
            <a:r>
              <a:rPr kumimoji="1" lang="en-US" altLang="zh-CN" sz="2800" smtClean="0">
                <a:solidFill>
                  <a:schemeClr val="tx1"/>
                </a:solidFill>
                <a:latin typeface="Times New Roman" pitchFamily="18" charset="0"/>
              </a:rPr>
              <a:t>f[U</a:t>
            </a:r>
            <a:r>
              <a:rPr kumimoji="1" lang="en-US" altLang="zh-CN" sz="2800" baseline="-2500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kumimoji="1" lang="en-US" altLang="zh-CN" sz="2800" smtClean="0">
                <a:solidFill>
                  <a:schemeClr val="tx1"/>
                </a:solidFill>
                <a:latin typeface="Times New Roman" pitchFamily="18" charset="0"/>
              </a:rPr>
              <a:t>]</a:t>
            </a:r>
            <a:r>
              <a:rPr kumimoji="1" lang="zh-CN" altLang="en-US" sz="2800" smtClean="0">
                <a:solidFill>
                  <a:schemeClr val="tx1"/>
                </a:solidFill>
                <a:latin typeface="Times New Roman" pitchFamily="18" charset="0"/>
              </a:rPr>
              <a:t>；结果：</a:t>
            </a:r>
            <a:r>
              <a:rPr kumimoji="1" lang="en-US" altLang="zh-CN" sz="2800" smtClean="0">
                <a:solidFill>
                  <a:schemeClr val="tx1"/>
                </a:solidFill>
                <a:latin typeface="Times New Roman" pitchFamily="18" charset="0"/>
              </a:rPr>
              <a:t>f(U</a:t>
            </a:r>
            <a:r>
              <a:rPr kumimoji="1" lang="en-US" altLang="zh-CN" sz="2800" baseline="-25000" smtClean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kumimoji="1" lang="en-US" altLang="zh-CN" sz="280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kumimoji="1" lang="zh-CN" altLang="en-US" sz="28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7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BDB43-3D8C-4581-AD73-218453261CA2}" type="slidenum">
              <a:rPr lang="zh-CN" altLang="en-US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042988" y="1628776"/>
            <a:ext cx="7632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一般形式：</a:t>
            </a:r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</a:rPr>
              <a:t>U</a:t>
            </a:r>
            <a:r>
              <a:rPr kumimoji="1" lang="zh-CN" altLang="en-US" sz="2800" b="0">
                <a:solidFill>
                  <a:schemeClr val="tx1"/>
                </a:solidFill>
                <a:latin typeface="Times New Roman" pitchFamily="18" charset="0"/>
              </a:rPr>
              <a:t>：状态；     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：策略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042991" y="2492896"/>
            <a:ext cx="7380287" cy="353943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倒推：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kumimoji="1" lang="en-US" altLang="zh-CN" sz="2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f[U</a:t>
            </a:r>
            <a:r>
              <a:rPr kumimoji="1" lang="en-US" altLang="zh-CN" sz="2800" baseline="-25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k</a:t>
            </a:r>
            <a:r>
              <a:rPr kumimoji="1" lang="en-US" altLang="zh-CN" sz="2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]=opt{f[U</a:t>
            </a:r>
            <a:r>
              <a:rPr kumimoji="1" lang="en-US" altLang="zh-CN" sz="2800" baseline="-25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k+1</a:t>
            </a:r>
            <a:r>
              <a:rPr kumimoji="1" lang="en-US" altLang="zh-CN" sz="2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]+L[U</a:t>
            </a:r>
            <a:r>
              <a:rPr kumimoji="1" lang="en-US" altLang="zh-CN" sz="2800" baseline="-25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k</a:t>
            </a:r>
            <a:r>
              <a:rPr kumimoji="1" lang="en-US" altLang="zh-CN" sz="2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,X</a:t>
            </a:r>
            <a:r>
              <a:rPr kumimoji="1" lang="en-US" altLang="zh-CN" sz="2800" baseline="-25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k</a:t>
            </a:r>
            <a:r>
              <a:rPr kumimoji="1" lang="en-US" altLang="zh-CN" sz="2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]}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/>
            </a:r>
            <a:b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</a:br>
            <a:endParaRPr kumimoji="1" lang="en-US" altLang="zh-CN" sz="280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L[U</a:t>
            </a:r>
            <a:r>
              <a:rPr kumimoji="1" lang="en-US" altLang="zh-CN" sz="2800" baseline="-250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k</a:t>
            </a:r>
            <a:r>
              <a:rPr kumimoji="1" lang="en-US" altLang="zh-CN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,X</a:t>
            </a:r>
            <a:r>
              <a:rPr kumimoji="1" lang="en-US" altLang="zh-CN" sz="2800" baseline="-250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k</a:t>
            </a:r>
            <a:r>
              <a:rPr kumimoji="1" lang="en-US" altLang="zh-CN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]：</a:t>
            </a:r>
          </a:p>
          <a:p>
            <a:pPr indent="457200" eaLnBrk="1" hangingPunct="1">
              <a:spcBef>
                <a:spcPct val="50000"/>
              </a:spcBef>
            </a:pPr>
            <a:r>
              <a:rPr kumimoji="1" lang="zh-CN" altLang="en-US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状态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k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通过策略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2800" baseline="-25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k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到达状态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k+1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的费用</a:t>
            </a:r>
            <a:endParaRPr kumimoji="1" lang="en-US" altLang="zh-CN" sz="280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初始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f[U</a:t>
            </a:r>
            <a:r>
              <a:rPr kumimoji="1" lang="en-US" altLang="zh-CN" sz="2800" baseline="-25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n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]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；结果：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f(U</a:t>
            </a:r>
            <a:r>
              <a:rPr kumimoji="1" lang="en-US" altLang="zh-CN" sz="2800" baseline="-25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140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620690"/>
            <a:ext cx="2001416" cy="724943"/>
          </a:xfrm>
        </p:spPr>
        <p:txBody>
          <a:bodyPr>
            <a:normAutofit fontScale="90000"/>
          </a:bodyPr>
          <a:lstStyle/>
          <a:p>
            <a:r>
              <a:rPr lang="zh-CN" altLang="en-US" b="1" smtClean="0">
                <a:solidFill>
                  <a:schemeClr val="tx1"/>
                </a:solidFill>
              </a:rPr>
              <a:t>目录：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691680" y="1772817"/>
            <a:ext cx="6480720" cy="2304256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latin typeface="华文新魏" pitchFamily="2" charset="-122"/>
                <a:ea typeface="华文新魏" pitchFamily="2" charset="-122"/>
              </a:rPr>
              <a:t>两个引例</a:t>
            </a:r>
            <a:endParaRPr lang="en-US" altLang="zh-CN" sz="360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3600" smtClean="0">
                <a:latin typeface="华文新魏" pitchFamily="2" charset="-122"/>
                <a:ea typeface="华文新魏" pitchFamily="2" charset="-122"/>
              </a:rPr>
              <a:t>动态规划的基本概念</a:t>
            </a:r>
            <a:endParaRPr lang="en-US" altLang="zh-CN" sz="360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3600" smtClean="0">
                <a:latin typeface="华文新魏" pitchFamily="2" charset="-122"/>
                <a:ea typeface="华文新魏" pitchFamily="2" charset="-122"/>
              </a:rPr>
              <a:t>动态规划的常见模型及例题</a:t>
            </a:r>
            <a:endParaRPr lang="zh-CN" altLang="en-US" sz="36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1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2EE56-8E04-4931-A2C4-02D10CB1CD45}" type="slidenum">
              <a:rPr lang="zh-CN" altLang="en-US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55504" y="260650"/>
            <a:ext cx="8569325" cy="606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动态规划问题的特征 </a:t>
            </a:r>
            <a:r>
              <a:rPr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、最优子结构</a:t>
            </a:r>
          </a:p>
          <a:p>
            <a:pPr eaLnBrk="1" hangingPunct="1"/>
            <a:r>
              <a:rPr lang="zh-CN" altLang="en-US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zh-CN" altLang="en-US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如果问题的一个最优解中包含了子问题的最优解，则该问题具有最优子结构。也称最优化原理。</a:t>
            </a:r>
          </a:p>
          <a:p>
            <a:pPr eaLnBrk="1" hangingPunct="1"/>
            <a:r>
              <a:rPr lang="zh-CN" altLang="en-US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     最优子结构也可以理解为“整体最优则局部最优”。反之不一定成立。</a:t>
            </a:r>
            <a:r>
              <a:rPr lang="en-US" altLang="zh-CN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、重叠子问题</a:t>
            </a:r>
          </a:p>
          <a:p>
            <a:pPr eaLnBrk="1" hangingPunct="1"/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zh-CN" altLang="en-US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在解决整个问题时，要先解决其子问题，要解决这些子问题，又要先解决他们的子子问题 </a:t>
            </a:r>
            <a:r>
              <a:rPr lang="en-US" altLang="zh-CN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……</a:t>
            </a:r>
            <a:r>
              <a:rPr lang="zh-CN" altLang="en-US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。而这些子子问题又不是相互独立的，有很多是重复的，这些重复的子子问题称为重叠子问题。</a:t>
            </a:r>
          </a:p>
          <a:p>
            <a:pPr eaLnBrk="1" hangingPunct="1"/>
            <a:r>
              <a:rPr lang="zh-CN" altLang="en-US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     动态规划算法正是利用了这种子问题的重叠性质，对每一个子问题只解一次，而后将其解保存在一个表中，以后再遇到这些相同问题时直接查表就可以，而不需要再重复计算，每次查表的时间为常数。 </a:t>
            </a:r>
            <a:endParaRPr lang="en-US" altLang="zh-CN" b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0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、无后效性</a:t>
            </a:r>
            <a:r>
              <a:rPr lang="zh-CN" altLang="en-US" sz="3200" smtClean="0">
                <a:latin typeface="华文中宋" pitchFamily="2" charset="-122"/>
                <a:ea typeface="华文中宋" pitchFamily="2" charset="-122"/>
              </a:rPr>
              <a:t>原则</a:t>
            </a:r>
            <a:endParaRPr lang="zh-CN" altLang="en-US" sz="32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899592" y="1628801"/>
            <a:ext cx="7772400" cy="2989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smtClean="0"/>
              <a:t>已经求得的状态，不受未求状态的影响。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314891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8046E-C38A-4FBA-B493-9A555C089BE9}" type="slidenum">
              <a:rPr lang="zh-CN" altLang="en-US"/>
              <a:pPr>
                <a:defRPr/>
              </a:pPr>
              <a:t>42</a:t>
            </a:fld>
            <a:endParaRPr lang="zh-CN" altLang="en-US"/>
          </a:p>
        </p:txBody>
      </p:sp>
      <p:sp>
        <p:nvSpPr>
          <p:cNvPr id="16387" name="Text Box 54"/>
          <p:cNvSpPr txBox="1">
            <a:spLocks noChangeArrowheads="1"/>
          </p:cNvSpPr>
          <p:nvPr/>
        </p:nvSpPr>
        <p:spPr bwMode="auto">
          <a:xfrm>
            <a:off x="1258891" y="634559"/>
            <a:ext cx="68405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rPr>
              <a:t>最优子结构、重叠子问题、无后效性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19253" y="1484787"/>
            <a:ext cx="5616575" cy="3994149"/>
            <a:chOff x="1619250" y="1916113"/>
            <a:chExt cx="5616575" cy="3994150"/>
          </a:xfrm>
        </p:grpSpPr>
        <p:grpSp>
          <p:nvGrpSpPr>
            <p:cNvPr id="16388" name="Group 55"/>
            <p:cNvGrpSpPr>
              <a:grpSpLocks/>
            </p:cNvGrpSpPr>
            <p:nvPr/>
          </p:nvGrpSpPr>
          <p:grpSpPr bwMode="auto">
            <a:xfrm>
              <a:off x="1619250" y="3644900"/>
              <a:ext cx="5616575" cy="2265363"/>
              <a:chOff x="1156" y="1126"/>
              <a:chExt cx="3538" cy="1427"/>
            </a:xfrm>
          </p:grpSpPr>
          <p:sp>
            <p:nvSpPr>
              <p:cNvPr id="16431" name="Line 56"/>
              <p:cNvSpPr>
                <a:spLocks noChangeShapeType="1"/>
              </p:cNvSpPr>
              <p:nvPr/>
            </p:nvSpPr>
            <p:spPr bwMode="auto">
              <a:xfrm>
                <a:off x="1372" y="1205"/>
                <a:ext cx="0" cy="10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2" name="Line 57"/>
              <p:cNvSpPr>
                <a:spLocks noChangeShapeType="1"/>
              </p:cNvSpPr>
              <p:nvPr/>
            </p:nvSpPr>
            <p:spPr bwMode="auto">
              <a:xfrm>
                <a:off x="2105" y="1643"/>
                <a:ext cx="0" cy="5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3" name="Line 58"/>
              <p:cNvSpPr>
                <a:spLocks noChangeShapeType="1"/>
              </p:cNvSpPr>
              <p:nvPr/>
            </p:nvSpPr>
            <p:spPr bwMode="auto">
              <a:xfrm>
                <a:off x="2839" y="2002"/>
                <a:ext cx="0" cy="2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4" name="Line 59"/>
              <p:cNvSpPr>
                <a:spLocks noChangeShapeType="1"/>
              </p:cNvSpPr>
              <p:nvPr/>
            </p:nvSpPr>
            <p:spPr bwMode="auto">
              <a:xfrm>
                <a:off x="3615" y="1683"/>
                <a:ext cx="0" cy="5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5" name="Line 60"/>
              <p:cNvSpPr>
                <a:spLocks noChangeShapeType="1"/>
              </p:cNvSpPr>
              <p:nvPr/>
            </p:nvSpPr>
            <p:spPr bwMode="auto">
              <a:xfrm>
                <a:off x="4435" y="1126"/>
                <a:ext cx="0" cy="11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6" name="Text Box 61"/>
              <p:cNvSpPr txBox="1">
                <a:spLocks noChangeArrowheads="1"/>
              </p:cNvSpPr>
              <p:nvPr/>
            </p:nvSpPr>
            <p:spPr bwMode="auto">
              <a:xfrm>
                <a:off x="1156" y="2320"/>
                <a:ext cx="51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>
                    <a:solidFill>
                      <a:schemeClr val="tx1"/>
                    </a:solidFill>
                    <a:latin typeface="Arial" charset="0"/>
                  </a:rPr>
                  <a:t>阶段</a:t>
                </a:r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6437" name="Text Box 62"/>
              <p:cNvSpPr txBox="1">
                <a:spLocks noChangeArrowheads="1"/>
              </p:cNvSpPr>
              <p:nvPr/>
            </p:nvSpPr>
            <p:spPr bwMode="auto">
              <a:xfrm>
                <a:off x="1889" y="2320"/>
                <a:ext cx="51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>
                    <a:solidFill>
                      <a:schemeClr val="tx1"/>
                    </a:solidFill>
                    <a:latin typeface="Arial" charset="0"/>
                  </a:rPr>
                  <a:t>阶段</a:t>
                </a:r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6438" name="Text Box 63"/>
              <p:cNvSpPr txBox="1">
                <a:spLocks noChangeArrowheads="1"/>
              </p:cNvSpPr>
              <p:nvPr/>
            </p:nvSpPr>
            <p:spPr bwMode="auto">
              <a:xfrm>
                <a:off x="2666" y="2320"/>
                <a:ext cx="51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>
                    <a:solidFill>
                      <a:schemeClr val="tx1"/>
                    </a:solidFill>
                    <a:latin typeface="Arial" charset="0"/>
                  </a:rPr>
                  <a:t>阶段</a:t>
                </a:r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16439" name="Text Box 64"/>
              <p:cNvSpPr txBox="1">
                <a:spLocks noChangeArrowheads="1"/>
              </p:cNvSpPr>
              <p:nvPr/>
            </p:nvSpPr>
            <p:spPr bwMode="auto">
              <a:xfrm>
                <a:off x="3443" y="2317"/>
                <a:ext cx="51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>
                    <a:solidFill>
                      <a:schemeClr val="tx1"/>
                    </a:solidFill>
                    <a:latin typeface="Arial" charset="0"/>
                  </a:rPr>
                  <a:t>阶段</a:t>
                </a:r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16440" name="Text Box 65"/>
              <p:cNvSpPr txBox="1">
                <a:spLocks noChangeArrowheads="1"/>
              </p:cNvSpPr>
              <p:nvPr/>
            </p:nvSpPr>
            <p:spPr bwMode="auto">
              <a:xfrm>
                <a:off x="4176" y="2320"/>
                <a:ext cx="51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>
                    <a:solidFill>
                      <a:schemeClr val="tx1"/>
                    </a:solidFill>
                    <a:latin typeface="Arial" charset="0"/>
                  </a:rPr>
                  <a:t>阶段</a:t>
                </a:r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16389" name="Group 66"/>
            <p:cNvGrpSpPr>
              <a:grpSpLocks/>
            </p:cNvGrpSpPr>
            <p:nvPr/>
          </p:nvGrpSpPr>
          <p:grpSpPr bwMode="auto">
            <a:xfrm>
              <a:off x="1692275" y="1916113"/>
              <a:ext cx="5472113" cy="3168650"/>
              <a:chOff x="703" y="709"/>
              <a:chExt cx="3447" cy="1996"/>
            </a:xfrm>
          </p:grpSpPr>
          <p:sp>
            <p:nvSpPr>
              <p:cNvPr id="16390" name="Oval 67"/>
              <p:cNvSpPr>
                <a:spLocks noChangeArrowheads="1"/>
              </p:cNvSpPr>
              <p:nvPr/>
            </p:nvSpPr>
            <p:spPr bwMode="auto">
              <a:xfrm>
                <a:off x="703" y="1480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 b="0">
                    <a:solidFill>
                      <a:schemeClr val="tx1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16391" name="Oval 68"/>
              <p:cNvSpPr>
                <a:spLocks noChangeArrowheads="1"/>
              </p:cNvSpPr>
              <p:nvPr/>
            </p:nvSpPr>
            <p:spPr bwMode="auto">
              <a:xfrm>
                <a:off x="1429" y="1072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 b="0">
                    <a:solidFill>
                      <a:schemeClr val="tx1"/>
                    </a:solidFill>
                    <a:latin typeface="Arial" charset="0"/>
                  </a:rPr>
                  <a:t>B1</a:t>
                </a:r>
              </a:p>
            </p:txBody>
          </p:sp>
          <p:sp>
            <p:nvSpPr>
              <p:cNvPr id="16392" name="Oval 69"/>
              <p:cNvSpPr>
                <a:spLocks noChangeArrowheads="1"/>
              </p:cNvSpPr>
              <p:nvPr/>
            </p:nvSpPr>
            <p:spPr bwMode="auto">
              <a:xfrm>
                <a:off x="1429" y="2025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 b="0">
                    <a:solidFill>
                      <a:schemeClr val="tx1"/>
                    </a:solidFill>
                    <a:latin typeface="Arial" charset="0"/>
                  </a:rPr>
                  <a:t>B2</a:t>
                </a:r>
              </a:p>
            </p:txBody>
          </p:sp>
          <p:sp>
            <p:nvSpPr>
              <p:cNvPr id="16393" name="Oval 70"/>
              <p:cNvSpPr>
                <a:spLocks noChangeArrowheads="1"/>
              </p:cNvSpPr>
              <p:nvPr/>
            </p:nvSpPr>
            <p:spPr bwMode="auto">
              <a:xfrm>
                <a:off x="2200" y="709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 b="0">
                    <a:solidFill>
                      <a:schemeClr val="tx1"/>
                    </a:solidFill>
                    <a:latin typeface="Arial" charset="0"/>
                  </a:rPr>
                  <a:t>C1</a:t>
                </a:r>
              </a:p>
            </p:txBody>
          </p:sp>
          <p:sp>
            <p:nvSpPr>
              <p:cNvPr id="16394" name="Oval 71"/>
              <p:cNvSpPr>
                <a:spLocks noChangeArrowheads="1"/>
              </p:cNvSpPr>
              <p:nvPr/>
            </p:nvSpPr>
            <p:spPr bwMode="auto">
              <a:xfrm>
                <a:off x="2200" y="1344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 b="0">
                    <a:solidFill>
                      <a:srgbClr val="FF0000"/>
                    </a:solidFill>
                    <a:latin typeface="Arial" charset="0"/>
                  </a:rPr>
                  <a:t>C2</a:t>
                </a:r>
              </a:p>
            </p:txBody>
          </p:sp>
          <p:sp>
            <p:nvSpPr>
              <p:cNvPr id="16395" name="Oval 72"/>
              <p:cNvSpPr>
                <a:spLocks noChangeArrowheads="1"/>
              </p:cNvSpPr>
              <p:nvPr/>
            </p:nvSpPr>
            <p:spPr bwMode="auto">
              <a:xfrm>
                <a:off x="2200" y="1934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 b="0">
                    <a:solidFill>
                      <a:schemeClr val="tx1"/>
                    </a:solidFill>
                    <a:latin typeface="Arial" charset="0"/>
                  </a:rPr>
                  <a:t>C3</a:t>
                </a:r>
              </a:p>
            </p:txBody>
          </p:sp>
          <p:sp>
            <p:nvSpPr>
              <p:cNvPr id="16396" name="Oval 73"/>
              <p:cNvSpPr>
                <a:spLocks noChangeArrowheads="1"/>
              </p:cNvSpPr>
              <p:nvPr/>
            </p:nvSpPr>
            <p:spPr bwMode="auto">
              <a:xfrm>
                <a:off x="2200" y="243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 b="0">
                    <a:solidFill>
                      <a:schemeClr val="tx1"/>
                    </a:solidFill>
                    <a:latin typeface="Arial" charset="0"/>
                  </a:rPr>
                  <a:t>C4</a:t>
                </a:r>
              </a:p>
            </p:txBody>
          </p:sp>
          <p:sp>
            <p:nvSpPr>
              <p:cNvPr id="16397" name="Oval 74"/>
              <p:cNvSpPr>
                <a:spLocks noChangeArrowheads="1"/>
              </p:cNvSpPr>
              <p:nvPr/>
            </p:nvSpPr>
            <p:spPr bwMode="auto">
              <a:xfrm>
                <a:off x="3017" y="845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 b="0">
                    <a:solidFill>
                      <a:schemeClr val="tx1"/>
                    </a:solidFill>
                    <a:latin typeface="Arial" charset="0"/>
                  </a:rPr>
                  <a:t>D1</a:t>
                </a:r>
              </a:p>
            </p:txBody>
          </p:sp>
          <p:sp>
            <p:nvSpPr>
              <p:cNvPr id="16398" name="Oval 75"/>
              <p:cNvSpPr>
                <a:spLocks noChangeArrowheads="1"/>
              </p:cNvSpPr>
              <p:nvPr/>
            </p:nvSpPr>
            <p:spPr bwMode="auto">
              <a:xfrm>
                <a:off x="3017" y="1480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 b="0">
                    <a:solidFill>
                      <a:schemeClr val="tx1"/>
                    </a:solidFill>
                    <a:latin typeface="Arial" charset="0"/>
                  </a:rPr>
                  <a:t>D2</a:t>
                </a:r>
              </a:p>
            </p:txBody>
          </p:sp>
          <p:sp>
            <p:nvSpPr>
              <p:cNvPr id="16399" name="Oval 76"/>
              <p:cNvSpPr>
                <a:spLocks noChangeArrowheads="1"/>
              </p:cNvSpPr>
              <p:nvPr/>
            </p:nvSpPr>
            <p:spPr bwMode="auto">
              <a:xfrm>
                <a:off x="3017" y="2070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 b="0">
                    <a:solidFill>
                      <a:schemeClr val="tx1"/>
                    </a:solidFill>
                    <a:latin typeface="Arial" charset="0"/>
                  </a:rPr>
                  <a:t>D3</a:t>
                </a:r>
              </a:p>
            </p:txBody>
          </p:sp>
          <p:sp>
            <p:nvSpPr>
              <p:cNvPr id="16400" name="Oval 77"/>
              <p:cNvSpPr>
                <a:spLocks noChangeArrowheads="1"/>
              </p:cNvSpPr>
              <p:nvPr/>
            </p:nvSpPr>
            <p:spPr bwMode="auto">
              <a:xfrm>
                <a:off x="3878" y="1435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 b="0">
                    <a:solidFill>
                      <a:schemeClr val="tx1"/>
                    </a:solidFill>
                    <a:latin typeface="Arial" charset="0"/>
                  </a:rPr>
                  <a:t>E</a:t>
                </a:r>
              </a:p>
            </p:txBody>
          </p:sp>
          <p:sp>
            <p:nvSpPr>
              <p:cNvPr id="16401" name="Line 78"/>
              <p:cNvSpPr>
                <a:spLocks noChangeShapeType="1"/>
              </p:cNvSpPr>
              <p:nvPr/>
            </p:nvSpPr>
            <p:spPr bwMode="auto">
              <a:xfrm flipV="1">
                <a:off x="975" y="1253"/>
                <a:ext cx="454" cy="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2" name="Line 79"/>
              <p:cNvSpPr>
                <a:spLocks noChangeShapeType="1"/>
              </p:cNvSpPr>
              <p:nvPr/>
            </p:nvSpPr>
            <p:spPr bwMode="auto">
              <a:xfrm>
                <a:off x="930" y="1707"/>
                <a:ext cx="499" cy="40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3" name="Line 80"/>
              <p:cNvSpPr>
                <a:spLocks noChangeShapeType="1"/>
              </p:cNvSpPr>
              <p:nvPr/>
            </p:nvSpPr>
            <p:spPr bwMode="auto">
              <a:xfrm flipV="1">
                <a:off x="1701" y="936"/>
                <a:ext cx="544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4" name="Line 81"/>
              <p:cNvSpPr>
                <a:spLocks noChangeShapeType="1"/>
              </p:cNvSpPr>
              <p:nvPr/>
            </p:nvSpPr>
            <p:spPr bwMode="auto">
              <a:xfrm>
                <a:off x="1701" y="1253"/>
                <a:ext cx="499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5" name="Line 82"/>
              <p:cNvSpPr>
                <a:spLocks noChangeShapeType="1"/>
              </p:cNvSpPr>
              <p:nvPr/>
            </p:nvSpPr>
            <p:spPr bwMode="auto">
              <a:xfrm>
                <a:off x="1656" y="1299"/>
                <a:ext cx="544" cy="7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6" name="Line 83"/>
              <p:cNvSpPr>
                <a:spLocks noChangeShapeType="1"/>
              </p:cNvSpPr>
              <p:nvPr/>
            </p:nvSpPr>
            <p:spPr bwMode="auto">
              <a:xfrm flipV="1">
                <a:off x="1656" y="1571"/>
                <a:ext cx="589" cy="4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7" name="Line 84"/>
              <p:cNvSpPr>
                <a:spLocks noChangeShapeType="1"/>
              </p:cNvSpPr>
              <p:nvPr/>
            </p:nvSpPr>
            <p:spPr bwMode="auto">
              <a:xfrm>
                <a:off x="1656" y="2206"/>
                <a:ext cx="544" cy="31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8" name="Line 85"/>
              <p:cNvSpPr>
                <a:spLocks noChangeShapeType="1"/>
              </p:cNvSpPr>
              <p:nvPr/>
            </p:nvSpPr>
            <p:spPr bwMode="auto">
              <a:xfrm>
                <a:off x="2472" y="845"/>
                <a:ext cx="544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9" name="Line 86"/>
              <p:cNvSpPr>
                <a:spLocks noChangeShapeType="1"/>
              </p:cNvSpPr>
              <p:nvPr/>
            </p:nvSpPr>
            <p:spPr bwMode="auto">
              <a:xfrm>
                <a:off x="2472" y="891"/>
                <a:ext cx="544" cy="6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0" name="Line 87"/>
              <p:cNvSpPr>
                <a:spLocks noChangeShapeType="1"/>
              </p:cNvSpPr>
              <p:nvPr/>
            </p:nvSpPr>
            <p:spPr bwMode="auto">
              <a:xfrm flipV="1">
                <a:off x="2472" y="1072"/>
                <a:ext cx="59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1" name="Line 88"/>
              <p:cNvSpPr>
                <a:spLocks noChangeShapeType="1"/>
              </p:cNvSpPr>
              <p:nvPr/>
            </p:nvSpPr>
            <p:spPr bwMode="auto">
              <a:xfrm>
                <a:off x="2472" y="2070"/>
                <a:ext cx="544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Line 89"/>
              <p:cNvSpPr>
                <a:spLocks noChangeShapeType="1"/>
              </p:cNvSpPr>
              <p:nvPr/>
            </p:nvSpPr>
            <p:spPr bwMode="auto">
              <a:xfrm flipV="1">
                <a:off x="2472" y="2251"/>
                <a:ext cx="590" cy="31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3" name="Line 90"/>
              <p:cNvSpPr>
                <a:spLocks noChangeShapeType="1"/>
              </p:cNvSpPr>
              <p:nvPr/>
            </p:nvSpPr>
            <p:spPr bwMode="auto">
              <a:xfrm>
                <a:off x="3289" y="1027"/>
                <a:ext cx="589" cy="4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4" name="Line 91"/>
              <p:cNvSpPr>
                <a:spLocks noChangeShapeType="1"/>
              </p:cNvSpPr>
              <p:nvPr/>
            </p:nvSpPr>
            <p:spPr bwMode="auto">
              <a:xfrm>
                <a:off x="3289" y="1616"/>
                <a:ext cx="5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5" name="Line 92"/>
              <p:cNvSpPr>
                <a:spLocks noChangeShapeType="1"/>
              </p:cNvSpPr>
              <p:nvPr/>
            </p:nvSpPr>
            <p:spPr bwMode="auto">
              <a:xfrm flipV="1">
                <a:off x="3289" y="1662"/>
                <a:ext cx="635" cy="54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6" name="Text Box 93"/>
              <p:cNvSpPr txBox="1">
                <a:spLocks noChangeArrowheads="1"/>
              </p:cNvSpPr>
              <p:nvPr/>
            </p:nvSpPr>
            <p:spPr bwMode="auto">
              <a:xfrm>
                <a:off x="1066" y="1208"/>
                <a:ext cx="22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16417" name="Text Box 94"/>
              <p:cNvSpPr txBox="1">
                <a:spLocks noChangeArrowheads="1"/>
              </p:cNvSpPr>
              <p:nvPr/>
            </p:nvSpPr>
            <p:spPr bwMode="auto">
              <a:xfrm>
                <a:off x="1066" y="1889"/>
                <a:ext cx="22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16418" name="Text Box 95"/>
              <p:cNvSpPr txBox="1">
                <a:spLocks noChangeArrowheads="1"/>
              </p:cNvSpPr>
              <p:nvPr/>
            </p:nvSpPr>
            <p:spPr bwMode="auto">
              <a:xfrm>
                <a:off x="1792" y="845"/>
                <a:ext cx="22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6419" name="Text Box 96"/>
              <p:cNvSpPr txBox="1">
                <a:spLocks noChangeArrowheads="1"/>
              </p:cNvSpPr>
              <p:nvPr/>
            </p:nvSpPr>
            <p:spPr bwMode="auto">
              <a:xfrm>
                <a:off x="1837" y="1140"/>
                <a:ext cx="22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16420" name="Text Box 97"/>
              <p:cNvSpPr txBox="1">
                <a:spLocks noChangeArrowheads="1"/>
              </p:cNvSpPr>
              <p:nvPr/>
            </p:nvSpPr>
            <p:spPr bwMode="auto">
              <a:xfrm>
                <a:off x="1655" y="1435"/>
                <a:ext cx="22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16421" name="Text Box 98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22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16422" name="Text Box 99"/>
              <p:cNvSpPr txBox="1">
                <a:spLocks noChangeArrowheads="1"/>
              </p:cNvSpPr>
              <p:nvPr/>
            </p:nvSpPr>
            <p:spPr bwMode="auto">
              <a:xfrm>
                <a:off x="1792" y="2342"/>
                <a:ext cx="22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16423" name="Text Box 100"/>
              <p:cNvSpPr txBox="1">
                <a:spLocks noChangeArrowheads="1"/>
              </p:cNvSpPr>
              <p:nvPr/>
            </p:nvSpPr>
            <p:spPr bwMode="auto">
              <a:xfrm>
                <a:off x="2699" y="2342"/>
                <a:ext cx="22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16424" name="Text Box 101"/>
              <p:cNvSpPr txBox="1">
                <a:spLocks noChangeArrowheads="1"/>
              </p:cNvSpPr>
              <p:nvPr/>
            </p:nvSpPr>
            <p:spPr bwMode="auto">
              <a:xfrm>
                <a:off x="2653" y="1934"/>
                <a:ext cx="22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16425" name="Text Box 102"/>
              <p:cNvSpPr txBox="1">
                <a:spLocks noChangeArrowheads="1"/>
              </p:cNvSpPr>
              <p:nvPr/>
            </p:nvSpPr>
            <p:spPr bwMode="auto">
              <a:xfrm>
                <a:off x="2608" y="709"/>
                <a:ext cx="22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16426" name="Text Box 103"/>
              <p:cNvSpPr txBox="1">
                <a:spLocks noChangeArrowheads="1"/>
              </p:cNvSpPr>
              <p:nvPr/>
            </p:nvSpPr>
            <p:spPr bwMode="auto">
              <a:xfrm>
                <a:off x="2517" y="1344"/>
                <a:ext cx="22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16427" name="Text Box 104"/>
              <p:cNvSpPr txBox="1">
                <a:spLocks noChangeArrowheads="1"/>
              </p:cNvSpPr>
              <p:nvPr/>
            </p:nvSpPr>
            <p:spPr bwMode="auto">
              <a:xfrm>
                <a:off x="2472" y="981"/>
                <a:ext cx="22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16428" name="Text Box 105"/>
              <p:cNvSpPr txBox="1">
                <a:spLocks noChangeArrowheads="1"/>
              </p:cNvSpPr>
              <p:nvPr/>
            </p:nvSpPr>
            <p:spPr bwMode="auto">
              <a:xfrm>
                <a:off x="3425" y="1027"/>
                <a:ext cx="22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16429" name="Text Box 106"/>
              <p:cNvSpPr txBox="1">
                <a:spLocks noChangeArrowheads="1"/>
              </p:cNvSpPr>
              <p:nvPr/>
            </p:nvSpPr>
            <p:spPr bwMode="auto">
              <a:xfrm>
                <a:off x="3334" y="1435"/>
                <a:ext cx="22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16430" name="Text Box 107"/>
              <p:cNvSpPr txBox="1">
                <a:spLocks noChangeArrowheads="1"/>
              </p:cNvSpPr>
              <p:nvPr/>
            </p:nvSpPr>
            <p:spPr bwMode="auto">
              <a:xfrm>
                <a:off x="3334" y="1843"/>
                <a:ext cx="22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53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36712"/>
            <a:ext cx="4552592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/>
          <p:cNvSpPr/>
          <p:nvPr/>
        </p:nvSpPr>
        <p:spPr>
          <a:xfrm rot="10800000">
            <a:off x="827584" y="836712"/>
            <a:ext cx="360040" cy="4248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65E3C-E553-40A4-A1A3-BC0BE6705975}" type="slidenum">
              <a:rPr lang="zh-CN" altLang="en-US"/>
              <a:pPr>
                <a:defRPr/>
              </a:pPr>
              <a:t>44</a:t>
            </a:fld>
            <a:endParaRPr lang="zh-CN" altLang="en-US"/>
          </a:p>
        </p:txBody>
      </p:sp>
      <p:sp>
        <p:nvSpPr>
          <p:cNvPr id="18435" name="内容占位符 2"/>
          <p:cNvSpPr>
            <a:spLocks noGrp="1"/>
          </p:cNvSpPr>
          <p:nvPr>
            <p:ph idx="4294967295"/>
          </p:nvPr>
        </p:nvSpPr>
        <p:spPr>
          <a:xfrm>
            <a:off x="1116013" y="981078"/>
            <a:ext cx="4679950" cy="185102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itchFamily="2" charset="-122"/>
                <a:ea typeface="华文中宋" pitchFamily="2" charset="-122"/>
              </a:rPr>
              <a:t>拓扑图（有向无环图）</a:t>
            </a:r>
            <a:endParaRPr lang="en-US" altLang="zh-CN" smtClean="0">
              <a:latin typeface="华文中宋" pitchFamily="2" charset="-122"/>
              <a:ea typeface="华文中宋" pitchFamily="2" charset="-122"/>
            </a:endParaRPr>
          </a:p>
          <a:p>
            <a:pPr eaLnBrk="1" hangingPunct="1"/>
            <a:r>
              <a:rPr lang="zh-CN" altLang="en-US" smtClean="0">
                <a:latin typeface="华文中宋" pitchFamily="2" charset="-122"/>
                <a:ea typeface="华文中宋" pitchFamily="2" charset="-122"/>
              </a:rPr>
              <a:t>无后效性</a:t>
            </a:r>
            <a:endParaRPr lang="en-US" altLang="zh-CN" smtClean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73188" y="3635378"/>
            <a:ext cx="500062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sp>
        <p:nvSpPr>
          <p:cNvPr id="5" name="椭圆 4"/>
          <p:cNvSpPr/>
          <p:nvPr/>
        </p:nvSpPr>
        <p:spPr>
          <a:xfrm>
            <a:off x="2944813" y="2492378"/>
            <a:ext cx="500062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sp>
        <p:nvSpPr>
          <p:cNvPr id="6" name="椭圆 5"/>
          <p:cNvSpPr/>
          <p:nvPr/>
        </p:nvSpPr>
        <p:spPr>
          <a:xfrm>
            <a:off x="2944813" y="3635378"/>
            <a:ext cx="500062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sp>
        <p:nvSpPr>
          <p:cNvPr id="7" name="椭圆 6"/>
          <p:cNvSpPr/>
          <p:nvPr/>
        </p:nvSpPr>
        <p:spPr>
          <a:xfrm>
            <a:off x="2944813" y="4849815"/>
            <a:ext cx="500062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sp>
        <p:nvSpPr>
          <p:cNvPr id="8" name="椭圆 7"/>
          <p:cNvSpPr/>
          <p:nvPr/>
        </p:nvSpPr>
        <p:spPr>
          <a:xfrm>
            <a:off x="4516438" y="2492378"/>
            <a:ext cx="500062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sp>
        <p:nvSpPr>
          <p:cNvPr id="9" name="椭圆 8"/>
          <p:cNvSpPr/>
          <p:nvPr/>
        </p:nvSpPr>
        <p:spPr>
          <a:xfrm>
            <a:off x="4516438" y="3635378"/>
            <a:ext cx="500062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sp>
        <p:nvSpPr>
          <p:cNvPr id="10" name="椭圆 9"/>
          <p:cNvSpPr/>
          <p:nvPr/>
        </p:nvSpPr>
        <p:spPr>
          <a:xfrm>
            <a:off x="4516438" y="4849815"/>
            <a:ext cx="500062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sp>
        <p:nvSpPr>
          <p:cNvPr id="11" name="椭圆 10"/>
          <p:cNvSpPr/>
          <p:nvPr/>
        </p:nvSpPr>
        <p:spPr>
          <a:xfrm>
            <a:off x="6016628" y="3635378"/>
            <a:ext cx="500063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cxnSp>
        <p:nvCxnSpPr>
          <p:cNvPr id="18444" name="直接箭头连接符 16"/>
          <p:cNvCxnSpPr>
            <a:cxnSpLocks noChangeShapeType="1"/>
            <a:stCxn id="4" idx="7"/>
            <a:endCxn id="5" idx="3"/>
          </p:cNvCxnSpPr>
          <p:nvPr/>
        </p:nvCxnSpPr>
        <p:spPr bwMode="auto">
          <a:xfrm rot="5400000" flipH="1" flipV="1">
            <a:off x="2014540" y="2705103"/>
            <a:ext cx="788987" cy="1217613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直接箭头连接符 18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873253" y="3886202"/>
            <a:ext cx="1071563" cy="1588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直接箭头连接符 20"/>
          <p:cNvCxnSpPr>
            <a:cxnSpLocks noChangeShapeType="1"/>
            <a:stCxn id="4" idx="5"/>
            <a:endCxn id="7" idx="2"/>
          </p:cNvCxnSpPr>
          <p:nvPr/>
        </p:nvCxnSpPr>
        <p:spPr bwMode="auto">
          <a:xfrm rot="16200000" flipH="1">
            <a:off x="1853407" y="4009232"/>
            <a:ext cx="1038226" cy="1144588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直接箭头连接符 23"/>
          <p:cNvCxnSpPr>
            <a:cxnSpLocks noChangeShapeType="1"/>
            <a:stCxn id="5" idx="6"/>
            <a:endCxn id="8" idx="2"/>
          </p:cNvCxnSpPr>
          <p:nvPr/>
        </p:nvCxnSpPr>
        <p:spPr bwMode="auto">
          <a:xfrm>
            <a:off x="3444878" y="2741614"/>
            <a:ext cx="1071563" cy="3175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直接箭头连接符 25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3444878" y="2741615"/>
            <a:ext cx="1071563" cy="2359025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直接箭头连接符 29"/>
          <p:cNvCxnSpPr>
            <a:cxnSpLocks noChangeShapeType="1"/>
            <a:stCxn id="6" idx="6"/>
            <a:endCxn id="10" idx="2"/>
          </p:cNvCxnSpPr>
          <p:nvPr/>
        </p:nvCxnSpPr>
        <p:spPr bwMode="auto">
          <a:xfrm>
            <a:off x="3444878" y="3886201"/>
            <a:ext cx="1071563" cy="1214438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直接箭头连接符 31"/>
          <p:cNvCxnSpPr>
            <a:cxnSpLocks noChangeShapeType="1"/>
            <a:stCxn id="7" idx="6"/>
            <a:endCxn id="9" idx="2"/>
          </p:cNvCxnSpPr>
          <p:nvPr/>
        </p:nvCxnSpPr>
        <p:spPr bwMode="auto">
          <a:xfrm flipV="1">
            <a:off x="3444878" y="3886201"/>
            <a:ext cx="1071563" cy="1214438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直接箭头连接符 33"/>
          <p:cNvCxnSpPr>
            <a:cxnSpLocks noChangeShapeType="1"/>
            <a:stCxn id="8" idx="6"/>
            <a:endCxn id="11" idx="1"/>
          </p:cNvCxnSpPr>
          <p:nvPr/>
        </p:nvCxnSpPr>
        <p:spPr bwMode="auto">
          <a:xfrm>
            <a:off x="5029200" y="2743201"/>
            <a:ext cx="1060450" cy="952500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直接箭头连接符 35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5016503" y="3886202"/>
            <a:ext cx="1000125" cy="1588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直接箭头连接符 16"/>
          <p:cNvCxnSpPr>
            <a:cxnSpLocks noChangeShapeType="1"/>
          </p:cNvCxnSpPr>
          <p:nvPr/>
        </p:nvCxnSpPr>
        <p:spPr bwMode="auto">
          <a:xfrm flipV="1">
            <a:off x="3359153" y="2922590"/>
            <a:ext cx="1217613" cy="788987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1681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405F8-3CDB-4CED-A476-5194D9ABA306}" type="slidenum">
              <a:rPr lang="zh-CN" altLang="en-US"/>
              <a:pPr>
                <a:defRPr/>
              </a:pPr>
              <a:t>45</a:t>
            </a:fld>
            <a:endParaRPr lang="zh-CN" altLang="en-US"/>
          </a:p>
        </p:txBody>
      </p:sp>
      <p:sp>
        <p:nvSpPr>
          <p:cNvPr id="19459" name="内容占位符 2"/>
          <p:cNvSpPr>
            <a:spLocks noGrp="1"/>
          </p:cNvSpPr>
          <p:nvPr>
            <p:ph idx="4294967295"/>
          </p:nvPr>
        </p:nvSpPr>
        <p:spPr>
          <a:xfrm>
            <a:off x="611188" y="1268414"/>
            <a:ext cx="8229600" cy="1223963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itchFamily="2" charset="-122"/>
                <a:ea typeface="华文中宋" pitchFamily="2" charset="-122"/>
              </a:rPr>
              <a:t>非拓扑图（可能有环）</a:t>
            </a:r>
            <a:endParaRPr lang="en-US" altLang="zh-CN" smtClean="0">
              <a:latin typeface="华文中宋" pitchFamily="2" charset="-122"/>
              <a:ea typeface="华文中宋" pitchFamily="2" charset="-122"/>
            </a:endParaRPr>
          </a:p>
          <a:p>
            <a:pPr eaLnBrk="1" hangingPunct="1"/>
            <a:r>
              <a:rPr lang="zh-CN" altLang="en-US" smtClean="0">
                <a:latin typeface="华文中宋" pitchFamily="2" charset="-122"/>
                <a:ea typeface="华文中宋" pitchFamily="2" charset="-122"/>
              </a:rPr>
              <a:t>有后效性</a:t>
            </a:r>
            <a:r>
              <a:rPr lang="en-US" altLang="zh-CN" smtClean="0">
                <a:latin typeface="华文中宋" pitchFamily="2" charset="-122"/>
                <a:ea typeface="华文中宋" pitchFamily="2" charset="-122"/>
              </a:rPr>
              <a:t>    a</a:t>
            </a:r>
            <a:r>
              <a:rPr lang="en-US" altLang="zh-CN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bc </a:t>
            </a:r>
            <a:r>
              <a:rPr lang="zh-CN" altLang="en-US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？ </a:t>
            </a:r>
            <a:r>
              <a:rPr lang="en-US" altLang="zh-CN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bca</a:t>
            </a:r>
            <a:r>
              <a:rPr lang="zh-CN" altLang="en-US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？</a:t>
            </a:r>
            <a:r>
              <a:rPr lang="en-US" altLang="zh-CN" smtClean="0">
                <a:latin typeface="华文中宋" pitchFamily="2" charset="-122"/>
                <a:ea typeface="华文中宋" pitchFamily="2" charset="-122"/>
              </a:rPr>
              <a:t>   </a:t>
            </a:r>
          </a:p>
        </p:txBody>
      </p:sp>
      <p:sp>
        <p:nvSpPr>
          <p:cNvPr id="43" name="椭圆 42"/>
          <p:cNvSpPr/>
          <p:nvPr/>
        </p:nvSpPr>
        <p:spPr>
          <a:xfrm>
            <a:off x="942978" y="3854452"/>
            <a:ext cx="500063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sp>
        <p:nvSpPr>
          <p:cNvPr id="44" name="椭圆 43"/>
          <p:cNvSpPr/>
          <p:nvPr/>
        </p:nvSpPr>
        <p:spPr>
          <a:xfrm>
            <a:off x="2728913" y="2997202"/>
            <a:ext cx="500062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sp>
        <p:nvSpPr>
          <p:cNvPr id="45" name="椭圆 44"/>
          <p:cNvSpPr/>
          <p:nvPr/>
        </p:nvSpPr>
        <p:spPr>
          <a:xfrm>
            <a:off x="2800350" y="4354515"/>
            <a:ext cx="500063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0">
                <a:solidFill>
                  <a:srgbClr val="FF0000"/>
                </a:solidFill>
                <a:latin typeface="Constantia" pitchFamily="18" charset="0"/>
              </a:rPr>
              <a:t>a</a:t>
            </a:r>
            <a:endParaRPr lang="zh-CN" altLang="en-US" sz="1800" b="0">
              <a:solidFill>
                <a:srgbClr val="FF0000"/>
              </a:solidFill>
              <a:latin typeface="Constantia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371978" y="2997202"/>
            <a:ext cx="500063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0">
                <a:solidFill>
                  <a:srgbClr val="FF0000"/>
                </a:solidFill>
                <a:latin typeface="Constantia" pitchFamily="18" charset="0"/>
              </a:rPr>
              <a:t>b</a:t>
            </a:r>
            <a:endParaRPr lang="zh-CN" altLang="en-US" sz="1800" b="0">
              <a:solidFill>
                <a:srgbClr val="FF0000"/>
              </a:solidFill>
              <a:latin typeface="Constantia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872163" y="3282952"/>
            <a:ext cx="500062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0">
                <a:solidFill>
                  <a:srgbClr val="FF0000"/>
                </a:solidFill>
                <a:latin typeface="Constantia" pitchFamily="18" charset="0"/>
              </a:rPr>
              <a:t>c</a:t>
            </a:r>
            <a:endParaRPr lang="zh-CN" altLang="en-US" sz="1800" b="0">
              <a:solidFill>
                <a:srgbClr val="FF0000"/>
              </a:solidFill>
              <a:latin typeface="Constantia" pitchFamily="18" charset="0"/>
            </a:endParaRPr>
          </a:p>
        </p:txBody>
      </p:sp>
      <p:cxnSp>
        <p:nvCxnSpPr>
          <p:cNvPr id="19465" name="直接箭头连接符 50"/>
          <p:cNvCxnSpPr>
            <a:cxnSpLocks noChangeShapeType="1"/>
            <a:stCxn id="43" idx="7"/>
            <a:endCxn id="44" idx="2"/>
          </p:cNvCxnSpPr>
          <p:nvPr/>
        </p:nvCxnSpPr>
        <p:spPr bwMode="auto">
          <a:xfrm rot="5400000" flipH="1" flipV="1">
            <a:off x="1709739" y="2908300"/>
            <a:ext cx="679451" cy="1358900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直接箭头连接符 51"/>
          <p:cNvCxnSpPr>
            <a:cxnSpLocks noChangeShapeType="1"/>
            <a:stCxn id="43" idx="6"/>
            <a:endCxn id="45" idx="2"/>
          </p:cNvCxnSpPr>
          <p:nvPr/>
        </p:nvCxnSpPr>
        <p:spPr bwMode="auto">
          <a:xfrm>
            <a:off x="1443038" y="4105277"/>
            <a:ext cx="1357312" cy="500063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直接箭头连接符 53"/>
          <p:cNvCxnSpPr>
            <a:cxnSpLocks noChangeShapeType="1"/>
            <a:stCxn id="44" idx="6"/>
            <a:endCxn id="47" idx="2"/>
          </p:cNvCxnSpPr>
          <p:nvPr/>
        </p:nvCxnSpPr>
        <p:spPr bwMode="auto">
          <a:xfrm>
            <a:off x="3228975" y="3248027"/>
            <a:ext cx="1143000" cy="1588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直接箭头连接符 55"/>
          <p:cNvCxnSpPr>
            <a:cxnSpLocks noChangeShapeType="1"/>
            <a:stCxn id="45" idx="7"/>
            <a:endCxn id="47" idx="3"/>
          </p:cNvCxnSpPr>
          <p:nvPr/>
        </p:nvCxnSpPr>
        <p:spPr bwMode="auto">
          <a:xfrm flipV="1">
            <a:off x="3227388" y="3436940"/>
            <a:ext cx="1217612" cy="977900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直接箭头连接符 58"/>
          <p:cNvCxnSpPr>
            <a:cxnSpLocks noChangeShapeType="1"/>
            <a:stCxn id="47" idx="6"/>
            <a:endCxn id="50" idx="2"/>
          </p:cNvCxnSpPr>
          <p:nvPr/>
        </p:nvCxnSpPr>
        <p:spPr bwMode="auto">
          <a:xfrm>
            <a:off x="4872041" y="3248026"/>
            <a:ext cx="1000125" cy="285751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直接箭头连接符 115"/>
          <p:cNvCxnSpPr>
            <a:cxnSpLocks noChangeShapeType="1"/>
          </p:cNvCxnSpPr>
          <p:nvPr/>
        </p:nvCxnSpPr>
        <p:spPr bwMode="auto">
          <a:xfrm rot="5400000">
            <a:off x="4133852" y="2787650"/>
            <a:ext cx="858839" cy="2573338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椭圆 125"/>
          <p:cNvSpPr/>
          <p:nvPr/>
        </p:nvSpPr>
        <p:spPr>
          <a:xfrm>
            <a:off x="5800728" y="4425952"/>
            <a:ext cx="500063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cxnSp>
        <p:nvCxnSpPr>
          <p:cNvPr id="19472" name="直接箭头连接符 127"/>
          <p:cNvCxnSpPr>
            <a:cxnSpLocks noChangeShapeType="1"/>
            <a:stCxn id="45" idx="6"/>
            <a:endCxn id="126" idx="2"/>
          </p:cNvCxnSpPr>
          <p:nvPr/>
        </p:nvCxnSpPr>
        <p:spPr bwMode="auto">
          <a:xfrm>
            <a:off x="3300413" y="4605339"/>
            <a:ext cx="2500312" cy="71437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TextBox 136"/>
          <p:cNvSpPr txBox="1">
            <a:spLocks noChangeArrowheads="1"/>
          </p:cNvSpPr>
          <p:nvPr/>
        </p:nvSpPr>
        <p:spPr bwMode="auto">
          <a:xfrm>
            <a:off x="1943100" y="4140201"/>
            <a:ext cx="2936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1800" b="0">
                <a:solidFill>
                  <a:schemeClr val="tx1"/>
                </a:solidFill>
                <a:latin typeface="Constantia" pitchFamily="18" charset="0"/>
              </a:rPr>
              <a:t>5</a:t>
            </a:r>
            <a:endParaRPr lang="zh-CN" altLang="en-US" sz="1800" b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9474" name="TextBox 137"/>
          <p:cNvSpPr txBox="1">
            <a:spLocks noChangeArrowheads="1"/>
          </p:cNvSpPr>
          <p:nvPr/>
        </p:nvSpPr>
        <p:spPr bwMode="auto">
          <a:xfrm>
            <a:off x="1800225" y="3497263"/>
            <a:ext cx="256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1800" b="0">
                <a:solidFill>
                  <a:schemeClr val="tx1"/>
                </a:solidFill>
                <a:latin typeface="Constantia" pitchFamily="18" charset="0"/>
              </a:rPr>
              <a:t>1</a:t>
            </a:r>
            <a:endParaRPr lang="zh-CN" altLang="en-US" sz="1800" b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9475" name="TextBox 138"/>
          <p:cNvSpPr txBox="1">
            <a:spLocks noChangeArrowheads="1"/>
          </p:cNvSpPr>
          <p:nvPr/>
        </p:nvSpPr>
        <p:spPr bwMode="auto">
          <a:xfrm>
            <a:off x="3657600" y="3068639"/>
            <a:ext cx="256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1800" b="0">
                <a:solidFill>
                  <a:schemeClr val="tx1"/>
                </a:solidFill>
                <a:latin typeface="Constantia" pitchFamily="18" charset="0"/>
              </a:rPr>
              <a:t>1</a:t>
            </a:r>
            <a:endParaRPr lang="zh-CN" altLang="en-US" sz="1800" b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9476" name="TextBox 139"/>
          <p:cNvSpPr txBox="1">
            <a:spLocks noChangeArrowheads="1"/>
          </p:cNvSpPr>
          <p:nvPr/>
        </p:nvSpPr>
        <p:spPr bwMode="auto">
          <a:xfrm>
            <a:off x="5229225" y="3282951"/>
            <a:ext cx="256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1800" b="0">
                <a:solidFill>
                  <a:schemeClr val="tx1"/>
                </a:solidFill>
                <a:latin typeface="Constantia" pitchFamily="18" charset="0"/>
              </a:rPr>
              <a:t>1</a:t>
            </a:r>
            <a:endParaRPr lang="zh-CN" altLang="en-US" sz="1800" b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9477" name="TextBox 140"/>
          <p:cNvSpPr txBox="1">
            <a:spLocks noChangeArrowheads="1"/>
          </p:cNvSpPr>
          <p:nvPr/>
        </p:nvSpPr>
        <p:spPr bwMode="auto">
          <a:xfrm>
            <a:off x="4300539" y="4068763"/>
            <a:ext cx="256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1800" b="0">
                <a:solidFill>
                  <a:schemeClr val="tx1"/>
                </a:solidFill>
                <a:latin typeface="Constantia" pitchFamily="18" charset="0"/>
              </a:rPr>
              <a:t>1</a:t>
            </a:r>
            <a:endParaRPr lang="zh-CN" altLang="en-US" sz="1800" b="0">
              <a:solidFill>
                <a:schemeClr val="tx1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EE43F-43DA-4F6A-8ACE-7D7D5BAEE2BF}" type="slidenum">
              <a:rPr lang="zh-CN" altLang="en-US"/>
              <a:pPr>
                <a:defRPr/>
              </a:pPr>
              <a:t>46</a:t>
            </a:fld>
            <a:endParaRPr lang="zh-CN" altLang="en-US"/>
          </a:p>
        </p:txBody>
      </p:sp>
      <p:sp>
        <p:nvSpPr>
          <p:cNvPr id="20483" name="标题 1"/>
          <p:cNvSpPr>
            <a:spLocks noGrp="1"/>
          </p:cNvSpPr>
          <p:nvPr>
            <p:ph type="title" idx="4294967295"/>
          </p:nvPr>
        </p:nvSpPr>
        <p:spPr>
          <a:xfrm>
            <a:off x="755576" y="1196752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动态规划的条件：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 smtClean="0">
                <a:solidFill>
                  <a:schemeClr val="tx1"/>
                </a:solidFill>
              </a:rPr>
              <a:t>   </a:t>
            </a:r>
            <a:r>
              <a:rPr lang="zh-CN" altLang="en-US" b="1" smtClean="0">
                <a:solidFill>
                  <a:schemeClr val="tx1"/>
                </a:solidFill>
              </a:rPr>
              <a:t>无后效性、最优子问题</a:t>
            </a:r>
          </a:p>
        </p:txBody>
      </p:sp>
      <p:sp>
        <p:nvSpPr>
          <p:cNvPr id="20484" name="内容占位符 2"/>
          <p:cNvSpPr>
            <a:spLocks noGrp="1"/>
          </p:cNvSpPr>
          <p:nvPr>
            <p:ph idx="4294967295"/>
          </p:nvPr>
        </p:nvSpPr>
        <p:spPr>
          <a:xfrm>
            <a:off x="899592" y="2852937"/>
            <a:ext cx="6983412" cy="1871663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latin typeface="华文中宋" pitchFamily="2" charset="-122"/>
                <a:ea typeface="华文中宋" pitchFamily="2" charset="-122"/>
              </a:rPr>
              <a:t>无后效性、最优子问题是否能满足与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b="0" smtClean="0">
                <a:latin typeface="华文中宋" pitchFamily="2" charset="-122"/>
                <a:ea typeface="华文中宋" pitchFamily="2" charset="-122"/>
              </a:rPr>
              <a:t>  状态的表示、阶段的划分、状态的转移有关</a:t>
            </a:r>
          </a:p>
        </p:txBody>
      </p:sp>
    </p:spTree>
    <p:extLst>
      <p:ext uri="{BB962C8B-B14F-4D97-AF65-F5344CB8AC3E}">
        <p14:creationId xmlns:p14="http://schemas.microsoft.com/office/powerpoint/2010/main" val="211364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E156C-BE04-4A35-9171-CE247E0108BE}" type="slidenum">
              <a:rPr lang="zh-CN" altLang="en-US"/>
              <a:pPr>
                <a:defRPr/>
              </a:pPr>
              <a:t>47</a:t>
            </a:fld>
            <a:endParaRPr lang="zh-CN" altLang="en-US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90302" y="1556792"/>
            <a:ext cx="8712968" cy="3326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i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 </a:t>
            </a:r>
            <a:r>
              <a:rPr lang="en-US" altLang="zh-CN" sz="2800" b="0" i="1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800" b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8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、找出最优解的性质，并刻画其结构特征；</a:t>
            </a:r>
            <a:br>
              <a:rPr lang="zh-CN" altLang="en-US" sz="28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zh-CN" altLang="en-US" sz="28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altLang="zh-CN" sz="28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28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、递归地定义最优值（写出动态规划方程）；</a:t>
            </a:r>
            <a:br>
              <a:rPr lang="zh-CN" altLang="en-US" sz="28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zh-CN" altLang="en-US" sz="28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altLang="zh-CN" sz="28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8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、以自底向上的方式计算出最优值；</a:t>
            </a:r>
            <a:br>
              <a:rPr lang="zh-CN" altLang="en-US" sz="28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zh-CN" altLang="en-US" sz="28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         记忆化搜索（树型）、</a:t>
            </a:r>
            <a:r>
              <a:rPr lang="zh-CN" altLang="en-US" sz="2800" b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递推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altLang="zh-CN" sz="28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sz="28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、根据计算最优值时得到的信息，构造一个最优解。</a:t>
            </a:r>
            <a:br>
              <a:rPr lang="zh-CN" altLang="en-US" sz="28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zh-CN" altLang="en-US" sz="2800" b="0" i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/>
            </a:r>
            <a:br>
              <a:rPr lang="zh-CN" altLang="en-US" sz="2800" b="0" i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</a:br>
            <a:endParaRPr lang="zh-CN" altLang="en-US" sz="2800" b="0" i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467544" y="587238"/>
            <a:ext cx="469581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设计动态规划法的步骤：</a:t>
            </a:r>
          </a:p>
        </p:txBody>
      </p:sp>
    </p:spTree>
    <p:extLst>
      <p:ext uri="{BB962C8B-B14F-4D97-AF65-F5344CB8AC3E}">
        <p14:creationId xmlns:p14="http://schemas.microsoft.com/office/powerpoint/2010/main" val="14356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E0D6D6-6103-40D7-B67B-CF2B86BEB33E}" type="slidenum">
              <a:rPr lang="zh-CN" altLang="en-US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9750" y="2060576"/>
            <a:ext cx="80645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>
              <a:lnSpc>
                <a:spcPct val="120000"/>
              </a:lnSpc>
              <a:spcBef>
                <a:spcPct val="5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zh-CN" altLang="en-US" sz="2600" b="0">
                <a:latin typeface="华文中宋" pitchFamily="2" charset="-122"/>
                <a:ea typeface="华文中宋" pitchFamily="2" charset="-122"/>
              </a:rPr>
              <a:t>         状态转移方程的构造是动态规划过程中最重要的一步</a:t>
            </a:r>
            <a:r>
              <a:rPr lang="en-US" altLang="zh-CN" sz="2600" b="0">
                <a:latin typeface="华文中宋" pitchFamily="2" charset="-122"/>
                <a:ea typeface="华文中宋" pitchFamily="2" charset="-122"/>
              </a:rPr>
              <a:t>,</a:t>
            </a:r>
            <a:r>
              <a:rPr lang="zh-CN" altLang="en-US" sz="2600" b="0">
                <a:latin typeface="华文中宋" pitchFamily="2" charset="-122"/>
                <a:ea typeface="华文中宋" pitchFamily="2" charset="-122"/>
              </a:rPr>
              <a:t>也是最难的一步</a:t>
            </a:r>
            <a:r>
              <a:rPr lang="en-US" altLang="zh-CN" sz="2600" b="0">
                <a:latin typeface="华文中宋" pitchFamily="2" charset="-122"/>
                <a:ea typeface="华文中宋" pitchFamily="2" charset="-122"/>
              </a:rPr>
              <a:t>.</a:t>
            </a:r>
            <a:r>
              <a:rPr lang="zh-CN" altLang="en-US" sz="2600" b="0">
                <a:latin typeface="华文中宋" pitchFamily="2" charset="-122"/>
                <a:ea typeface="华文中宋" pitchFamily="2" charset="-122"/>
              </a:rPr>
              <a:t>对于大多数的动态规划</a:t>
            </a:r>
            <a:r>
              <a:rPr lang="en-US" altLang="zh-CN" sz="2600" b="0">
                <a:latin typeface="华文中宋" pitchFamily="2" charset="-122"/>
                <a:ea typeface="华文中宋" pitchFamily="2" charset="-122"/>
              </a:rPr>
              <a:t>,</a:t>
            </a:r>
            <a:r>
              <a:rPr lang="zh-CN" altLang="en-US" sz="2600" b="0">
                <a:latin typeface="华文中宋" pitchFamily="2" charset="-122"/>
                <a:ea typeface="华文中宋" pitchFamily="2" charset="-122"/>
              </a:rPr>
              <a:t>寻找状态转移方程有一条十分高效的通道</a:t>
            </a:r>
            <a:r>
              <a:rPr lang="en-US" altLang="zh-CN" sz="2600" b="0">
                <a:latin typeface="华文中宋" pitchFamily="2" charset="-122"/>
                <a:ea typeface="华文中宋" pitchFamily="2" charset="-122"/>
              </a:rPr>
              <a:t>,</a:t>
            </a:r>
            <a:r>
              <a:rPr lang="zh-CN" altLang="en-US" sz="2600" b="0">
                <a:latin typeface="华文中宋" pitchFamily="2" charset="-122"/>
                <a:ea typeface="华文中宋" pitchFamily="2" charset="-122"/>
              </a:rPr>
              <a:t>就是寻找变化中的不变量（已经求得的值）</a:t>
            </a:r>
            <a:r>
              <a:rPr lang="en-US" altLang="zh-CN" sz="2600" b="0">
                <a:latin typeface="华文中宋" pitchFamily="2" charset="-122"/>
                <a:ea typeface="华文中宋" pitchFamily="2" charset="-122"/>
              </a:rPr>
              <a:t>.</a:t>
            </a:r>
          </a:p>
          <a:p>
            <a:pPr marL="273050" indent="-273050">
              <a:lnSpc>
                <a:spcPct val="120000"/>
              </a:lnSpc>
              <a:spcBef>
                <a:spcPct val="5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zh-CN" altLang="en-US" sz="2600" b="0">
                <a:latin typeface="华文中宋" pitchFamily="2" charset="-122"/>
                <a:ea typeface="华文中宋" pitchFamily="2" charset="-122"/>
              </a:rPr>
              <a:t>        定量处理的过程也就是决策实施的过程</a:t>
            </a:r>
            <a:r>
              <a:rPr lang="en-US" altLang="zh-CN" sz="2600" b="0">
                <a:latin typeface="华文中宋" pitchFamily="2" charset="-122"/>
                <a:ea typeface="华文中宋" pitchFamily="2" charset="-122"/>
              </a:rPr>
              <a:t>.</a:t>
            </a:r>
          </a:p>
        </p:txBody>
      </p:sp>
      <p:sp>
        <p:nvSpPr>
          <p:cNvPr id="22532" name="标题 1"/>
          <p:cNvSpPr>
            <a:spLocks/>
          </p:cNvSpPr>
          <p:nvPr/>
        </p:nvSpPr>
        <p:spPr bwMode="auto">
          <a:xfrm>
            <a:off x="611188" y="620713"/>
            <a:ext cx="38274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/>
          <a:p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动态规划的关键：</a:t>
            </a:r>
          </a:p>
        </p:txBody>
      </p:sp>
    </p:spTree>
    <p:extLst>
      <p:ext uri="{BB962C8B-B14F-4D97-AF65-F5344CB8AC3E}">
        <p14:creationId xmlns:p14="http://schemas.microsoft.com/office/powerpoint/2010/main" val="809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8E52D-6FE1-4ED9-AD6D-7F75AE7ADE95}" type="slidenum">
              <a:rPr lang="zh-CN" altLang="en-US"/>
              <a:pPr>
                <a:defRPr/>
              </a:pPr>
              <a:t>49</a:t>
            </a:fld>
            <a:endParaRPr lang="zh-CN" altLang="en-US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323528" y="1196754"/>
            <a:ext cx="8784976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f[U</a:t>
            </a:r>
            <a:r>
              <a:rPr kumimoji="1" lang="en-US" altLang="zh-CN" sz="2800" baseline="-30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n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]=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初始值</a:t>
            </a:r>
            <a:r>
              <a:rPr kumimoji="1" lang="zh-CN" altLang="en-AU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；</a:t>
            </a:r>
            <a:endParaRPr kumimoji="1" lang="zh-CN" altLang="en-US" sz="280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for k</a:t>
            </a:r>
            <a:r>
              <a:rPr kumimoji="1" lang="en-AU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←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n-1 </a:t>
            </a:r>
            <a:r>
              <a:rPr kumimoji="1" lang="en-US" altLang="zh-CN" sz="2800" err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downto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1  do          </a:t>
            </a:r>
            <a:r>
              <a:rPr kumimoji="1" lang="en-US" altLang="zh-CN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//</a:t>
            </a:r>
            <a:r>
              <a:rPr kumimoji="1" lang="zh-CN" altLang="en-US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枚举阶段</a:t>
            </a:r>
            <a:endParaRPr kumimoji="1" lang="zh-CN" altLang="en-US" sz="280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  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for U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取遍所有状态 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do        </a:t>
            </a:r>
            <a:r>
              <a:rPr kumimoji="1" lang="en-US" altLang="zh-CN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   //</a:t>
            </a:r>
            <a:r>
              <a:rPr kumimoji="1" lang="zh-CN" altLang="en-US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枚举状态</a:t>
            </a:r>
            <a:endParaRPr kumimoji="1" lang="en-US" altLang="zh-CN" sz="280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     for X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取遍所有决策 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do         </a:t>
            </a:r>
            <a:r>
              <a:rPr kumimoji="1" lang="en-US" altLang="zh-CN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//</a:t>
            </a:r>
            <a:r>
              <a:rPr kumimoji="1" lang="zh-CN" altLang="en-US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枚举决策</a:t>
            </a:r>
            <a:endParaRPr kumimoji="1" lang="en-US" altLang="zh-CN" sz="280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        f[</a:t>
            </a:r>
            <a:r>
              <a:rPr kumimoji="1" lang="en-US" altLang="zh-CN" sz="2800" err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800" baseline="-30000" err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k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]=opt{f[U</a:t>
            </a:r>
            <a:r>
              <a:rPr kumimoji="1" lang="en-US" altLang="zh-CN" sz="2800" baseline="-30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k+1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]+L[</a:t>
            </a:r>
            <a:r>
              <a:rPr kumimoji="1" lang="en-US" altLang="zh-CN" sz="2800" err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800" baseline="-30000" err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k</a:t>
            </a:r>
            <a:r>
              <a:rPr kumimoji="1" lang="en-US" altLang="zh-CN" sz="2800" err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,X</a:t>
            </a:r>
            <a:r>
              <a:rPr kumimoji="1" lang="en-US" altLang="zh-CN" sz="2800" baseline="-30000" err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k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]}； </a:t>
            </a:r>
            <a:endParaRPr kumimoji="1" lang="en-US" altLang="zh-CN" sz="280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/>
            </a:r>
            <a:b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</a:br>
            <a:r>
              <a:rPr kumimoji="1" lang="en-US" altLang="zh-CN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L[U</a:t>
            </a:r>
            <a:r>
              <a:rPr kumimoji="1" lang="en-US" altLang="zh-CN" sz="2800" baseline="-300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k</a:t>
            </a:r>
            <a:r>
              <a:rPr kumimoji="1" lang="en-US" altLang="zh-CN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,X</a:t>
            </a:r>
            <a:r>
              <a:rPr kumimoji="1" lang="en-US" altLang="zh-CN" sz="2800" baseline="-300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k</a:t>
            </a:r>
            <a:r>
              <a:rPr kumimoji="1" lang="en-US" altLang="zh-CN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]：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状态</a:t>
            </a:r>
            <a:r>
              <a:rPr kumimoji="1" lang="en-US" altLang="zh-CN" sz="2800" err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800" baseline="-30000" err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k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通过策略</a:t>
            </a:r>
            <a:r>
              <a:rPr kumimoji="1" lang="en-US" altLang="zh-CN" sz="2800" err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X</a:t>
            </a:r>
            <a:r>
              <a:rPr kumimoji="1" lang="en-US" altLang="zh-CN" sz="2800" baseline="-30000" err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k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到达状态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800" baseline="-30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k+1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的</a:t>
            </a:r>
            <a:r>
              <a:rPr kumimoji="1" lang="zh-CN" altLang="en-US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费用</a:t>
            </a:r>
            <a:endParaRPr kumimoji="1" lang="zh-CN" altLang="en-US" sz="280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输出：</a:t>
            </a:r>
            <a:r>
              <a:rPr kumimoji="1" lang="en-US" altLang="zh-CN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f[U</a:t>
            </a:r>
            <a:r>
              <a:rPr kumimoji="1" lang="en-US" altLang="zh-CN" sz="2800" baseline="-300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1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]: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目标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80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395288" y="476673"/>
            <a:ext cx="551655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动态规划的一般</a:t>
            </a:r>
            <a:r>
              <a:rPr kumimoji="1" lang="zh-CN" altLang="en-US" sz="32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倒推</a:t>
            </a:r>
            <a:r>
              <a:rPr kumimoji="1" lang="zh-CN" altLang="en-US" sz="32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格式为：</a:t>
            </a:r>
          </a:p>
        </p:txBody>
      </p:sp>
    </p:spTree>
    <p:extLst>
      <p:ext uri="{BB962C8B-B14F-4D97-AF65-F5344CB8AC3E}">
        <p14:creationId xmlns:p14="http://schemas.microsoft.com/office/powerpoint/2010/main" val="381952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488832" cy="796951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引例</a:t>
            </a:r>
            <a:r>
              <a:rPr kumimoji="1" lang="en-US" altLang="zh-CN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：数字三角形</a:t>
            </a:r>
            <a:r>
              <a:rPr kumimoji="1" lang="en-US" altLang="zh-CN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【</a:t>
            </a:r>
            <a:r>
              <a:rPr kumimoji="1" lang="en-US" altLang="zh-CN" b="1" smtClean="0">
                <a:solidFill>
                  <a:srgbClr val="000000"/>
                </a:solidFill>
                <a:latin typeface="+mn-ea"/>
                <a:ea typeface="+mn-ea"/>
              </a:rPr>
              <a:t>IOI 1994</a:t>
            </a:r>
            <a:r>
              <a:rPr kumimoji="1" lang="en-US" altLang="zh-CN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】</a:t>
            </a:r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536" y="1233164"/>
            <a:ext cx="849694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    有一个数字三角形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，从最顶层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出发，每一步只能向左下或右下方向走。编程求从最顶层到最底层的一条路所经过位置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上的数字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之和的最大值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。下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图数据的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路应为</a:t>
            </a:r>
            <a:r>
              <a:rPr kumimoji="1" lang="en-US" altLang="zh-CN" sz="2600" b="1" smtClean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/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en-US" altLang="zh-CN" sz="2600" b="1" smtClean="0">
                <a:latin typeface="楷体_GB2312" pitchFamily="49" charset="-122"/>
                <a:ea typeface="楷体_GB2312" pitchFamily="49" charset="-122"/>
              </a:rPr>
              <a:t>7-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&gt;3-&gt;8-&gt;7-&gt;5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，和为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30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/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输入：</a:t>
            </a:r>
          </a:p>
          <a:p>
            <a:pPr eaLnBrk="1" hangingPunct="1"/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第一行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2600" b="1" smtClean="0">
                <a:latin typeface="楷体_GB2312" pitchFamily="49" charset="-122"/>
                <a:ea typeface="楷体_GB2312" pitchFamily="49" charset="-122"/>
              </a:rPr>
              <a:t>n(1&lt;=n&lt;=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100),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数字三角形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共有</a:t>
            </a:r>
            <a:r>
              <a:rPr kumimoji="1" lang="en-US" altLang="zh-CN" sz="2600" b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行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/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以下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行：依次表示数字三角形中每行中的数字。</a:t>
            </a:r>
          </a:p>
          <a:p>
            <a:pPr eaLnBrk="1" hangingPunct="1"/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每个数都是非负的，且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&lt;=100.</a:t>
            </a:r>
          </a:p>
          <a:p>
            <a:pPr eaLnBrk="1" hangingPunct="1"/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en-US" altLang="zh-CN" sz="2600" b="1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一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个正整数，路径上数字之和的最大值</a:t>
            </a:r>
            <a:r>
              <a:rPr kumimoji="1" lang="zh-CN" altLang="en-US" sz="2600" b="1" smtClean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444208" y="4216442"/>
            <a:ext cx="2520280" cy="2246769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2800" b="1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7</a:t>
            </a:r>
            <a:endParaRPr kumimoji="1" lang="en-US" altLang="zh-CN" sz="2800" b="1">
              <a:latin typeface="Courier New" pitchFamily="49" charset="0"/>
              <a:ea typeface="DotumChe" pitchFamily="49" charset="-127"/>
              <a:cs typeface="Courier New" pitchFamily="49" charset="0"/>
            </a:endParaRPr>
          </a:p>
          <a:p>
            <a:pPr algn="ctr" eaLnBrk="1" hangingPunct="1"/>
            <a:r>
              <a:rPr kumimoji="1" lang="en-US" altLang="zh-CN" sz="2800" b="1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3 8</a:t>
            </a:r>
            <a:endParaRPr kumimoji="1" lang="en-US" altLang="zh-CN" sz="2800" b="1">
              <a:latin typeface="Courier New" pitchFamily="49" charset="0"/>
              <a:ea typeface="DotumChe" pitchFamily="49" charset="-127"/>
              <a:cs typeface="Courier New" pitchFamily="49" charset="0"/>
            </a:endParaRPr>
          </a:p>
          <a:p>
            <a:pPr algn="ctr" eaLnBrk="1" hangingPunct="1"/>
            <a:r>
              <a:rPr kumimoji="1" lang="en-US" altLang="zh-CN" sz="2800" b="1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8 1 0</a:t>
            </a:r>
            <a:endParaRPr kumimoji="1" lang="en-US" altLang="zh-CN" sz="2800" b="1">
              <a:latin typeface="Courier New" pitchFamily="49" charset="0"/>
              <a:ea typeface="DotumChe" pitchFamily="49" charset="-127"/>
              <a:cs typeface="Courier New" pitchFamily="49" charset="0"/>
            </a:endParaRPr>
          </a:p>
          <a:p>
            <a:pPr algn="ctr" eaLnBrk="1" hangingPunct="1"/>
            <a:r>
              <a:rPr kumimoji="1" lang="en-US" altLang="zh-CN" sz="2800" b="1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2 </a:t>
            </a:r>
            <a:r>
              <a:rPr kumimoji="1" lang="en-US" altLang="zh-CN" sz="2800" b="1">
                <a:latin typeface="Courier New" pitchFamily="49" charset="0"/>
                <a:ea typeface="DotumChe" pitchFamily="49" charset="-127"/>
                <a:cs typeface="Courier New" pitchFamily="49" charset="0"/>
              </a:rPr>
              <a:t>7 </a:t>
            </a:r>
            <a:r>
              <a:rPr kumimoji="1" lang="en-US" altLang="zh-CN" sz="2800" b="1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4 4</a:t>
            </a:r>
            <a:endParaRPr kumimoji="1" lang="en-US" altLang="zh-CN" sz="2800" b="1">
              <a:latin typeface="Courier New" pitchFamily="49" charset="0"/>
              <a:ea typeface="DotumChe" pitchFamily="49" charset="-127"/>
              <a:cs typeface="Courier New" pitchFamily="49" charset="0"/>
            </a:endParaRPr>
          </a:p>
          <a:p>
            <a:pPr algn="ctr" eaLnBrk="1" hangingPunct="1"/>
            <a:r>
              <a:rPr kumimoji="1" lang="en-US" altLang="zh-CN" sz="2800" b="1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4 </a:t>
            </a:r>
            <a:r>
              <a:rPr kumimoji="1" lang="en-US" altLang="zh-CN" sz="2800" b="1">
                <a:latin typeface="Courier New" pitchFamily="49" charset="0"/>
                <a:ea typeface="DotumChe" pitchFamily="49" charset="-127"/>
                <a:cs typeface="Courier New" pitchFamily="49" charset="0"/>
              </a:rPr>
              <a:t>5 </a:t>
            </a:r>
            <a:r>
              <a:rPr kumimoji="1" lang="en-US" altLang="zh-CN" sz="2800" b="1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2 6 5</a:t>
            </a:r>
            <a:endParaRPr kumimoji="1" lang="en-US" altLang="zh-CN" sz="2800" b="1">
              <a:latin typeface="Courier New" pitchFamily="49" charset="0"/>
              <a:ea typeface="DotumChe" pitchFamily="49" charset="-127"/>
              <a:cs typeface="Courier New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2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14778" y="404664"/>
            <a:ext cx="8333689" cy="302433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//f[</a:t>
            </a:r>
            <a:r>
              <a:rPr lang="en-US" altLang="zh-CN" b="1" err="1" smtClean="0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]</a:t>
            </a:r>
            <a:r>
              <a:rPr lang="en-US" altLang="zh-CN" b="1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 </a:t>
            </a:r>
            <a:r>
              <a:rPr lang="zh-CN" altLang="en-US" b="1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：从</a:t>
            </a:r>
            <a:r>
              <a:rPr lang="en-US" altLang="zh-CN" b="1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(</a:t>
            </a:r>
            <a:r>
              <a:rPr lang="en-US" altLang="zh-CN" b="1" err="1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i,j</a:t>
            </a:r>
            <a:r>
              <a:rPr lang="en-US" altLang="zh-CN" b="1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)</a:t>
            </a:r>
            <a:r>
              <a:rPr lang="zh-CN" altLang="en-US" b="1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走到最后一行的和的最大值；</a:t>
            </a:r>
            <a:endParaRPr lang="en-US" altLang="zh-CN" b="1" smtClean="0"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for i:=1 to n do f[</a:t>
            </a:r>
            <a:r>
              <a:rPr lang="en-US" altLang="zh-CN" b="1" err="1" smtClean="0">
                <a:latin typeface="华文中宋" pitchFamily="2" charset="-122"/>
                <a:ea typeface="华文中宋" pitchFamily="2" charset="-122"/>
              </a:rPr>
              <a:t>n,i</a:t>
            </a: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]:=a[</a:t>
            </a:r>
            <a:r>
              <a:rPr lang="en-US" altLang="zh-CN" b="1" err="1" smtClean="0">
                <a:latin typeface="华文中宋" pitchFamily="2" charset="-122"/>
                <a:ea typeface="华文中宋" pitchFamily="2" charset="-122"/>
              </a:rPr>
              <a:t>n,i</a:t>
            </a: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];			//</a:t>
            </a:r>
            <a:r>
              <a:rPr lang="zh-CN" altLang="en-US" b="1" smtClean="0">
                <a:latin typeface="华文中宋" pitchFamily="2" charset="-122"/>
                <a:ea typeface="华文中宋" pitchFamily="2" charset="-122"/>
              </a:rPr>
              <a:t>初始</a:t>
            </a:r>
            <a:endParaRPr lang="en-US" altLang="zh-CN" b="1" smtClean="0"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for i:=n-1 </a:t>
            </a:r>
            <a:r>
              <a:rPr lang="en-US" altLang="zh-CN" b="1" err="1" smtClean="0">
                <a:latin typeface="华文中宋" pitchFamily="2" charset="-122"/>
                <a:ea typeface="华文中宋" pitchFamily="2" charset="-122"/>
              </a:rPr>
              <a:t>downto</a:t>
            </a: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 1 do    			//</a:t>
            </a:r>
            <a:r>
              <a:rPr lang="zh-CN" altLang="en-US" b="1" smtClean="0">
                <a:latin typeface="华文中宋" pitchFamily="2" charset="-122"/>
                <a:ea typeface="华文中宋" pitchFamily="2" charset="-122"/>
              </a:rPr>
              <a:t>阶段</a:t>
            </a:r>
            <a:endParaRPr lang="en-US" altLang="zh-CN" b="1" smtClean="0"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  for j:=1 to i do         				//</a:t>
            </a:r>
            <a:r>
              <a:rPr lang="zh-CN" altLang="en-US" b="1" smtClean="0">
                <a:latin typeface="华文中宋" pitchFamily="2" charset="-122"/>
                <a:ea typeface="华文中宋" pitchFamily="2" charset="-122"/>
              </a:rPr>
              <a:t>状态</a:t>
            </a:r>
            <a:endParaRPr lang="en-US" altLang="zh-CN" b="1" smtClean="0"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    f[</a:t>
            </a:r>
            <a:r>
              <a:rPr lang="en-US" altLang="zh-CN" b="1" err="1" smtClean="0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]:=max(f[i+1,j],f[i+1,j+1])+a[</a:t>
            </a:r>
            <a:r>
              <a:rPr lang="en-US" altLang="zh-CN" b="1" err="1" smtClean="0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];	//</a:t>
            </a:r>
            <a:r>
              <a:rPr lang="zh-CN" altLang="en-US" b="1" smtClean="0">
                <a:latin typeface="华文中宋" pitchFamily="2" charset="-122"/>
                <a:ea typeface="华文中宋" pitchFamily="2" charset="-122"/>
              </a:rPr>
              <a:t>决策</a:t>
            </a:r>
            <a:endParaRPr lang="en-US" altLang="zh-CN" b="1" smtClean="0"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r>
              <a:rPr lang="en-US" altLang="zh-CN" b="1" err="1" smtClean="0">
                <a:latin typeface="华文中宋" pitchFamily="2" charset="-122"/>
                <a:ea typeface="华文中宋" pitchFamily="2" charset="-122"/>
              </a:rPr>
              <a:t>writeln</a:t>
            </a: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(f[1,1]);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10" y="3472790"/>
            <a:ext cx="3769225" cy="298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64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C64EC-8FE8-4CE8-A41D-3BFE9DE7E025}" type="slidenum">
              <a:rPr lang="zh-CN" altLang="en-US"/>
              <a:pPr>
                <a:defRPr/>
              </a:pPr>
              <a:t>51</a:t>
            </a:fld>
            <a:endParaRPr lang="zh-CN" altLang="en-US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23850" y="1268760"/>
            <a:ext cx="871264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f[U</a:t>
            </a:r>
            <a:r>
              <a:rPr kumimoji="1" lang="en-US" altLang="zh-CN" sz="2800" baseline="-30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1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]=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初始值</a:t>
            </a:r>
            <a:r>
              <a:rPr kumimoji="1" lang="zh-CN" altLang="en-AU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；</a:t>
            </a:r>
            <a:endParaRPr kumimoji="1" lang="zh-CN" altLang="en-US" sz="280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for k</a:t>
            </a:r>
            <a:r>
              <a:rPr kumimoji="1" lang="en-AU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←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2 to n  do          </a:t>
            </a:r>
            <a:r>
              <a:rPr kumimoji="1" lang="en-US" altLang="zh-CN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	//</a:t>
            </a:r>
            <a:r>
              <a:rPr kumimoji="1" lang="zh-CN" altLang="en-US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枚举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每一个</a:t>
            </a:r>
            <a:r>
              <a:rPr kumimoji="1" lang="zh-CN" altLang="en-US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阶段</a:t>
            </a:r>
            <a:endParaRPr kumimoji="1" lang="zh-CN" altLang="en-US" sz="280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ts val="600"/>
              </a:spcBef>
            </a:pP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  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for U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取遍所有状态 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do</a:t>
            </a:r>
          </a:p>
          <a:p>
            <a:pPr algn="just" eaLnBrk="1" hangingPunct="1">
              <a:spcBef>
                <a:spcPts val="600"/>
              </a:spcBef>
            </a:pP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     for X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取遍所有决策 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do</a:t>
            </a:r>
          </a:p>
          <a:p>
            <a:pPr algn="just" eaLnBrk="1" hangingPunct="1">
              <a:spcBef>
                <a:spcPts val="600"/>
              </a:spcBef>
            </a:pP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        f[U</a:t>
            </a:r>
            <a:r>
              <a:rPr kumimoji="1" lang="en-US" altLang="zh-CN" sz="2800" baseline="-30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k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]=opt{f[U</a:t>
            </a:r>
            <a:r>
              <a:rPr kumimoji="1" lang="en-US" altLang="zh-CN" sz="2800" baseline="-30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k-1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]+L[U</a:t>
            </a:r>
            <a:r>
              <a:rPr kumimoji="1" lang="en-US" altLang="zh-CN" sz="2800" baseline="-30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k-1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,X</a:t>
            </a:r>
            <a:r>
              <a:rPr kumimoji="1" lang="en-US" altLang="zh-CN" sz="2800" baseline="-30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k-1</a:t>
            </a:r>
            <a:r>
              <a:rPr kumimoji="1" lang="en-US" altLang="zh-CN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]}； </a:t>
            </a:r>
          </a:p>
          <a:p>
            <a:pPr algn="just" eaLnBrk="1" hangingPunct="1">
              <a:spcBef>
                <a:spcPts val="600"/>
              </a:spcBef>
            </a:pP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/>
            </a:r>
            <a:b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</a:br>
            <a:r>
              <a:rPr kumimoji="1" lang="en-US" altLang="zh-CN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L[U</a:t>
            </a:r>
            <a:r>
              <a:rPr kumimoji="1" lang="en-US" altLang="zh-CN" sz="2800" baseline="-300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k-1</a:t>
            </a:r>
            <a:r>
              <a:rPr kumimoji="1" lang="en-US" altLang="zh-CN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,X</a:t>
            </a:r>
            <a:r>
              <a:rPr kumimoji="1" lang="en-US" altLang="zh-CN" sz="2800" baseline="-300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k-1</a:t>
            </a:r>
            <a:r>
              <a:rPr kumimoji="1" lang="en-US" altLang="zh-CN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]：</a:t>
            </a:r>
          </a:p>
          <a:p>
            <a:pPr indent="457200" algn="just" eaLnBrk="1" hangingPunct="1">
              <a:spcBef>
                <a:spcPts val="600"/>
              </a:spcBef>
            </a:pPr>
            <a:r>
              <a:rPr kumimoji="1" lang="zh-CN" altLang="en-US" sz="28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状态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800" baseline="-30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k-1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通过策略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X</a:t>
            </a:r>
            <a:r>
              <a:rPr kumimoji="1" lang="en-US" altLang="zh-CN" sz="2800" baseline="-30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k-1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到达状态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800" baseline="-30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k 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的费用</a:t>
            </a:r>
          </a:p>
          <a:p>
            <a:pPr algn="just" eaLnBrk="1" hangingPunct="1">
              <a:spcBef>
                <a:spcPts val="600"/>
              </a:spcBef>
            </a:pP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输出：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f[U</a:t>
            </a:r>
            <a:r>
              <a:rPr kumimoji="1" lang="en-US" altLang="zh-CN" sz="2800" baseline="-30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n</a:t>
            </a:r>
            <a:r>
              <a:rPr kumimoji="1" lang="en-US" altLang="zh-CN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]:</a:t>
            </a:r>
            <a:r>
              <a:rPr kumimoji="1" lang="zh-CN" altLang="en-US"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目标</a:t>
            </a:r>
          </a:p>
          <a:p>
            <a:pPr eaLnBrk="1" hangingPunct="1">
              <a:spcBef>
                <a:spcPts val="600"/>
              </a:spcBef>
            </a:pPr>
            <a:endParaRPr kumimoji="1" lang="zh-CN" altLang="en-US" sz="280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23850" y="548682"/>
            <a:ext cx="551655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动态规划的一般</a:t>
            </a:r>
            <a:r>
              <a:rPr kumimoji="1" lang="zh-CN" altLang="en-US" sz="32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顺推</a:t>
            </a:r>
            <a:r>
              <a:rPr kumimoji="1" lang="zh-CN" altLang="en-US" sz="32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格式为：</a:t>
            </a:r>
          </a:p>
        </p:txBody>
      </p:sp>
    </p:spTree>
    <p:extLst>
      <p:ext uri="{BB962C8B-B14F-4D97-AF65-F5344CB8AC3E}">
        <p14:creationId xmlns:p14="http://schemas.microsoft.com/office/powerpoint/2010/main" val="231577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76673"/>
            <a:ext cx="2376264" cy="782960"/>
          </a:xfrm>
        </p:spPr>
        <p:txBody>
          <a:bodyPr/>
          <a:lstStyle/>
          <a:p>
            <a:r>
              <a:rPr lang="zh-CN" altLang="en-US" b="1" smtClean="0"/>
              <a:t>顺推：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560" y="2132859"/>
            <a:ext cx="8640960" cy="458587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2800" b="1"/>
              <a:t> //</a:t>
            </a:r>
            <a:r>
              <a:rPr lang="en-US" altLang="zh-CN" sz="2800" b="1" smtClean="0"/>
              <a:t>f[</a:t>
            </a:r>
            <a:r>
              <a:rPr lang="en-US" altLang="zh-CN" sz="2800" b="1" err="1" smtClean="0"/>
              <a:t>i,j</a:t>
            </a:r>
            <a:r>
              <a:rPr lang="en-US" altLang="zh-CN" sz="2800" b="1"/>
              <a:t>]</a:t>
            </a:r>
            <a:r>
              <a:rPr lang="en-US" altLang="zh-CN" sz="2800" b="1">
                <a:sym typeface="Wingdings" pitchFamily="2" charset="2"/>
              </a:rPr>
              <a:t> </a:t>
            </a:r>
            <a:r>
              <a:rPr lang="zh-CN" altLang="en-US" sz="2800" b="1">
                <a:sym typeface="Wingdings" pitchFamily="2" charset="2"/>
              </a:rPr>
              <a:t>：</a:t>
            </a:r>
            <a:r>
              <a:rPr lang="zh-CN" altLang="en-US" sz="2800" b="1" smtClean="0">
                <a:sym typeface="Wingdings" pitchFamily="2" charset="2"/>
              </a:rPr>
              <a:t>从</a:t>
            </a:r>
            <a:r>
              <a:rPr lang="en-US" altLang="zh-CN" sz="2800" b="1" smtClean="0">
                <a:sym typeface="Wingdings" pitchFamily="2" charset="2"/>
              </a:rPr>
              <a:t>(1,1)</a:t>
            </a:r>
            <a:r>
              <a:rPr lang="zh-CN" altLang="en-US" sz="2800" b="1" smtClean="0">
                <a:sym typeface="Wingdings" pitchFamily="2" charset="2"/>
              </a:rPr>
              <a:t>走到</a:t>
            </a:r>
            <a:r>
              <a:rPr lang="en-US" altLang="zh-CN" sz="2800" b="1" smtClean="0">
                <a:sym typeface="Wingdings" pitchFamily="2" charset="2"/>
              </a:rPr>
              <a:t>(</a:t>
            </a:r>
            <a:r>
              <a:rPr lang="en-US" altLang="zh-CN" sz="2800" b="1" err="1">
                <a:sym typeface="Wingdings" pitchFamily="2" charset="2"/>
              </a:rPr>
              <a:t>i,j</a:t>
            </a:r>
            <a:r>
              <a:rPr lang="en-US" altLang="zh-CN" sz="2800" b="1" smtClean="0">
                <a:sym typeface="Wingdings" pitchFamily="2" charset="2"/>
              </a:rPr>
              <a:t>)</a:t>
            </a:r>
            <a:r>
              <a:rPr lang="zh-CN" altLang="en-US" sz="2800" b="1" smtClean="0">
                <a:sym typeface="Wingdings" pitchFamily="2" charset="2"/>
              </a:rPr>
              <a:t> 的</a:t>
            </a:r>
            <a:r>
              <a:rPr lang="zh-CN" altLang="en-US" sz="2800" b="1">
                <a:sym typeface="Wingdings" pitchFamily="2" charset="2"/>
              </a:rPr>
              <a:t>和的最大值</a:t>
            </a:r>
            <a:r>
              <a:rPr lang="zh-CN" altLang="en-US" sz="2800" b="1" smtClean="0">
                <a:sym typeface="Wingdings" pitchFamily="2" charset="2"/>
              </a:rPr>
              <a:t>；</a:t>
            </a:r>
            <a:endParaRPr lang="en-US" altLang="zh-CN" sz="2800" b="1" smtClean="0"/>
          </a:p>
          <a:p>
            <a:pPr marL="0" indent="0">
              <a:buNone/>
            </a:pPr>
            <a:r>
              <a:rPr lang="en-US" altLang="zh-CN" sz="2800" b="1" smtClean="0"/>
              <a:t>f[1,1</a:t>
            </a:r>
            <a:r>
              <a:rPr lang="en-US" altLang="zh-CN" sz="2800" b="1"/>
              <a:t>]:=a[1,1</a:t>
            </a:r>
            <a:r>
              <a:rPr lang="en-US" altLang="zh-CN" sz="2800" b="1" smtClean="0"/>
              <a:t>];					//</a:t>
            </a:r>
            <a:r>
              <a:rPr lang="zh-CN" altLang="en-US" sz="2800" b="1" smtClean="0"/>
              <a:t>初始化</a:t>
            </a:r>
            <a:endParaRPr lang="en-US" altLang="zh-CN" sz="2800" b="1"/>
          </a:p>
          <a:p>
            <a:pPr marL="0" indent="0">
              <a:buNone/>
            </a:pPr>
            <a:r>
              <a:rPr lang="en-US" altLang="zh-CN" sz="2800" b="1" smtClean="0"/>
              <a:t>for </a:t>
            </a:r>
            <a:r>
              <a:rPr lang="en-US" altLang="zh-CN" sz="2800" b="1"/>
              <a:t>i:=2 to n </a:t>
            </a:r>
            <a:r>
              <a:rPr lang="en-US" altLang="zh-CN" sz="2800" b="1" smtClean="0"/>
              <a:t>do					//</a:t>
            </a:r>
            <a:r>
              <a:rPr lang="zh-CN" altLang="en-US" sz="2800" b="1" smtClean="0"/>
              <a:t>阶段</a:t>
            </a:r>
            <a:endParaRPr lang="en-US" altLang="zh-CN" sz="2800" b="1"/>
          </a:p>
          <a:p>
            <a:pPr marL="0" indent="0">
              <a:buNone/>
            </a:pPr>
            <a:r>
              <a:rPr lang="en-US" altLang="zh-CN" sz="2800" b="1"/>
              <a:t>  </a:t>
            </a:r>
            <a:r>
              <a:rPr lang="en-US" altLang="zh-CN" sz="2800" b="1" smtClean="0"/>
              <a:t>for </a:t>
            </a:r>
            <a:r>
              <a:rPr lang="en-US" altLang="zh-CN" sz="2800" b="1"/>
              <a:t>j:=1 to i </a:t>
            </a:r>
            <a:r>
              <a:rPr lang="en-US" altLang="zh-CN" sz="2800" b="1" smtClean="0"/>
              <a:t>do					//</a:t>
            </a:r>
            <a:r>
              <a:rPr lang="zh-CN" altLang="en-US" sz="2800" b="1" smtClean="0"/>
              <a:t>状态</a:t>
            </a:r>
            <a:endParaRPr lang="en-US" altLang="zh-CN" sz="2800" b="1"/>
          </a:p>
          <a:p>
            <a:pPr marL="0" indent="0">
              <a:buNone/>
            </a:pPr>
            <a:r>
              <a:rPr lang="en-US" altLang="zh-CN" sz="2800" b="1"/>
              <a:t>    </a:t>
            </a:r>
            <a:r>
              <a:rPr lang="en-US" altLang="zh-CN" sz="2800" b="1" smtClean="0"/>
              <a:t>f[</a:t>
            </a:r>
            <a:r>
              <a:rPr lang="en-US" altLang="zh-CN" sz="2800" b="1" err="1" smtClean="0"/>
              <a:t>i,j</a:t>
            </a:r>
            <a:r>
              <a:rPr lang="en-US" altLang="zh-CN" sz="2800" b="1"/>
              <a:t>]:=max(f[i-1,j-1],f[i-1,j])+a[</a:t>
            </a:r>
            <a:r>
              <a:rPr lang="en-US" altLang="zh-CN" sz="2800" b="1" err="1"/>
              <a:t>i,j</a:t>
            </a:r>
            <a:r>
              <a:rPr lang="en-US" altLang="zh-CN" sz="2800" b="1" smtClean="0"/>
              <a:t>];	//</a:t>
            </a:r>
            <a:r>
              <a:rPr lang="zh-CN" altLang="en-US" sz="2800" b="1"/>
              <a:t>决策</a:t>
            </a:r>
            <a:endParaRPr lang="en-US" altLang="zh-CN" sz="2800" b="1" smtClean="0"/>
          </a:p>
          <a:p>
            <a:pPr marL="0" indent="0">
              <a:buNone/>
            </a:pPr>
            <a:r>
              <a:rPr lang="en-US" altLang="zh-CN" sz="2800" b="1" smtClean="0"/>
              <a:t>//</a:t>
            </a:r>
            <a:r>
              <a:rPr lang="zh-CN" altLang="en-US" sz="2800" b="1" smtClean="0"/>
              <a:t>找最大的</a:t>
            </a:r>
            <a:r>
              <a:rPr lang="en-US" altLang="zh-CN" sz="2800" b="1" smtClean="0"/>
              <a:t>f[</a:t>
            </a:r>
            <a:r>
              <a:rPr lang="en-US" altLang="zh-CN" sz="2800" b="1" err="1" smtClean="0"/>
              <a:t>n,i</a:t>
            </a:r>
            <a:r>
              <a:rPr lang="en-US" altLang="zh-CN" sz="2800" b="1" smtClean="0"/>
              <a:t>]</a:t>
            </a:r>
            <a:endParaRPr lang="en-US" altLang="zh-CN" sz="2800" b="1"/>
          </a:p>
          <a:p>
            <a:pPr marL="0" indent="0">
              <a:buNone/>
            </a:pPr>
            <a:r>
              <a:rPr lang="en-US" altLang="zh-CN" sz="2800" b="1" err="1" smtClean="0"/>
              <a:t>ans</a:t>
            </a:r>
            <a:r>
              <a:rPr lang="en-US" altLang="zh-CN" sz="2800" b="1"/>
              <a:t>:=f[n,1</a:t>
            </a:r>
            <a:r>
              <a:rPr lang="en-US" altLang="zh-CN" sz="2800" b="1" smtClean="0"/>
              <a:t>];</a:t>
            </a:r>
            <a:endParaRPr lang="en-US" altLang="zh-CN" sz="2800" b="1"/>
          </a:p>
          <a:p>
            <a:pPr marL="0" indent="0">
              <a:buNone/>
            </a:pPr>
            <a:r>
              <a:rPr lang="en-US" altLang="zh-CN" sz="2800" b="1" smtClean="0"/>
              <a:t>for </a:t>
            </a:r>
            <a:r>
              <a:rPr lang="en-US" altLang="zh-CN" sz="2800" b="1"/>
              <a:t>i:=2 to n do if f[</a:t>
            </a:r>
            <a:r>
              <a:rPr lang="en-US" altLang="zh-CN" sz="2800" b="1" err="1"/>
              <a:t>n,i</a:t>
            </a:r>
            <a:r>
              <a:rPr lang="en-US" altLang="zh-CN" sz="2800" b="1"/>
              <a:t>]&gt;</a:t>
            </a:r>
            <a:r>
              <a:rPr lang="en-US" altLang="zh-CN" sz="2800" b="1" err="1"/>
              <a:t>ans</a:t>
            </a:r>
            <a:r>
              <a:rPr lang="en-US" altLang="zh-CN" sz="2800" b="1"/>
              <a:t> then </a:t>
            </a:r>
            <a:r>
              <a:rPr lang="en-US" altLang="zh-CN" sz="2800" b="1" err="1"/>
              <a:t>ans</a:t>
            </a:r>
            <a:r>
              <a:rPr lang="en-US" altLang="zh-CN" sz="2800" b="1"/>
              <a:t>:=f[</a:t>
            </a:r>
            <a:r>
              <a:rPr lang="en-US" altLang="zh-CN" sz="2800" b="1" err="1"/>
              <a:t>n,i</a:t>
            </a:r>
            <a:r>
              <a:rPr lang="en-US" altLang="zh-CN" sz="2800" b="1"/>
              <a:t>];</a:t>
            </a:r>
          </a:p>
          <a:p>
            <a:pPr marL="0" indent="0">
              <a:buNone/>
            </a:pPr>
            <a:r>
              <a:rPr lang="en-US" altLang="zh-CN" sz="2800" b="1" err="1" smtClean="0"/>
              <a:t>writeln</a:t>
            </a:r>
            <a:r>
              <a:rPr lang="en-US" altLang="zh-CN" sz="2800" b="1" smtClean="0"/>
              <a:t>(</a:t>
            </a:r>
            <a:r>
              <a:rPr lang="en-US" altLang="zh-CN" sz="2800" b="1" err="1" smtClean="0"/>
              <a:t>ans</a:t>
            </a:r>
            <a:r>
              <a:rPr lang="en-US" altLang="zh-CN" sz="2800" b="1"/>
              <a:t>);</a:t>
            </a:r>
            <a:endParaRPr lang="zh-CN" altLang="en-US" sz="28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6634"/>
            <a:ext cx="2592288" cy="204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50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ED5BE-E51C-4705-928A-1D311B2F3B49}" type="slidenum">
              <a:rPr lang="zh-CN" altLang="en-US"/>
              <a:pPr>
                <a:defRPr/>
              </a:pPr>
              <a:t>53</a:t>
            </a:fld>
            <a:endParaRPr lang="zh-CN" altLang="en-US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11560" y="1052738"/>
            <a:ext cx="8136904" cy="320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贪心算法：</a:t>
            </a:r>
            <a:endParaRPr lang="en-US" altLang="zh-CN" sz="2800" b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  <a:p>
            <a:pPr indent="457200" eaLnBrk="1" hangingPunct="1"/>
            <a:r>
              <a:rPr lang="zh-CN" altLang="en-US" sz="2800" b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采用 </a:t>
            </a:r>
            <a:r>
              <a:rPr lang="zh-CN" altLang="en-US" sz="28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“自顶向下”的方式使用最优</a:t>
            </a:r>
            <a:r>
              <a:rPr lang="zh-CN" altLang="en-US" sz="2800" b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子结构：</a:t>
            </a:r>
            <a:endParaRPr lang="en-US" altLang="zh-CN" sz="2800" b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  <a:p>
            <a:pPr indent="457200" eaLnBrk="1" hangingPunct="1"/>
            <a:r>
              <a:rPr lang="zh-CN" altLang="en-US" sz="2800" b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先做</a:t>
            </a:r>
            <a:r>
              <a:rPr lang="zh-CN" altLang="en-US" sz="28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决策</a:t>
            </a:r>
            <a:r>
              <a:rPr lang="zh-CN" altLang="en-US" sz="2800" b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，选在</a:t>
            </a:r>
            <a:r>
              <a:rPr lang="zh-CN" altLang="en-US" sz="28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当时看起来是最优的选择（只顾眼前利益），然后再</a:t>
            </a:r>
            <a:r>
              <a:rPr lang="zh-CN" altLang="en-US" sz="2800" b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求解决策后的</a:t>
            </a:r>
            <a:r>
              <a:rPr lang="zh-CN" altLang="en-US" sz="28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那个子问题</a:t>
            </a:r>
            <a:r>
              <a:rPr lang="zh-CN" altLang="en-US" sz="2800" b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2800" b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  <a:p>
            <a:pPr indent="457200" eaLnBrk="1" hangingPunct="1"/>
            <a:r>
              <a:rPr lang="zh-CN" altLang="en-US" sz="3600" b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“先</a:t>
            </a:r>
            <a:r>
              <a:rPr lang="zh-CN" altLang="en-US" sz="36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决策</a:t>
            </a:r>
            <a:r>
              <a:rPr lang="zh-CN" altLang="en-US" sz="3600" b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sz="36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再求解子问题”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DP:</a:t>
            </a:r>
            <a:r>
              <a:rPr lang="zh-CN" altLang="en-US" sz="3600" b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“先</a:t>
            </a:r>
            <a:r>
              <a:rPr lang="zh-CN" altLang="en-US" sz="36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求得</a:t>
            </a:r>
            <a:r>
              <a:rPr lang="zh-CN" altLang="en-US" sz="3600" b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子</a:t>
            </a:r>
            <a:r>
              <a:rPr lang="zh-CN" altLang="en-US" sz="36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问题的解，</a:t>
            </a:r>
            <a:r>
              <a:rPr lang="zh-CN" altLang="en-US" sz="3600" b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然后决策”。    </a:t>
            </a:r>
            <a:endParaRPr lang="zh-CN" altLang="en-US" sz="2800" b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662368" y="4288557"/>
            <a:ext cx="1870075" cy="2246769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</a:rPr>
              <a:t>       7</a:t>
            </a:r>
          </a:p>
          <a:p>
            <a:pPr eaLnBrk="1" hangingPunct="1"/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</a:rPr>
              <a:t>     3  8</a:t>
            </a:r>
          </a:p>
          <a:p>
            <a:pPr eaLnBrk="1" hangingPunct="1"/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</a:rPr>
              <a:t>    8  </a:t>
            </a:r>
            <a:r>
              <a:rPr kumimoji="1" lang="en-US" altLang="zh-CN" sz="2800" b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</a:rPr>
              <a:t>  0</a:t>
            </a:r>
          </a:p>
          <a:p>
            <a:pPr eaLnBrk="1" hangingPunct="1"/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</a:rPr>
              <a:t>  2  </a:t>
            </a:r>
            <a:r>
              <a:rPr kumimoji="1" lang="en-US" altLang="zh-CN" sz="2800" b="0">
                <a:solidFill>
                  <a:srgbClr val="0000CC"/>
                </a:solidFill>
                <a:latin typeface="Times New Roman" pitchFamily="18" charset="0"/>
              </a:rPr>
              <a:t>7</a:t>
            </a:r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0">
                <a:solidFill>
                  <a:srgbClr val="0000CC"/>
                </a:solidFill>
                <a:latin typeface="Times New Roman" pitchFamily="18" charset="0"/>
              </a:rPr>
              <a:t>4</a:t>
            </a:r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</a:rPr>
              <a:t>  4</a:t>
            </a:r>
          </a:p>
          <a:p>
            <a:pPr eaLnBrk="1" hangingPunct="1"/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</a:rPr>
              <a:t>4  5  2  6  5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454166" y="404666"/>
            <a:ext cx="551655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动态规划与贪心算法的不同：</a:t>
            </a:r>
            <a:endParaRPr lang="zh-CN" altLang="en-US" sz="320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46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980728"/>
            <a:ext cx="7772400" cy="2160240"/>
          </a:xfrm>
        </p:spPr>
        <p:txBody>
          <a:bodyPr>
            <a:normAutofit/>
          </a:bodyPr>
          <a:lstStyle/>
          <a:p>
            <a:r>
              <a:rPr lang="zh-CN" altLang="en-US" b="1" smtClean="0"/>
              <a:t>通过做大量的题目，慢慢理解和体会</a:t>
            </a:r>
            <a:r>
              <a:rPr lang="en-US" altLang="zh-CN" b="1" smtClean="0"/>
              <a:t>DP</a:t>
            </a:r>
            <a:r>
              <a:rPr lang="zh-CN" altLang="en-US" b="1" smtClean="0"/>
              <a:t>其中的</a:t>
            </a:r>
            <a:r>
              <a:rPr lang="en-US" altLang="zh-CN" b="1" smtClean="0"/>
              <a:t>……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1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三、</a:t>
            </a:r>
            <a:r>
              <a:rPr lang="en-US" altLang="zh-CN" b="1" smtClean="0"/>
              <a:t>DP</a:t>
            </a:r>
            <a:r>
              <a:rPr lang="zh-CN" altLang="en-US" b="1" smtClean="0"/>
              <a:t>常见模型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2051720" y="2743944"/>
            <a:ext cx="4521696" cy="27732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smtClean="0"/>
              <a:t>线性型</a:t>
            </a:r>
            <a:endParaRPr lang="en-US" altLang="zh-CN" sz="2800" b="1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b="1" smtClean="0"/>
              <a:t>坐标型</a:t>
            </a:r>
            <a:endParaRPr lang="en-US" altLang="zh-CN" sz="2800" b="1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b="1" smtClean="0"/>
              <a:t>区间型</a:t>
            </a:r>
            <a:endParaRPr lang="en-US" altLang="zh-CN" sz="2800" b="1"/>
          </a:p>
          <a:p>
            <a:pPr>
              <a:buFont typeface="Wingdings" pitchFamily="2" charset="2"/>
              <a:buChar char="Ø"/>
            </a:pPr>
            <a:r>
              <a:rPr lang="zh-CN" altLang="en-US" sz="2800" b="1" smtClean="0"/>
              <a:t>背包型</a:t>
            </a:r>
            <a:endParaRPr lang="en-US" altLang="zh-CN" sz="2800" b="1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b="1" smtClean="0"/>
              <a:t>树</a:t>
            </a:r>
            <a:r>
              <a:rPr lang="zh-CN" altLang="en-US" sz="2800" b="1"/>
              <a:t>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1412779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/>
              <a:t>动态规划有多种多样的题目</a:t>
            </a:r>
            <a:r>
              <a:rPr lang="zh-CN" altLang="zh-CN" sz="2800" b="1" smtClean="0"/>
              <a:t>，通常</a:t>
            </a:r>
            <a:r>
              <a:rPr lang="zh-CN" altLang="zh-CN" sz="2800" b="1"/>
              <a:t>按照状态可分为以下几类：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39416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（</a:t>
            </a:r>
            <a:r>
              <a:rPr lang="zh-CN" altLang="zh-CN" b="1" smtClean="0"/>
              <a:t>一</a:t>
            </a:r>
            <a:r>
              <a:rPr lang="zh-CN" altLang="en-US" b="1" smtClean="0"/>
              <a:t>）</a:t>
            </a:r>
            <a:r>
              <a:rPr lang="zh-CN" altLang="zh-CN" b="1" smtClean="0"/>
              <a:t>、线性模型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7772400" cy="3600400"/>
          </a:xfrm>
        </p:spPr>
        <p:txBody>
          <a:bodyPr>
            <a:normAutofit/>
          </a:bodyPr>
          <a:lstStyle/>
          <a:p>
            <a:r>
              <a:rPr lang="zh-CN" altLang="zh-CN" sz="2800" b="1"/>
              <a:t>线性动态规划状态是一维的（</a:t>
            </a:r>
            <a:r>
              <a:rPr lang="en-US" altLang="zh-CN" sz="2800" b="1"/>
              <a:t>f[i]</a:t>
            </a:r>
            <a:r>
              <a:rPr lang="zh-CN" altLang="zh-CN" sz="2800" b="1" smtClean="0"/>
              <a:t>）</a:t>
            </a:r>
            <a:r>
              <a:rPr lang="zh-CN" altLang="en-US" sz="2800" b="1" smtClean="0"/>
              <a:t>。</a:t>
            </a:r>
            <a:endParaRPr lang="en-US" altLang="zh-CN" sz="2800" b="1" smtClean="0"/>
          </a:p>
          <a:p>
            <a:r>
              <a:rPr lang="zh-CN" altLang="en-US" sz="2800" b="1" smtClean="0"/>
              <a:t>正推：</a:t>
            </a:r>
            <a:r>
              <a:rPr lang="zh-CN" altLang="zh-CN" sz="2800" b="1" smtClean="0"/>
              <a:t>第</a:t>
            </a:r>
            <a:r>
              <a:rPr lang="en-US" altLang="zh-CN" sz="2800" b="1"/>
              <a:t>i</a:t>
            </a:r>
            <a:r>
              <a:rPr lang="zh-CN" altLang="zh-CN" sz="2800" b="1"/>
              <a:t>个元素的最优值只与前</a:t>
            </a:r>
            <a:r>
              <a:rPr lang="en-US" altLang="zh-CN" sz="2800" b="1"/>
              <a:t>i-1</a:t>
            </a:r>
            <a:r>
              <a:rPr lang="zh-CN" altLang="zh-CN" sz="2800" b="1"/>
              <a:t>个元素的</a:t>
            </a:r>
            <a:r>
              <a:rPr lang="zh-CN" altLang="zh-CN" sz="2800" b="1" smtClean="0"/>
              <a:t>最优值</a:t>
            </a:r>
            <a:r>
              <a:rPr lang="zh-CN" altLang="en-US" sz="2800" b="1" smtClean="0"/>
              <a:t>有关。</a:t>
            </a:r>
            <a:endParaRPr lang="en-US" altLang="zh-CN" sz="2800" b="1" smtClean="0"/>
          </a:p>
          <a:p>
            <a:r>
              <a:rPr lang="zh-CN" altLang="en-US" sz="2800" b="1"/>
              <a:t>倒</a:t>
            </a:r>
            <a:r>
              <a:rPr lang="zh-CN" altLang="en-US" sz="2800" b="1" smtClean="0"/>
              <a:t>推：</a:t>
            </a:r>
            <a:r>
              <a:rPr lang="zh-CN" altLang="zh-CN" sz="2800" b="1"/>
              <a:t>第</a:t>
            </a:r>
            <a:r>
              <a:rPr lang="en-US" altLang="zh-CN" sz="2800" b="1"/>
              <a:t>i</a:t>
            </a:r>
            <a:r>
              <a:rPr lang="zh-CN" altLang="zh-CN" sz="2800" b="1"/>
              <a:t>个元素的最优值只</a:t>
            </a:r>
            <a:r>
              <a:rPr lang="zh-CN" altLang="zh-CN" sz="2800" b="1" smtClean="0"/>
              <a:t>第</a:t>
            </a:r>
            <a:r>
              <a:rPr lang="en-US" altLang="zh-CN" sz="2800" b="1"/>
              <a:t>i+1</a:t>
            </a:r>
            <a:r>
              <a:rPr lang="zh-CN" altLang="zh-CN" sz="2800" b="1"/>
              <a:t>个元素之后的最优值有关</a:t>
            </a:r>
            <a:r>
              <a:rPr lang="zh-CN" altLang="zh-CN" sz="2800" b="1" smtClean="0"/>
              <a:t>。</a:t>
            </a:r>
            <a:endParaRPr lang="en-US" altLang="zh-CN" sz="2800" b="1" smtClean="0"/>
          </a:p>
          <a:p>
            <a:r>
              <a:rPr lang="zh-CN" altLang="zh-CN" sz="2800" b="1" smtClean="0"/>
              <a:t>经典</a:t>
            </a:r>
            <a:r>
              <a:rPr lang="zh-CN" altLang="zh-CN" sz="2800" b="1"/>
              <a:t>的线性</a:t>
            </a:r>
            <a:r>
              <a:rPr lang="en-US" altLang="zh-CN" sz="2800" b="1"/>
              <a:t>DP</a:t>
            </a:r>
            <a:r>
              <a:rPr lang="zh-CN" altLang="zh-CN" sz="2800" b="1"/>
              <a:t>题目有最长上升子序列、最大连续子序列和、最长公共子序列等。</a:t>
            </a:r>
          </a:p>
          <a:p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66661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72400" cy="580927"/>
          </a:xfrm>
        </p:spPr>
        <p:txBody>
          <a:bodyPr>
            <a:normAutofit fontScale="90000"/>
          </a:bodyPr>
          <a:lstStyle/>
          <a:p>
            <a:r>
              <a:rPr lang="en-US" altLang="zh-CN" sz="3200" b="1"/>
              <a:t>1.</a:t>
            </a:r>
            <a:r>
              <a:rPr lang="zh-CN" altLang="zh-CN" sz="3200" b="1"/>
              <a:t>最长上升子序列</a:t>
            </a:r>
            <a:r>
              <a:rPr lang="zh-CN" altLang="zh-CN" sz="3200" b="1" smtClean="0"/>
              <a:t>模型</a:t>
            </a:r>
            <a:endParaRPr lang="zh-CN" altLang="en-US" sz="32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251520" y="836713"/>
            <a:ext cx="8712968" cy="5688632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b="1" smtClean="0"/>
              <a:t>例</a:t>
            </a:r>
            <a:r>
              <a:rPr lang="en-US" altLang="zh-CN" b="1" smtClean="0"/>
              <a:t>1 </a:t>
            </a:r>
            <a:r>
              <a:rPr lang="zh-CN" altLang="zh-CN" b="1"/>
              <a:t>导弹</a:t>
            </a:r>
            <a:r>
              <a:rPr lang="zh-CN" altLang="zh-CN" b="1" smtClean="0"/>
              <a:t>拦截</a:t>
            </a:r>
            <a:r>
              <a:rPr lang="en-US" altLang="zh-CN" b="1" smtClean="0"/>
              <a:t>【NOIP 1999】</a:t>
            </a:r>
            <a:endParaRPr lang="zh-CN" altLang="zh-CN" b="1"/>
          </a:p>
          <a:p>
            <a:r>
              <a:rPr lang="zh-CN" altLang="zh-CN" b="1"/>
              <a:t>【问题描述】</a:t>
            </a:r>
          </a:p>
          <a:p>
            <a:r>
              <a:rPr lang="zh-CN" altLang="zh-CN" b="1"/>
              <a:t>某国为了防御敌国的导弹袭击</a:t>
            </a:r>
            <a:r>
              <a:rPr lang="zh-CN" altLang="zh-CN" b="1" smtClean="0"/>
              <a:t>，</a:t>
            </a:r>
            <a:r>
              <a:rPr lang="zh-CN" altLang="en-US" b="1" smtClean="0"/>
              <a:t>研</a:t>
            </a:r>
            <a:r>
              <a:rPr lang="zh-CN" altLang="zh-CN" b="1" smtClean="0"/>
              <a:t>发出</a:t>
            </a:r>
            <a:r>
              <a:rPr lang="zh-CN" altLang="zh-CN" b="1"/>
              <a:t>一种导弹拦截系统，但是这种导弹拦截系统有一个缺陷：虽然它的第一发炮弹能够到达任意的高度，但是以后每一发炮弹都</a:t>
            </a:r>
            <a:r>
              <a:rPr lang="zh-CN" altLang="zh-CN" b="1" smtClean="0"/>
              <a:t>要高于</a:t>
            </a:r>
            <a:r>
              <a:rPr lang="zh-CN" altLang="zh-CN" b="1"/>
              <a:t>前一发的高度。某天，雷达捕捉到敌国的导弹来袭，由于该系统还在试用阶段，不能拦截所有的导弹，输入敌国导弹依次飞来的高度（雷达给出的高度数据是不大于</a:t>
            </a:r>
            <a:r>
              <a:rPr lang="en-US" altLang="zh-CN" b="1"/>
              <a:t>30000 </a:t>
            </a:r>
            <a:r>
              <a:rPr lang="zh-CN" altLang="zh-CN" b="1"/>
              <a:t>的正整数），请聪明的你帮忙计算这套系统最多能拦截多少导弹。</a:t>
            </a:r>
          </a:p>
          <a:p>
            <a:r>
              <a:rPr lang="zh-CN" altLang="zh-CN" b="1"/>
              <a:t>【输入】</a:t>
            </a:r>
          </a:p>
          <a:p>
            <a:r>
              <a:rPr lang="zh-CN" altLang="zh-CN" b="1"/>
              <a:t>第一行：</a:t>
            </a:r>
            <a:r>
              <a:rPr lang="en-US" altLang="zh-CN" b="1"/>
              <a:t>n</a:t>
            </a:r>
            <a:r>
              <a:rPr lang="zh-CN" altLang="zh-CN" b="1"/>
              <a:t>（</a:t>
            </a:r>
            <a:r>
              <a:rPr lang="en-US" altLang="zh-CN" b="1"/>
              <a:t>&lt;=1000</a:t>
            </a:r>
            <a:r>
              <a:rPr lang="zh-CN" altLang="zh-CN" b="1"/>
              <a:t>），敌国导弹的数量。</a:t>
            </a:r>
          </a:p>
          <a:p>
            <a:r>
              <a:rPr lang="zh-CN" altLang="zh-CN" b="1"/>
              <a:t>第二行：</a:t>
            </a:r>
            <a:r>
              <a:rPr lang="en-US" altLang="zh-CN" b="1"/>
              <a:t>n</a:t>
            </a:r>
            <a:r>
              <a:rPr lang="zh-CN" altLang="zh-CN" b="1"/>
              <a:t>个整数，用空格分隔，依次是敌国导弹的高度</a:t>
            </a:r>
            <a:r>
              <a:rPr lang="en-US" altLang="zh-CN" b="1"/>
              <a:t>(&lt;30000)</a:t>
            </a:r>
            <a:r>
              <a:rPr lang="zh-CN" altLang="zh-CN" b="1"/>
              <a:t>。</a:t>
            </a:r>
          </a:p>
          <a:p>
            <a:r>
              <a:rPr lang="zh-CN" altLang="zh-CN" b="1"/>
              <a:t>【输出】</a:t>
            </a:r>
          </a:p>
          <a:p>
            <a:r>
              <a:rPr lang="zh-CN" altLang="zh-CN" b="1"/>
              <a:t>最多拦截敌国导弹的数量</a:t>
            </a:r>
            <a:r>
              <a:rPr lang="zh-CN" altLang="zh-CN" b="1" smtClean="0"/>
              <a:t>。</a:t>
            </a:r>
            <a:endParaRPr lang="en-US" altLang="zh-CN" b="1" smtClean="0"/>
          </a:p>
          <a:p>
            <a:r>
              <a:rPr lang="zh-CN" altLang="zh-CN" b="1"/>
              <a:t>【数据规模】</a:t>
            </a:r>
          </a:p>
          <a:p>
            <a:r>
              <a:rPr lang="zh-CN" altLang="zh-CN" b="1"/>
              <a:t>对于</a:t>
            </a:r>
            <a:r>
              <a:rPr lang="en-US" altLang="zh-CN" b="1"/>
              <a:t>100%</a:t>
            </a:r>
            <a:r>
              <a:rPr lang="zh-CN" altLang="zh-CN" b="1"/>
              <a:t>的数据：</a:t>
            </a:r>
            <a:r>
              <a:rPr lang="en-US" altLang="zh-CN" b="1"/>
              <a:t>n&lt;=1000</a:t>
            </a:r>
            <a:r>
              <a:rPr lang="zh-CN" altLang="zh-CN" b="1" smtClean="0"/>
              <a:t>。</a:t>
            </a:r>
            <a:endParaRPr lang="zh-CN" altLang="zh-CN" b="1"/>
          </a:p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84017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827584" y="548680"/>
            <a:ext cx="7772400" cy="1224136"/>
          </a:xfrm>
        </p:spPr>
        <p:txBody>
          <a:bodyPr/>
          <a:lstStyle/>
          <a:p>
            <a:pPr marL="0" indent="0">
              <a:buNone/>
            </a:pPr>
            <a:r>
              <a:rPr lang="zh-CN" altLang="zh-CN"/>
              <a:t>【样例输入输出】</a:t>
            </a:r>
          </a:p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45498"/>
              </p:ext>
            </p:extLst>
          </p:nvPr>
        </p:nvGraphicFramePr>
        <p:xfrm>
          <a:off x="755576" y="1268760"/>
          <a:ext cx="7344816" cy="19751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72408"/>
                <a:gridCol w="3672408"/>
              </a:tblGrid>
              <a:tr h="493776"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bumb.in</a:t>
                      </a:r>
                      <a:endParaRPr lang="zh-CN" sz="3200">
                        <a:solidFill>
                          <a:schemeClr val="tx1"/>
                        </a:solidFill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bumb.out</a:t>
                      </a:r>
                      <a:endParaRPr lang="zh-CN" sz="3200">
                        <a:solidFill>
                          <a:schemeClr val="tx1"/>
                        </a:solidFill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1481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8</a:t>
                      </a:r>
                      <a:endParaRPr lang="zh-CN" sz="3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</a:rPr>
                        <a:t>2 7</a:t>
                      </a:r>
                      <a:r>
                        <a:rPr lang="en-US" sz="3200">
                          <a:effectLst/>
                        </a:rPr>
                        <a:t> 1 </a:t>
                      </a:r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</a:rPr>
                        <a:t>9 10 </a:t>
                      </a:r>
                      <a:r>
                        <a:rPr lang="en-US" sz="3200">
                          <a:effectLst/>
                        </a:rPr>
                        <a:t>1 2 3</a:t>
                      </a:r>
                      <a:endParaRPr lang="zh-CN" sz="3200">
                        <a:effectLst/>
                      </a:endParaRPr>
                    </a:p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 </a:t>
                      </a:r>
                      <a:endParaRPr lang="zh-CN" sz="3200">
                        <a:solidFill>
                          <a:schemeClr val="tx1"/>
                        </a:solidFill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4</a:t>
                      </a:r>
                      <a:endParaRPr lang="zh-CN" sz="3200">
                        <a:effectLst/>
                      </a:endParaRPr>
                    </a:p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 </a:t>
                      </a:r>
                      <a:endParaRPr lang="zh-CN" sz="3200">
                        <a:solidFill>
                          <a:schemeClr val="tx1"/>
                        </a:solidFill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3429000"/>
            <a:ext cx="83529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b="1" smtClean="0"/>
              <a:t>题意简述：</a:t>
            </a:r>
            <a:endParaRPr lang="en-US" altLang="zh-CN" sz="3200" b="1" smtClean="0"/>
          </a:p>
          <a:p>
            <a:pPr>
              <a:spcBef>
                <a:spcPts val="1200"/>
              </a:spcBef>
            </a:pPr>
            <a:r>
              <a:rPr lang="en-US" altLang="zh-CN" sz="2800" b="1"/>
              <a:t> </a:t>
            </a:r>
            <a:r>
              <a:rPr lang="en-US" altLang="zh-CN" sz="2800" b="1" smtClean="0"/>
              <a:t>    </a:t>
            </a:r>
            <a:r>
              <a:rPr lang="zh-CN" altLang="en-US" sz="2800" b="1" smtClean="0"/>
              <a:t>给定</a:t>
            </a:r>
            <a:r>
              <a:rPr lang="en-US" altLang="zh-CN" sz="2800" b="1" smtClean="0"/>
              <a:t>n</a:t>
            </a:r>
            <a:r>
              <a:rPr lang="zh-CN" altLang="en-US" sz="2800" b="1" smtClean="0"/>
              <a:t>个元素的数列，求最长的上升子序列长度。</a:t>
            </a:r>
            <a:endParaRPr lang="en-US" altLang="zh-CN" sz="2800" b="1" smtClean="0"/>
          </a:p>
          <a:p>
            <a:pPr>
              <a:spcBef>
                <a:spcPts val="1200"/>
              </a:spcBef>
            </a:pPr>
            <a:r>
              <a:rPr lang="zh-CN" altLang="en-US" sz="2800" b="1" smtClean="0"/>
              <a:t>     即：在原序列中，最多能选多少个数，在原有顺序下递增。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54146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2400" cy="796951"/>
          </a:xfrm>
        </p:spPr>
        <p:txBody>
          <a:bodyPr/>
          <a:lstStyle/>
          <a:p>
            <a:r>
              <a:rPr lang="zh-CN" altLang="zh-CN" b="1"/>
              <a:t>最长上升子</a:t>
            </a:r>
            <a:r>
              <a:rPr lang="zh-CN" altLang="zh-CN" b="1" smtClean="0"/>
              <a:t>序列</a:t>
            </a:r>
            <a:r>
              <a:rPr lang="zh-CN" altLang="en-US" b="1" smtClean="0"/>
              <a:t>长度</a:t>
            </a:r>
            <a:r>
              <a:rPr lang="zh-CN" altLang="zh-CN" b="1" smtClean="0"/>
              <a:t>（</a:t>
            </a:r>
            <a:r>
              <a:rPr lang="en-US" altLang="zh-CN" b="1"/>
              <a:t>LIS</a:t>
            </a:r>
            <a:r>
              <a:rPr lang="zh-CN" altLang="zh-CN" b="1" smtClean="0"/>
              <a:t>）</a:t>
            </a:r>
            <a:r>
              <a:rPr lang="zh-CN" altLang="en-US" b="1" smtClean="0"/>
              <a:t>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1560" y="2348880"/>
            <a:ext cx="8136904" cy="3970318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最长上升子序列显然是以某一个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a[i]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作为第一元素的一个最长上升子序列。</a:t>
            </a:r>
            <a:endParaRPr lang="en-US" altLang="zh-CN" sz="2800" b="1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如果求出以原序列中每一个元素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a[i]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作为第一个元素开头的最长上升子序列长度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f[i].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那么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=max{f[i]}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；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i=1..n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问题是怎么求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f[i]?</a:t>
            </a:r>
            <a:endParaRPr lang="zh-CN" altLang="en-US" sz="2800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7599" y="1340769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4800" smtClean="0">
                <a:latin typeface="Times New Roman" pitchFamily="18" charset="0"/>
              </a:rPr>
              <a:t>8  </a:t>
            </a:r>
            <a:r>
              <a:rPr kumimoji="1" lang="en-US" altLang="zh-CN" sz="4800" smtClean="0">
                <a:solidFill>
                  <a:srgbClr val="FF0000"/>
                </a:solidFill>
                <a:latin typeface="Times New Roman" pitchFamily="18" charset="0"/>
              </a:rPr>
              <a:t>2  </a:t>
            </a:r>
            <a:r>
              <a:rPr kumimoji="1" lang="en-US" altLang="zh-CN" sz="4800">
                <a:solidFill>
                  <a:srgbClr val="FF0000"/>
                </a:solidFill>
                <a:latin typeface="Times New Roman" pitchFamily="18" charset="0"/>
              </a:rPr>
              <a:t>7</a:t>
            </a:r>
            <a:r>
              <a:rPr kumimoji="1" lang="en-US" altLang="zh-CN" sz="4800">
                <a:latin typeface="Times New Roman" pitchFamily="18" charset="0"/>
              </a:rPr>
              <a:t>  1  </a:t>
            </a:r>
            <a:r>
              <a:rPr kumimoji="1" lang="en-US" altLang="zh-CN" sz="4800">
                <a:solidFill>
                  <a:srgbClr val="FF0000"/>
                </a:solidFill>
                <a:latin typeface="Times New Roman" pitchFamily="18" charset="0"/>
              </a:rPr>
              <a:t>9  10  </a:t>
            </a:r>
            <a:r>
              <a:rPr kumimoji="1" lang="en-US" altLang="zh-CN" sz="4800">
                <a:latin typeface="Times New Roman" pitchFamily="18" charset="0"/>
              </a:rPr>
              <a:t>1  </a:t>
            </a:r>
            <a:r>
              <a:rPr kumimoji="1" lang="en-US" altLang="zh-CN" sz="4800" smtClean="0">
                <a:latin typeface="Times New Roman" pitchFamily="18" charset="0"/>
              </a:rPr>
              <a:t>4  </a:t>
            </a:r>
            <a:r>
              <a:rPr kumimoji="1" lang="en-US" altLang="zh-CN" sz="4800">
                <a:latin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95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827584" y="836712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输入样例：</a:t>
            </a:r>
          </a:p>
          <a:p>
            <a:pPr marL="0" indent="0"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 marL="0" indent="0"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7</a:t>
            </a:r>
          </a:p>
          <a:p>
            <a:pPr marL="0" indent="0"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3 8</a:t>
            </a:r>
          </a:p>
          <a:p>
            <a:pPr marL="0" indent="0"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8 1 0</a:t>
            </a:r>
          </a:p>
          <a:p>
            <a:pPr marL="0" indent="0"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2 7 4 4</a:t>
            </a:r>
          </a:p>
          <a:p>
            <a:pPr marL="0" indent="0"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4 5 2 6 5</a:t>
            </a:r>
          </a:p>
          <a:p>
            <a:pPr marL="0" indent="0"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输出样例：</a:t>
            </a:r>
          </a:p>
          <a:p>
            <a:pPr marL="0" indent="0"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30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9"/>
            <a:ext cx="2088232" cy="796951"/>
          </a:xfrm>
        </p:spPr>
        <p:txBody>
          <a:bodyPr/>
          <a:lstStyle/>
          <a:p>
            <a:r>
              <a:rPr lang="zh-CN" altLang="en-US" b="1" smtClean="0"/>
              <a:t>倒推法：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71600" y="980728"/>
            <a:ext cx="7777162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2800" b="1" i="0" smtClean="0">
                <a:latin typeface="Times New Roman" pitchFamily="18" charset="0"/>
              </a:rPr>
              <a:t>a[i]:</a:t>
            </a:r>
            <a:r>
              <a:rPr kumimoji="1" lang="zh-CN" altLang="en-US" sz="2800" b="1" i="0" smtClean="0">
                <a:latin typeface="Times New Roman" pitchFamily="18" charset="0"/>
              </a:rPr>
              <a:t>数列中的</a:t>
            </a:r>
            <a:r>
              <a:rPr kumimoji="1" lang="zh-CN" altLang="en-US" sz="2800" b="1" i="0">
                <a:latin typeface="Times New Roman" pitchFamily="18" charset="0"/>
              </a:rPr>
              <a:t>第</a:t>
            </a:r>
            <a:r>
              <a:rPr kumimoji="1" lang="en-US" altLang="zh-CN" sz="2800" b="1" i="0">
                <a:latin typeface="Times New Roman" pitchFamily="18" charset="0"/>
              </a:rPr>
              <a:t>i</a:t>
            </a:r>
            <a:r>
              <a:rPr kumimoji="1" lang="zh-CN" altLang="en-US" sz="2800" b="1" i="0">
                <a:latin typeface="Times New Roman" pitchFamily="18" charset="0"/>
              </a:rPr>
              <a:t>个数。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zh-CN" sz="2800" b="1" i="0" smtClean="0">
                <a:latin typeface="Times New Roman" pitchFamily="18" charset="0"/>
              </a:rPr>
              <a:t>f[i</a:t>
            </a:r>
            <a:r>
              <a:rPr kumimoji="1" lang="en-US" altLang="zh-CN" sz="2800" b="1" i="0">
                <a:latin typeface="Times New Roman" pitchFamily="18" charset="0"/>
              </a:rPr>
              <a:t>]:</a:t>
            </a:r>
            <a:r>
              <a:rPr kumimoji="1" lang="zh-CN" altLang="en-US" sz="2800" b="1" i="0">
                <a:latin typeface="Times New Roman" pitchFamily="18" charset="0"/>
              </a:rPr>
              <a:t>以</a:t>
            </a:r>
            <a:r>
              <a:rPr kumimoji="1" lang="en-US" altLang="zh-CN" sz="2800" b="1" i="0">
                <a:latin typeface="Times New Roman" pitchFamily="18" charset="0"/>
              </a:rPr>
              <a:t>a[i]</a:t>
            </a:r>
            <a:r>
              <a:rPr kumimoji="1" lang="zh-CN" altLang="en-US" sz="2800" b="1" i="0">
                <a:latin typeface="Times New Roman" pitchFamily="18" charset="0"/>
              </a:rPr>
              <a:t>为开始</a:t>
            </a:r>
            <a:r>
              <a:rPr kumimoji="1" lang="en-US" altLang="zh-CN" sz="2800" b="1" i="0">
                <a:latin typeface="Times New Roman" pitchFamily="18" charset="0"/>
              </a:rPr>
              <a:t>(a[i]</a:t>
            </a:r>
            <a:r>
              <a:rPr kumimoji="1" lang="zh-CN" altLang="en-US" sz="2800" b="1" i="0" smtClean="0">
                <a:latin typeface="Times New Roman" pitchFamily="18" charset="0"/>
              </a:rPr>
              <a:t>是被选中的第一</a:t>
            </a:r>
            <a:r>
              <a:rPr kumimoji="1" lang="zh-CN" altLang="en-US" sz="2800" b="1" i="0">
                <a:latin typeface="Times New Roman" pitchFamily="18" charset="0"/>
              </a:rPr>
              <a:t>个</a:t>
            </a:r>
            <a:r>
              <a:rPr kumimoji="1" lang="zh-CN" altLang="en-US" sz="2800" b="1" i="0" smtClean="0">
                <a:latin typeface="Times New Roman" pitchFamily="18" charset="0"/>
              </a:rPr>
              <a:t>元素</a:t>
            </a:r>
            <a:r>
              <a:rPr kumimoji="1" lang="en-US" altLang="zh-CN" sz="2800" b="1" i="0" smtClean="0">
                <a:latin typeface="Times New Roman" pitchFamily="18" charset="0"/>
              </a:rPr>
              <a:t>)</a:t>
            </a:r>
            <a:r>
              <a:rPr kumimoji="1" lang="zh-CN" altLang="en-US" sz="2800" b="1" i="0">
                <a:latin typeface="Times New Roman" pitchFamily="18" charset="0"/>
              </a:rPr>
              <a:t>的最长递增子序列的序列长度</a:t>
            </a:r>
            <a:r>
              <a:rPr kumimoji="1" lang="zh-CN" altLang="en-US" sz="2800" b="1" i="0" smtClean="0">
                <a:latin typeface="Times New Roman" pitchFamily="18" charset="0"/>
              </a:rPr>
              <a:t>。</a:t>
            </a:r>
            <a:endParaRPr kumimoji="1" lang="zh-CN" altLang="en-US" sz="2800" b="1" i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3771232"/>
            <a:ext cx="7272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smtClean="0">
                <a:latin typeface="Times New Roman" pitchFamily="18" charset="0"/>
              </a:rPr>
              <a:t>转移方程：</a:t>
            </a:r>
            <a:endParaRPr kumimoji="1" lang="en-US" altLang="zh-CN" sz="2800" b="1" smtClean="0">
              <a:latin typeface="Times New Roman" pitchFamily="18" charset="0"/>
            </a:endParaRPr>
          </a:p>
          <a:p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en-US" altLang="zh-CN" sz="2800" b="1" smtClean="0">
                <a:latin typeface="Times New Roman" pitchFamily="18" charset="0"/>
              </a:rPr>
              <a:t>   f[i</a:t>
            </a:r>
            <a:r>
              <a:rPr kumimoji="1" lang="en-US" altLang="zh-CN" sz="2800" b="1">
                <a:latin typeface="Times New Roman" pitchFamily="18" charset="0"/>
              </a:rPr>
              <a:t>]=max{f[j]}+1  </a:t>
            </a:r>
            <a:r>
              <a:rPr kumimoji="1" lang="zh-CN" altLang="en-US" sz="2800" b="1">
                <a:latin typeface="Times New Roman" pitchFamily="18" charset="0"/>
              </a:rPr>
              <a:t>条件：</a:t>
            </a:r>
            <a:r>
              <a:rPr kumimoji="1" lang="en-US" altLang="zh-CN" sz="2800" b="1">
                <a:latin typeface="Times New Roman" pitchFamily="18" charset="0"/>
              </a:rPr>
              <a:t>i&lt;j&lt;=n</a:t>
            </a:r>
            <a:r>
              <a:rPr kumimoji="1" lang="zh-CN" altLang="en-US" sz="2800" b="1">
                <a:latin typeface="Times New Roman" pitchFamily="18" charset="0"/>
              </a:rPr>
              <a:t>并且</a:t>
            </a:r>
            <a:r>
              <a:rPr kumimoji="1" lang="en-US" altLang="zh-CN" sz="2800" b="1">
                <a:latin typeface="Times New Roman" pitchFamily="18" charset="0"/>
              </a:rPr>
              <a:t>a[i]&lt;a[j]</a:t>
            </a:r>
          </a:p>
          <a:p>
            <a:endParaRPr kumimoji="1" lang="en-US" altLang="zh-CN" sz="2800" b="1" smtClean="0">
              <a:latin typeface="Times New Roman" pitchFamily="18" charset="0"/>
            </a:endParaRPr>
          </a:p>
          <a:p>
            <a:r>
              <a:rPr kumimoji="1" lang="zh-CN" altLang="en-US" sz="2800" b="1" smtClean="0">
                <a:latin typeface="Times New Roman" pitchFamily="18" charset="0"/>
              </a:rPr>
              <a:t>边界</a:t>
            </a:r>
            <a:r>
              <a:rPr kumimoji="1" lang="zh-CN" altLang="en-US" sz="2800" b="1">
                <a:latin typeface="Times New Roman" pitchFamily="18" charset="0"/>
              </a:rPr>
              <a:t>：</a:t>
            </a:r>
            <a:r>
              <a:rPr kumimoji="1" lang="en-US" altLang="zh-CN" sz="2800" b="1">
                <a:latin typeface="Times New Roman" pitchFamily="18" charset="0"/>
              </a:rPr>
              <a:t>f[n]=1;</a:t>
            </a:r>
          </a:p>
          <a:p>
            <a:r>
              <a:rPr kumimoji="1" lang="zh-CN" altLang="en-US" sz="2800" b="1">
                <a:latin typeface="Times New Roman" pitchFamily="18" charset="0"/>
              </a:rPr>
              <a:t>目标：</a:t>
            </a:r>
            <a:r>
              <a:rPr kumimoji="1" lang="en-US" altLang="zh-CN" sz="2800" b="1">
                <a:latin typeface="Times New Roman" pitchFamily="18" charset="0"/>
              </a:rPr>
              <a:t>max{f[i]}; </a:t>
            </a:r>
            <a:r>
              <a:rPr kumimoji="1" lang="en-US" altLang="zh-CN" sz="2800" b="1" smtClean="0">
                <a:latin typeface="Times New Roman" pitchFamily="18" charset="0"/>
              </a:rPr>
              <a:t>   1</a:t>
            </a:r>
            <a:r>
              <a:rPr kumimoji="1" lang="en-US" altLang="zh-CN" sz="2800" b="1">
                <a:latin typeface="Times New Roman" pitchFamily="18" charset="0"/>
              </a:rPr>
              <a:t>&lt;=i&lt;=n</a:t>
            </a:r>
          </a:p>
        </p:txBody>
      </p:sp>
      <p:sp>
        <p:nvSpPr>
          <p:cNvPr id="7" name="矩形 6"/>
          <p:cNvSpPr/>
          <p:nvPr/>
        </p:nvSpPr>
        <p:spPr>
          <a:xfrm>
            <a:off x="1331640" y="2814030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4800" smtClean="0">
                <a:latin typeface="Times New Roman" pitchFamily="18" charset="0"/>
              </a:rPr>
              <a:t>8  2  </a:t>
            </a:r>
            <a:r>
              <a:rPr kumimoji="1" lang="en-US" altLang="zh-CN" sz="4800">
                <a:latin typeface="Times New Roman" pitchFamily="18" charset="0"/>
              </a:rPr>
              <a:t>7  1  9  10  1  </a:t>
            </a:r>
            <a:r>
              <a:rPr kumimoji="1" lang="en-US" altLang="zh-CN" sz="4800" smtClean="0">
                <a:latin typeface="Times New Roman" pitchFamily="18" charset="0"/>
              </a:rPr>
              <a:t>4  </a:t>
            </a:r>
            <a:r>
              <a:rPr kumimoji="1" lang="en-US" altLang="zh-CN" sz="4800">
                <a:latin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474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7"/>
            <a:ext cx="7772400" cy="796951"/>
          </a:xfrm>
        </p:spPr>
        <p:txBody>
          <a:bodyPr/>
          <a:lstStyle/>
          <a:p>
            <a:r>
              <a:rPr lang="zh-CN" altLang="en-US" b="1"/>
              <a:t>倒</a:t>
            </a:r>
            <a:r>
              <a:rPr lang="zh-CN" altLang="en-US" b="1" smtClean="0"/>
              <a:t>推参考程序：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539552" y="1052736"/>
            <a:ext cx="8352928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/>
              <a:t>f[n]:=1;</a:t>
            </a:r>
            <a:endParaRPr lang="zh-CN" altLang="zh-CN" b="1"/>
          </a:p>
          <a:p>
            <a:pPr marL="0" indent="0">
              <a:buNone/>
            </a:pPr>
            <a:r>
              <a:rPr lang="en-US" altLang="zh-CN" b="1"/>
              <a:t>for i:=n-1 </a:t>
            </a:r>
            <a:r>
              <a:rPr lang="en-US" altLang="zh-CN" b="1" err="1"/>
              <a:t>downto</a:t>
            </a:r>
            <a:r>
              <a:rPr lang="en-US" altLang="zh-CN" b="1"/>
              <a:t> 1 do</a:t>
            </a:r>
            <a:endParaRPr lang="zh-CN" altLang="zh-CN" b="1"/>
          </a:p>
          <a:p>
            <a:pPr marL="0" indent="0">
              <a:buNone/>
            </a:pPr>
            <a:r>
              <a:rPr lang="en-US" altLang="zh-CN" b="1" smtClean="0"/>
              <a:t>  begin</a:t>
            </a:r>
            <a:endParaRPr lang="zh-CN" altLang="zh-CN" b="1"/>
          </a:p>
          <a:p>
            <a:pPr marL="0" indent="0">
              <a:buNone/>
            </a:pPr>
            <a:r>
              <a:rPr lang="en-US" altLang="zh-CN" b="1" smtClean="0"/>
              <a:t>    for </a:t>
            </a:r>
            <a:r>
              <a:rPr lang="en-US" altLang="zh-CN" b="1"/>
              <a:t>j:=i+1 to n do</a:t>
            </a:r>
            <a:endParaRPr lang="zh-CN" altLang="zh-CN" b="1"/>
          </a:p>
          <a:p>
            <a:pPr marL="0" indent="0">
              <a:buNone/>
            </a:pPr>
            <a:r>
              <a:rPr lang="en-US" altLang="zh-CN" b="1" smtClean="0"/>
              <a:t>      if (a[j]&gt;a[i</a:t>
            </a:r>
            <a:r>
              <a:rPr lang="en-US" altLang="zh-CN" b="1"/>
              <a:t>])and(f[j]&gt;f[i]) </a:t>
            </a:r>
            <a:endParaRPr lang="en-US" altLang="zh-CN" b="1" smtClean="0"/>
          </a:p>
          <a:p>
            <a:pPr marL="0" indent="0">
              <a:buNone/>
            </a:pPr>
            <a:r>
              <a:rPr lang="en-US" altLang="zh-CN" b="1"/>
              <a:t> </a:t>
            </a:r>
            <a:r>
              <a:rPr lang="en-US" altLang="zh-CN" b="1" smtClean="0"/>
              <a:t>     then f[i</a:t>
            </a:r>
            <a:r>
              <a:rPr lang="en-US" altLang="zh-CN" b="1"/>
              <a:t>]:=f[j</a:t>
            </a:r>
            <a:r>
              <a:rPr lang="en-US" altLang="zh-CN" b="1" smtClean="0"/>
              <a:t>];   			//</a:t>
            </a:r>
            <a:r>
              <a:rPr lang="zh-CN" altLang="zh-CN" b="1"/>
              <a:t>找最大的</a:t>
            </a:r>
            <a:r>
              <a:rPr lang="en-US" altLang="zh-CN" b="1"/>
              <a:t>f[j]</a:t>
            </a:r>
            <a:endParaRPr lang="zh-CN" altLang="zh-CN" b="1"/>
          </a:p>
          <a:p>
            <a:pPr marL="0" indent="0">
              <a:buNone/>
            </a:pPr>
            <a:r>
              <a:rPr lang="en-US" altLang="zh-CN" b="1" smtClean="0"/>
              <a:t>    </a:t>
            </a:r>
            <a:r>
              <a:rPr lang="en-US" altLang="zh-CN" b="1" err="1" smtClean="0"/>
              <a:t>inc</a:t>
            </a:r>
            <a:r>
              <a:rPr lang="en-US" altLang="zh-CN" b="1" smtClean="0"/>
              <a:t>(f[i]);				//</a:t>
            </a:r>
            <a:r>
              <a:rPr lang="zh-CN" altLang="en-US" b="1" smtClean="0"/>
              <a:t>包含</a:t>
            </a:r>
            <a:r>
              <a:rPr lang="en-US" altLang="zh-CN" b="1" smtClean="0"/>
              <a:t>a[i]</a:t>
            </a:r>
            <a:endParaRPr lang="zh-CN" altLang="zh-CN" b="1"/>
          </a:p>
          <a:p>
            <a:pPr marL="0" indent="0">
              <a:buNone/>
            </a:pPr>
            <a:r>
              <a:rPr lang="en-US" altLang="zh-CN" b="1" smtClean="0"/>
              <a:t>  end</a:t>
            </a:r>
            <a:r>
              <a:rPr lang="en-US" altLang="zh-CN" b="1"/>
              <a:t>;</a:t>
            </a:r>
            <a:endParaRPr lang="zh-CN" altLang="zh-CN" b="1"/>
          </a:p>
          <a:p>
            <a:pPr marL="0" indent="0">
              <a:buNone/>
            </a:pPr>
            <a:r>
              <a:rPr lang="en-US" altLang="zh-CN" b="1" err="1"/>
              <a:t>ans</a:t>
            </a:r>
            <a:r>
              <a:rPr lang="en-US" altLang="zh-CN" b="1"/>
              <a:t>:=f[1];</a:t>
            </a:r>
            <a:endParaRPr lang="zh-CN" altLang="zh-CN" b="1"/>
          </a:p>
          <a:p>
            <a:pPr marL="0" indent="0">
              <a:buNone/>
            </a:pPr>
            <a:r>
              <a:rPr lang="en-US" altLang="zh-CN" b="1"/>
              <a:t>for  i:=2 to n do if f[i]&gt;</a:t>
            </a:r>
            <a:r>
              <a:rPr lang="en-US" altLang="zh-CN" b="1" err="1"/>
              <a:t>ans</a:t>
            </a:r>
            <a:r>
              <a:rPr lang="en-US" altLang="zh-CN" b="1"/>
              <a:t> then </a:t>
            </a:r>
            <a:r>
              <a:rPr lang="en-US" altLang="zh-CN" b="1" err="1"/>
              <a:t>ans</a:t>
            </a:r>
            <a:r>
              <a:rPr lang="en-US" altLang="zh-CN" b="1"/>
              <a:t>:=f[i]; </a:t>
            </a:r>
            <a:endParaRPr lang="zh-CN" altLang="zh-CN" b="1"/>
          </a:p>
          <a:p>
            <a:pPr marL="0" indent="0">
              <a:buNone/>
            </a:pPr>
            <a:r>
              <a:rPr lang="en-US" altLang="zh-CN" b="1" err="1"/>
              <a:t>writeln</a:t>
            </a:r>
            <a:r>
              <a:rPr lang="en-US" altLang="zh-CN" b="1"/>
              <a:t>(</a:t>
            </a:r>
            <a:r>
              <a:rPr lang="en-US" altLang="zh-CN" b="1" err="1"/>
              <a:t>ans</a:t>
            </a:r>
            <a:r>
              <a:rPr lang="en-US" altLang="zh-CN" b="1"/>
              <a:t>);</a:t>
            </a:r>
            <a:endParaRPr lang="zh-CN" altLang="zh-CN" b="1"/>
          </a:p>
          <a:p>
            <a:pPr marL="0" indent="0">
              <a:buNone/>
            </a:pP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5779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32657"/>
            <a:ext cx="7772400" cy="796951"/>
          </a:xfrm>
        </p:spPr>
        <p:txBody>
          <a:bodyPr/>
          <a:lstStyle/>
          <a:p>
            <a:r>
              <a:rPr lang="zh-CN" altLang="en-US" b="1" smtClean="0"/>
              <a:t>顺推：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899592" y="1052737"/>
            <a:ext cx="7772400" cy="2031325"/>
          </a:xfr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800">
                <a:latin typeface="华文中宋" pitchFamily="2" charset="-122"/>
                <a:ea typeface="华文中宋" pitchFamily="2" charset="-122"/>
              </a:rPr>
              <a:t>a[i</a:t>
            </a:r>
            <a:r>
              <a:rPr kumimoji="1" lang="en-US" altLang="zh-CN" sz="2800" smtClean="0">
                <a:latin typeface="华文中宋" pitchFamily="2" charset="-122"/>
                <a:ea typeface="华文中宋" pitchFamily="2" charset="-122"/>
              </a:rPr>
              <a:t>]:</a:t>
            </a:r>
            <a:r>
              <a:rPr kumimoji="1" lang="zh-CN" altLang="en-US" sz="2800" smtClean="0">
                <a:latin typeface="华文中宋" pitchFamily="2" charset="-122"/>
                <a:ea typeface="华文中宋" pitchFamily="2" charset="-122"/>
              </a:rPr>
              <a:t>数列中的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</a:rPr>
              <a:t>第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</a:rPr>
              <a:t>i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</a:rPr>
              <a:t>个数。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800">
                <a:latin typeface="华文中宋" pitchFamily="2" charset="-122"/>
                <a:ea typeface="华文中宋" pitchFamily="2" charset="-122"/>
              </a:rPr>
              <a:t>f[i]: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</a:rPr>
              <a:t>以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</a:rPr>
              <a:t>a[i]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</a:rPr>
              <a:t>为结尾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</a:rPr>
              <a:t>(a[i]</a:t>
            </a:r>
            <a:r>
              <a:rPr kumimoji="1" lang="zh-CN" altLang="en-US" sz="2800" smtClean="0">
                <a:latin typeface="华文中宋" pitchFamily="2" charset="-122"/>
                <a:ea typeface="华文中宋" pitchFamily="2" charset="-122"/>
              </a:rPr>
              <a:t>是被选中的最后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</a:rPr>
              <a:t>一个</a:t>
            </a:r>
            <a:r>
              <a:rPr kumimoji="1" lang="zh-CN" altLang="en-US" sz="2800" smtClean="0">
                <a:latin typeface="华文中宋" pitchFamily="2" charset="-122"/>
                <a:ea typeface="华文中宋" pitchFamily="2" charset="-122"/>
              </a:rPr>
              <a:t>元素</a:t>
            </a:r>
            <a:r>
              <a:rPr kumimoji="1" lang="en-US" altLang="zh-CN" sz="2800" smtClean="0">
                <a:latin typeface="华文中宋" pitchFamily="2" charset="-122"/>
                <a:ea typeface="华文中宋" pitchFamily="2" charset="-122"/>
              </a:rPr>
              <a:t>)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</a:rPr>
              <a:t>的最长递增子序列的序列长度</a:t>
            </a:r>
            <a:r>
              <a:rPr kumimoji="1" lang="zh-CN" altLang="en-US" sz="2800" smtClean="0">
                <a:latin typeface="华文中宋" pitchFamily="2" charset="-122"/>
                <a:ea typeface="华文中宋" pitchFamily="2" charset="-122"/>
              </a:rPr>
              <a:t>。</a:t>
            </a:r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55576" y="3789041"/>
            <a:ext cx="80648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b="1" i="0">
                <a:latin typeface="华文中宋" pitchFamily="2" charset="-122"/>
                <a:ea typeface="华文中宋" pitchFamily="2" charset="-122"/>
              </a:rPr>
              <a:t>f[i]=max{f[j]}+1</a:t>
            </a:r>
            <a:r>
              <a:rPr kumimoji="1" lang="en-US" altLang="zh-CN" sz="2400" b="1" i="0">
                <a:latin typeface="华文中宋" pitchFamily="2" charset="-122"/>
                <a:ea typeface="华文中宋" pitchFamily="2" charset="-122"/>
              </a:rPr>
              <a:t>  </a:t>
            </a:r>
            <a:r>
              <a:rPr kumimoji="1" lang="zh-CN" altLang="en-US" sz="2800" b="1" i="0" smtClean="0">
                <a:latin typeface="华文中宋" pitchFamily="2" charset="-122"/>
                <a:ea typeface="华文中宋" pitchFamily="2" charset="-122"/>
              </a:rPr>
              <a:t>条件</a:t>
            </a:r>
            <a:r>
              <a:rPr kumimoji="1" lang="zh-CN" altLang="en-US" sz="2800" b="1" i="0">
                <a:latin typeface="华文中宋" pitchFamily="2" charset="-122"/>
                <a:ea typeface="华文中宋" pitchFamily="2" charset="-122"/>
              </a:rPr>
              <a:t>：</a:t>
            </a:r>
            <a:r>
              <a:rPr kumimoji="1" lang="en-US" altLang="zh-CN" sz="2800" b="1" i="0">
                <a:latin typeface="华文中宋" pitchFamily="2" charset="-122"/>
                <a:ea typeface="华文中宋" pitchFamily="2" charset="-122"/>
              </a:rPr>
              <a:t>1&lt;=j&lt;i</a:t>
            </a:r>
            <a:r>
              <a:rPr kumimoji="1" lang="zh-CN" altLang="en-US" sz="2800" b="1" i="0">
                <a:latin typeface="华文中宋" pitchFamily="2" charset="-122"/>
                <a:ea typeface="华文中宋" pitchFamily="2" charset="-122"/>
              </a:rPr>
              <a:t>并且</a:t>
            </a:r>
            <a:r>
              <a:rPr kumimoji="1" lang="en-US" altLang="zh-CN" sz="2800" b="1" i="0">
                <a:latin typeface="华文中宋" pitchFamily="2" charset="-122"/>
                <a:ea typeface="华文中宋" pitchFamily="2" charset="-122"/>
              </a:rPr>
              <a:t>a[j]&lt;a[i]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i="0">
                <a:latin typeface="华文中宋" pitchFamily="2" charset="-122"/>
                <a:ea typeface="华文中宋" pitchFamily="2" charset="-122"/>
              </a:rPr>
              <a:t>边界：</a:t>
            </a:r>
            <a:r>
              <a:rPr kumimoji="1" lang="en-US" altLang="zh-CN" sz="2800" b="1" i="0">
                <a:latin typeface="华文中宋" pitchFamily="2" charset="-122"/>
                <a:ea typeface="华文中宋" pitchFamily="2" charset="-122"/>
              </a:rPr>
              <a:t>f[1]=1;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i="0">
                <a:latin typeface="华文中宋" pitchFamily="2" charset="-122"/>
                <a:ea typeface="华文中宋" pitchFamily="2" charset="-122"/>
              </a:rPr>
              <a:t>目标：</a:t>
            </a:r>
            <a:r>
              <a:rPr kumimoji="1" lang="en-US" altLang="zh-CN" sz="2800" b="1" i="0">
                <a:latin typeface="华文中宋" pitchFamily="2" charset="-122"/>
                <a:ea typeface="华文中宋" pitchFamily="2" charset="-122"/>
              </a:rPr>
              <a:t>max{f[i</a:t>
            </a:r>
            <a:r>
              <a:rPr kumimoji="1" lang="en-US" altLang="zh-CN" sz="2800" b="1" i="0" smtClean="0">
                <a:latin typeface="华文中宋" pitchFamily="2" charset="-122"/>
                <a:ea typeface="华文中宋" pitchFamily="2" charset="-122"/>
              </a:rPr>
              <a:t>]};  1</a:t>
            </a:r>
            <a:r>
              <a:rPr kumimoji="1" lang="en-US" altLang="zh-CN" sz="2800" b="1" i="0">
                <a:latin typeface="华文中宋" pitchFamily="2" charset="-122"/>
                <a:ea typeface="华文中宋" pitchFamily="2" charset="-122"/>
              </a:rPr>
              <a:t>&lt;=i&lt;=n</a:t>
            </a:r>
          </a:p>
        </p:txBody>
      </p:sp>
      <p:sp>
        <p:nvSpPr>
          <p:cNvPr id="7" name="矩形 6"/>
          <p:cNvSpPr/>
          <p:nvPr/>
        </p:nvSpPr>
        <p:spPr>
          <a:xfrm>
            <a:off x="1331640" y="2958045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4800" smtClean="0">
                <a:latin typeface="Times New Roman" pitchFamily="18" charset="0"/>
              </a:rPr>
              <a:t>8  2  </a:t>
            </a:r>
            <a:r>
              <a:rPr kumimoji="1" lang="en-US" altLang="zh-CN" sz="4800">
                <a:latin typeface="Times New Roman" pitchFamily="18" charset="0"/>
              </a:rPr>
              <a:t>7  1  9  10  1  </a:t>
            </a:r>
            <a:r>
              <a:rPr kumimoji="1" lang="en-US" altLang="zh-CN" sz="4800" smtClean="0">
                <a:latin typeface="Times New Roman" pitchFamily="18" charset="0"/>
              </a:rPr>
              <a:t>4  </a:t>
            </a:r>
            <a:r>
              <a:rPr kumimoji="1" lang="en-US" altLang="zh-CN" sz="4800">
                <a:latin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566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9"/>
            <a:ext cx="7772400" cy="796951"/>
          </a:xfrm>
        </p:spPr>
        <p:txBody>
          <a:bodyPr/>
          <a:lstStyle/>
          <a:p>
            <a:r>
              <a:rPr lang="zh-CN" altLang="en-US" b="1" smtClean="0"/>
              <a:t>顺推参考程序：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31032" y="980728"/>
            <a:ext cx="8712968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/>
              <a:t>f[1]:=1;</a:t>
            </a:r>
            <a:endParaRPr lang="zh-CN" altLang="zh-CN" sz="2800" b="1"/>
          </a:p>
          <a:p>
            <a:pPr marL="0" indent="0">
              <a:buNone/>
            </a:pPr>
            <a:r>
              <a:rPr lang="en-US" altLang="zh-CN" sz="2800" b="1"/>
              <a:t>for i:=2 to n do</a:t>
            </a:r>
            <a:endParaRPr lang="zh-CN" altLang="zh-CN" sz="2800" b="1"/>
          </a:p>
          <a:p>
            <a:pPr marL="0" indent="0">
              <a:buNone/>
            </a:pPr>
            <a:r>
              <a:rPr lang="en-US" altLang="zh-CN" sz="2800" b="1" smtClean="0"/>
              <a:t>  begin</a:t>
            </a:r>
            <a:endParaRPr lang="zh-CN" altLang="zh-CN" sz="2800" b="1"/>
          </a:p>
          <a:p>
            <a:pPr marL="0" indent="0">
              <a:buNone/>
            </a:pPr>
            <a:r>
              <a:rPr lang="en-US" altLang="zh-CN" sz="2800" b="1" smtClean="0"/>
              <a:t>    for </a:t>
            </a:r>
            <a:r>
              <a:rPr lang="en-US" altLang="zh-CN" sz="2800" b="1"/>
              <a:t>j:=1 to i-1 do</a:t>
            </a:r>
            <a:endParaRPr lang="zh-CN" altLang="zh-CN" sz="2800" b="1"/>
          </a:p>
          <a:p>
            <a:pPr marL="0" indent="0">
              <a:buNone/>
            </a:pPr>
            <a:r>
              <a:rPr lang="en-US" altLang="zh-CN" sz="2800" b="1" smtClean="0"/>
              <a:t>      if (a[j]&lt;a[i</a:t>
            </a:r>
            <a:r>
              <a:rPr lang="en-US" altLang="zh-CN" sz="2800" b="1"/>
              <a:t>]) and (f[j]&gt;f[i]) </a:t>
            </a:r>
            <a:endParaRPr lang="en-US" altLang="zh-CN" sz="2800" b="1" smtClean="0"/>
          </a:p>
          <a:p>
            <a:pPr marL="0" indent="0">
              <a:buNone/>
            </a:pPr>
            <a:r>
              <a:rPr lang="en-US" altLang="zh-CN" sz="2800" b="1"/>
              <a:t> </a:t>
            </a:r>
            <a:r>
              <a:rPr lang="en-US" altLang="zh-CN" sz="2800" b="1" smtClean="0"/>
              <a:t>     then f[i</a:t>
            </a:r>
            <a:r>
              <a:rPr lang="en-US" altLang="zh-CN" sz="2800" b="1"/>
              <a:t>]:=f[j]; </a:t>
            </a:r>
            <a:r>
              <a:rPr lang="en-US" altLang="zh-CN" sz="2800" b="1" smtClean="0"/>
              <a:t>		//</a:t>
            </a:r>
            <a:r>
              <a:rPr lang="zh-CN" altLang="zh-CN" sz="2800" b="1"/>
              <a:t>找最大的</a:t>
            </a:r>
            <a:r>
              <a:rPr lang="en-US" altLang="zh-CN" sz="2800" b="1"/>
              <a:t>f[j</a:t>
            </a:r>
            <a:r>
              <a:rPr lang="en-US" altLang="zh-CN" sz="2800" b="1" smtClean="0"/>
              <a:t>]</a:t>
            </a:r>
          </a:p>
          <a:p>
            <a:pPr marL="0" indent="0">
              <a:buNone/>
            </a:pPr>
            <a:r>
              <a:rPr lang="en-US" altLang="zh-CN" sz="2800" b="1" smtClean="0"/>
              <a:t>      </a:t>
            </a:r>
            <a:r>
              <a:rPr lang="en-US" altLang="zh-CN" sz="2800" b="1" err="1" smtClean="0"/>
              <a:t>inc</a:t>
            </a:r>
            <a:r>
              <a:rPr lang="en-US" altLang="zh-CN" sz="2800" b="1" smtClean="0"/>
              <a:t>(f[i</a:t>
            </a:r>
            <a:r>
              <a:rPr lang="en-US" altLang="zh-CN" sz="2800" b="1"/>
              <a:t>]);    </a:t>
            </a:r>
            <a:r>
              <a:rPr lang="en-US" altLang="zh-CN" sz="2800" b="1" smtClean="0"/>
              <a:t>		//</a:t>
            </a:r>
            <a:r>
              <a:rPr lang="zh-CN" altLang="en-US" sz="2800" b="1" smtClean="0"/>
              <a:t>包含</a:t>
            </a:r>
            <a:r>
              <a:rPr lang="en-US" altLang="zh-CN" sz="2800" b="1" smtClean="0"/>
              <a:t>a[i]</a:t>
            </a:r>
            <a:endParaRPr lang="zh-CN" altLang="zh-CN" sz="2800" b="1"/>
          </a:p>
          <a:p>
            <a:pPr marL="0" indent="0">
              <a:buNone/>
            </a:pPr>
            <a:r>
              <a:rPr lang="en-US" altLang="zh-CN" sz="2800" b="1" smtClean="0"/>
              <a:t>    end</a:t>
            </a:r>
            <a:r>
              <a:rPr lang="en-US" altLang="zh-CN" sz="2800" b="1"/>
              <a:t>;</a:t>
            </a:r>
            <a:endParaRPr lang="zh-CN" altLang="zh-CN" sz="2800" b="1"/>
          </a:p>
          <a:p>
            <a:pPr marL="0" indent="0">
              <a:buNone/>
            </a:pPr>
            <a:r>
              <a:rPr lang="en-US" altLang="zh-CN" sz="2800" b="1" err="1"/>
              <a:t>ans</a:t>
            </a:r>
            <a:r>
              <a:rPr lang="en-US" altLang="zh-CN" sz="2800" b="1"/>
              <a:t>:=f[1];</a:t>
            </a:r>
            <a:endParaRPr lang="zh-CN" altLang="zh-CN" sz="2800" b="1"/>
          </a:p>
          <a:p>
            <a:pPr marL="0" indent="0">
              <a:buNone/>
            </a:pPr>
            <a:r>
              <a:rPr lang="en-US" altLang="zh-CN" sz="2800" b="1"/>
              <a:t>for  i:=2 to n do if f[i]&gt;</a:t>
            </a:r>
            <a:r>
              <a:rPr lang="en-US" altLang="zh-CN" sz="2800" b="1" err="1"/>
              <a:t>ans</a:t>
            </a:r>
            <a:r>
              <a:rPr lang="en-US" altLang="zh-CN" sz="2800" b="1"/>
              <a:t> then </a:t>
            </a:r>
            <a:r>
              <a:rPr lang="en-US" altLang="zh-CN" sz="2800" b="1" err="1"/>
              <a:t>ans</a:t>
            </a:r>
            <a:r>
              <a:rPr lang="en-US" altLang="zh-CN" sz="2800" b="1"/>
              <a:t>:=f[i]; </a:t>
            </a:r>
            <a:endParaRPr lang="zh-CN" altLang="zh-CN" sz="2800" b="1"/>
          </a:p>
          <a:p>
            <a:pPr marL="0" indent="0">
              <a:buNone/>
            </a:pPr>
            <a:r>
              <a:rPr lang="en-US" altLang="zh-CN" sz="2800" b="1" err="1"/>
              <a:t>writeln</a:t>
            </a:r>
            <a:r>
              <a:rPr lang="en-US" altLang="zh-CN" sz="2800" b="1"/>
              <a:t>(</a:t>
            </a:r>
            <a:r>
              <a:rPr lang="en-US" altLang="zh-CN" sz="2800" b="1" err="1"/>
              <a:t>ans</a:t>
            </a:r>
            <a:r>
              <a:rPr lang="en-US" altLang="zh-CN" sz="2800" b="1"/>
              <a:t>);</a:t>
            </a:r>
            <a:endParaRPr lang="zh-CN" altLang="zh-CN" sz="2800" b="1"/>
          </a:p>
          <a:p>
            <a:pPr marL="0" indent="0">
              <a:buNone/>
            </a:pP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36604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772400" cy="796951"/>
          </a:xfrm>
        </p:spPr>
        <p:txBody>
          <a:bodyPr>
            <a:normAutofit/>
          </a:bodyPr>
          <a:lstStyle/>
          <a:p>
            <a:r>
              <a:rPr lang="zh-CN" altLang="en-US" b="1" smtClean="0"/>
              <a:t>最</a:t>
            </a:r>
            <a:r>
              <a:rPr lang="zh-CN" altLang="en-US" b="1"/>
              <a:t>长上升子序列</a:t>
            </a:r>
            <a:r>
              <a:rPr lang="zh-CN" altLang="en-US" b="1" smtClean="0"/>
              <a:t>长度（</a:t>
            </a:r>
            <a:r>
              <a:rPr lang="en-US" altLang="zh-CN" b="1" smtClean="0"/>
              <a:t>LIS</a:t>
            </a:r>
            <a:r>
              <a:rPr lang="zh-CN" altLang="en-US" b="1" smtClean="0"/>
              <a:t>）：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47664" y="1484785"/>
            <a:ext cx="4665712" cy="2053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/>
              <a:t>   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1484787"/>
            <a:ext cx="82809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smtClean="0">
                <a:latin typeface="华文中宋" pitchFamily="2" charset="-122"/>
                <a:ea typeface="华文中宋" pitchFamily="2" charset="-122"/>
              </a:rPr>
              <a:t>倒推：</a:t>
            </a:r>
            <a:endParaRPr kumimoji="1" lang="en-US" altLang="zh-CN" sz="2800" smtClean="0">
              <a:latin typeface="华文中宋" pitchFamily="2" charset="-122"/>
              <a:ea typeface="华文中宋" pitchFamily="2" charset="-122"/>
            </a:endParaRPr>
          </a:p>
          <a:p>
            <a:r>
              <a:rPr kumimoji="1" lang="en-US" altLang="zh-CN" sz="2800">
                <a:latin typeface="华文中宋" pitchFamily="2" charset="-122"/>
                <a:ea typeface="华文中宋" pitchFamily="2" charset="-122"/>
              </a:rPr>
              <a:t>f[i]:</a:t>
            </a:r>
            <a:r>
              <a:rPr kumimoji="1" lang="zh-CN" altLang="en-US" sz="2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以</a:t>
            </a:r>
            <a:r>
              <a:rPr kumimoji="1" lang="en-US" altLang="zh-CN" sz="2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a[i]</a:t>
            </a:r>
            <a:r>
              <a:rPr kumimoji="1" lang="zh-CN" altLang="en-US" sz="2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为</a:t>
            </a:r>
            <a:r>
              <a:rPr kumimoji="1" lang="zh-CN" altLang="en-US" sz="2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开始元素</a:t>
            </a:r>
            <a:r>
              <a:rPr kumimoji="1" lang="zh-CN" altLang="en-US" sz="2800" smtClean="0"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</a:rPr>
              <a:t>最长递增子序列的序列长度</a:t>
            </a:r>
            <a:r>
              <a:rPr kumimoji="1" lang="zh-CN" altLang="en-US" sz="2800" smtClean="0">
                <a:latin typeface="华文中宋" pitchFamily="2" charset="-122"/>
                <a:ea typeface="华文中宋" pitchFamily="2" charset="-122"/>
              </a:rPr>
              <a:t>。</a:t>
            </a:r>
            <a:endParaRPr kumimoji="1" lang="en-US" altLang="zh-CN" sz="2800" smtClean="0">
              <a:latin typeface="华文中宋" pitchFamily="2" charset="-122"/>
              <a:ea typeface="华文中宋" pitchFamily="2" charset="-122"/>
            </a:endParaRPr>
          </a:p>
          <a:p>
            <a:r>
              <a:rPr kumimoji="1" lang="zh-CN" altLang="en-US" sz="2800" smtClean="0">
                <a:latin typeface="华文中宋" pitchFamily="2" charset="-122"/>
                <a:ea typeface="华文中宋" pitchFamily="2" charset="-122"/>
              </a:rPr>
              <a:t>转移方程：</a:t>
            </a:r>
            <a:endParaRPr kumimoji="1" lang="en-US" altLang="zh-CN" sz="2800" smtClean="0">
              <a:latin typeface="华文中宋" pitchFamily="2" charset="-122"/>
              <a:ea typeface="华文中宋" pitchFamily="2" charset="-122"/>
            </a:endParaRPr>
          </a:p>
          <a:p>
            <a:r>
              <a:rPr kumimoji="1" lang="en-US" altLang="zh-CN" sz="280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2800" smtClean="0">
                <a:latin typeface="华文中宋" pitchFamily="2" charset="-122"/>
                <a:ea typeface="华文中宋" pitchFamily="2" charset="-122"/>
              </a:rPr>
              <a:t>   f[i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</a:rPr>
              <a:t>]=max{f[j]}+1  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</a:rPr>
              <a:t>条件：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</a:rPr>
              <a:t>i&lt;j&lt;=n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</a:rPr>
              <a:t>并且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</a:rPr>
              <a:t>a[i]&lt;a[j]</a:t>
            </a:r>
          </a:p>
          <a:p>
            <a:endParaRPr kumimoji="1" lang="en-US" altLang="zh-CN" sz="2800" smtClean="0">
              <a:latin typeface="华文中宋" pitchFamily="2" charset="-122"/>
              <a:ea typeface="华文中宋" pitchFamily="2" charset="-122"/>
            </a:endParaRPr>
          </a:p>
          <a:p>
            <a:r>
              <a:rPr kumimoji="1" lang="zh-CN" altLang="en-US" sz="2800" smtClean="0">
                <a:latin typeface="华文中宋" pitchFamily="2" charset="-122"/>
                <a:ea typeface="华文中宋" pitchFamily="2" charset="-122"/>
              </a:rPr>
              <a:t>边界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</a:rPr>
              <a:t>：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</a:rPr>
              <a:t>f[n]=1;</a:t>
            </a:r>
          </a:p>
          <a:p>
            <a:r>
              <a:rPr kumimoji="1" lang="zh-CN" altLang="en-US" sz="2800">
                <a:latin typeface="华文中宋" pitchFamily="2" charset="-122"/>
                <a:ea typeface="华文中宋" pitchFamily="2" charset="-122"/>
              </a:rPr>
              <a:t>目标：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</a:rPr>
              <a:t>max{f[i</a:t>
            </a:r>
            <a:r>
              <a:rPr kumimoji="1" lang="en-US" altLang="zh-CN" sz="2800" smtClean="0">
                <a:latin typeface="华文中宋" pitchFamily="2" charset="-122"/>
                <a:ea typeface="华文中宋" pitchFamily="2" charset="-122"/>
              </a:rPr>
              <a:t>]};    1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</a:rPr>
              <a:t>&lt;=i&lt;=n</a:t>
            </a:r>
          </a:p>
        </p:txBody>
      </p:sp>
    </p:spTree>
    <p:extLst>
      <p:ext uri="{BB962C8B-B14F-4D97-AF65-F5344CB8AC3E}">
        <p14:creationId xmlns:p14="http://schemas.microsoft.com/office/powerpoint/2010/main" val="179543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smtClean="0"/>
              <a:t>顺推：</a:t>
            </a:r>
            <a:endParaRPr lang="zh-CN" altLang="en-US" sz="3600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899592" y="1340768"/>
            <a:ext cx="7772400" cy="648072"/>
          </a:xfrm>
        </p:spPr>
        <p:txBody>
          <a:bodyPr/>
          <a:lstStyle/>
          <a:p>
            <a:r>
              <a:rPr kumimoji="1" lang="en-US" altLang="zh-CN" sz="2800" b="1" smtClean="0">
                <a:latin typeface="Times New Roman" pitchFamily="18" charset="0"/>
              </a:rPr>
              <a:t>f[i</a:t>
            </a:r>
            <a:r>
              <a:rPr kumimoji="1" lang="en-US" altLang="zh-CN" sz="2800" b="1">
                <a:latin typeface="Times New Roman" pitchFamily="18" charset="0"/>
              </a:rPr>
              <a:t>]: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以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a[i]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为</a:t>
            </a:r>
            <a:r>
              <a:rPr kumimoji="1" lang="zh-CN" altLang="en-US" sz="2800" b="1" smtClean="0">
                <a:solidFill>
                  <a:srgbClr val="FF0000"/>
                </a:solidFill>
                <a:latin typeface="Times New Roman" pitchFamily="18" charset="0"/>
              </a:rPr>
              <a:t>结尾</a:t>
            </a:r>
            <a:r>
              <a:rPr kumimoji="1" lang="zh-CN" altLang="en-US" sz="2800" b="1" smtClean="0">
                <a:latin typeface="Times New Roman" pitchFamily="18" charset="0"/>
              </a:rPr>
              <a:t>的</a:t>
            </a:r>
            <a:r>
              <a:rPr kumimoji="1" lang="zh-CN" altLang="en-US" sz="2800" b="1">
                <a:latin typeface="Times New Roman" pitchFamily="18" charset="0"/>
              </a:rPr>
              <a:t>最长递增子序列的序列长度。</a:t>
            </a:r>
          </a:p>
          <a:p>
            <a:endParaRPr lang="zh-CN" altLang="en-US" b="1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71600" y="2204864"/>
            <a:ext cx="792088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4000" i="0">
                <a:latin typeface="华文中宋" pitchFamily="2" charset="-122"/>
                <a:ea typeface="华文中宋" pitchFamily="2" charset="-122"/>
              </a:rPr>
              <a:t>f[i]=max{f[j]}+1</a:t>
            </a:r>
            <a:r>
              <a:rPr kumimoji="1" lang="en-US" altLang="zh-CN" sz="2400" i="0">
                <a:latin typeface="华文中宋" pitchFamily="2" charset="-122"/>
                <a:ea typeface="华文中宋" pitchFamily="2" charset="-122"/>
              </a:rPr>
              <a:t>  </a:t>
            </a:r>
            <a:r>
              <a:rPr kumimoji="1" lang="zh-CN" altLang="en-US" sz="2800" i="0" smtClean="0">
                <a:latin typeface="华文中宋" pitchFamily="2" charset="-122"/>
                <a:ea typeface="华文中宋" pitchFamily="2" charset="-122"/>
              </a:rPr>
              <a:t>条件</a:t>
            </a:r>
            <a:r>
              <a:rPr kumimoji="1" lang="zh-CN" altLang="en-US" sz="2800" i="0">
                <a:latin typeface="华文中宋" pitchFamily="2" charset="-122"/>
                <a:ea typeface="华文中宋" pitchFamily="2" charset="-122"/>
              </a:rPr>
              <a:t>：</a:t>
            </a: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1&lt;=j&lt;i</a:t>
            </a:r>
            <a:r>
              <a:rPr kumimoji="1" lang="zh-CN" altLang="en-US" sz="2800" i="0">
                <a:latin typeface="华文中宋" pitchFamily="2" charset="-122"/>
                <a:ea typeface="华文中宋" pitchFamily="2" charset="-122"/>
              </a:rPr>
              <a:t>并且</a:t>
            </a: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a[j]&lt;a[i]</a:t>
            </a:r>
          </a:p>
          <a:p>
            <a:endParaRPr kumimoji="1" lang="en-US" altLang="zh-CN" sz="2800" i="0" smtClean="0">
              <a:latin typeface="华文中宋" pitchFamily="2" charset="-122"/>
              <a:ea typeface="华文中宋" pitchFamily="2" charset="-122"/>
            </a:endParaRPr>
          </a:p>
          <a:p>
            <a:r>
              <a:rPr kumimoji="1" lang="zh-CN" altLang="en-US" sz="2800" i="0" smtClean="0">
                <a:latin typeface="华文中宋" pitchFamily="2" charset="-122"/>
                <a:ea typeface="华文中宋" pitchFamily="2" charset="-122"/>
              </a:rPr>
              <a:t>边界</a:t>
            </a:r>
            <a:r>
              <a:rPr kumimoji="1" lang="zh-CN" altLang="en-US" sz="2800" i="0">
                <a:latin typeface="华文中宋" pitchFamily="2" charset="-122"/>
                <a:ea typeface="华文中宋" pitchFamily="2" charset="-122"/>
              </a:rPr>
              <a:t>：</a:t>
            </a: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f[1]=1;</a:t>
            </a:r>
          </a:p>
          <a:p>
            <a:r>
              <a:rPr kumimoji="1" lang="zh-CN" altLang="en-US" sz="2800" i="0">
                <a:latin typeface="华文中宋" pitchFamily="2" charset="-122"/>
                <a:ea typeface="华文中宋" pitchFamily="2" charset="-122"/>
              </a:rPr>
              <a:t>目标：</a:t>
            </a: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max{f[i]}    ;1&lt;=i&lt;=n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4361158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mtClean="0"/>
              <a:t>时间复杂度：</a:t>
            </a:r>
            <a:r>
              <a:rPr lang="en-US" altLang="zh-CN" sz="4000" b="1" smtClean="0"/>
              <a:t>O(n</a:t>
            </a:r>
            <a:r>
              <a:rPr lang="en-US" altLang="zh-CN" sz="4000" b="1" baseline="30000" smtClean="0"/>
              <a:t>2</a:t>
            </a:r>
            <a:r>
              <a:rPr lang="en-US" altLang="zh-CN" sz="4000" b="1" smtClean="0"/>
              <a:t>)</a:t>
            </a:r>
            <a:endParaRPr lang="zh-CN" altLang="en-US" sz="4000" b="1"/>
          </a:p>
        </p:txBody>
      </p:sp>
    </p:spTree>
    <p:extLst>
      <p:ext uri="{BB962C8B-B14F-4D97-AF65-F5344CB8AC3E}">
        <p14:creationId xmlns:p14="http://schemas.microsoft.com/office/powerpoint/2010/main" val="7668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知识扩展：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331640" y="1556793"/>
            <a:ext cx="6624736" cy="26642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smtClean="0"/>
              <a:t>最长上升子序列长度；</a:t>
            </a:r>
            <a:r>
              <a:rPr lang="en-US" altLang="zh-CN" sz="2800" b="1" smtClean="0"/>
              <a:t>	&lt;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/>
              <a:t>最</a:t>
            </a:r>
            <a:r>
              <a:rPr lang="zh-CN" altLang="en-US" sz="2800" b="1" smtClean="0"/>
              <a:t>长不下降子序列长度；</a:t>
            </a:r>
            <a:r>
              <a:rPr lang="en-US" altLang="zh-CN" sz="2800" b="1" smtClean="0"/>
              <a:t>	&lt;=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/>
              <a:t>最</a:t>
            </a:r>
            <a:r>
              <a:rPr lang="zh-CN" altLang="en-US" sz="2800" b="1" smtClean="0"/>
              <a:t>长下降子序列长度；</a:t>
            </a:r>
            <a:r>
              <a:rPr lang="en-US" altLang="zh-CN" sz="2800" b="1" smtClean="0"/>
              <a:t>	</a:t>
            </a:r>
            <a:r>
              <a:rPr lang="zh-CN" altLang="en-US" sz="2800" b="1" smtClean="0"/>
              <a:t> </a:t>
            </a:r>
            <a:r>
              <a:rPr lang="en-US" altLang="zh-CN" sz="2800" b="1" smtClean="0"/>
              <a:t>&gt;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/>
              <a:t>最</a:t>
            </a:r>
            <a:r>
              <a:rPr lang="zh-CN" altLang="en-US" sz="2800" b="1" smtClean="0"/>
              <a:t>长不上升子序列长度。</a:t>
            </a:r>
            <a:r>
              <a:rPr lang="en-US" altLang="zh-CN" sz="2800" b="1" smtClean="0"/>
              <a:t>	&gt;=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25079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9"/>
            <a:ext cx="7772400" cy="796951"/>
          </a:xfrm>
        </p:spPr>
        <p:txBody>
          <a:bodyPr>
            <a:normAutofit/>
          </a:bodyPr>
          <a:lstStyle/>
          <a:p>
            <a:r>
              <a:rPr lang="zh-CN" altLang="zh-CN" b="1" smtClean="0"/>
              <a:t>例</a:t>
            </a:r>
            <a:r>
              <a:rPr lang="en-US" altLang="zh-CN" b="1" smtClean="0"/>
              <a:t>2 </a:t>
            </a:r>
            <a:r>
              <a:rPr lang="zh-CN" altLang="en-US" b="1" smtClean="0"/>
              <a:t>：</a:t>
            </a:r>
            <a:r>
              <a:rPr lang="zh-CN" altLang="zh-CN" b="1" smtClean="0"/>
              <a:t>合唱队形</a:t>
            </a:r>
            <a:r>
              <a:rPr lang="en-US" altLang="zh-CN" b="1" smtClean="0"/>
              <a:t> [NOIP 2004]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07504" y="1052736"/>
            <a:ext cx="8856984" cy="5184576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zh-CN" altLang="zh-CN" sz="2800" b="1"/>
              <a:t>【问题描述】</a:t>
            </a:r>
          </a:p>
          <a:p>
            <a:pPr indent="457200">
              <a:buNone/>
            </a:pPr>
            <a:r>
              <a:rPr lang="en-US" altLang="zh-CN" sz="2800" b="1"/>
              <a:t>N</a:t>
            </a:r>
            <a:r>
              <a:rPr lang="zh-CN" altLang="zh-CN" sz="2800" b="1"/>
              <a:t>位同学站成一排，音乐老师要请其中的</a:t>
            </a:r>
            <a:r>
              <a:rPr lang="en-US" altLang="zh-CN" sz="2800" b="1"/>
              <a:t>(N-K)</a:t>
            </a:r>
            <a:r>
              <a:rPr lang="zh-CN" altLang="zh-CN" sz="2800" b="1"/>
              <a:t>位同学出列，使得剩下的</a:t>
            </a:r>
            <a:r>
              <a:rPr lang="en-US" altLang="zh-CN" sz="2800" b="1"/>
              <a:t>K</a:t>
            </a:r>
            <a:r>
              <a:rPr lang="zh-CN" altLang="zh-CN" sz="2800" b="1"/>
              <a:t>位同学排成合唱队形。</a:t>
            </a:r>
          </a:p>
          <a:p>
            <a:pPr indent="457200">
              <a:buNone/>
            </a:pPr>
            <a:r>
              <a:rPr lang="zh-CN" altLang="zh-CN" sz="2800" b="1"/>
              <a:t>合唱队形是指这样的一种队形：设</a:t>
            </a:r>
            <a:r>
              <a:rPr lang="en-US" altLang="zh-CN" sz="2800" b="1"/>
              <a:t>K </a:t>
            </a:r>
            <a:r>
              <a:rPr lang="zh-CN" altLang="zh-CN" sz="2800" b="1"/>
              <a:t>位同学从左到右依次编号为</a:t>
            </a:r>
            <a:r>
              <a:rPr lang="en-US" altLang="zh-CN" sz="2800" b="1"/>
              <a:t>1</a:t>
            </a:r>
            <a:r>
              <a:rPr lang="zh-CN" altLang="zh-CN" sz="2800" b="1"/>
              <a:t>，</a:t>
            </a:r>
            <a:r>
              <a:rPr lang="en-US" altLang="zh-CN" sz="2800" b="1"/>
              <a:t>2</a:t>
            </a:r>
            <a:r>
              <a:rPr lang="zh-CN" altLang="zh-CN" sz="2800" b="1"/>
              <a:t>，……，</a:t>
            </a:r>
            <a:r>
              <a:rPr lang="en-US" altLang="zh-CN" sz="2800" b="1"/>
              <a:t>K</a:t>
            </a:r>
            <a:r>
              <a:rPr lang="zh-CN" altLang="zh-CN" sz="2800" b="1"/>
              <a:t>，他们的身高分别为</a:t>
            </a:r>
            <a:r>
              <a:rPr lang="en-US" altLang="zh-CN" sz="2800" b="1"/>
              <a:t>T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,T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</a:t>
            </a:r>
            <a:r>
              <a:rPr lang="zh-CN" altLang="zh-CN" sz="2800" b="1"/>
              <a:t>……</a:t>
            </a:r>
            <a:r>
              <a:rPr lang="en-US" altLang="zh-CN" sz="2800" b="1"/>
              <a:t>,</a:t>
            </a:r>
            <a:r>
              <a:rPr lang="en-US" altLang="zh-CN" sz="2800" b="1" err="1"/>
              <a:t>Tk</a:t>
            </a:r>
            <a:r>
              <a:rPr lang="en-US" altLang="zh-CN" sz="2800" b="1"/>
              <a:t>,</a:t>
            </a:r>
            <a:r>
              <a:rPr lang="zh-CN" altLang="zh-CN" sz="2800" b="1"/>
              <a:t>则他们的身高满足</a:t>
            </a:r>
            <a:r>
              <a:rPr lang="en-US" altLang="zh-CN" sz="2800" b="1"/>
              <a:t>T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&lt;T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&lt;</a:t>
            </a:r>
            <a:r>
              <a:rPr lang="zh-CN" altLang="zh-CN" sz="2800" b="1"/>
              <a:t>……</a:t>
            </a:r>
            <a:r>
              <a:rPr lang="en-US" altLang="zh-CN" sz="2800" b="1"/>
              <a:t>T</a:t>
            </a:r>
            <a:r>
              <a:rPr lang="en-US" altLang="zh-CN" sz="2800" b="1" baseline="-25000"/>
              <a:t>i</a:t>
            </a:r>
            <a:r>
              <a:rPr lang="zh-CN" altLang="zh-CN" sz="2800" b="1"/>
              <a:t>，</a:t>
            </a:r>
            <a:r>
              <a:rPr lang="en-US" altLang="zh-CN" sz="2800" b="1"/>
              <a:t>T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&gt;T</a:t>
            </a:r>
            <a:r>
              <a:rPr lang="en-US" altLang="zh-CN" sz="2800" b="1" baseline="-25000"/>
              <a:t>i+1</a:t>
            </a:r>
            <a:r>
              <a:rPr lang="en-US" altLang="zh-CN" sz="2800" b="1"/>
              <a:t>&gt;</a:t>
            </a:r>
            <a:r>
              <a:rPr lang="zh-CN" altLang="zh-CN" sz="2800" b="1"/>
              <a:t>……</a:t>
            </a:r>
            <a:r>
              <a:rPr lang="en-US" altLang="zh-CN" sz="2800" b="1"/>
              <a:t>&gt;</a:t>
            </a:r>
            <a:r>
              <a:rPr lang="en-US" altLang="zh-CN" sz="2800" b="1" err="1"/>
              <a:t>T</a:t>
            </a:r>
            <a:r>
              <a:rPr lang="en-US" altLang="zh-CN" sz="2800" b="1" baseline="-25000" err="1"/>
              <a:t>k</a:t>
            </a:r>
            <a:r>
              <a:rPr lang="en-US" altLang="zh-CN" sz="2800" b="1"/>
              <a:t> (1&lt;=i&lt;=K)</a:t>
            </a:r>
            <a:r>
              <a:rPr lang="zh-CN" altLang="zh-CN" sz="2800" b="1"/>
              <a:t>。</a:t>
            </a:r>
          </a:p>
          <a:p>
            <a:pPr indent="457200">
              <a:buNone/>
            </a:pPr>
            <a:r>
              <a:rPr lang="zh-CN" altLang="zh-CN" sz="2800" b="1"/>
              <a:t>你的任务</a:t>
            </a:r>
            <a:r>
              <a:rPr lang="zh-CN" altLang="zh-CN" sz="2800" b="1" smtClean="0"/>
              <a:t>是</a:t>
            </a:r>
            <a:r>
              <a:rPr lang="zh-CN" altLang="en-US" sz="2800" b="1" smtClean="0"/>
              <a:t>：</a:t>
            </a:r>
            <a:endParaRPr lang="en-US" altLang="zh-CN" sz="2800" b="1" smtClean="0"/>
          </a:p>
          <a:p>
            <a:pPr indent="457200">
              <a:buNone/>
            </a:pPr>
            <a:r>
              <a:rPr lang="zh-CN" altLang="zh-CN" sz="2800" b="1" smtClean="0"/>
              <a:t>已知</a:t>
            </a:r>
            <a:r>
              <a:rPr lang="zh-CN" altLang="zh-CN" sz="2800" b="1"/>
              <a:t>有</a:t>
            </a:r>
            <a:r>
              <a:rPr lang="en-US" altLang="zh-CN" sz="2800" b="1"/>
              <a:t>N</a:t>
            </a:r>
            <a:r>
              <a:rPr lang="zh-CN" altLang="zh-CN" sz="2800" b="1"/>
              <a:t>位同学的身高，计算</a:t>
            </a:r>
            <a:r>
              <a:rPr lang="zh-CN" altLang="zh-CN" sz="2800" b="1">
                <a:solidFill>
                  <a:srgbClr val="FF0000"/>
                </a:solidFill>
              </a:rPr>
              <a:t>最少</a:t>
            </a:r>
            <a:r>
              <a:rPr lang="zh-CN" altLang="zh-CN" sz="2800" b="1"/>
              <a:t>需要几位同学出列，可以使得剩下的同学排成合唱队形</a:t>
            </a:r>
            <a:r>
              <a:rPr lang="zh-CN" altLang="zh-CN" sz="2800" b="1" smtClean="0"/>
              <a:t>。</a:t>
            </a:r>
            <a:endParaRPr lang="zh-CN" altLang="zh-CN" sz="2800" b="1"/>
          </a:p>
        </p:txBody>
      </p:sp>
    </p:spTree>
    <p:extLst>
      <p:ext uri="{BB962C8B-B14F-4D97-AF65-F5344CB8AC3E}">
        <p14:creationId xmlns:p14="http://schemas.microsoft.com/office/powerpoint/2010/main" val="10905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79512" y="3672212"/>
            <a:ext cx="77724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zh-CN" b="1"/>
              <a:t>【样例输入输出】</a:t>
            </a:r>
          </a:p>
          <a:p>
            <a:endParaRPr lang="zh-CN" altLang="en-US" b="1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95504"/>
              </p:ext>
            </p:extLst>
          </p:nvPr>
        </p:nvGraphicFramePr>
        <p:xfrm>
          <a:off x="323528" y="4293096"/>
          <a:ext cx="8568952" cy="1706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48672"/>
                <a:gridCol w="2520280"/>
              </a:tblGrid>
              <a:tr h="426720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chorus.in</a:t>
                      </a:r>
                      <a:endParaRPr lang="zh-CN" sz="2800" b="1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chorus.out</a:t>
                      </a:r>
                      <a:endParaRPr lang="zh-CN" sz="2800" b="1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1280160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8</a:t>
                      </a:r>
                      <a:endParaRPr lang="zh-CN" sz="2800" b="1">
                        <a:effectLst/>
                      </a:endParaRPr>
                    </a:p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186 </a:t>
                      </a:r>
                      <a:r>
                        <a:rPr lang="en-US" sz="2800" b="1">
                          <a:solidFill>
                            <a:srgbClr val="FF0000"/>
                          </a:solidFill>
                          <a:effectLst/>
                        </a:rPr>
                        <a:t>186 150 </a:t>
                      </a:r>
                      <a:r>
                        <a:rPr lang="en-US" sz="2800" b="1">
                          <a:effectLst/>
                        </a:rPr>
                        <a:t>200 160 130 </a:t>
                      </a:r>
                      <a:r>
                        <a:rPr lang="en-US" sz="2800" b="1">
                          <a:solidFill>
                            <a:srgbClr val="FF0000"/>
                          </a:solidFill>
                          <a:effectLst/>
                        </a:rPr>
                        <a:t>197 220</a:t>
                      </a:r>
                      <a:endParaRPr lang="zh-CN" sz="2800" b="1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zh-CN" sz="2800" b="1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4</a:t>
                      </a:r>
                      <a:endParaRPr lang="zh-CN" sz="2800" b="1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95536" y="116632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/>
              <a:t>【输入】</a:t>
            </a:r>
          </a:p>
          <a:p>
            <a:r>
              <a:rPr lang="zh-CN" altLang="zh-CN" sz="2800" b="1"/>
              <a:t>第一行是一个整数</a:t>
            </a:r>
            <a:r>
              <a:rPr lang="en-US" altLang="zh-CN" sz="2800" b="1"/>
              <a:t>N(2&lt;=N&lt;=1000),</a:t>
            </a:r>
            <a:r>
              <a:rPr lang="zh-CN" altLang="zh-CN" sz="2800" b="1"/>
              <a:t>表示同学的总数。</a:t>
            </a:r>
          </a:p>
          <a:p>
            <a:r>
              <a:rPr lang="zh-CN" altLang="zh-CN" sz="2800" b="1"/>
              <a:t>第二行有</a:t>
            </a:r>
            <a:r>
              <a:rPr lang="en-US" altLang="zh-CN" sz="2800" b="1"/>
              <a:t>n</a:t>
            </a:r>
            <a:r>
              <a:rPr lang="zh-CN" altLang="zh-CN" sz="2800" b="1"/>
              <a:t>个整数，用空格分隔，第</a:t>
            </a:r>
            <a:r>
              <a:rPr lang="en-US" altLang="zh-CN" sz="2800" b="1"/>
              <a:t>i</a:t>
            </a:r>
            <a:r>
              <a:rPr lang="zh-CN" altLang="zh-CN" sz="2800" b="1"/>
              <a:t>个整数</a:t>
            </a:r>
            <a:r>
              <a:rPr lang="en-US" altLang="zh-CN" sz="2800" b="1"/>
              <a:t>Ti(130&lt;=Ti&lt;=230)</a:t>
            </a:r>
            <a:r>
              <a:rPr lang="zh-CN" altLang="zh-CN" sz="2800" b="1"/>
              <a:t>是第</a:t>
            </a:r>
            <a:r>
              <a:rPr lang="en-US" altLang="zh-CN" sz="2800" b="1"/>
              <a:t>i</a:t>
            </a:r>
            <a:r>
              <a:rPr lang="zh-CN" altLang="zh-CN" sz="2800" b="1"/>
              <a:t>位同学的身高（厘米）。</a:t>
            </a:r>
          </a:p>
          <a:p>
            <a:r>
              <a:rPr lang="zh-CN" altLang="zh-CN" sz="2800" b="1"/>
              <a:t>【输出】</a:t>
            </a:r>
          </a:p>
          <a:p>
            <a:r>
              <a:rPr lang="zh-CN" altLang="zh-CN" sz="2800" b="1"/>
              <a:t>一个整数，表示最少需要几位同学出列。</a:t>
            </a:r>
          </a:p>
          <a:p>
            <a:r>
              <a:rPr lang="zh-CN" altLang="zh-CN" sz="2800" b="1"/>
              <a:t>【数据规模】</a:t>
            </a:r>
          </a:p>
          <a:p>
            <a:r>
              <a:rPr lang="zh-CN" altLang="zh-CN" sz="2800" b="1"/>
              <a:t>对与全部的数据，保证有</a:t>
            </a:r>
            <a:r>
              <a:rPr lang="en-US" altLang="zh-CN" sz="2800" b="1"/>
              <a:t>n&lt;=1000</a:t>
            </a:r>
            <a:r>
              <a:rPr lang="zh-CN" altLang="zh-CN" sz="2800" b="1" smtClean="0"/>
              <a:t>。</a:t>
            </a:r>
            <a:endParaRPr lang="zh-CN" altLang="zh-CN" sz="2800" b="1"/>
          </a:p>
        </p:txBody>
      </p:sp>
    </p:spTree>
    <p:extLst>
      <p:ext uri="{BB962C8B-B14F-4D97-AF65-F5344CB8AC3E}">
        <p14:creationId xmlns:p14="http://schemas.microsoft.com/office/powerpoint/2010/main" val="26289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5"/>
            <a:ext cx="2736304" cy="796951"/>
          </a:xfrm>
        </p:spPr>
        <p:txBody>
          <a:bodyPr/>
          <a:lstStyle/>
          <a:p>
            <a:r>
              <a:rPr lang="zh-CN" altLang="zh-CN" b="1"/>
              <a:t>问题</a:t>
            </a:r>
            <a:r>
              <a:rPr lang="zh-CN" altLang="zh-CN" b="1" smtClean="0"/>
              <a:t>分析</a:t>
            </a:r>
            <a:r>
              <a:rPr lang="en-US" altLang="zh-CN" b="1" smtClean="0"/>
              <a:t>: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79512" y="908721"/>
            <a:ext cx="8712968" cy="5328592"/>
          </a:xfrm>
        </p:spPr>
        <p:txBody>
          <a:bodyPr>
            <a:noAutofit/>
          </a:bodyPr>
          <a:lstStyle/>
          <a:p>
            <a:r>
              <a:rPr lang="zh-CN" altLang="zh-CN" b="1"/>
              <a:t>计算</a:t>
            </a:r>
            <a:r>
              <a:rPr lang="zh-CN" altLang="zh-CN" b="1">
                <a:solidFill>
                  <a:srgbClr val="FF0000"/>
                </a:solidFill>
              </a:rPr>
              <a:t>最少</a:t>
            </a:r>
            <a:r>
              <a:rPr lang="zh-CN" altLang="zh-CN" b="1"/>
              <a:t>需要几位同学</a:t>
            </a:r>
            <a:r>
              <a:rPr lang="zh-CN" altLang="zh-CN" b="1">
                <a:solidFill>
                  <a:srgbClr val="FF0000"/>
                </a:solidFill>
              </a:rPr>
              <a:t>出列</a:t>
            </a:r>
            <a:r>
              <a:rPr lang="zh-CN" altLang="zh-CN" b="1"/>
              <a:t>，可转化为计算</a:t>
            </a:r>
            <a:r>
              <a:rPr lang="zh-CN" altLang="zh-CN" b="1">
                <a:solidFill>
                  <a:srgbClr val="FF0000"/>
                </a:solidFill>
              </a:rPr>
              <a:t>最多能留下</a:t>
            </a:r>
            <a:r>
              <a:rPr lang="zh-CN" altLang="zh-CN" b="1"/>
              <a:t>多少同学</a:t>
            </a:r>
            <a:r>
              <a:rPr lang="zh-CN" altLang="zh-CN" b="1" smtClean="0"/>
              <a:t>。</a:t>
            </a:r>
            <a:endParaRPr lang="en-US" altLang="zh-CN" b="1" smtClean="0"/>
          </a:p>
          <a:p>
            <a:r>
              <a:rPr lang="zh-CN" altLang="zh-CN" b="1"/>
              <a:t>将所有合唱队形同学排为一列，在二维坐标系中根据身高描点连线，图样就像一座山峰</a:t>
            </a:r>
            <a:r>
              <a:rPr lang="zh-CN" altLang="zh-CN" b="1" smtClean="0"/>
              <a:t>。</a:t>
            </a:r>
            <a:endParaRPr lang="en-US" altLang="zh-CN" b="1" smtClean="0"/>
          </a:p>
          <a:p>
            <a:endParaRPr lang="en-US" altLang="zh-CN" b="1"/>
          </a:p>
          <a:p>
            <a:endParaRPr lang="en-US" altLang="zh-CN" b="1" smtClean="0"/>
          </a:p>
          <a:p>
            <a:pPr marL="0" indent="0">
              <a:buNone/>
            </a:pPr>
            <a:endParaRPr lang="zh-CN" altLang="zh-CN" b="1"/>
          </a:p>
          <a:p>
            <a:r>
              <a:rPr lang="zh-CN" altLang="zh-CN" b="1"/>
              <a:t>队列左边的身高依次上升，右边依次下降，</a:t>
            </a:r>
            <a:r>
              <a:rPr lang="zh-CN" altLang="zh-CN" b="1">
                <a:solidFill>
                  <a:srgbClr val="FF0000"/>
                </a:solidFill>
              </a:rPr>
              <a:t>中间有一个最高点</a:t>
            </a:r>
            <a:r>
              <a:rPr lang="zh-CN" altLang="zh-CN" b="1"/>
              <a:t>，而这个最高点的左侧</a:t>
            </a:r>
            <a:r>
              <a:rPr lang="zh-CN" altLang="zh-CN" b="1" smtClean="0"/>
              <a:t>是上升</a:t>
            </a:r>
            <a:r>
              <a:rPr lang="zh-CN" altLang="zh-CN" b="1"/>
              <a:t>子序列，右侧</a:t>
            </a:r>
            <a:r>
              <a:rPr lang="zh-CN" altLang="zh-CN" b="1" smtClean="0"/>
              <a:t>是下降</a:t>
            </a:r>
            <a:r>
              <a:rPr lang="zh-CN" altLang="zh-CN" b="1"/>
              <a:t>子序列</a:t>
            </a:r>
            <a:r>
              <a:rPr lang="zh-CN" altLang="zh-CN" b="1" smtClean="0"/>
              <a:t>。</a:t>
            </a:r>
            <a:r>
              <a:rPr lang="zh-CN" altLang="en-US" b="1" smtClean="0"/>
              <a:t>人数最多</a:t>
            </a:r>
            <a:r>
              <a:rPr lang="zh-CN" altLang="zh-CN" b="1" smtClean="0"/>
              <a:t>是</a:t>
            </a:r>
            <a:r>
              <a:rPr lang="zh-CN" altLang="zh-CN" b="1"/>
              <a:t>最优合唱队形。</a:t>
            </a:r>
          </a:p>
          <a:p>
            <a:pPr marL="0" indent="0">
              <a:buNone/>
            </a:pPr>
            <a:endParaRPr lang="zh-CN" altLang="en-US" b="1"/>
          </a:p>
        </p:txBody>
      </p:sp>
      <p:pic>
        <p:nvPicPr>
          <p:cNvPr id="1026" name="Picture 2" descr="QQ截图20120224162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55565"/>
            <a:ext cx="3886200" cy="1471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63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69776"/>
            <a:ext cx="7772400" cy="1143000"/>
          </a:xfrm>
        </p:spPr>
        <p:txBody>
          <a:bodyPr/>
          <a:lstStyle/>
          <a:p>
            <a:r>
              <a:rPr lang="zh-CN" altLang="en-US" b="1" smtClean="0"/>
              <a:t>样例：</a:t>
            </a:r>
            <a:endParaRPr lang="zh-CN" altLang="en-US" b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11"/>
            <a:ext cx="4176464" cy="388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5071994" y="1052738"/>
            <a:ext cx="3388438" cy="1776791"/>
            <a:chOff x="6444208" y="1315580"/>
            <a:chExt cx="2385050" cy="1249324"/>
          </a:xfrm>
        </p:grpSpPr>
        <p:sp>
          <p:nvSpPr>
            <p:cNvPr id="5" name="矩形 4"/>
            <p:cNvSpPr/>
            <p:nvPr/>
          </p:nvSpPr>
          <p:spPr>
            <a:xfrm>
              <a:off x="6444208" y="1315580"/>
              <a:ext cx="985416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err="1" smtClean="0">
                  <a:solidFill>
                    <a:schemeClr val="tx1"/>
                  </a:solidFill>
                </a:rPr>
                <a:t>i,j</a:t>
              </a:r>
              <a:endParaRPr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452876" y="2204864"/>
              <a:ext cx="999444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smtClean="0">
                  <a:solidFill>
                    <a:schemeClr val="tx1"/>
                  </a:solidFill>
                </a:rPr>
                <a:t>i+1,j</a:t>
              </a:r>
              <a:endParaRPr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753838" y="2204864"/>
              <a:ext cx="1075420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smtClean="0">
                  <a:solidFill>
                    <a:schemeClr val="tx1"/>
                  </a:solidFill>
                </a:rPr>
                <a:t>i+1,j+1</a:t>
              </a:r>
              <a:endParaRPr lang="zh-CN" altLang="en-US" sz="2800" b="1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/>
            <p:cNvCxnSpPr>
              <a:stCxn id="5" idx="2"/>
              <a:endCxn id="6" idx="0"/>
            </p:cNvCxnSpPr>
            <p:nvPr/>
          </p:nvCxnSpPr>
          <p:spPr>
            <a:xfrm>
              <a:off x="6936916" y="1675620"/>
              <a:ext cx="15682" cy="5292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5" idx="2"/>
              <a:endCxn id="7" idx="0"/>
            </p:cNvCxnSpPr>
            <p:nvPr/>
          </p:nvCxnSpPr>
          <p:spPr>
            <a:xfrm>
              <a:off x="6936916" y="1675620"/>
              <a:ext cx="1354632" cy="5292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9"/>
            <a:ext cx="3168352" cy="796951"/>
          </a:xfrm>
        </p:spPr>
        <p:txBody>
          <a:bodyPr>
            <a:normAutofit/>
          </a:bodyPr>
          <a:lstStyle/>
          <a:p>
            <a:r>
              <a:rPr lang="zh-CN" altLang="en-US" b="1" smtClean="0"/>
              <a:t>算法描述：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19256" cy="338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b="1" smtClean="0"/>
              <a:t>对</a:t>
            </a:r>
            <a:r>
              <a:rPr lang="zh-CN" altLang="zh-CN" sz="2800" b="1"/>
              <a:t>整个身高</a:t>
            </a:r>
            <a:r>
              <a:rPr lang="zh-CN" altLang="zh-CN" sz="2800" b="1" smtClean="0"/>
              <a:t>序列</a:t>
            </a:r>
            <a:r>
              <a:rPr lang="en-US" altLang="zh-CN" sz="2800" b="1" smtClean="0"/>
              <a:t>a[i]</a:t>
            </a:r>
            <a:r>
              <a:rPr lang="zh-CN" altLang="zh-CN" sz="2800" b="1" smtClean="0"/>
              <a:t>做</a:t>
            </a:r>
            <a:r>
              <a:rPr lang="zh-CN" altLang="en-US" sz="2800" b="1" smtClean="0"/>
              <a:t>：</a:t>
            </a:r>
            <a:endParaRPr lang="en-US" altLang="zh-CN" sz="2800" b="1" smtClean="0"/>
          </a:p>
          <a:p>
            <a:pPr marL="0" indent="0">
              <a:buNone/>
            </a:pPr>
            <a:r>
              <a:rPr lang="zh-CN" altLang="zh-CN" sz="2800" b="1" smtClean="0"/>
              <a:t>一</a:t>
            </a:r>
            <a:r>
              <a:rPr lang="zh-CN" altLang="zh-CN" sz="2800" b="1"/>
              <a:t>次最长上升子序列</a:t>
            </a:r>
            <a:r>
              <a:rPr lang="en-US" altLang="zh-CN" sz="2800" b="1"/>
              <a:t>(f[i</a:t>
            </a:r>
            <a:r>
              <a:rPr lang="en-US" altLang="zh-CN" sz="2800" b="1" smtClean="0"/>
              <a:t>])</a:t>
            </a:r>
            <a:r>
              <a:rPr lang="zh-CN" altLang="en-US" sz="2800" b="1" smtClean="0"/>
              <a:t>：正推求；</a:t>
            </a:r>
            <a:endParaRPr lang="en-US" altLang="zh-CN" sz="2800" b="1" smtClean="0"/>
          </a:p>
          <a:p>
            <a:pPr marL="0" indent="0">
              <a:buNone/>
            </a:pPr>
            <a:r>
              <a:rPr lang="zh-CN" altLang="zh-CN" sz="2800" b="1" smtClean="0"/>
              <a:t>一</a:t>
            </a:r>
            <a:r>
              <a:rPr lang="zh-CN" altLang="zh-CN" sz="2800" b="1"/>
              <a:t>次最长下降子序列</a:t>
            </a:r>
            <a:r>
              <a:rPr lang="en-US" altLang="zh-CN" sz="2800" b="1"/>
              <a:t>(g[i</a:t>
            </a:r>
            <a:r>
              <a:rPr lang="en-US" altLang="zh-CN" sz="2800" b="1" smtClean="0"/>
              <a:t>])</a:t>
            </a:r>
            <a:r>
              <a:rPr lang="zh-CN" altLang="en-US" sz="2800" b="1" smtClean="0"/>
              <a:t>：倒推求；</a:t>
            </a:r>
            <a:endParaRPr lang="en-US" altLang="zh-CN" sz="2800" b="1" smtClean="0"/>
          </a:p>
          <a:p>
            <a:pPr marL="0" indent="0">
              <a:buNone/>
            </a:pPr>
            <a:r>
              <a:rPr lang="zh-CN" altLang="zh-CN" sz="2800" b="1" smtClean="0"/>
              <a:t>之后</a:t>
            </a:r>
            <a:r>
              <a:rPr lang="zh-CN" altLang="zh-CN" sz="2800" b="1"/>
              <a:t>枚举</a:t>
            </a:r>
            <a:r>
              <a:rPr lang="zh-CN" altLang="zh-CN" sz="2800" b="1" smtClean="0"/>
              <a:t>最高点</a:t>
            </a:r>
            <a:r>
              <a:rPr lang="en-US" altLang="zh-CN" sz="2800" b="1" smtClean="0"/>
              <a:t>a[i]:</a:t>
            </a:r>
          </a:p>
          <a:p>
            <a:pPr marL="0" indent="0">
              <a:buNone/>
            </a:pPr>
            <a:r>
              <a:rPr lang="en-US" altLang="zh-CN" sz="2800" b="1"/>
              <a:t> </a:t>
            </a:r>
            <a:r>
              <a:rPr lang="en-US" altLang="zh-CN" sz="2800" b="1" smtClean="0"/>
              <a:t>     </a:t>
            </a:r>
            <a:r>
              <a:rPr lang="en-US" altLang="zh-CN" sz="2800" b="1" err="1" smtClean="0"/>
              <a:t>ans</a:t>
            </a:r>
            <a:r>
              <a:rPr lang="en-US" altLang="zh-CN" sz="2800" b="1" smtClean="0"/>
              <a:t>=max(f[i</a:t>
            </a:r>
            <a:r>
              <a:rPr lang="en-US" altLang="zh-CN" sz="2800" b="1"/>
              <a:t>]+g[i]</a:t>
            </a:r>
            <a:r>
              <a:rPr lang="en-US" altLang="zh-CN" sz="2800" b="1">
                <a:solidFill>
                  <a:srgbClr val="FF0000"/>
                </a:solidFill>
              </a:rPr>
              <a:t>-</a:t>
            </a:r>
            <a:r>
              <a:rPr lang="en-US" altLang="zh-CN" sz="2800" b="1" u="sng" smtClean="0">
                <a:solidFill>
                  <a:srgbClr val="FF0000"/>
                </a:solidFill>
              </a:rPr>
              <a:t>1</a:t>
            </a:r>
            <a:r>
              <a:rPr lang="en-US" altLang="zh-CN" sz="2800" b="1" smtClean="0"/>
              <a:t>)</a:t>
            </a:r>
            <a:r>
              <a:rPr lang="zh-CN" altLang="en-US" sz="2800" b="1" smtClean="0"/>
              <a:t>是保留最大值。</a:t>
            </a:r>
            <a:endParaRPr lang="en-US" altLang="zh-CN" sz="2800" b="1" smtClean="0"/>
          </a:p>
          <a:p>
            <a:pPr marL="0" indent="0">
              <a:buNone/>
            </a:pPr>
            <a:r>
              <a:rPr lang="zh-CN" altLang="en-US" sz="2800" b="1" smtClean="0"/>
              <a:t>最少出队列人数</a:t>
            </a:r>
            <a:r>
              <a:rPr lang="en-US" altLang="zh-CN" sz="2800" b="1" smtClean="0"/>
              <a:t>:n-ans.</a:t>
            </a:r>
            <a:endParaRPr lang="zh-CN" altLang="zh-CN" sz="2800" b="1"/>
          </a:p>
          <a:p>
            <a:pPr marL="0" indent="0">
              <a:buNone/>
            </a:pP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15441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2448272" cy="508919"/>
          </a:xfrm>
        </p:spPr>
        <p:txBody>
          <a:bodyPr>
            <a:noAutofit/>
          </a:bodyPr>
          <a:lstStyle/>
          <a:p>
            <a:r>
              <a:rPr lang="zh-CN" altLang="en-US" sz="3200" b="1" smtClean="0"/>
              <a:t>参考代码：</a:t>
            </a:r>
            <a:endParaRPr lang="zh-CN" altLang="en-US" sz="3200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83568" y="764704"/>
            <a:ext cx="7597352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a[i]: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身高。</a:t>
            </a:r>
            <a:endParaRPr lang="en-US" altLang="zh-CN" sz="2800" b="1" smtClean="0">
              <a:latin typeface="华文中宋" pitchFamily="2" charset="-122"/>
              <a:ea typeface="华文中宋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f[i]: 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以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a[i]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为最后一个人最长上升子序列长度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f[1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]:=1;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for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i:=2 to n do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 begin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      for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j:=1 to i-1 do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    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if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(a[j]&lt;a[i])and(f[j]&gt;f[i]) </a:t>
            </a:r>
            <a:endParaRPr lang="en-US" altLang="zh-CN" sz="2800" b="1" smtClean="0">
              <a:latin typeface="华文中宋" pitchFamily="2" charset="-122"/>
              <a:ea typeface="华文中宋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       then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f[i]:=f[j];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inc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(f[i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]);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 end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;</a:t>
            </a:r>
            <a:endParaRPr lang="en-US" altLang="zh-CN" sz="2800" b="1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49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67544" y="836712"/>
            <a:ext cx="8064896" cy="468052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//g[i]: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以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a[i]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开头的最长下降子序列长度</a:t>
            </a:r>
            <a:endParaRPr lang="en-US" altLang="zh-CN" sz="2800" b="1" smtClean="0">
              <a:latin typeface="华文中宋" pitchFamily="2" charset="-122"/>
              <a:ea typeface="华文中宋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g[n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]:=1;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for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i:=n-1 </a:t>
            </a:r>
            <a:r>
              <a:rPr lang="en-US" altLang="zh-CN" sz="2800" b="1" err="1">
                <a:latin typeface="华文中宋" pitchFamily="2" charset="-122"/>
                <a:ea typeface="华文中宋" pitchFamily="2" charset="-122"/>
              </a:rPr>
              <a:t>downto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1 do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 begin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for j:=i+1 to n do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     if (a[j]&lt;a[i])and(g[j]&gt;g[i]) </a:t>
            </a:r>
            <a:endParaRPr lang="en-US" altLang="zh-CN" sz="2800" b="1" smtClean="0">
              <a:latin typeface="华文中宋" pitchFamily="2" charset="-122"/>
              <a:ea typeface="华文中宋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      then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g[i]:=g[j];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en-US" altLang="zh-CN" sz="2800" b="1" err="1">
                <a:latin typeface="华文中宋" pitchFamily="2" charset="-122"/>
                <a:ea typeface="华文中宋" pitchFamily="2" charset="-122"/>
              </a:rPr>
              <a:t>inc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(g[i]);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 end;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</a:t>
            </a:r>
            <a:endParaRPr lang="zh-CN" altLang="en-US" sz="2800" b="1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40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772400" cy="796951"/>
          </a:xfrm>
        </p:spPr>
        <p:txBody>
          <a:bodyPr/>
          <a:lstStyle/>
          <a:p>
            <a:r>
              <a:rPr lang="zh-CN" altLang="en-US" b="1" smtClean="0"/>
              <a:t>枚举以第</a:t>
            </a:r>
            <a:r>
              <a:rPr lang="en-US" altLang="zh-CN" b="1" smtClean="0"/>
              <a:t>i</a:t>
            </a:r>
            <a:r>
              <a:rPr lang="zh-CN" altLang="en-US" b="1" smtClean="0"/>
              <a:t>位同学为最高的队形：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827584" y="1556793"/>
            <a:ext cx="6681936" cy="3421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err="1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:=0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;  //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保留的最多人数。</a:t>
            </a:r>
            <a:endParaRPr lang="en-US" altLang="zh-CN" sz="2800" b="1">
              <a:latin typeface="华文中宋" pitchFamily="2" charset="-122"/>
              <a:ea typeface="华文中宋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for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i:=1 to n do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if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f[i]+g[i]-1&gt;</a:t>
            </a:r>
            <a:r>
              <a:rPr lang="en-US" altLang="zh-CN" sz="2800" b="1" err="1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</a:t>
            </a:r>
            <a:endParaRPr lang="en-US" altLang="zh-CN" sz="2800" b="1" smtClean="0">
              <a:latin typeface="华文中宋" pitchFamily="2" charset="-122"/>
              <a:ea typeface="华文中宋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then </a:t>
            </a:r>
            <a:r>
              <a:rPr lang="en-US" altLang="zh-CN" sz="2800" b="1" err="1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:=f[i]+g[i]-1;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writeln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(n-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);   //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最少出队人数</a:t>
            </a:r>
            <a:endParaRPr lang="zh-CN" altLang="en-US" sz="2800" b="1">
              <a:latin typeface="华文中宋" pitchFamily="2" charset="-122"/>
              <a:ea typeface="华文中宋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89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44625"/>
            <a:ext cx="3672408" cy="796951"/>
          </a:xfrm>
        </p:spPr>
        <p:txBody>
          <a:bodyPr/>
          <a:lstStyle/>
          <a:p>
            <a:r>
              <a:rPr lang="zh-CN" altLang="en-US" b="1" smtClean="0"/>
              <a:t>例</a:t>
            </a:r>
            <a:r>
              <a:rPr lang="en-US" altLang="zh-CN" b="1" smtClean="0"/>
              <a:t>3</a:t>
            </a:r>
            <a:r>
              <a:rPr lang="zh-CN" altLang="en-US" b="1" smtClean="0"/>
              <a:t>：</a:t>
            </a:r>
            <a:r>
              <a:rPr lang="zh-CN" altLang="zh-CN" b="1"/>
              <a:t>上帝选人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07504" y="836713"/>
            <a:ext cx="8856984" cy="5661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b="1"/>
              <a:t>【问题描述】</a:t>
            </a:r>
          </a:p>
          <a:p>
            <a:pPr marL="0" indent="0">
              <a:buNone/>
            </a:pPr>
            <a:r>
              <a:rPr lang="en-US" altLang="zh-CN" b="1" smtClean="0"/>
              <a:t>    </a:t>
            </a:r>
            <a:r>
              <a:rPr lang="zh-CN" altLang="zh-CN" b="1" smtClean="0"/>
              <a:t>世界</a:t>
            </a:r>
            <a:r>
              <a:rPr lang="zh-CN" altLang="zh-CN" b="1"/>
              <a:t>上的人都有</a:t>
            </a:r>
            <a:r>
              <a:rPr lang="zh-CN" altLang="zh-CN" b="1" smtClean="0">
                <a:solidFill>
                  <a:srgbClr val="FF0000"/>
                </a:solidFill>
              </a:rPr>
              <a:t>智商</a:t>
            </a:r>
            <a:r>
              <a:rPr lang="en-US" altLang="zh-CN" b="1" smtClean="0">
                <a:solidFill>
                  <a:srgbClr val="FF0000"/>
                </a:solidFill>
              </a:rPr>
              <a:t>IQ</a:t>
            </a:r>
            <a:r>
              <a:rPr lang="zh-CN" altLang="zh-CN" b="1" smtClean="0"/>
              <a:t>和</a:t>
            </a:r>
            <a:r>
              <a:rPr lang="zh-CN" altLang="zh-CN" b="1">
                <a:solidFill>
                  <a:srgbClr val="FF0000"/>
                </a:solidFill>
              </a:rPr>
              <a:t>情</a:t>
            </a:r>
            <a:r>
              <a:rPr lang="zh-CN" altLang="zh-CN" b="1" smtClean="0">
                <a:solidFill>
                  <a:srgbClr val="FF0000"/>
                </a:solidFill>
              </a:rPr>
              <a:t>商</a:t>
            </a:r>
            <a:r>
              <a:rPr lang="en-US" altLang="zh-CN" b="1" smtClean="0">
                <a:solidFill>
                  <a:srgbClr val="FF0000"/>
                </a:solidFill>
              </a:rPr>
              <a:t>EQ</a:t>
            </a:r>
            <a:r>
              <a:rPr lang="zh-CN" altLang="zh-CN" b="1" smtClean="0"/>
              <a:t>。</a:t>
            </a:r>
            <a:r>
              <a:rPr lang="zh-CN" altLang="zh-CN" b="1"/>
              <a:t>我们用两个数字来表示人的智商和情商，数字大就代表其</a:t>
            </a:r>
            <a:r>
              <a:rPr lang="zh-CN" altLang="zh-CN" b="1" smtClean="0"/>
              <a:t>相应智商</a:t>
            </a:r>
            <a:r>
              <a:rPr lang="zh-CN" altLang="zh-CN" b="1"/>
              <a:t>或情</a:t>
            </a:r>
            <a:r>
              <a:rPr lang="zh-CN" altLang="zh-CN" b="1" smtClean="0"/>
              <a:t>商高</a:t>
            </a:r>
            <a:r>
              <a:rPr lang="zh-CN" altLang="zh-CN" b="1"/>
              <a:t>。现在你面前有</a:t>
            </a:r>
            <a:r>
              <a:rPr lang="en-US" altLang="zh-CN" b="1"/>
              <a:t>N</a:t>
            </a:r>
            <a:r>
              <a:rPr lang="zh-CN" altLang="zh-CN" b="1"/>
              <a:t>个人，这</a:t>
            </a:r>
            <a:r>
              <a:rPr lang="en-US" altLang="zh-CN" b="1"/>
              <a:t>N</a:t>
            </a:r>
            <a:r>
              <a:rPr lang="zh-CN" altLang="zh-CN" b="1"/>
              <a:t>个人的智商和情商均已知，请你选择出尽量多的人</a:t>
            </a:r>
            <a:r>
              <a:rPr lang="zh-CN" altLang="zh-CN" b="1" smtClean="0"/>
              <a:t>，</a:t>
            </a:r>
            <a:r>
              <a:rPr lang="zh-CN" altLang="en-US" b="1" smtClean="0"/>
              <a:t>要求</a:t>
            </a:r>
            <a:r>
              <a:rPr lang="zh-CN" altLang="zh-CN" b="1" smtClean="0"/>
              <a:t>选出</a:t>
            </a:r>
            <a:r>
              <a:rPr lang="zh-CN" altLang="zh-CN" b="1"/>
              <a:t>的人中不存在任意两人</a:t>
            </a:r>
            <a:r>
              <a:rPr lang="en-US" altLang="zh-CN" b="1"/>
              <a:t>i</a:t>
            </a:r>
            <a:r>
              <a:rPr lang="zh-CN" altLang="zh-CN" b="1"/>
              <a:t>和</a:t>
            </a:r>
            <a:r>
              <a:rPr lang="en-US" altLang="zh-CN" b="1"/>
              <a:t>j</a:t>
            </a:r>
            <a:r>
              <a:rPr lang="zh-CN" altLang="zh-CN" b="1"/>
              <a:t>，</a:t>
            </a:r>
            <a:r>
              <a:rPr lang="en-US" altLang="zh-CN" b="1"/>
              <a:t>i</a:t>
            </a:r>
            <a:r>
              <a:rPr lang="zh-CN" altLang="zh-CN" b="1"/>
              <a:t>的智商大于</a:t>
            </a:r>
            <a:r>
              <a:rPr lang="en-US" altLang="zh-CN" b="1"/>
              <a:t>j</a:t>
            </a:r>
            <a:r>
              <a:rPr lang="zh-CN" altLang="zh-CN" b="1"/>
              <a:t>的智商但</a:t>
            </a:r>
            <a:r>
              <a:rPr lang="en-US" altLang="zh-CN" b="1"/>
              <a:t>i</a:t>
            </a:r>
            <a:r>
              <a:rPr lang="zh-CN" altLang="zh-CN" b="1"/>
              <a:t>的情商小于</a:t>
            </a:r>
            <a:r>
              <a:rPr lang="en-US" altLang="zh-CN" b="1"/>
              <a:t>j</a:t>
            </a:r>
            <a:r>
              <a:rPr lang="zh-CN" altLang="zh-CN" b="1"/>
              <a:t>的情商。</a:t>
            </a:r>
          </a:p>
          <a:p>
            <a:pPr marL="0" indent="0">
              <a:buNone/>
            </a:pPr>
            <a:r>
              <a:rPr lang="zh-CN" altLang="zh-CN" b="1"/>
              <a:t>【输入】</a:t>
            </a:r>
          </a:p>
          <a:p>
            <a:pPr marL="0" indent="0">
              <a:buNone/>
            </a:pPr>
            <a:r>
              <a:rPr lang="zh-CN" altLang="zh-CN" b="1"/>
              <a:t>第一行一个正整数</a:t>
            </a:r>
            <a:r>
              <a:rPr lang="en-US" altLang="zh-CN" b="1"/>
              <a:t>N</a:t>
            </a:r>
            <a:r>
              <a:rPr lang="zh-CN" altLang="zh-CN" b="1"/>
              <a:t>，表示人的数量。</a:t>
            </a:r>
          </a:p>
          <a:p>
            <a:pPr marL="0" indent="0">
              <a:buNone/>
            </a:pPr>
            <a:r>
              <a:rPr lang="zh-CN" altLang="zh-CN" b="1"/>
              <a:t>第二行至第</a:t>
            </a:r>
            <a:r>
              <a:rPr lang="en-US" altLang="zh-CN" b="1"/>
              <a:t>N+1</a:t>
            </a:r>
            <a:r>
              <a:rPr lang="zh-CN" altLang="zh-CN" b="1"/>
              <a:t>行，每行两个正整数，分别表示每个人的智商和情商。</a:t>
            </a:r>
          </a:p>
          <a:p>
            <a:pPr marL="0" indent="0">
              <a:buNone/>
            </a:pPr>
            <a:r>
              <a:rPr lang="zh-CN" altLang="zh-CN" b="1"/>
              <a:t>【输出】</a:t>
            </a:r>
          </a:p>
          <a:p>
            <a:pPr marL="0" indent="0">
              <a:buNone/>
            </a:pPr>
            <a:r>
              <a:rPr lang="zh-CN" altLang="zh-CN" b="1"/>
              <a:t>仅一行，为最多选出的人的个数。</a:t>
            </a:r>
          </a:p>
          <a:p>
            <a:pPr marL="0" indent="0">
              <a:buNone/>
            </a:pP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00974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1560" y="548681"/>
            <a:ext cx="7772400" cy="1656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b="1"/>
              <a:t>【数据规模和约定】</a:t>
            </a:r>
          </a:p>
          <a:p>
            <a:pPr marL="0" indent="0">
              <a:buNone/>
            </a:pPr>
            <a:r>
              <a:rPr lang="en-US" altLang="zh-CN" sz="2800" b="1" smtClean="0"/>
              <a:t>  N</a:t>
            </a:r>
            <a:r>
              <a:rPr lang="en-US" altLang="zh-CN" sz="2800" b="1"/>
              <a:t>&lt;=1000</a:t>
            </a:r>
            <a:r>
              <a:rPr lang="zh-CN" altLang="zh-CN" sz="2800" b="1" smtClean="0"/>
              <a:t>；</a:t>
            </a:r>
            <a:endParaRPr lang="en-US" altLang="zh-CN" sz="2800" b="1" smtClean="0"/>
          </a:p>
          <a:p>
            <a:pPr marL="0" indent="0">
              <a:buNone/>
            </a:pPr>
            <a:r>
              <a:rPr lang="zh-CN" altLang="zh-CN" sz="2800" b="1" smtClean="0"/>
              <a:t>【输入输出样例】</a:t>
            </a:r>
            <a:endParaRPr lang="zh-CN" altLang="zh-CN" sz="2800" b="1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320306"/>
              </p:ext>
            </p:extLst>
          </p:nvPr>
        </p:nvGraphicFramePr>
        <p:xfrm>
          <a:off x="971600" y="2420888"/>
          <a:ext cx="6410326" cy="2133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05163"/>
                <a:gridCol w="3205163"/>
              </a:tblGrid>
              <a:tr h="42672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select.in</a:t>
                      </a:r>
                      <a:endParaRPr lang="zh-CN" sz="2800" b="1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select.out</a:t>
                      </a:r>
                      <a:endParaRPr lang="zh-CN" sz="2800" b="1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1706880"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3</a:t>
                      </a:r>
                      <a:endParaRPr lang="zh-CN" sz="2800" b="1">
                        <a:effectLst/>
                      </a:endParaRPr>
                    </a:p>
                    <a:p>
                      <a:pPr marL="0" marR="0" indent="127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smtClean="0">
                          <a:effectLst/>
                        </a:rPr>
                        <a:t>100 100</a:t>
                      </a:r>
                      <a:endParaRPr lang="zh-CN" sz="2800" b="1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FF0000"/>
                          </a:solidFill>
                          <a:effectLst/>
                        </a:rPr>
                        <a:t>120 </a:t>
                      </a:r>
                      <a:r>
                        <a:rPr lang="en-US" sz="2800" b="1" smtClean="0">
                          <a:solidFill>
                            <a:srgbClr val="FF0000"/>
                          </a:solidFill>
                          <a:effectLst/>
                        </a:rPr>
                        <a:t>90</a:t>
                      </a:r>
                    </a:p>
                    <a:p>
                      <a:pPr marL="0" marR="0" indent="127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smtClean="0">
                          <a:solidFill>
                            <a:srgbClr val="FF0000"/>
                          </a:solidFill>
                          <a:effectLst/>
                        </a:rPr>
                        <a:t>110 80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2</a:t>
                      </a:r>
                      <a:endParaRPr lang="zh-CN" sz="2800" b="1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2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7"/>
            <a:ext cx="7772400" cy="796951"/>
          </a:xfrm>
        </p:spPr>
        <p:txBody>
          <a:bodyPr>
            <a:normAutofit/>
          </a:bodyPr>
          <a:lstStyle/>
          <a:p>
            <a:r>
              <a:rPr lang="zh-CN" altLang="zh-CN" b="1"/>
              <a:t>问题</a:t>
            </a:r>
            <a:r>
              <a:rPr lang="zh-CN" altLang="zh-CN" b="1" smtClean="0"/>
              <a:t>分析</a:t>
            </a:r>
            <a:r>
              <a:rPr lang="zh-CN" altLang="en-US"/>
              <a:t>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8424936" cy="4572000"/>
          </a:xfrm>
        </p:spPr>
        <p:txBody>
          <a:bodyPr>
            <a:normAutofit/>
          </a:bodyPr>
          <a:lstStyle/>
          <a:p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原题中</a:t>
            </a:r>
            <a:r>
              <a:rPr lang="zh-CN" altLang="zh-CN" sz="2800" b="1" smtClean="0">
                <a:latin typeface="华文中宋" pitchFamily="2" charset="-122"/>
                <a:ea typeface="华文中宋" pitchFamily="2" charset="-122"/>
              </a:rPr>
              <a:t>的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要求</a:t>
            </a:r>
            <a:r>
              <a:rPr lang="zh-CN" altLang="zh-CN" sz="2800" b="1" smtClean="0">
                <a:latin typeface="华文中宋" pitchFamily="2" charset="-122"/>
                <a:ea typeface="华文中宋" pitchFamily="2" charset="-122"/>
              </a:rPr>
              <a:t>“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不存在任意两人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j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，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的智商大于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j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的</a:t>
            </a:r>
            <a:r>
              <a:rPr lang="zh-CN" altLang="zh-CN" sz="2800" b="1" smtClean="0">
                <a:latin typeface="华文中宋" pitchFamily="2" charset="-122"/>
                <a:ea typeface="华文中宋" pitchFamily="2" charset="-122"/>
              </a:rPr>
              <a:t>智商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zh-CN" sz="2800" b="1" smtClean="0">
                <a:latin typeface="华文中宋" pitchFamily="2" charset="-122"/>
                <a:ea typeface="华文中宋" pitchFamily="2" charset="-122"/>
              </a:rPr>
              <a:t>但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的情商小于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j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的情商。</a:t>
            </a:r>
            <a:r>
              <a:rPr lang="zh-CN" altLang="zh-CN" sz="2800" b="1" smtClean="0">
                <a:latin typeface="华文中宋" pitchFamily="2" charset="-122"/>
                <a:ea typeface="华文中宋" pitchFamily="2" charset="-122"/>
              </a:rPr>
              <a:t>”</a:t>
            </a:r>
            <a:endParaRPr lang="en-US" altLang="zh-CN" sz="2800" b="1" smtClean="0"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zh-CN" sz="2800" b="1" smtClean="0">
                <a:latin typeface="华文中宋" pitchFamily="2" charset="-122"/>
                <a:ea typeface="华文中宋" pitchFamily="2" charset="-122"/>
              </a:rPr>
              <a:t>将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其转化</a:t>
            </a:r>
            <a:r>
              <a:rPr lang="zh-CN" altLang="zh-CN" sz="2800" b="1" smtClean="0">
                <a:latin typeface="华文中宋" pitchFamily="2" charset="-122"/>
                <a:ea typeface="华文中宋" pitchFamily="2" charset="-122"/>
              </a:rPr>
              <a:t>成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zh-CN" sz="2800" b="1" smtClean="0">
                <a:latin typeface="华文中宋" pitchFamily="2" charset="-122"/>
                <a:ea typeface="华文中宋" pitchFamily="2" charset="-122"/>
              </a:rPr>
              <a:t>就是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要求</a:t>
            </a:r>
            <a:r>
              <a:rPr lang="zh-CN" altLang="zh-CN" sz="2800" b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不存</a:t>
            </a:r>
            <a:r>
              <a:rPr lang="zh-CN" altLang="en-US" sz="2800" b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在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i,j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满足：</a:t>
            </a:r>
            <a:endParaRPr lang="en-US" altLang="zh-CN" sz="2800" b="1" smtClean="0"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如果（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iq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[i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] &gt; </a:t>
            </a:r>
            <a:r>
              <a:rPr lang="en-US" altLang="zh-CN" sz="2800" b="1" err="1">
                <a:latin typeface="华文中宋" pitchFamily="2" charset="-122"/>
                <a:ea typeface="华文中宋" pitchFamily="2" charset="-122"/>
              </a:rPr>
              <a:t>iq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[j] </a:t>
            </a:r>
            <a:r>
              <a:rPr lang="zh-CN" altLang="en-US" sz="2800" b="1" smtClean="0">
                <a:latin typeface="华文中宋" pitchFamily="2" charset="-122"/>
                <a:ea typeface="华文中宋" pitchFamily="2" charset="-122"/>
              </a:rPr>
              <a:t>），但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( </a:t>
            </a:r>
            <a:r>
              <a:rPr lang="en-US" altLang="zh-CN" sz="2800" b="1" err="1">
                <a:latin typeface="华文中宋" pitchFamily="2" charset="-122"/>
                <a:ea typeface="华文中宋" pitchFamily="2" charset="-122"/>
              </a:rPr>
              <a:t>eq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[i] &lt; </a:t>
            </a:r>
            <a:r>
              <a:rPr lang="en-US" altLang="zh-CN" sz="2800" b="1" err="1">
                <a:latin typeface="华文中宋" pitchFamily="2" charset="-122"/>
                <a:ea typeface="华文中宋" pitchFamily="2" charset="-122"/>
              </a:rPr>
              <a:t>eq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[j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])</a:t>
            </a:r>
            <a:r>
              <a:rPr lang="zh-CN" altLang="zh-CN" sz="2800" b="1" smtClean="0"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2800" b="1" smtClean="0">
              <a:latin typeface="华文中宋" pitchFamily="2" charset="-122"/>
              <a:ea typeface="华文中宋" pitchFamily="2" charset="-122"/>
            </a:endParaRPr>
          </a:p>
          <a:p>
            <a:endParaRPr lang="en-US" altLang="zh-CN" sz="2800" b="1" smtClean="0"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即选出的人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j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要满足：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(IQ[i]&gt;=IQ[j])and(EQ[i]&gt;=EQ[j]) </a:t>
            </a:r>
            <a:r>
              <a:rPr lang="zh-CN" altLang="zh-CN" sz="2800" b="1">
                <a:latin typeface="华文中宋" pitchFamily="2" charset="-122"/>
                <a:ea typeface="华文中宋" pitchFamily="2" charset="-122"/>
              </a:rPr>
              <a:t>或者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(IQ[i]&lt;=IQ[j])and(EQ[i]&lt;=EQ[j])</a:t>
            </a:r>
            <a:endParaRPr lang="zh-CN" altLang="zh-CN" sz="2800" b="1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1099593"/>
            <a:ext cx="4248472" cy="796951"/>
          </a:xfrm>
        </p:spPr>
        <p:txBody>
          <a:bodyPr/>
          <a:lstStyle/>
          <a:p>
            <a:r>
              <a:rPr lang="zh-CN" altLang="en-US" b="1" smtClean="0"/>
              <a:t>再形象一点：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7504" y="6237312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77</a:t>
            </a:fld>
            <a:endParaRPr lang="zh-CN" altLang="en-US"/>
          </a:p>
        </p:txBody>
      </p:sp>
      <p:pic>
        <p:nvPicPr>
          <p:cNvPr id="2050" name="图片 7" descr="QQ截图201202221730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43"/>
          <a:stretch/>
        </p:blipFill>
        <p:spPr bwMode="auto">
          <a:xfrm>
            <a:off x="2411760" y="2323728"/>
            <a:ext cx="4896544" cy="242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65907" y="222210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80</a:t>
            </a:r>
            <a:endParaRPr lang="zh-CN" altLang="en-US" sz="2400" b="1"/>
          </a:p>
        </p:txBody>
      </p:sp>
      <p:sp>
        <p:nvSpPr>
          <p:cNvPr id="17" name="TextBox 16"/>
          <p:cNvSpPr txBox="1"/>
          <p:nvPr/>
        </p:nvSpPr>
        <p:spPr>
          <a:xfrm>
            <a:off x="4974019" y="2179713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90</a:t>
            </a:r>
            <a:endParaRPr lang="zh-CN" altLang="en-US" sz="2400" b="1"/>
          </a:p>
        </p:txBody>
      </p:sp>
      <p:sp>
        <p:nvSpPr>
          <p:cNvPr id="18" name="TextBox 17"/>
          <p:cNvSpPr txBox="1"/>
          <p:nvPr/>
        </p:nvSpPr>
        <p:spPr>
          <a:xfrm>
            <a:off x="5430629" y="2204083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100</a:t>
            </a:r>
            <a:endParaRPr lang="zh-CN" altLang="en-US" sz="2400" b="1"/>
          </a:p>
        </p:txBody>
      </p:sp>
      <p:sp>
        <p:nvSpPr>
          <p:cNvPr id="19" name="TextBox 18"/>
          <p:cNvSpPr txBox="1"/>
          <p:nvPr/>
        </p:nvSpPr>
        <p:spPr>
          <a:xfrm>
            <a:off x="6207381" y="219366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250</a:t>
            </a:r>
            <a:endParaRPr lang="zh-CN" altLang="en-US" sz="2400" b="1"/>
          </a:p>
        </p:txBody>
      </p:sp>
      <p:sp>
        <p:nvSpPr>
          <p:cNvPr id="20" name="TextBox 19"/>
          <p:cNvSpPr txBox="1"/>
          <p:nvPr/>
        </p:nvSpPr>
        <p:spPr>
          <a:xfrm>
            <a:off x="3707904" y="462798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70</a:t>
            </a:r>
            <a:endParaRPr lang="zh-CN" altLang="en-US" sz="2400" b="1"/>
          </a:p>
        </p:txBody>
      </p:sp>
      <p:sp>
        <p:nvSpPr>
          <p:cNvPr id="21" name="TextBox 20"/>
          <p:cNvSpPr txBox="1"/>
          <p:nvPr/>
        </p:nvSpPr>
        <p:spPr>
          <a:xfrm>
            <a:off x="4355976" y="459025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85</a:t>
            </a:r>
            <a:endParaRPr lang="zh-CN" altLang="en-US" sz="2400" b="1"/>
          </a:p>
        </p:txBody>
      </p:sp>
      <p:sp>
        <p:nvSpPr>
          <p:cNvPr id="24" name="TextBox 23"/>
          <p:cNvSpPr txBox="1"/>
          <p:nvPr/>
        </p:nvSpPr>
        <p:spPr>
          <a:xfrm>
            <a:off x="5220072" y="459836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100</a:t>
            </a:r>
            <a:endParaRPr lang="zh-CN" altLang="en-US" sz="2400" b="1"/>
          </a:p>
        </p:txBody>
      </p:sp>
      <p:sp>
        <p:nvSpPr>
          <p:cNvPr id="25" name="TextBox 24"/>
          <p:cNvSpPr txBox="1"/>
          <p:nvPr/>
        </p:nvSpPr>
        <p:spPr>
          <a:xfrm>
            <a:off x="5724128" y="459836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120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116898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54593" y="6237312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78</a:t>
            </a:fld>
            <a:endParaRPr lang="zh-CN" altLang="en-US"/>
          </a:p>
        </p:txBody>
      </p:sp>
      <p:pic>
        <p:nvPicPr>
          <p:cNvPr id="2051" name="图片 15" descr="图4-4（b）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6"/>
          <a:stretch/>
        </p:blipFill>
        <p:spPr bwMode="auto">
          <a:xfrm>
            <a:off x="1794753" y="655632"/>
            <a:ext cx="4966108" cy="266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4077074"/>
            <a:ext cx="82089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/>
              <a:t>对于所有选出的</a:t>
            </a:r>
            <a:r>
              <a:rPr lang="zh-CN" altLang="zh-CN" sz="2800" b="1" smtClean="0"/>
              <a:t>人</a:t>
            </a:r>
            <a:r>
              <a:rPr lang="zh-CN" altLang="en-US" sz="2800" b="1" smtClean="0"/>
              <a:t>：</a:t>
            </a:r>
            <a:endParaRPr lang="en-US" altLang="zh-CN" sz="2800" b="1" smtClean="0"/>
          </a:p>
          <a:p>
            <a:r>
              <a:rPr lang="zh-CN" altLang="zh-CN" sz="2800" b="1" smtClean="0"/>
              <a:t>当</a:t>
            </a:r>
            <a:r>
              <a:rPr lang="en-US" altLang="zh-CN" sz="2800" b="1"/>
              <a:t>IQ</a:t>
            </a:r>
            <a:r>
              <a:rPr lang="zh-CN" altLang="zh-CN" sz="2800" b="1"/>
              <a:t>有序时，</a:t>
            </a:r>
            <a:r>
              <a:rPr lang="en-US" altLang="zh-CN" sz="2800" b="1"/>
              <a:t>EQ</a:t>
            </a:r>
            <a:r>
              <a:rPr lang="zh-CN" altLang="zh-CN" sz="2800" b="1"/>
              <a:t>必定是有序的（连</a:t>
            </a:r>
            <a:r>
              <a:rPr lang="zh-CN" altLang="zh-CN" sz="2800" b="1" smtClean="0"/>
              <a:t>线</a:t>
            </a:r>
            <a:r>
              <a:rPr lang="zh-CN" altLang="en-US" sz="2800" b="1" smtClean="0"/>
              <a:t>不相交</a:t>
            </a:r>
            <a:r>
              <a:rPr lang="zh-CN" altLang="zh-CN" sz="2800" b="1" smtClean="0"/>
              <a:t>）。</a:t>
            </a:r>
            <a:endParaRPr lang="en-US" altLang="zh-CN" sz="2800" b="1" smtClean="0"/>
          </a:p>
          <a:p>
            <a:r>
              <a:rPr lang="zh-CN" altLang="en-US" sz="3600" b="1" smtClean="0"/>
              <a:t>同序</a:t>
            </a:r>
            <a:endParaRPr lang="zh-CN" altLang="en-US" sz="3600" b="1"/>
          </a:p>
        </p:txBody>
      </p:sp>
      <p:sp>
        <p:nvSpPr>
          <p:cNvPr id="11" name="TextBox 10"/>
          <p:cNvSpPr txBox="1"/>
          <p:nvPr/>
        </p:nvSpPr>
        <p:spPr>
          <a:xfrm>
            <a:off x="3306921" y="65234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80</a:t>
            </a:r>
            <a:endParaRPr lang="zh-CN" altLang="en-US" sz="2400" b="1"/>
          </a:p>
        </p:txBody>
      </p:sp>
      <p:sp>
        <p:nvSpPr>
          <p:cNvPr id="17" name="TextBox 16"/>
          <p:cNvSpPr txBox="1"/>
          <p:nvPr/>
        </p:nvSpPr>
        <p:spPr>
          <a:xfrm>
            <a:off x="4277807" y="65563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90</a:t>
            </a:r>
            <a:endParaRPr lang="zh-CN" altLang="en-US" sz="2400" b="1"/>
          </a:p>
        </p:txBody>
      </p:sp>
      <p:sp>
        <p:nvSpPr>
          <p:cNvPr id="18" name="TextBox 17"/>
          <p:cNvSpPr txBox="1"/>
          <p:nvPr/>
        </p:nvSpPr>
        <p:spPr>
          <a:xfrm>
            <a:off x="4680012" y="65563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100</a:t>
            </a:r>
            <a:endParaRPr lang="zh-CN" altLang="en-US" sz="2400" b="1"/>
          </a:p>
        </p:txBody>
      </p:sp>
      <p:sp>
        <p:nvSpPr>
          <p:cNvPr id="19" name="TextBox 18"/>
          <p:cNvSpPr txBox="1"/>
          <p:nvPr/>
        </p:nvSpPr>
        <p:spPr>
          <a:xfrm>
            <a:off x="5539169" y="65234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250</a:t>
            </a:r>
            <a:endParaRPr lang="zh-CN" altLang="en-US" sz="2400" b="1"/>
          </a:p>
        </p:txBody>
      </p:sp>
      <p:sp>
        <p:nvSpPr>
          <p:cNvPr id="20" name="TextBox 19"/>
          <p:cNvSpPr txBox="1"/>
          <p:nvPr/>
        </p:nvSpPr>
        <p:spPr>
          <a:xfrm>
            <a:off x="2946881" y="308428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70</a:t>
            </a:r>
            <a:endParaRPr lang="zh-CN" altLang="en-US" sz="2400" b="1"/>
          </a:p>
        </p:txBody>
      </p:sp>
      <p:sp>
        <p:nvSpPr>
          <p:cNvPr id="21" name="TextBox 20"/>
          <p:cNvSpPr txBox="1"/>
          <p:nvPr/>
        </p:nvSpPr>
        <p:spPr>
          <a:xfrm>
            <a:off x="3709675" y="308428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85</a:t>
            </a:r>
            <a:endParaRPr lang="zh-CN" altLang="en-US" sz="2400" b="1"/>
          </a:p>
        </p:txBody>
      </p:sp>
      <p:sp>
        <p:nvSpPr>
          <p:cNvPr id="24" name="TextBox 23"/>
          <p:cNvSpPr txBox="1"/>
          <p:nvPr/>
        </p:nvSpPr>
        <p:spPr>
          <a:xfrm>
            <a:off x="4387041" y="312399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100</a:t>
            </a:r>
            <a:endParaRPr lang="zh-CN" altLang="en-US" sz="2400" b="1"/>
          </a:p>
        </p:txBody>
      </p:sp>
      <p:sp>
        <p:nvSpPr>
          <p:cNvPr id="25" name="TextBox 24"/>
          <p:cNvSpPr txBox="1"/>
          <p:nvPr/>
        </p:nvSpPr>
        <p:spPr>
          <a:xfrm>
            <a:off x="5035113" y="31115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120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350832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79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187624" y="881855"/>
            <a:ext cx="2736304" cy="4572000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IQ  EQ</a:t>
            </a:r>
          </a:p>
          <a:p>
            <a:r>
              <a:rPr lang="en-US" altLang="zh-CN" sz="4000" smtClean="0"/>
              <a:t>10  26</a:t>
            </a:r>
          </a:p>
          <a:p>
            <a:r>
              <a:rPr lang="en-US" altLang="zh-CN" sz="4000" smtClean="0"/>
              <a:t>9   21</a:t>
            </a:r>
          </a:p>
          <a:p>
            <a:r>
              <a:rPr lang="en-US" altLang="zh-CN" sz="4000" smtClean="0"/>
              <a:t>12  19</a:t>
            </a:r>
          </a:p>
          <a:p>
            <a:r>
              <a:rPr lang="en-US" altLang="zh-CN" sz="4000" smtClean="0"/>
              <a:t>8   15</a:t>
            </a:r>
            <a:endParaRPr lang="zh-CN" altLang="en-US" sz="400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427984" y="881854"/>
            <a:ext cx="2736304" cy="36992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smtClean="0"/>
              <a:t>IQ  EQ</a:t>
            </a:r>
          </a:p>
          <a:p>
            <a:r>
              <a:rPr lang="en-US" altLang="zh-CN" sz="4000"/>
              <a:t>8  </a:t>
            </a:r>
            <a:r>
              <a:rPr lang="en-US" altLang="zh-CN" sz="4000" smtClean="0"/>
              <a:t> 15</a:t>
            </a:r>
            <a:endParaRPr lang="zh-CN" altLang="en-US" sz="4000"/>
          </a:p>
          <a:p>
            <a:r>
              <a:rPr lang="en-US" altLang="zh-CN" sz="4000" smtClean="0"/>
              <a:t>9   </a:t>
            </a:r>
            <a:r>
              <a:rPr lang="en-US" altLang="zh-CN" sz="4000"/>
              <a:t>21</a:t>
            </a:r>
          </a:p>
          <a:p>
            <a:r>
              <a:rPr lang="en-US" altLang="zh-CN" sz="4000" smtClean="0"/>
              <a:t>10  26</a:t>
            </a:r>
          </a:p>
          <a:p>
            <a:r>
              <a:rPr lang="en-US" altLang="zh-CN" sz="4000" smtClean="0"/>
              <a:t>12  19</a:t>
            </a:r>
          </a:p>
        </p:txBody>
      </p:sp>
    </p:spTree>
    <p:extLst>
      <p:ext uri="{BB962C8B-B14F-4D97-AF65-F5344CB8AC3E}">
        <p14:creationId xmlns:p14="http://schemas.microsoft.com/office/powerpoint/2010/main" val="22306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720000"/>
            <a:ext cx="4552592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27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80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47664" y="978818"/>
            <a:ext cx="2073424" cy="3744416"/>
          </a:xfrm>
        </p:spPr>
        <p:txBody>
          <a:bodyPr>
            <a:noAutofit/>
          </a:bodyPr>
          <a:lstStyle/>
          <a:p>
            <a:r>
              <a:rPr lang="en-US" altLang="zh-CN" sz="4000" smtClean="0"/>
              <a:t>IQ EQ</a:t>
            </a:r>
          </a:p>
          <a:p>
            <a:r>
              <a:rPr lang="en-US" altLang="zh-CN" sz="4000" smtClean="0"/>
              <a:t>11 </a:t>
            </a:r>
            <a:r>
              <a:rPr lang="en-US" altLang="zh-CN" sz="4000"/>
              <a:t>5</a:t>
            </a:r>
            <a:endParaRPr lang="zh-CN" altLang="zh-CN" sz="4000"/>
          </a:p>
          <a:p>
            <a:r>
              <a:rPr lang="en-US" altLang="zh-CN" sz="4000"/>
              <a:t>10 6</a:t>
            </a:r>
            <a:endParaRPr lang="zh-CN" altLang="zh-CN" sz="4000"/>
          </a:p>
          <a:p>
            <a:r>
              <a:rPr lang="en-US" altLang="zh-CN" sz="4000"/>
              <a:t>10 6</a:t>
            </a:r>
            <a:endParaRPr lang="zh-CN" altLang="zh-CN" sz="4000"/>
          </a:p>
          <a:p>
            <a:r>
              <a:rPr lang="en-US" altLang="zh-CN" sz="4000"/>
              <a:t>10 5</a:t>
            </a:r>
            <a:endParaRPr lang="zh-CN" altLang="en-US" sz="400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283968" y="978818"/>
            <a:ext cx="2073424" cy="374441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smtClean="0"/>
              <a:t>IQ EQ</a:t>
            </a:r>
          </a:p>
          <a:p>
            <a:r>
              <a:rPr lang="en-US" altLang="zh-CN" sz="4000"/>
              <a:t>10 5</a:t>
            </a:r>
          </a:p>
          <a:p>
            <a:r>
              <a:rPr lang="en-US" altLang="zh-CN" sz="4000" smtClean="0"/>
              <a:t>10 6</a:t>
            </a:r>
            <a:endParaRPr lang="zh-CN" altLang="zh-CN" sz="4000" smtClean="0"/>
          </a:p>
          <a:p>
            <a:r>
              <a:rPr lang="en-US" altLang="zh-CN" sz="4000" smtClean="0"/>
              <a:t>10 6</a:t>
            </a:r>
            <a:endParaRPr lang="zh-CN" altLang="zh-CN" sz="4000" smtClean="0"/>
          </a:p>
          <a:p>
            <a:r>
              <a:rPr lang="en-US" altLang="zh-CN" sz="4000" smtClean="0"/>
              <a:t>11 </a:t>
            </a:r>
            <a:r>
              <a:rPr lang="en-US" altLang="zh-CN" sz="4000"/>
              <a:t>5</a:t>
            </a:r>
            <a:endParaRPr lang="zh-CN" altLang="zh-CN" sz="4000"/>
          </a:p>
          <a:p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9727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76673"/>
            <a:ext cx="3024336" cy="796951"/>
          </a:xfrm>
        </p:spPr>
        <p:txBody>
          <a:bodyPr/>
          <a:lstStyle/>
          <a:p>
            <a:r>
              <a:rPr lang="zh-CN" altLang="en-US" b="1" smtClean="0"/>
              <a:t>设计算法：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95536" y="1628801"/>
            <a:ext cx="8640960" cy="1440160"/>
          </a:xfrm>
        </p:spPr>
        <p:txBody>
          <a:bodyPr>
            <a:noAutofit/>
          </a:bodyPr>
          <a:lstStyle/>
          <a:p>
            <a:r>
              <a:rPr lang="en-US" altLang="zh-CN" sz="3200" b="1" smtClean="0"/>
              <a:t>1</a:t>
            </a:r>
            <a:r>
              <a:rPr lang="en-US" altLang="zh-CN" sz="3200" b="1"/>
              <a:t>.</a:t>
            </a:r>
            <a:r>
              <a:rPr lang="zh-CN" altLang="zh-CN" sz="3200" b="1" smtClean="0"/>
              <a:t>将</a:t>
            </a:r>
            <a:r>
              <a:rPr lang="zh-CN" altLang="zh-CN" sz="3200" b="1"/>
              <a:t>所有人</a:t>
            </a:r>
            <a:r>
              <a:rPr lang="en-US" altLang="zh-CN" sz="3200" b="1">
                <a:solidFill>
                  <a:srgbClr val="FF0000"/>
                </a:solidFill>
              </a:rPr>
              <a:t>IQ</a:t>
            </a:r>
            <a:r>
              <a:rPr lang="zh-CN" altLang="zh-CN" sz="3200" b="1"/>
              <a:t>（或者</a:t>
            </a:r>
            <a:r>
              <a:rPr lang="en-US" altLang="zh-CN" sz="3200" b="1" smtClean="0"/>
              <a:t>EQ</a:t>
            </a:r>
            <a:r>
              <a:rPr lang="zh-CN" altLang="en-US" sz="3200" b="1" smtClean="0"/>
              <a:t>）从小到大排序。</a:t>
            </a:r>
            <a:endParaRPr lang="en-US" altLang="zh-CN" sz="3200" b="1" smtClean="0"/>
          </a:p>
          <a:p>
            <a:r>
              <a:rPr lang="en-US" altLang="zh-CN" sz="3200" b="1" smtClean="0"/>
              <a:t>2.</a:t>
            </a:r>
            <a:r>
              <a:rPr lang="zh-CN" altLang="zh-CN" sz="3200" b="1"/>
              <a:t>求</a:t>
            </a:r>
            <a:r>
              <a:rPr lang="en-US" altLang="zh-CN" sz="3200" b="1">
                <a:solidFill>
                  <a:srgbClr val="FF0000"/>
                </a:solidFill>
              </a:rPr>
              <a:t>EQ</a:t>
            </a:r>
            <a:r>
              <a:rPr lang="zh-CN" altLang="zh-CN" sz="3200" b="1"/>
              <a:t>（</a:t>
            </a:r>
            <a:r>
              <a:rPr lang="zh-CN" altLang="zh-CN" sz="3200" b="1" smtClean="0"/>
              <a:t>或者</a:t>
            </a:r>
            <a:r>
              <a:rPr lang="en-US" altLang="zh-CN" sz="3200" b="1" smtClean="0"/>
              <a:t>IQ</a:t>
            </a:r>
            <a:r>
              <a:rPr lang="zh-CN" altLang="zh-CN" sz="3200" b="1"/>
              <a:t> ）的最长非递减子序列</a:t>
            </a:r>
            <a:r>
              <a:rPr lang="zh-CN" altLang="zh-CN" sz="3200" b="1" smtClean="0"/>
              <a:t>长度</a:t>
            </a:r>
            <a:r>
              <a:rPr lang="en-US" altLang="zh-CN" sz="3200" b="1" smtClean="0"/>
              <a:t>.</a:t>
            </a:r>
            <a:endParaRPr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78216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188641"/>
            <a:ext cx="5760640" cy="936104"/>
          </a:xfrm>
        </p:spPr>
        <p:txBody>
          <a:bodyPr/>
          <a:lstStyle/>
          <a:p>
            <a:r>
              <a:rPr lang="zh-CN" altLang="en-US" b="1" smtClean="0"/>
              <a:t>例</a:t>
            </a:r>
            <a:r>
              <a:rPr lang="en-US" altLang="zh-CN" b="1" smtClean="0"/>
              <a:t>4</a:t>
            </a:r>
            <a:r>
              <a:rPr lang="zh-CN" altLang="en-US" b="1" smtClean="0"/>
              <a:t>：</a:t>
            </a:r>
            <a:r>
              <a:rPr lang="zh-CN" altLang="zh-CN" b="1" smtClean="0"/>
              <a:t>递增</a:t>
            </a:r>
            <a:r>
              <a:rPr lang="zh-CN" altLang="en-US" b="1" smtClean="0"/>
              <a:t>子序列</a:t>
            </a:r>
            <a:r>
              <a:rPr lang="zh-CN" altLang="zh-CN" b="1" smtClean="0"/>
              <a:t>最大</a:t>
            </a:r>
            <a:r>
              <a:rPr lang="zh-CN" altLang="zh-CN" b="1"/>
              <a:t>和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827584" y="1124744"/>
            <a:ext cx="7416824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b="1"/>
              <a:t>【问题描述】</a:t>
            </a:r>
          </a:p>
          <a:p>
            <a:pPr marL="0" indent="0">
              <a:buNone/>
            </a:pPr>
            <a:r>
              <a:rPr lang="zh-CN" altLang="zh-CN" sz="2800" b="1"/>
              <a:t>给定长度为</a:t>
            </a:r>
            <a:r>
              <a:rPr lang="en-US" altLang="zh-CN" sz="2800" b="1"/>
              <a:t>n</a:t>
            </a:r>
            <a:r>
              <a:rPr lang="zh-CN" altLang="zh-CN" sz="2800" b="1"/>
              <a:t>的</a:t>
            </a:r>
            <a:r>
              <a:rPr lang="zh-CN" altLang="zh-CN" sz="2800" b="1">
                <a:solidFill>
                  <a:srgbClr val="FF0000"/>
                </a:solidFill>
              </a:rPr>
              <a:t>正</a:t>
            </a:r>
            <a:r>
              <a:rPr lang="zh-CN" altLang="zh-CN" sz="2800" b="1"/>
              <a:t>整数序列</a:t>
            </a:r>
            <a:r>
              <a:rPr lang="en-US" altLang="zh-CN" sz="2800" b="1"/>
              <a:t>a1,a2,…,an</a:t>
            </a:r>
            <a:r>
              <a:rPr lang="zh-CN" altLang="zh-CN" sz="2800" b="1"/>
              <a:t>。</a:t>
            </a:r>
          </a:p>
          <a:p>
            <a:pPr marL="0" indent="0">
              <a:buNone/>
            </a:pPr>
            <a:r>
              <a:rPr lang="zh-CN" altLang="en-US" sz="2800" b="1" smtClean="0"/>
              <a:t>求一个递增的子序列，和最大。</a:t>
            </a:r>
            <a:endParaRPr lang="en-US" altLang="zh-CN" sz="2800" b="1" smtClean="0"/>
          </a:p>
          <a:p>
            <a:pPr marL="0" indent="0">
              <a:buNone/>
            </a:pPr>
            <a:r>
              <a:rPr lang="zh-CN" altLang="zh-CN" sz="2800" b="1" smtClean="0"/>
              <a:t>【输入】</a:t>
            </a:r>
            <a:endParaRPr lang="zh-CN" altLang="zh-CN" sz="2800" b="1"/>
          </a:p>
          <a:p>
            <a:pPr marL="0" indent="0">
              <a:buNone/>
            </a:pPr>
            <a:r>
              <a:rPr lang="zh-CN" altLang="zh-CN" sz="2800" b="1"/>
              <a:t>第一行，</a:t>
            </a:r>
            <a:r>
              <a:rPr lang="en-US" altLang="zh-CN" sz="2800" b="1"/>
              <a:t>n</a:t>
            </a:r>
            <a:r>
              <a:rPr lang="zh-CN" altLang="zh-CN" sz="2800" b="1"/>
              <a:t>，表示给定序列的个数。</a:t>
            </a:r>
          </a:p>
          <a:p>
            <a:pPr marL="0" indent="0">
              <a:buNone/>
            </a:pPr>
            <a:r>
              <a:rPr lang="zh-CN" altLang="zh-CN" sz="2800" b="1"/>
              <a:t>第二行，</a:t>
            </a:r>
            <a:r>
              <a:rPr lang="en-US" altLang="zh-CN" sz="2800" b="1"/>
              <a:t>n</a:t>
            </a:r>
            <a:r>
              <a:rPr lang="zh-CN" altLang="zh-CN" sz="2800" b="1"/>
              <a:t>个用空格隔开的</a:t>
            </a:r>
            <a:r>
              <a:rPr lang="zh-CN" altLang="zh-CN" sz="2800" b="1" smtClean="0"/>
              <a:t>正整数。</a:t>
            </a:r>
            <a:endParaRPr lang="zh-CN" altLang="zh-CN" sz="2800" b="1"/>
          </a:p>
          <a:p>
            <a:pPr marL="0" indent="0">
              <a:buNone/>
            </a:pPr>
            <a:r>
              <a:rPr lang="zh-CN" altLang="zh-CN" sz="2800" b="1"/>
              <a:t>【输出】</a:t>
            </a:r>
          </a:p>
          <a:p>
            <a:pPr marL="0" indent="0">
              <a:buNone/>
            </a:pPr>
            <a:r>
              <a:rPr lang="zh-CN" altLang="en-US" sz="2800" b="1" smtClean="0"/>
              <a:t>递增子序列的最大和</a:t>
            </a:r>
            <a:r>
              <a:rPr lang="zh-CN" altLang="zh-CN" sz="2800" b="1" smtClean="0"/>
              <a:t>。</a:t>
            </a:r>
            <a:endParaRPr lang="en-US" altLang="zh-CN" sz="2800" b="1" smtClean="0"/>
          </a:p>
          <a:p>
            <a:pPr marL="0" indent="0">
              <a:buNone/>
            </a:pPr>
            <a:r>
              <a:rPr lang="zh-CN" altLang="zh-CN" sz="2800" b="1"/>
              <a:t>【数据范围限制】</a:t>
            </a:r>
          </a:p>
          <a:p>
            <a:pPr marL="0" indent="0">
              <a:buNone/>
            </a:pPr>
            <a:r>
              <a:rPr lang="en-US" altLang="zh-CN" sz="2800" b="1"/>
              <a:t>n&lt;=1000,0&lt;</a:t>
            </a:r>
            <a:r>
              <a:rPr lang="en-US" altLang="zh-CN" sz="2800" b="1" err="1"/>
              <a:t>ai</a:t>
            </a:r>
            <a:r>
              <a:rPr lang="en-US" altLang="zh-CN" sz="2800" b="1"/>
              <a:t>&lt;=10</a:t>
            </a:r>
            <a:r>
              <a:rPr lang="en-US" altLang="zh-CN" sz="2800" b="1" baseline="30000"/>
              <a:t>9</a:t>
            </a:r>
            <a:r>
              <a:rPr lang="zh-CN" altLang="zh-CN" sz="2800" b="1"/>
              <a:t>。</a:t>
            </a:r>
          </a:p>
          <a:p>
            <a:pPr marL="0" indent="0">
              <a:buNone/>
            </a:pPr>
            <a:endParaRPr lang="zh-CN" altLang="zh-CN" sz="2800" b="1"/>
          </a:p>
          <a:p>
            <a:pPr marL="0" indent="0">
              <a:buNone/>
            </a:pP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44556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259632" y="764704"/>
            <a:ext cx="3960440" cy="720080"/>
          </a:xfrm>
        </p:spPr>
        <p:txBody>
          <a:bodyPr>
            <a:normAutofit/>
          </a:bodyPr>
          <a:lstStyle/>
          <a:p>
            <a:r>
              <a:rPr lang="zh-CN" altLang="zh-CN" sz="2800" b="1"/>
              <a:t>【输入输出样例】</a:t>
            </a:r>
            <a:endParaRPr lang="zh-CN" altLang="en-US" sz="2800" b="1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52459"/>
              </p:ext>
            </p:extLst>
          </p:nvPr>
        </p:nvGraphicFramePr>
        <p:xfrm>
          <a:off x="1403648" y="1628800"/>
          <a:ext cx="6257290" cy="14813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28645"/>
                <a:gridCol w="3128645"/>
              </a:tblGrid>
              <a:tr h="4937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</a:rPr>
                        <a:t>Sum.in</a:t>
                      </a:r>
                      <a:endParaRPr lang="zh-CN" sz="3200" b="1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</a:rPr>
                        <a:t>Sum.out</a:t>
                      </a:r>
                      <a:endParaRPr lang="zh-CN" sz="3200" b="1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9875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</a:rPr>
                        <a:t>6</a:t>
                      </a:r>
                      <a:endParaRPr lang="zh-CN" sz="3200" b="1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</a:rPr>
                        <a:t>2 4 1 20 5 6</a:t>
                      </a:r>
                      <a:endParaRPr lang="zh-CN" sz="3200" b="1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</a:rPr>
                        <a:t>26</a:t>
                      </a:r>
                      <a:endParaRPr lang="zh-CN" sz="3200" b="1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87624" y="3356995"/>
            <a:ext cx="6664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/>
              <a:t>递增的子序列最大和：</a:t>
            </a:r>
            <a:r>
              <a:rPr lang="en-US" altLang="zh-CN" sz="3200" b="1" smtClean="0"/>
              <a:t>2+4+20=26</a:t>
            </a:r>
            <a:r>
              <a:rPr lang="zh-CN" altLang="zh-CN" sz="3200" b="1"/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4411407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/>
              <a:t>不是最长递增子序列</a:t>
            </a:r>
            <a:r>
              <a:rPr lang="en-US" altLang="zh-CN" sz="3600" b="1" smtClean="0">
                <a:solidFill>
                  <a:srgbClr val="FF0000"/>
                </a:solidFill>
              </a:rPr>
              <a:t>LIS</a:t>
            </a:r>
          </a:p>
          <a:p>
            <a:r>
              <a:rPr lang="zh-CN" altLang="en-US" sz="3600" b="1" smtClean="0"/>
              <a:t>而是简单变形！</a:t>
            </a:r>
            <a:endParaRPr lang="zh-CN" altLang="en-US" sz="3600" b="1"/>
          </a:p>
        </p:txBody>
      </p:sp>
    </p:spTree>
    <p:extLst>
      <p:ext uri="{BB962C8B-B14F-4D97-AF65-F5344CB8AC3E}">
        <p14:creationId xmlns:p14="http://schemas.microsoft.com/office/powerpoint/2010/main" val="359812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7"/>
            <a:ext cx="2736304" cy="796951"/>
          </a:xfrm>
        </p:spPr>
        <p:txBody>
          <a:bodyPr>
            <a:normAutofit/>
          </a:bodyPr>
          <a:lstStyle/>
          <a:p>
            <a:r>
              <a:rPr lang="zh-CN" altLang="zh-CN" b="1"/>
              <a:t>算法</a:t>
            </a:r>
            <a:r>
              <a:rPr lang="zh-CN" altLang="zh-CN" b="1" smtClean="0"/>
              <a:t>描述</a:t>
            </a:r>
            <a:r>
              <a:rPr lang="zh-CN" altLang="en-US" b="1" smtClean="0"/>
              <a:t>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539552" y="1124745"/>
            <a:ext cx="7560840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b="1"/>
              <a:t>定义</a:t>
            </a:r>
            <a:r>
              <a:rPr lang="en-US" altLang="zh-CN" sz="2800" b="1"/>
              <a:t>f[i]</a:t>
            </a:r>
            <a:r>
              <a:rPr lang="zh-CN" altLang="zh-CN" sz="2800" b="1"/>
              <a:t>表示</a:t>
            </a:r>
            <a:r>
              <a:rPr lang="zh-CN" altLang="zh-CN" sz="2800" b="1" smtClean="0"/>
              <a:t>以</a:t>
            </a:r>
            <a:r>
              <a:rPr lang="en-US" altLang="zh-CN" sz="2800" b="1" smtClean="0"/>
              <a:t> a[i]</a:t>
            </a:r>
            <a:r>
              <a:rPr lang="zh-CN" altLang="zh-CN" sz="2800" b="1" smtClean="0"/>
              <a:t> 为</a:t>
            </a:r>
            <a:r>
              <a:rPr lang="zh-CN" altLang="zh-CN" sz="2800" b="1"/>
              <a:t>最后一个数</a:t>
            </a:r>
            <a:r>
              <a:rPr lang="zh-CN" altLang="zh-CN" sz="2800" b="1" smtClean="0"/>
              <a:t>的</a:t>
            </a:r>
            <a:r>
              <a:rPr lang="zh-CN" altLang="en-US" sz="2800" b="1" smtClean="0"/>
              <a:t>递增子序列的</a:t>
            </a:r>
            <a:r>
              <a:rPr lang="zh-CN" altLang="zh-CN" sz="2800" b="1" smtClean="0"/>
              <a:t>最大</a:t>
            </a:r>
            <a:r>
              <a:rPr lang="zh-CN" altLang="en-US" sz="2800" b="1" smtClean="0"/>
              <a:t>和。</a:t>
            </a:r>
            <a:endParaRPr lang="zh-CN" altLang="en-US" sz="2800" b="1"/>
          </a:p>
        </p:txBody>
      </p:sp>
      <p:sp>
        <p:nvSpPr>
          <p:cNvPr id="5" name="矩形 4"/>
          <p:cNvSpPr/>
          <p:nvPr/>
        </p:nvSpPr>
        <p:spPr>
          <a:xfrm>
            <a:off x="2188654" y="2060848"/>
            <a:ext cx="24112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4000" b="1"/>
              <a:t>2 4 1 20 5 6</a:t>
            </a:r>
            <a:endParaRPr lang="zh-CN" altLang="zh-CN" sz="4000" b="1">
              <a:latin typeface="宋体"/>
              <a:cs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3276274"/>
            <a:ext cx="7757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smtClean="0"/>
              <a:t>f[i</a:t>
            </a:r>
            <a:r>
              <a:rPr lang="en-US" altLang="zh-CN" sz="3200" b="1"/>
              <a:t>]:=max(f[j])+</a:t>
            </a:r>
            <a:r>
              <a:rPr lang="en-US" altLang="zh-CN" sz="3200" b="1">
                <a:solidFill>
                  <a:srgbClr val="FF0000"/>
                </a:solidFill>
              </a:rPr>
              <a:t>a[i]</a:t>
            </a:r>
            <a:r>
              <a:rPr lang="en-US" altLang="zh-CN" sz="3200" b="1"/>
              <a:t>  </a:t>
            </a:r>
            <a:r>
              <a:rPr lang="zh-CN" altLang="zh-CN" sz="3200" b="1" smtClean="0"/>
              <a:t>（</a:t>
            </a:r>
            <a:r>
              <a:rPr lang="en-US" altLang="zh-CN" sz="3200" b="1" smtClean="0"/>
              <a:t>1&lt;=j&lt;</a:t>
            </a:r>
            <a:r>
              <a:rPr lang="en-US" altLang="zh-CN" sz="3200" b="1" err="1" smtClean="0"/>
              <a:t>i</a:t>
            </a:r>
            <a:r>
              <a:rPr lang="zh-CN" altLang="en-US" sz="3200" b="1" smtClean="0"/>
              <a:t>且</a:t>
            </a:r>
            <a:r>
              <a:rPr lang="en-US" altLang="zh-CN" sz="3200" b="1" smtClean="0"/>
              <a:t>a[j</a:t>
            </a:r>
            <a:r>
              <a:rPr lang="en-US" altLang="zh-CN" sz="3200" b="1"/>
              <a:t>]&lt;a[i]</a:t>
            </a:r>
            <a:r>
              <a:rPr lang="zh-CN" altLang="zh-CN" sz="3200" b="1"/>
              <a:t>）</a:t>
            </a:r>
            <a:endParaRPr lang="zh-CN" altLang="en-US" sz="3200" b="1"/>
          </a:p>
        </p:txBody>
      </p:sp>
      <p:sp>
        <p:nvSpPr>
          <p:cNvPr id="7" name="TextBox 6"/>
          <p:cNvSpPr txBox="1"/>
          <p:nvPr/>
        </p:nvSpPr>
        <p:spPr>
          <a:xfrm>
            <a:off x="853451" y="4015619"/>
            <a:ext cx="495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err="1" smtClean="0"/>
              <a:t>Ans</a:t>
            </a:r>
            <a:r>
              <a:rPr lang="en-US" altLang="zh-CN" sz="3200" b="1" smtClean="0"/>
              <a:t>=max{f[i]}   i=1..n</a:t>
            </a:r>
            <a:endParaRPr lang="zh-CN" altLang="en-US" sz="3200" b="1"/>
          </a:p>
        </p:txBody>
      </p:sp>
      <p:sp>
        <p:nvSpPr>
          <p:cNvPr id="8" name="TextBox 7"/>
          <p:cNvSpPr txBox="1"/>
          <p:nvPr/>
        </p:nvSpPr>
        <p:spPr>
          <a:xfrm>
            <a:off x="1763688" y="488695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/>
              <a:t>时间：</a:t>
            </a:r>
            <a:r>
              <a:rPr lang="en-US" altLang="zh-CN" sz="3600" b="1" smtClean="0"/>
              <a:t>O(n*n)</a:t>
            </a:r>
            <a:endParaRPr lang="zh-CN" altLang="en-US" sz="3600" b="1"/>
          </a:p>
        </p:txBody>
      </p:sp>
    </p:spTree>
    <p:extLst>
      <p:ext uri="{BB962C8B-B14F-4D97-AF65-F5344CB8AC3E}">
        <p14:creationId xmlns:p14="http://schemas.microsoft.com/office/powerpoint/2010/main" val="25613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96944" cy="796951"/>
          </a:xfrm>
        </p:spPr>
        <p:txBody>
          <a:bodyPr>
            <a:normAutofit/>
          </a:bodyPr>
          <a:lstStyle/>
          <a:p>
            <a:r>
              <a:rPr lang="zh-CN" altLang="en-US" b="1" smtClean="0"/>
              <a:t>参考代码：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864096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f[1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]:=a[1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];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800" b="1" err="1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:=0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;</a:t>
            </a:r>
            <a:endParaRPr lang="en-US" altLang="zh-CN" sz="2800" b="1"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for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i:=2 to n do</a:t>
            </a:r>
          </a:p>
          <a:p>
            <a:pPr marL="0" indent="0"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begin</a:t>
            </a:r>
            <a:endParaRPr lang="en-US" altLang="zh-CN" sz="2800" b="1"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 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for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j:=1 to i-1 do</a:t>
            </a:r>
          </a:p>
          <a:p>
            <a:pPr marL="0" indent="0"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   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if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(a[j]&lt;a[i]) then </a:t>
            </a:r>
            <a:endParaRPr lang="en-US" altLang="zh-CN" sz="2800" b="1" smtClean="0"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       f[i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]:=max(f[i],f[j]);</a:t>
            </a:r>
          </a:p>
          <a:p>
            <a:pPr marL="0" indent="0"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 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f[i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]:=f[i]+</a:t>
            </a:r>
            <a:r>
              <a:rPr lang="en-US" altLang="zh-CN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a[i]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end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for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i:=1 to n do if f[i]&gt;</a:t>
            </a:r>
            <a:r>
              <a:rPr lang="en-US" altLang="zh-CN" sz="2800" b="1" err="1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 then </a:t>
            </a:r>
            <a:r>
              <a:rPr lang="en-US" altLang="zh-CN" sz="2800" b="1" err="1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:=f[i];</a:t>
            </a:r>
          </a:p>
          <a:p>
            <a:pPr marL="0" indent="0">
              <a:buNone/>
            </a:pP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writeln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);</a:t>
            </a:r>
            <a:endParaRPr lang="en-US" altLang="zh-CN" sz="2800" b="1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41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44625"/>
            <a:ext cx="7056784" cy="796951"/>
          </a:xfrm>
        </p:spPr>
        <p:txBody>
          <a:bodyPr>
            <a:normAutofit/>
          </a:bodyPr>
          <a:lstStyle/>
          <a:p>
            <a:r>
              <a:rPr lang="en-US" altLang="zh-CN" b="1" smtClean="0"/>
              <a:t>2</a:t>
            </a:r>
            <a:r>
              <a:rPr lang="zh-CN" altLang="en-US" b="1" smtClean="0"/>
              <a:t>：最大</a:t>
            </a:r>
            <a:r>
              <a:rPr lang="zh-CN" altLang="en-US" b="1"/>
              <a:t>连续子序列的</a:t>
            </a:r>
            <a:r>
              <a:rPr lang="zh-CN" altLang="en-US" b="1" smtClean="0"/>
              <a:t>和模型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86</a:t>
            </a:fld>
            <a:endParaRPr lang="zh-CN" altLang="en-US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611560" y="1635153"/>
            <a:ext cx="813690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3200" b="1" i="0" smtClean="0"/>
              <a:t>求给定序列的最大连续子序列和。</a:t>
            </a:r>
            <a:endParaRPr lang="en-US" altLang="zh-CN" sz="3200" b="1" i="0" smtClean="0"/>
          </a:p>
          <a:p>
            <a:pPr marL="0" indent="0">
              <a:buNone/>
            </a:pPr>
            <a:r>
              <a:rPr lang="zh-CN" altLang="en-US" sz="3200" b="1" i="0" smtClean="0"/>
              <a:t>输入</a:t>
            </a:r>
            <a:r>
              <a:rPr lang="zh-CN" altLang="en-US" sz="3200" b="1" i="0"/>
              <a:t>：第一行：</a:t>
            </a:r>
            <a:r>
              <a:rPr lang="en-US" altLang="zh-CN" sz="3200" b="1" i="0"/>
              <a:t>n</a:t>
            </a:r>
            <a:r>
              <a:rPr lang="zh-CN" altLang="en-US" sz="3200" b="1" i="0" smtClean="0"/>
              <a:t>（</a:t>
            </a:r>
            <a:r>
              <a:rPr lang="en-US" altLang="zh-CN" sz="3200" b="1"/>
              <a:t>n</a:t>
            </a:r>
            <a:r>
              <a:rPr lang="en-US" altLang="zh-CN" sz="3200" b="1" i="0" smtClean="0"/>
              <a:t>&lt;100000</a:t>
            </a:r>
            <a:r>
              <a:rPr lang="zh-CN" altLang="en-US" sz="3200" b="1" i="0" smtClean="0"/>
              <a:t>）</a:t>
            </a:r>
            <a:endParaRPr lang="zh-CN" altLang="en-US" sz="3200" b="1" i="0"/>
          </a:p>
          <a:p>
            <a:pPr marL="0" indent="0">
              <a:buNone/>
            </a:pPr>
            <a:r>
              <a:rPr lang="zh-CN" altLang="en-US" sz="3200" b="1" i="0"/>
              <a:t>            第二行：</a:t>
            </a:r>
            <a:r>
              <a:rPr lang="en-US" altLang="zh-CN" sz="3200" b="1" i="0"/>
              <a:t>n</a:t>
            </a:r>
            <a:r>
              <a:rPr lang="zh-CN" altLang="en-US" sz="3200" b="1" i="0"/>
              <a:t>个</a:t>
            </a:r>
            <a:r>
              <a:rPr lang="zh-CN" altLang="en-US" sz="3200" b="1" i="0" smtClean="0"/>
              <a:t>整数</a:t>
            </a:r>
            <a:r>
              <a:rPr lang="en-US" altLang="zh-CN" sz="3200" b="1" i="0" smtClean="0"/>
              <a:t>[-</a:t>
            </a:r>
            <a:r>
              <a:rPr lang="en-US" altLang="zh-CN" sz="3200" b="1" i="0"/>
              <a:t>3000</a:t>
            </a:r>
            <a:r>
              <a:rPr lang="zh-CN" altLang="en-US" sz="3200" b="1" i="0"/>
              <a:t>，</a:t>
            </a:r>
            <a:r>
              <a:rPr lang="en-US" altLang="zh-CN" sz="3200" b="1" i="0" smtClean="0"/>
              <a:t>3000</a:t>
            </a:r>
            <a:r>
              <a:rPr lang="en-US" altLang="zh-CN" sz="3200" b="1"/>
              <a:t>]</a:t>
            </a:r>
            <a:r>
              <a:rPr lang="zh-CN" altLang="en-US" sz="3200" b="1" i="0" smtClean="0"/>
              <a:t>。</a:t>
            </a:r>
            <a:endParaRPr lang="zh-CN" altLang="en-US" sz="3200" b="1" i="0"/>
          </a:p>
          <a:p>
            <a:pPr marL="0" indent="0">
              <a:buNone/>
            </a:pPr>
            <a:r>
              <a:rPr lang="zh-CN" altLang="en-US" sz="3200" b="1" i="0"/>
              <a:t>输出：最大连续子序列的和。</a:t>
            </a:r>
          </a:p>
          <a:p>
            <a:pPr marL="0" indent="0">
              <a:buNone/>
            </a:pPr>
            <a:r>
              <a:rPr lang="zh-CN" altLang="en-US" sz="3200" b="1" i="0"/>
              <a:t>样例：</a:t>
            </a:r>
          </a:p>
          <a:p>
            <a:pPr marL="0" indent="0">
              <a:buNone/>
            </a:pPr>
            <a:r>
              <a:rPr lang="zh-CN" altLang="en-US" sz="3200" b="1" i="0"/>
              <a:t>输入：</a:t>
            </a:r>
          </a:p>
          <a:p>
            <a:pPr marL="0" indent="0">
              <a:buNone/>
            </a:pPr>
            <a:r>
              <a:rPr lang="en-US" altLang="zh-CN" sz="3200" b="1" i="0"/>
              <a:t>7</a:t>
            </a:r>
          </a:p>
          <a:p>
            <a:pPr marL="0" indent="0">
              <a:buNone/>
            </a:pPr>
            <a:r>
              <a:rPr lang="en-US" altLang="zh-CN" sz="3200" b="1" i="0"/>
              <a:t>-6  </a:t>
            </a:r>
            <a:r>
              <a:rPr lang="en-US" altLang="zh-CN" sz="3200" b="1" i="0">
                <a:solidFill>
                  <a:srgbClr val="FF0000"/>
                </a:solidFill>
              </a:rPr>
              <a:t>4  -1  3</a:t>
            </a:r>
            <a:r>
              <a:rPr lang="en-US" altLang="zh-CN" sz="3200" b="1" i="0"/>
              <a:t>  </a:t>
            </a:r>
            <a:r>
              <a:rPr lang="en-US" altLang="zh-CN" sz="3200" b="1" i="0">
                <a:solidFill>
                  <a:srgbClr val="FF0000"/>
                </a:solidFill>
              </a:rPr>
              <a:t>2</a:t>
            </a:r>
            <a:r>
              <a:rPr lang="en-US" altLang="zh-CN" sz="3200" b="1" i="0"/>
              <a:t>  -3  2</a:t>
            </a:r>
          </a:p>
          <a:p>
            <a:pPr marL="0" indent="0">
              <a:buNone/>
            </a:pPr>
            <a:r>
              <a:rPr lang="zh-CN" altLang="en-US" sz="3200" b="1" i="0"/>
              <a:t>输出：</a:t>
            </a:r>
          </a:p>
          <a:p>
            <a:pPr marL="0" indent="0">
              <a:buNone/>
            </a:pPr>
            <a:r>
              <a:rPr lang="en-US" altLang="zh-CN" sz="3200" b="1" i="0"/>
              <a:t>8</a:t>
            </a:r>
            <a:endParaRPr lang="zh-CN" altLang="en-US" sz="3200" b="1" i="0"/>
          </a:p>
        </p:txBody>
      </p:sp>
      <p:sp>
        <p:nvSpPr>
          <p:cNvPr id="4" name="矩形 3"/>
          <p:cNvSpPr/>
          <p:nvPr/>
        </p:nvSpPr>
        <p:spPr>
          <a:xfrm>
            <a:off x="464047" y="980731"/>
            <a:ext cx="939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prstClr val="black"/>
                </a:solidFill>
                <a:latin typeface="Franklin Gothic Book"/>
                <a:ea typeface="幼圆"/>
                <a:cs typeface="+mj-cs"/>
              </a:rPr>
              <a:t>例</a:t>
            </a:r>
            <a:r>
              <a:rPr lang="en-US" altLang="zh-CN" sz="3200" b="1">
                <a:solidFill>
                  <a:prstClr val="black"/>
                </a:solidFill>
                <a:latin typeface="Franklin Gothic Book"/>
                <a:ea typeface="幼圆"/>
                <a:cs typeface="+mj-cs"/>
              </a:rPr>
              <a:t>5 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60146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87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9555" y="260650"/>
            <a:ext cx="7250113" cy="600074"/>
          </a:xfrm>
          <a:prstGeom prst="rect">
            <a:avLst/>
          </a:prstGeom>
        </p:spPr>
        <p:txBody>
          <a:bodyPr bIns="91440" anchor="b" anchorCtr="0">
            <a:normAutofit fontScale="7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smtClean="0"/>
              <a:t>算法</a:t>
            </a:r>
            <a:r>
              <a:rPr lang="en-US" altLang="zh-CN" b="1" smtClean="0"/>
              <a:t>1</a:t>
            </a:r>
            <a:r>
              <a:rPr lang="zh-CN" altLang="en-US" b="1" smtClean="0"/>
              <a:t>：枚举任意连续区间</a:t>
            </a:r>
            <a:r>
              <a:rPr lang="en-US" altLang="zh-CN" b="1" smtClean="0"/>
              <a:t>[i,j]</a:t>
            </a:r>
            <a:r>
              <a:rPr lang="zh-CN" altLang="en-US" b="1" smtClean="0"/>
              <a:t>求和找最大值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21099" y="858025"/>
            <a:ext cx="7772400" cy="4585871"/>
          </a:xfrm>
          <a:prstGeom prst="rect">
            <a:avLst/>
          </a:prstGeom>
        </p:spPr>
        <p:txBody>
          <a:bodyPr vert="horz">
            <a:sp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:=-300000000;</a:t>
            </a:r>
          </a:p>
          <a:p>
            <a:pPr marL="0" indent="0"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for i:=1 to n do</a:t>
            </a:r>
          </a:p>
          <a:p>
            <a:pPr marL="0" indent="0"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  for j:=i to n do</a:t>
            </a:r>
          </a:p>
          <a:p>
            <a:pPr marL="0" indent="0"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    begin</a:t>
            </a:r>
          </a:p>
          <a:p>
            <a:pPr marL="0" indent="0"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      sum:=0;</a:t>
            </a:r>
          </a:p>
          <a:p>
            <a:pPr marL="0" indent="0"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      for k:=i to j do sum:=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sum+a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[k];</a:t>
            </a:r>
          </a:p>
          <a:p>
            <a:pPr marL="0" indent="0"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      if sum&gt;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then 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:=sum;</a:t>
            </a:r>
          </a:p>
          <a:p>
            <a:pPr marL="0" indent="0"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    end;</a:t>
            </a:r>
          </a:p>
          <a:p>
            <a:pPr marL="0" indent="0">
              <a:buNone/>
            </a:pP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writeln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en-US" altLang="zh-CN" sz="2800" b="1" err="1" smtClean="0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2800" b="1" smtClean="0">
                <a:latin typeface="华文中宋" pitchFamily="2" charset="-122"/>
                <a:ea typeface="华文中宋" pitchFamily="2" charset="-122"/>
              </a:rPr>
              <a:t>);</a:t>
            </a:r>
            <a:endParaRPr lang="zh-CN" altLang="en-US" sz="2800" b="1" smtClean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75856" y="5517232"/>
            <a:ext cx="316835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i="0"/>
              <a:t>时间：</a:t>
            </a:r>
            <a:r>
              <a:rPr lang="en-US" altLang="zh-CN" sz="3200" i="0"/>
              <a:t>O(n</a:t>
            </a:r>
            <a:r>
              <a:rPr lang="en-US" altLang="zh-CN" sz="3200" i="0" baseline="30000"/>
              <a:t>3</a:t>
            </a:r>
            <a:r>
              <a:rPr lang="en-US" altLang="zh-CN" sz="3200" i="0" smtClean="0"/>
              <a:t>)</a:t>
            </a:r>
            <a:endParaRPr lang="en-US" altLang="zh-CN" sz="3200" i="0"/>
          </a:p>
        </p:txBody>
      </p:sp>
    </p:spTree>
    <p:extLst>
      <p:ext uri="{BB962C8B-B14F-4D97-AF65-F5344CB8AC3E}">
        <p14:creationId xmlns:p14="http://schemas.microsoft.com/office/powerpoint/2010/main" val="155371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AB0B3-639C-4F70-A314-C20F6BB4A19A}" type="slidenum">
              <a:rPr lang="zh-CN" altLang="en-US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796951"/>
          </a:xfrm>
        </p:spPr>
        <p:txBody>
          <a:bodyPr/>
          <a:lstStyle/>
          <a:p>
            <a:r>
              <a:rPr lang="zh-CN" altLang="en-US" b="1" smtClean="0"/>
              <a:t>算法</a:t>
            </a:r>
            <a:r>
              <a:rPr lang="en-US" altLang="zh-CN" b="1" smtClean="0"/>
              <a:t>2</a:t>
            </a:r>
            <a:r>
              <a:rPr lang="zh-CN" altLang="en-US" b="1" smtClean="0"/>
              <a:t>：</a:t>
            </a:r>
            <a:r>
              <a:rPr lang="zh-CN" altLang="en-US" b="1" i="0" smtClean="0"/>
              <a:t>算法</a:t>
            </a:r>
            <a:r>
              <a:rPr lang="en-US" altLang="zh-CN" b="1" i="0" smtClean="0"/>
              <a:t>1</a:t>
            </a:r>
            <a:r>
              <a:rPr lang="zh-CN" altLang="en-US" b="1" i="0" smtClean="0"/>
              <a:t>的稍加改进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052736"/>
            <a:ext cx="77724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en-US" altLang="zh-CN" b="1" err="1" smtClean="0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:=-300000000;</a:t>
            </a:r>
          </a:p>
          <a:p>
            <a:pPr marL="0" indent="0">
              <a:buNone/>
            </a:pP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  for i:=1 to n do</a:t>
            </a:r>
          </a:p>
          <a:p>
            <a:pPr marL="0" indent="0">
              <a:buNone/>
            </a:pP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    begin</a:t>
            </a:r>
          </a:p>
          <a:p>
            <a:pPr marL="0" indent="0">
              <a:buNone/>
            </a:pP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      sum:=0;</a:t>
            </a:r>
          </a:p>
          <a:p>
            <a:pPr marL="0" indent="0">
              <a:buNone/>
            </a:pP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      for j:=i to n do</a:t>
            </a:r>
          </a:p>
          <a:p>
            <a:pPr marL="0" indent="0">
              <a:buNone/>
            </a:pP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        begin</a:t>
            </a:r>
          </a:p>
          <a:p>
            <a:pPr marL="0" indent="0">
              <a:buNone/>
            </a:pP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           sum:=</a:t>
            </a:r>
            <a:r>
              <a:rPr lang="en-US" altLang="zh-CN" b="1" err="1" smtClean="0">
                <a:latin typeface="华文中宋" pitchFamily="2" charset="-122"/>
                <a:ea typeface="华文中宋" pitchFamily="2" charset="-122"/>
              </a:rPr>
              <a:t>sum+a</a:t>
            </a: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[j];</a:t>
            </a:r>
          </a:p>
          <a:p>
            <a:pPr marL="0" indent="0">
              <a:buNone/>
            </a:pP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           if sum&gt;</a:t>
            </a:r>
            <a:r>
              <a:rPr lang="en-US" altLang="zh-CN" b="1" err="1" smtClean="0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 then </a:t>
            </a:r>
            <a:r>
              <a:rPr lang="en-US" altLang="zh-CN" b="1" err="1" smtClean="0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:=sum;</a:t>
            </a:r>
          </a:p>
          <a:p>
            <a:pPr marL="0" indent="0">
              <a:buNone/>
            </a:pP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        end;</a:t>
            </a:r>
          </a:p>
          <a:p>
            <a:pPr marL="0" indent="0">
              <a:buNone/>
            </a:pP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    end;</a:t>
            </a:r>
          </a:p>
          <a:p>
            <a:pPr marL="0" indent="0">
              <a:buNone/>
            </a:pP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en-US" altLang="zh-CN" b="1" err="1" smtClean="0">
                <a:latin typeface="华文中宋" pitchFamily="2" charset="-122"/>
                <a:ea typeface="华文中宋" pitchFamily="2" charset="-122"/>
              </a:rPr>
              <a:t>writeln</a:t>
            </a: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en-US" altLang="zh-CN" b="1" err="1" smtClean="0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b="1" smtClean="0">
                <a:latin typeface="华文中宋" pitchFamily="2" charset="-122"/>
                <a:ea typeface="华文中宋" pitchFamily="2" charset="-122"/>
              </a:rPr>
              <a:t>);</a:t>
            </a:r>
          </a:p>
        </p:txBody>
      </p:sp>
      <p:sp>
        <p:nvSpPr>
          <p:cNvPr id="2" name="矩形 1"/>
          <p:cNvSpPr/>
          <p:nvPr/>
        </p:nvSpPr>
        <p:spPr>
          <a:xfrm>
            <a:off x="4932040" y="5496657"/>
            <a:ext cx="2465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/>
              <a:t> 时间：</a:t>
            </a:r>
            <a:r>
              <a:rPr lang="en-US" altLang="zh-CN" sz="3200" b="1"/>
              <a:t>O(n</a:t>
            </a:r>
            <a:r>
              <a:rPr lang="en-US" altLang="zh-CN" sz="3200" b="1" baseline="30000"/>
              <a:t>2</a:t>
            </a:r>
            <a:r>
              <a:rPr lang="en-US" altLang="zh-CN" sz="3200" b="1"/>
              <a:t>)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83672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5FF7-131E-4F0A-8367-DB5C94D9359D}" type="slidenum">
              <a:rPr lang="zh-CN" altLang="en-US"/>
              <a:pPr>
                <a:defRPr/>
              </a:pPr>
              <a:t>89</a:t>
            </a:fld>
            <a:endParaRPr lang="en-US" altLang="zh-CN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638484" y="2492896"/>
            <a:ext cx="7534434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i="0">
                <a:latin typeface="+mn-ea"/>
                <a:ea typeface="+mn-ea"/>
              </a:rPr>
              <a:t>1</a:t>
            </a:r>
            <a:r>
              <a:rPr lang="zh-CN" altLang="en-US" sz="2800" i="0">
                <a:latin typeface="+mn-ea"/>
                <a:ea typeface="+mn-ea"/>
              </a:rPr>
              <a:t>、以</a:t>
            </a:r>
            <a:r>
              <a:rPr lang="en-US" altLang="zh-CN" sz="2800" i="0">
                <a:latin typeface="+mn-ea"/>
                <a:ea typeface="+mn-ea"/>
              </a:rPr>
              <a:t>a[i]</a:t>
            </a:r>
            <a:r>
              <a:rPr lang="zh-CN" altLang="en-US" sz="2800" i="0">
                <a:latin typeface="+mn-ea"/>
                <a:ea typeface="+mn-ea"/>
              </a:rPr>
              <a:t>为结束点和以</a:t>
            </a:r>
            <a:r>
              <a:rPr lang="en-US" altLang="zh-CN" sz="2800" i="0" smtClean="0">
                <a:latin typeface="+mn-ea"/>
                <a:ea typeface="+mn-ea"/>
              </a:rPr>
              <a:t>a[i-1</a:t>
            </a:r>
            <a:r>
              <a:rPr lang="en-US" altLang="zh-CN" sz="2800" i="0">
                <a:latin typeface="+mn-ea"/>
                <a:ea typeface="+mn-ea"/>
              </a:rPr>
              <a:t>]</a:t>
            </a:r>
            <a:r>
              <a:rPr lang="zh-CN" altLang="en-US" sz="2800" i="0">
                <a:latin typeface="+mn-ea"/>
                <a:ea typeface="+mn-ea"/>
              </a:rPr>
              <a:t>为结束点的最大连续子</a:t>
            </a:r>
            <a:r>
              <a:rPr lang="zh-CN" altLang="en-US" sz="2800" i="0" smtClean="0">
                <a:latin typeface="+mn-ea"/>
                <a:ea typeface="+mn-ea"/>
              </a:rPr>
              <a:t>序列和有没有</a:t>
            </a:r>
            <a:r>
              <a:rPr lang="zh-CN" altLang="en-US" sz="2800" i="0">
                <a:latin typeface="+mn-ea"/>
                <a:ea typeface="+mn-ea"/>
              </a:rPr>
              <a:t>联系？</a:t>
            </a:r>
          </a:p>
          <a:p>
            <a:pPr eaLnBrk="1" hangingPunct="1"/>
            <a:r>
              <a:rPr lang="zh-CN" altLang="en-US" sz="2800" i="0">
                <a:latin typeface="+mn-ea"/>
                <a:ea typeface="+mn-ea"/>
              </a:rPr>
              <a:t>有什么样的联系？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37966" y="4077072"/>
            <a:ext cx="7848872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i="0">
                <a:latin typeface="+mn-ea"/>
                <a:ea typeface="+mn-ea"/>
              </a:rPr>
              <a:t>2</a:t>
            </a:r>
            <a:r>
              <a:rPr lang="zh-CN" altLang="en-US" sz="2800" i="0">
                <a:latin typeface="+mn-ea"/>
                <a:ea typeface="+mn-ea"/>
              </a:rPr>
              <a:t>、如果事先已经求得了以</a:t>
            </a:r>
            <a:r>
              <a:rPr lang="en-US" altLang="zh-CN" sz="2800" i="0" smtClean="0">
                <a:solidFill>
                  <a:srgbClr val="FF0000"/>
                </a:solidFill>
                <a:latin typeface="+mn-ea"/>
                <a:ea typeface="+mn-ea"/>
              </a:rPr>
              <a:t>a[i-1]</a:t>
            </a:r>
            <a:r>
              <a:rPr lang="zh-CN" altLang="en-US" sz="2800" i="0">
                <a:latin typeface="+mn-ea"/>
                <a:ea typeface="+mn-ea"/>
              </a:rPr>
              <a:t>为结束点的最大连续子序列和为</a:t>
            </a:r>
            <a:r>
              <a:rPr lang="en-US" altLang="zh-CN" sz="2800" i="0">
                <a:latin typeface="+mn-ea"/>
                <a:ea typeface="+mn-ea"/>
              </a:rPr>
              <a:t>x</a:t>
            </a:r>
            <a:r>
              <a:rPr lang="zh-CN" altLang="en-US" sz="2800" i="0">
                <a:latin typeface="+mn-ea"/>
                <a:ea typeface="+mn-ea"/>
              </a:rPr>
              <a:t>，那么怎样求以</a:t>
            </a:r>
            <a:r>
              <a:rPr lang="en-US" altLang="zh-CN" sz="2800" i="0" smtClean="0">
                <a:solidFill>
                  <a:srgbClr val="FF0000"/>
                </a:solidFill>
                <a:latin typeface="+mn-ea"/>
                <a:ea typeface="+mn-ea"/>
              </a:rPr>
              <a:t>a[i]</a:t>
            </a:r>
            <a:r>
              <a:rPr lang="zh-CN" altLang="en-US" sz="2800" i="0">
                <a:latin typeface="+mn-ea"/>
                <a:ea typeface="+mn-ea"/>
              </a:rPr>
              <a:t>为结束点的最大连续子序列？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267747" y="1404739"/>
            <a:ext cx="354966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i="0"/>
              <a:t>-6  4  -1  3  2  -3  2</a:t>
            </a:r>
            <a:endParaRPr kumimoji="1" lang="zh-CN" altLang="en-US" sz="3200" i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7"/>
            <a:ext cx="3384376" cy="796951"/>
          </a:xfrm>
        </p:spPr>
        <p:txBody>
          <a:bodyPr/>
          <a:lstStyle/>
          <a:p>
            <a:r>
              <a:rPr lang="zh-CN" altLang="en-US" b="1" smtClean="0"/>
              <a:t>继续分析：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30712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/>
      <p:bldP spid="819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720000"/>
            <a:ext cx="4552592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4665287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mtClean="0"/>
              <a:t>路径数字最大和：</a:t>
            </a:r>
            <a:r>
              <a:rPr lang="en-US" altLang="zh-CN" sz="4000" b="1" smtClean="0"/>
              <a:t>7+3+8+7+5=30</a:t>
            </a:r>
            <a:endParaRPr lang="zh-CN" altLang="en-US" sz="40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B6A32-E180-44DC-8A64-FB615DEACB9E}" type="slidenum">
              <a:rPr lang="zh-CN" altLang="en-US"/>
              <a:pPr>
                <a:defRPr/>
              </a:pPr>
              <a:t>90</a:t>
            </a:fld>
            <a:endParaRPr lang="en-US" altLang="zh-CN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827584" y="971171"/>
            <a:ext cx="788511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000" i="0" smtClean="0">
                <a:latin typeface="Times New Roman" pitchFamily="18" charset="0"/>
              </a:rPr>
              <a:t>a[i]:</a:t>
            </a:r>
            <a:r>
              <a:rPr kumimoji="1" lang="zh-CN" altLang="en-US" sz="3000" i="0" smtClean="0">
                <a:latin typeface="Times New Roman" pitchFamily="18" charset="0"/>
              </a:rPr>
              <a:t>序列</a:t>
            </a:r>
            <a:r>
              <a:rPr kumimoji="1" lang="zh-CN" altLang="en-US" sz="3000" i="0">
                <a:latin typeface="Times New Roman" pitchFamily="18" charset="0"/>
              </a:rPr>
              <a:t>；</a:t>
            </a:r>
          </a:p>
          <a:p>
            <a:pPr eaLnBrk="1" hangingPunct="1"/>
            <a:r>
              <a:rPr kumimoji="1" lang="en-US" altLang="zh-CN" sz="3000" i="0" smtClean="0">
                <a:latin typeface="Times New Roman" pitchFamily="18" charset="0"/>
              </a:rPr>
              <a:t>f[i</a:t>
            </a:r>
            <a:r>
              <a:rPr kumimoji="1" lang="en-US" altLang="zh-CN" sz="3000" i="0">
                <a:latin typeface="Times New Roman" pitchFamily="18" charset="0"/>
              </a:rPr>
              <a:t>]</a:t>
            </a:r>
            <a:r>
              <a:rPr kumimoji="1" lang="zh-CN" altLang="en-US" sz="3000" i="0" smtClean="0">
                <a:latin typeface="Times New Roman" pitchFamily="18" charset="0"/>
              </a:rPr>
              <a:t>：以</a:t>
            </a:r>
            <a:r>
              <a:rPr kumimoji="1" lang="en-US" altLang="zh-CN" sz="3000" i="0">
                <a:latin typeface="Times New Roman" pitchFamily="18" charset="0"/>
              </a:rPr>
              <a:t>a[i]</a:t>
            </a:r>
            <a:r>
              <a:rPr kumimoji="1" lang="zh-CN" altLang="en-US" sz="3000" i="0">
                <a:latin typeface="Times New Roman" pitchFamily="18" charset="0"/>
              </a:rPr>
              <a:t>为终点</a:t>
            </a:r>
            <a:r>
              <a:rPr kumimoji="1" lang="zh-CN" altLang="en-US" sz="3000" i="0" smtClean="0">
                <a:latin typeface="Times New Roman" pitchFamily="18" charset="0"/>
              </a:rPr>
              <a:t>（连续区间的右边界</a:t>
            </a:r>
            <a:r>
              <a:rPr kumimoji="1" lang="zh-CN" altLang="en-US" sz="3000" i="0">
                <a:latin typeface="Times New Roman" pitchFamily="18" charset="0"/>
              </a:rPr>
              <a:t>）的子序列的最大和</a:t>
            </a:r>
            <a:r>
              <a:rPr kumimoji="1" lang="zh-CN" altLang="en-US" sz="3000" i="0" smtClean="0">
                <a:latin typeface="Times New Roman" pitchFamily="18" charset="0"/>
              </a:rPr>
              <a:t>。</a:t>
            </a:r>
            <a:endParaRPr kumimoji="1" lang="zh-CN" altLang="en-US" sz="3000" i="0">
              <a:latin typeface="Times New Roman" pitchFamily="18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663097" y="5158349"/>
            <a:ext cx="288032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i="0"/>
              <a:t>时间：</a:t>
            </a:r>
            <a:r>
              <a:rPr lang="en-US" altLang="zh-CN" sz="3600" i="0"/>
              <a:t>O(n)</a:t>
            </a:r>
            <a:endParaRPr lang="zh-CN" altLang="en-US" sz="3600" i="0"/>
          </a:p>
        </p:txBody>
      </p:sp>
      <p:sp>
        <p:nvSpPr>
          <p:cNvPr id="2" name="矩形 1"/>
          <p:cNvSpPr/>
          <p:nvPr/>
        </p:nvSpPr>
        <p:spPr>
          <a:xfrm>
            <a:off x="363190" y="260650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3200" b="1">
                <a:solidFill>
                  <a:prstClr val="black"/>
                </a:solidFill>
                <a:latin typeface="Times New Roman" pitchFamily="18" charset="0"/>
              </a:rPr>
              <a:t>顺推法：</a:t>
            </a:r>
          </a:p>
        </p:txBody>
      </p:sp>
      <p:sp>
        <p:nvSpPr>
          <p:cNvPr id="3" name="矩形 2"/>
          <p:cNvSpPr/>
          <p:nvPr/>
        </p:nvSpPr>
        <p:spPr>
          <a:xfrm>
            <a:off x="855400" y="2540997"/>
            <a:ext cx="65969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3200" b="1">
                <a:solidFill>
                  <a:prstClr val="black"/>
                </a:solidFill>
                <a:latin typeface="+mn-ea"/>
              </a:rPr>
              <a:t>f[i]=max{f[i-1]+a[i],a[i]} </a:t>
            </a:r>
            <a:endParaRPr kumimoji="1" lang="en-US" altLang="zh-CN" sz="3200" b="1" smtClean="0">
              <a:solidFill>
                <a:prstClr val="black"/>
              </a:solidFill>
              <a:latin typeface="+mn-ea"/>
            </a:endParaRPr>
          </a:p>
          <a:p>
            <a:pPr lvl="0"/>
            <a:r>
              <a:rPr kumimoji="1" lang="en-US" altLang="zh-CN" sz="3200" b="1" smtClean="0">
                <a:solidFill>
                  <a:prstClr val="black"/>
                </a:solidFill>
                <a:latin typeface="+mn-ea"/>
              </a:rPr>
              <a:t>     =max{f[i-1],0}+a[i]</a:t>
            </a:r>
          </a:p>
        </p:txBody>
      </p:sp>
      <p:sp>
        <p:nvSpPr>
          <p:cNvPr id="4" name="矩形 3"/>
          <p:cNvSpPr/>
          <p:nvPr/>
        </p:nvSpPr>
        <p:spPr>
          <a:xfrm>
            <a:off x="754198" y="3811011"/>
            <a:ext cx="66981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sz="3200" b="1" smtClean="0">
                <a:solidFill>
                  <a:prstClr val="black"/>
                </a:solidFill>
                <a:latin typeface="+mn-ea"/>
              </a:rPr>
              <a:t>初始</a:t>
            </a:r>
            <a:r>
              <a:rPr kumimoji="1" lang="zh-CN" altLang="en-US" sz="3200" b="1">
                <a:solidFill>
                  <a:prstClr val="black"/>
                </a:solidFill>
                <a:latin typeface="+mn-ea"/>
              </a:rPr>
              <a:t>：</a:t>
            </a:r>
            <a:r>
              <a:rPr kumimoji="1" lang="en-US" altLang="zh-CN" sz="3200" b="1">
                <a:solidFill>
                  <a:prstClr val="black"/>
                </a:solidFill>
                <a:latin typeface="+mn-ea"/>
              </a:rPr>
              <a:t>f[1]=a[1]</a:t>
            </a:r>
          </a:p>
          <a:p>
            <a:pPr lvl="0"/>
            <a:r>
              <a:rPr kumimoji="1" lang="zh-CN" altLang="en-US" sz="3200" b="1">
                <a:solidFill>
                  <a:prstClr val="black"/>
                </a:solidFill>
                <a:latin typeface="+mn-ea"/>
              </a:rPr>
              <a:t>目标：</a:t>
            </a:r>
            <a:r>
              <a:rPr kumimoji="1" lang="en-US" altLang="zh-CN" sz="3200" b="1">
                <a:solidFill>
                  <a:prstClr val="black"/>
                </a:solidFill>
                <a:latin typeface="+mn-ea"/>
              </a:rPr>
              <a:t>max{f[i]}      (1&lt;=i&lt;=n)</a:t>
            </a:r>
          </a:p>
        </p:txBody>
      </p:sp>
    </p:spTree>
    <p:extLst>
      <p:ext uri="{BB962C8B-B14F-4D97-AF65-F5344CB8AC3E}">
        <p14:creationId xmlns:p14="http://schemas.microsoft.com/office/powerpoint/2010/main" val="274151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3" grpId="0"/>
      <p:bldP spid="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91</a:t>
            </a:fld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95536" y="908720"/>
            <a:ext cx="7776864" cy="4616648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800" i="0" smtClean="0">
                <a:latin typeface="华文中宋" pitchFamily="2" charset="-122"/>
                <a:ea typeface="华文中宋" pitchFamily="2" charset="-122"/>
              </a:rPr>
              <a:t>      f[1</a:t>
            </a: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]:=a[1];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      for i:=2 to n do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        f[i]:=max(f[i-1]+a[i],a[i]);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      </a:t>
            </a:r>
            <a:r>
              <a:rPr kumimoji="1" lang="en-US" altLang="zh-CN" sz="2800" i="0" err="1">
                <a:latin typeface="华文中宋" pitchFamily="2" charset="-122"/>
                <a:ea typeface="华文中宋" pitchFamily="2" charset="-122"/>
              </a:rPr>
              <a:t>ans</a:t>
            </a: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:=f[1];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      for i:=2 to n do </a:t>
            </a:r>
            <a:endParaRPr kumimoji="1" lang="en-US" altLang="zh-CN" sz="2800" i="0" smtClean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2800" i="0" smtClean="0">
                <a:latin typeface="华文中宋" pitchFamily="2" charset="-122"/>
                <a:ea typeface="华文中宋" pitchFamily="2" charset="-122"/>
              </a:rPr>
              <a:t>       if </a:t>
            </a: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f[i]&gt;</a:t>
            </a:r>
            <a:r>
              <a:rPr kumimoji="1" lang="en-US" altLang="zh-CN" sz="2800" i="0" err="1">
                <a:latin typeface="华文中宋" pitchFamily="2" charset="-122"/>
                <a:ea typeface="华文中宋" pitchFamily="2" charset="-122"/>
              </a:rPr>
              <a:t>ans</a:t>
            </a: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 then </a:t>
            </a:r>
            <a:r>
              <a:rPr kumimoji="1" lang="en-US" altLang="zh-CN" sz="2800" i="0" err="1">
                <a:latin typeface="华文中宋" pitchFamily="2" charset="-122"/>
                <a:ea typeface="华文中宋" pitchFamily="2" charset="-122"/>
              </a:rPr>
              <a:t>ans</a:t>
            </a: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:=f[i];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    </a:t>
            </a:r>
            <a:endParaRPr kumimoji="1" lang="zh-CN" altLang="en-US" sz="2800" i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97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FFCF2-16DA-4D98-B285-24569F7F345A}" type="slidenum">
              <a:rPr lang="zh-CN" altLang="en-US"/>
              <a:pPr>
                <a:defRPr/>
              </a:pPr>
              <a:t>92</a:t>
            </a:fld>
            <a:endParaRPr lang="en-US" altLang="zh-CN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345587" y="1916833"/>
            <a:ext cx="844572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800" i="0" smtClean="0">
                <a:latin typeface="华文中宋" pitchFamily="2" charset="-122"/>
                <a:ea typeface="华文中宋" pitchFamily="2" charset="-122"/>
              </a:rPr>
              <a:t>a[i]:</a:t>
            </a:r>
            <a:r>
              <a:rPr kumimoji="1" lang="zh-CN" altLang="en-US" sz="2800" i="0" smtClean="0">
                <a:latin typeface="华文中宋" pitchFamily="2" charset="-122"/>
                <a:ea typeface="华文中宋" pitchFamily="2" charset="-122"/>
              </a:rPr>
              <a:t>序列</a:t>
            </a:r>
            <a:r>
              <a:rPr kumimoji="1" lang="zh-CN" altLang="en-US" sz="2800" i="0">
                <a:latin typeface="华文中宋" pitchFamily="2" charset="-122"/>
                <a:ea typeface="华文中宋" pitchFamily="2" charset="-122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800" i="0" smtClean="0">
                <a:latin typeface="华文中宋" pitchFamily="2" charset="-122"/>
                <a:ea typeface="华文中宋" pitchFamily="2" charset="-122"/>
              </a:rPr>
              <a:t>f[i]</a:t>
            </a: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:</a:t>
            </a:r>
            <a:r>
              <a:rPr kumimoji="1" lang="zh-CN" altLang="en-US" sz="2800" i="0" smtClean="0">
                <a:latin typeface="华文中宋" pitchFamily="2" charset="-122"/>
                <a:ea typeface="华文中宋" pitchFamily="2" charset="-122"/>
              </a:rPr>
              <a:t>从</a:t>
            </a:r>
            <a:r>
              <a:rPr kumimoji="1" lang="zh-CN" altLang="en-US" sz="2800" i="0">
                <a:latin typeface="华文中宋" pitchFamily="2" charset="-122"/>
                <a:ea typeface="华文中宋" pitchFamily="2" charset="-122"/>
              </a:rPr>
              <a:t>第</a:t>
            </a: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i</a:t>
            </a:r>
            <a:r>
              <a:rPr kumimoji="1" lang="zh-CN" altLang="en-US" sz="2800" i="0">
                <a:latin typeface="华文中宋" pitchFamily="2" charset="-122"/>
                <a:ea typeface="华文中宋" pitchFamily="2" charset="-122"/>
              </a:rPr>
              <a:t>项</a:t>
            </a:r>
            <a:r>
              <a:rPr kumimoji="1" lang="zh-CN" altLang="en-US" sz="2800" i="0" smtClean="0">
                <a:latin typeface="华文中宋" pitchFamily="2" charset="-122"/>
                <a:ea typeface="华文中宋" pitchFamily="2" charset="-122"/>
              </a:rPr>
              <a:t>开始</a:t>
            </a:r>
            <a:r>
              <a:rPr kumimoji="1" lang="en-US" altLang="zh-CN" sz="2800" i="0" smtClean="0">
                <a:latin typeface="华文中宋" pitchFamily="2" charset="-122"/>
                <a:ea typeface="华文中宋" pitchFamily="2" charset="-122"/>
              </a:rPr>
              <a:t>(</a:t>
            </a:r>
            <a:r>
              <a:rPr kumimoji="1" lang="zh-CN" altLang="en-US" sz="2800" i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以</a:t>
            </a:r>
            <a:r>
              <a:rPr kumimoji="1" lang="zh-CN" altLang="en-US" sz="2800" i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kumimoji="1" lang="en-US" altLang="zh-CN" sz="2800" i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r>
              <a:rPr kumimoji="1" lang="zh-CN" altLang="en-US" sz="2800" i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项为</a:t>
            </a:r>
            <a:r>
              <a:rPr kumimoji="1" lang="zh-CN" altLang="en-US" sz="2800" i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kumimoji="1" lang="en-US" altLang="zh-CN" sz="2800" i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zh-CN" altLang="en-US" sz="2800" i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项</a:t>
            </a:r>
            <a:r>
              <a:rPr kumimoji="1" lang="en-US" altLang="zh-CN" sz="2800" i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)</a:t>
            </a:r>
            <a:r>
              <a:rPr kumimoji="1" lang="zh-CN" altLang="en-US" sz="2800" i="0" smtClean="0"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800" i="0">
                <a:latin typeface="华文中宋" pitchFamily="2" charset="-122"/>
                <a:ea typeface="华文中宋" pitchFamily="2" charset="-122"/>
              </a:rPr>
              <a:t>最大连续子序列的和。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f[i]=max{f[i+1]+a[i],a[i]} </a:t>
            </a:r>
            <a:endParaRPr kumimoji="1" lang="en-US" altLang="zh-CN" sz="2800" i="0" smtClean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i="0" smtClean="0">
                <a:latin typeface="华文中宋" pitchFamily="2" charset="-122"/>
                <a:ea typeface="华文中宋" pitchFamily="2" charset="-122"/>
              </a:rPr>
              <a:t>初始</a:t>
            </a:r>
            <a:r>
              <a:rPr kumimoji="1" lang="zh-CN" altLang="en-US" sz="2800" i="0">
                <a:latin typeface="华文中宋" pitchFamily="2" charset="-122"/>
                <a:ea typeface="华文中宋" pitchFamily="2" charset="-122"/>
              </a:rPr>
              <a:t>：</a:t>
            </a: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f[n]=a[n]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i="0">
                <a:latin typeface="华文中宋" pitchFamily="2" charset="-122"/>
                <a:ea typeface="华文中宋" pitchFamily="2" charset="-122"/>
              </a:rPr>
              <a:t>目标：</a:t>
            </a:r>
            <a:r>
              <a:rPr kumimoji="1" lang="en-US" altLang="zh-CN" sz="2800" i="0">
                <a:latin typeface="华文中宋" pitchFamily="2" charset="-122"/>
                <a:ea typeface="华文中宋" pitchFamily="2" charset="-122"/>
              </a:rPr>
              <a:t>max{f[i]}      1&lt;=i&lt;=n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195742" y="957375"/>
            <a:ext cx="354966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i="0"/>
              <a:t>-6  4  -1  3  2  -3  2</a:t>
            </a:r>
            <a:endParaRPr kumimoji="1" lang="zh-CN" altLang="en-US" sz="3200" i="0"/>
          </a:p>
        </p:txBody>
      </p:sp>
      <p:sp>
        <p:nvSpPr>
          <p:cNvPr id="6" name="矩形 5"/>
          <p:cNvSpPr/>
          <p:nvPr/>
        </p:nvSpPr>
        <p:spPr>
          <a:xfrm>
            <a:off x="363190" y="260650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3200" b="1" smtClean="0">
                <a:solidFill>
                  <a:prstClr val="black"/>
                </a:solidFill>
                <a:latin typeface="Times New Roman" pitchFamily="18" charset="0"/>
              </a:rPr>
              <a:t>倒推</a:t>
            </a:r>
            <a:r>
              <a:rPr kumimoji="1" lang="zh-CN" altLang="en-US" sz="3200" b="1">
                <a:solidFill>
                  <a:prstClr val="black"/>
                </a:solidFill>
                <a:latin typeface="Times New Roman" pitchFamily="18" charset="0"/>
              </a:rPr>
              <a:t>法：</a:t>
            </a:r>
          </a:p>
        </p:txBody>
      </p:sp>
    </p:spTree>
    <p:extLst>
      <p:ext uri="{BB962C8B-B14F-4D97-AF65-F5344CB8AC3E}">
        <p14:creationId xmlns:p14="http://schemas.microsoft.com/office/powerpoint/2010/main" val="325706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93</a:t>
            </a:fld>
            <a:endParaRPr lang="zh-CN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7584" y="980729"/>
            <a:ext cx="7488832" cy="4031873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3200" b="0" i="0" smtClean="0">
                <a:latin typeface="华文中宋" pitchFamily="2" charset="-122"/>
                <a:ea typeface="华文中宋" pitchFamily="2" charset="-122"/>
              </a:rPr>
              <a:t>f[n</a:t>
            </a:r>
            <a:r>
              <a:rPr kumimoji="1" lang="en-US" altLang="zh-CN" sz="3200" b="0" i="0">
                <a:latin typeface="华文中宋" pitchFamily="2" charset="-122"/>
                <a:ea typeface="华文中宋" pitchFamily="2" charset="-122"/>
              </a:rPr>
              <a:t>]:=a[n];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CN" sz="3200" b="0" i="0" smtClean="0">
                <a:latin typeface="华文中宋" pitchFamily="2" charset="-122"/>
                <a:ea typeface="华文中宋" pitchFamily="2" charset="-122"/>
              </a:rPr>
              <a:t>for </a:t>
            </a:r>
            <a:r>
              <a:rPr kumimoji="1" lang="en-US" altLang="zh-CN" sz="3200" b="0" i="0">
                <a:latin typeface="华文中宋" pitchFamily="2" charset="-122"/>
                <a:ea typeface="华文中宋" pitchFamily="2" charset="-122"/>
              </a:rPr>
              <a:t>i:=n-1 </a:t>
            </a:r>
            <a:r>
              <a:rPr kumimoji="1" lang="en-US" altLang="zh-CN" sz="3200" b="0" i="0" err="1">
                <a:latin typeface="华文中宋" pitchFamily="2" charset="-122"/>
                <a:ea typeface="华文中宋" pitchFamily="2" charset="-122"/>
              </a:rPr>
              <a:t>downto</a:t>
            </a:r>
            <a:r>
              <a:rPr kumimoji="1" lang="en-US" altLang="zh-CN" sz="3200" b="0" i="0">
                <a:latin typeface="华文中宋" pitchFamily="2" charset="-122"/>
                <a:ea typeface="华文中宋" pitchFamily="2" charset="-122"/>
              </a:rPr>
              <a:t> 1 do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CN" sz="3200" b="0" i="0">
                <a:latin typeface="华文中宋" pitchFamily="2" charset="-122"/>
                <a:ea typeface="华文中宋" pitchFamily="2" charset="-122"/>
              </a:rPr>
              <a:t>      </a:t>
            </a:r>
            <a:r>
              <a:rPr kumimoji="1" lang="en-US" altLang="zh-CN" sz="3200" b="0" i="0" smtClean="0">
                <a:latin typeface="华文中宋" pitchFamily="2" charset="-122"/>
                <a:ea typeface="华文中宋" pitchFamily="2" charset="-122"/>
              </a:rPr>
              <a:t>f[i</a:t>
            </a:r>
            <a:r>
              <a:rPr kumimoji="1" lang="en-US" altLang="zh-CN" sz="3200" b="0" i="0">
                <a:latin typeface="华文中宋" pitchFamily="2" charset="-122"/>
                <a:ea typeface="华文中宋" pitchFamily="2" charset="-122"/>
              </a:rPr>
              <a:t>]:=max(a[i]+f[i+1],a[i]);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CN" sz="3200" b="0" i="0">
                <a:latin typeface="华文中宋" pitchFamily="2" charset="-122"/>
                <a:ea typeface="华文中宋" pitchFamily="2" charset="-122"/>
              </a:rPr>
              <a:t> </a:t>
            </a:r>
            <a:endParaRPr kumimoji="1" lang="en-US" altLang="zh-CN" sz="3200" b="0" i="0" smtClean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CN" sz="3200" b="0" i="0" err="1" smtClean="0">
                <a:latin typeface="华文中宋" pitchFamily="2" charset="-122"/>
                <a:ea typeface="华文中宋" pitchFamily="2" charset="-122"/>
              </a:rPr>
              <a:t>ans</a:t>
            </a:r>
            <a:r>
              <a:rPr kumimoji="1" lang="en-US" altLang="zh-CN" sz="3200" b="0" i="0">
                <a:latin typeface="华文中宋" pitchFamily="2" charset="-122"/>
                <a:ea typeface="华文中宋" pitchFamily="2" charset="-122"/>
              </a:rPr>
              <a:t>:=f[1];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CN" sz="3200" b="0" i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3200" b="0" i="0" smtClean="0">
                <a:latin typeface="华文中宋" pitchFamily="2" charset="-122"/>
                <a:ea typeface="华文中宋" pitchFamily="2" charset="-122"/>
              </a:rPr>
              <a:t>for </a:t>
            </a:r>
            <a:r>
              <a:rPr kumimoji="1" lang="en-US" altLang="zh-CN" sz="3200" b="0" i="0">
                <a:latin typeface="华文中宋" pitchFamily="2" charset="-122"/>
                <a:ea typeface="华文中宋" pitchFamily="2" charset="-122"/>
              </a:rPr>
              <a:t>i:=2 to n do if f[i]&gt;</a:t>
            </a:r>
            <a:r>
              <a:rPr kumimoji="1" lang="en-US" altLang="zh-CN" sz="3200" b="0" i="0" err="1">
                <a:latin typeface="华文中宋" pitchFamily="2" charset="-122"/>
                <a:ea typeface="华文中宋" pitchFamily="2" charset="-122"/>
              </a:rPr>
              <a:t>ans</a:t>
            </a:r>
            <a:r>
              <a:rPr kumimoji="1" lang="en-US" altLang="zh-CN" sz="3200" b="0" i="0">
                <a:latin typeface="华文中宋" pitchFamily="2" charset="-122"/>
                <a:ea typeface="华文中宋" pitchFamily="2" charset="-122"/>
              </a:rPr>
              <a:t> then </a:t>
            </a:r>
            <a:r>
              <a:rPr kumimoji="1" lang="en-US" altLang="zh-CN" sz="3200" b="0" i="0" err="1">
                <a:latin typeface="华文中宋" pitchFamily="2" charset="-122"/>
                <a:ea typeface="华文中宋" pitchFamily="2" charset="-122"/>
              </a:rPr>
              <a:t>ans</a:t>
            </a:r>
            <a:r>
              <a:rPr kumimoji="1" lang="en-US" altLang="zh-CN" sz="3200" b="0" i="0">
                <a:latin typeface="华文中宋" pitchFamily="2" charset="-122"/>
                <a:ea typeface="华文中宋" pitchFamily="2" charset="-122"/>
              </a:rPr>
              <a:t>:=f[i];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CN" sz="3200" b="0" i="0">
                <a:latin typeface="华文中宋" pitchFamily="2" charset="-122"/>
                <a:ea typeface="华文中宋" pitchFamily="2" charset="-122"/>
              </a:rPr>
              <a:t>    </a:t>
            </a:r>
            <a:endParaRPr kumimoji="1" lang="zh-CN" altLang="en-US" sz="3200" b="0" i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8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917407"/>
            <a:ext cx="84249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3200">
                <a:latin typeface="华文中宋" pitchFamily="2" charset="-122"/>
                <a:ea typeface="华文中宋" pitchFamily="2" charset="-122"/>
              </a:rPr>
              <a:t>:=0; s:=0;</a:t>
            </a:r>
          </a:p>
          <a:p>
            <a:r>
              <a:rPr lang="en-US" altLang="zh-CN" sz="3200">
                <a:latin typeface="华文中宋" pitchFamily="2" charset="-122"/>
                <a:ea typeface="华文中宋" pitchFamily="2" charset="-122"/>
              </a:rPr>
              <a:t>  for i:=1 to n do</a:t>
            </a:r>
          </a:p>
          <a:p>
            <a:r>
              <a:rPr lang="en-US" altLang="zh-CN" sz="3200">
                <a:latin typeface="华文中宋" pitchFamily="2" charset="-122"/>
                <a:ea typeface="华文中宋" pitchFamily="2" charset="-122"/>
              </a:rPr>
              <a:t>  begin</a:t>
            </a:r>
          </a:p>
          <a:p>
            <a:r>
              <a:rPr lang="en-US" altLang="zh-CN" sz="3200">
                <a:latin typeface="华文中宋" pitchFamily="2" charset="-122"/>
                <a:ea typeface="华文中宋" pitchFamily="2" charset="-122"/>
              </a:rPr>
              <a:t>    s:=s+a[i];</a:t>
            </a:r>
          </a:p>
          <a:p>
            <a:r>
              <a:rPr lang="en-US" altLang="zh-CN" sz="3200">
                <a:latin typeface="华文中宋" pitchFamily="2" charset="-122"/>
                <a:ea typeface="华文中宋" pitchFamily="2" charset="-122"/>
              </a:rPr>
              <a:t>    if s&lt;0 then s:=0;</a:t>
            </a:r>
          </a:p>
          <a:p>
            <a:r>
              <a:rPr lang="en-US" altLang="zh-CN" sz="3200">
                <a:latin typeface="华文中宋" pitchFamily="2" charset="-122"/>
                <a:ea typeface="华文中宋" pitchFamily="2" charset="-122"/>
              </a:rPr>
              <a:t>    if s&gt;</a:t>
            </a:r>
            <a:r>
              <a:rPr lang="en-US" altLang="zh-CN" sz="3200" err="1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3200">
                <a:latin typeface="华文中宋" pitchFamily="2" charset="-122"/>
                <a:ea typeface="华文中宋" pitchFamily="2" charset="-122"/>
              </a:rPr>
              <a:t> then </a:t>
            </a:r>
            <a:r>
              <a:rPr lang="en-US" altLang="zh-CN" sz="3200" err="1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3200">
                <a:latin typeface="华文中宋" pitchFamily="2" charset="-122"/>
                <a:ea typeface="华文中宋" pitchFamily="2" charset="-122"/>
              </a:rPr>
              <a:t>:=s;</a:t>
            </a:r>
          </a:p>
          <a:p>
            <a:r>
              <a:rPr lang="en-US" altLang="zh-CN" sz="3200">
                <a:latin typeface="华文中宋" pitchFamily="2" charset="-122"/>
                <a:ea typeface="华文中宋" pitchFamily="2" charset="-122"/>
              </a:rPr>
              <a:t>  end;</a:t>
            </a:r>
          </a:p>
          <a:p>
            <a:r>
              <a:rPr lang="en-US" altLang="zh-CN" sz="320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en-US" altLang="zh-CN" sz="3200" err="1">
                <a:latin typeface="华文中宋" pitchFamily="2" charset="-122"/>
                <a:ea typeface="华文中宋" pitchFamily="2" charset="-122"/>
              </a:rPr>
              <a:t>writeln</a:t>
            </a:r>
            <a:r>
              <a:rPr lang="en-US" altLang="zh-CN" sz="3200">
                <a:latin typeface="华文中宋" pitchFamily="2" charset="-122"/>
                <a:ea typeface="华文中宋" pitchFamily="2" charset="-122"/>
              </a:rPr>
              <a:t>(</a:t>
            </a:r>
            <a:r>
              <a:rPr lang="en-US" altLang="zh-CN" sz="3200" err="1"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3200" smtClean="0">
                <a:latin typeface="华文中宋" pitchFamily="2" charset="-122"/>
                <a:ea typeface="华文中宋" pitchFamily="2" charset="-122"/>
              </a:rPr>
              <a:t>);</a:t>
            </a:r>
            <a:endParaRPr lang="en-US" altLang="zh-CN" sz="32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606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3200" smtClean="0">
                <a:latin typeface="华文中宋" pitchFamily="2" charset="-122"/>
                <a:ea typeface="华文中宋" pitchFamily="2" charset="-122"/>
              </a:rPr>
              <a:t>进一步分析上面的两种求解方法，新序列要么是在现有某序列的一端添加一个元素，要么是只包含该元素。</a:t>
            </a:r>
            <a:endParaRPr lang="zh-CN" altLang="en-US" sz="320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4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548681"/>
            <a:ext cx="7772400" cy="796951"/>
          </a:xfrm>
        </p:spPr>
        <p:txBody>
          <a:bodyPr/>
          <a:lstStyle/>
          <a:p>
            <a:r>
              <a:rPr lang="zh-CN" altLang="en-US" b="1" smtClean="0"/>
              <a:t>例</a:t>
            </a:r>
            <a:r>
              <a:rPr lang="en-US" altLang="zh-CN" b="1" smtClean="0"/>
              <a:t>6</a:t>
            </a:r>
            <a:r>
              <a:rPr lang="zh-CN" altLang="en-US" b="1" smtClean="0"/>
              <a:t>：</a:t>
            </a:r>
            <a:r>
              <a:rPr lang="zh-CN" altLang="zh-CN" b="1" smtClean="0">
                <a:hlinkClick r:id="rId2" action="ppaction://hlinkfile"/>
              </a:rPr>
              <a:t>勤工俭学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95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556793"/>
            <a:ext cx="77048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/>
              <a:t>f[0</a:t>
            </a:r>
            <a:r>
              <a:rPr lang="en-US" altLang="zh-CN" sz="2800" b="1"/>
              <a:t>]:=0;d[0]:=0;</a:t>
            </a:r>
          </a:p>
          <a:p>
            <a:r>
              <a:rPr lang="en-US" altLang="zh-CN" sz="2800" b="1" smtClean="0"/>
              <a:t>for </a:t>
            </a:r>
            <a:r>
              <a:rPr lang="en-US" altLang="zh-CN" sz="2800" b="1"/>
              <a:t>i:=1 to n do</a:t>
            </a:r>
          </a:p>
          <a:p>
            <a:r>
              <a:rPr lang="en-US" altLang="zh-CN" sz="2800" b="1"/>
              <a:t>  </a:t>
            </a:r>
            <a:r>
              <a:rPr lang="en-US" altLang="zh-CN" sz="2800" b="1" smtClean="0"/>
              <a:t>begin</a:t>
            </a:r>
            <a:endParaRPr lang="en-US" altLang="zh-CN" sz="2800" b="1"/>
          </a:p>
          <a:p>
            <a:r>
              <a:rPr lang="en-US" altLang="zh-CN" sz="2800" b="1"/>
              <a:t>    </a:t>
            </a:r>
            <a:r>
              <a:rPr lang="en-US" altLang="zh-CN" sz="2800" b="1" smtClean="0"/>
              <a:t>if </a:t>
            </a:r>
            <a:r>
              <a:rPr lang="en-US" altLang="zh-CN" sz="2800" b="1"/>
              <a:t>f[i-1]&gt;0 then</a:t>
            </a:r>
          </a:p>
          <a:p>
            <a:r>
              <a:rPr lang="en-US" altLang="zh-CN" sz="2800" b="1"/>
              <a:t>      </a:t>
            </a:r>
            <a:r>
              <a:rPr lang="en-US" altLang="zh-CN" sz="2800" b="1" smtClean="0"/>
              <a:t>begin </a:t>
            </a:r>
          </a:p>
          <a:p>
            <a:r>
              <a:rPr lang="en-US" altLang="zh-CN" sz="2800" b="1"/>
              <a:t> </a:t>
            </a:r>
            <a:r>
              <a:rPr lang="en-US" altLang="zh-CN" sz="2800" b="1" smtClean="0"/>
              <a:t>       f[i</a:t>
            </a:r>
            <a:r>
              <a:rPr lang="en-US" altLang="zh-CN" sz="2800" b="1"/>
              <a:t>]:=f[i-1]+a[i];  </a:t>
            </a:r>
            <a:endParaRPr lang="en-US" altLang="zh-CN" sz="2800" b="1" smtClean="0"/>
          </a:p>
          <a:p>
            <a:r>
              <a:rPr lang="en-US" altLang="zh-CN" sz="2800" b="1"/>
              <a:t> </a:t>
            </a:r>
            <a:r>
              <a:rPr lang="en-US" altLang="zh-CN" sz="2800" b="1" smtClean="0"/>
              <a:t>       </a:t>
            </a:r>
            <a:r>
              <a:rPr lang="en-US" altLang="zh-CN" sz="2800" b="1" smtClean="0">
                <a:solidFill>
                  <a:srgbClr val="FF0000"/>
                </a:solidFill>
              </a:rPr>
              <a:t>d[i</a:t>
            </a:r>
            <a:r>
              <a:rPr lang="en-US" altLang="zh-CN" sz="2800" b="1">
                <a:solidFill>
                  <a:srgbClr val="FF0000"/>
                </a:solidFill>
              </a:rPr>
              <a:t>]:=d[i-1]+1</a:t>
            </a:r>
            <a:r>
              <a:rPr lang="en-US" altLang="zh-CN" sz="2800" b="1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2800" b="1"/>
              <a:t> </a:t>
            </a:r>
            <a:r>
              <a:rPr lang="en-US" altLang="zh-CN" sz="2800" b="1" smtClean="0"/>
              <a:t>     end</a:t>
            </a:r>
            <a:endParaRPr lang="en-US" altLang="zh-CN" sz="2800" b="1"/>
          </a:p>
          <a:p>
            <a:r>
              <a:rPr lang="en-US" altLang="zh-CN" sz="2800" b="1"/>
              <a:t>    </a:t>
            </a:r>
            <a:r>
              <a:rPr lang="en-US" altLang="zh-CN" sz="2800" b="1" smtClean="0"/>
              <a:t>else </a:t>
            </a:r>
            <a:r>
              <a:rPr lang="en-US" altLang="zh-CN" sz="2800" b="1"/>
              <a:t>begin f[i]:=a[i]; d[i]:=1; end;</a:t>
            </a:r>
          </a:p>
          <a:p>
            <a:r>
              <a:rPr lang="en-US" altLang="zh-CN" sz="2800" b="1"/>
              <a:t> </a:t>
            </a:r>
            <a:r>
              <a:rPr lang="en-US" altLang="zh-CN" sz="2800" b="1" smtClean="0"/>
              <a:t>end</a:t>
            </a:r>
            <a:r>
              <a:rPr lang="en-US" altLang="zh-CN" sz="2800" b="1"/>
              <a:t>;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5274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332657"/>
            <a:ext cx="6552728" cy="796951"/>
          </a:xfrm>
        </p:spPr>
        <p:txBody>
          <a:bodyPr>
            <a:normAutofit/>
          </a:bodyPr>
          <a:lstStyle/>
          <a:p>
            <a:r>
              <a:rPr lang="en-US" altLang="zh-CN" smtClean="0"/>
              <a:t>3.</a:t>
            </a:r>
            <a:r>
              <a:rPr lang="zh-CN" altLang="en-US" b="1" smtClean="0"/>
              <a:t>最</a:t>
            </a:r>
            <a:r>
              <a:rPr lang="zh-CN" altLang="en-US" b="1"/>
              <a:t>长公共子序列</a:t>
            </a:r>
            <a:r>
              <a:rPr lang="zh-CN" altLang="en-US" b="1" smtClean="0"/>
              <a:t>问题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LCS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8280920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    最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长公共子序列也称作最长公共子串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不</a:t>
            </a:r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要求一定连续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，英文缩写为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LCS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Longest Common Subsequence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3200" b="1" smtClean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其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定义是，一个序列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S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，如果分别是两</a:t>
            </a:r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个或多个已知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序列的子序列，且是所有符合此条件序列中最长的，则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S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称为已知序列的最长公共子序列。 </a:t>
            </a:r>
          </a:p>
          <a:p>
            <a:endParaRPr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105715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899592" y="764705"/>
            <a:ext cx="7772400" cy="5328592"/>
          </a:xfrm>
        </p:spPr>
        <p:txBody>
          <a:bodyPr>
            <a:noAutofit/>
          </a:bodyPr>
          <a:lstStyle/>
          <a:p>
            <a:r>
              <a:rPr lang="zh-CN" altLang="zh-CN" sz="3200" b="1"/>
              <a:t>给定两个序列</a:t>
            </a:r>
            <a:r>
              <a:rPr lang="en-US" altLang="zh-CN" sz="3200" b="1"/>
              <a:t/>
            </a:r>
            <a:br>
              <a:rPr lang="en-US" altLang="zh-CN" sz="3200" b="1"/>
            </a:br>
            <a:r>
              <a:rPr lang="en-US" altLang="zh-CN" sz="3200" b="1"/>
              <a:t>X = { x1 , x2 , ... , </a:t>
            </a:r>
            <a:r>
              <a:rPr lang="en-US" altLang="zh-CN" sz="3200" b="1" err="1"/>
              <a:t>xm</a:t>
            </a:r>
            <a:r>
              <a:rPr lang="en-US" altLang="zh-CN" sz="3200" b="1"/>
              <a:t> }</a:t>
            </a:r>
            <a:br>
              <a:rPr lang="en-US" altLang="zh-CN" sz="3200" b="1"/>
            </a:br>
            <a:r>
              <a:rPr lang="en-US" altLang="zh-CN" sz="3200" b="1"/>
              <a:t>Y = { y1 , y2 , ... , </a:t>
            </a:r>
            <a:r>
              <a:rPr lang="en-US" altLang="zh-CN" sz="3200" b="1" err="1"/>
              <a:t>yn</a:t>
            </a:r>
            <a:r>
              <a:rPr lang="en-US" altLang="zh-CN" sz="3200" b="1"/>
              <a:t> }</a:t>
            </a:r>
            <a:br>
              <a:rPr lang="en-US" altLang="zh-CN" sz="3200" b="1"/>
            </a:br>
            <a:r>
              <a:rPr lang="zh-CN" altLang="zh-CN" sz="3200" b="1"/>
              <a:t>求</a:t>
            </a:r>
            <a:r>
              <a:rPr lang="en-US" altLang="zh-CN" sz="3200" b="1"/>
              <a:t>X</a:t>
            </a:r>
            <a:r>
              <a:rPr lang="zh-CN" altLang="zh-CN" sz="3200" b="1"/>
              <a:t>和</a:t>
            </a:r>
            <a:r>
              <a:rPr lang="en-US" altLang="zh-CN" sz="3200" b="1"/>
              <a:t>Y</a:t>
            </a:r>
            <a:r>
              <a:rPr lang="zh-CN" altLang="zh-CN" sz="3200" b="1"/>
              <a:t>的一个最长公共子</a:t>
            </a:r>
            <a:r>
              <a:rPr lang="zh-CN" altLang="zh-CN" sz="3200" b="1" smtClean="0"/>
              <a:t>序列</a:t>
            </a:r>
            <a:endParaRPr lang="en-US" altLang="zh-CN" sz="3200" b="1" smtClean="0"/>
          </a:p>
          <a:p>
            <a:r>
              <a:rPr lang="zh-CN" altLang="zh-CN" sz="3200" b="1"/>
              <a:t>举例</a:t>
            </a:r>
            <a:r>
              <a:rPr lang="en-US" altLang="zh-CN" sz="3200" b="1"/>
              <a:t/>
            </a:r>
            <a:br>
              <a:rPr lang="en-US" altLang="zh-CN" sz="3200" b="1"/>
            </a:br>
            <a:r>
              <a:rPr lang="en-US" altLang="zh-CN" sz="3200" b="1"/>
              <a:t>X = { a , </a:t>
            </a:r>
            <a:r>
              <a:rPr lang="en-US" altLang="zh-CN" sz="3200" b="1">
                <a:solidFill>
                  <a:srgbClr val="FF0000"/>
                </a:solidFill>
              </a:rPr>
              <a:t>b</a:t>
            </a:r>
            <a:r>
              <a:rPr lang="en-US" altLang="zh-CN" sz="3200" b="1"/>
              <a:t> , </a:t>
            </a:r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/>
              <a:t> , </a:t>
            </a:r>
            <a:r>
              <a:rPr lang="en-US" altLang="zh-CN" sz="3200" b="1">
                <a:solidFill>
                  <a:srgbClr val="FF0000"/>
                </a:solidFill>
              </a:rPr>
              <a:t>b</a:t>
            </a:r>
            <a:r>
              <a:rPr lang="en-US" altLang="zh-CN" sz="3200" b="1"/>
              <a:t> , d , </a:t>
            </a:r>
            <a:r>
              <a:rPr lang="en-US" altLang="zh-CN" sz="3200" b="1">
                <a:solidFill>
                  <a:srgbClr val="FF0000"/>
                </a:solidFill>
              </a:rPr>
              <a:t>a</a:t>
            </a:r>
            <a:r>
              <a:rPr lang="en-US" altLang="zh-CN" sz="3200" b="1"/>
              <a:t> , b }</a:t>
            </a:r>
            <a:br>
              <a:rPr lang="en-US" altLang="zh-CN" sz="3200" b="1"/>
            </a:br>
            <a:r>
              <a:rPr lang="en-US" altLang="zh-CN" sz="3200" b="1"/>
              <a:t>Y = { </a:t>
            </a:r>
            <a:r>
              <a:rPr lang="en-US" altLang="zh-CN" sz="3200" b="1">
                <a:solidFill>
                  <a:srgbClr val="FF0000"/>
                </a:solidFill>
              </a:rPr>
              <a:t>b</a:t>
            </a:r>
            <a:r>
              <a:rPr lang="en-US" altLang="zh-CN" sz="3200" b="1"/>
              <a:t> , d , </a:t>
            </a:r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/>
              <a:t> , a , </a:t>
            </a:r>
            <a:r>
              <a:rPr lang="en-US" altLang="zh-CN" sz="3200" b="1">
                <a:solidFill>
                  <a:srgbClr val="FF0000"/>
                </a:solidFill>
              </a:rPr>
              <a:t>b</a:t>
            </a:r>
            <a:r>
              <a:rPr lang="en-US" altLang="zh-CN" sz="3200" b="1"/>
              <a:t> , </a:t>
            </a:r>
            <a:r>
              <a:rPr lang="en-US" altLang="zh-CN" sz="3200" b="1">
                <a:solidFill>
                  <a:srgbClr val="FF0000"/>
                </a:solidFill>
              </a:rPr>
              <a:t>a</a:t>
            </a:r>
            <a:r>
              <a:rPr lang="en-US" altLang="zh-CN" sz="3200" b="1"/>
              <a:t> }</a:t>
            </a:r>
            <a:br>
              <a:rPr lang="en-US" altLang="zh-CN" sz="3200" b="1"/>
            </a:br>
            <a:r>
              <a:rPr lang="zh-CN" altLang="zh-CN" sz="3200" b="1"/>
              <a:t>最长公共子序列为</a:t>
            </a:r>
            <a:r>
              <a:rPr lang="en-US" altLang="zh-CN" sz="3200" b="1"/>
              <a:t/>
            </a:r>
            <a:br>
              <a:rPr lang="en-US" altLang="zh-CN" sz="3200" b="1"/>
            </a:br>
            <a:r>
              <a:rPr lang="en-US" altLang="zh-CN" sz="3200" b="1"/>
              <a:t>LSC = { b , c , b , a }</a:t>
            </a:r>
            <a:br>
              <a:rPr lang="en-US" altLang="zh-CN" sz="3200" b="1"/>
            </a:br>
            <a:endParaRPr lang="zh-CN" altLang="en-US" sz="3200" b="1"/>
          </a:p>
        </p:txBody>
      </p:sp>
      <p:sp>
        <p:nvSpPr>
          <p:cNvPr id="5" name="矩形 4"/>
          <p:cNvSpPr/>
          <p:nvPr/>
        </p:nvSpPr>
        <p:spPr>
          <a:xfrm>
            <a:off x="467544" y="188642"/>
            <a:ext cx="13227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/>
              <a:t>例</a:t>
            </a:r>
            <a:r>
              <a:rPr lang="en-US" altLang="zh-CN" sz="3600" b="1"/>
              <a:t>7</a:t>
            </a:r>
            <a:r>
              <a:rPr lang="zh-CN" altLang="en-US" sz="3600" b="1"/>
              <a:t>：</a:t>
            </a:r>
            <a:endParaRPr lang="en-US" altLang="zh-CN" sz="3600" b="1"/>
          </a:p>
        </p:txBody>
      </p:sp>
    </p:spTree>
    <p:extLst>
      <p:ext uri="{BB962C8B-B14F-4D97-AF65-F5344CB8AC3E}">
        <p14:creationId xmlns:p14="http://schemas.microsoft.com/office/powerpoint/2010/main" val="14909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755576" y="620689"/>
            <a:ext cx="7772400" cy="5256584"/>
          </a:xfrm>
        </p:spPr>
        <p:txBody>
          <a:bodyPr>
            <a:noAutofit/>
          </a:bodyPr>
          <a:lstStyle/>
          <a:p>
            <a:r>
              <a:rPr lang="zh-CN" altLang="en-US" sz="3200" b="1"/>
              <a:t>要求：</a:t>
            </a:r>
            <a:r>
              <a:rPr lang="en-US" altLang="zh-CN" sz="3200" b="1"/>
              <a:t>X</a:t>
            </a:r>
            <a:r>
              <a:rPr lang="zh-CN" altLang="en-US" sz="3200" b="1"/>
              <a:t>和</a:t>
            </a:r>
            <a:r>
              <a:rPr lang="en-US" altLang="zh-CN" sz="3200" b="1" smtClean="0"/>
              <a:t>Y</a:t>
            </a:r>
            <a:r>
              <a:rPr lang="zh-CN" altLang="en-US" sz="3200" b="1" smtClean="0"/>
              <a:t>以字符串</a:t>
            </a:r>
            <a:r>
              <a:rPr lang="zh-CN" altLang="en-US" sz="3200" b="1"/>
              <a:t>输入，长度</a:t>
            </a:r>
            <a:r>
              <a:rPr lang="en-US" altLang="zh-CN" sz="3200" b="1" smtClean="0"/>
              <a:t>&lt;=1000</a:t>
            </a:r>
            <a:r>
              <a:rPr lang="en-US" altLang="zh-CN" sz="3200" b="1"/>
              <a:t>.</a:t>
            </a:r>
          </a:p>
          <a:p>
            <a:r>
              <a:rPr lang="zh-CN" altLang="en-US" sz="3200" b="1"/>
              <a:t>输出：最长公共子串的</a:t>
            </a:r>
            <a:r>
              <a:rPr lang="zh-CN" altLang="en-US" sz="3200" b="1" smtClean="0"/>
              <a:t>长度</a:t>
            </a:r>
            <a:endParaRPr lang="en-US" altLang="zh-CN" sz="3200" b="1" smtClean="0"/>
          </a:p>
          <a:p>
            <a:r>
              <a:rPr lang="zh-CN" altLang="en-US" sz="3200" b="1" smtClean="0"/>
              <a:t>如：</a:t>
            </a:r>
            <a:endParaRPr lang="en-US" altLang="zh-CN" sz="3200" b="1" smtClean="0"/>
          </a:p>
          <a:p>
            <a:r>
              <a:rPr lang="zh-CN" altLang="en-US" sz="3200" b="1" smtClean="0"/>
              <a:t>输入：</a:t>
            </a:r>
            <a:endParaRPr lang="en-US" altLang="zh-CN" sz="3200" b="1" smtClean="0"/>
          </a:p>
          <a:p>
            <a:r>
              <a:rPr lang="en-US" altLang="zh-CN" sz="3200" b="1" err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a</a:t>
            </a:r>
            <a:r>
              <a:rPr lang="en-US" altLang="zh-CN" sz="3200" b="1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bcb</a:t>
            </a:r>
            <a:r>
              <a:rPr lang="en-US" altLang="zh-CN" sz="3200" b="1" err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d</a:t>
            </a:r>
            <a:r>
              <a:rPr lang="en-US" altLang="zh-CN" sz="3200" b="1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a</a:t>
            </a:r>
            <a:r>
              <a:rPr lang="en-US" altLang="zh-CN" sz="3200" b="1" err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b</a:t>
            </a:r>
            <a:r>
              <a:rPr lang="en-US" altLang="zh-CN" sz="3200" b="1">
                <a:latin typeface="宋体" pitchFamily="2" charset="-122"/>
                <a:ea typeface="宋体" pitchFamily="2" charset="-122"/>
                <a:cs typeface="Courier New" pitchFamily="49" charset="0"/>
              </a:rPr>
              <a:t/>
            </a:r>
            <a:br>
              <a:rPr lang="en-US" altLang="zh-CN" sz="3200" b="1"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lang="en-US" altLang="zh-CN" sz="3200" b="1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b</a:t>
            </a:r>
            <a:r>
              <a:rPr lang="en-US" altLang="zh-CN" sz="3200" b="1" err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d</a:t>
            </a:r>
            <a:r>
              <a:rPr lang="en-US" altLang="zh-CN" sz="3200" b="1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c</a:t>
            </a:r>
            <a:r>
              <a:rPr lang="en-US" altLang="zh-CN" sz="3200" b="1" err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a</a:t>
            </a:r>
            <a:r>
              <a:rPr lang="en-US" altLang="zh-CN" sz="3200" b="1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ba</a:t>
            </a:r>
            <a:endParaRPr lang="en-US" altLang="zh-CN" sz="3200" b="1" smtClean="0"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r>
              <a:rPr lang="zh-CN" altLang="en-US" sz="32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输出</a:t>
            </a:r>
            <a:endParaRPr lang="en-US" altLang="zh-CN" sz="3200" b="1" smtClean="0"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32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4</a:t>
            </a:r>
          </a:p>
          <a:p>
            <a:pPr marL="0" indent="0">
              <a:buNone/>
            </a:pPr>
            <a:r>
              <a:rPr lang="en-US" altLang="zh-CN" sz="32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LCS=</a:t>
            </a:r>
            <a:r>
              <a:rPr lang="en-US" altLang="zh-CN" sz="3200" b="1" err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bcba</a:t>
            </a:r>
            <a:r>
              <a:rPr lang="en-US" altLang="zh-CN" sz="3200" b="1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3200" b="1">
                <a:latin typeface="宋体" pitchFamily="2" charset="-122"/>
                <a:ea typeface="宋体" pitchFamily="2" charset="-122"/>
              </a:rPr>
            </a:br>
            <a:endParaRPr lang="zh-CN" altLang="en-US" sz="3200" b="1">
              <a:latin typeface="宋体" pitchFamily="2" charset="-122"/>
              <a:ea typeface="宋体" pitchFamily="2" charset="-122"/>
            </a:endParaRPr>
          </a:p>
          <a:p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8433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1584176" cy="796951"/>
          </a:xfrm>
        </p:spPr>
        <p:txBody>
          <a:bodyPr/>
          <a:lstStyle/>
          <a:p>
            <a:r>
              <a:rPr lang="zh-CN" altLang="en-US" b="1" smtClean="0"/>
              <a:t>分析：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99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724174" y="620688"/>
            <a:ext cx="4071962" cy="1440160"/>
          </a:xfrm>
        </p:spPr>
        <p:txBody>
          <a:bodyPr>
            <a:normAutofit/>
          </a:bodyPr>
          <a:lstStyle/>
          <a:p>
            <a:r>
              <a:rPr lang="en-US" altLang="zh-CN" sz="3600" b="1" smtClean="0"/>
              <a:t>X=‘</a:t>
            </a:r>
            <a:r>
              <a:rPr lang="en-US" altLang="zh-CN" sz="3600" b="1" err="1" smtClean="0"/>
              <a:t>abcdefg</a:t>
            </a:r>
            <a:r>
              <a:rPr lang="en-US" altLang="zh-CN" sz="3600" b="1" err="1" smtClean="0">
                <a:solidFill>
                  <a:srgbClr val="FF0000"/>
                </a:solidFill>
              </a:rPr>
              <a:t>h</a:t>
            </a:r>
            <a:r>
              <a:rPr lang="en-US" altLang="zh-CN" sz="3600" b="1" smtClean="0"/>
              <a:t>’</a:t>
            </a:r>
          </a:p>
          <a:p>
            <a:r>
              <a:rPr lang="en-US" altLang="zh-CN" sz="3600" b="1" smtClean="0"/>
              <a:t>Y=‘</a:t>
            </a:r>
            <a:r>
              <a:rPr lang="en-US" altLang="zh-CN" sz="3600" b="1" err="1" smtClean="0"/>
              <a:t>acne</a:t>
            </a:r>
            <a:r>
              <a:rPr lang="en-US" altLang="zh-CN" sz="3600" b="1" err="1" smtClean="0">
                <a:solidFill>
                  <a:srgbClr val="FF0000"/>
                </a:solidFill>
              </a:rPr>
              <a:t>h</a:t>
            </a:r>
            <a:r>
              <a:rPr lang="en-US" altLang="zh-CN" sz="3600" b="1" smtClean="0"/>
              <a:t>’</a:t>
            </a:r>
            <a:endParaRPr lang="zh-CN" altLang="en-US" sz="3600" b="1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719493" y="1988841"/>
            <a:ext cx="4752528" cy="1440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smtClean="0"/>
              <a:t>X=‘</a:t>
            </a:r>
            <a:r>
              <a:rPr lang="en-US" altLang="zh-CN" sz="3600" b="1" err="1" smtClean="0"/>
              <a:t>abcdefg</a:t>
            </a:r>
            <a:r>
              <a:rPr lang="en-US" altLang="zh-CN" sz="3600" b="1" err="1" smtClean="0">
                <a:solidFill>
                  <a:srgbClr val="FF0000"/>
                </a:solidFill>
              </a:rPr>
              <a:t>h</a:t>
            </a:r>
            <a:r>
              <a:rPr lang="en-US" altLang="zh-CN" sz="3600" b="1" smtClean="0"/>
              <a:t>’</a:t>
            </a:r>
          </a:p>
          <a:p>
            <a:r>
              <a:rPr lang="en-US" altLang="zh-CN" sz="3600" b="1" smtClean="0"/>
              <a:t>Y=‘</a:t>
            </a:r>
            <a:r>
              <a:rPr lang="en-US" altLang="zh-CN" sz="3600" b="1" err="1" smtClean="0"/>
              <a:t>acne</a:t>
            </a:r>
            <a:r>
              <a:rPr lang="en-US" altLang="zh-CN" sz="3600" b="1" err="1" smtClean="0">
                <a:solidFill>
                  <a:srgbClr val="FF0000"/>
                </a:solidFill>
              </a:rPr>
              <a:t>h</a:t>
            </a:r>
            <a:r>
              <a:rPr lang="en-US" altLang="zh-CN" sz="3600" b="1" err="1" smtClean="0"/>
              <a:t>k</a:t>
            </a:r>
            <a:r>
              <a:rPr lang="en-US" altLang="zh-CN" sz="3600" b="1" smtClean="0"/>
              <a:t>’</a:t>
            </a:r>
            <a:endParaRPr lang="zh-CN" altLang="en-US" sz="3600" b="1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691680" y="3356993"/>
            <a:ext cx="4752528" cy="1440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smtClean="0"/>
              <a:t>X=‘</a:t>
            </a:r>
            <a:r>
              <a:rPr lang="en-US" altLang="zh-CN" sz="3600" b="1" err="1" smtClean="0"/>
              <a:t>abcdefg</a:t>
            </a:r>
            <a:r>
              <a:rPr lang="en-US" altLang="zh-CN" sz="3600" b="1" err="1" smtClean="0">
                <a:solidFill>
                  <a:srgbClr val="FF0000"/>
                </a:solidFill>
              </a:rPr>
              <a:t>k</a:t>
            </a:r>
            <a:r>
              <a:rPr lang="en-US" altLang="zh-CN" sz="3600" b="1" err="1" smtClean="0"/>
              <a:t>h</a:t>
            </a:r>
            <a:r>
              <a:rPr lang="en-US" altLang="zh-CN" sz="3600" b="1" smtClean="0"/>
              <a:t>’</a:t>
            </a:r>
          </a:p>
          <a:p>
            <a:r>
              <a:rPr lang="en-US" altLang="zh-CN" sz="3600" b="1" smtClean="0"/>
              <a:t>Y=‘</a:t>
            </a:r>
            <a:r>
              <a:rPr lang="en-US" altLang="zh-CN" sz="3600" b="1" err="1" smtClean="0"/>
              <a:t>acneh</a:t>
            </a:r>
            <a:r>
              <a:rPr lang="en-US" altLang="zh-CN" sz="3600" b="1" err="1" smtClean="0">
                <a:solidFill>
                  <a:srgbClr val="FF0000"/>
                </a:solidFill>
              </a:rPr>
              <a:t>k</a:t>
            </a:r>
            <a:r>
              <a:rPr lang="en-US" altLang="zh-CN" sz="3600" b="1" smtClean="0"/>
              <a:t>’</a:t>
            </a:r>
            <a:endParaRPr lang="zh-CN" altLang="en-US" sz="3600" b="1"/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1691680" y="4725144"/>
            <a:ext cx="4752528" cy="1440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smtClean="0"/>
              <a:t>X=‘</a:t>
            </a:r>
            <a:r>
              <a:rPr lang="en-US" altLang="zh-CN" sz="3600" b="1" err="1" smtClean="0"/>
              <a:t>abcdefgn</a:t>
            </a:r>
            <a:r>
              <a:rPr lang="en-US" altLang="zh-CN" sz="3600" b="1" smtClean="0"/>
              <a:t>’</a:t>
            </a:r>
          </a:p>
          <a:p>
            <a:r>
              <a:rPr lang="en-US" altLang="zh-CN" sz="3600" b="1" smtClean="0"/>
              <a:t>Y=‘</a:t>
            </a:r>
            <a:r>
              <a:rPr lang="en-US" altLang="zh-CN" sz="3600" b="1" err="1" smtClean="0"/>
              <a:t>acnem</a:t>
            </a:r>
            <a:r>
              <a:rPr lang="en-US" altLang="zh-CN" sz="3600" b="1" smtClean="0"/>
              <a:t>’</a:t>
            </a:r>
            <a:endParaRPr lang="zh-CN" altLang="en-US" sz="3600" b="1"/>
          </a:p>
        </p:txBody>
      </p:sp>
    </p:spTree>
    <p:extLst>
      <p:ext uri="{BB962C8B-B14F-4D97-AF65-F5344CB8AC3E}">
        <p14:creationId xmlns:p14="http://schemas.microsoft.com/office/powerpoint/2010/main" val="92913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4544</TotalTime>
  <Words>9375</Words>
  <Application>Microsoft Office PowerPoint</Application>
  <PresentationFormat>全屏显示(4:3)</PresentationFormat>
  <Paragraphs>1738</Paragraphs>
  <Slides>169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169</vt:i4>
      </vt:variant>
    </vt:vector>
  </HeadingPairs>
  <TitlesOfParts>
    <vt:vector size="170" baseType="lpstr">
      <vt:lpstr>平衡</vt:lpstr>
      <vt:lpstr>PowerPoint 演示文稿</vt:lpstr>
      <vt:lpstr>前言：</vt:lpstr>
      <vt:lpstr>在三个竞赛中的首次出现：</vt:lpstr>
      <vt:lpstr>目录：</vt:lpstr>
      <vt:lpstr>引例1：数字三角形【IOI 1994】</vt:lpstr>
      <vt:lpstr>PowerPoint 演示文稿</vt:lpstr>
      <vt:lpstr>样例：</vt:lpstr>
      <vt:lpstr>PowerPoint 演示文稿</vt:lpstr>
      <vt:lpstr>PowerPoint 演示文稿</vt:lpstr>
      <vt:lpstr>深度优先搜索算法：</vt:lpstr>
      <vt:lpstr>代码实现：</vt:lpstr>
      <vt:lpstr>n&lt;=100  超时！</vt:lpstr>
      <vt:lpstr>N=10</vt:lpstr>
      <vt:lpstr>每个位置被计算过的次数：</vt:lpstr>
      <vt:lpstr>代码实现：</vt:lpstr>
      <vt:lpstr>搜索速度慢的原因是做了很多重复的计算</vt:lpstr>
      <vt:lpstr>所以：</vt:lpstr>
      <vt:lpstr>记忆化搜索算法：</vt:lpstr>
      <vt:lpstr>每个点的计算次数：n=10</vt:lpstr>
      <vt:lpstr>思考记忆化搜索的求解过程：</vt:lpstr>
      <vt:lpstr>换一种方法实现：</vt:lpstr>
      <vt:lpstr>顺推：</vt:lpstr>
      <vt:lpstr>顺推：</vt:lpstr>
      <vt:lpstr>PowerPoint 演示文稿</vt:lpstr>
      <vt:lpstr>回顾本题：</vt:lpstr>
      <vt:lpstr>引例2：公共汽车</vt:lpstr>
      <vt:lpstr>PowerPoint 演示文稿</vt:lpstr>
      <vt:lpstr>PowerPoint 演示文稿</vt:lpstr>
      <vt:lpstr>递推实现：</vt:lpstr>
      <vt:lpstr>二、动态规划的基本概念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3、无后效性原则</vt:lpstr>
      <vt:lpstr>PowerPoint 演示文稿</vt:lpstr>
      <vt:lpstr>PowerPoint 演示文稿</vt:lpstr>
      <vt:lpstr>PowerPoint 演示文稿</vt:lpstr>
      <vt:lpstr>PowerPoint 演示文稿</vt:lpstr>
      <vt:lpstr>动态规划的条件：     无后效性、最优子问题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顺推：</vt:lpstr>
      <vt:lpstr>PowerPoint 演示文稿</vt:lpstr>
      <vt:lpstr>通过做大量的题目，慢慢理解和体会DP其中的……</vt:lpstr>
      <vt:lpstr>三、DP常见模型</vt:lpstr>
      <vt:lpstr>（一）、线性模型</vt:lpstr>
      <vt:lpstr>1.最长上升子序列模型</vt:lpstr>
      <vt:lpstr>PowerPoint 演示文稿</vt:lpstr>
      <vt:lpstr>最长上升子序列长度（LIS）：</vt:lpstr>
      <vt:lpstr>倒推法：</vt:lpstr>
      <vt:lpstr>倒推参考程序：</vt:lpstr>
      <vt:lpstr>顺推：</vt:lpstr>
      <vt:lpstr>顺推参考程序：</vt:lpstr>
      <vt:lpstr>最长上升子序列长度（LIS）：</vt:lpstr>
      <vt:lpstr>顺推：</vt:lpstr>
      <vt:lpstr>知识扩展：</vt:lpstr>
      <vt:lpstr>例2 ：合唱队形 [NOIP 2004]</vt:lpstr>
      <vt:lpstr>PowerPoint 演示文稿</vt:lpstr>
      <vt:lpstr>问题分析:</vt:lpstr>
      <vt:lpstr>算法描述：</vt:lpstr>
      <vt:lpstr>参考代码：</vt:lpstr>
      <vt:lpstr>PowerPoint 演示文稿</vt:lpstr>
      <vt:lpstr>枚举以第i位同学为最高的队形：</vt:lpstr>
      <vt:lpstr>例3：上帝选人</vt:lpstr>
      <vt:lpstr>PowerPoint 演示文稿</vt:lpstr>
      <vt:lpstr>问题分析：</vt:lpstr>
      <vt:lpstr>再形象一点：</vt:lpstr>
      <vt:lpstr>PowerPoint 演示文稿</vt:lpstr>
      <vt:lpstr>PowerPoint 演示文稿</vt:lpstr>
      <vt:lpstr>PowerPoint 演示文稿</vt:lpstr>
      <vt:lpstr>设计算法：</vt:lpstr>
      <vt:lpstr>例4：递增子序列最大和</vt:lpstr>
      <vt:lpstr>PowerPoint 演示文稿</vt:lpstr>
      <vt:lpstr>算法描述：</vt:lpstr>
      <vt:lpstr>参考代码：</vt:lpstr>
      <vt:lpstr>2：最大连续子序列的和模型</vt:lpstr>
      <vt:lpstr>PowerPoint 演示文稿</vt:lpstr>
      <vt:lpstr>算法2：算法1的稍加改进</vt:lpstr>
      <vt:lpstr>继续分析：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例6：勤工俭学</vt:lpstr>
      <vt:lpstr>3.最长公共子序列问题 LCS</vt:lpstr>
      <vt:lpstr>PowerPoint 演示文稿</vt:lpstr>
      <vt:lpstr>PowerPoint 演示文稿</vt:lpstr>
      <vt:lpstr>分析：</vt:lpstr>
      <vt:lpstr>分析：</vt:lpstr>
      <vt:lpstr>参考代码：</vt:lpstr>
      <vt:lpstr>（二）坐标类模型</vt:lpstr>
      <vt:lpstr>引例1：数字三角形【IOI 1994】</vt:lpstr>
      <vt:lpstr>引例2：公共汽车</vt:lpstr>
      <vt:lpstr>例8：最大正方形面积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数字三角形2</vt:lpstr>
      <vt:lpstr>PowerPoint 演示文稿</vt:lpstr>
      <vt:lpstr>PowerPoint 演示文稿</vt:lpstr>
      <vt:lpstr>（三）背包类模型</vt:lpstr>
      <vt:lpstr>PowerPoint 演示文稿</vt:lpstr>
      <vt:lpstr>PowerPoint 演示文稿</vt:lpstr>
      <vt:lpstr>深度优先搜索算法:</vt:lpstr>
      <vt:lpstr>PowerPoint 演示文稿</vt:lpstr>
      <vt:lpstr>PowerPoint 演示文稿</vt:lpstr>
      <vt:lpstr>PowerPoint 演示文稿</vt:lpstr>
      <vt:lpstr>主程序：</vt:lpstr>
      <vt:lpstr>PowerPoint 演示文稿</vt:lpstr>
      <vt:lpstr>PowerPoint 演示文稿</vt:lpstr>
      <vt:lpstr>PowerPoint 演示文稿</vt:lpstr>
      <vt:lpstr>PowerPoint 演示文稿</vt:lpstr>
      <vt:lpstr>(四) 区间型模型</vt:lpstr>
      <vt:lpstr>例10：石子合并</vt:lpstr>
      <vt:lpstr>PowerPoint 演示文稿</vt:lpstr>
      <vt:lpstr>反例：7  4  4  7</vt:lpstr>
      <vt:lpstr>应该怎么合并呢？</vt:lpstr>
      <vt:lpstr>PowerPoint 演示文稿</vt:lpstr>
      <vt:lpstr>5堆石子：</vt:lpstr>
      <vt:lpstr>n 堆石子：n-1次合并</vt:lpstr>
      <vt:lpstr>动态规划算法：</vt:lpstr>
      <vt:lpstr>实现方法1：记忆化搜索</vt:lpstr>
      <vt:lpstr>搜索过程：</vt:lpstr>
      <vt:lpstr>PowerPoint 演示文稿</vt:lpstr>
      <vt:lpstr>PowerPoint 演示文稿</vt:lpstr>
      <vt:lpstr>递推法：合并第 i堆到第 j堆</vt:lpstr>
      <vt:lpstr>总结本题：</vt:lpstr>
      <vt:lpstr>扩展一下：NOI95</vt:lpstr>
      <vt:lpstr>PowerPoint 演示文稿</vt:lpstr>
      <vt:lpstr>环形石子合并算法：</vt:lpstr>
      <vt:lpstr>例11：括号序列</vt:lpstr>
      <vt:lpstr>PowerPoint 演示文稿</vt:lpstr>
      <vt:lpstr>分析：</vt:lpstr>
      <vt:lpstr>PowerPoint 演示文稿</vt:lpstr>
      <vt:lpstr>动态规划方程：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(五)树型动态规划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664</cp:revision>
  <dcterms:created xsi:type="dcterms:W3CDTF">2012-07-08T14:31:00Z</dcterms:created>
  <dcterms:modified xsi:type="dcterms:W3CDTF">2015-04-30T14:27:08Z</dcterms:modified>
</cp:coreProperties>
</file>