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02" r:id="rId3"/>
    <p:sldId id="423" r:id="rId5"/>
    <p:sldId id="421" r:id="rId6"/>
    <p:sldId id="374" r:id="rId7"/>
    <p:sldId id="413" r:id="rId8"/>
    <p:sldId id="456" r:id="rId9"/>
    <p:sldId id="457" r:id="rId10"/>
    <p:sldId id="458" r:id="rId11"/>
    <p:sldId id="459" r:id="rId12"/>
    <p:sldId id="460" r:id="rId13"/>
    <p:sldId id="461" r:id="rId14"/>
    <p:sldId id="462" r:id="rId15"/>
    <p:sldId id="463" r:id="rId16"/>
    <p:sldId id="464" r:id="rId17"/>
    <p:sldId id="465" r:id="rId18"/>
    <p:sldId id="466" r:id="rId19"/>
    <p:sldId id="467" r:id="rId20"/>
    <p:sldId id="468" r:id="rId21"/>
    <p:sldId id="469" r:id="rId22"/>
    <p:sldId id="470" r:id="rId23"/>
    <p:sldId id="471" r:id="rId24"/>
    <p:sldId id="472" r:id="rId25"/>
    <p:sldId id="473" r:id="rId26"/>
    <p:sldId id="474" r:id="rId27"/>
    <p:sldId id="475" r:id="rId28"/>
    <p:sldId id="476" r:id="rId29"/>
    <p:sldId id="477" r:id="rId30"/>
    <p:sldId id="478" r:id="rId31"/>
    <p:sldId id="479" r:id="rId32"/>
    <p:sldId id="480" r:id="rId33"/>
    <p:sldId id="481" r:id="rId34"/>
    <p:sldId id="482" r:id="rId35"/>
    <p:sldId id="483" r:id="rId36"/>
    <p:sldId id="484" r:id="rId37"/>
    <p:sldId id="485" r:id="rId38"/>
    <p:sldId id="486" r:id="rId39"/>
    <p:sldId id="487" r:id="rId40"/>
    <p:sldId id="488" r:id="rId41"/>
    <p:sldId id="489" r:id="rId42"/>
    <p:sldId id="490" r:id="rId43"/>
    <p:sldId id="491" r:id="rId44"/>
    <p:sldId id="492" r:id="rId45"/>
    <p:sldId id="493" r:id="rId46"/>
    <p:sldId id="494" r:id="rId47"/>
    <p:sldId id="495" r:id="rId48"/>
    <p:sldId id="496" r:id="rId49"/>
    <p:sldId id="497" r:id="rId50"/>
    <p:sldId id="498" r:id="rId51"/>
    <p:sldId id="499" r:id="rId52"/>
    <p:sldId id="500" r:id="rId53"/>
    <p:sldId id="501" r:id="rId54"/>
    <p:sldId id="502" r:id="rId55"/>
    <p:sldId id="503" r:id="rId56"/>
    <p:sldId id="504" r:id="rId57"/>
    <p:sldId id="505" r:id="rId58"/>
    <p:sldId id="506" r:id="rId59"/>
    <p:sldId id="507" r:id="rId60"/>
    <p:sldId id="508" r:id="rId61"/>
    <p:sldId id="509" r:id="rId62"/>
    <p:sldId id="510" r:id="rId63"/>
    <p:sldId id="300" r:id="rId64"/>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howGuides="1">
      <p:cViewPr varScale="1">
        <p:scale>
          <a:sx n="77" d="100"/>
          <a:sy n="77" d="100"/>
        </p:scale>
        <p:origin x="-102" y="-1542"/>
      </p:cViewPr>
      <p:guideLst>
        <p:guide orient="horz" pos="1686"/>
        <p:guide pos="2880"/>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7" Type="http://schemas.openxmlformats.org/officeDocument/2006/relationships/tableStyles" Target="tableStyles.xml"/><Relationship Id="rId66" Type="http://schemas.openxmlformats.org/officeDocument/2006/relationships/viewProps" Target="viewProps.xml"/><Relationship Id="rId65" Type="http://schemas.openxmlformats.org/officeDocument/2006/relationships/presProps" Target="presProps.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54A1DB-77B4-46A1-8248-376E3A82654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533" y="685800"/>
            <a:ext cx="6094933"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F4DA30-AA03-4F72-96B9-33D624FA8F4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099"/>
            <a:ext cx="7772400" cy="1102712"/>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5160"/>
            <a:ext cx="6400800" cy="131468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8035" indent="0" algn="ctr">
              <a:buNone/>
              <a:defRPr>
                <a:solidFill>
                  <a:schemeClr val="tx1">
                    <a:tint val="75000"/>
                  </a:schemeClr>
                </a:solidFill>
              </a:defRPr>
            </a:lvl7pPr>
            <a:lvl8pPr marL="2400935" indent="0" algn="ctr">
              <a:buNone/>
              <a:defRPr>
                <a:solidFill>
                  <a:schemeClr val="tx1">
                    <a:tint val="75000"/>
                  </a:schemeClr>
                </a:solidFill>
              </a:defRPr>
            </a:lvl8pPr>
            <a:lvl9pPr marL="2743835"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1080"/>
            <a:ext cx="5486400" cy="425128"/>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662"/>
            <a:ext cx="5486400" cy="308664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8035" indent="0">
              <a:buNone/>
              <a:defRPr sz="1500"/>
            </a:lvl7pPr>
            <a:lvl8pPr marL="2400935" indent="0">
              <a:buNone/>
              <a:defRPr sz="1500"/>
            </a:lvl8pPr>
            <a:lvl9pPr marL="2743835" indent="0">
              <a:buNone/>
              <a:defRPr sz="1500"/>
            </a:lvl9pPr>
          </a:lstStyle>
          <a:p>
            <a:endParaRPr lang="zh-CN" altLang="en-US"/>
          </a:p>
        </p:txBody>
      </p:sp>
      <p:sp>
        <p:nvSpPr>
          <p:cNvPr id="4" name="文本占位符 3"/>
          <p:cNvSpPr>
            <a:spLocks noGrp="1"/>
          </p:cNvSpPr>
          <p:nvPr>
            <p:ph type="body" sz="half" idx="2"/>
          </p:nvPr>
        </p:nvSpPr>
        <p:spPr>
          <a:xfrm>
            <a:off x="1792288" y="4026208"/>
            <a:ext cx="5486400" cy="60375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8035" indent="0">
              <a:buNone/>
              <a:defRPr sz="675"/>
            </a:lvl7pPr>
            <a:lvl8pPr marL="2400935" indent="0">
              <a:buNone/>
              <a:defRPr sz="675"/>
            </a:lvl8pPr>
            <a:lvl9pPr marL="2743835" indent="0">
              <a:buNone/>
              <a:defRPr sz="675"/>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2375" y="206015"/>
            <a:ext cx="2743200" cy="43894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06015"/>
            <a:ext cx="8080375" cy="438941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754"/>
            <a:ext cx="7772400" cy="1021735"/>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416"/>
            <a:ext cx="7772400" cy="112533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8035" indent="0">
              <a:buNone/>
              <a:defRPr sz="1050">
                <a:solidFill>
                  <a:schemeClr val="tx1">
                    <a:tint val="75000"/>
                  </a:schemeClr>
                </a:solidFill>
              </a:defRPr>
            </a:lvl7pPr>
            <a:lvl8pPr marL="2400935" indent="0">
              <a:buNone/>
              <a:defRPr sz="1050">
                <a:solidFill>
                  <a:schemeClr val="tx1">
                    <a:tint val="75000"/>
                  </a:schemeClr>
                </a:solidFill>
              </a:defRPr>
            </a:lvl8pPr>
            <a:lvl9pPr marL="2743835" indent="0">
              <a:buNone/>
              <a:defRPr sz="105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200361"/>
            <a:ext cx="5411788" cy="3395066"/>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3789" y="1200361"/>
            <a:ext cx="5411787" cy="3395066"/>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D2FABEE-F649-434F-AA04-C5194DFCC830}" type="slidenum">
              <a:rPr lang="zh-CN" altLang="en-US" smtClean="0"/>
            </a:fld>
            <a:endParaRPr lang="zh-CN" altLang="en-US"/>
          </a:p>
        </p:txBody>
      </p:sp>
      <p:sp>
        <p:nvSpPr>
          <p:cNvPr id="7" name="矩形 6"/>
          <p:cNvSpPr/>
          <p:nvPr userDrawn="1"/>
        </p:nvSpPr>
        <p:spPr>
          <a:xfrm>
            <a:off x="7550092" y="4731990"/>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bg1">
                    <a:lumMod val="85000"/>
                  </a:schemeClr>
                </a:solidFill>
                <a:effectLst/>
                <a:uLnTx/>
                <a:uFillTx/>
              </a:rPr>
              <a:t>PPT</a:t>
            </a:r>
            <a:r>
              <a:rPr kumimoji="0" lang="zh-CN" altLang="en-US" sz="100" b="0" i="0" u="none" strike="noStrike" kern="0" cap="none" spc="0" normalizeH="0" baseline="0" noProof="0" dirty="0" smtClean="0">
                <a:ln>
                  <a:noFill/>
                </a:ln>
                <a:solidFill>
                  <a:schemeClr val="bg1">
                    <a:lumMod val="85000"/>
                  </a:schemeClr>
                </a:solidFill>
                <a:effectLst/>
                <a:uLnTx/>
                <a:uFillTx/>
              </a:rPr>
              <a:t>模板下载：</a:t>
            </a:r>
            <a:r>
              <a:rPr kumimoji="0" lang="en-US" altLang="zh-CN" sz="100" b="0" i="0" u="none" strike="noStrike" kern="0" cap="none" spc="0" normalizeH="0" baseline="0" noProof="0" dirty="0" smtClean="0">
                <a:ln>
                  <a:noFill/>
                </a:ln>
                <a:solidFill>
                  <a:schemeClr val="bg1">
                    <a:lumMod val="85000"/>
                  </a:schemeClr>
                </a:solidFill>
                <a:effectLst/>
                <a:uLnTx/>
                <a:uFillTx/>
              </a:rPr>
              <a:t>www.1ppt.com/moban/     </a:t>
            </a:r>
            <a:r>
              <a:rPr kumimoji="0" lang="zh-CN" altLang="en-US" sz="100" b="0" i="0" u="none" strike="noStrike" kern="0" cap="none" spc="0" normalizeH="0" baseline="0" noProof="0" dirty="0" smtClean="0">
                <a:ln>
                  <a:noFill/>
                </a:ln>
                <a:solidFill>
                  <a:schemeClr val="bg1">
                    <a:lumMod val="85000"/>
                  </a:schemeClr>
                </a:solidFill>
                <a:effectLst/>
                <a:uLnTx/>
                <a:uFillTx/>
              </a:rPr>
              <a:t>行业</a:t>
            </a:r>
            <a:r>
              <a:rPr kumimoji="0" lang="en-US" altLang="zh-CN" sz="100" b="0" i="0" u="none" strike="noStrike" kern="0" cap="none" spc="0" normalizeH="0" baseline="0" noProof="0" dirty="0" smtClean="0">
                <a:ln>
                  <a:noFill/>
                </a:ln>
                <a:solidFill>
                  <a:schemeClr val="bg1">
                    <a:lumMod val="85000"/>
                  </a:schemeClr>
                </a:solidFill>
                <a:effectLst/>
                <a:uLnTx/>
                <a:uFillTx/>
              </a:rPr>
              <a:t>PPT</a:t>
            </a:r>
            <a:r>
              <a:rPr kumimoji="0" lang="zh-CN" altLang="en-US" sz="100" b="0" i="0" u="none" strike="noStrike" kern="0" cap="none" spc="0" normalizeH="0" baseline="0" noProof="0" dirty="0" smtClean="0">
                <a:ln>
                  <a:noFill/>
                </a:ln>
                <a:solidFill>
                  <a:schemeClr val="bg1">
                    <a:lumMod val="85000"/>
                  </a:schemeClr>
                </a:solidFill>
                <a:effectLst/>
                <a:uLnTx/>
                <a:uFillTx/>
              </a:rPr>
              <a:t>模板：</a:t>
            </a:r>
            <a:r>
              <a:rPr kumimoji="0" lang="en-US" altLang="zh-CN" sz="100" b="0" i="0" u="none" strike="noStrike" kern="0" cap="none" spc="0" normalizeH="0" baseline="0" noProof="0" dirty="0" smtClean="0">
                <a:ln>
                  <a:noFill/>
                </a:ln>
                <a:solidFill>
                  <a:schemeClr val="bg1">
                    <a:lumMod val="85000"/>
                  </a:schemeClr>
                </a:solidFill>
                <a:effectLst/>
                <a:uLnTx/>
                <a:uFillTx/>
              </a:rPr>
              <a:t>www.1ppt.com/hangye/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节日</a:t>
            </a:r>
            <a:r>
              <a:rPr kumimoji="0" lang="en-US" altLang="zh-CN" sz="100" b="0" i="0" u="none" strike="noStrike" kern="0" cap="none" spc="0" normalizeH="0" baseline="0" noProof="0" dirty="0" smtClean="0">
                <a:ln>
                  <a:noFill/>
                </a:ln>
                <a:solidFill>
                  <a:schemeClr val="bg1">
                    <a:lumMod val="85000"/>
                  </a:schemeClr>
                </a:solidFill>
                <a:effectLst/>
                <a:uLnTx/>
                <a:uFillTx/>
              </a:rPr>
              <a:t>PPT</a:t>
            </a:r>
            <a:r>
              <a:rPr kumimoji="0" lang="zh-CN" altLang="en-US" sz="100" b="0" i="0" u="none" strike="noStrike" kern="0" cap="none" spc="0" normalizeH="0" baseline="0" noProof="0" dirty="0" smtClean="0">
                <a:ln>
                  <a:noFill/>
                </a:ln>
                <a:solidFill>
                  <a:schemeClr val="bg1">
                    <a:lumMod val="85000"/>
                  </a:schemeClr>
                </a:solidFill>
                <a:effectLst/>
                <a:uLnTx/>
                <a:uFillTx/>
              </a:rPr>
              <a:t>模板：</a:t>
            </a:r>
            <a:r>
              <a:rPr kumimoji="0" lang="en-US" altLang="zh-CN" sz="100" b="0" i="0" u="none" strike="noStrike" kern="0" cap="none" spc="0" normalizeH="0" baseline="0" noProof="0" dirty="0" smtClean="0">
                <a:ln>
                  <a:noFill/>
                </a:ln>
                <a:solidFill>
                  <a:schemeClr val="bg1">
                    <a:lumMod val="85000"/>
                  </a:schemeClr>
                </a:solidFill>
                <a:effectLst/>
                <a:uLnTx/>
                <a:uFillTx/>
              </a:rPr>
              <a:t>www.1ppt.com/jieri/           PPT</a:t>
            </a:r>
            <a:r>
              <a:rPr kumimoji="0" lang="zh-CN" altLang="en-US" sz="100" b="0" i="0" u="none" strike="noStrike" kern="0" cap="none" spc="0" normalizeH="0" baseline="0" noProof="0" dirty="0" smtClean="0">
                <a:ln>
                  <a:noFill/>
                </a:ln>
                <a:solidFill>
                  <a:schemeClr val="bg1">
                    <a:lumMod val="85000"/>
                  </a:schemeClr>
                </a:solidFill>
                <a:effectLst/>
                <a:uLnTx/>
                <a:uFillTx/>
              </a:rPr>
              <a:t>素材下载：</a:t>
            </a:r>
            <a:r>
              <a:rPr kumimoji="0" lang="en-US" altLang="zh-CN" sz="100" b="0" i="0" u="none" strike="noStrike" kern="0" cap="none" spc="0" normalizeH="0" baseline="0" noProof="0" dirty="0" smtClean="0">
                <a:ln>
                  <a:noFill/>
                </a:ln>
                <a:solidFill>
                  <a:schemeClr val="bg1">
                    <a:lumMod val="85000"/>
                  </a:schemeClr>
                </a:solidFill>
                <a:effectLst/>
                <a:uLnTx/>
                <a:uFillTx/>
              </a:rPr>
              <a:t>www.1ppt.com/sucai/</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bg1">
                    <a:lumMod val="85000"/>
                  </a:schemeClr>
                </a:solidFill>
                <a:effectLst/>
                <a:uLnTx/>
                <a:uFillTx/>
              </a:rPr>
              <a:t>PPT</a:t>
            </a:r>
            <a:r>
              <a:rPr kumimoji="0" lang="zh-CN" altLang="en-US" sz="100" b="0" i="0" u="none" strike="noStrike" kern="0" cap="none" spc="0" normalizeH="0" baseline="0" noProof="0" dirty="0" smtClean="0">
                <a:ln>
                  <a:noFill/>
                </a:ln>
                <a:solidFill>
                  <a:schemeClr val="bg1">
                    <a:lumMod val="85000"/>
                  </a:schemeClr>
                </a:solidFill>
                <a:effectLst/>
                <a:uLnTx/>
                <a:uFillTx/>
              </a:rPr>
              <a:t>背景图片：</a:t>
            </a:r>
            <a:r>
              <a:rPr kumimoji="0" lang="en-US" altLang="zh-CN" sz="100" b="0" i="0" u="none" strike="noStrike" kern="0" cap="none" spc="0" normalizeH="0" baseline="0" noProof="0" dirty="0" smtClean="0">
                <a:ln>
                  <a:noFill/>
                </a:ln>
                <a:solidFill>
                  <a:schemeClr val="bg1">
                    <a:lumMod val="85000"/>
                  </a:schemeClr>
                </a:solidFill>
                <a:effectLst/>
                <a:uLnTx/>
                <a:uFillTx/>
              </a:rPr>
              <a:t>www.1ppt.com/beijing/      PPT</a:t>
            </a:r>
            <a:r>
              <a:rPr kumimoji="0" lang="zh-CN" altLang="en-US" sz="100" b="0" i="0" u="none" strike="noStrike" kern="0" cap="none" spc="0" normalizeH="0" baseline="0" noProof="0" dirty="0" smtClean="0">
                <a:ln>
                  <a:noFill/>
                </a:ln>
                <a:solidFill>
                  <a:schemeClr val="bg1">
                    <a:lumMod val="85000"/>
                  </a:schemeClr>
                </a:solidFill>
                <a:effectLst/>
                <a:uLnTx/>
                <a:uFillTx/>
              </a:rPr>
              <a:t>图表下载：</a:t>
            </a:r>
            <a:r>
              <a:rPr kumimoji="0" lang="en-US" altLang="zh-CN" sz="100" b="0" i="0" u="none" strike="noStrike" kern="0" cap="none" spc="0" normalizeH="0" baseline="0" noProof="0" dirty="0" smtClean="0">
                <a:ln>
                  <a:noFill/>
                </a:ln>
                <a:solidFill>
                  <a:schemeClr val="bg1">
                    <a:lumMod val="85000"/>
                  </a:schemeClr>
                </a:solidFill>
                <a:effectLst/>
                <a:uLnTx/>
                <a:uFillTx/>
              </a:rPr>
              <a:t>www.1ppt.com/tubiao/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优秀</a:t>
            </a:r>
            <a:r>
              <a:rPr kumimoji="0" lang="en-US" altLang="zh-CN" sz="100" b="0" i="0" u="none" strike="noStrike" kern="0" cap="none" spc="0" normalizeH="0" baseline="0" noProof="0" dirty="0" smtClean="0">
                <a:ln>
                  <a:noFill/>
                </a:ln>
                <a:solidFill>
                  <a:schemeClr val="bg1">
                    <a:lumMod val="85000"/>
                  </a:schemeClr>
                </a:solidFill>
                <a:effectLst/>
                <a:uLnTx/>
                <a:uFillTx/>
              </a:rPr>
              <a:t>PPT</a:t>
            </a:r>
            <a:r>
              <a:rPr kumimoji="0" lang="zh-CN" altLang="en-US" sz="100" b="0" i="0" u="none" strike="noStrike" kern="0" cap="none" spc="0" normalizeH="0" baseline="0" noProof="0" dirty="0" smtClean="0">
                <a:ln>
                  <a:noFill/>
                </a:ln>
                <a:solidFill>
                  <a:schemeClr val="bg1">
                    <a:lumMod val="85000"/>
                  </a:schemeClr>
                </a:solidFill>
                <a:effectLst/>
                <a:uLnTx/>
                <a:uFillTx/>
              </a:rPr>
              <a:t>下载：</a:t>
            </a:r>
            <a:r>
              <a:rPr kumimoji="0" lang="en-US" altLang="zh-CN" sz="100" b="0" i="0" u="none" strike="noStrike" kern="0" cap="none" spc="0" normalizeH="0" baseline="0" noProof="0" dirty="0" smtClean="0">
                <a:ln>
                  <a:noFill/>
                </a:ln>
                <a:solidFill>
                  <a:schemeClr val="bg1">
                    <a:lumMod val="85000"/>
                  </a:schemeClr>
                </a:solidFill>
                <a:effectLst/>
                <a:uLnTx/>
                <a:uFillTx/>
              </a:rPr>
              <a:t>www.1ppt.com/xiazai/        PPT</a:t>
            </a:r>
            <a:r>
              <a:rPr kumimoji="0" lang="zh-CN" altLang="en-US" sz="100" b="0" i="0" u="none" strike="noStrike" kern="0" cap="none" spc="0" normalizeH="0" baseline="0" noProof="0" dirty="0" smtClean="0">
                <a:ln>
                  <a:noFill/>
                </a:ln>
                <a:solidFill>
                  <a:schemeClr val="bg1">
                    <a:lumMod val="85000"/>
                  </a:schemeClr>
                </a:solidFill>
                <a:effectLst/>
                <a:uLnTx/>
                <a:uFillTx/>
              </a:rPr>
              <a:t>教程： </a:t>
            </a:r>
            <a:r>
              <a:rPr kumimoji="0" lang="en-US" altLang="zh-CN" sz="100" b="0" i="0" u="none" strike="noStrike" kern="0" cap="none" spc="0" normalizeH="0" baseline="0" noProof="0" dirty="0" smtClean="0">
                <a:ln>
                  <a:noFill/>
                </a:ln>
                <a:solidFill>
                  <a:schemeClr val="bg1">
                    <a:lumMod val="85000"/>
                  </a:schemeClr>
                </a:solidFill>
                <a:effectLst/>
                <a:uLnTx/>
                <a:uFillTx/>
              </a:rPr>
              <a:t>www.1ppt.com/powerpoint/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bg1">
                    <a:lumMod val="85000"/>
                  </a:schemeClr>
                </a:solidFill>
                <a:effectLst/>
                <a:uLnTx/>
                <a:uFillTx/>
              </a:rPr>
              <a:t>Word</a:t>
            </a:r>
            <a:r>
              <a:rPr kumimoji="0" lang="zh-CN" altLang="en-US" sz="100" b="0" i="0" u="none" strike="noStrike" kern="0" cap="none" spc="0" normalizeH="0" baseline="0" noProof="0" dirty="0" smtClean="0">
                <a:ln>
                  <a:noFill/>
                </a:ln>
                <a:solidFill>
                  <a:schemeClr val="bg1">
                    <a:lumMod val="85000"/>
                  </a:schemeClr>
                </a:solidFill>
                <a:effectLst/>
                <a:uLnTx/>
                <a:uFillTx/>
              </a:rPr>
              <a:t>教程： </a:t>
            </a:r>
            <a:r>
              <a:rPr kumimoji="0" lang="en-US" altLang="zh-CN" sz="100" b="0" i="0" u="none" strike="noStrike" kern="0" cap="none" spc="0" normalizeH="0" baseline="0" noProof="0" dirty="0" smtClean="0">
                <a:ln>
                  <a:noFill/>
                </a:ln>
                <a:solidFill>
                  <a:schemeClr val="bg1">
                    <a:lumMod val="85000"/>
                  </a:schemeClr>
                </a:solidFill>
                <a:effectLst/>
                <a:uLnTx/>
                <a:uFillTx/>
              </a:rPr>
              <a:t>www.1ppt.com/word/              Excel</a:t>
            </a:r>
            <a:r>
              <a:rPr kumimoji="0" lang="zh-CN" altLang="en-US" sz="100" b="0" i="0" u="none" strike="noStrike" kern="0" cap="none" spc="0" normalizeH="0" baseline="0" noProof="0" dirty="0" smtClean="0">
                <a:ln>
                  <a:noFill/>
                </a:ln>
                <a:solidFill>
                  <a:schemeClr val="bg1">
                    <a:lumMod val="85000"/>
                  </a:schemeClr>
                </a:solidFill>
                <a:effectLst/>
                <a:uLnTx/>
                <a:uFillTx/>
              </a:rPr>
              <a:t>教程：</a:t>
            </a:r>
            <a:r>
              <a:rPr kumimoji="0" lang="en-US" altLang="zh-CN" sz="100" b="0" i="0" u="none" strike="noStrike" kern="0" cap="none" spc="0" normalizeH="0" baseline="0" noProof="0" dirty="0" smtClean="0">
                <a:ln>
                  <a:noFill/>
                </a:ln>
                <a:solidFill>
                  <a:schemeClr val="bg1">
                    <a:lumMod val="85000"/>
                  </a:schemeClr>
                </a:solidFill>
                <a:effectLst/>
                <a:uLnTx/>
                <a:uFillTx/>
              </a:rPr>
              <a:t>www.1ppt.com/excel/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资料下载：</a:t>
            </a:r>
            <a:r>
              <a:rPr kumimoji="0" lang="en-US" altLang="zh-CN" sz="100" b="0" i="0" u="none" strike="noStrike" kern="0" cap="none" spc="0" normalizeH="0" baseline="0" noProof="0" dirty="0" smtClean="0">
                <a:ln>
                  <a:noFill/>
                </a:ln>
                <a:solidFill>
                  <a:schemeClr val="bg1">
                    <a:lumMod val="85000"/>
                  </a:schemeClr>
                </a:solidFill>
                <a:effectLst/>
                <a:uLnTx/>
                <a:uFillTx/>
              </a:rPr>
              <a:t>www.1ppt.com/ziliao/                PPT</a:t>
            </a:r>
            <a:r>
              <a:rPr kumimoji="0" lang="zh-CN" altLang="en-US" sz="100" b="0" i="0" u="none" strike="noStrike" kern="0" cap="none" spc="0" normalizeH="0" baseline="0" noProof="0" dirty="0" smtClean="0">
                <a:ln>
                  <a:noFill/>
                </a:ln>
                <a:solidFill>
                  <a:schemeClr val="bg1">
                    <a:lumMod val="85000"/>
                  </a:schemeClr>
                </a:solidFill>
                <a:effectLst/>
                <a:uLnTx/>
                <a:uFillTx/>
              </a:rPr>
              <a:t>课件下载：</a:t>
            </a:r>
            <a:r>
              <a:rPr kumimoji="0" lang="en-US" altLang="zh-CN" sz="100" b="0" i="0" u="none" strike="noStrike" kern="0" cap="none" spc="0" normalizeH="0" baseline="0" noProof="0" dirty="0" smtClean="0">
                <a:ln>
                  <a:noFill/>
                </a:ln>
                <a:solidFill>
                  <a:schemeClr val="bg1">
                    <a:lumMod val="85000"/>
                  </a:schemeClr>
                </a:solidFill>
                <a:effectLst/>
                <a:uLnTx/>
                <a:uFillTx/>
              </a:rPr>
              <a:t>www.1ppt.com/kejian/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范文下载：</a:t>
            </a:r>
            <a:r>
              <a:rPr kumimoji="0" lang="en-US" altLang="zh-CN" sz="100" b="0" i="0" u="none" strike="noStrike" kern="0" cap="none" spc="0" normalizeH="0" baseline="0" noProof="0" dirty="0" smtClean="0">
                <a:ln>
                  <a:noFill/>
                </a:ln>
                <a:solidFill>
                  <a:schemeClr val="bg1">
                    <a:lumMod val="85000"/>
                  </a:schemeClr>
                </a:solidFill>
                <a:effectLst/>
                <a:uLnTx/>
                <a:uFillTx/>
              </a:rPr>
              <a:t>www.1ppt.com/fanwen/             </a:t>
            </a:r>
            <a:r>
              <a:rPr kumimoji="0" lang="zh-CN" altLang="en-US" sz="100" b="0" i="0" u="none" strike="noStrike" kern="0" cap="none" spc="0" normalizeH="0" baseline="0" noProof="0" dirty="0" smtClean="0">
                <a:ln>
                  <a:noFill/>
                </a:ln>
                <a:solidFill>
                  <a:schemeClr val="bg1">
                    <a:lumMod val="85000"/>
                  </a:schemeClr>
                </a:solidFill>
                <a:effectLst/>
                <a:uLnTx/>
                <a:uFillTx/>
              </a:rPr>
              <a:t>试卷下载：</a:t>
            </a:r>
            <a:r>
              <a:rPr kumimoji="0" lang="en-US" altLang="zh-CN" sz="100" b="0" i="0" u="none" strike="noStrike" kern="0" cap="none" spc="0" normalizeH="0" baseline="0" noProof="0" dirty="0" smtClean="0">
                <a:ln>
                  <a:noFill/>
                </a:ln>
                <a:solidFill>
                  <a:schemeClr val="bg1">
                    <a:lumMod val="85000"/>
                  </a:schemeClr>
                </a:solidFill>
                <a:effectLst/>
                <a:uLnTx/>
                <a:uFillTx/>
              </a:rPr>
              <a:t>www.1ppt.com/shiti/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教案下载：</a:t>
            </a:r>
            <a:r>
              <a:rPr kumimoji="0" lang="en-US" altLang="zh-CN" sz="100" b="0" i="0" u="none" strike="noStrike" kern="0" cap="none" spc="0" normalizeH="0" baseline="0" noProof="0" dirty="0" smtClean="0">
                <a:ln>
                  <a:noFill/>
                </a:ln>
                <a:solidFill>
                  <a:schemeClr val="bg1">
                    <a:lumMod val="85000"/>
                  </a:schemeClr>
                </a:solidFill>
                <a:effectLst/>
                <a:uLnTx/>
                <a:uFillTx/>
              </a:rPr>
              <a:t>www.1ppt.com/jiaoan/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字体下载：</a:t>
            </a:r>
            <a:r>
              <a:rPr kumimoji="0" lang="en-US" altLang="zh-CN" sz="100" b="0" i="0" u="none" strike="noStrike" kern="0" cap="none" spc="0" normalizeH="0" baseline="0" noProof="0" dirty="0" smtClean="0">
                <a:ln>
                  <a:noFill/>
                </a:ln>
                <a:solidFill>
                  <a:schemeClr val="bg1">
                    <a:lumMod val="85000"/>
                  </a:schemeClr>
                </a:solidFill>
                <a:effectLst/>
                <a:uLnTx/>
                <a:uFillTx/>
              </a:rPr>
              <a:t>www.1ppt.com/ziti/</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bg1">
                    <a:lumMod val="85000"/>
                  </a:schemeClr>
                </a:solidFill>
                <a:effectLst/>
                <a:uLnTx/>
                <a:uFillTx/>
              </a:rPr>
              <a:t> </a:t>
            </a:r>
            <a:endParaRPr kumimoji="0" lang="zh-CN" altLang="en-US" sz="100" b="0" i="0" u="none" strike="noStrike" kern="0" cap="none" spc="0" normalizeH="0" baseline="0" noProof="0" dirty="0" smtClean="0">
              <a:ln>
                <a:noFill/>
              </a:ln>
              <a:solidFill>
                <a:schemeClr val="bg1">
                  <a:lumMod val="85000"/>
                </a:schemeClr>
              </a:solidFill>
              <a:effectLst/>
              <a:uLnTx/>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015"/>
            <a:ext cx="8229600" cy="8574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536"/>
            <a:ext cx="4040188" cy="47990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442"/>
            <a:ext cx="4040188" cy="296398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151536"/>
            <a:ext cx="4041775" cy="47990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1631442"/>
            <a:ext cx="4041775" cy="296398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823"/>
            <a:ext cx="3008313" cy="871690"/>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49" y="204824"/>
            <a:ext cx="5111750" cy="439060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076514"/>
            <a:ext cx="3008313" cy="351891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8035" indent="0">
              <a:buNone/>
              <a:defRPr sz="675"/>
            </a:lvl7pPr>
            <a:lvl8pPr marL="2400935" indent="0">
              <a:buNone/>
              <a:defRPr sz="675"/>
            </a:lvl8pPr>
            <a:lvl9pPr marL="2743835" indent="0">
              <a:buNone/>
              <a:defRPr sz="675"/>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3.png"/><Relationship Id="rId14" Type="http://schemas.microsoft.com/office/2007/relationships/hdphoto" Target="../media/image2.wdp"/><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screen">
            <a:lum/>
            <a:extLst>
              <a:ext uri="{BEBA8EAE-BF5A-486C-A8C5-ECC9F3942E4B}">
                <a14:imgProps xmlns:a14="http://schemas.microsoft.com/office/drawing/2010/main">
                  <a14:imgLayer r:embed="rId14">
                    <a14:imgEffect>
                      <a14:brightnessContrast bright="12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6015"/>
            <a:ext cx="8229600" cy="8574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361"/>
            <a:ext cx="8229600" cy="3395066"/>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4768098"/>
            <a:ext cx="2133600" cy="273892"/>
          </a:xfrm>
          <a:prstGeom prst="rect">
            <a:avLst/>
          </a:prstGeom>
        </p:spPr>
        <p:txBody>
          <a:bodyPr vert="horz" lIns="91440" tIns="45720" rIns="91440" bIns="45720" rtlCol="0" anchor="ctr"/>
          <a:lstStyle>
            <a:lvl1pPr algn="l">
              <a:defRPr sz="900">
                <a:solidFill>
                  <a:schemeClr val="tx1">
                    <a:tint val="75000"/>
                  </a:schemeClr>
                </a:solidFill>
              </a:defRPr>
            </a:lvl1pPr>
          </a:lstStyle>
          <a:p>
            <a:fld id="{33EF50FB-A872-4548-BE96-D55726568788}" type="datetimeFigureOut">
              <a:rPr lang="zh-CN" altLang="en-US" smtClean="0"/>
            </a:fld>
            <a:endParaRPr lang="zh-CN" altLang="en-US"/>
          </a:p>
        </p:txBody>
      </p:sp>
      <p:sp>
        <p:nvSpPr>
          <p:cNvPr id="5" name="页脚占位符 4"/>
          <p:cNvSpPr>
            <a:spLocks noGrp="1"/>
          </p:cNvSpPr>
          <p:nvPr>
            <p:ph type="ftr" sz="quarter" idx="3"/>
          </p:nvPr>
        </p:nvSpPr>
        <p:spPr>
          <a:xfrm>
            <a:off x="3124200" y="4768098"/>
            <a:ext cx="2895600" cy="273892"/>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8098"/>
            <a:ext cx="2133600" cy="273892"/>
          </a:xfrm>
          <a:prstGeom prst="rect">
            <a:avLst/>
          </a:prstGeom>
        </p:spPr>
        <p:txBody>
          <a:bodyPr vert="horz" lIns="91440" tIns="45720" rIns="91440" bIns="45720" rtlCol="0" anchor="ctr"/>
          <a:lstStyle>
            <a:lvl1pPr algn="r">
              <a:defRPr sz="900">
                <a:solidFill>
                  <a:schemeClr val="tx1">
                    <a:tint val="75000"/>
                  </a:schemeClr>
                </a:solidFill>
              </a:defRPr>
            </a:lvl1pPr>
          </a:lstStyle>
          <a:p>
            <a:fld id="{FD2FABEE-F649-434F-AA04-C5194DFCC830}" type="slidenum">
              <a:rPr lang="zh-CN" altLang="en-US" smtClean="0"/>
            </a:fld>
            <a:endParaRPr lang="zh-CN" altLang="en-US"/>
          </a:p>
        </p:txBody>
      </p:sp>
      <p:pic>
        <p:nvPicPr>
          <p:cNvPr id="7" name="图片 6" descr="dblogo"/>
          <p:cNvPicPr>
            <a:picLocks noChangeAspect="1"/>
          </p:cNvPicPr>
          <p:nvPr userDrawn="1"/>
        </p:nvPicPr>
        <p:blipFill>
          <a:blip r:embed="rId15"/>
          <a:stretch>
            <a:fillRect/>
          </a:stretch>
        </p:blipFill>
        <p:spPr>
          <a:xfrm>
            <a:off x="457200" y="129540"/>
            <a:ext cx="1127760" cy="39116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6540" algn="l" defTabSz="685800" rtl="0" eaLnBrk="1" latinLnBrk="0" hangingPunct="1">
        <a:spcBef>
          <a:spcPct val="15000"/>
        </a:spcBef>
        <a:buFont typeface="Arial" panose="020B0604020202020204" pitchFamily="34" charset="0"/>
        <a:buChar char="•"/>
        <a:defRPr sz="2400" kern="1200">
          <a:solidFill>
            <a:schemeClr val="tx1"/>
          </a:solidFill>
          <a:latin typeface="+mn-lt"/>
          <a:ea typeface="+mn-ea"/>
          <a:cs typeface="+mn-cs"/>
        </a:defRPr>
      </a:lvl1pPr>
      <a:lvl2pPr marL="557530" indent="-213995" algn="l" defTabSz="685800" rtl="0" eaLnBrk="1" latinLnBrk="0" hangingPunct="1">
        <a:spcBef>
          <a:spcPct val="15000"/>
        </a:spcBef>
        <a:buFont typeface="Arial" panose="020B0604020202020204" pitchFamily="34" charset="0"/>
        <a:buChar char="–"/>
        <a:defRPr sz="2100" kern="1200">
          <a:solidFill>
            <a:schemeClr val="tx1"/>
          </a:solidFill>
          <a:latin typeface="+mn-lt"/>
          <a:ea typeface="+mn-ea"/>
          <a:cs typeface="+mn-cs"/>
        </a:defRPr>
      </a:lvl2pPr>
      <a:lvl3pPr marL="857250" indent="-170815" algn="l" defTabSz="685800" rtl="0" eaLnBrk="1" latinLnBrk="0" hangingPunct="1">
        <a:spcBef>
          <a:spcPct val="15000"/>
        </a:spcBef>
        <a:buFont typeface="Arial" panose="020B0604020202020204" pitchFamily="34" charset="0"/>
        <a:buChar char="•"/>
        <a:defRPr sz="1800" kern="1200">
          <a:solidFill>
            <a:schemeClr val="tx1"/>
          </a:solidFill>
          <a:latin typeface="+mn-lt"/>
          <a:ea typeface="+mn-ea"/>
          <a:cs typeface="+mn-cs"/>
        </a:defRPr>
      </a:lvl3pPr>
      <a:lvl4pPr marL="1200150"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4pPr>
      <a:lvl5pPr marL="1543050"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5pPr>
      <a:lvl6pPr marL="1886585"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6pPr>
      <a:lvl7pPr marL="2229485"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7pPr>
      <a:lvl8pPr marL="2572385"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8pPr>
      <a:lvl9pPr marL="2915285"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8.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8.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8.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8.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8.xml"/><Relationship Id="rId1"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8.xml"/><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8.xml"/><Relationship Id="rId1"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8.xml"/><Relationship Id="rId1"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8.xml"/><Relationship Id="rId1"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8.xml"/><Relationship Id="rId1"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8.xml"/><Relationship Id="rId1"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8.xml"/><Relationship Id="rId1"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8.xml"/><Relationship Id="rId1" Type="http://schemas.openxmlformats.org/officeDocument/2006/relationships/image" Target="../media/image25.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8.xml"/><Relationship Id="rId4" Type="http://schemas.openxmlformats.org/officeDocument/2006/relationships/image" Target="../media/image9.jpeg"/><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8.xml"/><Relationship Id="rId2" Type="http://schemas.openxmlformats.org/officeDocument/2006/relationships/image" Target="../media/image27.png"/><Relationship Id="rId1" Type="http://schemas.openxmlformats.org/officeDocument/2006/relationships/image" Target="../media/image26.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8.xml"/><Relationship Id="rId1" Type="http://schemas.openxmlformats.org/officeDocument/2006/relationships/image" Target="../media/image19.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8.xml"/><Relationship Id="rId1" Type="http://schemas.openxmlformats.org/officeDocument/2006/relationships/image" Target="../media/image28.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image" Target="../media/image10.png"/></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8.xml"/><Relationship Id="rId1" Type="http://schemas.openxmlformats.org/officeDocument/2006/relationships/image" Target="../media/image29.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8.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reeform 5"/>
          <p:cNvSpPr/>
          <p:nvPr/>
        </p:nvSpPr>
        <p:spPr bwMode="auto">
          <a:xfrm flipH="1">
            <a:off x="306636" y="662105"/>
            <a:ext cx="1211205" cy="1398008"/>
          </a:xfrm>
          <a:custGeom>
            <a:avLst/>
            <a:gdLst>
              <a:gd name="T0" fmla="*/ 2010 w 2010"/>
              <a:gd name="T1" fmla="*/ 1740 h 2320"/>
              <a:gd name="T2" fmla="*/ 1005 w 2010"/>
              <a:gd name="T3" fmla="*/ 2320 h 2320"/>
              <a:gd name="T4" fmla="*/ 0 w 2010"/>
              <a:gd name="T5" fmla="*/ 1740 h 2320"/>
              <a:gd name="T6" fmla="*/ 0 w 2010"/>
              <a:gd name="T7" fmla="*/ 581 h 2320"/>
              <a:gd name="T8" fmla="*/ 1005 w 2010"/>
              <a:gd name="T9" fmla="*/ 0 h 2320"/>
              <a:gd name="T10" fmla="*/ 2010 w 2010"/>
              <a:gd name="T11" fmla="*/ 581 h 2320"/>
              <a:gd name="T12" fmla="*/ 2010 w 2010"/>
              <a:gd name="T13" fmla="*/ 1740 h 2320"/>
            </a:gdLst>
            <a:ahLst/>
            <a:cxnLst>
              <a:cxn ang="0">
                <a:pos x="T0" y="T1"/>
              </a:cxn>
              <a:cxn ang="0">
                <a:pos x="T2" y="T3"/>
              </a:cxn>
              <a:cxn ang="0">
                <a:pos x="T4" y="T5"/>
              </a:cxn>
              <a:cxn ang="0">
                <a:pos x="T6" y="T7"/>
              </a:cxn>
              <a:cxn ang="0">
                <a:pos x="T8" y="T9"/>
              </a:cxn>
              <a:cxn ang="0">
                <a:pos x="T10" y="T11"/>
              </a:cxn>
              <a:cxn ang="0">
                <a:pos x="T12" y="T13"/>
              </a:cxn>
            </a:cxnLst>
            <a:rect l="0" t="0" r="r" b="b"/>
            <a:pathLst>
              <a:path w="2010" h="2320">
                <a:moveTo>
                  <a:pt x="2010" y="1740"/>
                </a:moveTo>
                <a:lnTo>
                  <a:pt x="1005" y="2320"/>
                </a:lnTo>
                <a:lnTo>
                  <a:pt x="0" y="1740"/>
                </a:lnTo>
                <a:lnTo>
                  <a:pt x="0" y="581"/>
                </a:lnTo>
                <a:lnTo>
                  <a:pt x="1005" y="0"/>
                </a:lnTo>
                <a:lnTo>
                  <a:pt x="2010" y="581"/>
                </a:lnTo>
                <a:lnTo>
                  <a:pt x="2010" y="1740"/>
                </a:lnTo>
                <a:close/>
              </a:path>
            </a:pathLst>
          </a:custGeom>
          <a:solidFill>
            <a:srgbClr val="E0E0E0"/>
          </a:soli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solidFill>
                <a:schemeClr val="bg1"/>
              </a:solidFill>
              <a:effectLst>
                <a:outerShdw blurRad="38100" dist="38100" dir="2700000" algn="tl">
                  <a:srgbClr val="000000">
                    <a:alpha val="43137"/>
                  </a:srgbClr>
                </a:outerShdw>
              </a:effectLst>
              <a:latin typeface="DIN-BoldItalic" pitchFamily="50" charset="0"/>
            </a:endParaRPr>
          </a:p>
        </p:txBody>
      </p:sp>
      <p:sp>
        <p:nvSpPr>
          <p:cNvPr id="36" name="Freeform 5"/>
          <p:cNvSpPr/>
          <p:nvPr/>
        </p:nvSpPr>
        <p:spPr bwMode="auto">
          <a:xfrm rot="1709469">
            <a:off x="622097" y="691534"/>
            <a:ext cx="1509454" cy="133781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100000">
                <a:srgbClr val="FDFDFD"/>
              </a:gs>
              <a:gs pos="0">
                <a:srgbClr val="E4E4E4"/>
              </a:gs>
            </a:gsLst>
            <a:lin ang="2700000" scaled="1"/>
          </a:gradFill>
          <a:ln w="19050">
            <a:gradFill flip="none" rotWithShape="1">
              <a:gsLst>
                <a:gs pos="0">
                  <a:schemeClr val="bg1"/>
                </a:gs>
                <a:gs pos="100000">
                  <a:schemeClr val="bg1">
                    <a:lumMod val="85000"/>
                  </a:schemeClr>
                </a:gs>
              </a:gsLst>
              <a:lin ang="2700000" scaled="1"/>
              <a:tileRect/>
            </a:gradFill>
          </a:ln>
          <a:effectLst>
            <a:outerShdw blurRad="317500" dist="127000" dir="2700000" algn="tl" rotWithShape="0">
              <a:prstClr val="black">
                <a:alpha val="30000"/>
              </a:prstClr>
            </a:outerShdw>
          </a:effectLst>
        </p:spPr>
        <p:txBody>
          <a:bodyPr vert="horz" wrap="square" lIns="68562" tIns="34281" rIns="68562" bIns="34281" numCol="1" anchor="t" anchorCtr="0" compatLnSpc="1"/>
          <a:lstStyle/>
          <a:p>
            <a:endParaRPr lang="zh-CN" altLang="en-US" sz="135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37" name="组合 36"/>
          <p:cNvGrpSpPr/>
          <p:nvPr/>
        </p:nvGrpSpPr>
        <p:grpSpPr>
          <a:xfrm>
            <a:off x="944409" y="768876"/>
            <a:ext cx="866382" cy="1106502"/>
            <a:chOff x="5499100" y="2711450"/>
            <a:chExt cx="1193801" cy="1524666"/>
          </a:xfrm>
          <a:gradFill>
            <a:gsLst>
              <a:gs pos="0">
                <a:srgbClr val="0070C0"/>
              </a:gs>
              <a:gs pos="100000">
                <a:srgbClr val="00B0F0"/>
              </a:gs>
            </a:gsLst>
            <a:lin ang="5400000" scaled="1"/>
          </a:gradFill>
        </p:grpSpPr>
        <p:sp>
          <p:nvSpPr>
            <p:cNvPr id="38" name="Freeform 17"/>
            <p:cNvSpPr/>
            <p:nvPr/>
          </p:nvSpPr>
          <p:spPr bwMode="auto">
            <a:xfrm>
              <a:off x="5892800" y="2711450"/>
              <a:ext cx="401638" cy="439738"/>
            </a:xfrm>
            <a:custGeom>
              <a:avLst/>
              <a:gdLst>
                <a:gd name="T0" fmla="*/ 12 w 106"/>
                <a:gd name="T1" fmla="*/ 75 h 116"/>
                <a:gd name="T2" fmla="*/ 54 w 106"/>
                <a:gd name="T3" fmla="*/ 116 h 116"/>
                <a:gd name="T4" fmla="*/ 96 w 106"/>
                <a:gd name="T5" fmla="*/ 74 h 116"/>
                <a:gd name="T6" fmla="*/ 106 w 106"/>
                <a:gd name="T7" fmla="*/ 56 h 116"/>
                <a:gd name="T8" fmla="*/ 99 w 106"/>
                <a:gd name="T9" fmla="*/ 48 h 116"/>
                <a:gd name="T10" fmla="*/ 54 w 106"/>
                <a:gd name="T11" fmla="*/ 0 h 116"/>
                <a:gd name="T12" fmla="*/ 9 w 106"/>
                <a:gd name="T13" fmla="*/ 47 h 116"/>
                <a:gd name="T14" fmla="*/ 1 w 106"/>
                <a:gd name="T15" fmla="*/ 56 h 116"/>
                <a:gd name="T16" fmla="*/ 12 w 106"/>
                <a:gd name="T17" fmla="*/ 75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16">
                  <a:moveTo>
                    <a:pt x="12" y="75"/>
                  </a:moveTo>
                  <a:cubicBezTo>
                    <a:pt x="18" y="96"/>
                    <a:pt x="31" y="116"/>
                    <a:pt x="54" y="116"/>
                  </a:cubicBezTo>
                  <a:cubicBezTo>
                    <a:pt x="76" y="116"/>
                    <a:pt x="90" y="96"/>
                    <a:pt x="96" y="74"/>
                  </a:cubicBezTo>
                  <a:cubicBezTo>
                    <a:pt x="102" y="72"/>
                    <a:pt x="106" y="63"/>
                    <a:pt x="106" y="56"/>
                  </a:cubicBezTo>
                  <a:cubicBezTo>
                    <a:pt x="105" y="51"/>
                    <a:pt x="103" y="49"/>
                    <a:pt x="99" y="48"/>
                  </a:cubicBezTo>
                  <a:cubicBezTo>
                    <a:pt x="98" y="21"/>
                    <a:pt x="80" y="0"/>
                    <a:pt x="54" y="0"/>
                  </a:cubicBezTo>
                  <a:cubicBezTo>
                    <a:pt x="28" y="0"/>
                    <a:pt x="10" y="21"/>
                    <a:pt x="9" y="47"/>
                  </a:cubicBezTo>
                  <a:cubicBezTo>
                    <a:pt x="4" y="48"/>
                    <a:pt x="2" y="51"/>
                    <a:pt x="1" y="56"/>
                  </a:cubicBezTo>
                  <a:cubicBezTo>
                    <a:pt x="0" y="63"/>
                    <a:pt x="5" y="73"/>
                    <a:pt x="12"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42" name="Freeform 18"/>
            <p:cNvSpPr/>
            <p:nvPr/>
          </p:nvSpPr>
          <p:spPr bwMode="auto">
            <a:xfrm>
              <a:off x="5499100" y="3695700"/>
              <a:ext cx="1190625" cy="298450"/>
            </a:xfrm>
            <a:custGeom>
              <a:avLst/>
              <a:gdLst>
                <a:gd name="T0" fmla="*/ 0 w 750"/>
                <a:gd name="T1" fmla="*/ 0 h 188"/>
                <a:gd name="T2" fmla="*/ 79 w 750"/>
                <a:gd name="T3" fmla="*/ 188 h 188"/>
                <a:gd name="T4" fmla="*/ 122 w 750"/>
                <a:gd name="T5" fmla="*/ 188 h 188"/>
                <a:gd name="T6" fmla="*/ 119 w 750"/>
                <a:gd name="T7" fmla="*/ 72 h 188"/>
                <a:gd name="T8" fmla="*/ 633 w 750"/>
                <a:gd name="T9" fmla="*/ 72 h 188"/>
                <a:gd name="T10" fmla="*/ 630 w 750"/>
                <a:gd name="T11" fmla="*/ 188 h 188"/>
                <a:gd name="T12" fmla="*/ 673 w 750"/>
                <a:gd name="T13" fmla="*/ 188 h 188"/>
                <a:gd name="T14" fmla="*/ 750 w 750"/>
                <a:gd name="T15" fmla="*/ 0 h 188"/>
                <a:gd name="T16" fmla="*/ 0 w 750"/>
                <a:gd name="T17"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0" h="188">
                  <a:moveTo>
                    <a:pt x="0" y="0"/>
                  </a:moveTo>
                  <a:lnTo>
                    <a:pt x="79" y="188"/>
                  </a:lnTo>
                  <a:lnTo>
                    <a:pt x="122" y="188"/>
                  </a:lnTo>
                  <a:lnTo>
                    <a:pt x="119" y="72"/>
                  </a:lnTo>
                  <a:lnTo>
                    <a:pt x="633" y="72"/>
                  </a:lnTo>
                  <a:lnTo>
                    <a:pt x="630" y="188"/>
                  </a:lnTo>
                  <a:lnTo>
                    <a:pt x="673" y="188"/>
                  </a:lnTo>
                  <a:lnTo>
                    <a:pt x="75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43" name="Freeform 19"/>
            <p:cNvSpPr/>
            <p:nvPr/>
          </p:nvSpPr>
          <p:spPr bwMode="auto">
            <a:xfrm>
              <a:off x="5722938" y="3846513"/>
              <a:ext cx="746125" cy="389603"/>
            </a:xfrm>
            <a:custGeom>
              <a:avLst/>
              <a:gdLst>
                <a:gd name="T0" fmla="*/ 2 w 470"/>
                <a:gd name="T1" fmla="*/ 193 h 193"/>
                <a:gd name="T2" fmla="*/ 465 w 470"/>
                <a:gd name="T3" fmla="*/ 193 h 193"/>
                <a:gd name="T4" fmla="*/ 470 w 470"/>
                <a:gd name="T5" fmla="*/ 0 h 193"/>
                <a:gd name="T6" fmla="*/ 0 w 470"/>
                <a:gd name="T7" fmla="*/ 0 h 193"/>
                <a:gd name="T8" fmla="*/ 2 w 470"/>
                <a:gd name="T9" fmla="*/ 193 h 193"/>
                <a:gd name="connsiteX0" fmla="*/ 43 w 10000"/>
                <a:gd name="connsiteY0" fmla="*/ 10000 h 11093"/>
                <a:gd name="connsiteX1" fmla="*/ 9894 w 10000"/>
                <a:gd name="connsiteY1" fmla="*/ 10000 h 11093"/>
                <a:gd name="connsiteX2" fmla="*/ 10000 w 10000"/>
                <a:gd name="connsiteY2" fmla="*/ 0 h 11093"/>
                <a:gd name="connsiteX3" fmla="*/ 0 w 10000"/>
                <a:gd name="connsiteY3" fmla="*/ 0 h 11093"/>
                <a:gd name="connsiteX4" fmla="*/ 43 w 10000"/>
                <a:gd name="connsiteY4" fmla="*/ 10000 h 11093"/>
                <a:gd name="connsiteX0-1" fmla="*/ 43 w 10000"/>
                <a:gd name="connsiteY0-2" fmla="*/ 10000 h 11815"/>
                <a:gd name="connsiteX1-3" fmla="*/ 9894 w 10000"/>
                <a:gd name="connsiteY1-4" fmla="*/ 10000 h 11815"/>
                <a:gd name="connsiteX2-5" fmla="*/ 10000 w 10000"/>
                <a:gd name="connsiteY2-6" fmla="*/ 0 h 11815"/>
                <a:gd name="connsiteX3-7" fmla="*/ 0 w 10000"/>
                <a:gd name="connsiteY3-8" fmla="*/ 0 h 11815"/>
                <a:gd name="connsiteX4-9" fmla="*/ 43 w 10000"/>
                <a:gd name="connsiteY4-10" fmla="*/ 10000 h 11815"/>
                <a:gd name="connsiteX0-11" fmla="*/ 43 w 10000"/>
                <a:gd name="connsiteY0-12" fmla="*/ 10000 h 11784"/>
                <a:gd name="connsiteX1-13" fmla="*/ 9894 w 10000"/>
                <a:gd name="connsiteY1-14" fmla="*/ 10000 h 11784"/>
                <a:gd name="connsiteX2-15" fmla="*/ 10000 w 10000"/>
                <a:gd name="connsiteY2-16" fmla="*/ 0 h 11784"/>
                <a:gd name="connsiteX3-17" fmla="*/ 0 w 10000"/>
                <a:gd name="connsiteY3-18" fmla="*/ 0 h 11784"/>
                <a:gd name="connsiteX4-19" fmla="*/ 43 w 10000"/>
                <a:gd name="connsiteY4-20" fmla="*/ 10000 h 11784"/>
                <a:gd name="connsiteX0-21" fmla="*/ 43 w 10000"/>
                <a:gd name="connsiteY0-22" fmla="*/ 10000 h 11753"/>
                <a:gd name="connsiteX1-23" fmla="*/ 9894 w 10000"/>
                <a:gd name="connsiteY1-24" fmla="*/ 10000 h 11753"/>
                <a:gd name="connsiteX2-25" fmla="*/ 10000 w 10000"/>
                <a:gd name="connsiteY2-26" fmla="*/ 0 h 11753"/>
                <a:gd name="connsiteX3-27" fmla="*/ 0 w 10000"/>
                <a:gd name="connsiteY3-28" fmla="*/ 0 h 11753"/>
                <a:gd name="connsiteX4-29" fmla="*/ 43 w 10000"/>
                <a:gd name="connsiteY4-30" fmla="*/ 10000 h 11753"/>
                <a:gd name="connsiteX0-31" fmla="*/ 43 w 10000"/>
                <a:gd name="connsiteY0-32" fmla="*/ 10000 h 12074"/>
                <a:gd name="connsiteX1-33" fmla="*/ 9894 w 10000"/>
                <a:gd name="connsiteY1-34" fmla="*/ 10000 h 12074"/>
                <a:gd name="connsiteX2-35" fmla="*/ 10000 w 10000"/>
                <a:gd name="connsiteY2-36" fmla="*/ 0 h 12074"/>
                <a:gd name="connsiteX3-37" fmla="*/ 0 w 10000"/>
                <a:gd name="connsiteY3-38" fmla="*/ 0 h 12074"/>
                <a:gd name="connsiteX4-39" fmla="*/ 43 w 10000"/>
                <a:gd name="connsiteY4-40" fmla="*/ 10000 h 12074"/>
                <a:gd name="connsiteX0-41" fmla="*/ 43 w 10000"/>
                <a:gd name="connsiteY0-42" fmla="*/ 10000 h 12813"/>
                <a:gd name="connsiteX1-43" fmla="*/ 9894 w 10000"/>
                <a:gd name="connsiteY1-44" fmla="*/ 10000 h 12813"/>
                <a:gd name="connsiteX2-45" fmla="*/ 10000 w 10000"/>
                <a:gd name="connsiteY2-46" fmla="*/ 0 h 12813"/>
                <a:gd name="connsiteX3-47" fmla="*/ 0 w 10000"/>
                <a:gd name="connsiteY3-48" fmla="*/ 0 h 12813"/>
                <a:gd name="connsiteX4-49" fmla="*/ 43 w 10000"/>
                <a:gd name="connsiteY4-50" fmla="*/ 10000 h 12813"/>
                <a:gd name="connsiteX0-51" fmla="*/ 43 w 10000"/>
                <a:gd name="connsiteY0-52" fmla="*/ 10000 h 12716"/>
                <a:gd name="connsiteX1-53" fmla="*/ 9963 w 10000"/>
                <a:gd name="connsiteY1-54" fmla="*/ 9777 h 12716"/>
                <a:gd name="connsiteX2-55" fmla="*/ 10000 w 10000"/>
                <a:gd name="connsiteY2-56" fmla="*/ 0 h 12716"/>
                <a:gd name="connsiteX3-57" fmla="*/ 0 w 10000"/>
                <a:gd name="connsiteY3-58" fmla="*/ 0 h 12716"/>
                <a:gd name="connsiteX4-59" fmla="*/ 43 w 10000"/>
                <a:gd name="connsiteY4-60" fmla="*/ 10000 h 1271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2716">
                  <a:moveTo>
                    <a:pt x="43" y="10000"/>
                  </a:moveTo>
                  <a:cubicBezTo>
                    <a:pt x="3260" y="14266"/>
                    <a:pt x="7554" y="12976"/>
                    <a:pt x="9963" y="9777"/>
                  </a:cubicBezTo>
                  <a:cubicBezTo>
                    <a:pt x="9998" y="6444"/>
                    <a:pt x="9965" y="3333"/>
                    <a:pt x="10000" y="0"/>
                  </a:cubicBezTo>
                  <a:lnTo>
                    <a:pt x="0" y="0"/>
                  </a:lnTo>
                  <a:cubicBezTo>
                    <a:pt x="14" y="3333"/>
                    <a:pt x="29" y="6667"/>
                    <a:pt x="43" y="100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46" name="Freeform 20"/>
            <p:cNvSpPr/>
            <p:nvPr/>
          </p:nvSpPr>
          <p:spPr bwMode="auto">
            <a:xfrm>
              <a:off x="6488113" y="360045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47" name="Freeform 21"/>
            <p:cNvSpPr/>
            <p:nvPr/>
          </p:nvSpPr>
          <p:spPr bwMode="auto">
            <a:xfrm>
              <a:off x="5684838" y="3173413"/>
              <a:ext cx="1008063" cy="450850"/>
            </a:xfrm>
            <a:custGeom>
              <a:avLst/>
              <a:gdLst>
                <a:gd name="T0" fmla="*/ 49 w 266"/>
                <a:gd name="T1" fmla="*/ 64 h 119"/>
                <a:gd name="T2" fmla="*/ 49 w 266"/>
                <a:gd name="T3" fmla="*/ 64 h 119"/>
                <a:gd name="T4" fmla="*/ 49 w 266"/>
                <a:gd name="T5" fmla="*/ 119 h 119"/>
                <a:gd name="T6" fmla="*/ 105 w 266"/>
                <a:gd name="T7" fmla="*/ 119 h 119"/>
                <a:gd name="T8" fmla="*/ 102 w 266"/>
                <a:gd name="T9" fmla="*/ 83 h 119"/>
                <a:gd name="T10" fmla="*/ 108 w 266"/>
                <a:gd name="T11" fmla="*/ 74 h 119"/>
                <a:gd name="T12" fmla="*/ 115 w 266"/>
                <a:gd name="T13" fmla="*/ 83 h 119"/>
                <a:gd name="T14" fmla="*/ 112 w 266"/>
                <a:gd name="T15" fmla="*/ 119 h 119"/>
                <a:gd name="T16" fmla="*/ 167 w 266"/>
                <a:gd name="T17" fmla="*/ 119 h 119"/>
                <a:gd name="T18" fmla="*/ 167 w 266"/>
                <a:gd name="T19" fmla="*/ 76 h 119"/>
                <a:gd name="T20" fmla="*/ 179 w 266"/>
                <a:gd name="T21" fmla="*/ 95 h 119"/>
                <a:gd name="T22" fmla="*/ 187 w 266"/>
                <a:gd name="T23" fmla="*/ 105 h 119"/>
                <a:gd name="T24" fmla="*/ 192 w 266"/>
                <a:gd name="T25" fmla="*/ 110 h 119"/>
                <a:gd name="T26" fmla="*/ 197 w 266"/>
                <a:gd name="T27" fmla="*/ 112 h 119"/>
                <a:gd name="T28" fmla="*/ 205 w 266"/>
                <a:gd name="T29" fmla="*/ 114 h 119"/>
                <a:gd name="T30" fmla="*/ 212 w 266"/>
                <a:gd name="T31" fmla="*/ 113 h 119"/>
                <a:gd name="T32" fmla="*/ 216 w 266"/>
                <a:gd name="T33" fmla="*/ 111 h 119"/>
                <a:gd name="T34" fmla="*/ 220 w 266"/>
                <a:gd name="T35" fmla="*/ 108 h 119"/>
                <a:gd name="T36" fmla="*/ 226 w 266"/>
                <a:gd name="T37" fmla="*/ 103 h 119"/>
                <a:gd name="T38" fmla="*/ 236 w 266"/>
                <a:gd name="T39" fmla="*/ 92 h 119"/>
                <a:gd name="T40" fmla="*/ 259 w 266"/>
                <a:gd name="T41" fmla="*/ 67 h 119"/>
                <a:gd name="T42" fmla="*/ 257 w 266"/>
                <a:gd name="T43" fmla="*/ 39 h 119"/>
                <a:gd name="T44" fmla="*/ 254 w 266"/>
                <a:gd name="T45" fmla="*/ 37 h 119"/>
                <a:gd name="T46" fmla="*/ 262 w 266"/>
                <a:gd name="T47" fmla="*/ 29 h 119"/>
                <a:gd name="T48" fmla="*/ 262 w 266"/>
                <a:gd name="T49" fmla="*/ 18 h 119"/>
                <a:gd name="T50" fmla="*/ 251 w 266"/>
                <a:gd name="T51" fmla="*/ 18 h 119"/>
                <a:gd name="T52" fmla="*/ 233 w 266"/>
                <a:gd name="T53" fmla="*/ 38 h 119"/>
                <a:gd name="T54" fmla="*/ 229 w 266"/>
                <a:gd name="T55" fmla="*/ 41 h 119"/>
                <a:gd name="T56" fmla="*/ 229 w 266"/>
                <a:gd name="T57" fmla="*/ 41 h 119"/>
                <a:gd name="T58" fmla="*/ 211 w 266"/>
                <a:gd name="T59" fmla="*/ 62 h 119"/>
                <a:gd name="T60" fmla="*/ 207 w 266"/>
                <a:gd name="T61" fmla="*/ 66 h 119"/>
                <a:gd name="T62" fmla="*/ 204 w 266"/>
                <a:gd name="T63" fmla="*/ 60 h 119"/>
                <a:gd name="T64" fmla="*/ 190 w 266"/>
                <a:gd name="T65" fmla="*/ 35 h 119"/>
                <a:gd name="T66" fmla="*/ 186 w 266"/>
                <a:gd name="T67" fmla="*/ 26 h 119"/>
                <a:gd name="T68" fmla="*/ 184 w 266"/>
                <a:gd name="T69" fmla="*/ 23 h 119"/>
                <a:gd name="T70" fmla="*/ 184 w 266"/>
                <a:gd name="T71" fmla="*/ 22 h 119"/>
                <a:gd name="T72" fmla="*/ 184 w 266"/>
                <a:gd name="T73" fmla="*/ 22 h 119"/>
                <a:gd name="T74" fmla="*/ 179 w 266"/>
                <a:gd name="T75" fmla="*/ 16 h 119"/>
                <a:gd name="T76" fmla="*/ 152 w 266"/>
                <a:gd name="T77" fmla="*/ 4 h 119"/>
                <a:gd name="T78" fmla="*/ 138 w 266"/>
                <a:gd name="T79" fmla="*/ 0 h 119"/>
                <a:gd name="T80" fmla="*/ 138 w 266"/>
                <a:gd name="T81" fmla="*/ 0 h 119"/>
                <a:gd name="T82" fmla="*/ 138 w 266"/>
                <a:gd name="T83" fmla="*/ 0 h 119"/>
                <a:gd name="T84" fmla="*/ 120 w 266"/>
                <a:gd name="T85" fmla="*/ 62 h 119"/>
                <a:gd name="T86" fmla="*/ 114 w 266"/>
                <a:gd name="T87" fmla="*/ 24 h 119"/>
                <a:gd name="T88" fmla="*/ 119 w 266"/>
                <a:gd name="T89" fmla="*/ 12 h 119"/>
                <a:gd name="T90" fmla="*/ 111 w 266"/>
                <a:gd name="T91" fmla="*/ 5 h 119"/>
                <a:gd name="T92" fmla="*/ 105 w 266"/>
                <a:gd name="T93" fmla="*/ 5 h 119"/>
                <a:gd name="T94" fmla="*/ 97 w 266"/>
                <a:gd name="T95" fmla="*/ 12 h 119"/>
                <a:gd name="T96" fmla="*/ 102 w 266"/>
                <a:gd name="T97" fmla="*/ 24 h 119"/>
                <a:gd name="T98" fmla="*/ 96 w 266"/>
                <a:gd name="T99" fmla="*/ 62 h 119"/>
                <a:gd name="T100" fmla="*/ 78 w 266"/>
                <a:gd name="T101" fmla="*/ 0 h 119"/>
                <a:gd name="T102" fmla="*/ 78 w 266"/>
                <a:gd name="T103" fmla="*/ 0 h 119"/>
                <a:gd name="T104" fmla="*/ 78 w 266"/>
                <a:gd name="T105" fmla="*/ 0 h 119"/>
                <a:gd name="T106" fmla="*/ 67 w 266"/>
                <a:gd name="T107" fmla="*/ 4 h 119"/>
                <a:gd name="T108" fmla="*/ 28 w 266"/>
                <a:gd name="T109" fmla="*/ 20 h 119"/>
                <a:gd name="T110" fmla="*/ 0 w 266"/>
                <a:gd name="T111" fmla="*/ 119 h 119"/>
                <a:gd name="T112" fmla="*/ 38 w 266"/>
                <a:gd name="T113" fmla="*/ 119 h 119"/>
                <a:gd name="T114" fmla="*/ 49 w 266"/>
                <a:gd name="T115" fmla="*/ 6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66" h="119">
                  <a:moveTo>
                    <a:pt x="49" y="64"/>
                  </a:moveTo>
                  <a:cubicBezTo>
                    <a:pt x="49" y="64"/>
                    <a:pt x="49" y="64"/>
                    <a:pt x="49" y="64"/>
                  </a:cubicBezTo>
                  <a:cubicBezTo>
                    <a:pt x="49" y="119"/>
                    <a:pt x="49" y="119"/>
                    <a:pt x="49" y="119"/>
                  </a:cubicBezTo>
                  <a:cubicBezTo>
                    <a:pt x="105" y="119"/>
                    <a:pt x="105" y="119"/>
                    <a:pt x="105" y="119"/>
                  </a:cubicBezTo>
                  <a:cubicBezTo>
                    <a:pt x="102" y="83"/>
                    <a:pt x="102" y="83"/>
                    <a:pt x="102" y="83"/>
                  </a:cubicBezTo>
                  <a:cubicBezTo>
                    <a:pt x="102" y="78"/>
                    <a:pt x="105" y="74"/>
                    <a:pt x="108" y="74"/>
                  </a:cubicBezTo>
                  <a:cubicBezTo>
                    <a:pt x="112" y="74"/>
                    <a:pt x="115" y="78"/>
                    <a:pt x="115" y="83"/>
                  </a:cubicBezTo>
                  <a:cubicBezTo>
                    <a:pt x="112" y="119"/>
                    <a:pt x="112" y="119"/>
                    <a:pt x="112" y="119"/>
                  </a:cubicBezTo>
                  <a:cubicBezTo>
                    <a:pt x="167" y="119"/>
                    <a:pt x="167" y="119"/>
                    <a:pt x="167" y="119"/>
                  </a:cubicBezTo>
                  <a:cubicBezTo>
                    <a:pt x="167" y="76"/>
                    <a:pt x="167" y="76"/>
                    <a:pt x="167" y="76"/>
                  </a:cubicBezTo>
                  <a:cubicBezTo>
                    <a:pt x="171" y="83"/>
                    <a:pt x="175" y="89"/>
                    <a:pt x="179" y="95"/>
                  </a:cubicBezTo>
                  <a:cubicBezTo>
                    <a:pt x="182" y="99"/>
                    <a:pt x="184" y="102"/>
                    <a:pt x="187" y="105"/>
                  </a:cubicBezTo>
                  <a:cubicBezTo>
                    <a:pt x="188" y="106"/>
                    <a:pt x="190" y="108"/>
                    <a:pt x="192" y="110"/>
                  </a:cubicBezTo>
                  <a:cubicBezTo>
                    <a:pt x="193" y="111"/>
                    <a:pt x="195" y="111"/>
                    <a:pt x="197" y="112"/>
                  </a:cubicBezTo>
                  <a:cubicBezTo>
                    <a:pt x="199" y="113"/>
                    <a:pt x="202" y="114"/>
                    <a:pt x="205" y="114"/>
                  </a:cubicBezTo>
                  <a:cubicBezTo>
                    <a:pt x="207" y="114"/>
                    <a:pt x="209" y="114"/>
                    <a:pt x="212" y="113"/>
                  </a:cubicBezTo>
                  <a:cubicBezTo>
                    <a:pt x="214" y="112"/>
                    <a:pt x="215" y="112"/>
                    <a:pt x="216" y="111"/>
                  </a:cubicBezTo>
                  <a:cubicBezTo>
                    <a:pt x="218" y="110"/>
                    <a:pt x="219" y="109"/>
                    <a:pt x="220" y="108"/>
                  </a:cubicBezTo>
                  <a:cubicBezTo>
                    <a:pt x="222" y="107"/>
                    <a:pt x="224" y="105"/>
                    <a:pt x="226" y="103"/>
                  </a:cubicBezTo>
                  <a:cubicBezTo>
                    <a:pt x="229" y="100"/>
                    <a:pt x="233" y="96"/>
                    <a:pt x="236" y="92"/>
                  </a:cubicBezTo>
                  <a:cubicBezTo>
                    <a:pt x="247" y="80"/>
                    <a:pt x="259" y="67"/>
                    <a:pt x="259" y="67"/>
                  </a:cubicBezTo>
                  <a:cubicBezTo>
                    <a:pt x="266" y="58"/>
                    <a:pt x="265" y="46"/>
                    <a:pt x="257" y="39"/>
                  </a:cubicBezTo>
                  <a:cubicBezTo>
                    <a:pt x="256" y="38"/>
                    <a:pt x="255" y="38"/>
                    <a:pt x="254" y="37"/>
                  </a:cubicBezTo>
                  <a:cubicBezTo>
                    <a:pt x="262" y="29"/>
                    <a:pt x="262" y="29"/>
                    <a:pt x="262" y="29"/>
                  </a:cubicBezTo>
                  <a:cubicBezTo>
                    <a:pt x="265" y="26"/>
                    <a:pt x="265" y="21"/>
                    <a:pt x="262" y="18"/>
                  </a:cubicBezTo>
                  <a:cubicBezTo>
                    <a:pt x="259" y="15"/>
                    <a:pt x="254" y="15"/>
                    <a:pt x="251" y="18"/>
                  </a:cubicBezTo>
                  <a:cubicBezTo>
                    <a:pt x="233" y="38"/>
                    <a:pt x="233" y="38"/>
                    <a:pt x="233" y="38"/>
                  </a:cubicBezTo>
                  <a:cubicBezTo>
                    <a:pt x="231" y="39"/>
                    <a:pt x="230" y="40"/>
                    <a:pt x="229" y="41"/>
                  </a:cubicBezTo>
                  <a:cubicBezTo>
                    <a:pt x="229" y="41"/>
                    <a:pt x="229" y="41"/>
                    <a:pt x="229" y="41"/>
                  </a:cubicBezTo>
                  <a:cubicBezTo>
                    <a:pt x="227" y="43"/>
                    <a:pt x="219" y="53"/>
                    <a:pt x="211" y="62"/>
                  </a:cubicBezTo>
                  <a:cubicBezTo>
                    <a:pt x="209" y="63"/>
                    <a:pt x="208" y="64"/>
                    <a:pt x="207" y="66"/>
                  </a:cubicBezTo>
                  <a:cubicBezTo>
                    <a:pt x="206" y="64"/>
                    <a:pt x="205" y="62"/>
                    <a:pt x="204" y="60"/>
                  </a:cubicBezTo>
                  <a:cubicBezTo>
                    <a:pt x="199" y="52"/>
                    <a:pt x="194" y="42"/>
                    <a:pt x="190" y="35"/>
                  </a:cubicBezTo>
                  <a:cubicBezTo>
                    <a:pt x="188" y="31"/>
                    <a:pt x="187" y="28"/>
                    <a:pt x="186" y="26"/>
                  </a:cubicBezTo>
                  <a:cubicBezTo>
                    <a:pt x="185" y="24"/>
                    <a:pt x="185" y="24"/>
                    <a:pt x="184" y="23"/>
                  </a:cubicBezTo>
                  <a:cubicBezTo>
                    <a:pt x="184" y="22"/>
                    <a:pt x="184" y="22"/>
                    <a:pt x="184" y="22"/>
                  </a:cubicBezTo>
                  <a:cubicBezTo>
                    <a:pt x="184" y="22"/>
                    <a:pt x="184" y="22"/>
                    <a:pt x="184" y="22"/>
                  </a:cubicBezTo>
                  <a:cubicBezTo>
                    <a:pt x="183" y="20"/>
                    <a:pt x="181" y="18"/>
                    <a:pt x="179" y="16"/>
                  </a:cubicBezTo>
                  <a:cubicBezTo>
                    <a:pt x="177" y="13"/>
                    <a:pt x="171" y="9"/>
                    <a:pt x="152" y="4"/>
                  </a:cubicBezTo>
                  <a:cubicBezTo>
                    <a:pt x="147" y="2"/>
                    <a:pt x="142" y="1"/>
                    <a:pt x="138" y="0"/>
                  </a:cubicBezTo>
                  <a:cubicBezTo>
                    <a:pt x="138" y="0"/>
                    <a:pt x="138" y="0"/>
                    <a:pt x="138" y="0"/>
                  </a:cubicBezTo>
                  <a:cubicBezTo>
                    <a:pt x="138" y="0"/>
                    <a:pt x="138" y="0"/>
                    <a:pt x="138" y="0"/>
                  </a:cubicBezTo>
                  <a:cubicBezTo>
                    <a:pt x="137" y="10"/>
                    <a:pt x="134" y="33"/>
                    <a:pt x="120" y="62"/>
                  </a:cubicBezTo>
                  <a:cubicBezTo>
                    <a:pt x="118" y="43"/>
                    <a:pt x="115" y="26"/>
                    <a:pt x="114" y="24"/>
                  </a:cubicBezTo>
                  <a:cubicBezTo>
                    <a:pt x="119" y="12"/>
                    <a:pt x="119" y="12"/>
                    <a:pt x="119" y="12"/>
                  </a:cubicBezTo>
                  <a:cubicBezTo>
                    <a:pt x="111" y="5"/>
                    <a:pt x="111" y="5"/>
                    <a:pt x="111" y="5"/>
                  </a:cubicBezTo>
                  <a:cubicBezTo>
                    <a:pt x="105" y="5"/>
                    <a:pt x="105" y="5"/>
                    <a:pt x="105" y="5"/>
                  </a:cubicBezTo>
                  <a:cubicBezTo>
                    <a:pt x="97" y="12"/>
                    <a:pt x="97" y="12"/>
                    <a:pt x="97" y="12"/>
                  </a:cubicBezTo>
                  <a:cubicBezTo>
                    <a:pt x="102" y="24"/>
                    <a:pt x="102" y="24"/>
                    <a:pt x="102" y="24"/>
                  </a:cubicBezTo>
                  <a:cubicBezTo>
                    <a:pt x="102" y="26"/>
                    <a:pt x="99" y="43"/>
                    <a:pt x="96" y="62"/>
                  </a:cubicBezTo>
                  <a:cubicBezTo>
                    <a:pt x="83" y="33"/>
                    <a:pt x="79" y="10"/>
                    <a:pt x="78" y="0"/>
                  </a:cubicBezTo>
                  <a:cubicBezTo>
                    <a:pt x="78" y="0"/>
                    <a:pt x="78" y="0"/>
                    <a:pt x="78" y="0"/>
                  </a:cubicBezTo>
                  <a:cubicBezTo>
                    <a:pt x="78" y="0"/>
                    <a:pt x="78" y="0"/>
                    <a:pt x="78" y="0"/>
                  </a:cubicBezTo>
                  <a:cubicBezTo>
                    <a:pt x="74" y="1"/>
                    <a:pt x="70" y="2"/>
                    <a:pt x="67" y="4"/>
                  </a:cubicBezTo>
                  <a:cubicBezTo>
                    <a:pt x="55" y="8"/>
                    <a:pt x="38" y="14"/>
                    <a:pt x="28" y="20"/>
                  </a:cubicBezTo>
                  <a:cubicBezTo>
                    <a:pt x="23" y="25"/>
                    <a:pt x="7" y="47"/>
                    <a:pt x="0" y="119"/>
                  </a:cubicBezTo>
                  <a:cubicBezTo>
                    <a:pt x="38" y="119"/>
                    <a:pt x="38" y="119"/>
                    <a:pt x="38" y="119"/>
                  </a:cubicBezTo>
                  <a:cubicBezTo>
                    <a:pt x="40" y="95"/>
                    <a:pt x="46" y="65"/>
                    <a:pt x="49" y="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grpSp>
      <p:cxnSp>
        <p:nvCxnSpPr>
          <p:cNvPr id="48" name="直接连接符 47"/>
          <p:cNvCxnSpPr/>
          <p:nvPr/>
        </p:nvCxnSpPr>
        <p:spPr>
          <a:xfrm>
            <a:off x="2250440" y="736600"/>
            <a:ext cx="17145" cy="1547495"/>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327910" y="662305"/>
            <a:ext cx="5172075" cy="583565"/>
          </a:xfrm>
          <a:prstGeom prst="rect">
            <a:avLst/>
          </a:prstGeom>
          <a:noFill/>
        </p:spPr>
        <p:txBody>
          <a:bodyPr wrap="square" rtlCol="0">
            <a:spAutoFit/>
          </a:bodyPr>
          <a:lstStyle/>
          <a:p>
            <a:r>
              <a:rPr lang="zh-CN" altLang="en-US" sz="3200" b="1" dirty="0">
                <a:solidFill>
                  <a:srgbClr val="0070C0"/>
                </a:solidFill>
                <a:latin typeface="微软雅黑" panose="020B0503020204020204" pitchFamily="34" charset="-122"/>
                <a:ea typeface="微软雅黑" panose="020B0503020204020204" pitchFamily="34" charset="-122"/>
                <a:sym typeface="+mn-ea"/>
              </a:rPr>
              <a:t>深蓝软件</a:t>
            </a:r>
            <a:endParaRPr lang="zh-CN" altLang="en-US" sz="3200" b="1" dirty="0">
              <a:solidFill>
                <a:srgbClr val="0070C0"/>
              </a:solidFill>
              <a:latin typeface="微软雅黑" panose="020B0503020204020204" pitchFamily="34" charset="-122"/>
              <a:ea typeface="微软雅黑" panose="020B0503020204020204" pitchFamily="34" charset="-122"/>
              <a:sym typeface="+mn-ea"/>
            </a:endParaRPr>
          </a:p>
        </p:txBody>
      </p:sp>
      <p:cxnSp>
        <p:nvCxnSpPr>
          <p:cNvPr id="50" name="直接连接符 49"/>
          <p:cNvCxnSpPr/>
          <p:nvPr/>
        </p:nvCxnSpPr>
        <p:spPr>
          <a:xfrm>
            <a:off x="2366645" y="1330325"/>
            <a:ext cx="4690110" cy="0"/>
          </a:xfrm>
          <a:prstGeom prst="line">
            <a:avLst/>
          </a:prstGeom>
          <a:ln w="19050">
            <a:solidFill>
              <a:srgbClr val="0070C0"/>
            </a:solidFill>
            <a:prstDash val="sysDash"/>
          </a:ln>
        </p:spPr>
        <p:style>
          <a:lnRef idx="1">
            <a:schemeClr val="accent1"/>
          </a:lnRef>
          <a:fillRef idx="0">
            <a:schemeClr val="accent1"/>
          </a:fillRef>
          <a:effectRef idx="0">
            <a:schemeClr val="accent1"/>
          </a:effectRef>
          <a:fontRef idx="minor">
            <a:schemeClr val="tx1"/>
          </a:fontRef>
        </p:style>
      </p:cxnSp>
      <p:sp>
        <p:nvSpPr>
          <p:cNvPr id="51" name="标题 4"/>
          <p:cNvSpPr txBox="1"/>
          <p:nvPr/>
        </p:nvSpPr>
        <p:spPr>
          <a:xfrm>
            <a:off x="2304338" y="1453362"/>
            <a:ext cx="3171906" cy="276517"/>
          </a:xfrm>
          <a:prstGeom prst="rect">
            <a:avLst/>
          </a:prstGeom>
        </p:spPr>
        <p:txBody>
          <a:bodyPr vert="horz" lIns="68562" tIns="34281" rIns="68562" bIns="34281"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350" b="1" dirty="0" smtClean="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350" b="1" dirty="0" smtClean="0">
                <a:solidFill>
                  <a:schemeClr val="tx1">
                    <a:lumMod val="50000"/>
                    <a:lumOff val="50000"/>
                  </a:schemeClr>
                </a:solidFill>
                <a:latin typeface="微软雅黑" panose="020B0503020204020204" pitchFamily="34" charset="-122"/>
                <a:ea typeface="微软雅黑" panose="020B0503020204020204" pitchFamily="34" charset="-122"/>
              </a:rPr>
              <a:t>努力成为中国软件的翘楚 </a:t>
            </a:r>
            <a:endParaRPr lang="en-US" altLang="zh-CN" sz="1350" b="1" dirty="0" smtClean="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4" name="圆角矩形 53"/>
          <p:cNvSpPr/>
          <p:nvPr/>
        </p:nvSpPr>
        <p:spPr>
          <a:xfrm>
            <a:off x="2422574" y="1833767"/>
            <a:ext cx="2905313" cy="279776"/>
          </a:xfrm>
          <a:prstGeom prst="roundRect">
            <a:avLst>
              <a:gd name="adj" fmla="val 50000"/>
            </a:avLst>
          </a:prstGeom>
          <a:solidFill>
            <a:schemeClr val="bg1">
              <a:lumMod val="95000"/>
            </a:schemeClr>
          </a:solidFill>
          <a:ln w="57150">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1">
                  <a:lumMod val="50000"/>
                </a:schemeClr>
              </a:solidFill>
            </a:endParaRPr>
          </a:p>
        </p:txBody>
      </p:sp>
      <p:sp>
        <p:nvSpPr>
          <p:cNvPr id="55" name="TextBox 7"/>
          <p:cNvSpPr>
            <a:spLocks noChangeArrowheads="1"/>
          </p:cNvSpPr>
          <p:nvPr/>
        </p:nvSpPr>
        <p:spPr bwMode="auto">
          <a:xfrm>
            <a:off x="2707261" y="1883852"/>
            <a:ext cx="2242682" cy="161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1050" b="1" dirty="0" smtClean="0">
                <a:solidFill>
                  <a:srgbClr val="0070C0"/>
                </a:solidFill>
                <a:latin typeface="微软雅黑" panose="020B0503020204020204" pitchFamily="34" charset="-122"/>
                <a:ea typeface="微软雅黑" panose="020B0503020204020204" pitchFamily="34" charset="-122"/>
                <a:sym typeface="微软雅黑" panose="020B0503020204020204" pitchFamily="34" charset="-122"/>
              </a:rPr>
              <a:t>制作人</a:t>
            </a:r>
            <a:r>
              <a:rPr lang="zh-CN" altLang="en-US" sz="1050" dirty="0" smtClean="0">
                <a:solidFill>
                  <a:srgbClr val="0070C0"/>
                </a:solidFill>
                <a:latin typeface="微软雅黑" panose="020B0503020204020204" pitchFamily="34" charset="-122"/>
                <a:ea typeface="微软雅黑" panose="020B0503020204020204" pitchFamily="34" charset="-122"/>
                <a:sym typeface="微软雅黑" panose="020B0503020204020204" pitchFamily="34" charset="-122"/>
              </a:rPr>
              <a:t>：深蓝学霸</a:t>
            </a:r>
            <a:endParaRPr lang="zh-CN" altLang="en-US" sz="1050" dirty="0">
              <a:solidFill>
                <a:srgbClr val="0070C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6" name="组合 55"/>
          <p:cNvGrpSpPr/>
          <p:nvPr/>
        </p:nvGrpSpPr>
        <p:grpSpPr>
          <a:xfrm>
            <a:off x="2304338" y="1743413"/>
            <a:ext cx="468297" cy="468297"/>
            <a:chOff x="4333987" y="2362200"/>
            <a:chExt cx="2905011" cy="2905012"/>
          </a:xfrm>
          <a:gradFill>
            <a:gsLst>
              <a:gs pos="62000">
                <a:srgbClr val="C69135"/>
              </a:gs>
              <a:gs pos="34200">
                <a:srgbClr val="E6D38F"/>
              </a:gs>
              <a:gs pos="0">
                <a:srgbClr val="FCD860"/>
              </a:gs>
              <a:gs pos="100000">
                <a:srgbClr val="F1DF97"/>
              </a:gs>
            </a:gsLst>
            <a:lin ang="12000000" scaled="0"/>
          </a:gradFill>
          <a:effectLst>
            <a:outerShdw blurRad="177800" dist="88900" dir="2700000" algn="tl" rotWithShape="0">
              <a:prstClr val="black">
                <a:alpha val="30000"/>
              </a:prstClr>
            </a:outerShdw>
          </a:effectLst>
        </p:grpSpPr>
        <p:sp>
          <p:nvSpPr>
            <p:cNvPr id="57" name="任意多边形 56"/>
            <p:cNvSpPr/>
            <p:nvPr/>
          </p:nvSpPr>
          <p:spPr>
            <a:xfrm>
              <a:off x="4333987" y="2362200"/>
              <a:ext cx="2905011" cy="2905012"/>
            </a:xfrm>
            <a:custGeom>
              <a:avLst/>
              <a:gdLst>
                <a:gd name="connsiteX0" fmla="*/ 1452506 w 2905012"/>
                <a:gd name="connsiteY0" fmla="*/ 376181 h 2905012"/>
                <a:gd name="connsiteX1" fmla="*/ 376181 w 2905012"/>
                <a:gd name="connsiteY1" fmla="*/ 1452506 h 2905012"/>
                <a:gd name="connsiteX2" fmla="*/ 1452506 w 2905012"/>
                <a:gd name="connsiteY2" fmla="*/ 2528831 h 2905012"/>
                <a:gd name="connsiteX3" fmla="*/ 2528831 w 2905012"/>
                <a:gd name="connsiteY3" fmla="*/ 1452506 h 2905012"/>
                <a:gd name="connsiteX4" fmla="*/ 1452506 w 2905012"/>
                <a:gd name="connsiteY4" fmla="*/ 376181 h 2905012"/>
                <a:gd name="connsiteX5" fmla="*/ 1452506 w 2905012"/>
                <a:gd name="connsiteY5" fmla="*/ 0 h 2905012"/>
                <a:gd name="connsiteX6" fmla="*/ 1601017 w 2905012"/>
                <a:gd name="connsiteY6" fmla="*/ 7499 h 2905012"/>
                <a:gd name="connsiteX7" fmla="*/ 1643977 w 2905012"/>
                <a:gd name="connsiteY7" fmla="*/ 14056 h 2905012"/>
                <a:gd name="connsiteX8" fmla="*/ 1695533 w 2905012"/>
                <a:gd name="connsiteY8" fmla="*/ 284571 h 2905012"/>
                <a:gd name="connsiteX9" fmla="*/ 1769616 w 2905012"/>
                <a:gd name="connsiteY9" fmla="*/ 301003 h 2905012"/>
                <a:gd name="connsiteX10" fmla="*/ 1825934 w 2905012"/>
                <a:gd name="connsiteY10" fmla="*/ 319615 h 2905012"/>
                <a:gd name="connsiteX11" fmla="*/ 2006748 w 2905012"/>
                <a:gd name="connsiteY11" fmla="*/ 110068 h 2905012"/>
                <a:gd name="connsiteX12" fmla="*/ 2017887 w 2905012"/>
                <a:gd name="connsiteY12" fmla="*/ 114145 h 2905012"/>
                <a:gd name="connsiteX13" fmla="*/ 2264616 w 2905012"/>
                <a:gd name="connsiteY13" fmla="*/ 248065 h 2905012"/>
                <a:gd name="connsiteX14" fmla="*/ 2337523 w 2905012"/>
                <a:gd name="connsiteY14" fmla="*/ 302584 h 2905012"/>
                <a:gd name="connsiteX15" fmla="*/ 2247066 w 2905012"/>
                <a:gd name="connsiteY15" fmla="*/ 562199 h 2905012"/>
                <a:gd name="connsiteX16" fmla="*/ 2280217 w 2905012"/>
                <a:gd name="connsiteY16" fmla="*/ 591137 h 2905012"/>
                <a:gd name="connsiteX17" fmla="*/ 2343125 w 2905012"/>
                <a:gd name="connsiteY17" fmla="*/ 657838 h 2905012"/>
                <a:gd name="connsiteX18" fmla="*/ 2602428 w 2905012"/>
                <a:gd name="connsiteY18" fmla="*/ 567489 h 2905012"/>
                <a:gd name="connsiteX19" fmla="*/ 2656947 w 2905012"/>
                <a:gd name="connsiteY19" fmla="*/ 640396 h 2905012"/>
                <a:gd name="connsiteX20" fmla="*/ 2790867 w 2905012"/>
                <a:gd name="connsiteY20" fmla="*/ 887125 h 2905012"/>
                <a:gd name="connsiteX21" fmla="*/ 2794944 w 2905012"/>
                <a:gd name="connsiteY21" fmla="*/ 898265 h 2905012"/>
                <a:gd name="connsiteX22" fmla="*/ 2586495 w 2905012"/>
                <a:gd name="connsiteY22" fmla="*/ 1078131 h 2905012"/>
                <a:gd name="connsiteX23" fmla="*/ 2616181 w 2905012"/>
                <a:gd name="connsiteY23" fmla="*/ 1182468 h 2905012"/>
                <a:gd name="connsiteX24" fmla="*/ 2621126 w 2905012"/>
                <a:gd name="connsiteY24" fmla="*/ 1209611 h 2905012"/>
                <a:gd name="connsiteX25" fmla="*/ 2890957 w 2905012"/>
                <a:gd name="connsiteY25" fmla="*/ 1261036 h 2905012"/>
                <a:gd name="connsiteX26" fmla="*/ 2897513 w 2905012"/>
                <a:gd name="connsiteY26" fmla="*/ 1303996 h 2905012"/>
                <a:gd name="connsiteX27" fmla="*/ 2905012 w 2905012"/>
                <a:gd name="connsiteY27" fmla="*/ 1452506 h 2905012"/>
                <a:gd name="connsiteX28" fmla="*/ 2897513 w 2905012"/>
                <a:gd name="connsiteY28" fmla="*/ 1601016 h 2905012"/>
                <a:gd name="connsiteX29" fmla="*/ 2890957 w 2905012"/>
                <a:gd name="connsiteY29" fmla="*/ 1643977 h 2905012"/>
                <a:gd name="connsiteX30" fmla="*/ 2620440 w 2905012"/>
                <a:gd name="connsiteY30" fmla="*/ 1695533 h 2905012"/>
                <a:gd name="connsiteX31" fmla="*/ 2604008 w 2905012"/>
                <a:gd name="connsiteY31" fmla="*/ 1769614 h 2905012"/>
                <a:gd name="connsiteX32" fmla="*/ 2585396 w 2905012"/>
                <a:gd name="connsiteY32" fmla="*/ 1825933 h 2905012"/>
                <a:gd name="connsiteX33" fmla="*/ 2794944 w 2905012"/>
                <a:gd name="connsiteY33" fmla="*/ 2006748 h 2905012"/>
                <a:gd name="connsiteX34" fmla="*/ 2790867 w 2905012"/>
                <a:gd name="connsiteY34" fmla="*/ 2017887 h 2905012"/>
                <a:gd name="connsiteX35" fmla="*/ 2656947 w 2905012"/>
                <a:gd name="connsiteY35" fmla="*/ 2264616 h 2905012"/>
                <a:gd name="connsiteX36" fmla="*/ 2602428 w 2905012"/>
                <a:gd name="connsiteY36" fmla="*/ 2337523 h 2905012"/>
                <a:gd name="connsiteX37" fmla="*/ 2342811 w 2905012"/>
                <a:gd name="connsiteY37" fmla="*/ 2247065 h 2905012"/>
                <a:gd name="connsiteX38" fmla="*/ 2313875 w 2905012"/>
                <a:gd name="connsiteY38" fmla="*/ 2280215 h 2905012"/>
                <a:gd name="connsiteX39" fmla="*/ 2247174 w 2905012"/>
                <a:gd name="connsiteY39" fmla="*/ 2343123 h 2905012"/>
                <a:gd name="connsiteX40" fmla="*/ 2337523 w 2905012"/>
                <a:gd name="connsiteY40" fmla="*/ 2602428 h 2905012"/>
                <a:gd name="connsiteX41" fmla="*/ 2264616 w 2905012"/>
                <a:gd name="connsiteY41" fmla="*/ 2656947 h 2905012"/>
                <a:gd name="connsiteX42" fmla="*/ 2017887 w 2905012"/>
                <a:gd name="connsiteY42" fmla="*/ 2790867 h 2905012"/>
                <a:gd name="connsiteX43" fmla="*/ 2006748 w 2905012"/>
                <a:gd name="connsiteY43" fmla="*/ 2794944 h 2905012"/>
                <a:gd name="connsiteX44" fmla="*/ 1826880 w 2905012"/>
                <a:gd name="connsiteY44" fmla="*/ 2586493 h 2905012"/>
                <a:gd name="connsiteX45" fmla="*/ 1722544 w 2905012"/>
                <a:gd name="connsiteY45" fmla="*/ 2616179 h 2905012"/>
                <a:gd name="connsiteX46" fmla="*/ 1695403 w 2905012"/>
                <a:gd name="connsiteY46" fmla="*/ 2621123 h 2905012"/>
                <a:gd name="connsiteX47" fmla="*/ 1643977 w 2905012"/>
                <a:gd name="connsiteY47" fmla="*/ 2890957 h 2905012"/>
                <a:gd name="connsiteX48" fmla="*/ 1601017 w 2905012"/>
                <a:gd name="connsiteY48" fmla="*/ 2897513 h 2905012"/>
                <a:gd name="connsiteX49" fmla="*/ 1452506 w 2905012"/>
                <a:gd name="connsiteY49" fmla="*/ 2905012 h 2905012"/>
                <a:gd name="connsiteX50" fmla="*/ 1303996 w 2905012"/>
                <a:gd name="connsiteY50" fmla="*/ 2897513 h 2905012"/>
                <a:gd name="connsiteX51" fmla="*/ 1261036 w 2905012"/>
                <a:gd name="connsiteY51" fmla="*/ 2890957 h 2905012"/>
                <a:gd name="connsiteX52" fmla="*/ 1209479 w 2905012"/>
                <a:gd name="connsiteY52" fmla="*/ 2620437 h 2905012"/>
                <a:gd name="connsiteX53" fmla="*/ 1135396 w 2905012"/>
                <a:gd name="connsiteY53" fmla="*/ 2604005 h 2905012"/>
                <a:gd name="connsiteX54" fmla="*/ 1079081 w 2905012"/>
                <a:gd name="connsiteY54" fmla="*/ 2585394 h 2905012"/>
                <a:gd name="connsiteX55" fmla="*/ 898265 w 2905012"/>
                <a:gd name="connsiteY55" fmla="*/ 2794944 h 2905012"/>
                <a:gd name="connsiteX56" fmla="*/ 887125 w 2905012"/>
                <a:gd name="connsiteY56" fmla="*/ 2790867 h 2905012"/>
                <a:gd name="connsiteX57" fmla="*/ 640396 w 2905012"/>
                <a:gd name="connsiteY57" fmla="*/ 2656947 h 2905012"/>
                <a:gd name="connsiteX58" fmla="*/ 567489 w 2905012"/>
                <a:gd name="connsiteY58" fmla="*/ 2602428 h 2905012"/>
                <a:gd name="connsiteX59" fmla="*/ 657947 w 2905012"/>
                <a:gd name="connsiteY59" fmla="*/ 2342810 h 2905012"/>
                <a:gd name="connsiteX60" fmla="*/ 624796 w 2905012"/>
                <a:gd name="connsiteY60" fmla="*/ 2313872 h 2905012"/>
                <a:gd name="connsiteX61" fmla="*/ 561890 w 2905012"/>
                <a:gd name="connsiteY61" fmla="*/ 2247174 h 2905012"/>
                <a:gd name="connsiteX62" fmla="*/ 302584 w 2905012"/>
                <a:gd name="connsiteY62" fmla="*/ 2337523 h 2905012"/>
                <a:gd name="connsiteX63" fmla="*/ 248066 w 2905012"/>
                <a:gd name="connsiteY63" fmla="*/ 2264616 h 2905012"/>
                <a:gd name="connsiteX64" fmla="*/ 114145 w 2905012"/>
                <a:gd name="connsiteY64" fmla="*/ 2017887 h 2905012"/>
                <a:gd name="connsiteX65" fmla="*/ 110068 w 2905012"/>
                <a:gd name="connsiteY65" fmla="*/ 2006748 h 2905012"/>
                <a:gd name="connsiteX66" fmla="*/ 318519 w 2905012"/>
                <a:gd name="connsiteY66" fmla="*/ 1826880 h 2905012"/>
                <a:gd name="connsiteX67" fmla="*/ 288831 w 2905012"/>
                <a:gd name="connsiteY67" fmla="*/ 1722541 h 2905012"/>
                <a:gd name="connsiteX68" fmla="*/ 283887 w 2905012"/>
                <a:gd name="connsiteY68" fmla="*/ 1695402 h 2905012"/>
                <a:gd name="connsiteX69" fmla="*/ 14056 w 2905012"/>
                <a:gd name="connsiteY69" fmla="*/ 1643977 h 2905012"/>
                <a:gd name="connsiteX70" fmla="*/ 7499 w 2905012"/>
                <a:gd name="connsiteY70" fmla="*/ 1601016 h 2905012"/>
                <a:gd name="connsiteX71" fmla="*/ 0 w 2905012"/>
                <a:gd name="connsiteY71" fmla="*/ 1452506 h 2905012"/>
                <a:gd name="connsiteX72" fmla="*/ 7499 w 2905012"/>
                <a:gd name="connsiteY72" fmla="*/ 1303996 h 2905012"/>
                <a:gd name="connsiteX73" fmla="*/ 14056 w 2905012"/>
                <a:gd name="connsiteY73" fmla="*/ 1261036 h 2905012"/>
                <a:gd name="connsiteX74" fmla="*/ 284572 w 2905012"/>
                <a:gd name="connsiteY74" fmla="*/ 1209480 h 2905012"/>
                <a:gd name="connsiteX75" fmla="*/ 301005 w 2905012"/>
                <a:gd name="connsiteY75" fmla="*/ 1135394 h 2905012"/>
                <a:gd name="connsiteX76" fmla="*/ 319616 w 2905012"/>
                <a:gd name="connsiteY76" fmla="*/ 1079079 h 2905012"/>
                <a:gd name="connsiteX77" fmla="*/ 110068 w 2905012"/>
                <a:gd name="connsiteY77" fmla="*/ 898264 h 2905012"/>
                <a:gd name="connsiteX78" fmla="*/ 114145 w 2905012"/>
                <a:gd name="connsiteY78" fmla="*/ 887125 h 2905012"/>
                <a:gd name="connsiteX79" fmla="*/ 248066 w 2905012"/>
                <a:gd name="connsiteY79" fmla="*/ 640396 h 2905012"/>
                <a:gd name="connsiteX80" fmla="*/ 302584 w 2905012"/>
                <a:gd name="connsiteY80" fmla="*/ 567489 h 2905012"/>
                <a:gd name="connsiteX81" fmla="*/ 562199 w 2905012"/>
                <a:gd name="connsiteY81" fmla="*/ 657946 h 2905012"/>
                <a:gd name="connsiteX82" fmla="*/ 591138 w 2905012"/>
                <a:gd name="connsiteY82" fmla="*/ 624794 h 2905012"/>
                <a:gd name="connsiteX83" fmla="*/ 657838 w 2905012"/>
                <a:gd name="connsiteY83" fmla="*/ 561888 h 2905012"/>
                <a:gd name="connsiteX84" fmla="*/ 567489 w 2905012"/>
                <a:gd name="connsiteY84" fmla="*/ 302584 h 2905012"/>
                <a:gd name="connsiteX85" fmla="*/ 640396 w 2905012"/>
                <a:gd name="connsiteY85" fmla="*/ 248065 h 2905012"/>
                <a:gd name="connsiteX86" fmla="*/ 887125 w 2905012"/>
                <a:gd name="connsiteY86" fmla="*/ 114145 h 2905012"/>
                <a:gd name="connsiteX87" fmla="*/ 898265 w 2905012"/>
                <a:gd name="connsiteY87" fmla="*/ 110068 h 2905012"/>
                <a:gd name="connsiteX88" fmla="*/ 1078131 w 2905012"/>
                <a:gd name="connsiteY88" fmla="*/ 318516 h 2905012"/>
                <a:gd name="connsiteX89" fmla="*/ 1182469 w 2905012"/>
                <a:gd name="connsiteY89" fmla="*/ 288830 h 2905012"/>
                <a:gd name="connsiteX90" fmla="*/ 1209611 w 2905012"/>
                <a:gd name="connsiteY90" fmla="*/ 283886 h 2905012"/>
                <a:gd name="connsiteX91" fmla="*/ 1261036 w 2905012"/>
                <a:gd name="connsiteY91" fmla="*/ 14056 h 2905012"/>
                <a:gd name="connsiteX92" fmla="*/ 1303996 w 2905012"/>
                <a:gd name="connsiteY92" fmla="*/ 7499 h 2905012"/>
                <a:gd name="connsiteX93" fmla="*/ 1452506 w 2905012"/>
                <a:gd name="connsiteY93" fmla="*/ 0 h 2905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2905012" h="2905012">
                  <a:moveTo>
                    <a:pt x="1452506" y="376181"/>
                  </a:moveTo>
                  <a:cubicBezTo>
                    <a:pt x="858068" y="376181"/>
                    <a:pt x="376181" y="858068"/>
                    <a:pt x="376181" y="1452506"/>
                  </a:cubicBezTo>
                  <a:cubicBezTo>
                    <a:pt x="376181" y="2046944"/>
                    <a:pt x="858068" y="2528831"/>
                    <a:pt x="1452506" y="2528831"/>
                  </a:cubicBezTo>
                  <a:cubicBezTo>
                    <a:pt x="2046944" y="2528831"/>
                    <a:pt x="2528831" y="2046944"/>
                    <a:pt x="2528831" y="1452506"/>
                  </a:cubicBezTo>
                  <a:cubicBezTo>
                    <a:pt x="2528831" y="858068"/>
                    <a:pt x="2046944" y="376181"/>
                    <a:pt x="1452506" y="376181"/>
                  </a:cubicBezTo>
                  <a:close/>
                  <a:moveTo>
                    <a:pt x="1452506" y="0"/>
                  </a:moveTo>
                  <a:cubicBezTo>
                    <a:pt x="1502644" y="0"/>
                    <a:pt x="1552188" y="2540"/>
                    <a:pt x="1601017" y="7499"/>
                  </a:cubicBezTo>
                  <a:lnTo>
                    <a:pt x="1643977" y="14056"/>
                  </a:lnTo>
                  <a:lnTo>
                    <a:pt x="1695533" y="284571"/>
                  </a:lnTo>
                  <a:lnTo>
                    <a:pt x="1769616" y="301003"/>
                  </a:lnTo>
                  <a:lnTo>
                    <a:pt x="1825934" y="319615"/>
                  </a:lnTo>
                  <a:lnTo>
                    <a:pt x="2006748" y="110068"/>
                  </a:lnTo>
                  <a:lnTo>
                    <a:pt x="2017887" y="114145"/>
                  </a:lnTo>
                  <a:cubicBezTo>
                    <a:pt x="2104775" y="150896"/>
                    <a:pt x="2187342" y="195860"/>
                    <a:pt x="2264616" y="248065"/>
                  </a:cubicBezTo>
                  <a:lnTo>
                    <a:pt x="2337523" y="302584"/>
                  </a:lnTo>
                  <a:lnTo>
                    <a:pt x="2247066" y="562199"/>
                  </a:lnTo>
                  <a:lnTo>
                    <a:pt x="2280217" y="591137"/>
                  </a:lnTo>
                  <a:lnTo>
                    <a:pt x="2343125" y="657838"/>
                  </a:lnTo>
                  <a:lnTo>
                    <a:pt x="2602428" y="567489"/>
                  </a:lnTo>
                  <a:lnTo>
                    <a:pt x="2656947" y="640396"/>
                  </a:lnTo>
                  <a:cubicBezTo>
                    <a:pt x="2709152" y="717670"/>
                    <a:pt x="2754117" y="800238"/>
                    <a:pt x="2790867" y="887125"/>
                  </a:cubicBezTo>
                  <a:lnTo>
                    <a:pt x="2794944" y="898265"/>
                  </a:lnTo>
                  <a:lnTo>
                    <a:pt x="2586495" y="1078131"/>
                  </a:lnTo>
                  <a:lnTo>
                    <a:pt x="2616181" y="1182468"/>
                  </a:lnTo>
                  <a:lnTo>
                    <a:pt x="2621126" y="1209611"/>
                  </a:lnTo>
                  <a:lnTo>
                    <a:pt x="2890957" y="1261036"/>
                  </a:lnTo>
                  <a:lnTo>
                    <a:pt x="2897513" y="1303996"/>
                  </a:lnTo>
                  <a:cubicBezTo>
                    <a:pt x="2902472" y="1352825"/>
                    <a:pt x="2905012" y="1402369"/>
                    <a:pt x="2905012" y="1452506"/>
                  </a:cubicBezTo>
                  <a:cubicBezTo>
                    <a:pt x="2905012" y="1502643"/>
                    <a:pt x="2902472" y="1552187"/>
                    <a:pt x="2897513" y="1601016"/>
                  </a:cubicBezTo>
                  <a:lnTo>
                    <a:pt x="2890957" y="1643977"/>
                  </a:lnTo>
                  <a:lnTo>
                    <a:pt x="2620440" y="1695533"/>
                  </a:lnTo>
                  <a:lnTo>
                    <a:pt x="2604008" y="1769614"/>
                  </a:lnTo>
                  <a:lnTo>
                    <a:pt x="2585396" y="1825933"/>
                  </a:lnTo>
                  <a:lnTo>
                    <a:pt x="2794944" y="2006748"/>
                  </a:lnTo>
                  <a:lnTo>
                    <a:pt x="2790867" y="2017887"/>
                  </a:lnTo>
                  <a:cubicBezTo>
                    <a:pt x="2754117" y="2104775"/>
                    <a:pt x="2709152" y="2187342"/>
                    <a:pt x="2656947" y="2264616"/>
                  </a:cubicBezTo>
                  <a:lnTo>
                    <a:pt x="2602428" y="2337523"/>
                  </a:lnTo>
                  <a:lnTo>
                    <a:pt x="2342811" y="2247065"/>
                  </a:lnTo>
                  <a:lnTo>
                    <a:pt x="2313875" y="2280215"/>
                  </a:lnTo>
                  <a:lnTo>
                    <a:pt x="2247174" y="2343123"/>
                  </a:lnTo>
                  <a:lnTo>
                    <a:pt x="2337523" y="2602428"/>
                  </a:lnTo>
                  <a:lnTo>
                    <a:pt x="2264616" y="2656947"/>
                  </a:lnTo>
                  <a:cubicBezTo>
                    <a:pt x="2187342" y="2709152"/>
                    <a:pt x="2104775" y="2754117"/>
                    <a:pt x="2017887" y="2790867"/>
                  </a:cubicBezTo>
                  <a:lnTo>
                    <a:pt x="2006748" y="2794944"/>
                  </a:lnTo>
                  <a:lnTo>
                    <a:pt x="1826880" y="2586493"/>
                  </a:lnTo>
                  <a:lnTo>
                    <a:pt x="1722544" y="2616179"/>
                  </a:lnTo>
                  <a:lnTo>
                    <a:pt x="1695403" y="2621123"/>
                  </a:lnTo>
                  <a:lnTo>
                    <a:pt x="1643977" y="2890957"/>
                  </a:lnTo>
                  <a:lnTo>
                    <a:pt x="1601017" y="2897513"/>
                  </a:lnTo>
                  <a:cubicBezTo>
                    <a:pt x="1552188" y="2902472"/>
                    <a:pt x="1502644" y="2905012"/>
                    <a:pt x="1452506" y="2905012"/>
                  </a:cubicBezTo>
                  <a:cubicBezTo>
                    <a:pt x="1402369" y="2905012"/>
                    <a:pt x="1352825" y="2902472"/>
                    <a:pt x="1303996" y="2897513"/>
                  </a:cubicBezTo>
                  <a:lnTo>
                    <a:pt x="1261036" y="2890957"/>
                  </a:lnTo>
                  <a:lnTo>
                    <a:pt x="1209479" y="2620437"/>
                  </a:lnTo>
                  <a:lnTo>
                    <a:pt x="1135396" y="2604005"/>
                  </a:lnTo>
                  <a:lnTo>
                    <a:pt x="1079081" y="2585394"/>
                  </a:lnTo>
                  <a:lnTo>
                    <a:pt x="898265" y="2794944"/>
                  </a:lnTo>
                  <a:lnTo>
                    <a:pt x="887125" y="2790867"/>
                  </a:lnTo>
                  <a:cubicBezTo>
                    <a:pt x="800238" y="2754117"/>
                    <a:pt x="717670" y="2709152"/>
                    <a:pt x="640396" y="2656947"/>
                  </a:cubicBezTo>
                  <a:lnTo>
                    <a:pt x="567489" y="2602428"/>
                  </a:lnTo>
                  <a:lnTo>
                    <a:pt x="657947" y="2342810"/>
                  </a:lnTo>
                  <a:lnTo>
                    <a:pt x="624796" y="2313872"/>
                  </a:lnTo>
                  <a:lnTo>
                    <a:pt x="561890" y="2247174"/>
                  </a:lnTo>
                  <a:lnTo>
                    <a:pt x="302584" y="2337523"/>
                  </a:lnTo>
                  <a:lnTo>
                    <a:pt x="248066" y="2264616"/>
                  </a:lnTo>
                  <a:cubicBezTo>
                    <a:pt x="195860" y="2187342"/>
                    <a:pt x="150896" y="2104775"/>
                    <a:pt x="114145" y="2017887"/>
                  </a:cubicBezTo>
                  <a:lnTo>
                    <a:pt x="110068" y="2006748"/>
                  </a:lnTo>
                  <a:lnTo>
                    <a:pt x="318519" y="1826880"/>
                  </a:lnTo>
                  <a:lnTo>
                    <a:pt x="288831" y="1722541"/>
                  </a:lnTo>
                  <a:lnTo>
                    <a:pt x="283887" y="1695402"/>
                  </a:lnTo>
                  <a:lnTo>
                    <a:pt x="14056" y="1643977"/>
                  </a:lnTo>
                  <a:lnTo>
                    <a:pt x="7499" y="1601016"/>
                  </a:lnTo>
                  <a:cubicBezTo>
                    <a:pt x="2541" y="1552187"/>
                    <a:pt x="0" y="1502643"/>
                    <a:pt x="0" y="1452506"/>
                  </a:cubicBezTo>
                  <a:cubicBezTo>
                    <a:pt x="0" y="1402369"/>
                    <a:pt x="2541" y="1352825"/>
                    <a:pt x="7499" y="1303996"/>
                  </a:cubicBezTo>
                  <a:lnTo>
                    <a:pt x="14056" y="1261036"/>
                  </a:lnTo>
                  <a:lnTo>
                    <a:pt x="284572" y="1209480"/>
                  </a:lnTo>
                  <a:lnTo>
                    <a:pt x="301005" y="1135394"/>
                  </a:lnTo>
                  <a:lnTo>
                    <a:pt x="319616" y="1079079"/>
                  </a:lnTo>
                  <a:lnTo>
                    <a:pt x="110068" y="898264"/>
                  </a:lnTo>
                  <a:lnTo>
                    <a:pt x="114145" y="887125"/>
                  </a:lnTo>
                  <a:cubicBezTo>
                    <a:pt x="150896" y="800238"/>
                    <a:pt x="195860" y="717670"/>
                    <a:pt x="248066" y="640396"/>
                  </a:cubicBezTo>
                  <a:lnTo>
                    <a:pt x="302584" y="567489"/>
                  </a:lnTo>
                  <a:lnTo>
                    <a:pt x="562199" y="657946"/>
                  </a:lnTo>
                  <a:lnTo>
                    <a:pt x="591138" y="624794"/>
                  </a:lnTo>
                  <a:lnTo>
                    <a:pt x="657838" y="561888"/>
                  </a:lnTo>
                  <a:lnTo>
                    <a:pt x="567489" y="302584"/>
                  </a:lnTo>
                  <a:lnTo>
                    <a:pt x="640396" y="248065"/>
                  </a:lnTo>
                  <a:cubicBezTo>
                    <a:pt x="717670" y="195860"/>
                    <a:pt x="800238" y="150896"/>
                    <a:pt x="887125" y="114145"/>
                  </a:cubicBezTo>
                  <a:lnTo>
                    <a:pt x="898265" y="110068"/>
                  </a:lnTo>
                  <a:lnTo>
                    <a:pt x="1078131" y="318516"/>
                  </a:lnTo>
                  <a:lnTo>
                    <a:pt x="1182469" y="288830"/>
                  </a:lnTo>
                  <a:lnTo>
                    <a:pt x="1209611" y="283886"/>
                  </a:lnTo>
                  <a:lnTo>
                    <a:pt x="1261036" y="14056"/>
                  </a:lnTo>
                  <a:lnTo>
                    <a:pt x="1303996" y="7499"/>
                  </a:lnTo>
                  <a:cubicBezTo>
                    <a:pt x="1352825" y="2540"/>
                    <a:pt x="1402369" y="0"/>
                    <a:pt x="1452506" y="0"/>
                  </a:cubicBezTo>
                  <a:close/>
                </a:path>
              </a:pathLst>
            </a:custGeom>
            <a:gradFill>
              <a:gsLst>
                <a:gs pos="0">
                  <a:srgbClr val="0070C0"/>
                </a:gs>
                <a:gs pos="100000">
                  <a:srgbClr val="00B0F0"/>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1">
                    <a:lumMod val="50000"/>
                  </a:schemeClr>
                </a:solidFill>
              </a:endParaRPr>
            </a:p>
          </p:txBody>
        </p:sp>
        <p:sp>
          <p:nvSpPr>
            <p:cNvPr id="58" name="椭圆 57"/>
            <p:cNvSpPr/>
            <p:nvPr/>
          </p:nvSpPr>
          <p:spPr>
            <a:xfrm>
              <a:off x="4710168" y="2738381"/>
              <a:ext cx="2152649" cy="2152650"/>
            </a:xfrm>
            <a:prstGeom prst="ellipse">
              <a:avLst/>
            </a:prstGeom>
            <a:grpFill/>
            <a:ln w="19050">
              <a:gradFill>
                <a:gsLst>
                  <a:gs pos="100000">
                    <a:schemeClr val="accent1">
                      <a:lumMod val="5000"/>
                      <a:lumOff val="95000"/>
                    </a:schemeClr>
                  </a:gs>
                  <a:gs pos="0">
                    <a:srgbClr val="EEEEEE"/>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1">
                    <a:lumMod val="50000"/>
                  </a:schemeClr>
                </a:solidFill>
              </a:endParaRPr>
            </a:p>
          </p:txBody>
        </p:sp>
        <p:sp>
          <p:nvSpPr>
            <p:cNvPr id="59" name="椭圆 58"/>
            <p:cNvSpPr/>
            <p:nvPr/>
          </p:nvSpPr>
          <p:spPr>
            <a:xfrm>
              <a:off x="4710169" y="2738382"/>
              <a:ext cx="2152650" cy="2152648"/>
            </a:xfrm>
            <a:prstGeom prst="ellipse">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1">
                    <a:lumMod val="50000"/>
                  </a:schemeClr>
                </a:solidFill>
              </a:endParaRPr>
            </a:p>
          </p:txBody>
        </p:sp>
      </p:grpSp>
      <p:sp>
        <p:nvSpPr>
          <p:cNvPr id="60" name="矩形 90"/>
          <p:cNvSpPr/>
          <p:nvPr/>
        </p:nvSpPr>
        <p:spPr>
          <a:xfrm>
            <a:off x="-27507" y="3034330"/>
            <a:ext cx="9188822" cy="2129483"/>
          </a:xfrm>
          <a:custGeom>
            <a:avLst/>
            <a:gdLst>
              <a:gd name="connsiteX0" fmla="*/ 0 w 12254953"/>
              <a:gd name="connsiteY0" fmla="*/ 0 h 2183753"/>
              <a:gd name="connsiteX1" fmla="*/ 12254953 w 12254953"/>
              <a:gd name="connsiteY1" fmla="*/ 0 h 2183753"/>
              <a:gd name="connsiteX2" fmla="*/ 12254953 w 12254953"/>
              <a:gd name="connsiteY2" fmla="*/ 2183753 h 2183753"/>
              <a:gd name="connsiteX3" fmla="*/ 0 w 12254953"/>
              <a:gd name="connsiteY3" fmla="*/ 2183753 h 2183753"/>
              <a:gd name="connsiteX4" fmla="*/ 0 w 12254953"/>
              <a:gd name="connsiteY4" fmla="*/ 0 h 2183753"/>
              <a:gd name="connsiteX0-1" fmla="*/ 0 w 12254953"/>
              <a:gd name="connsiteY0-2" fmla="*/ 0 h 2183753"/>
              <a:gd name="connsiteX1-3" fmla="*/ 5904086 w 12254953"/>
              <a:gd name="connsiteY1-4" fmla="*/ 998 h 2183753"/>
              <a:gd name="connsiteX2-5" fmla="*/ 12254953 w 12254953"/>
              <a:gd name="connsiteY2-6" fmla="*/ 0 h 2183753"/>
              <a:gd name="connsiteX3-7" fmla="*/ 12254953 w 12254953"/>
              <a:gd name="connsiteY3-8" fmla="*/ 2183753 h 2183753"/>
              <a:gd name="connsiteX4-9" fmla="*/ 0 w 12254953"/>
              <a:gd name="connsiteY4-10" fmla="*/ 2183753 h 2183753"/>
              <a:gd name="connsiteX5" fmla="*/ 0 w 12254953"/>
              <a:gd name="connsiteY5" fmla="*/ 0 h 2183753"/>
              <a:gd name="connsiteX0-11" fmla="*/ 0 w 12254953"/>
              <a:gd name="connsiteY0-12" fmla="*/ 2631 h 2186384"/>
              <a:gd name="connsiteX1-13" fmla="*/ 5904086 w 12254953"/>
              <a:gd name="connsiteY1-14" fmla="*/ 3629 h 2186384"/>
              <a:gd name="connsiteX2-15" fmla="*/ 6346772 w 12254953"/>
              <a:gd name="connsiteY2-16" fmla="*/ 0 h 2186384"/>
              <a:gd name="connsiteX3-17" fmla="*/ 12254953 w 12254953"/>
              <a:gd name="connsiteY3-18" fmla="*/ 2631 h 2186384"/>
              <a:gd name="connsiteX4-19" fmla="*/ 12254953 w 12254953"/>
              <a:gd name="connsiteY4-20" fmla="*/ 2186384 h 2186384"/>
              <a:gd name="connsiteX5-21" fmla="*/ 0 w 12254953"/>
              <a:gd name="connsiteY5-22" fmla="*/ 2186384 h 2186384"/>
              <a:gd name="connsiteX6" fmla="*/ 0 w 12254953"/>
              <a:gd name="connsiteY6" fmla="*/ 2631 h 2186384"/>
              <a:gd name="connsiteX0-23" fmla="*/ 0 w 12254953"/>
              <a:gd name="connsiteY0-24" fmla="*/ 2631 h 2186384"/>
              <a:gd name="connsiteX1-25" fmla="*/ 5904086 w 12254953"/>
              <a:gd name="connsiteY1-26" fmla="*/ 3629 h 2186384"/>
              <a:gd name="connsiteX2-27" fmla="*/ 6118172 w 12254953"/>
              <a:gd name="connsiteY2-28" fmla="*/ 0 h 2186384"/>
              <a:gd name="connsiteX3-29" fmla="*/ 6346772 w 12254953"/>
              <a:gd name="connsiteY3-30" fmla="*/ 0 h 2186384"/>
              <a:gd name="connsiteX4-31" fmla="*/ 12254953 w 12254953"/>
              <a:gd name="connsiteY4-32" fmla="*/ 2631 h 2186384"/>
              <a:gd name="connsiteX5-33" fmla="*/ 12254953 w 12254953"/>
              <a:gd name="connsiteY5-34" fmla="*/ 2186384 h 2186384"/>
              <a:gd name="connsiteX6-35" fmla="*/ 0 w 12254953"/>
              <a:gd name="connsiteY6-36" fmla="*/ 2186384 h 2186384"/>
              <a:gd name="connsiteX7" fmla="*/ 0 w 12254953"/>
              <a:gd name="connsiteY7" fmla="*/ 2631 h 2186384"/>
              <a:gd name="connsiteX0-37" fmla="*/ 0 w 12254953"/>
              <a:gd name="connsiteY0-38" fmla="*/ 2631 h 2186384"/>
              <a:gd name="connsiteX1-39" fmla="*/ 5904086 w 12254953"/>
              <a:gd name="connsiteY1-40" fmla="*/ 3629 h 2186384"/>
              <a:gd name="connsiteX2-41" fmla="*/ 6132686 w 12254953"/>
              <a:gd name="connsiteY2-42" fmla="*/ 399143 h 2186384"/>
              <a:gd name="connsiteX3-43" fmla="*/ 6346772 w 12254953"/>
              <a:gd name="connsiteY3-44" fmla="*/ 0 h 2186384"/>
              <a:gd name="connsiteX4-45" fmla="*/ 12254953 w 12254953"/>
              <a:gd name="connsiteY4-46" fmla="*/ 2631 h 2186384"/>
              <a:gd name="connsiteX5-47" fmla="*/ 12254953 w 12254953"/>
              <a:gd name="connsiteY5-48" fmla="*/ 2186384 h 2186384"/>
              <a:gd name="connsiteX6-49" fmla="*/ 0 w 12254953"/>
              <a:gd name="connsiteY6-50" fmla="*/ 2186384 h 2186384"/>
              <a:gd name="connsiteX7-51" fmla="*/ 0 w 12254953"/>
              <a:gd name="connsiteY7-52" fmla="*/ 2631 h 2186384"/>
              <a:gd name="connsiteX0-53" fmla="*/ 0 w 12254953"/>
              <a:gd name="connsiteY0-54" fmla="*/ 2631 h 2186384"/>
              <a:gd name="connsiteX1-55" fmla="*/ 5904086 w 12254953"/>
              <a:gd name="connsiteY1-56" fmla="*/ 3629 h 2186384"/>
              <a:gd name="connsiteX2-57" fmla="*/ 6119807 w 12254953"/>
              <a:gd name="connsiteY2-58" fmla="*/ 250422 h 2186384"/>
              <a:gd name="connsiteX3-59" fmla="*/ 6346772 w 12254953"/>
              <a:gd name="connsiteY3-60" fmla="*/ 0 h 2186384"/>
              <a:gd name="connsiteX4-61" fmla="*/ 12254953 w 12254953"/>
              <a:gd name="connsiteY4-62" fmla="*/ 2631 h 2186384"/>
              <a:gd name="connsiteX5-63" fmla="*/ 12254953 w 12254953"/>
              <a:gd name="connsiteY5-64" fmla="*/ 2186384 h 2186384"/>
              <a:gd name="connsiteX6-65" fmla="*/ 0 w 12254953"/>
              <a:gd name="connsiteY6-66" fmla="*/ 2186384 h 2186384"/>
              <a:gd name="connsiteX7-67" fmla="*/ 0 w 12254953"/>
              <a:gd name="connsiteY7-68" fmla="*/ 2631 h 218638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51" y="connsiteY7-52"/>
              </a:cxn>
            </a:cxnLst>
            <a:rect l="l" t="t" r="r" b="b"/>
            <a:pathLst>
              <a:path w="12254953" h="2186384">
                <a:moveTo>
                  <a:pt x="0" y="2631"/>
                </a:moveTo>
                <a:lnTo>
                  <a:pt x="5904086" y="3629"/>
                </a:lnTo>
                <a:lnTo>
                  <a:pt x="6119807" y="250422"/>
                </a:lnTo>
                <a:lnTo>
                  <a:pt x="6346772" y="0"/>
                </a:lnTo>
                <a:lnTo>
                  <a:pt x="12254953" y="2631"/>
                </a:lnTo>
                <a:lnTo>
                  <a:pt x="12254953" y="2186384"/>
                </a:lnTo>
                <a:lnTo>
                  <a:pt x="0" y="2186384"/>
                </a:lnTo>
                <a:lnTo>
                  <a:pt x="0" y="2631"/>
                </a:lnTo>
                <a:close/>
              </a:path>
            </a:pathLst>
          </a:custGeom>
          <a:gradFill>
            <a:gsLst>
              <a:gs pos="0">
                <a:srgbClr val="0070C0"/>
              </a:gs>
              <a:gs pos="100000">
                <a:srgbClr val="00B0F0"/>
              </a:gs>
            </a:gsLst>
            <a:lin ang="4200000" scaled="0"/>
          </a:gradFill>
          <a:ln>
            <a:noFill/>
          </a:ln>
          <a:effectLst>
            <a:outerShdw blurRad="1143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052" name="图片 2051" descr="卡通遨游太空汇报模板"/>
          <p:cNvPicPr>
            <a:picLocks noChangeAspect="1"/>
          </p:cNvPicPr>
          <p:nvPr/>
        </p:nvPicPr>
        <p:blipFill>
          <a:blip r:embed="rId1" cstate="screen"/>
          <a:stretch>
            <a:fillRect/>
          </a:stretch>
        </p:blipFill>
        <p:spPr>
          <a:xfrm>
            <a:off x="5221605" y="1504950"/>
            <a:ext cx="3817620" cy="3211830"/>
          </a:xfrm>
          <a:prstGeom prst="rect">
            <a:avLst/>
          </a:prstGeom>
          <a:noFill/>
          <a:ln w="9525">
            <a:noFill/>
          </a:ln>
        </p:spPr>
      </p:pic>
      <p:cxnSp>
        <p:nvCxnSpPr>
          <p:cNvPr id="34" name="直接连接符 33"/>
          <p:cNvCxnSpPr/>
          <p:nvPr/>
        </p:nvCxnSpPr>
        <p:spPr>
          <a:xfrm>
            <a:off x="2327786" y="1568972"/>
            <a:ext cx="383782" cy="0"/>
          </a:xfrm>
          <a:prstGeom prst="line">
            <a:avLst/>
          </a:prstGeom>
          <a:ln>
            <a:solidFill>
              <a:schemeClr val="bg1">
                <a:lumMod val="50000"/>
              </a:schemeClr>
            </a:solidFill>
          </a:ln>
        </p:spPr>
        <p:style>
          <a:lnRef idx="2">
            <a:schemeClr val="dk1"/>
          </a:lnRef>
          <a:fillRef idx="0">
            <a:schemeClr val="dk1"/>
          </a:fillRef>
          <a:effectRef idx="1">
            <a:schemeClr val="dk1"/>
          </a:effectRef>
          <a:fontRef idx="minor">
            <a:schemeClr val="tx1"/>
          </a:fontRef>
        </p:style>
      </p:cxnSp>
      <p:cxnSp>
        <p:nvCxnSpPr>
          <p:cNvPr id="2" name="直接连接符 1"/>
          <p:cNvCxnSpPr/>
          <p:nvPr/>
        </p:nvCxnSpPr>
        <p:spPr>
          <a:xfrm>
            <a:off x="4722371" y="1568972"/>
            <a:ext cx="383782" cy="0"/>
          </a:xfrm>
          <a:prstGeom prst="line">
            <a:avLst/>
          </a:prstGeom>
          <a:ln>
            <a:solidFill>
              <a:schemeClr val="bg1">
                <a:lumMod val="50000"/>
              </a:schemeClr>
            </a:solidFill>
          </a:ln>
        </p:spPr>
        <p:style>
          <a:lnRef idx="2">
            <a:schemeClr val="dk1"/>
          </a:lnRef>
          <a:fillRef idx="0">
            <a:schemeClr val="dk1"/>
          </a:fillRef>
          <a:effectRef idx="1">
            <a:schemeClr val="dk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ppt_w</p:attrName>
                                        </p:attrNameLst>
                                      </p:cBhvr>
                                      <p:tavLst>
                                        <p:tav tm="0">
                                          <p:val>
                                            <p:fltVal val="0"/>
                                          </p:val>
                                        </p:tav>
                                        <p:tav tm="100000">
                                          <p:val>
                                            <p:strVal val="#ppt_w"/>
                                          </p:val>
                                        </p:tav>
                                      </p:tavLst>
                                    </p:anim>
                                    <p:anim calcmode="lin" valueType="num">
                                      <p:cBhvr>
                                        <p:cTn id="8" dur="500" fill="hold"/>
                                        <p:tgtEl>
                                          <p:spTgt spid="35"/>
                                        </p:tgtEl>
                                        <p:attrNameLst>
                                          <p:attrName>ppt_h</p:attrName>
                                        </p:attrNameLst>
                                      </p:cBhvr>
                                      <p:tavLst>
                                        <p:tav tm="0">
                                          <p:val>
                                            <p:fltVal val="0"/>
                                          </p:val>
                                        </p:tav>
                                        <p:tav tm="100000">
                                          <p:val>
                                            <p:strVal val="#ppt_h"/>
                                          </p:val>
                                        </p:tav>
                                      </p:tavLst>
                                    </p:anim>
                                    <p:animEffect transition="in" filter="fade">
                                      <p:cBhvr>
                                        <p:cTn id="9" dur="500"/>
                                        <p:tgtEl>
                                          <p:spTgt spid="35"/>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6"/>
                                        </p:tgtEl>
                                        <p:attrNameLst>
                                          <p:attrName>style.visibility</p:attrName>
                                        </p:attrNameLst>
                                      </p:cBhvr>
                                      <p:to>
                                        <p:strVal val="visible"/>
                                      </p:to>
                                    </p:set>
                                    <p:anim calcmode="lin" valueType="num">
                                      <p:cBhvr>
                                        <p:cTn id="13" dur="500" fill="hold"/>
                                        <p:tgtEl>
                                          <p:spTgt spid="36"/>
                                        </p:tgtEl>
                                        <p:attrNameLst>
                                          <p:attrName>ppt_w</p:attrName>
                                        </p:attrNameLst>
                                      </p:cBhvr>
                                      <p:tavLst>
                                        <p:tav tm="0">
                                          <p:val>
                                            <p:fltVal val="0"/>
                                          </p:val>
                                        </p:tav>
                                        <p:tav tm="100000">
                                          <p:val>
                                            <p:strVal val="#ppt_w"/>
                                          </p:val>
                                        </p:tav>
                                      </p:tavLst>
                                    </p:anim>
                                    <p:anim calcmode="lin" valueType="num">
                                      <p:cBhvr>
                                        <p:cTn id="14" dur="500" fill="hold"/>
                                        <p:tgtEl>
                                          <p:spTgt spid="36"/>
                                        </p:tgtEl>
                                        <p:attrNameLst>
                                          <p:attrName>ppt_h</p:attrName>
                                        </p:attrNameLst>
                                      </p:cBhvr>
                                      <p:tavLst>
                                        <p:tav tm="0">
                                          <p:val>
                                            <p:fltVal val="0"/>
                                          </p:val>
                                        </p:tav>
                                        <p:tav tm="100000">
                                          <p:val>
                                            <p:strVal val="#ppt_h"/>
                                          </p:val>
                                        </p:tav>
                                      </p:tavLst>
                                    </p:anim>
                                    <p:animEffect transition="in" filter="fade">
                                      <p:cBhvr>
                                        <p:cTn id="15" dur="500"/>
                                        <p:tgtEl>
                                          <p:spTgt spid="36"/>
                                        </p:tgtEl>
                                      </p:cBhvr>
                                    </p:animEffec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500"/>
                                        <p:tgtEl>
                                          <p:spTgt spid="37"/>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wipe(down)">
                                      <p:cBhvr>
                                        <p:cTn id="23" dur="500"/>
                                        <p:tgtEl>
                                          <p:spTgt spid="48"/>
                                        </p:tgtEl>
                                      </p:cBhvr>
                                    </p:animEffect>
                                  </p:childTnLst>
                                </p:cTn>
                              </p:par>
                            </p:childTnLst>
                          </p:cTn>
                        </p:par>
                        <p:par>
                          <p:cTn id="24" fill="hold">
                            <p:stCondLst>
                              <p:cond delay="2000"/>
                            </p:stCondLst>
                            <p:childTnLst>
                              <p:par>
                                <p:cTn id="25" presetID="41" presetClass="entr" presetSubtype="0" fill="hold" grpId="0" nodeType="afterEffect">
                                  <p:stCondLst>
                                    <p:cond delay="0"/>
                                  </p:stCondLst>
                                  <p:iterate type="lt">
                                    <p:tmPct val="10000"/>
                                  </p:iterate>
                                  <p:childTnLst>
                                    <p:set>
                                      <p:cBhvr>
                                        <p:cTn id="26" dur="1" fill="hold">
                                          <p:stCondLst>
                                            <p:cond delay="0"/>
                                          </p:stCondLst>
                                        </p:cTn>
                                        <p:tgtEl>
                                          <p:spTgt spid="49"/>
                                        </p:tgtEl>
                                        <p:attrNameLst>
                                          <p:attrName>style.visibility</p:attrName>
                                        </p:attrNameLst>
                                      </p:cBhvr>
                                      <p:to>
                                        <p:strVal val="visible"/>
                                      </p:to>
                                    </p:set>
                                    <p:anim calcmode="lin" valueType="num">
                                      <p:cBhvr>
                                        <p:cTn id="27" dur="500" fill="hold"/>
                                        <p:tgtEl>
                                          <p:spTgt spid="49"/>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49"/>
                                        </p:tgtEl>
                                        <p:attrNameLst>
                                          <p:attrName>ppt_y</p:attrName>
                                        </p:attrNameLst>
                                      </p:cBhvr>
                                      <p:tavLst>
                                        <p:tav tm="0">
                                          <p:val>
                                            <p:strVal val="#ppt_y"/>
                                          </p:val>
                                        </p:tav>
                                        <p:tav tm="100000">
                                          <p:val>
                                            <p:strVal val="#ppt_y"/>
                                          </p:val>
                                        </p:tav>
                                      </p:tavLst>
                                    </p:anim>
                                    <p:anim calcmode="lin" valueType="num">
                                      <p:cBhvr>
                                        <p:cTn id="29" dur="500" fill="hold"/>
                                        <p:tgtEl>
                                          <p:spTgt spid="49"/>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49"/>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49"/>
                                        </p:tgtEl>
                                      </p:cBhvr>
                                    </p:animEffect>
                                  </p:childTnLst>
                                </p:cTn>
                              </p:par>
                              <p:par>
                                <p:cTn id="32" presetID="22" presetClass="entr" presetSubtype="8" fill="hold" nodeType="withEffect">
                                  <p:stCondLst>
                                    <p:cond delay="1000"/>
                                  </p:stCondLst>
                                  <p:childTnLst>
                                    <p:set>
                                      <p:cBhvr>
                                        <p:cTn id="33" dur="1" fill="hold">
                                          <p:stCondLst>
                                            <p:cond delay="0"/>
                                          </p:stCondLst>
                                        </p:cTn>
                                        <p:tgtEl>
                                          <p:spTgt spid="50"/>
                                        </p:tgtEl>
                                        <p:attrNameLst>
                                          <p:attrName>style.visibility</p:attrName>
                                        </p:attrNameLst>
                                      </p:cBhvr>
                                      <p:to>
                                        <p:strVal val="visible"/>
                                      </p:to>
                                    </p:set>
                                    <p:animEffect transition="in" filter="wipe(left)">
                                      <p:cBhvr>
                                        <p:cTn id="34" dur="500"/>
                                        <p:tgtEl>
                                          <p:spTgt spid="50"/>
                                        </p:tgtEl>
                                      </p:cBhvr>
                                    </p:animEffect>
                                  </p:childTnLst>
                                </p:cTn>
                              </p:par>
                            </p:childTnLst>
                          </p:cTn>
                        </p:par>
                        <p:par>
                          <p:cTn id="35" fill="hold">
                            <p:stCondLst>
                              <p:cond delay="3500"/>
                            </p:stCondLst>
                            <p:childTnLst>
                              <p:par>
                                <p:cTn id="36" presetID="42" presetClass="entr" presetSubtype="0" fill="hold" grpId="0" nodeType="afterEffect">
                                  <p:stCondLst>
                                    <p:cond delay="0"/>
                                  </p:stCondLst>
                                  <p:childTnLst>
                                    <p:set>
                                      <p:cBhvr>
                                        <p:cTn id="37" dur="1" fill="hold">
                                          <p:stCondLst>
                                            <p:cond delay="0"/>
                                          </p:stCondLst>
                                        </p:cTn>
                                        <p:tgtEl>
                                          <p:spTgt spid="51"/>
                                        </p:tgtEl>
                                        <p:attrNameLst>
                                          <p:attrName>style.visibility</p:attrName>
                                        </p:attrNameLst>
                                      </p:cBhvr>
                                      <p:to>
                                        <p:strVal val="visible"/>
                                      </p:to>
                                    </p:set>
                                    <p:animEffect transition="in" filter="fade">
                                      <p:cBhvr>
                                        <p:cTn id="38" dur="1000"/>
                                        <p:tgtEl>
                                          <p:spTgt spid="51"/>
                                        </p:tgtEl>
                                      </p:cBhvr>
                                    </p:animEffect>
                                    <p:anim calcmode="lin" valueType="num">
                                      <p:cBhvr>
                                        <p:cTn id="39" dur="1000" fill="hold"/>
                                        <p:tgtEl>
                                          <p:spTgt spid="51"/>
                                        </p:tgtEl>
                                        <p:attrNameLst>
                                          <p:attrName>ppt_x</p:attrName>
                                        </p:attrNameLst>
                                      </p:cBhvr>
                                      <p:tavLst>
                                        <p:tav tm="0">
                                          <p:val>
                                            <p:strVal val="#ppt_x"/>
                                          </p:val>
                                        </p:tav>
                                        <p:tav tm="100000">
                                          <p:val>
                                            <p:strVal val="#ppt_x"/>
                                          </p:val>
                                        </p:tav>
                                      </p:tavLst>
                                    </p:anim>
                                    <p:anim calcmode="lin" valueType="num">
                                      <p:cBhvr>
                                        <p:cTn id="40" dur="1000" fill="hold"/>
                                        <p:tgtEl>
                                          <p:spTgt spid="51"/>
                                        </p:tgtEl>
                                        <p:attrNameLst>
                                          <p:attrName>ppt_y</p:attrName>
                                        </p:attrNameLst>
                                      </p:cBhvr>
                                      <p:tavLst>
                                        <p:tav tm="0">
                                          <p:val>
                                            <p:strVal val="#ppt_y+.1"/>
                                          </p:val>
                                        </p:tav>
                                        <p:tav tm="100000">
                                          <p:val>
                                            <p:strVal val="#ppt_y"/>
                                          </p:val>
                                        </p:tav>
                                      </p:tavLst>
                                    </p:anim>
                                  </p:childTnLst>
                                </p:cTn>
                              </p:par>
                            </p:childTnLst>
                          </p:cTn>
                        </p:par>
                        <p:par>
                          <p:cTn id="41" fill="hold">
                            <p:stCondLst>
                              <p:cond delay="4500"/>
                            </p:stCondLst>
                            <p:childTnLst>
                              <p:par>
                                <p:cTn id="42" presetID="42" presetClass="entr" presetSubtype="0" fill="hold" grpId="0" nodeType="afterEffect">
                                  <p:stCondLst>
                                    <p:cond delay="0"/>
                                  </p:stCondLst>
                                  <p:childTnLst>
                                    <p:set>
                                      <p:cBhvr>
                                        <p:cTn id="43" dur="1" fill="hold">
                                          <p:stCondLst>
                                            <p:cond delay="0"/>
                                          </p:stCondLst>
                                        </p:cTn>
                                        <p:tgtEl>
                                          <p:spTgt spid="54"/>
                                        </p:tgtEl>
                                        <p:attrNameLst>
                                          <p:attrName>style.visibility</p:attrName>
                                        </p:attrNameLst>
                                      </p:cBhvr>
                                      <p:to>
                                        <p:strVal val="visible"/>
                                      </p:to>
                                    </p:set>
                                    <p:animEffect transition="in" filter="fade">
                                      <p:cBhvr>
                                        <p:cTn id="44" dur="1000"/>
                                        <p:tgtEl>
                                          <p:spTgt spid="54"/>
                                        </p:tgtEl>
                                      </p:cBhvr>
                                    </p:animEffect>
                                    <p:anim calcmode="lin" valueType="num">
                                      <p:cBhvr>
                                        <p:cTn id="45" dur="1000" fill="hold"/>
                                        <p:tgtEl>
                                          <p:spTgt spid="54"/>
                                        </p:tgtEl>
                                        <p:attrNameLst>
                                          <p:attrName>ppt_x</p:attrName>
                                        </p:attrNameLst>
                                      </p:cBhvr>
                                      <p:tavLst>
                                        <p:tav tm="0">
                                          <p:val>
                                            <p:strVal val="#ppt_x"/>
                                          </p:val>
                                        </p:tav>
                                        <p:tav tm="100000">
                                          <p:val>
                                            <p:strVal val="#ppt_x"/>
                                          </p:val>
                                        </p:tav>
                                      </p:tavLst>
                                    </p:anim>
                                    <p:anim calcmode="lin" valueType="num">
                                      <p:cBhvr>
                                        <p:cTn id="46" dur="1000" fill="hold"/>
                                        <p:tgtEl>
                                          <p:spTgt spid="54"/>
                                        </p:tgtEl>
                                        <p:attrNameLst>
                                          <p:attrName>ppt_y</p:attrName>
                                        </p:attrNameLst>
                                      </p:cBhvr>
                                      <p:tavLst>
                                        <p:tav tm="0">
                                          <p:val>
                                            <p:strVal val="#ppt_y+.1"/>
                                          </p:val>
                                        </p:tav>
                                        <p:tav tm="100000">
                                          <p:val>
                                            <p:strVal val="#ppt_y"/>
                                          </p:val>
                                        </p:tav>
                                      </p:tavLst>
                                    </p:anim>
                                  </p:childTnLst>
                                </p:cTn>
                              </p:par>
                            </p:childTnLst>
                          </p:cTn>
                        </p:par>
                        <p:par>
                          <p:cTn id="47" fill="hold">
                            <p:stCondLst>
                              <p:cond delay="5500"/>
                            </p:stCondLst>
                            <p:childTnLst>
                              <p:par>
                                <p:cTn id="48" presetID="53" presetClass="entr" presetSubtype="16" fill="hold" nodeType="afterEffect">
                                  <p:stCondLst>
                                    <p:cond delay="0"/>
                                  </p:stCondLst>
                                  <p:childTnLst>
                                    <p:set>
                                      <p:cBhvr>
                                        <p:cTn id="49" dur="1" fill="hold">
                                          <p:stCondLst>
                                            <p:cond delay="0"/>
                                          </p:stCondLst>
                                        </p:cTn>
                                        <p:tgtEl>
                                          <p:spTgt spid="56"/>
                                        </p:tgtEl>
                                        <p:attrNameLst>
                                          <p:attrName>style.visibility</p:attrName>
                                        </p:attrNameLst>
                                      </p:cBhvr>
                                      <p:to>
                                        <p:strVal val="visible"/>
                                      </p:to>
                                    </p:set>
                                    <p:anim calcmode="lin" valueType="num">
                                      <p:cBhvr>
                                        <p:cTn id="50" dur="500" fill="hold"/>
                                        <p:tgtEl>
                                          <p:spTgt spid="56"/>
                                        </p:tgtEl>
                                        <p:attrNameLst>
                                          <p:attrName>ppt_w</p:attrName>
                                        </p:attrNameLst>
                                      </p:cBhvr>
                                      <p:tavLst>
                                        <p:tav tm="0">
                                          <p:val>
                                            <p:fltVal val="0"/>
                                          </p:val>
                                        </p:tav>
                                        <p:tav tm="100000">
                                          <p:val>
                                            <p:strVal val="#ppt_w"/>
                                          </p:val>
                                        </p:tav>
                                      </p:tavLst>
                                    </p:anim>
                                    <p:anim calcmode="lin" valueType="num">
                                      <p:cBhvr>
                                        <p:cTn id="51" dur="500" fill="hold"/>
                                        <p:tgtEl>
                                          <p:spTgt spid="56"/>
                                        </p:tgtEl>
                                        <p:attrNameLst>
                                          <p:attrName>ppt_h</p:attrName>
                                        </p:attrNameLst>
                                      </p:cBhvr>
                                      <p:tavLst>
                                        <p:tav tm="0">
                                          <p:val>
                                            <p:fltVal val="0"/>
                                          </p:val>
                                        </p:tav>
                                        <p:tav tm="100000">
                                          <p:val>
                                            <p:strVal val="#ppt_h"/>
                                          </p:val>
                                        </p:tav>
                                      </p:tavLst>
                                    </p:anim>
                                    <p:animEffect transition="in" filter="fade">
                                      <p:cBhvr>
                                        <p:cTn id="52"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6" grpId="0" bldLvl="0" animBg="1"/>
      <p:bldP spid="49" grpId="0"/>
      <p:bldP spid="51" grpId="0"/>
      <p:bldP spid="54"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726561" y="173845"/>
            <a:ext cx="1576869" cy="327660"/>
          </a:xfrm>
          <a:prstGeom prst="rect">
            <a:avLst/>
          </a:prstGeom>
          <a:noFill/>
        </p:spPr>
        <p:txBody>
          <a:bodyPr wrap="square" lIns="51421" tIns="25710" rIns="51421" bIns="25710" rtlCol="0">
            <a:spAutoFit/>
          </a:bodyPr>
          <a:lstStyle/>
          <a:p>
            <a:pPr marL="0" lvl="1" algn="ctr"/>
            <a:r>
              <a:rPr altLang="zh-CN" b="1" dirty="0" smtClean="0">
                <a:solidFill>
                  <a:srgbClr val="0070C0"/>
                </a:solidFill>
                <a:latin typeface="Impact MT Std" pitchFamily="34" charset="0"/>
                <a:ea typeface="微软雅黑" panose="020B0503020204020204" pitchFamily="34" charset="-122"/>
              </a:rPr>
              <a:t>主体结构标签</a:t>
            </a:r>
            <a:endParaRPr altLang="zh-CN" b="1" dirty="0" smtClean="0">
              <a:solidFill>
                <a:srgbClr val="0070C0"/>
              </a:solidFill>
              <a:latin typeface="Impact MT Std" pitchFamily="34" charset="0"/>
              <a:ea typeface="微软雅黑" panose="020B0503020204020204" pitchFamily="34" charset="-122"/>
            </a:endParaRPr>
          </a:p>
        </p:txBody>
      </p:sp>
      <p:pic>
        <p:nvPicPr>
          <p:cNvPr id="12" name="图片 11" descr="7"/>
          <p:cNvPicPr>
            <a:picLocks noChangeAspect="1"/>
          </p:cNvPicPr>
          <p:nvPr/>
        </p:nvPicPr>
        <p:blipFill>
          <a:blip r:embed="rId1"/>
          <a:stretch>
            <a:fillRect/>
          </a:stretch>
        </p:blipFill>
        <p:spPr>
          <a:xfrm>
            <a:off x="935990" y="820420"/>
            <a:ext cx="7457440" cy="40976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726561" y="173845"/>
            <a:ext cx="1576869" cy="327660"/>
          </a:xfrm>
          <a:prstGeom prst="rect">
            <a:avLst/>
          </a:prstGeom>
          <a:noFill/>
        </p:spPr>
        <p:txBody>
          <a:bodyPr wrap="square" lIns="51421" tIns="25710" rIns="51421" bIns="25710" rtlCol="0">
            <a:spAutoFit/>
          </a:bodyPr>
          <a:lstStyle/>
          <a:p>
            <a:pPr marL="0" lvl="1" algn="ctr"/>
            <a:r>
              <a:rPr altLang="zh-CN" b="1" dirty="0" smtClean="0">
                <a:solidFill>
                  <a:srgbClr val="0070C0"/>
                </a:solidFill>
                <a:latin typeface="Impact MT Std" pitchFamily="34" charset="0"/>
                <a:ea typeface="微软雅黑" panose="020B0503020204020204" pitchFamily="34" charset="-122"/>
              </a:rPr>
              <a:t>主体结构标签</a:t>
            </a:r>
            <a:endParaRPr altLang="zh-CN" b="1" dirty="0" smtClean="0">
              <a:solidFill>
                <a:srgbClr val="0070C0"/>
              </a:solidFill>
              <a:latin typeface="Impact MT Std" pitchFamily="34" charset="0"/>
              <a:ea typeface="微软雅黑" panose="020B0503020204020204" pitchFamily="34" charset="-122"/>
            </a:endParaRPr>
          </a:p>
        </p:txBody>
      </p:sp>
      <p:sp>
        <p:nvSpPr>
          <p:cNvPr id="8196" name="文本框 1"/>
          <p:cNvSpPr txBox="1"/>
          <p:nvPr/>
        </p:nvSpPr>
        <p:spPr>
          <a:xfrm>
            <a:off x="532765" y="533400"/>
            <a:ext cx="8321040" cy="4431030"/>
          </a:xfrm>
          <a:prstGeom prst="rect">
            <a:avLst/>
          </a:prstGeom>
          <a:noFill/>
          <a:ln w="9525">
            <a:noFill/>
          </a:ln>
        </p:spPr>
        <p:txBody>
          <a:bodyPr wrap="square" anchor="t">
            <a:spAutoFit/>
          </a:bodyPr>
          <a:p>
            <a:pPr>
              <a:lnSpc>
                <a:spcPct val="150000"/>
              </a:lnSpc>
            </a:pPr>
            <a:r>
              <a:rPr lang="en-US" sz="2800">
                <a:latin typeface="微软雅黑" panose="020B0503020204020204" pitchFamily="34" charset="-122"/>
                <a:ea typeface="微软雅黑" panose="020B0503020204020204" pitchFamily="34" charset="-122"/>
              </a:rPr>
              <a:t>4. </a:t>
            </a:r>
            <a:r>
              <a:rPr sz="2800">
                <a:latin typeface="微软雅黑" panose="020B0503020204020204" pitchFamily="34" charset="-122"/>
                <a:ea typeface="微软雅黑" panose="020B0503020204020204" pitchFamily="34" charset="-122"/>
              </a:rPr>
              <a:t>nav</a:t>
            </a:r>
            <a:endParaRPr sz="2800">
              <a:latin typeface="微软雅黑" panose="020B0503020204020204" pitchFamily="34" charset="-122"/>
              <a:ea typeface="微软雅黑" panose="020B0503020204020204" pitchFamily="34" charset="-122"/>
            </a:endParaRPr>
          </a:p>
          <a:p>
            <a:pPr>
              <a:lnSpc>
                <a:spcPct val="150000"/>
              </a:lnSpc>
            </a:pPr>
            <a:r>
              <a:rPr sz="1600">
                <a:latin typeface="微软雅黑" panose="020B0503020204020204" pitchFamily="34" charset="-122"/>
                <a:ea typeface="微软雅黑" panose="020B0503020204020204" pitchFamily="34" charset="-122"/>
              </a:rPr>
              <a:t>nav元素是一个可以用作页面导航的</a:t>
            </a:r>
            <a:r>
              <a:rPr sz="1600">
                <a:solidFill>
                  <a:srgbClr val="FF0000"/>
                </a:solidFill>
                <a:latin typeface="微软雅黑" panose="020B0503020204020204" pitchFamily="34" charset="-122"/>
                <a:ea typeface="微软雅黑" panose="020B0503020204020204" pitchFamily="34" charset="-122"/>
              </a:rPr>
              <a:t>链接组</a:t>
            </a:r>
            <a:r>
              <a:rPr sz="1600">
                <a:latin typeface="微软雅黑" panose="020B0503020204020204" pitchFamily="34" charset="-122"/>
                <a:ea typeface="微软雅黑" panose="020B0503020204020204" pitchFamily="34" charset="-122"/>
              </a:rPr>
              <a:t>，其中的导航元素链接到其他页面或当前页面的其他部分。nav元素中只存放主要的、基本的链接组。一个页面中可以有多个nav元素，作为页面整体或不同部分的导航。</a:t>
            </a:r>
            <a:endParaRPr sz="1600">
              <a:latin typeface="微软雅黑" panose="020B0503020204020204" pitchFamily="34" charset="-122"/>
              <a:ea typeface="微软雅黑" panose="020B0503020204020204" pitchFamily="34" charset="-122"/>
            </a:endParaRPr>
          </a:p>
          <a:p>
            <a:pPr>
              <a:lnSpc>
                <a:spcPct val="150000"/>
              </a:lnSpc>
            </a:pPr>
            <a:r>
              <a:rPr sz="1600">
                <a:latin typeface="微软雅黑" panose="020B0503020204020204" pitchFamily="34" charset="-122"/>
                <a:ea typeface="微软雅黑" panose="020B0503020204020204" pitchFamily="34" charset="-122"/>
              </a:rPr>
              <a:t>nav元素可以用于以下几个场合：</a:t>
            </a:r>
            <a:endParaRPr sz="1600">
              <a:latin typeface="微软雅黑" panose="020B0503020204020204" pitchFamily="34" charset="-122"/>
              <a:ea typeface="微软雅黑" panose="020B0503020204020204" pitchFamily="34" charset="-122"/>
            </a:endParaRPr>
          </a:p>
          <a:p>
            <a:pPr>
              <a:lnSpc>
                <a:spcPct val="150000"/>
              </a:lnSpc>
            </a:pPr>
            <a:r>
              <a:rPr sz="1600">
                <a:latin typeface="微软雅黑" panose="020B0503020204020204" pitchFamily="34" charset="-122"/>
                <a:ea typeface="微软雅黑" panose="020B0503020204020204" pitchFamily="34" charset="-122"/>
              </a:rPr>
              <a:t>1）传统导航条：作用是将当前页面跳转到网站的其他主要页面上去；</a:t>
            </a:r>
            <a:endParaRPr sz="1600">
              <a:latin typeface="微软雅黑" panose="020B0503020204020204" pitchFamily="34" charset="-122"/>
              <a:ea typeface="微软雅黑" panose="020B0503020204020204" pitchFamily="34" charset="-122"/>
            </a:endParaRPr>
          </a:p>
          <a:p>
            <a:pPr>
              <a:lnSpc>
                <a:spcPct val="150000"/>
              </a:lnSpc>
            </a:pPr>
            <a:r>
              <a:rPr sz="1600">
                <a:latin typeface="微软雅黑" panose="020B0503020204020204" pitchFamily="34" charset="-122"/>
                <a:ea typeface="微软雅黑" panose="020B0503020204020204" pitchFamily="34" charset="-122"/>
              </a:rPr>
              <a:t>2）侧边栏导航：作用是将页面从当前文章或当前商品跳转到其他文章或其他产品页面去；</a:t>
            </a:r>
            <a:endParaRPr sz="1600">
              <a:latin typeface="微软雅黑" panose="020B0503020204020204" pitchFamily="34" charset="-122"/>
              <a:ea typeface="微软雅黑" panose="020B0503020204020204" pitchFamily="34" charset="-122"/>
            </a:endParaRPr>
          </a:p>
          <a:p>
            <a:pPr>
              <a:lnSpc>
                <a:spcPct val="150000"/>
              </a:lnSpc>
            </a:pPr>
            <a:r>
              <a:rPr sz="1600">
                <a:latin typeface="微软雅黑" panose="020B0503020204020204" pitchFamily="34" charset="-122"/>
                <a:ea typeface="微软雅黑" panose="020B0503020204020204" pitchFamily="34" charset="-122"/>
              </a:rPr>
              <a:t>3）页内导航：作用是在本页面几个主要的组成部分之间进行跳转；</a:t>
            </a:r>
            <a:endParaRPr sz="1600">
              <a:latin typeface="微软雅黑" panose="020B0503020204020204" pitchFamily="34" charset="-122"/>
              <a:ea typeface="微软雅黑" panose="020B0503020204020204" pitchFamily="34" charset="-122"/>
            </a:endParaRPr>
          </a:p>
          <a:p>
            <a:pPr>
              <a:lnSpc>
                <a:spcPct val="150000"/>
              </a:lnSpc>
            </a:pPr>
            <a:r>
              <a:rPr sz="1600">
                <a:latin typeface="微软雅黑" panose="020B0503020204020204" pitchFamily="34" charset="-122"/>
                <a:ea typeface="微软雅黑" panose="020B0503020204020204" pitchFamily="34" charset="-122"/>
              </a:rPr>
              <a:t>4）翻页操作：指在多个页面的前后页或博客网站的前后篇文章滚动。</a:t>
            </a:r>
            <a:endParaRPr sz="1600">
              <a:latin typeface="微软雅黑" panose="020B0503020204020204" pitchFamily="34" charset="-122"/>
              <a:ea typeface="微软雅黑" panose="020B0503020204020204" pitchFamily="34" charset="-122"/>
            </a:endParaRPr>
          </a:p>
          <a:p>
            <a:pPr>
              <a:lnSpc>
                <a:spcPct val="150000"/>
              </a:lnSpc>
            </a:pPr>
            <a:r>
              <a:rPr sz="1600">
                <a:latin typeface="微软雅黑" panose="020B0503020204020204" pitchFamily="34" charset="-122"/>
                <a:ea typeface="微软雅黑" panose="020B0503020204020204" pitchFamily="34" charset="-122"/>
              </a:rPr>
              <a:t>注意：在HTML5中，不要用menu元素代替nav元素。menu元素是用在一系列发出命令的菜单上的，是一种交互行为，更确切的说是使用在Web应用程序中的。</a:t>
            </a:r>
            <a:endParaRPr sz="16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726561" y="173845"/>
            <a:ext cx="1576869" cy="327660"/>
          </a:xfrm>
          <a:prstGeom prst="rect">
            <a:avLst/>
          </a:prstGeom>
          <a:noFill/>
        </p:spPr>
        <p:txBody>
          <a:bodyPr wrap="square" lIns="51421" tIns="25710" rIns="51421" bIns="25710" rtlCol="0">
            <a:spAutoFit/>
          </a:bodyPr>
          <a:lstStyle/>
          <a:p>
            <a:pPr marL="0" lvl="1" algn="ctr"/>
            <a:r>
              <a:rPr altLang="zh-CN" b="1" dirty="0" smtClean="0">
                <a:solidFill>
                  <a:srgbClr val="0070C0"/>
                </a:solidFill>
                <a:latin typeface="Impact MT Std" pitchFamily="34" charset="0"/>
                <a:ea typeface="微软雅黑" panose="020B0503020204020204" pitchFamily="34" charset="-122"/>
              </a:rPr>
              <a:t>主体结构标签</a:t>
            </a:r>
            <a:endParaRPr altLang="zh-CN" b="1" dirty="0" smtClean="0">
              <a:solidFill>
                <a:srgbClr val="0070C0"/>
              </a:solidFill>
              <a:latin typeface="Impact MT Std" pitchFamily="34" charset="0"/>
              <a:ea typeface="微软雅黑" panose="020B0503020204020204" pitchFamily="34" charset="-122"/>
            </a:endParaRPr>
          </a:p>
        </p:txBody>
      </p:sp>
      <p:pic>
        <p:nvPicPr>
          <p:cNvPr id="12" name="图片 11" descr="8"/>
          <p:cNvPicPr>
            <a:picLocks noChangeAspect="1"/>
          </p:cNvPicPr>
          <p:nvPr/>
        </p:nvPicPr>
        <p:blipFill>
          <a:blip r:embed="rId1"/>
          <a:stretch>
            <a:fillRect/>
          </a:stretch>
        </p:blipFill>
        <p:spPr>
          <a:xfrm>
            <a:off x="1031875" y="725170"/>
            <a:ext cx="6965950" cy="4254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726561" y="173845"/>
            <a:ext cx="1576869" cy="327660"/>
          </a:xfrm>
          <a:prstGeom prst="rect">
            <a:avLst/>
          </a:prstGeom>
          <a:noFill/>
        </p:spPr>
        <p:txBody>
          <a:bodyPr wrap="square" lIns="51421" tIns="25710" rIns="51421" bIns="25710" rtlCol="0">
            <a:spAutoFit/>
          </a:bodyPr>
          <a:lstStyle/>
          <a:p>
            <a:pPr marL="0" lvl="1" algn="ctr"/>
            <a:r>
              <a:rPr altLang="zh-CN" b="1" dirty="0" smtClean="0">
                <a:solidFill>
                  <a:srgbClr val="0070C0"/>
                </a:solidFill>
                <a:latin typeface="Impact MT Std" pitchFamily="34" charset="0"/>
                <a:ea typeface="微软雅黑" panose="020B0503020204020204" pitchFamily="34" charset="-122"/>
              </a:rPr>
              <a:t>主体结构标签</a:t>
            </a:r>
            <a:endParaRPr altLang="zh-CN" b="1" dirty="0" smtClean="0">
              <a:solidFill>
                <a:srgbClr val="0070C0"/>
              </a:solidFill>
              <a:latin typeface="Impact MT Std" pitchFamily="34" charset="0"/>
              <a:ea typeface="微软雅黑" panose="020B0503020204020204" pitchFamily="34" charset="-122"/>
            </a:endParaRPr>
          </a:p>
        </p:txBody>
      </p:sp>
      <p:sp>
        <p:nvSpPr>
          <p:cNvPr id="8196" name="文本框 1"/>
          <p:cNvSpPr txBox="1"/>
          <p:nvPr/>
        </p:nvSpPr>
        <p:spPr>
          <a:xfrm>
            <a:off x="648018" y="1108075"/>
            <a:ext cx="7847012" cy="1153160"/>
          </a:xfrm>
          <a:prstGeom prst="rect">
            <a:avLst/>
          </a:prstGeom>
          <a:noFill/>
          <a:ln w="9525">
            <a:noFill/>
          </a:ln>
        </p:spPr>
        <p:txBody>
          <a:bodyPr wrap="square" anchor="t">
            <a:spAutoFit/>
          </a:bodyPr>
          <a:p>
            <a:pPr>
              <a:lnSpc>
                <a:spcPct val="150000"/>
              </a:lnSpc>
            </a:pPr>
            <a:r>
              <a:rPr lang="en-US" sz="2800">
                <a:latin typeface="微软雅黑" panose="020B0503020204020204" pitchFamily="34" charset="-122"/>
                <a:ea typeface="微软雅黑" panose="020B0503020204020204" pitchFamily="34" charset="-122"/>
              </a:rPr>
              <a:t>5. </a:t>
            </a:r>
            <a:r>
              <a:rPr sz="2800">
                <a:latin typeface="微软雅黑" panose="020B0503020204020204" pitchFamily="34" charset="-122"/>
                <a:ea typeface="微软雅黑" panose="020B0503020204020204" pitchFamily="34" charset="-122"/>
              </a:rPr>
              <a:t>header</a:t>
            </a:r>
            <a:endParaRPr sz="2800">
              <a:latin typeface="微软雅黑" panose="020B0503020204020204" pitchFamily="34" charset="-122"/>
              <a:ea typeface="微软雅黑" panose="020B0503020204020204" pitchFamily="34" charset="-122"/>
            </a:endParaRPr>
          </a:p>
          <a:p>
            <a:pPr>
              <a:lnSpc>
                <a:spcPct val="150000"/>
              </a:lnSpc>
            </a:pPr>
            <a:r>
              <a:rPr>
                <a:latin typeface="微软雅黑" panose="020B0503020204020204" pitchFamily="34" charset="-122"/>
                <a:ea typeface="微软雅黑" panose="020B0503020204020204" pitchFamily="34" charset="-122"/>
              </a:rPr>
              <a:t>表示页面中一个内容区块或者整个页面的标题</a:t>
            </a:r>
            <a:endParaRPr>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726561" y="173845"/>
            <a:ext cx="1576869" cy="327660"/>
          </a:xfrm>
          <a:prstGeom prst="rect">
            <a:avLst/>
          </a:prstGeom>
          <a:noFill/>
        </p:spPr>
        <p:txBody>
          <a:bodyPr wrap="square" lIns="51421" tIns="25710" rIns="51421" bIns="25710" rtlCol="0">
            <a:spAutoFit/>
          </a:bodyPr>
          <a:lstStyle/>
          <a:p>
            <a:pPr marL="0" lvl="1" algn="ctr"/>
            <a:r>
              <a:rPr altLang="zh-CN" b="1" dirty="0" smtClean="0">
                <a:solidFill>
                  <a:srgbClr val="0070C0"/>
                </a:solidFill>
                <a:latin typeface="Impact MT Std" pitchFamily="34" charset="0"/>
                <a:ea typeface="微软雅黑" panose="020B0503020204020204" pitchFamily="34" charset="-122"/>
              </a:rPr>
              <a:t>主体结构标签</a:t>
            </a:r>
            <a:endParaRPr altLang="zh-CN" b="1" dirty="0" smtClean="0">
              <a:solidFill>
                <a:srgbClr val="0070C0"/>
              </a:solidFill>
              <a:latin typeface="Impact MT Std" pitchFamily="34" charset="0"/>
              <a:ea typeface="微软雅黑" panose="020B0503020204020204" pitchFamily="34" charset="-122"/>
            </a:endParaRPr>
          </a:p>
        </p:txBody>
      </p:sp>
      <p:sp>
        <p:nvSpPr>
          <p:cNvPr id="12" name="文本框 1"/>
          <p:cNvSpPr txBox="1"/>
          <p:nvPr/>
        </p:nvSpPr>
        <p:spPr>
          <a:xfrm>
            <a:off x="648653" y="1154430"/>
            <a:ext cx="7847012" cy="1568450"/>
          </a:xfrm>
          <a:prstGeom prst="rect">
            <a:avLst/>
          </a:prstGeom>
          <a:noFill/>
          <a:ln w="9525">
            <a:noFill/>
          </a:ln>
        </p:spPr>
        <p:txBody>
          <a:bodyPr wrap="square" anchor="t">
            <a:spAutoFit/>
          </a:bodyPr>
          <a:p>
            <a:pPr>
              <a:lnSpc>
                <a:spcPct val="150000"/>
              </a:lnSpc>
            </a:pPr>
            <a:r>
              <a:rPr lang="en-US" sz="2800">
                <a:latin typeface="微软雅黑" panose="020B0503020204020204" pitchFamily="34" charset="-122"/>
                <a:ea typeface="微软雅黑" panose="020B0503020204020204" pitchFamily="34" charset="-122"/>
              </a:rPr>
              <a:t>6. </a:t>
            </a:r>
            <a:r>
              <a:rPr sz="2800">
                <a:latin typeface="微软雅黑" panose="020B0503020204020204" pitchFamily="34" charset="-122"/>
                <a:ea typeface="微软雅黑" panose="020B0503020204020204" pitchFamily="34" charset="-122"/>
              </a:rPr>
              <a:t>footer</a:t>
            </a:r>
            <a:endParaRPr sz="2800">
              <a:latin typeface="微软雅黑" panose="020B0503020204020204" pitchFamily="34" charset="-122"/>
              <a:ea typeface="微软雅黑" panose="020B0503020204020204" pitchFamily="34" charset="-122"/>
            </a:endParaRPr>
          </a:p>
          <a:p>
            <a:pPr>
              <a:lnSpc>
                <a:spcPct val="150000"/>
              </a:lnSpc>
            </a:pPr>
            <a:r>
              <a:rPr>
                <a:latin typeface="微软雅黑" panose="020B0503020204020204" pitchFamily="34" charset="-122"/>
                <a:ea typeface="微软雅黑" panose="020B0503020204020204" pitchFamily="34" charset="-122"/>
              </a:rPr>
              <a:t>表示整个页面或者页面中的一个内容区块的脚注。一般来说，他会包含创作者的姓名、创作日期以及创作者联系信息。</a:t>
            </a:r>
            <a:endParaRPr>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726561" y="173845"/>
            <a:ext cx="1576869" cy="327660"/>
          </a:xfrm>
          <a:prstGeom prst="rect">
            <a:avLst/>
          </a:prstGeom>
          <a:noFill/>
        </p:spPr>
        <p:txBody>
          <a:bodyPr wrap="square" lIns="51421" tIns="25710" rIns="51421" bIns="25710" rtlCol="0">
            <a:spAutoFit/>
          </a:bodyPr>
          <a:lstStyle/>
          <a:p>
            <a:pPr marL="0" lvl="1" algn="ctr"/>
            <a:r>
              <a:rPr altLang="zh-CN" b="1" dirty="0" smtClean="0">
                <a:solidFill>
                  <a:srgbClr val="0070C0"/>
                </a:solidFill>
                <a:latin typeface="Impact MT Std" pitchFamily="34" charset="0"/>
                <a:ea typeface="微软雅黑" panose="020B0503020204020204" pitchFamily="34" charset="-122"/>
              </a:rPr>
              <a:t>主体结构标签</a:t>
            </a:r>
            <a:endParaRPr altLang="zh-CN" b="1" dirty="0" smtClean="0">
              <a:solidFill>
                <a:srgbClr val="0070C0"/>
              </a:solidFill>
              <a:latin typeface="Impact MT Std" pitchFamily="34" charset="0"/>
              <a:ea typeface="微软雅黑" panose="020B0503020204020204" pitchFamily="34" charset="-122"/>
            </a:endParaRPr>
          </a:p>
        </p:txBody>
      </p:sp>
      <p:sp>
        <p:nvSpPr>
          <p:cNvPr id="8196" name="文本框 1"/>
          <p:cNvSpPr txBox="1"/>
          <p:nvPr/>
        </p:nvSpPr>
        <p:spPr>
          <a:xfrm>
            <a:off x="648018" y="1447165"/>
            <a:ext cx="7847012" cy="1568450"/>
          </a:xfrm>
          <a:prstGeom prst="rect">
            <a:avLst/>
          </a:prstGeom>
          <a:noFill/>
          <a:ln w="9525">
            <a:noFill/>
          </a:ln>
        </p:spPr>
        <p:txBody>
          <a:bodyPr wrap="square" anchor="t">
            <a:spAutoFit/>
          </a:bodyPr>
          <a:p>
            <a:pPr>
              <a:lnSpc>
                <a:spcPct val="150000"/>
              </a:lnSpc>
            </a:pPr>
            <a:r>
              <a:rPr lang="en-US" sz="2800">
                <a:latin typeface="微软雅黑" panose="020B0503020204020204" pitchFamily="34" charset="-122"/>
                <a:ea typeface="微软雅黑" panose="020B0503020204020204" pitchFamily="34" charset="-122"/>
              </a:rPr>
              <a:t>7. </a:t>
            </a:r>
            <a:r>
              <a:rPr sz="2800">
                <a:latin typeface="微软雅黑" panose="020B0503020204020204" pitchFamily="34" charset="-122"/>
                <a:ea typeface="微软雅黑" panose="020B0503020204020204" pitchFamily="34" charset="-122"/>
              </a:rPr>
              <a:t>figure &amp; figcaption</a:t>
            </a:r>
            <a:endParaRPr sz="2800">
              <a:latin typeface="微软雅黑" panose="020B0503020204020204" pitchFamily="34" charset="-122"/>
              <a:ea typeface="微软雅黑" panose="020B0503020204020204" pitchFamily="34" charset="-122"/>
            </a:endParaRPr>
          </a:p>
          <a:p>
            <a:pPr>
              <a:lnSpc>
                <a:spcPct val="150000"/>
              </a:lnSpc>
            </a:pPr>
            <a:r>
              <a:rPr>
                <a:latin typeface="微软雅黑" panose="020B0503020204020204" pitchFamily="34" charset="-122"/>
                <a:ea typeface="微软雅黑" panose="020B0503020204020204" pitchFamily="34" charset="-122"/>
              </a:rPr>
              <a:t>表示一段独立的流内容，一般表示文档主体流内容中的一个独立单元（一般用于图片或视频）。使用figcaption元素为figure元素添加标题。</a:t>
            </a:r>
            <a:endParaRPr>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726561" y="173845"/>
            <a:ext cx="1576869" cy="327660"/>
          </a:xfrm>
          <a:prstGeom prst="rect">
            <a:avLst/>
          </a:prstGeom>
          <a:noFill/>
        </p:spPr>
        <p:txBody>
          <a:bodyPr wrap="square" lIns="51421" tIns="25710" rIns="51421" bIns="25710" rtlCol="0">
            <a:spAutoFit/>
          </a:bodyPr>
          <a:lstStyle/>
          <a:p>
            <a:pPr marL="0" lvl="1" algn="ctr"/>
            <a:r>
              <a:rPr altLang="zh-CN" b="1" dirty="0" smtClean="0">
                <a:solidFill>
                  <a:srgbClr val="0070C0"/>
                </a:solidFill>
                <a:latin typeface="Impact MT Std" pitchFamily="34" charset="0"/>
                <a:ea typeface="微软雅黑" panose="020B0503020204020204" pitchFamily="34" charset="-122"/>
              </a:rPr>
              <a:t>主体结构标签</a:t>
            </a:r>
            <a:endParaRPr altLang="zh-CN" b="1" dirty="0" smtClean="0">
              <a:solidFill>
                <a:srgbClr val="0070C0"/>
              </a:solidFill>
              <a:latin typeface="Impact MT Std" pitchFamily="34" charset="0"/>
              <a:ea typeface="微软雅黑" panose="020B0503020204020204" pitchFamily="34" charset="-122"/>
            </a:endParaRPr>
          </a:p>
        </p:txBody>
      </p:sp>
      <p:pic>
        <p:nvPicPr>
          <p:cNvPr id="12" name="图片 11" descr="9"/>
          <p:cNvPicPr>
            <a:picLocks noChangeAspect="1"/>
          </p:cNvPicPr>
          <p:nvPr/>
        </p:nvPicPr>
        <p:blipFill>
          <a:blip r:embed="rId1"/>
          <a:stretch>
            <a:fillRect/>
          </a:stretch>
        </p:blipFill>
        <p:spPr>
          <a:xfrm>
            <a:off x="588645" y="781050"/>
            <a:ext cx="3404235" cy="1377315"/>
          </a:xfrm>
          <a:prstGeom prst="rect">
            <a:avLst/>
          </a:prstGeom>
        </p:spPr>
      </p:pic>
      <p:pic>
        <p:nvPicPr>
          <p:cNvPr id="13" name="图片 12" descr="10"/>
          <p:cNvPicPr>
            <a:picLocks noChangeAspect="1"/>
          </p:cNvPicPr>
          <p:nvPr/>
        </p:nvPicPr>
        <p:blipFill>
          <a:blip r:embed="rId2"/>
          <a:stretch>
            <a:fillRect/>
          </a:stretch>
        </p:blipFill>
        <p:spPr>
          <a:xfrm>
            <a:off x="588645" y="2576830"/>
            <a:ext cx="2771140" cy="1819275"/>
          </a:xfrm>
          <a:prstGeom prst="rect">
            <a:avLst/>
          </a:prstGeom>
        </p:spPr>
      </p:pic>
      <p:pic>
        <p:nvPicPr>
          <p:cNvPr id="14" name="图片 13" descr="11"/>
          <p:cNvPicPr>
            <a:picLocks noChangeAspect="1"/>
          </p:cNvPicPr>
          <p:nvPr/>
        </p:nvPicPr>
        <p:blipFill>
          <a:blip r:embed="rId3"/>
          <a:stretch>
            <a:fillRect/>
          </a:stretch>
        </p:blipFill>
        <p:spPr>
          <a:xfrm>
            <a:off x="3634105" y="2198370"/>
            <a:ext cx="5318760" cy="25768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726561" y="173845"/>
            <a:ext cx="1576869" cy="327660"/>
          </a:xfrm>
          <a:prstGeom prst="rect">
            <a:avLst/>
          </a:prstGeom>
          <a:noFill/>
        </p:spPr>
        <p:txBody>
          <a:bodyPr wrap="square" lIns="51421" tIns="25710" rIns="51421" bIns="25710" rtlCol="0">
            <a:spAutoFit/>
          </a:bodyPr>
          <a:lstStyle/>
          <a:p>
            <a:pPr marL="0" lvl="1" algn="ctr"/>
            <a:r>
              <a:rPr altLang="zh-CN" b="1" dirty="0" smtClean="0">
                <a:solidFill>
                  <a:srgbClr val="0070C0"/>
                </a:solidFill>
                <a:latin typeface="Impact MT Std" pitchFamily="34" charset="0"/>
                <a:ea typeface="微软雅黑" panose="020B0503020204020204" pitchFamily="34" charset="-122"/>
              </a:rPr>
              <a:t>主体结构标签</a:t>
            </a:r>
            <a:endParaRPr altLang="zh-CN" b="1" dirty="0" smtClean="0">
              <a:solidFill>
                <a:srgbClr val="0070C0"/>
              </a:solidFill>
              <a:latin typeface="Impact MT Std" pitchFamily="34" charset="0"/>
              <a:ea typeface="微软雅黑" panose="020B0503020204020204" pitchFamily="34" charset="-122"/>
            </a:endParaRPr>
          </a:p>
        </p:txBody>
      </p:sp>
      <p:sp>
        <p:nvSpPr>
          <p:cNvPr id="8196" name="文本框 1"/>
          <p:cNvSpPr txBox="1"/>
          <p:nvPr/>
        </p:nvSpPr>
        <p:spPr>
          <a:xfrm>
            <a:off x="648653" y="880110"/>
            <a:ext cx="7847012" cy="1568450"/>
          </a:xfrm>
          <a:prstGeom prst="rect">
            <a:avLst/>
          </a:prstGeom>
          <a:noFill/>
          <a:ln w="9525">
            <a:noFill/>
          </a:ln>
        </p:spPr>
        <p:txBody>
          <a:bodyPr wrap="square" anchor="t">
            <a:spAutoFit/>
          </a:bodyPr>
          <a:p>
            <a:pPr>
              <a:lnSpc>
                <a:spcPct val="150000"/>
              </a:lnSpc>
            </a:pPr>
            <a:r>
              <a:rPr lang="en-US" sz="2800">
                <a:latin typeface="微软雅黑" panose="020B0503020204020204" pitchFamily="34" charset="-122"/>
                <a:ea typeface="微软雅黑" panose="020B0503020204020204" pitchFamily="34" charset="-122"/>
              </a:rPr>
              <a:t>8. </a:t>
            </a:r>
            <a:r>
              <a:rPr sz="2800">
                <a:latin typeface="微软雅黑" panose="020B0503020204020204" pitchFamily="34" charset="-122"/>
                <a:ea typeface="微软雅黑" panose="020B0503020204020204" pitchFamily="34" charset="-122"/>
              </a:rPr>
              <a:t>hgroup</a:t>
            </a:r>
            <a:endParaRPr sz="2800">
              <a:latin typeface="微软雅黑" panose="020B0503020204020204" pitchFamily="34" charset="-122"/>
              <a:ea typeface="微软雅黑" panose="020B0503020204020204" pitchFamily="34" charset="-122"/>
            </a:endParaRPr>
          </a:p>
          <a:p>
            <a:pPr>
              <a:lnSpc>
                <a:spcPct val="150000"/>
              </a:lnSpc>
            </a:pPr>
            <a:r>
              <a:rPr>
                <a:latin typeface="微软雅黑" panose="020B0503020204020204" pitchFamily="34" charset="-122"/>
                <a:ea typeface="微软雅黑" panose="020B0503020204020204" pitchFamily="34" charset="-122"/>
              </a:rPr>
              <a:t>页面上的一个标题组合，多个标题可用hgroup包含起来，如：</a:t>
            </a:r>
            <a:endParaRPr lang="zh-CN" altLang="en-US">
              <a:latin typeface="微软雅黑" panose="020B0503020204020204" pitchFamily="34" charset="-122"/>
              <a:ea typeface="微软雅黑" panose="020B0503020204020204" pitchFamily="34" charset="-122"/>
            </a:endParaRPr>
          </a:p>
          <a:p>
            <a:pPr>
              <a:lnSpc>
                <a:spcPct val="150000"/>
              </a:lnSpc>
            </a:pPr>
            <a:endParaRPr lang="en-US" altLang="zh-CN">
              <a:latin typeface="微软雅黑" panose="020B0503020204020204" pitchFamily="34" charset="-122"/>
              <a:ea typeface="微软雅黑" panose="020B0503020204020204" pitchFamily="34" charset="-122"/>
            </a:endParaRPr>
          </a:p>
        </p:txBody>
      </p:sp>
      <p:pic>
        <p:nvPicPr>
          <p:cNvPr id="15" name="图片 14" descr="1"/>
          <p:cNvPicPr>
            <a:picLocks noChangeAspect="1"/>
          </p:cNvPicPr>
          <p:nvPr/>
        </p:nvPicPr>
        <p:blipFill>
          <a:blip r:embed="rId1"/>
          <a:stretch>
            <a:fillRect/>
          </a:stretch>
        </p:blipFill>
        <p:spPr>
          <a:xfrm>
            <a:off x="648970" y="2448560"/>
            <a:ext cx="6419850" cy="12725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726561" y="173845"/>
            <a:ext cx="1576869" cy="327660"/>
          </a:xfrm>
          <a:prstGeom prst="rect">
            <a:avLst/>
          </a:prstGeom>
          <a:noFill/>
        </p:spPr>
        <p:txBody>
          <a:bodyPr wrap="square" lIns="51421" tIns="25710" rIns="51421" bIns="25710" rtlCol="0">
            <a:spAutoFit/>
          </a:bodyPr>
          <a:lstStyle/>
          <a:p>
            <a:pPr marL="0" lvl="1" algn="ctr"/>
            <a:r>
              <a:rPr altLang="zh-CN" b="1" dirty="0" smtClean="0">
                <a:solidFill>
                  <a:srgbClr val="0070C0"/>
                </a:solidFill>
                <a:latin typeface="Impact MT Std" pitchFamily="34" charset="0"/>
                <a:ea typeface="微软雅黑" panose="020B0503020204020204" pitchFamily="34" charset="-122"/>
              </a:rPr>
              <a:t>主体结构标签</a:t>
            </a:r>
            <a:endParaRPr altLang="zh-CN" b="1" dirty="0" smtClean="0">
              <a:solidFill>
                <a:srgbClr val="0070C0"/>
              </a:solidFill>
              <a:latin typeface="Impact MT Std" pitchFamily="34" charset="0"/>
              <a:ea typeface="微软雅黑" panose="020B0503020204020204" pitchFamily="34" charset="-122"/>
            </a:endParaRPr>
          </a:p>
        </p:txBody>
      </p:sp>
      <p:sp>
        <p:nvSpPr>
          <p:cNvPr id="12" name="文本框 1"/>
          <p:cNvSpPr txBox="1"/>
          <p:nvPr/>
        </p:nvSpPr>
        <p:spPr>
          <a:xfrm>
            <a:off x="648018" y="1188085"/>
            <a:ext cx="7847012" cy="3230245"/>
          </a:xfrm>
          <a:prstGeom prst="rect">
            <a:avLst/>
          </a:prstGeom>
          <a:noFill/>
          <a:ln w="9525">
            <a:noFill/>
          </a:ln>
        </p:spPr>
        <p:txBody>
          <a:bodyPr wrap="square" anchor="t">
            <a:spAutoFit/>
          </a:bodyPr>
          <a:p>
            <a:pPr>
              <a:lnSpc>
                <a:spcPct val="150000"/>
              </a:lnSpc>
            </a:pPr>
            <a:r>
              <a:rPr lang="en-US" sz="2800">
                <a:latin typeface="微软雅黑" panose="020B0503020204020204" pitchFamily="34" charset="-122"/>
                <a:ea typeface="微软雅黑" panose="020B0503020204020204" pitchFamily="34" charset="-122"/>
              </a:rPr>
              <a:t>9. </a:t>
            </a:r>
            <a:r>
              <a:rPr sz="2800">
                <a:latin typeface="微软雅黑" panose="020B0503020204020204" pitchFamily="34" charset="-122"/>
                <a:ea typeface="微软雅黑" panose="020B0503020204020204" pitchFamily="34" charset="-122"/>
              </a:rPr>
              <a:t>main</a:t>
            </a:r>
            <a:endParaRPr sz="2800">
              <a:latin typeface="微软雅黑" panose="020B0503020204020204" pitchFamily="34" charset="-122"/>
              <a:ea typeface="微软雅黑" panose="020B0503020204020204" pitchFamily="34" charset="-122"/>
            </a:endParaRPr>
          </a:p>
          <a:p>
            <a:pPr>
              <a:lnSpc>
                <a:spcPct val="150000"/>
              </a:lnSpc>
            </a:pPr>
            <a:r>
              <a:rPr sz="1800">
                <a:latin typeface="微软雅黑" panose="020B0503020204020204" pitchFamily="34" charset="-122"/>
                <a:ea typeface="微软雅黑" panose="020B0503020204020204" pitchFamily="34" charset="-122"/>
              </a:rPr>
              <a:t>规定文档的主要内容。</a:t>
            </a:r>
            <a:endParaRPr sz="1800">
              <a:latin typeface="微软雅黑" panose="020B0503020204020204" pitchFamily="34" charset="-122"/>
              <a:ea typeface="微软雅黑" panose="020B0503020204020204" pitchFamily="34" charset="-122"/>
            </a:endParaRPr>
          </a:p>
          <a:p>
            <a:pPr>
              <a:lnSpc>
                <a:spcPct val="150000"/>
              </a:lnSpc>
            </a:pPr>
            <a:r>
              <a:rPr sz="1800">
                <a:latin typeface="微软雅黑" panose="020B0503020204020204" pitchFamily="34" charset="-122"/>
                <a:ea typeface="微软雅黑" panose="020B0503020204020204" pitchFamily="34" charset="-122"/>
              </a:rPr>
              <a:t>元素中的内容对于文档来说应当是唯一的。它不应包含在文档中重复出现的内容，比如侧栏、导航栏、版权信息、站点标志或搜索表单。</a:t>
            </a:r>
            <a:endParaRPr sz="1800">
              <a:latin typeface="微软雅黑" panose="020B0503020204020204" pitchFamily="34" charset="-122"/>
              <a:ea typeface="微软雅黑" panose="020B0503020204020204" pitchFamily="34" charset="-122"/>
            </a:endParaRPr>
          </a:p>
          <a:p>
            <a:pPr>
              <a:lnSpc>
                <a:spcPct val="150000"/>
              </a:lnSpc>
            </a:pPr>
            <a:r>
              <a:rPr sz="1800">
                <a:latin typeface="微软雅黑" panose="020B0503020204020204" pitchFamily="34" charset="-122"/>
                <a:ea typeface="微软雅黑" panose="020B0503020204020204" pitchFamily="34" charset="-122"/>
              </a:rPr>
              <a:t>HTML5 2013年2月标准中又新增加main标签。main表示document中body的主要内容，但</a:t>
            </a:r>
            <a:r>
              <a:rPr sz="1800">
                <a:solidFill>
                  <a:srgbClr val="FF0000"/>
                </a:solidFill>
                <a:latin typeface="微软雅黑" panose="020B0503020204020204" pitchFamily="34" charset="-122"/>
                <a:ea typeface="微软雅黑" panose="020B0503020204020204" pitchFamily="34" charset="-122"/>
              </a:rPr>
              <a:t>不能在一个document中有多个main,不能在article,aside,footer,header或者nav中包含main</a:t>
            </a:r>
            <a:endParaRPr sz="180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726561" y="173845"/>
            <a:ext cx="1576869" cy="327660"/>
          </a:xfrm>
          <a:prstGeom prst="rect">
            <a:avLst/>
          </a:prstGeom>
          <a:noFill/>
        </p:spPr>
        <p:txBody>
          <a:bodyPr wrap="square" lIns="51421" tIns="25710" rIns="51421" bIns="25710" rtlCol="0">
            <a:spAutoFit/>
          </a:bodyPr>
          <a:lstStyle/>
          <a:p>
            <a:pPr marL="0" lvl="1" algn="ctr"/>
            <a:r>
              <a:rPr altLang="zh-CN" b="1" dirty="0" smtClean="0">
                <a:solidFill>
                  <a:srgbClr val="0070C0"/>
                </a:solidFill>
                <a:latin typeface="Impact MT Std" pitchFamily="34" charset="0"/>
                <a:ea typeface="微软雅黑" panose="020B0503020204020204" pitchFamily="34" charset="-122"/>
              </a:rPr>
              <a:t>主体结构标签</a:t>
            </a:r>
            <a:endParaRPr altLang="zh-CN" b="1" dirty="0" smtClean="0">
              <a:solidFill>
                <a:srgbClr val="0070C0"/>
              </a:solidFill>
              <a:latin typeface="Impact MT Std" pitchFamily="34" charset="0"/>
              <a:ea typeface="微软雅黑" panose="020B0503020204020204" pitchFamily="34" charset="-122"/>
            </a:endParaRPr>
          </a:p>
        </p:txBody>
      </p:sp>
      <p:pic>
        <p:nvPicPr>
          <p:cNvPr id="13" name="图片 12" descr="7"/>
          <p:cNvPicPr>
            <a:picLocks noChangeAspect="1"/>
          </p:cNvPicPr>
          <p:nvPr/>
        </p:nvPicPr>
        <p:blipFill>
          <a:blip r:embed="rId1"/>
          <a:stretch>
            <a:fillRect/>
          </a:stretch>
        </p:blipFill>
        <p:spPr>
          <a:xfrm>
            <a:off x="1009015" y="694690"/>
            <a:ext cx="7348220" cy="40379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sp>
        <p:nvSpPr>
          <p:cNvPr id="3" name="文本框 9"/>
          <p:cNvSpPr txBox="1"/>
          <p:nvPr/>
        </p:nvSpPr>
        <p:spPr>
          <a:xfrm>
            <a:off x="3767201" y="173845"/>
            <a:ext cx="1576869" cy="327660"/>
          </a:xfrm>
          <a:prstGeom prst="rect">
            <a:avLst/>
          </a:prstGeom>
          <a:noFill/>
        </p:spPr>
        <p:txBody>
          <a:bodyPr wrap="square" lIns="51421" tIns="25710" rIns="51421" bIns="25710" rtlCol="0">
            <a:spAutoFit/>
          </a:bodyPr>
          <a:lstStyle/>
          <a:p>
            <a:pPr marL="0" lvl="1" algn="ctr"/>
            <a:r>
              <a:rPr lang="en-US" altLang="zh-CN" b="1" dirty="0" smtClean="0">
                <a:solidFill>
                  <a:srgbClr val="0070C0"/>
                </a:solidFill>
                <a:latin typeface="微软雅黑" panose="020B0503020204020204" pitchFamily="34" charset="-122"/>
                <a:ea typeface="微软雅黑" panose="020B0503020204020204" pitchFamily="34" charset="-122"/>
              </a:rPr>
              <a:t>CSS</a:t>
            </a:r>
            <a:r>
              <a:rPr lang="zh-CN" altLang="en-US" b="1" dirty="0" smtClean="0">
                <a:solidFill>
                  <a:srgbClr val="0070C0"/>
                </a:solidFill>
                <a:latin typeface="微软雅黑" panose="020B0503020204020204" pitchFamily="34" charset="-122"/>
                <a:ea typeface="微软雅黑" panose="020B0503020204020204" pitchFamily="34" charset="-122"/>
              </a:rPr>
              <a:t>基础</a:t>
            </a:r>
            <a:endParaRPr lang="zh-CN" altLang="en-US" b="1" dirty="0" smtClean="0">
              <a:solidFill>
                <a:srgbClr val="0070C0"/>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5921798" y="256915"/>
            <a:ext cx="453150" cy="161976"/>
            <a:chOff x="264939" y="188640"/>
            <a:chExt cx="604358" cy="216024"/>
          </a:xfrm>
        </p:grpSpPr>
        <p:sp>
          <p:nvSpPr>
            <p:cNvPr id="5" name="燕尾形 4"/>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7" name="燕尾形 6"/>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8" name="组合 7"/>
          <p:cNvGrpSpPr/>
          <p:nvPr/>
        </p:nvGrpSpPr>
        <p:grpSpPr>
          <a:xfrm rot="10800000">
            <a:off x="2790266" y="256915"/>
            <a:ext cx="453150" cy="161976"/>
            <a:chOff x="264939" y="188640"/>
            <a:chExt cx="604358" cy="216024"/>
          </a:xfrm>
        </p:grpSpPr>
        <p:sp>
          <p:nvSpPr>
            <p:cNvPr id="9" name="燕尾形 8"/>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1" name="燕尾形 10"/>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18" name="组合 17"/>
          <p:cNvGrpSpPr/>
          <p:nvPr/>
        </p:nvGrpSpPr>
        <p:grpSpPr>
          <a:xfrm>
            <a:off x="1389667" y="918633"/>
            <a:ext cx="6231894" cy="3759253"/>
            <a:chOff x="2034703" y="1151662"/>
            <a:chExt cx="7807300" cy="5013642"/>
          </a:xfrm>
        </p:grpSpPr>
        <p:sp>
          <p:nvSpPr>
            <p:cNvPr id="19" name="圆角矩形 18"/>
            <p:cNvSpPr/>
            <p:nvPr/>
          </p:nvSpPr>
          <p:spPr>
            <a:xfrm>
              <a:off x="2034703" y="1151664"/>
              <a:ext cx="7807300" cy="5013640"/>
            </a:xfrm>
            <a:prstGeom prst="roundRect">
              <a:avLst>
                <a:gd name="adj" fmla="val 1621"/>
              </a:avLst>
            </a:prstGeom>
            <a:solidFill>
              <a:schemeClr val="bg1">
                <a:lumMod val="65000"/>
              </a:schemeClr>
            </a:solidFill>
            <a:ln>
              <a:noFill/>
            </a:ln>
            <a:effectLst>
              <a:outerShdw blurRad="381000" dist="127000" dir="2700000" algn="tl" rotWithShape="0">
                <a:prstClr val="black">
                  <a:alpha val="40000"/>
                </a:prstClr>
              </a:outerShdw>
            </a:effectLst>
            <a:scene3d>
              <a:camera prst="orthographicFront"/>
              <a:lightRig rig="threePt" dir="t">
                <a:rot lat="0" lon="0" rev="0"/>
              </a:lightRig>
            </a:scene3d>
            <a:sp3d prstMaterial="softEdge">
              <a:bevelT w="2540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梯形 19"/>
            <p:cNvSpPr/>
            <p:nvPr/>
          </p:nvSpPr>
          <p:spPr>
            <a:xfrm rot="16200000">
              <a:off x="-264305" y="3595509"/>
              <a:ext cx="5013640" cy="125950"/>
            </a:xfrm>
            <a:prstGeom prst="trapezoid">
              <a:avLst>
                <a:gd name="adj" fmla="val 37500"/>
              </a:avLst>
            </a:prstGeom>
            <a:gradFill>
              <a:gsLst>
                <a:gs pos="50000">
                  <a:srgbClr val="F3F3F3"/>
                </a:gs>
                <a:gs pos="26000">
                  <a:schemeClr val="bg1"/>
                </a:gs>
                <a:gs pos="0">
                  <a:srgbClr val="EEEEEE"/>
                </a:gs>
                <a:gs pos="75000">
                  <a:srgbClr val="E2E2E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梯形 20"/>
            <p:cNvSpPr/>
            <p:nvPr/>
          </p:nvSpPr>
          <p:spPr>
            <a:xfrm rot="5400000" flipH="1">
              <a:off x="7129387" y="3595509"/>
              <a:ext cx="5013640" cy="125950"/>
            </a:xfrm>
            <a:prstGeom prst="trapezoid">
              <a:avLst>
                <a:gd name="adj" fmla="val 37500"/>
              </a:avLst>
            </a:prstGeom>
            <a:gradFill>
              <a:gsLst>
                <a:gs pos="50000">
                  <a:srgbClr val="F3F3F3"/>
                </a:gs>
                <a:gs pos="26000">
                  <a:schemeClr val="bg1"/>
                </a:gs>
                <a:gs pos="0">
                  <a:srgbClr val="EEEEEE"/>
                </a:gs>
                <a:gs pos="75000">
                  <a:srgbClr val="E2E2E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2" name="矩形 21"/>
            <p:cNvSpPr/>
            <p:nvPr/>
          </p:nvSpPr>
          <p:spPr>
            <a:xfrm>
              <a:off x="3900276" y="1151662"/>
              <a:ext cx="1331495" cy="5013642"/>
            </a:xfrm>
            <a:prstGeom prst="rect">
              <a:avLst/>
            </a:prstGeom>
            <a:gradFill>
              <a:gsLst>
                <a:gs pos="0">
                  <a:srgbClr val="F7F7F7">
                    <a:alpha val="0"/>
                  </a:srgbClr>
                </a:gs>
                <a:gs pos="63000">
                  <a:schemeClr val="bg1">
                    <a:alpha val="33000"/>
                  </a:schemeClr>
                </a:gs>
                <a:gs pos="100000">
                  <a:srgbClr val="F7F7F7">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矩形 22"/>
            <p:cNvSpPr/>
            <p:nvPr/>
          </p:nvSpPr>
          <p:spPr>
            <a:xfrm>
              <a:off x="2303475" y="1151664"/>
              <a:ext cx="7269757" cy="5013640"/>
            </a:xfrm>
            <a:prstGeom prst="rect">
              <a:avLst/>
            </a:prstGeom>
            <a:gradFill>
              <a:gsLst>
                <a:gs pos="89000">
                  <a:srgbClr val="F7F7F7"/>
                </a:gs>
                <a:gs pos="74000">
                  <a:srgbClr val="EEEEEE"/>
                </a:gs>
                <a:gs pos="57000">
                  <a:srgbClr val="FBFBFB"/>
                </a:gs>
                <a:gs pos="47000">
                  <a:srgbClr val="EAEAEA"/>
                </a:gs>
                <a:gs pos="29000">
                  <a:srgbClr val="FBFBFB"/>
                </a:gs>
                <a:gs pos="15000">
                  <a:srgbClr val="F7F7F7"/>
                </a:gs>
                <a:gs pos="0">
                  <a:srgbClr val="F7F7F7"/>
                </a:gs>
                <a:gs pos="100000">
                  <a:srgbClr val="F5F5F5"/>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4" name="矩形 23"/>
            <p:cNvSpPr/>
            <p:nvPr/>
          </p:nvSpPr>
          <p:spPr>
            <a:xfrm>
              <a:off x="5979406" y="1151662"/>
              <a:ext cx="308198" cy="5013642"/>
            </a:xfrm>
            <a:prstGeom prst="rect">
              <a:avLst/>
            </a:prstGeom>
            <a:gradFill>
              <a:gsLst>
                <a:gs pos="100000">
                  <a:srgbClr val="F7F7F7">
                    <a:alpha val="0"/>
                  </a:srgbClr>
                </a:gs>
                <a:gs pos="0">
                  <a:schemeClr val="bg1">
                    <a:lumMod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5" name="任意多边形 24"/>
            <p:cNvSpPr/>
            <p:nvPr/>
          </p:nvSpPr>
          <p:spPr>
            <a:xfrm rot="5400000" flipH="1">
              <a:off x="7080192" y="3643031"/>
              <a:ext cx="5013640" cy="30906"/>
            </a:xfrm>
            <a:custGeom>
              <a:avLst/>
              <a:gdLst>
                <a:gd name="connsiteX0" fmla="*/ 5013640 w 5013640"/>
                <a:gd name="connsiteY0" fmla="*/ 54754 h 54754"/>
                <a:gd name="connsiteX1" fmla="*/ 4993107 w 5013640"/>
                <a:gd name="connsiteY1" fmla="*/ 0 h 54754"/>
                <a:gd name="connsiteX2" fmla="*/ 20533 w 5013640"/>
                <a:gd name="connsiteY2" fmla="*/ 0 h 54754"/>
                <a:gd name="connsiteX3" fmla="*/ 0 w 5013640"/>
                <a:gd name="connsiteY3" fmla="*/ 54754 h 54754"/>
              </a:gdLst>
              <a:ahLst/>
              <a:cxnLst>
                <a:cxn ang="0">
                  <a:pos x="connsiteX0" y="connsiteY0"/>
                </a:cxn>
                <a:cxn ang="0">
                  <a:pos x="connsiteX1" y="connsiteY1"/>
                </a:cxn>
                <a:cxn ang="0">
                  <a:pos x="connsiteX2" y="connsiteY2"/>
                </a:cxn>
                <a:cxn ang="0">
                  <a:pos x="connsiteX3" y="connsiteY3"/>
                </a:cxn>
              </a:cxnLst>
              <a:rect l="l" t="t" r="r" b="b"/>
              <a:pathLst>
                <a:path w="5013640" h="54754">
                  <a:moveTo>
                    <a:pt x="5013640" y="54754"/>
                  </a:moveTo>
                  <a:lnTo>
                    <a:pt x="4993107" y="0"/>
                  </a:lnTo>
                  <a:lnTo>
                    <a:pt x="20533" y="0"/>
                  </a:lnTo>
                  <a:lnTo>
                    <a:pt x="0" y="54754"/>
                  </a:lnTo>
                  <a:close/>
                </a:path>
              </a:pathLst>
            </a:cu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6" name="椭圆 25"/>
          <p:cNvSpPr/>
          <p:nvPr/>
        </p:nvSpPr>
        <p:spPr>
          <a:xfrm rot="1860000">
            <a:off x="3109326" y="2465030"/>
            <a:ext cx="19271" cy="1927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矩形 27"/>
          <p:cNvSpPr/>
          <p:nvPr/>
        </p:nvSpPr>
        <p:spPr>
          <a:xfrm>
            <a:off x="4695909" y="1517711"/>
            <a:ext cx="2614529" cy="1913890"/>
          </a:xfrm>
          <a:prstGeom prst="rect">
            <a:avLst/>
          </a:prstGeom>
        </p:spPr>
        <p:txBody>
          <a:bodyPr wrap="square" lIns="68556" tIns="34278" rIns="68556" bIns="34278">
            <a:spAutoFit/>
          </a:bodyPr>
          <a:lstStyle/>
          <a:p>
            <a:pPr algn="ctr">
              <a:lnSpc>
                <a:spcPct val="150000"/>
              </a:lnSpc>
              <a:defRPr/>
            </a:pPr>
            <a:r>
              <a:rPr lang="zh-CN" sz="4000" dirty="0">
                <a:latin typeface="微软雅黑" panose="020B0503020204020204" pitchFamily="34" charset="-122"/>
                <a:ea typeface="微软雅黑" panose="020B0503020204020204" pitchFamily="34" charset="-122"/>
              </a:rPr>
              <a:t>HTML5</a:t>
            </a:r>
            <a:endParaRPr lang="zh-CN" sz="4000" dirty="0">
              <a:latin typeface="微软雅黑" panose="020B0503020204020204" pitchFamily="34" charset="-122"/>
              <a:ea typeface="微软雅黑" panose="020B0503020204020204" pitchFamily="34" charset="-122"/>
            </a:endParaRPr>
          </a:p>
          <a:p>
            <a:pPr algn="ctr">
              <a:lnSpc>
                <a:spcPct val="150000"/>
              </a:lnSpc>
              <a:defRPr/>
            </a:pPr>
            <a:r>
              <a:rPr lang="zh-CN" sz="4000" dirty="0">
                <a:latin typeface="微软雅黑" panose="020B0503020204020204" pitchFamily="34" charset="-122"/>
                <a:ea typeface="微软雅黑" panose="020B0503020204020204" pitchFamily="34" charset="-122"/>
              </a:rPr>
              <a:t>新标签</a:t>
            </a:r>
            <a:endParaRPr lang="zh-CN" sz="4000" dirty="0">
              <a:latin typeface="微软雅黑" panose="020B0503020204020204" pitchFamily="34" charset="-122"/>
              <a:ea typeface="微软雅黑" panose="020B0503020204020204" pitchFamily="34" charset="-122"/>
            </a:endParaRPr>
          </a:p>
        </p:txBody>
      </p:sp>
      <p:pic>
        <p:nvPicPr>
          <p:cNvPr id="13" name="图片 12" descr="u=2190213352,1898608478&amp;fm=72"/>
          <p:cNvPicPr>
            <a:picLocks noChangeAspect="1"/>
          </p:cNvPicPr>
          <p:nvPr/>
        </p:nvPicPr>
        <p:blipFill>
          <a:blip r:embed="rId1"/>
          <a:stretch>
            <a:fillRect/>
          </a:stretch>
        </p:blipFill>
        <p:spPr>
          <a:xfrm>
            <a:off x="1993900" y="1673225"/>
            <a:ext cx="2249805" cy="22498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9000">
        <p14:prism dir="d" isInverted="1"/>
      </p:transition>
    </mc:Choice>
    <mc:Fallback>
      <p:transition spd="slow" advClick="0" advTm="9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ppt_w</p:attrName>
                                        </p:attrNameLst>
                                      </p:cBhvr>
                                      <p:tavLst>
                                        <p:tav tm="0">
                                          <p:val>
                                            <p:fltVal val="0"/>
                                          </p:val>
                                        </p:tav>
                                        <p:tav tm="100000">
                                          <p:val>
                                            <p:strVal val="#ppt_w"/>
                                          </p:val>
                                        </p:tav>
                                      </p:tavLst>
                                    </p:anim>
                                    <p:anim calcmode="lin" valueType="num">
                                      <p:cBhvr>
                                        <p:cTn id="21" dur="500" fill="hold"/>
                                        <p:tgtEl>
                                          <p:spTgt spid="3"/>
                                        </p:tgtEl>
                                        <p:attrNameLst>
                                          <p:attrName>ppt_h</p:attrName>
                                        </p:attrNameLst>
                                      </p:cBhvr>
                                      <p:tavLst>
                                        <p:tav tm="0">
                                          <p:val>
                                            <p:fltVal val="0"/>
                                          </p:val>
                                        </p:tav>
                                        <p:tav tm="100000">
                                          <p:val>
                                            <p:strVal val="#ppt_h"/>
                                          </p:val>
                                        </p:tav>
                                      </p:tavLst>
                                    </p:anim>
                                    <p:animEffect transition="in" filter="fade">
                                      <p:cBhvr>
                                        <p:cTn id="22" dur="500"/>
                                        <p:tgtEl>
                                          <p:spTgt spid="3"/>
                                        </p:tgtEl>
                                      </p:cBhvr>
                                    </p:animEffect>
                                  </p:childTnLst>
                                </p:cTn>
                              </p:par>
                            </p:childTnLst>
                          </p:cTn>
                        </p:par>
                        <p:par>
                          <p:cTn id="23" fill="hold">
                            <p:stCondLst>
                              <p:cond delay="1000"/>
                            </p:stCondLst>
                            <p:childTnLst>
                              <p:par>
                                <p:cTn id="24" presetID="42" presetClass="entr" presetSubtype="0" fill="hold" nodeType="after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1000"/>
                                        <p:tgtEl>
                                          <p:spTgt spid="18"/>
                                        </p:tgtEl>
                                      </p:cBhvr>
                                    </p:animEffect>
                                    <p:anim calcmode="lin" valueType="num">
                                      <p:cBhvr>
                                        <p:cTn id="27" dur="1000" fill="hold"/>
                                        <p:tgtEl>
                                          <p:spTgt spid="18"/>
                                        </p:tgtEl>
                                        <p:attrNameLst>
                                          <p:attrName>ppt_x</p:attrName>
                                        </p:attrNameLst>
                                      </p:cBhvr>
                                      <p:tavLst>
                                        <p:tav tm="0">
                                          <p:val>
                                            <p:strVal val="#ppt_x"/>
                                          </p:val>
                                        </p:tav>
                                        <p:tav tm="100000">
                                          <p:val>
                                            <p:strVal val="#ppt_x"/>
                                          </p:val>
                                        </p:tav>
                                      </p:tavLst>
                                    </p:anim>
                                    <p:anim calcmode="lin" valueType="num">
                                      <p:cBhvr>
                                        <p:cTn id="28" dur="1000" fill="hold"/>
                                        <p:tgtEl>
                                          <p:spTgt spid="18"/>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125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1000"/>
                                        <p:tgtEl>
                                          <p:spTgt spid="28"/>
                                        </p:tgtEl>
                                      </p:cBhvr>
                                    </p:animEffect>
                                    <p:anim calcmode="lin" valueType="num">
                                      <p:cBhvr>
                                        <p:cTn id="32" dur="1000" fill="hold"/>
                                        <p:tgtEl>
                                          <p:spTgt spid="28"/>
                                        </p:tgtEl>
                                        <p:attrNameLst>
                                          <p:attrName>ppt_x</p:attrName>
                                        </p:attrNameLst>
                                      </p:cBhvr>
                                      <p:tavLst>
                                        <p:tav tm="0">
                                          <p:val>
                                            <p:strVal val="#ppt_x"/>
                                          </p:val>
                                        </p:tav>
                                        <p:tav tm="100000">
                                          <p:val>
                                            <p:strVal val="#ppt_x"/>
                                          </p:val>
                                        </p:tav>
                                      </p:tavLst>
                                    </p:anim>
                                    <p:anim calcmode="lin" valueType="num">
                                      <p:cBhvr>
                                        <p:cTn id="33"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2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491865" y="173990"/>
            <a:ext cx="2159635" cy="327660"/>
          </a:xfrm>
          <a:prstGeom prst="rect">
            <a:avLst/>
          </a:prstGeom>
          <a:noFill/>
        </p:spPr>
        <p:txBody>
          <a:bodyPr wrap="square" lIns="51421" tIns="25710" rIns="51421" bIns="25710" rtlCol="0">
            <a:spAutoFit/>
          </a:bodyPr>
          <a:lstStyle/>
          <a:p>
            <a:pPr marL="0" lvl="1" algn="ctr"/>
            <a:r>
              <a:rPr lang="zh-CN" b="1" dirty="0" smtClean="0">
                <a:solidFill>
                  <a:srgbClr val="0070C0"/>
                </a:solidFill>
                <a:latin typeface="Impact MT Std" pitchFamily="34" charset="0"/>
                <a:ea typeface="微软雅黑" panose="020B0503020204020204" pitchFamily="34" charset="-122"/>
              </a:rPr>
              <a:t>非</a:t>
            </a:r>
            <a:r>
              <a:rPr altLang="zh-CN" b="1" dirty="0" smtClean="0">
                <a:solidFill>
                  <a:srgbClr val="0070C0"/>
                </a:solidFill>
                <a:latin typeface="Impact MT Std" pitchFamily="34" charset="0"/>
                <a:ea typeface="微软雅黑" panose="020B0503020204020204" pitchFamily="34" charset="-122"/>
              </a:rPr>
              <a:t>主体结构标签</a:t>
            </a:r>
            <a:endParaRPr altLang="zh-CN" b="1" dirty="0" smtClean="0">
              <a:solidFill>
                <a:srgbClr val="0070C0"/>
              </a:solidFill>
              <a:latin typeface="Impact MT Std" pitchFamily="34" charset="0"/>
              <a:ea typeface="微软雅黑" panose="020B0503020204020204" pitchFamily="34" charset="-122"/>
            </a:endParaRPr>
          </a:p>
        </p:txBody>
      </p:sp>
      <p:sp>
        <p:nvSpPr>
          <p:cNvPr id="8196" name="文本框 1"/>
          <p:cNvSpPr txBox="1"/>
          <p:nvPr/>
        </p:nvSpPr>
        <p:spPr>
          <a:xfrm>
            <a:off x="648653" y="712470"/>
            <a:ext cx="7847012" cy="3322955"/>
          </a:xfrm>
          <a:prstGeom prst="rect">
            <a:avLst/>
          </a:prstGeom>
          <a:noFill/>
          <a:ln w="9525">
            <a:noFill/>
          </a:ln>
        </p:spPr>
        <p:txBody>
          <a:bodyPr wrap="square" anchor="t">
            <a:spAutoFit/>
          </a:bodyPr>
          <a:p>
            <a:pPr>
              <a:lnSpc>
                <a:spcPct val="150000"/>
              </a:lnSpc>
            </a:pPr>
            <a:r>
              <a:rPr lang="en-US" sz="3200">
                <a:latin typeface="微软雅黑" panose="020B0503020204020204" pitchFamily="34" charset="-122"/>
                <a:ea typeface="微软雅黑" panose="020B0503020204020204" pitchFamily="34" charset="-122"/>
              </a:rPr>
              <a:t>1. </a:t>
            </a:r>
            <a:r>
              <a:rPr sz="3200">
                <a:latin typeface="微软雅黑" panose="020B0503020204020204" pitchFamily="34" charset="-122"/>
                <a:ea typeface="微软雅黑" panose="020B0503020204020204" pitchFamily="34" charset="-122"/>
              </a:rPr>
              <a:t>menu</a:t>
            </a:r>
            <a:endParaRPr sz="3200">
              <a:latin typeface="微软雅黑" panose="020B0503020204020204" pitchFamily="34" charset="-122"/>
              <a:ea typeface="微软雅黑" panose="020B0503020204020204" pitchFamily="34" charset="-122"/>
            </a:endParaRPr>
          </a:p>
          <a:p>
            <a:pPr>
              <a:lnSpc>
                <a:spcPct val="150000"/>
              </a:lnSpc>
            </a:pPr>
            <a:r>
              <a:rPr>
                <a:latin typeface="微软雅黑" panose="020B0503020204020204" pitchFamily="34" charset="-122"/>
                <a:ea typeface="微软雅黑" panose="020B0503020204020204" pitchFamily="34" charset="-122"/>
              </a:rPr>
              <a:t>1) 标签定义命令的列表或菜单。</a:t>
            </a:r>
            <a:endParaRPr>
              <a:latin typeface="微软雅黑" panose="020B0503020204020204" pitchFamily="34" charset="-122"/>
              <a:ea typeface="微软雅黑" panose="020B0503020204020204" pitchFamily="34" charset="-122"/>
            </a:endParaRPr>
          </a:p>
          <a:p>
            <a:pPr>
              <a:lnSpc>
                <a:spcPct val="150000"/>
              </a:lnSpc>
            </a:pPr>
            <a:r>
              <a:rPr>
                <a:latin typeface="微软雅黑" panose="020B0503020204020204" pitchFamily="34" charset="-122"/>
                <a:ea typeface="微软雅黑" panose="020B0503020204020204" pitchFamily="34" charset="-122"/>
              </a:rPr>
              <a:t>2) 标签用于上下文菜单、工具栏以及用于列出表单控件和命令。</a:t>
            </a:r>
            <a:endParaRPr>
              <a:latin typeface="微软雅黑" panose="020B0503020204020204" pitchFamily="34" charset="-122"/>
              <a:ea typeface="微软雅黑" panose="020B0503020204020204" pitchFamily="34" charset="-122"/>
            </a:endParaRPr>
          </a:p>
          <a:p>
            <a:pPr>
              <a:lnSpc>
                <a:spcPct val="150000"/>
              </a:lnSpc>
            </a:pPr>
            <a:r>
              <a:rPr lang="zh-CN">
                <a:solidFill>
                  <a:srgbClr val="FF0000"/>
                </a:solidFill>
                <a:latin typeface="微软雅黑" panose="020B0503020204020204" pitchFamily="34" charset="-122"/>
                <a:ea typeface="微软雅黑" panose="020B0503020204020204" pitchFamily="34" charset="-122"/>
              </a:rPr>
              <a:t>注：</a:t>
            </a:r>
            <a:endParaRPr lang="zh-CN">
              <a:solidFill>
                <a:srgbClr val="FF0000"/>
              </a:solidFill>
              <a:latin typeface="微软雅黑" panose="020B0503020204020204" pitchFamily="34" charset="-122"/>
              <a:ea typeface="微软雅黑" panose="020B0503020204020204" pitchFamily="34" charset="-122"/>
            </a:endParaRPr>
          </a:p>
          <a:p>
            <a:pPr>
              <a:lnSpc>
                <a:spcPct val="150000"/>
              </a:lnSpc>
            </a:pPr>
            <a:r>
              <a:rPr>
                <a:latin typeface="微软雅黑" panose="020B0503020204020204" pitchFamily="34" charset="-122"/>
                <a:ea typeface="微软雅黑" panose="020B0503020204020204" pitchFamily="34" charset="-122"/>
              </a:rPr>
              <a:t>HTML 4.01 与 HTML5 之间的差异</a:t>
            </a:r>
            <a:endParaRPr>
              <a:latin typeface="微软雅黑" panose="020B0503020204020204" pitchFamily="34" charset="-122"/>
              <a:ea typeface="微软雅黑" panose="020B0503020204020204" pitchFamily="34" charset="-122"/>
            </a:endParaRPr>
          </a:p>
          <a:p>
            <a:pPr>
              <a:lnSpc>
                <a:spcPct val="150000"/>
              </a:lnSpc>
            </a:pPr>
            <a:r>
              <a:rPr>
                <a:latin typeface="微软雅黑" panose="020B0503020204020204" pitchFamily="34" charset="-122"/>
                <a:ea typeface="微软雅黑" panose="020B0503020204020204" pitchFamily="34" charset="-122"/>
              </a:rPr>
              <a:t>在 HTML 4.01 中已弃用 &lt;menu&gt; 元素。</a:t>
            </a:r>
            <a:endParaRPr>
              <a:latin typeface="微软雅黑" panose="020B0503020204020204" pitchFamily="34" charset="-122"/>
              <a:ea typeface="微软雅黑" panose="020B0503020204020204" pitchFamily="34" charset="-122"/>
            </a:endParaRPr>
          </a:p>
          <a:p>
            <a:pPr>
              <a:lnSpc>
                <a:spcPct val="150000"/>
              </a:lnSpc>
            </a:pPr>
            <a:r>
              <a:rPr>
                <a:latin typeface="微软雅黑" panose="020B0503020204020204" pitchFamily="34" charset="-122"/>
                <a:ea typeface="微软雅黑" panose="020B0503020204020204" pitchFamily="34" charset="-122"/>
              </a:rPr>
              <a:t>在 HTML5 中重新定义了 &lt;menu&gt; 元素。</a:t>
            </a:r>
            <a:endParaRPr>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491865" y="173990"/>
            <a:ext cx="2159635" cy="327660"/>
          </a:xfrm>
          <a:prstGeom prst="rect">
            <a:avLst/>
          </a:prstGeom>
          <a:noFill/>
        </p:spPr>
        <p:txBody>
          <a:bodyPr wrap="square" lIns="51421" tIns="25710" rIns="51421" bIns="25710" rtlCol="0">
            <a:spAutoFit/>
          </a:bodyPr>
          <a:lstStyle/>
          <a:p>
            <a:pPr marL="0" lvl="1" algn="ctr"/>
            <a:r>
              <a:rPr lang="zh-CN" b="1" dirty="0" smtClean="0">
                <a:solidFill>
                  <a:srgbClr val="0070C0"/>
                </a:solidFill>
                <a:latin typeface="Impact MT Std" pitchFamily="34" charset="0"/>
                <a:ea typeface="微软雅黑" panose="020B0503020204020204" pitchFamily="34" charset="-122"/>
              </a:rPr>
              <a:t>非</a:t>
            </a:r>
            <a:r>
              <a:rPr altLang="zh-CN" b="1" dirty="0" smtClean="0">
                <a:solidFill>
                  <a:srgbClr val="0070C0"/>
                </a:solidFill>
                <a:latin typeface="Impact MT Std" pitchFamily="34" charset="0"/>
                <a:ea typeface="微软雅黑" panose="020B0503020204020204" pitchFamily="34" charset="-122"/>
              </a:rPr>
              <a:t>主体结构标签</a:t>
            </a:r>
            <a:endParaRPr altLang="zh-CN" b="1" dirty="0" smtClean="0">
              <a:solidFill>
                <a:srgbClr val="0070C0"/>
              </a:solidFill>
              <a:latin typeface="Impact MT Std" pitchFamily="34" charset="0"/>
              <a:ea typeface="微软雅黑" panose="020B0503020204020204" pitchFamily="34" charset="-122"/>
            </a:endParaRPr>
          </a:p>
        </p:txBody>
      </p:sp>
      <p:sp>
        <p:nvSpPr>
          <p:cNvPr id="12" name="文本框 1"/>
          <p:cNvSpPr txBox="1"/>
          <p:nvPr/>
        </p:nvSpPr>
        <p:spPr>
          <a:xfrm>
            <a:off x="648018" y="1449070"/>
            <a:ext cx="7847012" cy="1660525"/>
          </a:xfrm>
          <a:prstGeom prst="rect">
            <a:avLst/>
          </a:prstGeom>
          <a:noFill/>
          <a:ln w="9525">
            <a:noFill/>
          </a:ln>
        </p:spPr>
        <p:txBody>
          <a:bodyPr wrap="square" anchor="t">
            <a:spAutoFit/>
          </a:bodyPr>
          <a:p>
            <a:pPr>
              <a:lnSpc>
                <a:spcPct val="150000"/>
              </a:lnSpc>
            </a:pPr>
            <a:r>
              <a:rPr lang="en-US" sz="3200">
                <a:latin typeface="微软雅黑" panose="020B0503020204020204" pitchFamily="34" charset="-122"/>
                <a:ea typeface="微软雅黑" panose="020B0503020204020204" pitchFamily="34" charset="-122"/>
              </a:rPr>
              <a:t>2. </a:t>
            </a:r>
            <a:r>
              <a:rPr sz="3200">
                <a:latin typeface="微软雅黑" panose="020B0503020204020204" pitchFamily="34" charset="-122"/>
                <a:ea typeface="微软雅黑" panose="020B0503020204020204" pitchFamily="34" charset="-122"/>
              </a:rPr>
              <a:t>address</a:t>
            </a:r>
            <a:endParaRPr sz="3200">
              <a:latin typeface="微软雅黑" panose="020B0503020204020204" pitchFamily="34" charset="-122"/>
              <a:ea typeface="微软雅黑" panose="020B0503020204020204" pitchFamily="34" charset="-122"/>
            </a:endParaRPr>
          </a:p>
          <a:p>
            <a:pPr>
              <a:lnSpc>
                <a:spcPct val="150000"/>
              </a:lnSpc>
            </a:pPr>
            <a:r>
              <a:rPr>
                <a:latin typeface="微软雅黑" panose="020B0503020204020204" pitchFamily="34" charset="-122"/>
                <a:ea typeface="微软雅黑" panose="020B0503020204020204" pitchFamily="34" charset="-122"/>
              </a:rPr>
              <a:t>标签定义文档作者或拥有者的联系信息</a:t>
            </a:r>
            <a:endParaRPr>
              <a:latin typeface="微软雅黑" panose="020B0503020204020204" pitchFamily="34" charset="-122"/>
              <a:ea typeface="微软雅黑" panose="020B0503020204020204" pitchFamily="34" charset="-122"/>
            </a:endParaRPr>
          </a:p>
          <a:p>
            <a:pPr>
              <a:lnSpc>
                <a:spcPct val="150000"/>
              </a:lnSpc>
            </a:pPr>
            <a:endParaRPr>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491865" y="173990"/>
            <a:ext cx="2159635" cy="327660"/>
          </a:xfrm>
          <a:prstGeom prst="rect">
            <a:avLst/>
          </a:prstGeom>
          <a:noFill/>
        </p:spPr>
        <p:txBody>
          <a:bodyPr wrap="square" lIns="51421" tIns="25710" rIns="51421" bIns="25710" rtlCol="0">
            <a:spAutoFit/>
          </a:bodyPr>
          <a:lstStyle/>
          <a:p>
            <a:pPr marL="0" lvl="1" algn="ctr"/>
            <a:r>
              <a:rPr lang="zh-CN" b="1" dirty="0" smtClean="0">
                <a:solidFill>
                  <a:srgbClr val="0070C0"/>
                </a:solidFill>
                <a:latin typeface="Impact MT Std" pitchFamily="34" charset="0"/>
                <a:ea typeface="微软雅黑" panose="020B0503020204020204" pitchFamily="34" charset="-122"/>
              </a:rPr>
              <a:t>非</a:t>
            </a:r>
            <a:r>
              <a:rPr altLang="zh-CN" b="1" dirty="0" smtClean="0">
                <a:solidFill>
                  <a:srgbClr val="0070C0"/>
                </a:solidFill>
                <a:latin typeface="Impact MT Std" pitchFamily="34" charset="0"/>
                <a:ea typeface="微软雅黑" panose="020B0503020204020204" pitchFamily="34" charset="-122"/>
              </a:rPr>
              <a:t>主体结构标签</a:t>
            </a:r>
            <a:endParaRPr altLang="zh-CN" b="1" dirty="0" smtClean="0">
              <a:solidFill>
                <a:srgbClr val="0070C0"/>
              </a:solidFill>
              <a:latin typeface="Impact MT Std" pitchFamily="34" charset="0"/>
              <a:ea typeface="微软雅黑" panose="020B0503020204020204" pitchFamily="34" charset="-122"/>
            </a:endParaRPr>
          </a:p>
        </p:txBody>
      </p:sp>
      <p:sp>
        <p:nvSpPr>
          <p:cNvPr id="13" name="文本框 1"/>
          <p:cNvSpPr txBox="1"/>
          <p:nvPr/>
        </p:nvSpPr>
        <p:spPr>
          <a:xfrm>
            <a:off x="664210" y="675640"/>
            <a:ext cx="8094345" cy="2076450"/>
          </a:xfrm>
          <a:prstGeom prst="rect">
            <a:avLst/>
          </a:prstGeom>
          <a:noFill/>
          <a:ln w="9525">
            <a:noFill/>
          </a:ln>
        </p:spPr>
        <p:txBody>
          <a:bodyPr wrap="square" anchor="t">
            <a:spAutoFit/>
          </a:bodyPr>
          <a:p>
            <a:pPr>
              <a:lnSpc>
                <a:spcPct val="150000"/>
              </a:lnSpc>
            </a:pPr>
            <a:r>
              <a:rPr lang="en-US" sz="3200">
                <a:latin typeface="微软雅黑" panose="020B0503020204020204" pitchFamily="34" charset="-122"/>
                <a:ea typeface="微软雅黑" panose="020B0503020204020204" pitchFamily="34" charset="-122"/>
              </a:rPr>
              <a:t>3. </a:t>
            </a:r>
            <a:r>
              <a:rPr sz="3200">
                <a:latin typeface="微软雅黑" panose="020B0503020204020204" pitchFamily="34" charset="-122"/>
                <a:ea typeface="微软雅黑" panose="020B0503020204020204" pitchFamily="34" charset="-122"/>
              </a:rPr>
              <a:t>datalist</a:t>
            </a:r>
            <a:endParaRPr sz="3200">
              <a:latin typeface="微软雅黑" panose="020B0503020204020204" pitchFamily="34" charset="-122"/>
              <a:ea typeface="微软雅黑" panose="020B0503020204020204" pitchFamily="34" charset="-122"/>
            </a:endParaRPr>
          </a:p>
          <a:p>
            <a:pPr>
              <a:lnSpc>
                <a:spcPct val="150000"/>
              </a:lnSpc>
            </a:pPr>
            <a:r>
              <a:rPr sz="1800">
                <a:latin typeface="微软雅黑" panose="020B0503020204020204" pitchFamily="34" charset="-122"/>
                <a:ea typeface="微软雅黑" panose="020B0503020204020204" pitchFamily="34" charset="-122"/>
              </a:rPr>
              <a:t>datalist提供一个事先定义好的列表，通过id与input的list属性关联，当在input内输入时就会有自动完成（autocomplete）的功能，用户将会看见一个下拉列表供其选择。</a:t>
            </a:r>
            <a:endParaRPr sz="1800">
              <a:latin typeface="微软雅黑" panose="020B0503020204020204" pitchFamily="34" charset="-122"/>
              <a:ea typeface="微软雅黑" panose="020B0503020204020204" pitchFamily="34" charset="-122"/>
            </a:endParaRPr>
          </a:p>
        </p:txBody>
      </p:sp>
      <p:pic>
        <p:nvPicPr>
          <p:cNvPr id="14" name="图片 13" descr="2"/>
          <p:cNvPicPr>
            <a:picLocks noChangeAspect="1"/>
          </p:cNvPicPr>
          <p:nvPr/>
        </p:nvPicPr>
        <p:blipFill>
          <a:blip r:embed="rId1"/>
          <a:stretch>
            <a:fillRect/>
          </a:stretch>
        </p:blipFill>
        <p:spPr>
          <a:xfrm>
            <a:off x="772160" y="2835275"/>
            <a:ext cx="7479030" cy="21551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491865" y="173990"/>
            <a:ext cx="2159635" cy="327660"/>
          </a:xfrm>
          <a:prstGeom prst="rect">
            <a:avLst/>
          </a:prstGeom>
          <a:noFill/>
        </p:spPr>
        <p:txBody>
          <a:bodyPr wrap="square" lIns="51421" tIns="25710" rIns="51421" bIns="25710" rtlCol="0">
            <a:spAutoFit/>
          </a:bodyPr>
          <a:lstStyle/>
          <a:p>
            <a:pPr marL="0" lvl="1" algn="ctr"/>
            <a:r>
              <a:rPr lang="zh-CN" b="1" dirty="0" smtClean="0">
                <a:solidFill>
                  <a:srgbClr val="0070C0"/>
                </a:solidFill>
                <a:latin typeface="Impact MT Std" pitchFamily="34" charset="0"/>
                <a:ea typeface="微软雅黑" panose="020B0503020204020204" pitchFamily="34" charset="-122"/>
              </a:rPr>
              <a:t>非</a:t>
            </a:r>
            <a:r>
              <a:rPr altLang="zh-CN" b="1" dirty="0" smtClean="0">
                <a:solidFill>
                  <a:srgbClr val="0070C0"/>
                </a:solidFill>
                <a:latin typeface="Impact MT Std" pitchFamily="34" charset="0"/>
                <a:ea typeface="微软雅黑" panose="020B0503020204020204" pitchFamily="34" charset="-122"/>
              </a:rPr>
              <a:t>主体结构标签</a:t>
            </a:r>
            <a:endParaRPr altLang="zh-CN" b="1" dirty="0" smtClean="0">
              <a:solidFill>
                <a:srgbClr val="0070C0"/>
              </a:solidFill>
              <a:latin typeface="Impact MT Std" pitchFamily="34" charset="0"/>
              <a:ea typeface="微软雅黑" panose="020B0503020204020204" pitchFamily="34" charset="-122"/>
            </a:endParaRPr>
          </a:p>
        </p:txBody>
      </p:sp>
      <p:sp>
        <p:nvSpPr>
          <p:cNvPr id="8196" name="文本框 1"/>
          <p:cNvSpPr txBox="1"/>
          <p:nvPr/>
        </p:nvSpPr>
        <p:spPr>
          <a:xfrm>
            <a:off x="638810" y="671830"/>
            <a:ext cx="8094345" cy="1383665"/>
          </a:xfrm>
          <a:prstGeom prst="rect">
            <a:avLst/>
          </a:prstGeom>
          <a:noFill/>
          <a:ln w="9525">
            <a:noFill/>
          </a:ln>
        </p:spPr>
        <p:txBody>
          <a:bodyPr wrap="square" anchor="t">
            <a:spAutoFit/>
          </a:bodyPr>
          <a:p>
            <a:pPr>
              <a:lnSpc>
                <a:spcPct val="150000"/>
              </a:lnSpc>
            </a:pPr>
            <a:r>
              <a:rPr lang="en-US" sz="3200">
                <a:latin typeface="微软雅黑" panose="020B0503020204020204" pitchFamily="34" charset="-122"/>
                <a:ea typeface="微软雅黑" panose="020B0503020204020204" pitchFamily="34" charset="-122"/>
              </a:rPr>
              <a:t>4. </a:t>
            </a:r>
            <a:r>
              <a:rPr sz="3200">
                <a:latin typeface="微软雅黑" panose="020B0503020204020204" pitchFamily="34" charset="-122"/>
                <a:ea typeface="微软雅黑" panose="020B0503020204020204" pitchFamily="34" charset="-122"/>
              </a:rPr>
              <a:t>details &amp; summary</a:t>
            </a:r>
            <a:endParaRPr sz="3200">
              <a:latin typeface="微软雅黑" panose="020B0503020204020204" pitchFamily="34" charset="-122"/>
              <a:ea typeface="微软雅黑" panose="020B0503020204020204" pitchFamily="34" charset="-122"/>
            </a:endParaRPr>
          </a:p>
          <a:p>
            <a:pPr>
              <a:lnSpc>
                <a:spcPct val="150000"/>
              </a:lnSpc>
            </a:pPr>
            <a:r>
              <a:rPr sz="2400">
                <a:latin typeface="微软雅黑" panose="020B0503020204020204" pitchFamily="34" charset="-122"/>
                <a:ea typeface="微软雅黑" panose="020B0503020204020204" pitchFamily="34" charset="-122"/>
              </a:rPr>
              <a:t>显示隐藏详细信息，open属性默认展开</a:t>
            </a:r>
            <a:endParaRPr sz="2400">
              <a:latin typeface="微软雅黑" panose="020B0503020204020204" pitchFamily="34" charset="-122"/>
              <a:ea typeface="微软雅黑" panose="020B0503020204020204" pitchFamily="34" charset="-122"/>
            </a:endParaRPr>
          </a:p>
        </p:txBody>
      </p:sp>
      <p:pic>
        <p:nvPicPr>
          <p:cNvPr id="12" name="图片 11" descr="13"/>
          <p:cNvPicPr>
            <a:picLocks noChangeAspect="1"/>
          </p:cNvPicPr>
          <p:nvPr/>
        </p:nvPicPr>
        <p:blipFill>
          <a:blip r:embed="rId1"/>
          <a:stretch>
            <a:fillRect/>
          </a:stretch>
        </p:blipFill>
        <p:spPr>
          <a:xfrm>
            <a:off x="480695" y="2328545"/>
            <a:ext cx="8409940" cy="15989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491865" y="173990"/>
            <a:ext cx="2159635" cy="327660"/>
          </a:xfrm>
          <a:prstGeom prst="rect">
            <a:avLst/>
          </a:prstGeom>
          <a:noFill/>
        </p:spPr>
        <p:txBody>
          <a:bodyPr wrap="square" lIns="51421" tIns="25710" rIns="51421" bIns="25710" rtlCol="0">
            <a:spAutoFit/>
          </a:bodyPr>
          <a:lstStyle/>
          <a:p>
            <a:pPr marL="0" lvl="1" algn="ctr"/>
            <a:r>
              <a:rPr lang="zh-CN" b="1" dirty="0" smtClean="0">
                <a:solidFill>
                  <a:srgbClr val="0070C0"/>
                </a:solidFill>
                <a:latin typeface="Impact MT Std" pitchFamily="34" charset="0"/>
                <a:ea typeface="微软雅黑" panose="020B0503020204020204" pitchFamily="34" charset="-122"/>
              </a:rPr>
              <a:t>非</a:t>
            </a:r>
            <a:r>
              <a:rPr altLang="zh-CN" b="1" dirty="0" smtClean="0">
                <a:solidFill>
                  <a:srgbClr val="0070C0"/>
                </a:solidFill>
                <a:latin typeface="Impact MT Std" pitchFamily="34" charset="0"/>
                <a:ea typeface="微软雅黑" panose="020B0503020204020204" pitchFamily="34" charset="-122"/>
              </a:rPr>
              <a:t>主体结构标签</a:t>
            </a:r>
            <a:endParaRPr altLang="zh-CN" b="1" dirty="0" smtClean="0">
              <a:solidFill>
                <a:srgbClr val="0070C0"/>
              </a:solidFill>
              <a:latin typeface="Impact MT Std" pitchFamily="34" charset="0"/>
              <a:ea typeface="微软雅黑" panose="020B0503020204020204" pitchFamily="34" charset="-122"/>
            </a:endParaRPr>
          </a:p>
        </p:txBody>
      </p:sp>
      <p:sp>
        <p:nvSpPr>
          <p:cNvPr id="13" name="文本框 1"/>
          <p:cNvSpPr txBox="1"/>
          <p:nvPr/>
        </p:nvSpPr>
        <p:spPr>
          <a:xfrm>
            <a:off x="598170" y="1407160"/>
            <a:ext cx="8094345" cy="2491740"/>
          </a:xfrm>
          <a:prstGeom prst="rect">
            <a:avLst/>
          </a:prstGeom>
          <a:noFill/>
          <a:ln w="9525">
            <a:noFill/>
          </a:ln>
        </p:spPr>
        <p:txBody>
          <a:bodyPr wrap="square" anchor="t">
            <a:spAutoFit/>
          </a:bodyPr>
          <a:p>
            <a:pPr>
              <a:lnSpc>
                <a:spcPct val="150000"/>
              </a:lnSpc>
            </a:pPr>
            <a:r>
              <a:rPr lang="en-US" sz="3200">
                <a:latin typeface="微软雅黑" panose="020B0503020204020204" pitchFamily="34" charset="-122"/>
                <a:ea typeface="微软雅黑" panose="020B0503020204020204" pitchFamily="34" charset="-122"/>
              </a:rPr>
              <a:t>5. </a:t>
            </a:r>
            <a:r>
              <a:rPr sz="3200">
                <a:latin typeface="微软雅黑" panose="020B0503020204020204" pitchFamily="34" charset="-122"/>
                <a:ea typeface="微软雅黑" panose="020B0503020204020204" pitchFamily="34" charset="-122"/>
              </a:rPr>
              <a:t>progress</a:t>
            </a:r>
            <a:endParaRPr sz="3200">
              <a:latin typeface="微软雅黑" panose="020B0503020204020204" pitchFamily="34" charset="-122"/>
              <a:ea typeface="微软雅黑" panose="020B0503020204020204" pitchFamily="34" charset="-122"/>
            </a:endParaRPr>
          </a:p>
          <a:p>
            <a:pPr>
              <a:lnSpc>
                <a:spcPct val="150000"/>
              </a:lnSpc>
            </a:pPr>
            <a:r>
              <a:rPr>
                <a:latin typeface="微软雅黑" panose="020B0503020204020204" pitchFamily="34" charset="-122"/>
                <a:ea typeface="微软雅黑" panose="020B0503020204020204" pitchFamily="34" charset="-122"/>
              </a:rPr>
              <a:t>定义进度条</a:t>
            </a:r>
            <a:endParaRPr>
              <a:latin typeface="微软雅黑" panose="020B0503020204020204" pitchFamily="34" charset="-122"/>
              <a:ea typeface="微软雅黑" panose="020B0503020204020204" pitchFamily="34" charset="-122"/>
            </a:endParaRPr>
          </a:p>
          <a:p>
            <a:pPr>
              <a:lnSpc>
                <a:spcPct val="150000"/>
              </a:lnSpc>
            </a:pPr>
            <a:r>
              <a:rPr>
                <a:latin typeface="微软雅黑" panose="020B0503020204020204" pitchFamily="34" charset="-122"/>
                <a:ea typeface="微软雅黑" panose="020B0503020204020204" pitchFamily="34" charset="-122"/>
              </a:rPr>
              <a:t>&lt;progress max="100" value="80"&gt;&lt;/progress&gt;</a:t>
            </a:r>
            <a:endParaRPr>
              <a:latin typeface="微软雅黑" panose="020B0503020204020204" pitchFamily="34" charset="-122"/>
              <a:ea typeface="微软雅黑" panose="020B0503020204020204" pitchFamily="34" charset="-122"/>
            </a:endParaRPr>
          </a:p>
          <a:p>
            <a:pPr>
              <a:lnSpc>
                <a:spcPct val="150000"/>
              </a:lnSpc>
            </a:pPr>
            <a:r>
              <a:rPr lang="en-US">
                <a:latin typeface="微软雅黑" panose="020B0503020204020204" pitchFamily="34" charset="-122"/>
                <a:ea typeface="微软雅黑" panose="020B0503020204020204" pitchFamily="34" charset="-122"/>
              </a:rPr>
              <a:t>max:</a:t>
            </a:r>
            <a:r>
              <a:rPr lang="zh-CN">
                <a:latin typeface="微软雅黑" panose="020B0503020204020204" pitchFamily="34" charset="-122"/>
                <a:ea typeface="微软雅黑" panose="020B0503020204020204" pitchFamily="34" charset="-122"/>
              </a:rPr>
              <a:t>规定要完成的最大值</a:t>
            </a:r>
            <a:endParaRPr lang="zh-CN">
              <a:latin typeface="微软雅黑" panose="020B0503020204020204" pitchFamily="34" charset="-122"/>
              <a:ea typeface="微软雅黑" panose="020B0503020204020204" pitchFamily="34" charset="-122"/>
            </a:endParaRPr>
          </a:p>
          <a:p>
            <a:pPr>
              <a:lnSpc>
                <a:spcPct val="150000"/>
              </a:lnSpc>
            </a:pPr>
            <a:r>
              <a:rPr lang="en-US" altLang="zh-CN">
                <a:latin typeface="微软雅黑" panose="020B0503020204020204" pitchFamily="34" charset="-122"/>
                <a:ea typeface="微软雅黑" panose="020B0503020204020204" pitchFamily="34" charset="-122"/>
              </a:rPr>
              <a:t>value:</a:t>
            </a:r>
            <a:r>
              <a:rPr lang="zh-CN" altLang="en-US">
                <a:latin typeface="微软雅黑" panose="020B0503020204020204" pitchFamily="34" charset="-122"/>
                <a:ea typeface="微软雅黑" panose="020B0503020204020204" pitchFamily="34" charset="-122"/>
              </a:rPr>
              <a:t>规定进程的当前值</a:t>
            </a:r>
            <a:endParaRPr lang="zh-CN" altLang="en-US">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491865" y="173990"/>
            <a:ext cx="2159635" cy="327660"/>
          </a:xfrm>
          <a:prstGeom prst="rect">
            <a:avLst/>
          </a:prstGeom>
          <a:noFill/>
        </p:spPr>
        <p:txBody>
          <a:bodyPr wrap="square" lIns="51421" tIns="25710" rIns="51421" bIns="25710" rtlCol="0">
            <a:spAutoFit/>
          </a:bodyPr>
          <a:lstStyle/>
          <a:p>
            <a:pPr marL="0" lvl="1" algn="ctr"/>
            <a:r>
              <a:rPr lang="zh-CN" b="1" dirty="0" smtClean="0">
                <a:solidFill>
                  <a:srgbClr val="0070C0"/>
                </a:solidFill>
                <a:latin typeface="Impact MT Std" pitchFamily="34" charset="0"/>
                <a:ea typeface="微软雅黑" panose="020B0503020204020204" pitchFamily="34" charset="-122"/>
              </a:rPr>
              <a:t>非</a:t>
            </a:r>
            <a:r>
              <a:rPr altLang="zh-CN" b="1" dirty="0" smtClean="0">
                <a:solidFill>
                  <a:srgbClr val="0070C0"/>
                </a:solidFill>
                <a:latin typeface="Impact MT Std" pitchFamily="34" charset="0"/>
                <a:ea typeface="微软雅黑" panose="020B0503020204020204" pitchFamily="34" charset="-122"/>
              </a:rPr>
              <a:t>主体结构标签</a:t>
            </a:r>
            <a:endParaRPr altLang="zh-CN" b="1" dirty="0" smtClean="0">
              <a:solidFill>
                <a:srgbClr val="0070C0"/>
              </a:solidFill>
              <a:latin typeface="Impact MT Std" pitchFamily="34" charset="0"/>
              <a:ea typeface="微软雅黑" panose="020B0503020204020204" pitchFamily="34" charset="-122"/>
            </a:endParaRPr>
          </a:p>
        </p:txBody>
      </p:sp>
      <p:sp>
        <p:nvSpPr>
          <p:cNvPr id="8196" name="文本框 1"/>
          <p:cNvSpPr txBox="1"/>
          <p:nvPr/>
        </p:nvSpPr>
        <p:spPr>
          <a:xfrm>
            <a:off x="648970" y="946150"/>
            <a:ext cx="8094345" cy="2076450"/>
          </a:xfrm>
          <a:prstGeom prst="rect">
            <a:avLst/>
          </a:prstGeom>
          <a:noFill/>
          <a:ln w="9525">
            <a:noFill/>
          </a:ln>
        </p:spPr>
        <p:txBody>
          <a:bodyPr wrap="square" anchor="t">
            <a:spAutoFit/>
          </a:bodyPr>
          <a:p>
            <a:pPr>
              <a:lnSpc>
                <a:spcPct val="150000"/>
              </a:lnSpc>
            </a:pPr>
            <a:r>
              <a:rPr lang="en-US" sz="3200">
                <a:latin typeface="微软雅黑" panose="020B0503020204020204" pitchFamily="34" charset="-122"/>
                <a:ea typeface="微软雅黑" panose="020B0503020204020204" pitchFamily="34" charset="-122"/>
              </a:rPr>
              <a:t>6. </a:t>
            </a:r>
            <a:r>
              <a:rPr sz="3200">
                <a:latin typeface="微软雅黑" panose="020B0503020204020204" pitchFamily="34" charset="-122"/>
                <a:ea typeface="微软雅黑" panose="020B0503020204020204" pitchFamily="34" charset="-122"/>
                <a:sym typeface="+mn-ea"/>
              </a:rPr>
              <a:t>mark</a:t>
            </a:r>
            <a:endParaRPr sz="3200">
              <a:latin typeface="微软雅黑" panose="020B0503020204020204" pitchFamily="34" charset="-122"/>
              <a:ea typeface="微软雅黑" panose="020B0503020204020204" pitchFamily="34" charset="-122"/>
            </a:endParaRPr>
          </a:p>
          <a:p>
            <a:pPr>
              <a:lnSpc>
                <a:spcPct val="150000"/>
              </a:lnSpc>
            </a:pPr>
            <a:r>
              <a:rPr sz="1800">
                <a:latin typeface="微软雅黑" panose="020B0503020204020204" pitchFamily="34" charset="-122"/>
                <a:ea typeface="微软雅黑" panose="020B0503020204020204" pitchFamily="34" charset="-122"/>
                <a:sym typeface="+mn-ea"/>
              </a:rPr>
              <a:t>高亮显示文字，一个比较典型的应用就是在搜索结果中向用户高亮显示搜索关键词</a:t>
            </a:r>
            <a:r>
              <a:rPr sz="1800">
                <a:latin typeface="微软雅黑" panose="020B0503020204020204" pitchFamily="34" charset="-122"/>
                <a:ea typeface="微软雅黑" panose="020B0503020204020204" pitchFamily="34" charset="-122"/>
              </a:rPr>
              <a:t>。</a:t>
            </a:r>
            <a:endParaRPr sz="1800">
              <a:latin typeface="微软雅黑" panose="020B0503020204020204" pitchFamily="34" charset="-122"/>
              <a:ea typeface="微软雅黑" panose="020B0503020204020204" pitchFamily="34" charset="-122"/>
            </a:endParaRPr>
          </a:p>
          <a:p>
            <a:pPr>
              <a:lnSpc>
                <a:spcPct val="150000"/>
              </a:lnSpc>
            </a:pPr>
            <a:endParaRPr sz="1800">
              <a:solidFill>
                <a:srgbClr val="FF0000"/>
              </a:solidFill>
              <a:latin typeface="微软雅黑" panose="020B0503020204020204" pitchFamily="34" charset="-122"/>
              <a:ea typeface="微软雅黑" panose="020B0503020204020204" pitchFamily="34" charset="-122"/>
            </a:endParaRPr>
          </a:p>
        </p:txBody>
      </p:sp>
      <p:pic>
        <p:nvPicPr>
          <p:cNvPr id="12" name="图片 11" descr="14"/>
          <p:cNvPicPr>
            <a:picLocks noChangeAspect="1"/>
          </p:cNvPicPr>
          <p:nvPr/>
        </p:nvPicPr>
        <p:blipFill>
          <a:blip r:embed="rId1"/>
          <a:stretch>
            <a:fillRect/>
          </a:stretch>
        </p:blipFill>
        <p:spPr>
          <a:xfrm>
            <a:off x="648970" y="3173095"/>
            <a:ext cx="8267065" cy="10071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491865" y="173990"/>
            <a:ext cx="2159635" cy="327660"/>
          </a:xfrm>
          <a:prstGeom prst="rect">
            <a:avLst/>
          </a:prstGeom>
          <a:noFill/>
        </p:spPr>
        <p:txBody>
          <a:bodyPr wrap="square" lIns="51421" tIns="25710" rIns="51421" bIns="25710" rtlCol="0">
            <a:spAutoFit/>
          </a:bodyPr>
          <a:lstStyle/>
          <a:p>
            <a:pPr marL="0" lvl="1" algn="ctr"/>
            <a:r>
              <a:rPr lang="zh-CN" b="1" dirty="0" smtClean="0">
                <a:solidFill>
                  <a:srgbClr val="0070C0"/>
                </a:solidFill>
                <a:latin typeface="Impact MT Std" pitchFamily="34" charset="0"/>
                <a:ea typeface="微软雅黑" panose="020B0503020204020204" pitchFamily="34" charset="-122"/>
              </a:rPr>
              <a:t>非</a:t>
            </a:r>
            <a:r>
              <a:rPr altLang="zh-CN" b="1" dirty="0" smtClean="0">
                <a:solidFill>
                  <a:srgbClr val="0070C0"/>
                </a:solidFill>
                <a:latin typeface="Impact MT Std" pitchFamily="34" charset="0"/>
                <a:ea typeface="微软雅黑" panose="020B0503020204020204" pitchFamily="34" charset="-122"/>
              </a:rPr>
              <a:t>主体结构标签</a:t>
            </a:r>
            <a:endParaRPr altLang="zh-CN" b="1" dirty="0" smtClean="0">
              <a:solidFill>
                <a:srgbClr val="0070C0"/>
              </a:solidFill>
              <a:latin typeface="Impact MT Std" pitchFamily="34" charset="0"/>
              <a:ea typeface="微软雅黑" panose="020B0503020204020204" pitchFamily="34" charset="-122"/>
            </a:endParaRPr>
          </a:p>
        </p:txBody>
      </p:sp>
      <p:sp>
        <p:nvSpPr>
          <p:cNvPr id="13" name="文本框 1"/>
          <p:cNvSpPr txBox="1"/>
          <p:nvPr/>
        </p:nvSpPr>
        <p:spPr>
          <a:xfrm>
            <a:off x="615315" y="788035"/>
            <a:ext cx="8094345" cy="1660525"/>
          </a:xfrm>
          <a:prstGeom prst="rect">
            <a:avLst/>
          </a:prstGeom>
          <a:noFill/>
          <a:ln w="9525">
            <a:noFill/>
          </a:ln>
        </p:spPr>
        <p:txBody>
          <a:bodyPr wrap="square" anchor="t">
            <a:spAutoFit/>
          </a:bodyPr>
          <a:p>
            <a:pPr>
              <a:lnSpc>
                <a:spcPct val="150000"/>
              </a:lnSpc>
            </a:pPr>
            <a:r>
              <a:rPr lang="en-US" sz="3200">
                <a:latin typeface="微软雅黑" panose="020B0503020204020204" pitchFamily="34" charset="-122"/>
                <a:ea typeface="微软雅黑" panose="020B0503020204020204" pitchFamily="34" charset="-122"/>
              </a:rPr>
              <a:t>7. </a:t>
            </a:r>
            <a:r>
              <a:rPr sz="3200">
                <a:latin typeface="微软雅黑" panose="020B0503020204020204" pitchFamily="34" charset="-122"/>
                <a:ea typeface="微软雅黑" panose="020B0503020204020204" pitchFamily="34" charset="-122"/>
              </a:rPr>
              <a:t>time</a:t>
            </a:r>
            <a:endParaRPr sz="3200">
              <a:latin typeface="微软雅黑" panose="020B0503020204020204" pitchFamily="34" charset="-122"/>
              <a:ea typeface="微软雅黑" panose="020B0503020204020204" pitchFamily="34" charset="-122"/>
            </a:endParaRPr>
          </a:p>
          <a:p>
            <a:pPr>
              <a:lnSpc>
                <a:spcPct val="150000"/>
              </a:lnSpc>
            </a:pPr>
            <a:r>
              <a:rPr sz="1800">
                <a:latin typeface="微软雅黑" panose="020B0503020204020204" pitchFamily="34" charset="-122"/>
                <a:ea typeface="微软雅黑" panose="020B0503020204020204" pitchFamily="34" charset="-122"/>
              </a:rPr>
              <a:t>标签定义日期或时间，如果标签内容不是时间或日期，则必须指定datetime属性为指定日期，如：</a:t>
            </a:r>
            <a:endParaRPr sz="1800">
              <a:latin typeface="微软雅黑" panose="020B0503020204020204" pitchFamily="34" charset="-122"/>
              <a:ea typeface="微软雅黑" panose="020B0503020204020204" pitchFamily="34" charset="-122"/>
            </a:endParaRPr>
          </a:p>
        </p:txBody>
      </p:sp>
      <p:pic>
        <p:nvPicPr>
          <p:cNvPr id="14" name="图片 13" descr="13"/>
          <p:cNvPicPr>
            <a:picLocks noChangeAspect="1"/>
          </p:cNvPicPr>
          <p:nvPr/>
        </p:nvPicPr>
        <p:blipFill>
          <a:blip r:embed="rId1"/>
          <a:stretch>
            <a:fillRect/>
          </a:stretch>
        </p:blipFill>
        <p:spPr>
          <a:xfrm>
            <a:off x="668020" y="2830830"/>
            <a:ext cx="7671435" cy="17157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491865" y="173990"/>
            <a:ext cx="2159635" cy="327660"/>
          </a:xfrm>
          <a:prstGeom prst="rect">
            <a:avLst/>
          </a:prstGeom>
          <a:noFill/>
        </p:spPr>
        <p:txBody>
          <a:bodyPr wrap="square" lIns="51421" tIns="25710" rIns="51421" bIns="25710" rtlCol="0">
            <a:spAutoFit/>
          </a:bodyPr>
          <a:lstStyle/>
          <a:p>
            <a:pPr marL="0" lvl="1" algn="ctr"/>
            <a:r>
              <a:rPr lang="zh-CN" b="1" dirty="0" smtClean="0">
                <a:solidFill>
                  <a:srgbClr val="0070C0"/>
                </a:solidFill>
                <a:latin typeface="Impact MT Std" pitchFamily="34" charset="0"/>
                <a:ea typeface="微软雅黑" panose="020B0503020204020204" pitchFamily="34" charset="-122"/>
              </a:rPr>
              <a:t>新增表单类型</a:t>
            </a:r>
            <a:endParaRPr lang="zh-CN" b="1" dirty="0" smtClean="0">
              <a:solidFill>
                <a:srgbClr val="0070C0"/>
              </a:solidFill>
              <a:latin typeface="Impact MT Std" pitchFamily="34" charset="0"/>
              <a:ea typeface="微软雅黑" panose="020B0503020204020204" pitchFamily="34" charset="-122"/>
            </a:endParaRPr>
          </a:p>
        </p:txBody>
      </p:sp>
      <p:sp>
        <p:nvSpPr>
          <p:cNvPr id="8196" name="文本框 1"/>
          <p:cNvSpPr txBox="1"/>
          <p:nvPr/>
        </p:nvSpPr>
        <p:spPr>
          <a:xfrm>
            <a:off x="598805" y="696595"/>
            <a:ext cx="8094345" cy="2076450"/>
          </a:xfrm>
          <a:prstGeom prst="rect">
            <a:avLst/>
          </a:prstGeom>
          <a:noFill/>
          <a:ln w="9525">
            <a:noFill/>
          </a:ln>
        </p:spPr>
        <p:txBody>
          <a:bodyPr wrap="square" anchor="t">
            <a:spAutoFit/>
          </a:bodyPr>
          <a:p>
            <a:pPr>
              <a:lnSpc>
                <a:spcPct val="150000"/>
              </a:lnSpc>
            </a:pPr>
            <a:r>
              <a:rPr lang="en-US" sz="3200">
                <a:latin typeface="微软雅黑" panose="020B0503020204020204" pitchFamily="34" charset="-122"/>
                <a:ea typeface="微软雅黑" panose="020B0503020204020204" pitchFamily="34" charset="-122"/>
              </a:rPr>
              <a:t>1. </a:t>
            </a:r>
            <a:r>
              <a:rPr sz="3200">
                <a:latin typeface="微软雅黑" panose="020B0503020204020204" pitchFamily="34" charset="-122"/>
                <a:ea typeface="微软雅黑" panose="020B0503020204020204" pitchFamily="34" charset="-122"/>
              </a:rPr>
              <a:t>email</a:t>
            </a:r>
            <a:endParaRPr sz="3200">
              <a:latin typeface="微软雅黑" panose="020B0503020204020204" pitchFamily="34" charset="-122"/>
              <a:ea typeface="微软雅黑" panose="020B0503020204020204" pitchFamily="34" charset="-122"/>
            </a:endParaRPr>
          </a:p>
          <a:p>
            <a:pPr>
              <a:lnSpc>
                <a:spcPct val="150000"/>
              </a:lnSpc>
            </a:pPr>
            <a:r>
              <a:rPr sz="1800">
                <a:latin typeface="微软雅黑" panose="020B0503020204020204" pitchFamily="34" charset="-122"/>
                <a:ea typeface="微软雅黑" panose="020B0503020204020204" pitchFamily="34" charset="-122"/>
              </a:rPr>
              <a:t>专门用来输入email地址的文本框,如果该文本框中内容不是email地址格式的，则不允许提交。但它不检查email地址是否存在。提交时可以为空，除非加上了required属性。</a:t>
            </a:r>
            <a:endParaRPr sz="1800">
              <a:latin typeface="微软雅黑" panose="020B0503020204020204" pitchFamily="34" charset="-122"/>
              <a:ea typeface="微软雅黑" panose="020B0503020204020204" pitchFamily="34" charset="-122"/>
            </a:endParaRPr>
          </a:p>
        </p:txBody>
      </p:sp>
      <p:pic>
        <p:nvPicPr>
          <p:cNvPr id="12" name="图片 11" descr="15"/>
          <p:cNvPicPr>
            <a:picLocks noChangeAspect="1"/>
          </p:cNvPicPr>
          <p:nvPr/>
        </p:nvPicPr>
        <p:blipFill>
          <a:blip r:embed="rId1"/>
          <a:stretch>
            <a:fillRect/>
          </a:stretch>
        </p:blipFill>
        <p:spPr>
          <a:xfrm>
            <a:off x="782320" y="2877185"/>
            <a:ext cx="7419975" cy="17303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491865" y="173990"/>
            <a:ext cx="2159635" cy="327660"/>
          </a:xfrm>
          <a:prstGeom prst="rect">
            <a:avLst/>
          </a:prstGeom>
          <a:noFill/>
        </p:spPr>
        <p:txBody>
          <a:bodyPr wrap="square" lIns="51421" tIns="25710" rIns="51421" bIns="25710" rtlCol="0">
            <a:spAutoFit/>
          </a:bodyPr>
          <a:lstStyle/>
          <a:p>
            <a:pPr marL="0" lvl="1" algn="ctr"/>
            <a:r>
              <a:rPr lang="zh-CN" b="1" dirty="0" smtClean="0">
                <a:solidFill>
                  <a:srgbClr val="0070C0"/>
                </a:solidFill>
                <a:latin typeface="Impact MT Std" pitchFamily="34" charset="0"/>
                <a:ea typeface="微软雅黑" panose="020B0503020204020204" pitchFamily="34" charset="-122"/>
              </a:rPr>
              <a:t>新增表单类型</a:t>
            </a:r>
            <a:endParaRPr lang="zh-CN" b="1" dirty="0" smtClean="0">
              <a:solidFill>
                <a:srgbClr val="0070C0"/>
              </a:solidFill>
              <a:latin typeface="Impact MT Std" pitchFamily="34" charset="0"/>
              <a:ea typeface="微软雅黑" panose="020B0503020204020204" pitchFamily="34" charset="-122"/>
            </a:endParaRPr>
          </a:p>
        </p:txBody>
      </p:sp>
      <p:sp>
        <p:nvSpPr>
          <p:cNvPr id="13" name="文本框 1"/>
          <p:cNvSpPr txBox="1"/>
          <p:nvPr/>
        </p:nvSpPr>
        <p:spPr>
          <a:xfrm>
            <a:off x="615315" y="875030"/>
            <a:ext cx="8094345" cy="1660525"/>
          </a:xfrm>
          <a:prstGeom prst="rect">
            <a:avLst/>
          </a:prstGeom>
          <a:noFill/>
          <a:ln w="9525">
            <a:noFill/>
          </a:ln>
        </p:spPr>
        <p:txBody>
          <a:bodyPr wrap="square" anchor="t">
            <a:spAutoFit/>
          </a:bodyPr>
          <a:p>
            <a:pPr>
              <a:lnSpc>
                <a:spcPct val="150000"/>
              </a:lnSpc>
            </a:pPr>
            <a:r>
              <a:rPr lang="en-US" sz="3200">
                <a:latin typeface="微软雅黑" panose="020B0503020204020204" pitchFamily="34" charset="-122"/>
                <a:ea typeface="微软雅黑" panose="020B0503020204020204" pitchFamily="34" charset="-122"/>
              </a:rPr>
              <a:t>2. url</a:t>
            </a:r>
            <a:endParaRPr lang="en-US" sz="32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专门用来输入URL地址的文本框。如果该文本框中内容不是URL地址格式的，则不允许提交。</a:t>
            </a:r>
            <a:endParaRPr lang="en-US" sz="1800">
              <a:latin typeface="微软雅黑" panose="020B0503020204020204" pitchFamily="34" charset="-122"/>
              <a:ea typeface="微软雅黑" panose="020B0503020204020204" pitchFamily="34" charset="-122"/>
            </a:endParaRPr>
          </a:p>
        </p:txBody>
      </p:sp>
      <p:pic>
        <p:nvPicPr>
          <p:cNvPr id="14" name="图片 13" descr="16"/>
          <p:cNvPicPr>
            <a:picLocks noChangeAspect="1"/>
          </p:cNvPicPr>
          <p:nvPr/>
        </p:nvPicPr>
        <p:blipFill>
          <a:blip r:embed="rId1"/>
          <a:stretch>
            <a:fillRect/>
          </a:stretch>
        </p:blipFill>
        <p:spPr>
          <a:xfrm>
            <a:off x="697230" y="2650490"/>
            <a:ext cx="7527925" cy="18110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491865" y="173990"/>
            <a:ext cx="2159635" cy="327660"/>
          </a:xfrm>
          <a:prstGeom prst="rect">
            <a:avLst/>
          </a:prstGeom>
          <a:noFill/>
        </p:spPr>
        <p:txBody>
          <a:bodyPr wrap="square" lIns="51421" tIns="25710" rIns="51421" bIns="25710" rtlCol="0">
            <a:spAutoFit/>
          </a:bodyPr>
          <a:lstStyle/>
          <a:p>
            <a:pPr marL="0" lvl="1" algn="ctr"/>
            <a:r>
              <a:rPr lang="zh-CN" b="1" dirty="0" smtClean="0">
                <a:solidFill>
                  <a:srgbClr val="0070C0"/>
                </a:solidFill>
                <a:latin typeface="Impact MT Std" pitchFamily="34" charset="0"/>
                <a:ea typeface="微软雅黑" panose="020B0503020204020204" pitchFamily="34" charset="-122"/>
              </a:rPr>
              <a:t>新增表单类型</a:t>
            </a:r>
            <a:endParaRPr lang="zh-CN" b="1" dirty="0" smtClean="0">
              <a:solidFill>
                <a:srgbClr val="0070C0"/>
              </a:solidFill>
              <a:latin typeface="Impact MT Std" pitchFamily="34" charset="0"/>
              <a:ea typeface="微软雅黑" panose="020B0503020204020204" pitchFamily="34" charset="-122"/>
            </a:endParaRPr>
          </a:p>
        </p:txBody>
      </p:sp>
      <p:sp>
        <p:nvSpPr>
          <p:cNvPr id="8196" name="文本框 1"/>
          <p:cNvSpPr txBox="1"/>
          <p:nvPr/>
        </p:nvSpPr>
        <p:spPr>
          <a:xfrm>
            <a:off x="590550" y="501650"/>
            <a:ext cx="8094345" cy="2907665"/>
          </a:xfrm>
          <a:prstGeom prst="rect">
            <a:avLst/>
          </a:prstGeom>
          <a:noFill/>
          <a:ln w="9525">
            <a:noFill/>
          </a:ln>
        </p:spPr>
        <p:txBody>
          <a:bodyPr wrap="square" anchor="t">
            <a:spAutoFit/>
          </a:bodyPr>
          <a:p>
            <a:pPr>
              <a:lnSpc>
                <a:spcPct val="150000"/>
              </a:lnSpc>
            </a:pPr>
            <a:r>
              <a:rPr lang="en-US" sz="3200">
                <a:latin typeface="微软雅黑" panose="020B0503020204020204" pitchFamily="34" charset="-122"/>
                <a:ea typeface="微软雅黑" panose="020B0503020204020204" pitchFamily="34" charset="-122"/>
              </a:rPr>
              <a:t>3. number</a:t>
            </a:r>
            <a:endParaRPr lang="en-US" sz="32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专门用来输入数字的文本框。在提交时会检查其中的内容是否为数字，具有min、max、step的属性。</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sym typeface="+mn-ea"/>
              </a:rPr>
              <a:t>min: 规定允许的最小值</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sym typeface="+mn-ea"/>
              </a:rPr>
              <a:t>max: 规定允许的最大值</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sym typeface="+mn-ea"/>
              </a:rPr>
              <a:t>step: 规定合法的数字间隔</a:t>
            </a:r>
            <a:endParaRPr lang="en-US" sz="1800">
              <a:latin typeface="微软雅黑" panose="020B0503020204020204" pitchFamily="34" charset="-122"/>
              <a:ea typeface="微软雅黑" panose="020B0503020204020204" pitchFamily="34" charset="-122"/>
            </a:endParaRPr>
          </a:p>
        </p:txBody>
      </p:sp>
      <p:pic>
        <p:nvPicPr>
          <p:cNvPr id="12" name="图片 11" descr="16"/>
          <p:cNvPicPr>
            <a:picLocks noChangeAspect="1"/>
          </p:cNvPicPr>
          <p:nvPr/>
        </p:nvPicPr>
        <p:blipFill>
          <a:blip r:embed="rId1"/>
          <a:stretch>
            <a:fillRect/>
          </a:stretch>
        </p:blipFill>
        <p:spPr>
          <a:xfrm>
            <a:off x="675005" y="3409315"/>
            <a:ext cx="7793990" cy="13950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12" name="组合 11"/>
          <p:cNvGrpSpPr/>
          <p:nvPr/>
        </p:nvGrpSpPr>
        <p:grpSpPr>
          <a:xfrm>
            <a:off x="792564" y="1384378"/>
            <a:ext cx="3292857" cy="2493809"/>
            <a:chOff x="2282031" y="457200"/>
            <a:chExt cx="7631113" cy="5943600"/>
          </a:xfrm>
        </p:grpSpPr>
        <p:pic>
          <p:nvPicPr>
            <p:cNvPr id="13" name="Picture 3" descr="C:\Users\Administrator\Desktop\iMac_resource.png"/>
            <p:cNvPicPr>
              <a:picLocks noChangeAspect="1" noChangeArrowheads="1"/>
            </p:cNvPicPr>
            <p:nvPr/>
          </p:nvPicPr>
          <p:blipFill>
            <a:blip r:embed="rId1" cstate="screen"/>
            <a:srcRect/>
            <a:stretch>
              <a:fillRect/>
            </a:stretch>
          </p:blipFill>
          <p:spPr bwMode="auto">
            <a:xfrm>
              <a:off x="2282031" y="457200"/>
              <a:ext cx="7631113" cy="5943600"/>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p:cNvSpPr/>
            <p:nvPr/>
          </p:nvSpPr>
          <p:spPr>
            <a:xfrm>
              <a:off x="3098185" y="980728"/>
              <a:ext cx="6048672" cy="3456384"/>
            </a:xfrm>
            <a:prstGeom prst="rect">
              <a:avLst/>
            </a:prstGeom>
            <a:blipFill>
              <a:blip r:embed="rId2" cstate="screen"/>
              <a:srcRect/>
              <a:stretch>
                <a:fillRect/>
              </a:stretch>
            </a:blip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5" name="组合 14"/>
          <p:cNvGrpSpPr/>
          <p:nvPr/>
        </p:nvGrpSpPr>
        <p:grpSpPr>
          <a:xfrm>
            <a:off x="2790266" y="2483225"/>
            <a:ext cx="1457782" cy="1803876"/>
            <a:chOff x="865232" y="1286330"/>
            <a:chExt cx="4013321" cy="4966128"/>
          </a:xfrm>
        </p:grpSpPr>
        <p:pic>
          <p:nvPicPr>
            <p:cNvPr id="16" name="Picture 3"/>
            <p:cNvPicPr>
              <a:picLocks noChangeAspect="1"/>
            </p:cNvPicPr>
            <p:nvPr/>
          </p:nvPicPr>
          <p:blipFill rotWithShape="1">
            <a:blip r:embed="rId3" cstate="screen"/>
            <a:srcRect/>
            <a:stretch>
              <a:fillRect/>
            </a:stretch>
          </p:blipFill>
          <p:spPr>
            <a:xfrm>
              <a:off x="865232" y="1286330"/>
              <a:ext cx="4013321" cy="4966128"/>
            </a:xfrm>
            <a:prstGeom prst="rect">
              <a:avLst/>
            </a:prstGeom>
          </p:spPr>
        </p:pic>
        <p:sp>
          <p:nvSpPr>
            <p:cNvPr id="17" name="Rectangle 4"/>
            <p:cNvSpPr/>
            <p:nvPr/>
          </p:nvSpPr>
          <p:spPr>
            <a:xfrm>
              <a:off x="1454929" y="1875864"/>
              <a:ext cx="2838784" cy="3697941"/>
            </a:xfrm>
            <a:prstGeom prst="rect">
              <a:avLst/>
            </a:prstGeom>
            <a:blipFill>
              <a:blip r:embed="rId4"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42" name="文本框 9"/>
          <p:cNvSpPr txBox="1"/>
          <p:nvPr/>
        </p:nvSpPr>
        <p:spPr>
          <a:xfrm>
            <a:off x="3491230" y="174625"/>
            <a:ext cx="2160270" cy="327660"/>
          </a:xfrm>
          <a:prstGeom prst="rect">
            <a:avLst/>
          </a:prstGeom>
          <a:noFill/>
        </p:spPr>
        <p:txBody>
          <a:bodyPr wrap="square" lIns="51421" tIns="25710" rIns="51421" bIns="25710" rtlCol="0">
            <a:spAutoFit/>
          </a:bodyPr>
          <a:p>
            <a:pPr marL="0" lvl="1" algn="ctr"/>
            <a:r>
              <a:rPr lang="zh-CN" altLang="zh-CN" b="1" dirty="0" smtClean="0">
                <a:solidFill>
                  <a:srgbClr val="0070C0"/>
                </a:solidFill>
                <a:latin typeface="Impact MT Std" pitchFamily="34" charset="0"/>
                <a:ea typeface="微软雅黑" panose="020B0503020204020204" pitchFamily="34" charset="-122"/>
              </a:rPr>
              <a:t>HTML5标签特点</a:t>
            </a:r>
            <a:endParaRPr lang="zh-CN" altLang="zh-CN" b="1" dirty="0" smtClean="0">
              <a:solidFill>
                <a:srgbClr val="0070C0"/>
              </a:solidFill>
              <a:latin typeface="Impact MT Std" pitchFamily="34" charset="0"/>
              <a:ea typeface="微软雅黑" panose="020B0503020204020204" pitchFamily="34" charset="-122"/>
            </a:endParaRPr>
          </a:p>
        </p:txBody>
      </p:sp>
      <p:sp>
        <p:nvSpPr>
          <p:cNvPr id="11" name="文本框 10"/>
          <p:cNvSpPr txBox="1"/>
          <p:nvPr/>
        </p:nvSpPr>
        <p:spPr>
          <a:xfrm>
            <a:off x="4549775" y="1508125"/>
            <a:ext cx="4129405" cy="2245360"/>
          </a:xfrm>
          <a:prstGeom prst="rect">
            <a:avLst/>
          </a:prstGeom>
          <a:noFill/>
        </p:spPr>
        <p:txBody>
          <a:bodyPr wrap="square" rtlCol="0" anchor="t">
            <a:spAutoFit/>
          </a:bodyPr>
          <a:p>
            <a:r>
              <a:rPr lang="zh-CN" altLang="en-US" sz="2800"/>
              <a:t>1. 更简单</a:t>
            </a:r>
            <a:endParaRPr lang="zh-CN" altLang="en-US" sz="2800"/>
          </a:p>
          <a:p>
            <a:r>
              <a:rPr lang="zh-CN" altLang="en-US" sz="2800"/>
              <a:t>2. 标签的语义化</a:t>
            </a:r>
            <a:endParaRPr lang="zh-CN" altLang="en-US" sz="2800"/>
          </a:p>
          <a:p>
            <a:r>
              <a:rPr lang="zh-CN" altLang="en-US" sz="2800"/>
              <a:t>3. 语法更宽松</a:t>
            </a:r>
            <a:endParaRPr lang="zh-CN" altLang="en-US" sz="2800"/>
          </a:p>
          <a:p>
            <a:r>
              <a:rPr lang="zh-CN" altLang="en-US" sz="2800"/>
              <a:t>4. 多设备跨平台</a:t>
            </a:r>
            <a:endParaRPr lang="zh-CN" altLang="en-US" sz="2800"/>
          </a:p>
          <a:p>
            <a:r>
              <a:rPr lang="zh-CN" altLang="en-US" sz="2800"/>
              <a:t>5. 自适应网页设计</a:t>
            </a:r>
            <a:endParaRPr lang="zh-CN" altLang="en-US" sz="280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42" presetClass="entr" presetSubtype="0"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1000"/>
                                        <p:tgtEl>
                                          <p:spTgt spid="12"/>
                                        </p:tgtEl>
                                      </p:cBhvr>
                                    </p:animEffect>
                                    <p:anim calcmode="lin" valueType="num">
                                      <p:cBhvr>
                                        <p:cTn id="21" dur="1000" fill="hold"/>
                                        <p:tgtEl>
                                          <p:spTgt spid="12"/>
                                        </p:tgtEl>
                                        <p:attrNameLst>
                                          <p:attrName>ppt_x</p:attrName>
                                        </p:attrNameLst>
                                      </p:cBhvr>
                                      <p:tavLst>
                                        <p:tav tm="0">
                                          <p:val>
                                            <p:strVal val="#ppt_x"/>
                                          </p:val>
                                        </p:tav>
                                        <p:tav tm="100000">
                                          <p:val>
                                            <p:strVal val="#ppt_x"/>
                                          </p:val>
                                        </p:tav>
                                      </p:tavLst>
                                    </p:anim>
                                    <p:anim calcmode="lin" valueType="num">
                                      <p:cBhvr>
                                        <p:cTn id="22" dur="1000" fill="hold"/>
                                        <p:tgtEl>
                                          <p:spTgt spid="12"/>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42" presetClass="entr" presetSubtype="0" fill="hold"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1000"/>
                                        <p:tgtEl>
                                          <p:spTgt spid="15"/>
                                        </p:tgtEl>
                                      </p:cBhvr>
                                    </p:animEffect>
                                    <p:anim calcmode="lin" valueType="num">
                                      <p:cBhvr>
                                        <p:cTn id="27" dur="1000" fill="hold"/>
                                        <p:tgtEl>
                                          <p:spTgt spid="15"/>
                                        </p:tgtEl>
                                        <p:attrNameLst>
                                          <p:attrName>ppt_x</p:attrName>
                                        </p:attrNameLst>
                                      </p:cBhvr>
                                      <p:tavLst>
                                        <p:tav tm="0">
                                          <p:val>
                                            <p:strVal val="#ppt_x"/>
                                          </p:val>
                                        </p:tav>
                                        <p:tav tm="100000">
                                          <p:val>
                                            <p:strVal val="#ppt_x"/>
                                          </p:val>
                                        </p:tav>
                                      </p:tavLst>
                                    </p:anim>
                                    <p:anim calcmode="lin" valueType="num">
                                      <p:cBhvr>
                                        <p:cTn id="28" dur="1000" fill="hold"/>
                                        <p:tgtEl>
                                          <p:spTgt spid="15"/>
                                        </p:tgtEl>
                                        <p:attrNameLst>
                                          <p:attrName>ppt_y</p:attrName>
                                        </p:attrNameLst>
                                      </p:cBhvr>
                                      <p:tavLst>
                                        <p:tav tm="0">
                                          <p:val>
                                            <p:strVal val="#ppt_y+.1"/>
                                          </p:val>
                                        </p:tav>
                                        <p:tav tm="100000">
                                          <p:val>
                                            <p:strVal val="#ppt_y"/>
                                          </p:val>
                                        </p:tav>
                                      </p:tavLst>
                                    </p:anim>
                                  </p:childTnLst>
                                </p:cTn>
                              </p:par>
                            </p:childTnLst>
                          </p:cTn>
                        </p:par>
                        <p:par>
                          <p:cTn id="29" fill="hold">
                            <p:stCondLst>
                              <p:cond delay="2500"/>
                            </p:stCondLst>
                            <p:childTnLst>
                              <p:par>
                                <p:cTn id="30" presetID="53" presetClass="entr" presetSubtype="16" fill="hold" grpId="0" nodeType="afterEffect">
                                  <p:stCondLst>
                                    <p:cond delay="0"/>
                                  </p:stCondLst>
                                  <p:childTnLst>
                                    <p:set>
                                      <p:cBhvr>
                                        <p:cTn id="31" dur="1" fill="hold">
                                          <p:stCondLst>
                                            <p:cond delay="0"/>
                                          </p:stCondLst>
                                        </p:cTn>
                                        <p:tgtEl>
                                          <p:spTgt spid="42"/>
                                        </p:tgtEl>
                                        <p:attrNameLst>
                                          <p:attrName>style.visibility</p:attrName>
                                        </p:attrNameLst>
                                      </p:cBhvr>
                                      <p:to>
                                        <p:strVal val="visible"/>
                                      </p:to>
                                    </p:set>
                                    <p:anim calcmode="lin" valueType="num">
                                      <p:cBhvr>
                                        <p:cTn id="32" dur="500" fill="hold"/>
                                        <p:tgtEl>
                                          <p:spTgt spid="42"/>
                                        </p:tgtEl>
                                        <p:attrNameLst>
                                          <p:attrName>ppt_w</p:attrName>
                                        </p:attrNameLst>
                                      </p:cBhvr>
                                      <p:tavLst>
                                        <p:tav tm="0">
                                          <p:val>
                                            <p:fltVal val="0"/>
                                          </p:val>
                                        </p:tav>
                                        <p:tav tm="100000">
                                          <p:val>
                                            <p:strVal val="#ppt_w"/>
                                          </p:val>
                                        </p:tav>
                                      </p:tavLst>
                                    </p:anim>
                                    <p:anim calcmode="lin" valueType="num">
                                      <p:cBhvr>
                                        <p:cTn id="33" dur="500" fill="hold"/>
                                        <p:tgtEl>
                                          <p:spTgt spid="42"/>
                                        </p:tgtEl>
                                        <p:attrNameLst>
                                          <p:attrName>ppt_h</p:attrName>
                                        </p:attrNameLst>
                                      </p:cBhvr>
                                      <p:tavLst>
                                        <p:tav tm="0">
                                          <p:val>
                                            <p:fltVal val="0"/>
                                          </p:val>
                                        </p:tav>
                                        <p:tav tm="100000">
                                          <p:val>
                                            <p:strVal val="#ppt_h"/>
                                          </p:val>
                                        </p:tav>
                                      </p:tavLst>
                                    </p:anim>
                                    <p:animEffect transition="in" filter="fade">
                                      <p:cBhvr>
                                        <p:cTn id="34"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491865" y="173990"/>
            <a:ext cx="2159635" cy="327660"/>
          </a:xfrm>
          <a:prstGeom prst="rect">
            <a:avLst/>
          </a:prstGeom>
          <a:noFill/>
        </p:spPr>
        <p:txBody>
          <a:bodyPr wrap="square" lIns="51421" tIns="25710" rIns="51421" bIns="25710" rtlCol="0">
            <a:spAutoFit/>
          </a:bodyPr>
          <a:lstStyle/>
          <a:p>
            <a:pPr marL="0" lvl="1" algn="ctr"/>
            <a:r>
              <a:rPr lang="zh-CN" b="1" dirty="0" smtClean="0">
                <a:solidFill>
                  <a:srgbClr val="0070C0"/>
                </a:solidFill>
                <a:latin typeface="Impact MT Std" pitchFamily="34" charset="0"/>
                <a:ea typeface="微软雅黑" panose="020B0503020204020204" pitchFamily="34" charset="-122"/>
              </a:rPr>
              <a:t>新增表单类型</a:t>
            </a:r>
            <a:endParaRPr lang="zh-CN" b="1" dirty="0" smtClean="0">
              <a:solidFill>
                <a:srgbClr val="0070C0"/>
              </a:solidFill>
              <a:latin typeface="Impact MT Std" pitchFamily="34" charset="0"/>
              <a:ea typeface="微软雅黑" panose="020B0503020204020204" pitchFamily="34" charset="-122"/>
            </a:endParaRPr>
          </a:p>
        </p:txBody>
      </p:sp>
      <p:sp>
        <p:nvSpPr>
          <p:cNvPr id="13" name="文本框 1"/>
          <p:cNvSpPr txBox="1"/>
          <p:nvPr/>
        </p:nvSpPr>
        <p:spPr>
          <a:xfrm>
            <a:off x="637540" y="1204595"/>
            <a:ext cx="8094345" cy="2076450"/>
          </a:xfrm>
          <a:prstGeom prst="rect">
            <a:avLst/>
          </a:prstGeom>
          <a:noFill/>
          <a:ln w="9525">
            <a:noFill/>
          </a:ln>
        </p:spPr>
        <p:txBody>
          <a:bodyPr wrap="square" anchor="t">
            <a:spAutoFit/>
          </a:bodyPr>
          <a:p>
            <a:pPr>
              <a:lnSpc>
                <a:spcPct val="150000"/>
              </a:lnSpc>
            </a:pPr>
            <a:r>
              <a:rPr lang="en-US" sz="3200">
                <a:latin typeface="微软雅黑" panose="020B0503020204020204" pitchFamily="34" charset="-122"/>
                <a:ea typeface="微软雅黑" panose="020B0503020204020204" pitchFamily="34" charset="-122"/>
              </a:rPr>
              <a:t>4. range</a:t>
            </a:r>
            <a:endParaRPr lang="en-US" sz="32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滑块控件，它具有min属性与max属性，及step属性，可以指定每次拖动的步幅。</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 &lt;input type="range" value="0" /&gt;</a:t>
            </a:r>
            <a:endParaRPr lang="en-US" sz="18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491865" y="173990"/>
            <a:ext cx="2159635" cy="327660"/>
          </a:xfrm>
          <a:prstGeom prst="rect">
            <a:avLst/>
          </a:prstGeom>
          <a:noFill/>
        </p:spPr>
        <p:txBody>
          <a:bodyPr wrap="square" lIns="51421" tIns="25710" rIns="51421" bIns="25710" rtlCol="0">
            <a:spAutoFit/>
          </a:bodyPr>
          <a:lstStyle/>
          <a:p>
            <a:pPr marL="0" lvl="1" algn="ctr"/>
            <a:r>
              <a:rPr lang="zh-CN" b="1" dirty="0" smtClean="0">
                <a:solidFill>
                  <a:srgbClr val="0070C0"/>
                </a:solidFill>
                <a:latin typeface="Impact MT Std" pitchFamily="34" charset="0"/>
                <a:ea typeface="微软雅黑" panose="020B0503020204020204" pitchFamily="34" charset="-122"/>
              </a:rPr>
              <a:t>新增表单类型</a:t>
            </a:r>
            <a:endParaRPr lang="zh-CN" b="1" dirty="0" smtClean="0">
              <a:solidFill>
                <a:srgbClr val="0070C0"/>
              </a:solidFill>
              <a:latin typeface="Impact MT Std" pitchFamily="34" charset="0"/>
              <a:ea typeface="微软雅黑" panose="020B0503020204020204" pitchFamily="34" charset="-122"/>
            </a:endParaRPr>
          </a:p>
        </p:txBody>
      </p:sp>
      <p:sp>
        <p:nvSpPr>
          <p:cNvPr id="8196" name="文本框 1"/>
          <p:cNvSpPr txBox="1"/>
          <p:nvPr/>
        </p:nvSpPr>
        <p:spPr>
          <a:xfrm>
            <a:off x="615315" y="1641475"/>
            <a:ext cx="8094345" cy="1660525"/>
          </a:xfrm>
          <a:prstGeom prst="rect">
            <a:avLst/>
          </a:prstGeom>
          <a:noFill/>
          <a:ln w="9525">
            <a:noFill/>
          </a:ln>
        </p:spPr>
        <p:txBody>
          <a:bodyPr wrap="square" anchor="t">
            <a:spAutoFit/>
          </a:bodyPr>
          <a:p>
            <a:pPr>
              <a:lnSpc>
                <a:spcPct val="150000"/>
              </a:lnSpc>
            </a:pPr>
            <a:r>
              <a:rPr lang="en-US" sz="3200">
                <a:latin typeface="微软雅黑" panose="020B0503020204020204" pitchFamily="34" charset="-122"/>
                <a:ea typeface="微软雅黑" panose="020B0503020204020204" pitchFamily="34" charset="-122"/>
              </a:rPr>
              <a:t>5. search</a:t>
            </a:r>
            <a:endParaRPr lang="en-US" sz="32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输入的是搜索的关键字</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&lt;input type="search" /&gt;</a:t>
            </a:r>
            <a:endParaRPr lang="en-US" sz="18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491865" y="173990"/>
            <a:ext cx="2159635" cy="327660"/>
          </a:xfrm>
          <a:prstGeom prst="rect">
            <a:avLst/>
          </a:prstGeom>
          <a:noFill/>
        </p:spPr>
        <p:txBody>
          <a:bodyPr wrap="square" lIns="51421" tIns="25710" rIns="51421" bIns="25710" rtlCol="0">
            <a:spAutoFit/>
          </a:bodyPr>
          <a:lstStyle/>
          <a:p>
            <a:pPr marL="0" lvl="1" algn="ctr"/>
            <a:r>
              <a:rPr lang="zh-CN" b="1" dirty="0" smtClean="0">
                <a:solidFill>
                  <a:srgbClr val="0070C0"/>
                </a:solidFill>
                <a:latin typeface="Impact MT Std" pitchFamily="34" charset="0"/>
                <a:ea typeface="微软雅黑" panose="020B0503020204020204" pitchFamily="34" charset="-122"/>
              </a:rPr>
              <a:t>新增表单类型</a:t>
            </a:r>
            <a:endParaRPr lang="zh-CN" b="1" dirty="0" smtClean="0">
              <a:solidFill>
                <a:srgbClr val="0070C0"/>
              </a:solidFill>
              <a:latin typeface="Impact MT Std" pitchFamily="34" charset="0"/>
              <a:ea typeface="微软雅黑" panose="020B0503020204020204" pitchFamily="34" charset="-122"/>
            </a:endParaRPr>
          </a:p>
        </p:txBody>
      </p:sp>
      <p:sp>
        <p:nvSpPr>
          <p:cNvPr id="12" name="文本框 1"/>
          <p:cNvSpPr txBox="1"/>
          <p:nvPr/>
        </p:nvSpPr>
        <p:spPr>
          <a:xfrm>
            <a:off x="659130" y="1007745"/>
            <a:ext cx="8094345" cy="2630170"/>
          </a:xfrm>
          <a:prstGeom prst="rect">
            <a:avLst/>
          </a:prstGeom>
          <a:noFill/>
          <a:ln w="9525">
            <a:noFill/>
          </a:ln>
        </p:spPr>
        <p:txBody>
          <a:bodyPr wrap="square" anchor="t">
            <a:spAutoFit/>
          </a:bodyPr>
          <a:p>
            <a:pPr>
              <a:lnSpc>
                <a:spcPct val="150000"/>
              </a:lnSpc>
            </a:pPr>
            <a:r>
              <a:rPr lang="en-US" sz="3200">
                <a:latin typeface="微软雅黑" panose="020B0503020204020204" pitchFamily="34" charset="-122"/>
                <a:ea typeface="微软雅黑" panose="020B0503020204020204" pitchFamily="34" charset="-122"/>
              </a:rPr>
              <a:t>6. color</a:t>
            </a:r>
            <a:endParaRPr lang="en-US" sz="32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用来选取颜色</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&lt;input type="color" /&gt;</a:t>
            </a:r>
            <a:endParaRPr lang="en-US" sz="1800">
              <a:latin typeface="微软雅黑" panose="020B0503020204020204" pitchFamily="34" charset="-122"/>
              <a:ea typeface="微软雅黑" panose="020B0503020204020204" pitchFamily="34" charset="-122"/>
            </a:endParaRPr>
          </a:p>
          <a:p>
            <a:pPr>
              <a:lnSpc>
                <a:spcPct val="150000"/>
              </a:lnSpc>
            </a:pPr>
            <a:r>
              <a:rPr lang="zh-CN" sz="2400">
                <a:latin typeface="微软雅黑" panose="020B0503020204020204" pitchFamily="34" charset="-122"/>
                <a:ea typeface="微软雅黑" panose="020B0503020204020204" pitchFamily="34" charset="-122"/>
              </a:rPr>
              <a:t>例子：颜色改变时，</a:t>
            </a:r>
            <a:r>
              <a:rPr lang="en-US" altLang="zh-CN" sz="2400">
                <a:latin typeface="微软雅黑" panose="020B0503020204020204" pitchFamily="34" charset="-122"/>
                <a:ea typeface="微软雅黑" panose="020B0503020204020204" pitchFamily="34" charset="-122"/>
              </a:rPr>
              <a:t>body</a:t>
            </a:r>
            <a:r>
              <a:rPr lang="zh-CN" altLang="en-US" sz="2400">
                <a:latin typeface="微软雅黑" panose="020B0503020204020204" pitchFamily="34" charset="-122"/>
                <a:ea typeface="微软雅黑" panose="020B0503020204020204" pitchFamily="34" charset="-122"/>
              </a:rPr>
              <a:t>背景色同时改变；</a:t>
            </a:r>
            <a:endParaRPr lang="zh-CN" altLang="en-US" sz="2400">
              <a:latin typeface="微软雅黑" panose="020B0503020204020204" pitchFamily="34" charset="-122"/>
              <a:ea typeface="微软雅黑" panose="020B0503020204020204" pitchFamily="34" charset="-122"/>
            </a:endParaRPr>
          </a:p>
          <a:p>
            <a:pPr>
              <a:lnSpc>
                <a:spcPct val="150000"/>
              </a:lnSpc>
            </a:pPr>
            <a:r>
              <a:rPr lang="en-US" altLang="zh-CN" sz="1800">
                <a:solidFill>
                  <a:srgbClr val="FF0000"/>
                </a:solidFill>
                <a:latin typeface="微软雅黑" panose="020B0503020204020204" pitchFamily="34" charset="-122"/>
                <a:ea typeface="微软雅黑" panose="020B0503020204020204" pitchFamily="34" charset="-122"/>
              </a:rPr>
              <a:t>ps</a:t>
            </a:r>
            <a:r>
              <a:rPr lang="en-US" altLang="zh-CN" sz="1800">
                <a:latin typeface="微软雅黑" panose="020B0503020204020204" pitchFamily="34" charset="-122"/>
                <a:ea typeface="微软雅黑" panose="020B0503020204020204" pitchFamily="34" charset="-122"/>
              </a:rPr>
              <a:t>:onchange</a:t>
            </a:r>
            <a:r>
              <a:rPr lang="zh-CN" altLang="en-US" sz="1800">
                <a:latin typeface="微软雅黑" panose="020B0503020204020204" pitchFamily="34" charset="-122"/>
                <a:ea typeface="微软雅黑" panose="020B0503020204020204" pitchFamily="34" charset="-122"/>
              </a:rPr>
              <a:t>事件</a:t>
            </a:r>
            <a:endParaRPr lang="zh-CN" altLang="en-US" sz="18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491865" y="173990"/>
            <a:ext cx="2159635" cy="327660"/>
          </a:xfrm>
          <a:prstGeom prst="rect">
            <a:avLst/>
          </a:prstGeom>
          <a:noFill/>
        </p:spPr>
        <p:txBody>
          <a:bodyPr wrap="square" lIns="51421" tIns="25710" rIns="51421" bIns="25710" rtlCol="0">
            <a:spAutoFit/>
          </a:bodyPr>
          <a:lstStyle/>
          <a:p>
            <a:pPr marL="0" lvl="1" algn="ctr"/>
            <a:r>
              <a:rPr lang="zh-CN" b="1" dirty="0" smtClean="0">
                <a:solidFill>
                  <a:srgbClr val="0070C0"/>
                </a:solidFill>
                <a:latin typeface="Impact MT Std" pitchFamily="34" charset="0"/>
                <a:ea typeface="微软雅黑" panose="020B0503020204020204" pitchFamily="34" charset="-122"/>
              </a:rPr>
              <a:t>新增表单类型</a:t>
            </a:r>
            <a:endParaRPr lang="zh-CN" b="1" dirty="0" smtClean="0">
              <a:solidFill>
                <a:srgbClr val="0070C0"/>
              </a:solidFill>
              <a:latin typeface="Impact MT Std" pitchFamily="34" charset="0"/>
              <a:ea typeface="微软雅黑" panose="020B0503020204020204" pitchFamily="34" charset="-122"/>
            </a:endParaRPr>
          </a:p>
        </p:txBody>
      </p:sp>
      <p:sp>
        <p:nvSpPr>
          <p:cNvPr id="8196" name="文本框 1"/>
          <p:cNvSpPr txBox="1"/>
          <p:nvPr/>
        </p:nvSpPr>
        <p:spPr>
          <a:xfrm>
            <a:off x="614045" y="657225"/>
            <a:ext cx="8094345" cy="3738245"/>
          </a:xfrm>
          <a:prstGeom prst="rect">
            <a:avLst/>
          </a:prstGeom>
          <a:noFill/>
          <a:ln w="9525">
            <a:noFill/>
          </a:ln>
        </p:spPr>
        <p:txBody>
          <a:bodyPr wrap="square" anchor="t">
            <a:spAutoFit/>
          </a:bodyPr>
          <a:p>
            <a:pPr>
              <a:lnSpc>
                <a:spcPct val="150000"/>
              </a:lnSpc>
            </a:pPr>
            <a:r>
              <a:rPr lang="en-US" sz="3200">
                <a:latin typeface="微软雅黑" panose="020B0503020204020204" pitchFamily="34" charset="-122"/>
                <a:ea typeface="微软雅黑" panose="020B0503020204020204" pitchFamily="34" charset="-122"/>
              </a:rPr>
              <a:t>7. Date pickers :日期选择器</a:t>
            </a:r>
            <a:endParaRPr lang="en-US" sz="3200">
              <a:latin typeface="微软雅黑" panose="020B0503020204020204" pitchFamily="34" charset="-122"/>
              <a:ea typeface="微软雅黑" panose="020B0503020204020204" pitchFamily="34" charset="-122"/>
            </a:endParaRPr>
          </a:p>
          <a:p>
            <a:pPr>
              <a:lnSpc>
                <a:spcPct val="150000"/>
              </a:lnSpc>
            </a:pPr>
            <a:r>
              <a:rPr lang="en-US">
                <a:latin typeface="微软雅黑" panose="020B0503020204020204" pitchFamily="34" charset="-122"/>
                <a:ea typeface="微软雅黑" panose="020B0503020204020204" pitchFamily="34" charset="-122"/>
              </a:rPr>
              <a:t>(date, month, week, time, datetime-local)</a:t>
            </a:r>
            <a:endParaRPr lang="en-US">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date：选取日、月、年</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month：选取月、年</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week：选取周和年</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time：选取时间（小时和分钟）</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datetime-local：选取时间、日、月、年（本地时间）</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&lt;input type="date" /&gt;</a:t>
            </a:r>
            <a:endParaRPr lang="en-US" sz="18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491865" y="173990"/>
            <a:ext cx="2159635" cy="327660"/>
          </a:xfrm>
          <a:prstGeom prst="rect">
            <a:avLst/>
          </a:prstGeom>
          <a:noFill/>
        </p:spPr>
        <p:txBody>
          <a:bodyPr wrap="square" lIns="51421" tIns="25710" rIns="51421" bIns="25710" rtlCol="0">
            <a:spAutoFit/>
          </a:bodyPr>
          <a:lstStyle/>
          <a:p>
            <a:pPr marL="0" lvl="1" algn="ctr"/>
            <a:r>
              <a:rPr lang="zh-CN" b="1" dirty="0" smtClean="0">
                <a:solidFill>
                  <a:srgbClr val="0070C0"/>
                </a:solidFill>
                <a:latin typeface="Impact MT Std" pitchFamily="34" charset="0"/>
                <a:ea typeface="微软雅黑" panose="020B0503020204020204" pitchFamily="34" charset="-122"/>
              </a:rPr>
              <a:t>新增表单类型</a:t>
            </a:r>
            <a:endParaRPr lang="zh-CN" b="1" dirty="0" smtClean="0">
              <a:solidFill>
                <a:srgbClr val="0070C0"/>
              </a:solidFill>
              <a:latin typeface="Impact MT Std" pitchFamily="34" charset="0"/>
              <a:ea typeface="微软雅黑" panose="020B0503020204020204" pitchFamily="34" charset="-122"/>
            </a:endParaRPr>
          </a:p>
        </p:txBody>
      </p:sp>
      <p:sp>
        <p:nvSpPr>
          <p:cNvPr id="12" name="文本框 1"/>
          <p:cNvSpPr txBox="1"/>
          <p:nvPr/>
        </p:nvSpPr>
        <p:spPr>
          <a:xfrm>
            <a:off x="338455" y="790575"/>
            <a:ext cx="8701405" cy="3507740"/>
          </a:xfrm>
          <a:prstGeom prst="rect">
            <a:avLst/>
          </a:prstGeom>
          <a:noFill/>
          <a:ln w="9525">
            <a:noFill/>
          </a:ln>
        </p:spPr>
        <p:txBody>
          <a:bodyPr wrap="square" anchor="t">
            <a:spAutoFit/>
          </a:bodyPr>
          <a:p>
            <a:pPr>
              <a:lnSpc>
                <a:spcPct val="150000"/>
              </a:lnSpc>
            </a:pPr>
            <a:r>
              <a:rPr lang="en-US" sz="3200">
                <a:latin typeface="微软雅黑" panose="020B0503020204020204" pitchFamily="34" charset="-122"/>
                <a:ea typeface="微软雅黑" panose="020B0503020204020204" pitchFamily="34" charset="-122"/>
              </a:rPr>
              <a:t>8. file :上传类型控制</a:t>
            </a:r>
            <a:endParaRPr lang="en-US" sz="3200">
              <a:latin typeface="微软雅黑" panose="020B0503020204020204" pitchFamily="34" charset="-122"/>
              <a:ea typeface="微软雅黑" panose="020B0503020204020204" pitchFamily="34" charset="-122"/>
            </a:endParaRPr>
          </a:p>
          <a:p>
            <a:pPr>
              <a:lnSpc>
                <a:spcPct val="150000"/>
              </a:lnSpc>
            </a:pPr>
            <a:r>
              <a:rPr lang="en-US" sz="2000">
                <a:latin typeface="微软雅黑" panose="020B0503020204020204" pitchFamily="34" charset="-122"/>
                <a:ea typeface="微软雅黑" panose="020B0503020204020204" pitchFamily="34" charset="-122"/>
              </a:rPr>
              <a:t>accept：表示可以选择的文件MIME类型，多个MIME类型用英文逗号分开，常用的MIME类型见下表。</a:t>
            </a:r>
            <a:endParaRPr lang="en-US" sz="2000">
              <a:latin typeface="微软雅黑" panose="020B0503020204020204" pitchFamily="34" charset="-122"/>
              <a:ea typeface="微软雅黑" panose="020B0503020204020204" pitchFamily="34" charset="-122"/>
            </a:endParaRPr>
          </a:p>
          <a:p>
            <a:pPr>
              <a:lnSpc>
                <a:spcPct val="150000"/>
              </a:lnSpc>
            </a:pPr>
            <a:r>
              <a:rPr lang="en-US" sz="2000">
                <a:latin typeface="微软雅黑" panose="020B0503020204020204" pitchFamily="34" charset="-122"/>
                <a:ea typeface="微软雅黑" panose="020B0503020204020204" pitchFamily="34" charset="-122"/>
              </a:rPr>
              <a:t>multiple：是否可以选择多个文件</a:t>
            </a:r>
            <a:endParaRPr lang="en-US" sz="20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&lt;input id="fileId1" type="file" accept="image/png,image/gif" name="file" /&gt;</a:t>
            </a:r>
            <a:endParaRPr lang="en-US" sz="2000">
              <a:latin typeface="微软雅黑" panose="020B0503020204020204" pitchFamily="34" charset="-122"/>
              <a:ea typeface="微软雅黑" panose="020B0503020204020204" pitchFamily="34" charset="-122"/>
            </a:endParaRPr>
          </a:p>
          <a:p>
            <a:pPr>
              <a:lnSpc>
                <a:spcPct val="150000"/>
              </a:lnSpc>
            </a:pPr>
            <a:r>
              <a:rPr lang="en-US" sz="2000">
                <a:latin typeface="微软雅黑" panose="020B0503020204020204" pitchFamily="34" charset="-122"/>
                <a:ea typeface="微软雅黑" panose="020B0503020204020204" pitchFamily="34" charset="-122"/>
              </a:rPr>
              <a:t>&lt;input id="fileId2" type="file" multiple="multiple" name="file" /&gt;</a:t>
            </a:r>
            <a:endParaRPr lang="en-US" sz="2000">
              <a:latin typeface="微软雅黑" panose="020B0503020204020204" pitchFamily="34" charset="-122"/>
              <a:ea typeface="微软雅黑" panose="020B0503020204020204" pitchFamily="34" charset="-122"/>
            </a:endParaRPr>
          </a:p>
          <a:p>
            <a:pPr>
              <a:lnSpc>
                <a:spcPct val="150000"/>
              </a:lnSpc>
            </a:pPr>
            <a:endParaRPr lang="en-US" sz="18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491865" y="173990"/>
            <a:ext cx="2159635" cy="327660"/>
          </a:xfrm>
          <a:prstGeom prst="rect">
            <a:avLst/>
          </a:prstGeom>
          <a:noFill/>
        </p:spPr>
        <p:txBody>
          <a:bodyPr wrap="square" lIns="51421" tIns="25710" rIns="51421" bIns="25710" rtlCol="0">
            <a:spAutoFit/>
          </a:bodyPr>
          <a:lstStyle/>
          <a:p>
            <a:pPr marL="0" lvl="1" algn="ctr"/>
            <a:r>
              <a:rPr lang="zh-CN" b="1" dirty="0" smtClean="0">
                <a:solidFill>
                  <a:srgbClr val="0070C0"/>
                </a:solidFill>
                <a:latin typeface="Impact MT Std" pitchFamily="34" charset="0"/>
                <a:ea typeface="微软雅黑" panose="020B0503020204020204" pitchFamily="34" charset="-122"/>
              </a:rPr>
              <a:t>新增表单类型</a:t>
            </a:r>
            <a:endParaRPr lang="zh-CN" b="1" dirty="0" smtClean="0">
              <a:solidFill>
                <a:srgbClr val="0070C0"/>
              </a:solidFill>
              <a:latin typeface="Impact MT Std" pitchFamily="34" charset="0"/>
              <a:ea typeface="微软雅黑" panose="020B0503020204020204" pitchFamily="34" charset="-122"/>
            </a:endParaRPr>
          </a:p>
        </p:txBody>
      </p:sp>
      <p:pic>
        <p:nvPicPr>
          <p:cNvPr id="13" name="图片 12" descr="a"/>
          <p:cNvPicPr>
            <a:picLocks noChangeAspect="1"/>
          </p:cNvPicPr>
          <p:nvPr/>
        </p:nvPicPr>
        <p:blipFill>
          <a:blip r:embed="rId1"/>
          <a:stretch>
            <a:fillRect/>
          </a:stretch>
        </p:blipFill>
        <p:spPr>
          <a:xfrm>
            <a:off x="513080" y="732155"/>
            <a:ext cx="3286760" cy="4191635"/>
          </a:xfrm>
          <a:prstGeom prst="rect">
            <a:avLst/>
          </a:prstGeom>
        </p:spPr>
      </p:pic>
      <p:pic>
        <p:nvPicPr>
          <p:cNvPr id="14" name="图片 13" descr="b"/>
          <p:cNvPicPr>
            <a:picLocks noChangeAspect="1"/>
          </p:cNvPicPr>
          <p:nvPr/>
        </p:nvPicPr>
        <p:blipFill>
          <a:blip r:embed="rId2"/>
          <a:stretch>
            <a:fillRect/>
          </a:stretch>
        </p:blipFill>
        <p:spPr>
          <a:xfrm>
            <a:off x="3944620" y="732155"/>
            <a:ext cx="4723130" cy="41783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491865" y="173990"/>
            <a:ext cx="2159635" cy="327660"/>
          </a:xfrm>
          <a:prstGeom prst="rect">
            <a:avLst/>
          </a:prstGeom>
          <a:noFill/>
        </p:spPr>
        <p:txBody>
          <a:bodyPr wrap="square" lIns="51421" tIns="25710" rIns="51421" bIns="25710" rtlCol="0">
            <a:spAutoFit/>
          </a:bodyPr>
          <a:lstStyle/>
          <a:p>
            <a:pPr marL="0" lvl="1" algn="ctr"/>
            <a:r>
              <a:rPr lang="zh-CN" b="1" dirty="0" smtClean="0">
                <a:solidFill>
                  <a:srgbClr val="0070C0"/>
                </a:solidFill>
                <a:latin typeface="Impact MT Std" pitchFamily="34" charset="0"/>
                <a:ea typeface="微软雅黑" panose="020B0503020204020204" pitchFamily="34" charset="-122"/>
              </a:rPr>
              <a:t>新增表单属性</a:t>
            </a:r>
            <a:endParaRPr lang="zh-CN" b="1" dirty="0" smtClean="0">
              <a:solidFill>
                <a:srgbClr val="0070C0"/>
              </a:solidFill>
              <a:latin typeface="Impact MT Std" pitchFamily="34" charset="0"/>
              <a:ea typeface="微软雅黑" panose="020B0503020204020204" pitchFamily="34" charset="-122"/>
            </a:endParaRPr>
          </a:p>
        </p:txBody>
      </p:sp>
      <p:sp>
        <p:nvSpPr>
          <p:cNvPr id="8196" name="文本框 1"/>
          <p:cNvSpPr txBox="1"/>
          <p:nvPr/>
        </p:nvSpPr>
        <p:spPr>
          <a:xfrm>
            <a:off x="461645" y="574040"/>
            <a:ext cx="8411210" cy="4569460"/>
          </a:xfrm>
          <a:prstGeom prst="rect">
            <a:avLst/>
          </a:prstGeom>
          <a:noFill/>
          <a:ln w="9525">
            <a:noFill/>
          </a:ln>
        </p:spPr>
        <p:txBody>
          <a:bodyPr wrap="square" anchor="t">
            <a:spAutoFit/>
          </a:bodyPr>
          <a:p>
            <a:pPr>
              <a:lnSpc>
                <a:spcPct val="150000"/>
              </a:lnSpc>
            </a:pPr>
            <a:r>
              <a:rPr lang="en-US" sz="3200">
                <a:latin typeface="微软雅黑" panose="020B0503020204020204" pitchFamily="34" charset="-122"/>
                <a:ea typeface="微软雅黑" panose="020B0503020204020204" pitchFamily="34" charset="-122"/>
              </a:rPr>
              <a:t>1. autocomplete</a:t>
            </a:r>
            <a:endParaRPr lang="en-US" sz="3200">
              <a:latin typeface="微软雅黑" panose="020B0503020204020204" pitchFamily="34" charset="-122"/>
              <a:ea typeface="微软雅黑" panose="020B0503020204020204" pitchFamily="34" charset="-122"/>
            </a:endParaRPr>
          </a:p>
          <a:p>
            <a:pPr>
              <a:lnSpc>
                <a:spcPct val="150000"/>
              </a:lnSpc>
            </a:pPr>
            <a:r>
              <a:rPr lang="en-US">
                <a:latin typeface="微软雅黑" panose="020B0503020204020204" pitchFamily="34" charset="-122"/>
                <a:ea typeface="微软雅黑" panose="020B0503020204020204" pitchFamily="34" charset="-122"/>
              </a:rPr>
              <a:t>自动完成功能，是一个节省输入时间，同时也十分方便的功能。只有三种：</a:t>
            </a:r>
            <a:endParaRPr lang="en-US">
              <a:latin typeface="微软雅黑" panose="020B0503020204020204" pitchFamily="34" charset="-122"/>
              <a:ea typeface="微软雅黑" panose="020B0503020204020204" pitchFamily="34" charset="-122"/>
            </a:endParaRPr>
          </a:p>
          <a:p>
            <a:pPr>
              <a:lnSpc>
                <a:spcPct val="150000"/>
              </a:lnSpc>
            </a:pPr>
            <a:r>
              <a:rPr lang="en-US">
                <a:latin typeface="微软雅黑" panose="020B0503020204020204" pitchFamily="34" charset="-122"/>
                <a:ea typeface="微软雅黑" panose="020B0503020204020204" pitchFamily="34" charset="-122"/>
              </a:rPr>
              <a:t>on：可是显示指定候补输入的数据列表，使用datalist元素与list属性提供候补输入的数据列表；</a:t>
            </a:r>
            <a:endParaRPr lang="en-US">
              <a:latin typeface="微软雅黑" panose="020B0503020204020204" pitchFamily="34" charset="-122"/>
              <a:ea typeface="微软雅黑" panose="020B0503020204020204" pitchFamily="34" charset="-122"/>
            </a:endParaRPr>
          </a:p>
          <a:p>
            <a:pPr>
              <a:lnSpc>
                <a:spcPct val="150000"/>
              </a:lnSpc>
            </a:pPr>
            <a:r>
              <a:rPr lang="en-US">
                <a:latin typeface="微软雅黑" panose="020B0503020204020204" pitchFamily="34" charset="-122"/>
                <a:ea typeface="微软雅黑" panose="020B0503020204020204" pitchFamily="34" charset="-122"/>
              </a:rPr>
              <a:t>自动完成时(属性值为空字符串)，可以讲该datalist元素中的数据作为候补输入的数据在文本框中显示</a:t>
            </a:r>
            <a:endParaRPr lang="en-US">
              <a:latin typeface="微软雅黑" panose="020B0503020204020204" pitchFamily="34" charset="-122"/>
              <a:ea typeface="微软雅黑" panose="020B0503020204020204" pitchFamily="34" charset="-122"/>
            </a:endParaRPr>
          </a:p>
          <a:p>
            <a:pPr>
              <a:lnSpc>
                <a:spcPct val="150000"/>
              </a:lnSpc>
            </a:pPr>
            <a:r>
              <a:rPr lang="en-US">
                <a:latin typeface="微软雅黑" panose="020B0503020204020204" pitchFamily="34" charset="-122"/>
                <a:ea typeface="微软雅黑" panose="020B0503020204020204" pitchFamily="34" charset="-122"/>
              </a:rPr>
              <a:t>off：关闭自动完成功能</a:t>
            </a:r>
            <a:endParaRPr lang="en-US">
              <a:latin typeface="微软雅黑" panose="020B0503020204020204" pitchFamily="34" charset="-122"/>
              <a:ea typeface="微软雅黑" panose="020B0503020204020204" pitchFamily="34" charset="-122"/>
            </a:endParaRPr>
          </a:p>
          <a:p>
            <a:pPr>
              <a:lnSpc>
                <a:spcPct val="150000"/>
              </a:lnSpc>
            </a:pPr>
            <a:r>
              <a:rPr lang="en-US">
                <a:latin typeface="微软雅黑" panose="020B0503020204020204" pitchFamily="34" charset="-122"/>
                <a:ea typeface="微软雅黑" panose="020B0503020204020204" pitchFamily="34" charset="-122"/>
              </a:rPr>
              <a:t>&lt;form&gt;</a:t>
            </a:r>
            <a:endParaRPr lang="en-US">
              <a:latin typeface="微软雅黑" panose="020B0503020204020204" pitchFamily="34" charset="-122"/>
              <a:ea typeface="微软雅黑" panose="020B0503020204020204" pitchFamily="34" charset="-122"/>
            </a:endParaRPr>
          </a:p>
          <a:p>
            <a:pPr>
              <a:lnSpc>
                <a:spcPct val="150000"/>
              </a:lnSpc>
            </a:pPr>
            <a:r>
              <a:rPr lang="en-US">
                <a:latin typeface="微软雅黑" panose="020B0503020204020204" pitchFamily="34" charset="-122"/>
                <a:ea typeface="微软雅黑" panose="020B0503020204020204" pitchFamily="34" charset="-122"/>
              </a:rPr>
              <a:t>         &lt;input type="email" name="email" autocomplete="on" /&gt;</a:t>
            </a:r>
            <a:endParaRPr lang="en-US">
              <a:latin typeface="微软雅黑" panose="020B0503020204020204" pitchFamily="34" charset="-122"/>
              <a:ea typeface="微软雅黑" panose="020B0503020204020204" pitchFamily="34" charset="-122"/>
            </a:endParaRPr>
          </a:p>
          <a:p>
            <a:pPr>
              <a:lnSpc>
                <a:spcPct val="150000"/>
              </a:lnSpc>
            </a:pPr>
            <a:r>
              <a:rPr lang="en-US">
                <a:latin typeface="微软雅黑" panose="020B0503020204020204" pitchFamily="34" charset="-122"/>
                <a:ea typeface="微软雅黑" panose="020B0503020204020204" pitchFamily="34" charset="-122"/>
              </a:rPr>
              <a:t>&lt;/form&gt;</a:t>
            </a:r>
            <a:endParaRPr lang="en-US">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491865" y="173990"/>
            <a:ext cx="2159635" cy="327660"/>
          </a:xfrm>
          <a:prstGeom prst="rect">
            <a:avLst/>
          </a:prstGeom>
          <a:noFill/>
        </p:spPr>
        <p:txBody>
          <a:bodyPr wrap="square" lIns="51421" tIns="25710" rIns="51421" bIns="25710" rtlCol="0">
            <a:spAutoFit/>
          </a:bodyPr>
          <a:lstStyle/>
          <a:p>
            <a:pPr marL="0" lvl="1" algn="ctr"/>
            <a:r>
              <a:rPr lang="zh-CN" b="1" dirty="0" smtClean="0">
                <a:solidFill>
                  <a:srgbClr val="0070C0"/>
                </a:solidFill>
                <a:latin typeface="Impact MT Std" pitchFamily="34" charset="0"/>
                <a:ea typeface="微软雅黑" panose="020B0503020204020204" pitchFamily="34" charset="-122"/>
              </a:rPr>
              <a:t>新增表单属性</a:t>
            </a:r>
            <a:endParaRPr lang="zh-CN" b="1" dirty="0" smtClean="0">
              <a:solidFill>
                <a:srgbClr val="0070C0"/>
              </a:solidFill>
              <a:latin typeface="Impact MT Std" pitchFamily="34" charset="0"/>
              <a:ea typeface="微软雅黑" panose="020B0503020204020204" pitchFamily="34" charset="-122"/>
            </a:endParaRPr>
          </a:p>
        </p:txBody>
      </p:sp>
      <p:sp>
        <p:nvSpPr>
          <p:cNvPr id="12" name="文本框 1"/>
          <p:cNvSpPr txBox="1"/>
          <p:nvPr/>
        </p:nvSpPr>
        <p:spPr>
          <a:xfrm>
            <a:off x="641350" y="1628775"/>
            <a:ext cx="8094345" cy="1245235"/>
          </a:xfrm>
          <a:prstGeom prst="rect">
            <a:avLst/>
          </a:prstGeom>
          <a:noFill/>
          <a:ln w="9525">
            <a:noFill/>
          </a:ln>
        </p:spPr>
        <p:txBody>
          <a:bodyPr wrap="square" anchor="t">
            <a:spAutoFit/>
          </a:bodyPr>
          <a:p>
            <a:pPr>
              <a:lnSpc>
                <a:spcPct val="150000"/>
              </a:lnSpc>
            </a:pPr>
            <a:r>
              <a:rPr lang="en-US" sz="3200">
                <a:latin typeface="微软雅黑" panose="020B0503020204020204" pitchFamily="34" charset="-122"/>
                <a:ea typeface="微软雅黑" panose="020B0503020204020204" pitchFamily="34" charset="-122"/>
              </a:rPr>
              <a:t>2. autofocus</a:t>
            </a:r>
            <a:endParaRPr lang="en-US" sz="32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自动获得焦点</a:t>
            </a:r>
            <a:endParaRPr lang="en-US" sz="18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491865" y="173990"/>
            <a:ext cx="2159635" cy="327660"/>
          </a:xfrm>
          <a:prstGeom prst="rect">
            <a:avLst/>
          </a:prstGeom>
          <a:noFill/>
        </p:spPr>
        <p:txBody>
          <a:bodyPr wrap="square" lIns="51421" tIns="25710" rIns="51421" bIns="25710" rtlCol="0">
            <a:spAutoFit/>
          </a:bodyPr>
          <a:lstStyle/>
          <a:p>
            <a:pPr marL="0" lvl="1" algn="ctr"/>
            <a:r>
              <a:rPr lang="zh-CN" b="1" dirty="0" smtClean="0">
                <a:solidFill>
                  <a:srgbClr val="0070C0"/>
                </a:solidFill>
                <a:latin typeface="Impact MT Std" pitchFamily="34" charset="0"/>
                <a:ea typeface="微软雅黑" panose="020B0503020204020204" pitchFamily="34" charset="-122"/>
              </a:rPr>
              <a:t>新增表单属性</a:t>
            </a:r>
            <a:endParaRPr lang="zh-CN" b="1" dirty="0" smtClean="0">
              <a:solidFill>
                <a:srgbClr val="0070C0"/>
              </a:solidFill>
              <a:latin typeface="Impact MT Std" pitchFamily="34" charset="0"/>
              <a:ea typeface="微软雅黑" panose="020B0503020204020204" pitchFamily="34" charset="-122"/>
            </a:endParaRPr>
          </a:p>
        </p:txBody>
      </p:sp>
      <p:sp>
        <p:nvSpPr>
          <p:cNvPr id="8196" name="文本框 1"/>
          <p:cNvSpPr txBox="1"/>
          <p:nvPr/>
        </p:nvSpPr>
        <p:spPr>
          <a:xfrm>
            <a:off x="784860" y="1056640"/>
            <a:ext cx="8094345" cy="1245235"/>
          </a:xfrm>
          <a:prstGeom prst="rect">
            <a:avLst/>
          </a:prstGeom>
          <a:noFill/>
          <a:ln w="9525">
            <a:noFill/>
          </a:ln>
        </p:spPr>
        <p:txBody>
          <a:bodyPr wrap="square" anchor="t">
            <a:spAutoFit/>
          </a:bodyPr>
          <a:p>
            <a:pPr>
              <a:lnSpc>
                <a:spcPct val="150000"/>
              </a:lnSpc>
            </a:pPr>
            <a:r>
              <a:rPr lang="en-US" sz="3200">
                <a:latin typeface="微软雅黑" panose="020B0503020204020204" pitchFamily="34" charset="-122"/>
                <a:ea typeface="微软雅黑" panose="020B0503020204020204" pitchFamily="34" charset="-122"/>
              </a:rPr>
              <a:t>3. list</a:t>
            </a:r>
            <a:endParaRPr lang="en-US" sz="32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指定选项列表，通常与datalist标签配合使用</a:t>
            </a:r>
            <a:endParaRPr lang="en-US" sz="1800">
              <a:latin typeface="微软雅黑" panose="020B0503020204020204" pitchFamily="34" charset="-122"/>
              <a:ea typeface="微软雅黑" panose="020B0503020204020204" pitchFamily="34" charset="-122"/>
            </a:endParaRPr>
          </a:p>
        </p:txBody>
      </p:sp>
      <p:pic>
        <p:nvPicPr>
          <p:cNvPr id="13" name="图片 12" descr="2"/>
          <p:cNvPicPr>
            <a:picLocks noChangeAspect="1"/>
          </p:cNvPicPr>
          <p:nvPr/>
        </p:nvPicPr>
        <p:blipFill>
          <a:blip r:embed="rId1"/>
          <a:stretch>
            <a:fillRect/>
          </a:stretch>
        </p:blipFill>
        <p:spPr>
          <a:xfrm>
            <a:off x="893445" y="2447290"/>
            <a:ext cx="7228205" cy="2082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491865" y="173990"/>
            <a:ext cx="2159635" cy="327660"/>
          </a:xfrm>
          <a:prstGeom prst="rect">
            <a:avLst/>
          </a:prstGeom>
          <a:noFill/>
        </p:spPr>
        <p:txBody>
          <a:bodyPr wrap="square" lIns="51421" tIns="25710" rIns="51421" bIns="25710" rtlCol="0">
            <a:spAutoFit/>
          </a:bodyPr>
          <a:lstStyle/>
          <a:p>
            <a:pPr marL="0" lvl="1" algn="ctr"/>
            <a:r>
              <a:rPr lang="zh-CN" b="1" dirty="0" smtClean="0">
                <a:solidFill>
                  <a:srgbClr val="0070C0"/>
                </a:solidFill>
                <a:latin typeface="Impact MT Std" pitchFamily="34" charset="0"/>
                <a:ea typeface="微软雅黑" panose="020B0503020204020204" pitchFamily="34" charset="-122"/>
              </a:rPr>
              <a:t>新增表单属性</a:t>
            </a:r>
            <a:endParaRPr lang="zh-CN" b="1" dirty="0" smtClean="0">
              <a:solidFill>
                <a:srgbClr val="0070C0"/>
              </a:solidFill>
              <a:latin typeface="Impact MT Std" pitchFamily="34" charset="0"/>
              <a:ea typeface="微软雅黑" panose="020B0503020204020204" pitchFamily="34" charset="-122"/>
            </a:endParaRPr>
          </a:p>
        </p:txBody>
      </p:sp>
      <p:sp>
        <p:nvSpPr>
          <p:cNvPr id="12" name="文本框 1"/>
          <p:cNvSpPr txBox="1"/>
          <p:nvPr/>
        </p:nvSpPr>
        <p:spPr>
          <a:xfrm>
            <a:off x="665480" y="1628775"/>
            <a:ext cx="8094345" cy="1245235"/>
          </a:xfrm>
          <a:prstGeom prst="rect">
            <a:avLst/>
          </a:prstGeom>
          <a:noFill/>
          <a:ln w="9525">
            <a:noFill/>
          </a:ln>
        </p:spPr>
        <p:txBody>
          <a:bodyPr wrap="square" anchor="t">
            <a:spAutoFit/>
          </a:bodyPr>
          <a:p>
            <a:pPr>
              <a:lnSpc>
                <a:spcPct val="150000"/>
              </a:lnSpc>
            </a:pPr>
            <a:r>
              <a:rPr lang="en-US" sz="3200">
                <a:latin typeface="微软雅黑" panose="020B0503020204020204" pitchFamily="34" charset="-122"/>
                <a:ea typeface="微软雅黑" panose="020B0503020204020204" pitchFamily="34" charset="-122"/>
              </a:rPr>
              <a:t>4. placeholder</a:t>
            </a:r>
            <a:endParaRPr lang="en-US" sz="32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文本框处于未输入状态时文本框中显示的输入提示。</a:t>
            </a:r>
            <a:endParaRPr lang="en-US" sz="18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sp>
        <p:nvSpPr>
          <p:cNvPr id="3" name="文本框 9"/>
          <p:cNvSpPr txBox="1"/>
          <p:nvPr/>
        </p:nvSpPr>
        <p:spPr>
          <a:xfrm>
            <a:off x="3767201" y="173845"/>
            <a:ext cx="1576869" cy="327660"/>
          </a:xfrm>
          <a:prstGeom prst="rect">
            <a:avLst/>
          </a:prstGeom>
          <a:noFill/>
        </p:spPr>
        <p:txBody>
          <a:bodyPr wrap="square" lIns="51421" tIns="25710" rIns="51421" bIns="25710" rtlCol="0">
            <a:spAutoFit/>
          </a:bodyPr>
          <a:lstStyle/>
          <a:p>
            <a:pPr marL="0" lvl="1" algn="ctr"/>
            <a:r>
              <a:rPr b="1" dirty="0" smtClean="0">
                <a:solidFill>
                  <a:srgbClr val="0070C0"/>
                </a:solidFill>
                <a:latin typeface="微软雅黑" panose="020B0503020204020204" pitchFamily="34" charset="-122"/>
                <a:ea typeface="微软雅黑" panose="020B0503020204020204" pitchFamily="34" charset="-122"/>
              </a:rPr>
              <a:t>新增标签</a:t>
            </a:r>
            <a:endParaRPr b="1" dirty="0" smtClean="0">
              <a:solidFill>
                <a:srgbClr val="0070C0"/>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5921798" y="256915"/>
            <a:ext cx="453150" cy="161976"/>
            <a:chOff x="264939" y="188640"/>
            <a:chExt cx="604358" cy="216024"/>
          </a:xfrm>
        </p:grpSpPr>
        <p:sp>
          <p:nvSpPr>
            <p:cNvPr id="5" name="燕尾形 4"/>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7" name="燕尾形 6"/>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8" name="组合 7"/>
          <p:cNvGrpSpPr/>
          <p:nvPr/>
        </p:nvGrpSpPr>
        <p:grpSpPr>
          <a:xfrm rot="10800000">
            <a:off x="2790266" y="256915"/>
            <a:ext cx="453150" cy="161976"/>
            <a:chOff x="264939" y="188640"/>
            <a:chExt cx="604358" cy="216024"/>
          </a:xfrm>
        </p:grpSpPr>
        <p:sp>
          <p:nvSpPr>
            <p:cNvPr id="9" name="燕尾形 8"/>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1" name="燕尾形 10"/>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26" name="椭圆 25"/>
          <p:cNvSpPr/>
          <p:nvPr/>
        </p:nvSpPr>
        <p:spPr>
          <a:xfrm rot="1860000">
            <a:off x="3109326" y="2465030"/>
            <a:ext cx="19271" cy="1927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文本框 11"/>
          <p:cNvSpPr txBox="1"/>
          <p:nvPr/>
        </p:nvSpPr>
        <p:spPr>
          <a:xfrm>
            <a:off x="680085" y="1144270"/>
            <a:ext cx="5461635" cy="953135"/>
          </a:xfrm>
          <a:prstGeom prst="rect">
            <a:avLst/>
          </a:prstGeom>
          <a:noFill/>
        </p:spPr>
        <p:txBody>
          <a:bodyPr wrap="square" rtlCol="0" anchor="t">
            <a:spAutoFit/>
          </a:bodyPr>
          <a:p>
            <a:r>
              <a:rPr lang="zh-CN" altLang="en-US" sz="2800"/>
              <a:t>1. 主体结构标签</a:t>
            </a:r>
            <a:endParaRPr lang="zh-CN" altLang="en-US" sz="2800"/>
          </a:p>
          <a:p>
            <a:r>
              <a:rPr lang="zh-CN" altLang="en-US" sz="2800"/>
              <a:t>2. 非主体结构标签</a:t>
            </a:r>
            <a:endParaRPr lang="zh-CN" altLang="en-US" sz="2800"/>
          </a:p>
        </p:txBody>
      </p:sp>
    </p:spTree>
  </p:cSld>
  <p:clrMapOvr>
    <a:masterClrMapping/>
  </p:clrMapOvr>
  <mc:AlternateContent xmlns:mc="http://schemas.openxmlformats.org/markup-compatibility/2006">
    <mc:Choice xmlns:p14="http://schemas.microsoft.com/office/powerpoint/2010/main" Requires="p14">
      <p:transition spd="slow" p14:dur="1600" advClick="0" advTm="9000">
        <p14:prism dir="d" isInverted="1"/>
      </p:transition>
    </mc:Choice>
    <mc:Fallback>
      <p:transition spd="slow" advClick="0" advTm="9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ppt_w</p:attrName>
                                        </p:attrNameLst>
                                      </p:cBhvr>
                                      <p:tavLst>
                                        <p:tav tm="0">
                                          <p:val>
                                            <p:fltVal val="0"/>
                                          </p:val>
                                        </p:tav>
                                        <p:tav tm="100000">
                                          <p:val>
                                            <p:strVal val="#ppt_w"/>
                                          </p:val>
                                        </p:tav>
                                      </p:tavLst>
                                    </p:anim>
                                    <p:anim calcmode="lin" valueType="num">
                                      <p:cBhvr>
                                        <p:cTn id="21" dur="500" fill="hold"/>
                                        <p:tgtEl>
                                          <p:spTgt spid="3"/>
                                        </p:tgtEl>
                                        <p:attrNameLst>
                                          <p:attrName>ppt_h</p:attrName>
                                        </p:attrNameLst>
                                      </p:cBhvr>
                                      <p:tavLst>
                                        <p:tav tm="0">
                                          <p:val>
                                            <p:fltVal val="0"/>
                                          </p:val>
                                        </p:tav>
                                        <p:tav tm="100000">
                                          <p:val>
                                            <p:strVal val="#ppt_h"/>
                                          </p:val>
                                        </p:tav>
                                      </p:tavLst>
                                    </p:anim>
                                    <p:animEffect transition="in" filter="fad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491865" y="173990"/>
            <a:ext cx="2159635" cy="327660"/>
          </a:xfrm>
          <a:prstGeom prst="rect">
            <a:avLst/>
          </a:prstGeom>
          <a:noFill/>
        </p:spPr>
        <p:txBody>
          <a:bodyPr wrap="square" lIns="51421" tIns="25710" rIns="51421" bIns="25710" rtlCol="0">
            <a:spAutoFit/>
          </a:bodyPr>
          <a:lstStyle/>
          <a:p>
            <a:pPr marL="0" lvl="1" algn="ctr"/>
            <a:r>
              <a:rPr lang="zh-CN" b="1" dirty="0" smtClean="0">
                <a:solidFill>
                  <a:srgbClr val="0070C0"/>
                </a:solidFill>
                <a:latin typeface="Impact MT Std" pitchFamily="34" charset="0"/>
                <a:ea typeface="微软雅黑" panose="020B0503020204020204" pitchFamily="34" charset="-122"/>
              </a:rPr>
              <a:t>新增表单属性</a:t>
            </a:r>
            <a:endParaRPr lang="zh-CN" b="1" dirty="0" smtClean="0">
              <a:solidFill>
                <a:srgbClr val="0070C0"/>
              </a:solidFill>
              <a:latin typeface="Impact MT Std" pitchFamily="34" charset="0"/>
              <a:ea typeface="微软雅黑" panose="020B0503020204020204" pitchFamily="34" charset="-122"/>
            </a:endParaRPr>
          </a:p>
        </p:txBody>
      </p:sp>
      <p:sp>
        <p:nvSpPr>
          <p:cNvPr id="8196" name="文本框 1"/>
          <p:cNvSpPr txBox="1"/>
          <p:nvPr/>
        </p:nvSpPr>
        <p:spPr>
          <a:xfrm>
            <a:off x="662940" y="1254125"/>
            <a:ext cx="8094345" cy="2076450"/>
          </a:xfrm>
          <a:prstGeom prst="rect">
            <a:avLst/>
          </a:prstGeom>
          <a:noFill/>
          <a:ln w="9525">
            <a:noFill/>
          </a:ln>
        </p:spPr>
        <p:txBody>
          <a:bodyPr wrap="square" anchor="t">
            <a:spAutoFit/>
          </a:bodyPr>
          <a:p>
            <a:pPr>
              <a:lnSpc>
                <a:spcPct val="150000"/>
              </a:lnSpc>
            </a:pPr>
            <a:r>
              <a:rPr lang="en-US" sz="3200">
                <a:latin typeface="微软雅黑" panose="020B0503020204020204" pitchFamily="34" charset="-122"/>
                <a:ea typeface="微软雅黑" panose="020B0503020204020204" pitchFamily="34" charset="-122"/>
              </a:rPr>
              <a:t>5. min, max, step</a:t>
            </a:r>
            <a:endParaRPr lang="en-US" sz="3200">
              <a:latin typeface="微软雅黑" panose="020B0503020204020204" pitchFamily="34" charset="-122"/>
              <a:ea typeface="微软雅黑" panose="020B0503020204020204" pitchFamily="34" charset="-122"/>
            </a:endParaRPr>
          </a:p>
          <a:p>
            <a:pPr>
              <a:lnSpc>
                <a:spcPct val="150000"/>
              </a:lnSpc>
            </a:pPr>
            <a:r>
              <a:rPr lang="en-US">
                <a:latin typeface="微软雅黑" panose="020B0503020204020204" pitchFamily="34" charset="-122"/>
                <a:ea typeface="微软雅黑" panose="020B0503020204020204" pitchFamily="34" charset="-122"/>
              </a:rPr>
              <a:t>min：最小值</a:t>
            </a:r>
            <a:endParaRPr lang="en-US">
              <a:latin typeface="微软雅黑" panose="020B0503020204020204" pitchFamily="34" charset="-122"/>
              <a:ea typeface="微软雅黑" panose="020B0503020204020204" pitchFamily="34" charset="-122"/>
            </a:endParaRPr>
          </a:p>
          <a:p>
            <a:pPr>
              <a:lnSpc>
                <a:spcPct val="150000"/>
              </a:lnSpc>
            </a:pPr>
            <a:r>
              <a:rPr lang="en-US">
                <a:latin typeface="微软雅黑" panose="020B0503020204020204" pitchFamily="34" charset="-122"/>
                <a:ea typeface="微软雅黑" panose="020B0503020204020204" pitchFamily="34" charset="-122"/>
              </a:rPr>
              <a:t>max：最大值</a:t>
            </a:r>
            <a:endParaRPr lang="en-US">
              <a:latin typeface="微软雅黑" panose="020B0503020204020204" pitchFamily="34" charset="-122"/>
              <a:ea typeface="微软雅黑" panose="020B0503020204020204" pitchFamily="34" charset="-122"/>
            </a:endParaRPr>
          </a:p>
          <a:p>
            <a:pPr>
              <a:lnSpc>
                <a:spcPct val="150000"/>
              </a:lnSpc>
            </a:pPr>
            <a:r>
              <a:rPr lang="en-US">
                <a:latin typeface="微软雅黑" panose="020B0503020204020204" pitchFamily="34" charset="-122"/>
                <a:ea typeface="微软雅黑" panose="020B0503020204020204" pitchFamily="34" charset="-122"/>
              </a:rPr>
              <a:t>step：数字间隔</a:t>
            </a:r>
            <a:endParaRPr lang="en-US">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491865" y="173990"/>
            <a:ext cx="2159635" cy="327660"/>
          </a:xfrm>
          <a:prstGeom prst="rect">
            <a:avLst/>
          </a:prstGeom>
          <a:noFill/>
        </p:spPr>
        <p:txBody>
          <a:bodyPr wrap="square" lIns="51421" tIns="25710" rIns="51421" bIns="25710" rtlCol="0">
            <a:spAutoFit/>
          </a:bodyPr>
          <a:lstStyle/>
          <a:p>
            <a:pPr marL="0" lvl="1" algn="ctr"/>
            <a:r>
              <a:rPr lang="zh-CN" b="1" dirty="0" smtClean="0">
                <a:solidFill>
                  <a:srgbClr val="0070C0"/>
                </a:solidFill>
                <a:latin typeface="Impact MT Std" pitchFamily="34" charset="0"/>
                <a:ea typeface="微软雅黑" panose="020B0503020204020204" pitchFamily="34" charset="-122"/>
              </a:rPr>
              <a:t>新增表单属性</a:t>
            </a:r>
            <a:endParaRPr lang="zh-CN" b="1" dirty="0" smtClean="0">
              <a:solidFill>
                <a:srgbClr val="0070C0"/>
              </a:solidFill>
              <a:latin typeface="Impact MT Std" pitchFamily="34" charset="0"/>
              <a:ea typeface="微软雅黑" panose="020B0503020204020204" pitchFamily="34" charset="-122"/>
            </a:endParaRPr>
          </a:p>
        </p:txBody>
      </p:sp>
      <p:sp>
        <p:nvSpPr>
          <p:cNvPr id="12" name="文本框 1"/>
          <p:cNvSpPr txBox="1"/>
          <p:nvPr/>
        </p:nvSpPr>
        <p:spPr>
          <a:xfrm>
            <a:off x="654685" y="1628775"/>
            <a:ext cx="8094345" cy="1245235"/>
          </a:xfrm>
          <a:prstGeom prst="rect">
            <a:avLst/>
          </a:prstGeom>
          <a:noFill/>
          <a:ln w="9525">
            <a:noFill/>
          </a:ln>
        </p:spPr>
        <p:txBody>
          <a:bodyPr wrap="square" anchor="t">
            <a:spAutoFit/>
          </a:bodyPr>
          <a:p>
            <a:pPr>
              <a:lnSpc>
                <a:spcPct val="150000"/>
              </a:lnSpc>
            </a:pPr>
            <a:r>
              <a:rPr lang="en-US" sz="3200">
                <a:latin typeface="微软雅黑" panose="020B0503020204020204" pitchFamily="34" charset="-122"/>
                <a:ea typeface="微软雅黑" panose="020B0503020204020204" pitchFamily="34" charset="-122"/>
              </a:rPr>
              <a:t>6. multiple</a:t>
            </a:r>
            <a:endParaRPr lang="en-US" sz="32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允许输入多个值，如文件上传，email等</a:t>
            </a:r>
            <a:endParaRPr lang="en-US" sz="18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491865" y="173990"/>
            <a:ext cx="2159635" cy="327660"/>
          </a:xfrm>
          <a:prstGeom prst="rect">
            <a:avLst/>
          </a:prstGeom>
          <a:noFill/>
        </p:spPr>
        <p:txBody>
          <a:bodyPr wrap="square" lIns="51421" tIns="25710" rIns="51421" bIns="25710" rtlCol="0">
            <a:spAutoFit/>
          </a:bodyPr>
          <a:lstStyle/>
          <a:p>
            <a:pPr marL="0" lvl="1" algn="ctr"/>
            <a:r>
              <a:rPr lang="zh-CN" b="1" dirty="0" smtClean="0">
                <a:solidFill>
                  <a:srgbClr val="0070C0"/>
                </a:solidFill>
                <a:latin typeface="Impact MT Std" pitchFamily="34" charset="0"/>
                <a:ea typeface="微软雅黑" panose="020B0503020204020204" pitchFamily="34" charset="-122"/>
              </a:rPr>
              <a:t>新增表单属性</a:t>
            </a:r>
            <a:endParaRPr lang="zh-CN" b="1" dirty="0" smtClean="0">
              <a:solidFill>
                <a:srgbClr val="0070C0"/>
              </a:solidFill>
              <a:latin typeface="Impact MT Std" pitchFamily="34" charset="0"/>
              <a:ea typeface="微软雅黑" panose="020B0503020204020204" pitchFamily="34" charset="-122"/>
            </a:endParaRPr>
          </a:p>
        </p:txBody>
      </p:sp>
      <p:sp>
        <p:nvSpPr>
          <p:cNvPr id="8196" name="文本框 1"/>
          <p:cNvSpPr txBox="1"/>
          <p:nvPr/>
        </p:nvSpPr>
        <p:spPr>
          <a:xfrm>
            <a:off x="654685" y="1628775"/>
            <a:ext cx="8094345" cy="1660525"/>
          </a:xfrm>
          <a:prstGeom prst="rect">
            <a:avLst/>
          </a:prstGeom>
          <a:noFill/>
          <a:ln w="9525">
            <a:noFill/>
          </a:ln>
        </p:spPr>
        <p:txBody>
          <a:bodyPr wrap="square" anchor="t">
            <a:spAutoFit/>
          </a:bodyPr>
          <a:p>
            <a:pPr>
              <a:lnSpc>
                <a:spcPct val="150000"/>
              </a:lnSpc>
            </a:pPr>
            <a:r>
              <a:rPr lang="en-US" sz="3200">
                <a:latin typeface="微软雅黑" panose="020B0503020204020204" pitchFamily="34" charset="-122"/>
                <a:ea typeface="微软雅黑" panose="020B0503020204020204" pitchFamily="34" charset="-122"/>
              </a:rPr>
              <a:t>7. pattern (regexp)</a:t>
            </a:r>
            <a:endParaRPr lang="en-US" sz="32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设置验证规则，支持正则表达式</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&lt;input pattern="^[1][3,4,5,7,8][0-9]{9}$"&gt;</a:t>
            </a:r>
            <a:endParaRPr lang="en-US" sz="18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491865" y="173990"/>
            <a:ext cx="2159635" cy="327660"/>
          </a:xfrm>
          <a:prstGeom prst="rect">
            <a:avLst/>
          </a:prstGeom>
          <a:noFill/>
        </p:spPr>
        <p:txBody>
          <a:bodyPr wrap="square" lIns="51421" tIns="25710" rIns="51421" bIns="25710" rtlCol="0">
            <a:spAutoFit/>
          </a:bodyPr>
          <a:lstStyle/>
          <a:p>
            <a:pPr marL="0" lvl="1" algn="ctr"/>
            <a:r>
              <a:rPr lang="zh-CN" b="1" dirty="0" smtClean="0">
                <a:solidFill>
                  <a:srgbClr val="0070C0"/>
                </a:solidFill>
                <a:latin typeface="Impact MT Std" pitchFamily="34" charset="0"/>
                <a:ea typeface="微软雅黑" panose="020B0503020204020204" pitchFamily="34" charset="-122"/>
              </a:rPr>
              <a:t>新增表单属性</a:t>
            </a:r>
            <a:endParaRPr lang="zh-CN" b="1" dirty="0" smtClean="0">
              <a:solidFill>
                <a:srgbClr val="0070C0"/>
              </a:solidFill>
              <a:latin typeface="Impact MT Std" pitchFamily="34" charset="0"/>
              <a:ea typeface="微软雅黑" panose="020B0503020204020204" pitchFamily="34" charset="-122"/>
            </a:endParaRPr>
          </a:p>
        </p:txBody>
      </p:sp>
      <p:sp>
        <p:nvSpPr>
          <p:cNvPr id="12" name="文本框 1"/>
          <p:cNvSpPr txBox="1"/>
          <p:nvPr/>
        </p:nvSpPr>
        <p:spPr>
          <a:xfrm>
            <a:off x="654685" y="1628775"/>
            <a:ext cx="8094345" cy="1245235"/>
          </a:xfrm>
          <a:prstGeom prst="rect">
            <a:avLst/>
          </a:prstGeom>
          <a:noFill/>
          <a:ln w="9525">
            <a:noFill/>
          </a:ln>
        </p:spPr>
        <p:txBody>
          <a:bodyPr wrap="square" anchor="t">
            <a:spAutoFit/>
          </a:bodyPr>
          <a:p>
            <a:pPr>
              <a:lnSpc>
                <a:spcPct val="150000"/>
              </a:lnSpc>
            </a:pPr>
            <a:r>
              <a:rPr lang="en-US" sz="3200">
                <a:latin typeface="微软雅黑" panose="020B0503020204020204" pitchFamily="34" charset="-122"/>
                <a:ea typeface="微软雅黑" panose="020B0503020204020204" pitchFamily="34" charset="-122"/>
              </a:rPr>
              <a:t>8. required</a:t>
            </a:r>
            <a:endParaRPr lang="en-US" sz="32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验证输入不能为空，提交时有提示信息</a:t>
            </a:r>
            <a:endParaRPr lang="en-US" sz="18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491865" y="173990"/>
            <a:ext cx="2159635" cy="327660"/>
          </a:xfrm>
          <a:prstGeom prst="rect">
            <a:avLst/>
          </a:prstGeom>
          <a:noFill/>
        </p:spPr>
        <p:txBody>
          <a:bodyPr wrap="square" lIns="51421" tIns="25710" rIns="51421" bIns="25710" rtlCol="0">
            <a:spAutoFit/>
          </a:bodyPr>
          <a:lstStyle/>
          <a:p>
            <a:pPr marL="0" lvl="1" algn="ctr"/>
            <a:r>
              <a:rPr lang="zh-CN" b="1" dirty="0" smtClean="0">
                <a:solidFill>
                  <a:srgbClr val="0070C0"/>
                </a:solidFill>
                <a:latin typeface="Impact MT Std" pitchFamily="34" charset="0"/>
                <a:ea typeface="微软雅黑" panose="020B0503020204020204" pitchFamily="34" charset="-122"/>
              </a:rPr>
              <a:t>表单验证</a:t>
            </a:r>
            <a:endParaRPr lang="zh-CN" b="1" dirty="0" smtClean="0">
              <a:solidFill>
                <a:srgbClr val="0070C0"/>
              </a:solidFill>
              <a:latin typeface="Impact MT Std" pitchFamily="34" charset="0"/>
              <a:ea typeface="微软雅黑" panose="020B0503020204020204" pitchFamily="34" charset="-122"/>
            </a:endParaRPr>
          </a:p>
        </p:txBody>
      </p:sp>
      <p:sp>
        <p:nvSpPr>
          <p:cNvPr id="8196" name="文本框 1"/>
          <p:cNvSpPr txBox="1"/>
          <p:nvPr/>
        </p:nvSpPr>
        <p:spPr>
          <a:xfrm>
            <a:off x="633095" y="1118235"/>
            <a:ext cx="8094345" cy="2907665"/>
          </a:xfrm>
          <a:prstGeom prst="rect">
            <a:avLst/>
          </a:prstGeom>
          <a:noFill/>
          <a:ln w="9525">
            <a:noFill/>
          </a:ln>
        </p:spPr>
        <p:txBody>
          <a:bodyPr wrap="square" anchor="t">
            <a:spAutoFit/>
          </a:bodyPr>
          <a:p>
            <a:pPr>
              <a:lnSpc>
                <a:spcPct val="150000"/>
              </a:lnSpc>
            </a:pPr>
            <a:r>
              <a:rPr lang="en-US" sz="3200">
                <a:latin typeface="微软雅黑" panose="020B0503020204020204" pitchFamily="34" charset="-122"/>
                <a:ea typeface="微软雅黑" panose="020B0503020204020204" pitchFamily="34" charset="-122"/>
              </a:rPr>
              <a:t>1. 显性验证</a:t>
            </a:r>
            <a:endParaRPr lang="en-US" sz="3200">
              <a:latin typeface="微软雅黑" panose="020B0503020204020204" pitchFamily="34" charset="-122"/>
              <a:ea typeface="微软雅黑" panose="020B0503020204020204" pitchFamily="34" charset="-122"/>
            </a:endParaRPr>
          </a:p>
          <a:p>
            <a:pPr>
              <a:lnSpc>
                <a:spcPct val="150000"/>
              </a:lnSpc>
            </a:pPr>
            <a:r>
              <a:rPr lang="en-US">
                <a:latin typeface="微软雅黑" panose="020B0503020204020204" pitchFamily="34" charset="-122"/>
                <a:ea typeface="微软雅黑" panose="020B0503020204020204" pitchFamily="34" charset="-122"/>
              </a:rPr>
              <a:t>除了对input元素来添加属性进行元素内容有效性的自动验证外，在HTML5中，form元素与input元素（包括select和textarea）都具有一个checkValidity方法，调用该方法可以显式的对表单内所有元素内容或者单个元素内容进行有效的验证。checkValidity方法以boolean的形式返回结果。</a:t>
            </a:r>
            <a:endParaRPr lang="en-US">
              <a:latin typeface="微软雅黑" panose="020B0503020204020204" pitchFamily="34" charset="-122"/>
              <a:ea typeface="微软雅黑" panose="020B0503020204020204" pitchFamily="34" charset="-122"/>
            </a:endParaRPr>
          </a:p>
          <a:p>
            <a:pPr>
              <a:lnSpc>
                <a:spcPct val="150000"/>
              </a:lnSpc>
            </a:pPr>
            <a:endParaRPr lang="zh-CN">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491865" y="173990"/>
            <a:ext cx="2159635" cy="327660"/>
          </a:xfrm>
          <a:prstGeom prst="rect">
            <a:avLst/>
          </a:prstGeom>
          <a:noFill/>
        </p:spPr>
        <p:txBody>
          <a:bodyPr wrap="square" lIns="51421" tIns="25710" rIns="51421" bIns="25710" rtlCol="0">
            <a:spAutoFit/>
          </a:bodyPr>
          <a:lstStyle/>
          <a:p>
            <a:pPr marL="0" lvl="1" algn="ctr"/>
            <a:r>
              <a:rPr lang="zh-CN" b="1" dirty="0" smtClean="0">
                <a:solidFill>
                  <a:srgbClr val="0070C0"/>
                </a:solidFill>
                <a:latin typeface="Impact MT Std" pitchFamily="34" charset="0"/>
                <a:ea typeface="微软雅黑" panose="020B0503020204020204" pitchFamily="34" charset="-122"/>
              </a:rPr>
              <a:t>表单验证</a:t>
            </a:r>
            <a:endParaRPr lang="zh-CN" b="1" dirty="0" smtClean="0">
              <a:solidFill>
                <a:srgbClr val="0070C0"/>
              </a:solidFill>
              <a:latin typeface="Impact MT Std" pitchFamily="34" charset="0"/>
              <a:ea typeface="微软雅黑" panose="020B0503020204020204" pitchFamily="34" charset="-122"/>
            </a:endParaRPr>
          </a:p>
        </p:txBody>
      </p:sp>
      <p:sp>
        <p:nvSpPr>
          <p:cNvPr id="12" name="文本框 1"/>
          <p:cNvSpPr txBox="1"/>
          <p:nvPr/>
        </p:nvSpPr>
        <p:spPr>
          <a:xfrm>
            <a:off x="641350" y="1419860"/>
            <a:ext cx="8094345" cy="2076450"/>
          </a:xfrm>
          <a:prstGeom prst="rect">
            <a:avLst/>
          </a:prstGeom>
          <a:noFill/>
          <a:ln w="9525">
            <a:noFill/>
          </a:ln>
        </p:spPr>
        <p:txBody>
          <a:bodyPr wrap="square" anchor="t">
            <a:spAutoFit/>
          </a:bodyPr>
          <a:p>
            <a:pPr>
              <a:lnSpc>
                <a:spcPct val="150000"/>
              </a:lnSpc>
            </a:pPr>
            <a:r>
              <a:rPr lang="en-US" sz="3200">
                <a:latin typeface="微软雅黑" panose="020B0503020204020204" pitchFamily="34" charset="-122"/>
                <a:ea typeface="微软雅黑" panose="020B0503020204020204" pitchFamily="34" charset="-122"/>
              </a:rPr>
              <a:t>2. 自动验证</a:t>
            </a:r>
            <a:endParaRPr lang="en-US" sz="32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HTML5增加了大量在提交时对表单及表单元素内容有效性验证的功能。</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类型验证：number,email,url等</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属性验证：min,max,step,required,pattern等</a:t>
            </a:r>
            <a:endParaRPr lang="en-US" sz="18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491865" y="173990"/>
            <a:ext cx="2159635" cy="327660"/>
          </a:xfrm>
          <a:prstGeom prst="rect">
            <a:avLst/>
          </a:prstGeom>
          <a:noFill/>
        </p:spPr>
        <p:txBody>
          <a:bodyPr wrap="square" lIns="51421" tIns="25710" rIns="51421" bIns="25710" rtlCol="0">
            <a:spAutoFit/>
          </a:bodyPr>
          <a:lstStyle/>
          <a:p>
            <a:pPr marL="0" lvl="1" algn="ctr"/>
            <a:r>
              <a:rPr lang="zh-CN" b="1" dirty="0" smtClean="0">
                <a:solidFill>
                  <a:srgbClr val="0070C0"/>
                </a:solidFill>
                <a:latin typeface="Impact MT Std" pitchFamily="34" charset="0"/>
                <a:ea typeface="微软雅黑" panose="020B0503020204020204" pitchFamily="34" charset="-122"/>
              </a:rPr>
              <a:t>表单验证</a:t>
            </a:r>
            <a:endParaRPr lang="zh-CN" b="1" dirty="0" smtClean="0">
              <a:solidFill>
                <a:srgbClr val="0070C0"/>
              </a:solidFill>
              <a:latin typeface="Impact MT Std" pitchFamily="34" charset="0"/>
              <a:ea typeface="微软雅黑" panose="020B0503020204020204" pitchFamily="34" charset="-122"/>
            </a:endParaRPr>
          </a:p>
        </p:txBody>
      </p:sp>
      <p:sp>
        <p:nvSpPr>
          <p:cNvPr id="8196" name="文本框 1"/>
          <p:cNvSpPr txBox="1"/>
          <p:nvPr/>
        </p:nvSpPr>
        <p:spPr>
          <a:xfrm>
            <a:off x="629920" y="1431290"/>
            <a:ext cx="8094345" cy="1660525"/>
          </a:xfrm>
          <a:prstGeom prst="rect">
            <a:avLst/>
          </a:prstGeom>
          <a:noFill/>
          <a:ln w="9525">
            <a:noFill/>
          </a:ln>
        </p:spPr>
        <p:txBody>
          <a:bodyPr wrap="square" anchor="t">
            <a:spAutoFit/>
          </a:bodyPr>
          <a:p>
            <a:pPr>
              <a:lnSpc>
                <a:spcPct val="150000"/>
              </a:lnSpc>
            </a:pPr>
            <a:r>
              <a:rPr lang="en-US" sz="3200">
                <a:latin typeface="微软雅黑" panose="020B0503020204020204" pitchFamily="34" charset="-122"/>
                <a:ea typeface="微软雅黑" panose="020B0503020204020204" pitchFamily="34" charset="-122"/>
              </a:rPr>
              <a:t>3. 取消验证</a:t>
            </a:r>
            <a:endParaRPr lang="en-US" sz="32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可以对form表单添加novalidate属性，即使form表单中的input添加了required，也将不进行验证</a:t>
            </a:r>
            <a:endParaRPr lang="en-US" sz="18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491865" y="173990"/>
            <a:ext cx="2159635" cy="327660"/>
          </a:xfrm>
          <a:prstGeom prst="rect">
            <a:avLst/>
          </a:prstGeom>
          <a:noFill/>
        </p:spPr>
        <p:txBody>
          <a:bodyPr wrap="square" lIns="51421" tIns="25710" rIns="51421" bIns="25710" rtlCol="0">
            <a:spAutoFit/>
          </a:bodyPr>
          <a:lstStyle/>
          <a:p>
            <a:pPr marL="0" lvl="1" algn="ctr"/>
            <a:r>
              <a:rPr lang="zh-CN" b="1" dirty="0" smtClean="0">
                <a:solidFill>
                  <a:srgbClr val="0070C0"/>
                </a:solidFill>
                <a:latin typeface="Impact MT Std" pitchFamily="34" charset="0"/>
                <a:ea typeface="微软雅黑" panose="020B0503020204020204" pitchFamily="34" charset="-122"/>
              </a:rPr>
              <a:t>全局属性</a:t>
            </a:r>
            <a:endParaRPr lang="zh-CN" b="1" dirty="0" smtClean="0">
              <a:solidFill>
                <a:srgbClr val="0070C0"/>
              </a:solidFill>
              <a:latin typeface="Impact MT Std" pitchFamily="34" charset="0"/>
              <a:ea typeface="微软雅黑" panose="020B0503020204020204" pitchFamily="34" charset="-122"/>
            </a:endParaRPr>
          </a:p>
        </p:txBody>
      </p:sp>
      <p:sp>
        <p:nvSpPr>
          <p:cNvPr id="12" name="文本框 1"/>
          <p:cNvSpPr txBox="1"/>
          <p:nvPr/>
        </p:nvSpPr>
        <p:spPr>
          <a:xfrm>
            <a:off x="608330" y="812165"/>
            <a:ext cx="8094345" cy="3830955"/>
          </a:xfrm>
          <a:prstGeom prst="rect">
            <a:avLst/>
          </a:prstGeom>
          <a:noFill/>
          <a:ln w="9525">
            <a:noFill/>
          </a:ln>
        </p:spPr>
        <p:txBody>
          <a:bodyPr wrap="square" anchor="t">
            <a:spAutoFit/>
          </a:bodyPr>
          <a:p>
            <a:pPr>
              <a:lnSpc>
                <a:spcPct val="150000"/>
              </a:lnSpc>
            </a:pPr>
            <a:r>
              <a:rPr lang="en-US" sz="1800">
                <a:latin typeface="微软雅黑" panose="020B0503020204020204" pitchFamily="34" charset="-122"/>
                <a:ea typeface="微软雅黑" panose="020B0503020204020204" pitchFamily="34" charset="-122"/>
              </a:rPr>
              <a:t>contenteditable：规定是否允许用户编辑内容</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tabindex：tab键自动获取焦点索引</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hidden：规定该元素是无关的。被隐藏的元素不会显示</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data-*：自定义属性。HTML文档的创作者可以定义他们自己的属性，必须以 “data-” 开头</a:t>
            </a:r>
            <a:endParaRPr lang="en-US" sz="1800">
              <a:latin typeface="微软雅黑" panose="020B0503020204020204" pitchFamily="34" charset="-122"/>
              <a:ea typeface="微软雅黑" panose="020B0503020204020204" pitchFamily="34" charset="-122"/>
            </a:endParaRPr>
          </a:p>
          <a:p>
            <a:pPr>
              <a:lnSpc>
                <a:spcPct val="150000"/>
              </a:lnSpc>
            </a:pP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&lt;p contenteditable&gt;&lt;mark&gt;南宁&lt;/mark&gt;是一座高速发展的城市&lt;/p&gt;</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&lt;input type="text" tabindex="2"/&gt;</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&lt;input type="text" tabindex="1"/&gt;</a:t>
            </a:r>
            <a:endParaRPr lang="en-US" sz="18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491865" y="173990"/>
            <a:ext cx="2159635" cy="327660"/>
          </a:xfrm>
          <a:prstGeom prst="rect">
            <a:avLst/>
          </a:prstGeom>
          <a:noFill/>
        </p:spPr>
        <p:txBody>
          <a:bodyPr wrap="square" lIns="51421" tIns="25710" rIns="51421" bIns="25710" rtlCol="0">
            <a:spAutoFit/>
          </a:bodyPr>
          <a:lstStyle/>
          <a:p>
            <a:pPr marL="0" lvl="1" algn="ctr"/>
            <a:r>
              <a:rPr lang="zh-CN" b="1" dirty="0" smtClean="0">
                <a:solidFill>
                  <a:srgbClr val="0070C0"/>
                </a:solidFill>
                <a:latin typeface="Impact MT Std" pitchFamily="34" charset="0"/>
                <a:ea typeface="微软雅黑" panose="020B0503020204020204" pitchFamily="34" charset="-122"/>
              </a:rPr>
              <a:t>其它</a:t>
            </a:r>
            <a:r>
              <a:rPr lang="zh-CN" b="1" dirty="0" smtClean="0">
                <a:solidFill>
                  <a:srgbClr val="0070C0"/>
                </a:solidFill>
                <a:latin typeface="Impact MT Std" pitchFamily="34" charset="0"/>
                <a:ea typeface="微软雅黑" panose="020B0503020204020204" pitchFamily="34" charset="-122"/>
              </a:rPr>
              <a:t>属性</a:t>
            </a:r>
            <a:endParaRPr lang="zh-CN" b="1" dirty="0" smtClean="0">
              <a:solidFill>
                <a:srgbClr val="0070C0"/>
              </a:solidFill>
              <a:latin typeface="Impact MT Std" pitchFamily="34" charset="0"/>
              <a:ea typeface="微软雅黑" panose="020B0503020204020204" pitchFamily="34" charset="-122"/>
            </a:endParaRPr>
          </a:p>
        </p:txBody>
      </p:sp>
      <p:sp>
        <p:nvSpPr>
          <p:cNvPr id="8196" name="文本框 1"/>
          <p:cNvSpPr txBox="1"/>
          <p:nvPr/>
        </p:nvSpPr>
        <p:spPr>
          <a:xfrm>
            <a:off x="641350" y="1419860"/>
            <a:ext cx="8094345" cy="2076450"/>
          </a:xfrm>
          <a:prstGeom prst="rect">
            <a:avLst/>
          </a:prstGeom>
          <a:noFill/>
          <a:ln w="9525">
            <a:noFill/>
          </a:ln>
        </p:spPr>
        <p:txBody>
          <a:bodyPr wrap="square" anchor="t">
            <a:spAutoFit/>
          </a:bodyPr>
          <a:p>
            <a:pPr>
              <a:lnSpc>
                <a:spcPct val="150000"/>
              </a:lnSpc>
            </a:pPr>
            <a:r>
              <a:rPr lang="en-US" sz="3200">
                <a:latin typeface="微软雅黑" panose="020B0503020204020204" pitchFamily="34" charset="-122"/>
                <a:ea typeface="微软雅黑" panose="020B0503020204020204" pitchFamily="34" charset="-122"/>
              </a:rPr>
              <a:t>1.  reversed &amp; start &amp; type (ol)</a:t>
            </a:r>
            <a:endParaRPr lang="en-US" sz="32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reversed：对列表顺序进行降序</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start：number类型,规定有序列表的起始值</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type：规定在列表中使用的标记类型，值为(1,A,a,I,i)。</a:t>
            </a:r>
            <a:endParaRPr lang="en-US" sz="18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491865" y="173990"/>
            <a:ext cx="2159635" cy="327660"/>
          </a:xfrm>
          <a:prstGeom prst="rect">
            <a:avLst/>
          </a:prstGeom>
          <a:noFill/>
        </p:spPr>
        <p:txBody>
          <a:bodyPr wrap="square" lIns="51421" tIns="25710" rIns="51421" bIns="25710" rtlCol="0">
            <a:spAutoFit/>
          </a:bodyPr>
          <a:lstStyle/>
          <a:p>
            <a:pPr marL="0" lvl="1" algn="ctr"/>
            <a:r>
              <a:rPr lang="zh-CN" b="1" dirty="0" smtClean="0">
                <a:solidFill>
                  <a:srgbClr val="0070C0"/>
                </a:solidFill>
                <a:latin typeface="Impact MT Std" pitchFamily="34" charset="0"/>
                <a:ea typeface="微软雅黑" panose="020B0503020204020204" pitchFamily="34" charset="-122"/>
              </a:rPr>
              <a:t>其它</a:t>
            </a:r>
            <a:r>
              <a:rPr lang="zh-CN" b="1" dirty="0" smtClean="0">
                <a:solidFill>
                  <a:srgbClr val="0070C0"/>
                </a:solidFill>
                <a:latin typeface="Impact MT Std" pitchFamily="34" charset="0"/>
                <a:ea typeface="微软雅黑" panose="020B0503020204020204" pitchFamily="34" charset="-122"/>
              </a:rPr>
              <a:t>属性</a:t>
            </a:r>
            <a:endParaRPr lang="zh-CN" b="1" dirty="0" smtClean="0">
              <a:solidFill>
                <a:srgbClr val="0070C0"/>
              </a:solidFill>
              <a:latin typeface="Impact MT Std" pitchFamily="34" charset="0"/>
              <a:ea typeface="微软雅黑" panose="020B0503020204020204" pitchFamily="34" charset="-122"/>
            </a:endParaRPr>
          </a:p>
        </p:txBody>
      </p:sp>
      <p:sp>
        <p:nvSpPr>
          <p:cNvPr id="12" name="文本框 1"/>
          <p:cNvSpPr txBox="1"/>
          <p:nvPr/>
        </p:nvSpPr>
        <p:spPr>
          <a:xfrm>
            <a:off x="524510" y="737235"/>
            <a:ext cx="8094345" cy="4061460"/>
          </a:xfrm>
          <a:prstGeom prst="rect">
            <a:avLst/>
          </a:prstGeom>
          <a:noFill/>
          <a:ln w="9525">
            <a:noFill/>
          </a:ln>
        </p:spPr>
        <p:txBody>
          <a:bodyPr wrap="square" anchor="t">
            <a:spAutoFit/>
          </a:bodyPr>
          <a:p>
            <a:pPr>
              <a:lnSpc>
                <a:spcPct val="150000"/>
              </a:lnSpc>
            </a:pPr>
            <a:r>
              <a:rPr lang="en-US" sz="2800">
                <a:latin typeface="微软雅黑" panose="020B0503020204020204" pitchFamily="34" charset="-122"/>
                <a:ea typeface="微软雅黑" panose="020B0503020204020204" pitchFamily="34" charset="-122"/>
              </a:rPr>
              <a:t>2. async &amp; defer (srcipt)：异步加载js文件</a:t>
            </a:r>
            <a:endParaRPr lang="en-US" sz="2800">
              <a:latin typeface="微软雅黑" panose="020B0503020204020204" pitchFamily="34" charset="-122"/>
              <a:ea typeface="微软雅黑" panose="020B0503020204020204" pitchFamily="34" charset="-122"/>
            </a:endParaRPr>
          </a:p>
          <a:p>
            <a:pPr>
              <a:lnSpc>
                <a:spcPct val="150000"/>
              </a:lnSpc>
            </a:pPr>
            <a:r>
              <a:rPr lang="en-US" sz="1600">
                <a:latin typeface="微软雅黑" panose="020B0503020204020204" pitchFamily="34" charset="-122"/>
                <a:ea typeface="微软雅黑" panose="020B0503020204020204" pitchFamily="34" charset="-122"/>
              </a:rPr>
              <a:t>默认情况下，浏览器会立即加载并执行指定的脚本，“立即”指的是在渲染该 script 标签之下的文档元素之前，也就是说不等待后续载入的文档元素，读到就加载并执行。</a:t>
            </a:r>
            <a:endParaRPr lang="en-US" sz="1600">
              <a:latin typeface="微软雅黑" panose="020B0503020204020204" pitchFamily="34" charset="-122"/>
              <a:ea typeface="微软雅黑" panose="020B0503020204020204" pitchFamily="34" charset="-122"/>
            </a:endParaRPr>
          </a:p>
          <a:p>
            <a:pPr>
              <a:lnSpc>
                <a:spcPct val="150000"/>
              </a:lnSpc>
            </a:pPr>
            <a:r>
              <a:rPr lang="en-US" sz="1600">
                <a:latin typeface="微软雅黑" panose="020B0503020204020204" pitchFamily="34" charset="-122"/>
                <a:ea typeface="微软雅黑" panose="020B0503020204020204" pitchFamily="34" charset="-122"/>
              </a:rPr>
              <a:t>有 async，加载和渲染后续文档元素的过程将和 script.js 的加载与执行并行进行（异步）。async 脚本在script文件下载完成后会立即执行,并且其执行时间一定在 window的load事件触发之前</a:t>
            </a:r>
            <a:endParaRPr lang="en-US" sz="1600">
              <a:latin typeface="微软雅黑" panose="020B0503020204020204" pitchFamily="34" charset="-122"/>
              <a:ea typeface="微软雅黑" panose="020B0503020204020204" pitchFamily="34" charset="-122"/>
            </a:endParaRPr>
          </a:p>
          <a:p>
            <a:pPr>
              <a:lnSpc>
                <a:spcPct val="150000"/>
              </a:lnSpc>
            </a:pPr>
            <a:r>
              <a:rPr lang="en-US" sz="1600">
                <a:latin typeface="微软雅黑" panose="020B0503020204020204" pitchFamily="34" charset="-122"/>
                <a:ea typeface="微软雅黑" panose="020B0503020204020204" pitchFamily="34" charset="-122"/>
              </a:rPr>
              <a:t>有 defer，加载后续文档元素的过程将和 script.js的加载并行进行（异步），但是script.js的执行要在所有元素解析完成之后，</a:t>
            </a:r>
            <a:endParaRPr lang="en-US" sz="1600">
              <a:latin typeface="微软雅黑" panose="020B0503020204020204" pitchFamily="34" charset="-122"/>
              <a:ea typeface="微软雅黑" panose="020B0503020204020204" pitchFamily="34" charset="-122"/>
            </a:endParaRPr>
          </a:p>
          <a:p>
            <a:pPr>
              <a:lnSpc>
                <a:spcPct val="150000"/>
              </a:lnSpc>
            </a:pPr>
            <a:r>
              <a:rPr lang="en-US" sz="1600">
                <a:latin typeface="微软雅黑" panose="020B0503020204020204" pitchFamily="34" charset="-122"/>
                <a:ea typeface="微软雅黑" panose="020B0503020204020204" pitchFamily="34" charset="-122"/>
              </a:rPr>
              <a:t>&lt;script async src="myAsyncScript.js"&gt;&lt;/script&gt;  </a:t>
            </a:r>
            <a:endParaRPr lang="en-US" sz="1600">
              <a:latin typeface="微软雅黑" panose="020B0503020204020204" pitchFamily="34" charset="-122"/>
              <a:ea typeface="微软雅黑" panose="020B0503020204020204" pitchFamily="34" charset="-122"/>
            </a:endParaRPr>
          </a:p>
          <a:p>
            <a:pPr>
              <a:lnSpc>
                <a:spcPct val="150000"/>
              </a:lnSpc>
            </a:pPr>
            <a:r>
              <a:rPr lang="en-US" sz="1600">
                <a:latin typeface="微软雅黑" panose="020B0503020204020204" pitchFamily="34" charset="-122"/>
                <a:ea typeface="微软雅黑" panose="020B0503020204020204" pitchFamily="34" charset="-122"/>
              </a:rPr>
              <a:t> &lt;script defer src="myDeferScript.js"&gt;&lt;/script&gt;  </a:t>
            </a:r>
            <a:endParaRPr lang="en-US" sz="16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726561" y="173845"/>
            <a:ext cx="1576869" cy="327660"/>
          </a:xfrm>
          <a:prstGeom prst="rect">
            <a:avLst/>
          </a:prstGeom>
          <a:noFill/>
        </p:spPr>
        <p:txBody>
          <a:bodyPr wrap="square" lIns="51421" tIns="25710" rIns="51421" bIns="25710" rtlCol="0">
            <a:spAutoFit/>
          </a:bodyPr>
          <a:lstStyle/>
          <a:p>
            <a:pPr marL="0" lvl="1" algn="ctr"/>
            <a:r>
              <a:rPr altLang="zh-CN" b="1" dirty="0" smtClean="0">
                <a:solidFill>
                  <a:srgbClr val="0070C0"/>
                </a:solidFill>
                <a:latin typeface="Impact MT Std" pitchFamily="34" charset="0"/>
                <a:ea typeface="微软雅黑" panose="020B0503020204020204" pitchFamily="34" charset="-122"/>
              </a:rPr>
              <a:t>主体结构标签</a:t>
            </a:r>
            <a:endParaRPr altLang="zh-CN" b="1" dirty="0" smtClean="0">
              <a:solidFill>
                <a:srgbClr val="0070C0"/>
              </a:solidFill>
              <a:latin typeface="Impact MT Std" pitchFamily="34" charset="0"/>
              <a:ea typeface="微软雅黑" panose="020B0503020204020204" pitchFamily="34" charset="-122"/>
            </a:endParaRPr>
          </a:p>
        </p:txBody>
      </p:sp>
      <p:sp>
        <p:nvSpPr>
          <p:cNvPr id="12" name="文本框 11"/>
          <p:cNvSpPr txBox="1"/>
          <p:nvPr/>
        </p:nvSpPr>
        <p:spPr>
          <a:xfrm>
            <a:off x="1722120" y="864235"/>
            <a:ext cx="5585460" cy="3507740"/>
          </a:xfrm>
          <a:prstGeom prst="rect">
            <a:avLst/>
          </a:prstGeom>
          <a:noFill/>
        </p:spPr>
        <p:txBody>
          <a:bodyPr wrap="square" rtlCol="0" anchor="t">
            <a:spAutoFit/>
          </a:bodyPr>
          <a:p>
            <a:r>
              <a:rPr lang="zh-CN" altLang="en-US" sz="2400"/>
              <a:t>1.  section</a:t>
            </a:r>
            <a:endParaRPr lang="zh-CN" altLang="en-US" sz="2400"/>
          </a:p>
          <a:p>
            <a:r>
              <a:rPr lang="zh-CN" altLang="en-US"/>
              <a:t>section元素描绘的是一个文档或者程序里的普通的section节（强调分块），一般来说一个section包含一个head和一个content内容块，可以与h1-h6等元素结合起来使用，标示文档的结构</a:t>
            </a:r>
            <a:endParaRPr lang="zh-CN" altLang="en-US"/>
          </a:p>
          <a:p>
            <a:r>
              <a:rPr lang="zh-CN" altLang="en-US"/>
              <a:t>如果元素的内容集中到一起显示可以表达相应的意思的话，那就可以定义成article元素，而没必要使用section元素。</a:t>
            </a:r>
            <a:endParaRPr lang="zh-CN" altLang="en-US"/>
          </a:p>
          <a:p>
            <a:r>
              <a:rPr lang="zh-CN" altLang="en-US"/>
              <a:t>section元素不是一般的容器元素，所以如果一个元素需要定义相应的style或者script脚本的话，那推荐使用div元素，section的使用条件是确保这个元素的内容能够明确地展示在文档的大纲里。</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491865" y="173990"/>
            <a:ext cx="2159635" cy="327660"/>
          </a:xfrm>
          <a:prstGeom prst="rect">
            <a:avLst/>
          </a:prstGeom>
          <a:noFill/>
        </p:spPr>
        <p:txBody>
          <a:bodyPr wrap="square" lIns="51421" tIns="25710" rIns="51421" bIns="25710" rtlCol="0">
            <a:spAutoFit/>
          </a:bodyPr>
          <a:lstStyle/>
          <a:p>
            <a:pPr marL="0" lvl="1" algn="ctr"/>
            <a:r>
              <a:rPr lang="zh-CN" b="1" dirty="0" smtClean="0">
                <a:solidFill>
                  <a:srgbClr val="0070C0"/>
                </a:solidFill>
                <a:latin typeface="Impact MT Std" pitchFamily="34" charset="0"/>
                <a:ea typeface="微软雅黑" panose="020B0503020204020204" pitchFamily="34" charset="-122"/>
              </a:rPr>
              <a:t>其它标签</a:t>
            </a:r>
            <a:endParaRPr lang="zh-CN" b="1" dirty="0" smtClean="0">
              <a:solidFill>
                <a:srgbClr val="0070C0"/>
              </a:solidFill>
              <a:latin typeface="Impact MT Std" pitchFamily="34" charset="0"/>
              <a:ea typeface="微软雅黑" panose="020B0503020204020204" pitchFamily="34" charset="-122"/>
            </a:endParaRPr>
          </a:p>
        </p:txBody>
      </p:sp>
      <p:sp>
        <p:nvSpPr>
          <p:cNvPr id="8196" name="文本框 1"/>
          <p:cNvSpPr txBox="1"/>
          <p:nvPr/>
        </p:nvSpPr>
        <p:spPr>
          <a:xfrm>
            <a:off x="645160" y="667385"/>
            <a:ext cx="8094345" cy="4061460"/>
          </a:xfrm>
          <a:prstGeom prst="rect">
            <a:avLst/>
          </a:prstGeom>
          <a:noFill/>
          <a:ln w="9525">
            <a:noFill/>
          </a:ln>
        </p:spPr>
        <p:txBody>
          <a:bodyPr wrap="square" anchor="t">
            <a:spAutoFit/>
          </a:bodyPr>
          <a:p>
            <a:pPr fontAlgn="auto">
              <a:lnSpc>
                <a:spcPct val="100000"/>
              </a:lnSpc>
            </a:pPr>
            <a:r>
              <a:rPr lang="en-US" sz="2400">
                <a:latin typeface="微软雅黑" panose="020B0503020204020204" pitchFamily="34" charset="-122"/>
                <a:ea typeface="微软雅黑" panose="020B0503020204020204" pitchFamily="34" charset="-122"/>
              </a:rPr>
              <a:t>1. video</a:t>
            </a:r>
            <a:endParaRPr lang="en-US" sz="2400">
              <a:latin typeface="微软雅黑" panose="020B0503020204020204" pitchFamily="34" charset="-122"/>
              <a:ea typeface="微软雅黑" panose="020B0503020204020204" pitchFamily="34" charset="-122"/>
            </a:endParaRPr>
          </a:p>
          <a:p>
            <a:pPr>
              <a:lnSpc>
                <a:spcPct val="150000"/>
              </a:lnSpc>
            </a:pPr>
            <a:r>
              <a:rPr lang="en-US" sz="1200">
                <a:latin typeface="微软雅黑" panose="020B0503020204020204" pitchFamily="34" charset="-122"/>
                <a:ea typeface="微软雅黑" panose="020B0503020204020204" pitchFamily="34" charset="-122"/>
              </a:rPr>
              <a:t>定义视频，比如电影片段或其他视频流，可配合source标签定义媒介源。</a:t>
            </a:r>
            <a:endParaRPr lang="en-US" sz="1200">
              <a:latin typeface="微软雅黑" panose="020B0503020204020204" pitchFamily="34" charset="-122"/>
              <a:ea typeface="微软雅黑" panose="020B0503020204020204" pitchFamily="34" charset="-122"/>
            </a:endParaRPr>
          </a:p>
          <a:p>
            <a:pPr>
              <a:lnSpc>
                <a:spcPct val="150000"/>
              </a:lnSpc>
            </a:pPr>
            <a:r>
              <a:rPr lang="en-US" sz="1200">
                <a:latin typeface="微软雅黑" panose="020B0503020204020204" pitchFamily="34" charset="-122"/>
                <a:ea typeface="微软雅黑" panose="020B0503020204020204" pitchFamily="34" charset="-122"/>
              </a:rPr>
              <a:t>&lt;video controls&gt;</a:t>
            </a:r>
            <a:endParaRPr lang="en-US" sz="1200">
              <a:latin typeface="微软雅黑" panose="020B0503020204020204" pitchFamily="34" charset="-122"/>
              <a:ea typeface="微软雅黑" panose="020B0503020204020204" pitchFamily="34" charset="-122"/>
            </a:endParaRPr>
          </a:p>
          <a:p>
            <a:pPr>
              <a:lnSpc>
                <a:spcPct val="150000"/>
              </a:lnSpc>
            </a:pPr>
            <a:r>
              <a:rPr lang="en-US" sz="1200">
                <a:latin typeface="微软雅黑" panose="020B0503020204020204" pitchFamily="34" charset="-122"/>
                <a:ea typeface="微软雅黑" panose="020B0503020204020204" pitchFamily="34" charset="-122"/>
              </a:rPr>
              <a:t>        	&lt;source src="audio/岑宁儿 - 追光者.mkv" type="video/ogg"&gt;</a:t>
            </a:r>
            <a:endParaRPr lang="en-US" sz="1200">
              <a:latin typeface="微软雅黑" panose="020B0503020204020204" pitchFamily="34" charset="-122"/>
              <a:ea typeface="微软雅黑" panose="020B0503020204020204" pitchFamily="34" charset="-122"/>
            </a:endParaRPr>
          </a:p>
          <a:p>
            <a:pPr>
              <a:lnSpc>
                <a:spcPct val="150000"/>
              </a:lnSpc>
            </a:pPr>
            <a:r>
              <a:rPr lang="en-US" sz="1200">
                <a:latin typeface="微软雅黑" panose="020B0503020204020204" pitchFamily="34" charset="-122"/>
                <a:ea typeface="微软雅黑" panose="020B0503020204020204" pitchFamily="34" charset="-122"/>
              </a:rPr>
              <a:t>        	&lt;source src="audio/岑宁儿 - 追光者.mkv" type="video/mp4"&gt;</a:t>
            </a:r>
            <a:endParaRPr lang="en-US" sz="1200">
              <a:latin typeface="微软雅黑" panose="020B0503020204020204" pitchFamily="34" charset="-122"/>
              <a:ea typeface="微软雅黑" panose="020B0503020204020204" pitchFamily="34" charset="-122"/>
            </a:endParaRPr>
          </a:p>
          <a:p>
            <a:pPr>
              <a:lnSpc>
                <a:spcPct val="150000"/>
              </a:lnSpc>
            </a:pPr>
            <a:r>
              <a:rPr lang="en-US" sz="1200">
                <a:latin typeface="微软雅黑" panose="020B0503020204020204" pitchFamily="34" charset="-122"/>
                <a:ea typeface="微软雅黑" panose="020B0503020204020204" pitchFamily="34" charset="-122"/>
              </a:rPr>
              <a:t>        	&lt;source src="audio/岑宁儿 - 追光者.mkv" type="video/webm"&gt;</a:t>
            </a:r>
            <a:endParaRPr lang="en-US" sz="1200">
              <a:latin typeface="微软雅黑" panose="020B0503020204020204" pitchFamily="34" charset="-122"/>
              <a:ea typeface="微软雅黑" panose="020B0503020204020204" pitchFamily="34" charset="-122"/>
            </a:endParaRPr>
          </a:p>
          <a:p>
            <a:pPr>
              <a:lnSpc>
                <a:spcPct val="150000"/>
              </a:lnSpc>
            </a:pPr>
            <a:r>
              <a:rPr lang="en-US" sz="1200">
                <a:latin typeface="微软雅黑" panose="020B0503020204020204" pitchFamily="34" charset="-122"/>
                <a:ea typeface="微软雅黑" panose="020B0503020204020204" pitchFamily="34" charset="-122"/>
              </a:rPr>
              <a:t>        	您的浏览器不支持 video 标签。</a:t>
            </a:r>
            <a:endParaRPr lang="en-US" sz="1200">
              <a:latin typeface="微软雅黑" panose="020B0503020204020204" pitchFamily="34" charset="-122"/>
              <a:ea typeface="微软雅黑" panose="020B0503020204020204" pitchFamily="34" charset="-122"/>
            </a:endParaRPr>
          </a:p>
          <a:p>
            <a:pPr>
              <a:lnSpc>
                <a:spcPct val="150000"/>
              </a:lnSpc>
            </a:pPr>
            <a:r>
              <a:rPr lang="en-US" sz="1200">
                <a:latin typeface="微软雅黑" panose="020B0503020204020204" pitchFamily="34" charset="-122"/>
                <a:ea typeface="微软雅黑" panose="020B0503020204020204" pitchFamily="34" charset="-122"/>
              </a:rPr>
              <a:t>&lt;/video&gt;</a:t>
            </a:r>
            <a:endParaRPr lang="en-US" sz="1200">
              <a:latin typeface="微软雅黑" panose="020B0503020204020204" pitchFamily="34" charset="-122"/>
              <a:ea typeface="微软雅黑" panose="020B0503020204020204" pitchFamily="34" charset="-122"/>
            </a:endParaRPr>
          </a:p>
          <a:p>
            <a:pPr>
              <a:lnSpc>
                <a:spcPct val="150000"/>
              </a:lnSpc>
            </a:pPr>
            <a:r>
              <a:rPr lang="en-US" sz="1200">
                <a:latin typeface="微软雅黑" panose="020B0503020204020204" pitchFamily="34" charset="-122"/>
                <a:ea typeface="微软雅黑" panose="020B0503020204020204" pitchFamily="34" charset="-122"/>
              </a:rPr>
              <a:t>视频的组成部分：画面、音频、编码格式</a:t>
            </a:r>
            <a:endParaRPr lang="en-US" sz="1200">
              <a:latin typeface="微软雅黑" panose="020B0503020204020204" pitchFamily="34" charset="-122"/>
              <a:ea typeface="微软雅黑" panose="020B0503020204020204" pitchFamily="34" charset="-122"/>
            </a:endParaRPr>
          </a:p>
          <a:p>
            <a:pPr>
              <a:lnSpc>
                <a:spcPct val="150000"/>
              </a:lnSpc>
            </a:pPr>
            <a:r>
              <a:rPr lang="en-US" sz="1200">
                <a:latin typeface="微软雅黑" panose="020B0503020204020204" pitchFamily="34" charset="-122"/>
                <a:ea typeface="微软雅黑" panose="020B0503020204020204" pitchFamily="34" charset="-122"/>
              </a:rPr>
              <a:t>常见的视频格式：</a:t>
            </a:r>
            <a:endParaRPr lang="en-US" sz="1200">
              <a:latin typeface="微软雅黑" panose="020B0503020204020204" pitchFamily="34" charset="-122"/>
              <a:ea typeface="微软雅黑" panose="020B0503020204020204" pitchFamily="34" charset="-122"/>
            </a:endParaRPr>
          </a:p>
          <a:p>
            <a:pPr>
              <a:lnSpc>
                <a:spcPct val="150000"/>
              </a:lnSpc>
            </a:pPr>
            <a:r>
              <a:rPr lang="en-US" sz="1200">
                <a:latin typeface="微软雅黑" panose="020B0503020204020204" pitchFamily="34" charset="-122"/>
                <a:ea typeface="微软雅黑" panose="020B0503020204020204" pitchFamily="34" charset="-122"/>
              </a:rPr>
              <a:t>1. Ogg =&gt; 带有Theora视频编码+Vorbis音频编码的Ogg文件，支持的浏览器:Firefox、Chrome、Opera</a:t>
            </a:r>
            <a:endParaRPr lang="en-US" sz="1200">
              <a:latin typeface="微软雅黑" panose="020B0503020204020204" pitchFamily="34" charset="-122"/>
              <a:ea typeface="微软雅黑" panose="020B0503020204020204" pitchFamily="34" charset="-122"/>
            </a:endParaRPr>
          </a:p>
          <a:p>
            <a:pPr>
              <a:lnSpc>
                <a:spcPct val="150000"/>
              </a:lnSpc>
            </a:pPr>
            <a:r>
              <a:rPr lang="en-US" sz="1200">
                <a:latin typeface="微软雅黑" panose="020B0503020204020204" pitchFamily="34" charset="-122"/>
                <a:ea typeface="微软雅黑" panose="020B0503020204020204" pitchFamily="34" charset="-122"/>
              </a:rPr>
              <a:t>2. MEPG4 =&gt; 带有H.264视频编码+AAC音频编码的MPEG4文件，支持的浏览器: Safari、Chrome</a:t>
            </a:r>
            <a:endParaRPr lang="en-US" sz="1200">
              <a:latin typeface="微软雅黑" panose="020B0503020204020204" pitchFamily="34" charset="-122"/>
              <a:ea typeface="微软雅黑" panose="020B0503020204020204" pitchFamily="34" charset="-122"/>
            </a:endParaRPr>
          </a:p>
          <a:p>
            <a:pPr>
              <a:lnSpc>
                <a:spcPct val="150000"/>
              </a:lnSpc>
            </a:pPr>
            <a:r>
              <a:rPr lang="en-US" sz="1200">
                <a:latin typeface="微软雅黑" panose="020B0503020204020204" pitchFamily="34" charset="-122"/>
                <a:ea typeface="微软雅黑" panose="020B0503020204020204" pitchFamily="34" charset="-122"/>
              </a:rPr>
              <a:t>3. WebM =&gt; 带有VP8视频编码+Vorbis音频编码的WebM格式，支持的浏览器: IE、Firefox、Chrome、Opera</a:t>
            </a:r>
            <a:endParaRPr lang="en-US" sz="1200">
              <a:latin typeface="微软雅黑" panose="020B0503020204020204" pitchFamily="34" charset="-122"/>
              <a:ea typeface="微软雅黑" panose="020B0503020204020204" pitchFamily="34" charset="-122"/>
            </a:endParaRPr>
          </a:p>
          <a:p>
            <a:pPr>
              <a:lnSpc>
                <a:spcPct val="150000"/>
              </a:lnSpc>
            </a:pPr>
            <a:r>
              <a:rPr lang="en-US" sz="1200">
                <a:latin typeface="微软雅黑" panose="020B0503020204020204" pitchFamily="34" charset="-122"/>
                <a:ea typeface="微软雅黑" panose="020B0503020204020204" pitchFamily="34" charset="-122"/>
              </a:rPr>
              <a:t>视频编码：H.264、Theora、VP8(google开源)</a:t>
            </a:r>
            <a:endParaRPr lang="en-US" sz="12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491865" y="173990"/>
            <a:ext cx="2159635" cy="327660"/>
          </a:xfrm>
          <a:prstGeom prst="rect">
            <a:avLst/>
          </a:prstGeom>
          <a:noFill/>
        </p:spPr>
        <p:txBody>
          <a:bodyPr wrap="square" lIns="51421" tIns="25710" rIns="51421" bIns="25710" rtlCol="0">
            <a:spAutoFit/>
          </a:bodyPr>
          <a:lstStyle/>
          <a:p>
            <a:pPr marL="0" lvl="1" algn="ctr"/>
            <a:r>
              <a:rPr lang="zh-CN" b="1" dirty="0" smtClean="0">
                <a:solidFill>
                  <a:srgbClr val="0070C0"/>
                </a:solidFill>
                <a:latin typeface="Impact MT Std" pitchFamily="34" charset="0"/>
                <a:ea typeface="微软雅黑" panose="020B0503020204020204" pitchFamily="34" charset="-122"/>
              </a:rPr>
              <a:t>其它标签</a:t>
            </a:r>
            <a:endParaRPr lang="zh-CN" b="1" dirty="0" smtClean="0">
              <a:solidFill>
                <a:srgbClr val="0070C0"/>
              </a:solidFill>
              <a:latin typeface="Impact MT Std" pitchFamily="34" charset="0"/>
              <a:ea typeface="微软雅黑" panose="020B0503020204020204" pitchFamily="34" charset="-122"/>
            </a:endParaRPr>
          </a:p>
        </p:txBody>
      </p:sp>
      <p:sp>
        <p:nvSpPr>
          <p:cNvPr id="12" name="文本框 1"/>
          <p:cNvSpPr txBox="1"/>
          <p:nvPr/>
        </p:nvSpPr>
        <p:spPr>
          <a:xfrm>
            <a:off x="645160" y="775970"/>
            <a:ext cx="8094345" cy="3322955"/>
          </a:xfrm>
          <a:prstGeom prst="rect">
            <a:avLst/>
          </a:prstGeom>
          <a:noFill/>
          <a:ln w="9525">
            <a:noFill/>
          </a:ln>
        </p:spPr>
        <p:txBody>
          <a:bodyPr wrap="square" anchor="t">
            <a:spAutoFit/>
          </a:bodyPr>
          <a:p>
            <a:pPr>
              <a:lnSpc>
                <a:spcPct val="150000"/>
              </a:lnSpc>
            </a:pPr>
            <a:r>
              <a:rPr lang="en-US" sz="3200">
                <a:latin typeface="微软雅黑" panose="020B0503020204020204" pitchFamily="34" charset="-122"/>
                <a:ea typeface="微软雅黑" panose="020B0503020204020204" pitchFamily="34" charset="-122"/>
              </a:rPr>
              <a:t>2. audio</a:t>
            </a:r>
            <a:endParaRPr lang="en-US" sz="32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定义音频，比如音乐或其他音频流，可配合source标签定义媒介源</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常见的音频格式：</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1. Ogg =&gt; 免费，支持的浏览器: Chrome、Firefox、Opera</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2. MP3 =&gt; 收费，支持的浏览器: IE、Chrome、Safari</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3. Wav =&gt; 收费，支持的浏览器: FFirefox、OOpera、Safari</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编码：AAC、MP3、Vorbis</a:t>
            </a:r>
            <a:endParaRPr lang="en-US" sz="18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491865" y="173990"/>
            <a:ext cx="2159635" cy="327660"/>
          </a:xfrm>
          <a:prstGeom prst="rect">
            <a:avLst/>
          </a:prstGeom>
          <a:noFill/>
        </p:spPr>
        <p:txBody>
          <a:bodyPr wrap="square" lIns="51421" tIns="25710" rIns="51421" bIns="25710" rtlCol="0">
            <a:spAutoFit/>
          </a:bodyPr>
          <a:lstStyle/>
          <a:p>
            <a:pPr marL="0" lvl="1" algn="ctr"/>
            <a:r>
              <a:rPr lang="zh-CN" b="1" dirty="0" smtClean="0">
                <a:solidFill>
                  <a:srgbClr val="0070C0"/>
                </a:solidFill>
                <a:latin typeface="Impact MT Std" pitchFamily="34" charset="0"/>
                <a:ea typeface="微软雅黑" panose="020B0503020204020204" pitchFamily="34" charset="-122"/>
              </a:rPr>
              <a:t>其它标签</a:t>
            </a:r>
            <a:endParaRPr lang="zh-CN" b="1" dirty="0" smtClean="0">
              <a:solidFill>
                <a:srgbClr val="0070C0"/>
              </a:solidFill>
              <a:latin typeface="Impact MT Std" pitchFamily="34" charset="0"/>
              <a:ea typeface="微软雅黑" panose="020B0503020204020204" pitchFamily="34" charset="-122"/>
            </a:endParaRPr>
          </a:p>
        </p:txBody>
      </p:sp>
      <p:sp>
        <p:nvSpPr>
          <p:cNvPr id="8196" name="文本框 1"/>
          <p:cNvSpPr txBox="1"/>
          <p:nvPr/>
        </p:nvSpPr>
        <p:spPr>
          <a:xfrm>
            <a:off x="622935" y="631825"/>
            <a:ext cx="8094345" cy="4431030"/>
          </a:xfrm>
          <a:prstGeom prst="rect">
            <a:avLst/>
          </a:prstGeom>
          <a:noFill/>
          <a:ln w="9525">
            <a:noFill/>
          </a:ln>
        </p:spPr>
        <p:txBody>
          <a:bodyPr wrap="square" anchor="t">
            <a:spAutoFit/>
          </a:bodyPr>
          <a:p>
            <a:pPr>
              <a:lnSpc>
                <a:spcPct val="150000"/>
              </a:lnSpc>
            </a:pPr>
            <a:r>
              <a:rPr lang="en-US" sz="2800">
                <a:latin typeface="微软雅黑" panose="020B0503020204020204" pitchFamily="34" charset="-122"/>
                <a:ea typeface="微软雅黑" panose="020B0503020204020204" pitchFamily="34" charset="-122"/>
              </a:rPr>
              <a:t>HTML</a:t>
            </a:r>
            <a:r>
              <a:rPr lang="zh-CN" altLang="en-US" sz="2800">
                <a:latin typeface="微软雅黑" panose="020B0503020204020204" pitchFamily="34" charset="-122"/>
                <a:ea typeface="微软雅黑" panose="020B0503020204020204" pitchFamily="34" charset="-122"/>
              </a:rPr>
              <a:t>属性</a:t>
            </a:r>
            <a:endParaRPr lang="zh-CN" altLang="en-US" sz="2800">
              <a:latin typeface="微软雅黑" panose="020B0503020204020204" pitchFamily="34" charset="-122"/>
              <a:ea typeface="微软雅黑" panose="020B0503020204020204" pitchFamily="34" charset="-122"/>
            </a:endParaRPr>
          </a:p>
          <a:p>
            <a:pPr>
              <a:lnSpc>
                <a:spcPct val="150000"/>
              </a:lnSpc>
            </a:pPr>
            <a:r>
              <a:rPr lang="en-US" sz="1600">
                <a:latin typeface="微软雅黑" panose="020B0503020204020204" pitchFamily="34" charset="-122"/>
                <a:ea typeface="微软雅黑" panose="020B0503020204020204" pitchFamily="34" charset="-122"/>
              </a:rPr>
              <a:t>width/height: 视频宽高</a:t>
            </a:r>
            <a:endParaRPr lang="en-US" sz="1600">
              <a:latin typeface="微软雅黑" panose="020B0503020204020204" pitchFamily="34" charset="-122"/>
              <a:ea typeface="微软雅黑" panose="020B0503020204020204" pitchFamily="34" charset="-122"/>
            </a:endParaRPr>
          </a:p>
          <a:p>
            <a:pPr>
              <a:lnSpc>
                <a:spcPct val="150000"/>
              </a:lnSpc>
            </a:pPr>
            <a:r>
              <a:rPr lang="en-US" sz="1600">
                <a:latin typeface="微软雅黑" panose="020B0503020204020204" pitchFamily="34" charset="-122"/>
                <a:ea typeface="微软雅黑" panose="020B0503020204020204" pitchFamily="34" charset="-122"/>
              </a:rPr>
              <a:t>poster: 带有预览图（海报图片）的视频播放器</a:t>
            </a:r>
            <a:endParaRPr lang="en-US" sz="1600">
              <a:latin typeface="微软雅黑" panose="020B0503020204020204" pitchFamily="34" charset="-122"/>
              <a:ea typeface="微软雅黑" panose="020B0503020204020204" pitchFamily="34" charset="-122"/>
            </a:endParaRPr>
          </a:p>
          <a:p>
            <a:pPr>
              <a:lnSpc>
                <a:spcPct val="150000"/>
              </a:lnSpc>
            </a:pPr>
            <a:r>
              <a:rPr lang="en-US" sz="1600">
                <a:latin typeface="微软雅黑" panose="020B0503020204020204" pitchFamily="34" charset="-122"/>
                <a:ea typeface="微软雅黑" panose="020B0503020204020204" pitchFamily="34" charset="-122"/>
              </a:rPr>
              <a:t>controls: 向用户显示控件，比如播放按钮</a:t>
            </a:r>
            <a:endParaRPr lang="en-US" sz="1600">
              <a:latin typeface="微软雅黑" panose="020B0503020204020204" pitchFamily="34" charset="-122"/>
              <a:ea typeface="微软雅黑" panose="020B0503020204020204" pitchFamily="34" charset="-122"/>
            </a:endParaRPr>
          </a:p>
          <a:p>
            <a:pPr>
              <a:lnSpc>
                <a:spcPct val="150000"/>
              </a:lnSpc>
            </a:pPr>
            <a:r>
              <a:rPr lang="en-US" sz="1600">
                <a:latin typeface="微软雅黑" panose="020B0503020204020204" pitchFamily="34" charset="-122"/>
                <a:ea typeface="微软雅黑" panose="020B0503020204020204" pitchFamily="34" charset="-122"/>
              </a:rPr>
              <a:t>autoplay: 视频在就绪后马上播放</a:t>
            </a:r>
            <a:endParaRPr lang="en-US" sz="1600">
              <a:latin typeface="微软雅黑" panose="020B0503020204020204" pitchFamily="34" charset="-122"/>
              <a:ea typeface="微软雅黑" panose="020B0503020204020204" pitchFamily="34" charset="-122"/>
            </a:endParaRPr>
          </a:p>
          <a:p>
            <a:pPr>
              <a:lnSpc>
                <a:spcPct val="150000"/>
              </a:lnSpc>
            </a:pPr>
            <a:r>
              <a:rPr lang="en-US" sz="1600">
                <a:latin typeface="微软雅黑" panose="020B0503020204020204" pitchFamily="34" charset="-122"/>
                <a:ea typeface="微软雅黑" panose="020B0503020204020204" pitchFamily="34" charset="-122"/>
              </a:rPr>
              <a:t>loop: 播放完成后重复播放</a:t>
            </a:r>
            <a:endParaRPr lang="en-US" sz="1600">
              <a:latin typeface="微软雅黑" panose="020B0503020204020204" pitchFamily="34" charset="-122"/>
              <a:ea typeface="微软雅黑" panose="020B0503020204020204" pitchFamily="34" charset="-122"/>
            </a:endParaRPr>
          </a:p>
          <a:p>
            <a:pPr>
              <a:lnSpc>
                <a:spcPct val="150000"/>
              </a:lnSpc>
            </a:pPr>
            <a:r>
              <a:rPr lang="en-US" sz="1600">
                <a:latin typeface="微软雅黑" panose="020B0503020204020204" pitchFamily="34" charset="-122"/>
                <a:ea typeface="微软雅黑" panose="020B0503020204020204" pitchFamily="34" charset="-122"/>
              </a:rPr>
              <a:t>preload：视频在页面加载时进行加载，并预备播放,</a:t>
            </a:r>
            <a:r>
              <a:rPr lang="zh-CN" sz="1600">
                <a:latin typeface="微软雅黑" panose="020B0503020204020204" pitchFamily="34" charset="-122"/>
                <a:ea typeface="微软雅黑" panose="020B0503020204020204" pitchFamily="34" charset="-122"/>
              </a:rPr>
              <a:t>具有三个属性值</a:t>
            </a:r>
            <a:endParaRPr lang="zh-CN" sz="1600">
              <a:latin typeface="微软雅黑" panose="020B0503020204020204" pitchFamily="34" charset="-122"/>
              <a:ea typeface="微软雅黑" panose="020B0503020204020204" pitchFamily="34" charset="-122"/>
            </a:endParaRPr>
          </a:p>
          <a:p>
            <a:pPr>
              <a:lnSpc>
                <a:spcPct val="150000"/>
              </a:lnSpc>
            </a:pPr>
            <a:r>
              <a:rPr lang="en-US" sz="1600">
                <a:latin typeface="微软雅黑" panose="020B0503020204020204" pitchFamily="34" charset="-122"/>
                <a:ea typeface="微软雅黑" panose="020B0503020204020204" pitchFamily="34" charset="-122"/>
              </a:rPr>
              <a:t>auto	指示一旦页面加载，则开始加载音频/视频。</a:t>
            </a:r>
            <a:endParaRPr lang="en-US" sz="1600">
              <a:latin typeface="微软雅黑" panose="020B0503020204020204" pitchFamily="34" charset="-122"/>
              <a:ea typeface="微软雅黑" panose="020B0503020204020204" pitchFamily="34" charset="-122"/>
            </a:endParaRPr>
          </a:p>
          <a:p>
            <a:pPr>
              <a:lnSpc>
                <a:spcPct val="150000"/>
              </a:lnSpc>
            </a:pPr>
            <a:r>
              <a:rPr lang="en-US" sz="1600">
                <a:latin typeface="微软雅黑" panose="020B0503020204020204" pitchFamily="34" charset="-122"/>
                <a:ea typeface="微软雅黑" panose="020B0503020204020204" pitchFamily="34" charset="-122"/>
              </a:rPr>
              <a:t>metadata	指示当页面加载后仅加载音频/视频的元数据。</a:t>
            </a:r>
            <a:endParaRPr lang="en-US" sz="1600">
              <a:latin typeface="微软雅黑" panose="020B0503020204020204" pitchFamily="34" charset="-122"/>
              <a:ea typeface="微软雅黑" panose="020B0503020204020204" pitchFamily="34" charset="-122"/>
            </a:endParaRPr>
          </a:p>
          <a:p>
            <a:pPr>
              <a:lnSpc>
                <a:spcPct val="150000"/>
              </a:lnSpc>
            </a:pPr>
            <a:r>
              <a:rPr lang="en-US" sz="1600">
                <a:latin typeface="微软雅黑" panose="020B0503020204020204" pitchFamily="34" charset="-122"/>
                <a:ea typeface="微软雅黑" panose="020B0503020204020204" pitchFamily="34" charset="-122"/>
              </a:rPr>
              <a:t>none	指示页面加载后不应加载音频/视频。</a:t>
            </a:r>
            <a:endParaRPr lang="en-US" sz="1600">
              <a:latin typeface="微软雅黑" panose="020B0503020204020204" pitchFamily="34" charset="-122"/>
              <a:ea typeface="微软雅黑" panose="020B0503020204020204" pitchFamily="34" charset="-122"/>
            </a:endParaRPr>
          </a:p>
          <a:p>
            <a:pPr>
              <a:lnSpc>
                <a:spcPct val="150000"/>
              </a:lnSpc>
            </a:pPr>
            <a:r>
              <a:rPr lang="en-US" sz="1600">
                <a:latin typeface="微软雅黑" panose="020B0503020204020204" pitchFamily="34" charset="-122"/>
                <a:ea typeface="微软雅黑" panose="020B0503020204020204" pitchFamily="34" charset="-122"/>
              </a:rPr>
              <a:t>src: 要播放的视频的 URL</a:t>
            </a:r>
            <a:endParaRPr lang="en-US" sz="16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491865" y="173990"/>
            <a:ext cx="2159635" cy="327660"/>
          </a:xfrm>
          <a:prstGeom prst="rect">
            <a:avLst/>
          </a:prstGeom>
          <a:noFill/>
        </p:spPr>
        <p:txBody>
          <a:bodyPr wrap="square" lIns="51421" tIns="25710" rIns="51421" bIns="25710" rtlCol="0">
            <a:spAutoFit/>
          </a:bodyPr>
          <a:lstStyle/>
          <a:p>
            <a:pPr marL="0" lvl="1" algn="ctr"/>
            <a:r>
              <a:rPr lang="zh-CN" b="1" dirty="0" smtClean="0">
                <a:solidFill>
                  <a:srgbClr val="0070C0"/>
                </a:solidFill>
                <a:latin typeface="Impact MT Std" pitchFamily="34" charset="0"/>
                <a:ea typeface="微软雅黑" panose="020B0503020204020204" pitchFamily="34" charset="-122"/>
              </a:rPr>
              <a:t>其它标签</a:t>
            </a:r>
            <a:endParaRPr lang="zh-CN" b="1" dirty="0" smtClean="0">
              <a:solidFill>
                <a:srgbClr val="0070C0"/>
              </a:solidFill>
              <a:latin typeface="Impact MT Std" pitchFamily="34" charset="0"/>
              <a:ea typeface="微软雅黑" panose="020B0503020204020204" pitchFamily="34" charset="-122"/>
            </a:endParaRPr>
          </a:p>
        </p:txBody>
      </p:sp>
      <p:sp>
        <p:nvSpPr>
          <p:cNvPr id="12" name="文本框 1"/>
          <p:cNvSpPr txBox="1"/>
          <p:nvPr/>
        </p:nvSpPr>
        <p:spPr>
          <a:xfrm>
            <a:off x="459740" y="533400"/>
            <a:ext cx="8224520" cy="4431030"/>
          </a:xfrm>
          <a:prstGeom prst="rect">
            <a:avLst/>
          </a:prstGeom>
          <a:noFill/>
          <a:ln w="9525">
            <a:noFill/>
          </a:ln>
        </p:spPr>
        <p:txBody>
          <a:bodyPr wrap="square" anchor="t">
            <a:spAutoFit/>
          </a:bodyPr>
          <a:p>
            <a:pPr>
              <a:lnSpc>
                <a:spcPct val="150000"/>
              </a:lnSpc>
            </a:pPr>
            <a:r>
              <a:rPr lang="en-US" sz="2000">
                <a:solidFill>
                  <a:schemeClr val="tx1"/>
                </a:solidFill>
                <a:latin typeface="微软雅黑" panose="020B0503020204020204" pitchFamily="34" charset="-122"/>
                <a:ea typeface="微软雅黑" panose="020B0503020204020204" pitchFamily="34" charset="-122"/>
                <a:sym typeface="+mn-ea"/>
              </a:rPr>
              <a:t>以下javascript属性适用于audio和video标签</a:t>
            </a:r>
            <a:endParaRPr lang="en-US" sz="2000">
              <a:solidFill>
                <a:schemeClr val="tx1"/>
              </a:solidFill>
              <a:latin typeface="微软雅黑" panose="020B0503020204020204" pitchFamily="34" charset="-122"/>
              <a:ea typeface="微软雅黑" panose="020B0503020204020204" pitchFamily="34" charset="-122"/>
              <a:sym typeface="+mn-ea"/>
            </a:endParaRPr>
          </a:p>
          <a:p>
            <a:pPr>
              <a:lnSpc>
                <a:spcPct val="150000"/>
              </a:lnSpc>
            </a:pPr>
            <a:r>
              <a:rPr lang="en-US" sz="1400">
                <a:latin typeface="微软雅黑" panose="020B0503020204020204" pitchFamily="34" charset="-122"/>
                <a:ea typeface="微软雅黑" panose="020B0503020204020204" pitchFamily="34" charset="-122"/>
              </a:rPr>
              <a:t>controls: 显示或隐藏用户控制界面</a:t>
            </a:r>
            <a:endParaRPr lang="en-US" sz="1400">
              <a:latin typeface="微软雅黑" panose="020B0503020204020204" pitchFamily="34" charset="-122"/>
              <a:ea typeface="微软雅黑" panose="020B0503020204020204" pitchFamily="34" charset="-122"/>
            </a:endParaRPr>
          </a:p>
          <a:p>
            <a:pPr>
              <a:lnSpc>
                <a:spcPct val="150000"/>
              </a:lnSpc>
            </a:pPr>
            <a:r>
              <a:rPr lang="en-US" sz="1400">
                <a:latin typeface="微软雅黑" panose="020B0503020204020204" pitchFamily="34" charset="-122"/>
                <a:ea typeface="微软雅黑" panose="020B0503020204020204" pitchFamily="34" charset="-122"/>
              </a:rPr>
              <a:t>autoplay: 媒体是否自动播放</a:t>
            </a:r>
            <a:endParaRPr lang="en-US" sz="1400">
              <a:latin typeface="微软雅黑" panose="020B0503020204020204" pitchFamily="34" charset="-122"/>
              <a:ea typeface="微软雅黑" panose="020B0503020204020204" pitchFamily="34" charset="-122"/>
            </a:endParaRPr>
          </a:p>
          <a:p>
            <a:pPr>
              <a:lnSpc>
                <a:spcPct val="150000"/>
              </a:lnSpc>
            </a:pPr>
            <a:r>
              <a:rPr lang="en-US" sz="1400">
                <a:latin typeface="微软雅黑" panose="020B0503020204020204" pitchFamily="34" charset="-122"/>
                <a:ea typeface="微软雅黑" panose="020B0503020204020204" pitchFamily="34" charset="-122"/>
              </a:rPr>
              <a:t>loop: 媒体是否循环播放</a:t>
            </a:r>
            <a:endParaRPr lang="en-US" sz="1400">
              <a:latin typeface="微软雅黑" panose="020B0503020204020204" pitchFamily="34" charset="-122"/>
              <a:ea typeface="微软雅黑" panose="020B0503020204020204" pitchFamily="34" charset="-122"/>
            </a:endParaRPr>
          </a:p>
          <a:p>
            <a:pPr>
              <a:lnSpc>
                <a:spcPct val="150000"/>
              </a:lnSpc>
            </a:pPr>
            <a:r>
              <a:rPr lang="en-US" sz="1400">
                <a:latin typeface="微软雅黑" panose="020B0503020204020204" pitchFamily="34" charset="-122"/>
                <a:ea typeface="微软雅黑" panose="020B0503020204020204" pitchFamily="34" charset="-122"/>
              </a:rPr>
              <a:t>currentTime: 开始到播放现在所用的时间</a:t>
            </a:r>
            <a:endParaRPr lang="en-US" sz="1400">
              <a:latin typeface="微软雅黑" panose="020B0503020204020204" pitchFamily="34" charset="-122"/>
              <a:ea typeface="微软雅黑" panose="020B0503020204020204" pitchFamily="34" charset="-122"/>
            </a:endParaRPr>
          </a:p>
          <a:p>
            <a:pPr>
              <a:lnSpc>
                <a:spcPct val="150000"/>
              </a:lnSpc>
            </a:pPr>
            <a:r>
              <a:rPr lang="en-US" sz="1400">
                <a:latin typeface="微软雅黑" panose="020B0503020204020204" pitchFamily="34" charset="-122"/>
                <a:ea typeface="微软雅黑" panose="020B0503020204020204" pitchFamily="34" charset="-122"/>
              </a:rPr>
              <a:t>duration: 媒体总时间(只读)</a:t>
            </a:r>
            <a:endParaRPr lang="en-US" sz="1400">
              <a:latin typeface="微软雅黑" panose="020B0503020204020204" pitchFamily="34" charset="-122"/>
              <a:ea typeface="微软雅黑" panose="020B0503020204020204" pitchFamily="34" charset="-122"/>
            </a:endParaRPr>
          </a:p>
          <a:p>
            <a:pPr>
              <a:lnSpc>
                <a:spcPct val="150000"/>
              </a:lnSpc>
            </a:pPr>
            <a:r>
              <a:rPr lang="en-US" sz="1400">
                <a:latin typeface="微软雅黑" panose="020B0503020204020204" pitchFamily="34" charset="-122"/>
                <a:ea typeface="微软雅黑" panose="020B0503020204020204" pitchFamily="34" charset="-122"/>
              </a:rPr>
              <a:t>volume: 0.0-1.0的音量相对值</a:t>
            </a:r>
            <a:endParaRPr lang="en-US" sz="1400">
              <a:latin typeface="微软雅黑" panose="020B0503020204020204" pitchFamily="34" charset="-122"/>
              <a:ea typeface="微软雅黑" panose="020B0503020204020204" pitchFamily="34" charset="-122"/>
            </a:endParaRPr>
          </a:p>
          <a:p>
            <a:pPr>
              <a:lnSpc>
                <a:spcPct val="150000"/>
              </a:lnSpc>
            </a:pPr>
            <a:r>
              <a:rPr lang="en-US" sz="1400">
                <a:latin typeface="微软雅黑" panose="020B0503020204020204" pitchFamily="34" charset="-122"/>
                <a:ea typeface="微软雅黑" panose="020B0503020204020204" pitchFamily="34" charset="-122"/>
              </a:rPr>
              <a:t>muted: 是否静音</a:t>
            </a:r>
            <a:endParaRPr lang="en-US" sz="1400">
              <a:latin typeface="微软雅黑" panose="020B0503020204020204" pitchFamily="34" charset="-122"/>
              <a:ea typeface="微软雅黑" panose="020B0503020204020204" pitchFamily="34" charset="-122"/>
            </a:endParaRPr>
          </a:p>
          <a:p>
            <a:pPr>
              <a:lnSpc>
                <a:spcPct val="150000"/>
              </a:lnSpc>
            </a:pPr>
            <a:r>
              <a:rPr lang="en-US" sz="1400">
                <a:latin typeface="微软雅黑" panose="020B0503020204020204" pitchFamily="34" charset="-122"/>
                <a:ea typeface="微软雅黑" panose="020B0503020204020204" pitchFamily="34" charset="-122"/>
              </a:rPr>
              <a:t>autobuffer: 开始的时候是否缓冲加载，autoplay的时候，忽略此属性</a:t>
            </a:r>
            <a:endParaRPr lang="en-US" sz="1400">
              <a:latin typeface="微软雅黑" panose="020B0503020204020204" pitchFamily="34" charset="-122"/>
              <a:ea typeface="微软雅黑" panose="020B0503020204020204" pitchFamily="34" charset="-122"/>
            </a:endParaRPr>
          </a:p>
          <a:p>
            <a:pPr>
              <a:lnSpc>
                <a:spcPct val="150000"/>
              </a:lnSpc>
            </a:pPr>
            <a:r>
              <a:rPr lang="en-US" sz="1400">
                <a:latin typeface="微软雅黑" panose="020B0503020204020204" pitchFamily="34" charset="-122"/>
                <a:ea typeface="微软雅黑" panose="020B0503020204020204" pitchFamily="34" charset="-122"/>
              </a:rPr>
              <a:t>paused: 媒体是否暂停(只读)</a:t>
            </a:r>
            <a:endParaRPr lang="en-US" sz="1400">
              <a:latin typeface="微软雅黑" panose="020B0503020204020204" pitchFamily="34" charset="-122"/>
              <a:ea typeface="微软雅黑" panose="020B0503020204020204" pitchFamily="34" charset="-122"/>
            </a:endParaRPr>
          </a:p>
          <a:p>
            <a:pPr>
              <a:lnSpc>
                <a:spcPct val="150000"/>
              </a:lnSpc>
            </a:pPr>
            <a:r>
              <a:rPr lang="en-US" sz="1400">
                <a:latin typeface="微软雅黑" panose="020B0503020204020204" pitchFamily="34" charset="-122"/>
                <a:ea typeface="微软雅黑" panose="020B0503020204020204" pitchFamily="34" charset="-122"/>
              </a:rPr>
              <a:t>ended: 媒体是否播放完毕(只读)</a:t>
            </a:r>
            <a:endParaRPr lang="en-US" sz="1400">
              <a:latin typeface="微软雅黑" panose="020B0503020204020204" pitchFamily="34" charset="-122"/>
              <a:ea typeface="微软雅黑" panose="020B0503020204020204" pitchFamily="34" charset="-122"/>
            </a:endParaRPr>
          </a:p>
          <a:p>
            <a:pPr>
              <a:lnSpc>
                <a:spcPct val="150000"/>
              </a:lnSpc>
            </a:pPr>
            <a:r>
              <a:rPr lang="en-US" sz="1400">
                <a:latin typeface="微软雅黑" panose="020B0503020204020204" pitchFamily="34" charset="-122"/>
                <a:ea typeface="微软雅黑" panose="020B0503020204020204" pitchFamily="34" charset="-122"/>
              </a:rPr>
              <a:t>error: 媒体发生错误的时候，返回错误代码 (只读)</a:t>
            </a:r>
            <a:endParaRPr lang="en-US" sz="1400">
              <a:latin typeface="微软雅黑" panose="020B0503020204020204" pitchFamily="34" charset="-122"/>
              <a:ea typeface="微软雅黑" panose="020B0503020204020204" pitchFamily="34" charset="-122"/>
            </a:endParaRPr>
          </a:p>
          <a:p>
            <a:pPr>
              <a:lnSpc>
                <a:spcPct val="150000"/>
              </a:lnSpc>
            </a:pPr>
            <a:r>
              <a:rPr lang="en-US" sz="1400">
                <a:latin typeface="微软雅黑" panose="020B0503020204020204" pitchFamily="34" charset="-122"/>
                <a:ea typeface="微软雅黑" panose="020B0503020204020204" pitchFamily="34" charset="-122"/>
              </a:rPr>
              <a:t>currentSrc: 以字符串的形式返回媒体地址(只读)</a:t>
            </a:r>
            <a:endParaRPr lang="en-US" sz="14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491865" y="173990"/>
            <a:ext cx="2159635" cy="327660"/>
          </a:xfrm>
          <a:prstGeom prst="rect">
            <a:avLst/>
          </a:prstGeom>
          <a:noFill/>
        </p:spPr>
        <p:txBody>
          <a:bodyPr wrap="square" lIns="51421" tIns="25710" rIns="51421" bIns="25710" rtlCol="0">
            <a:spAutoFit/>
          </a:bodyPr>
          <a:lstStyle/>
          <a:p>
            <a:pPr marL="0" lvl="1" algn="ctr"/>
            <a:r>
              <a:rPr lang="zh-CN" b="1" dirty="0" smtClean="0">
                <a:solidFill>
                  <a:srgbClr val="0070C0"/>
                </a:solidFill>
                <a:latin typeface="Impact MT Std" pitchFamily="34" charset="0"/>
                <a:ea typeface="微软雅黑" panose="020B0503020204020204" pitchFamily="34" charset="-122"/>
              </a:rPr>
              <a:t>其它标签</a:t>
            </a:r>
            <a:endParaRPr lang="zh-CN" b="1" dirty="0" smtClean="0">
              <a:solidFill>
                <a:srgbClr val="0070C0"/>
              </a:solidFill>
              <a:latin typeface="Impact MT Std" pitchFamily="34" charset="0"/>
              <a:ea typeface="微软雅黑" panose="020B0503020204020204" pitchFamily="34" charset="-122"/>
            </a:endParaRPr>
          </a:p>
        </p:txBody>
      </p:sp>
      <p:sp>
        <p:nvSpPr>
          <p:cNvPr id="8196" name="文本框 1"/>
          <p:cNvSpPr txBox="1"/>
          <p:nvPr/>
        </p:nvSpPr>
        <p:spPr>
          <a:xfrm>
            <a:off x="688975" y="1254760"/>
            <a:ext cx="8224520" cy="1983740"/>
          </a:xfrm>
          <a:prstGeom prst="rect">
            <a:avLst/>
          </a:prstGeom>
          <a:noFill/>
          <a:ln w="9525">
            <a:noFill/>
          </a:ln>
        </p:spPr>
        <p:txBody>
          <a:bodyPr wrap="square" anchor="t">
            <a:spAutoFit/>
          </a:bodyPr>
          <a:p>
            <a:pPr>
              <a:lnSpc>
                <a:spcPct val="150000"/>
              </a:lnSpc>
            </a:pPr>
            <a:r>
              <a:rPr lang="en-US" sz="2800">
                <a:latin typeface="微软雅黑" panose="020B0503020204020204" pitchFamily="34" charset="-122"/>
                <a:ea typeface="微软雅黑" panose="020B0503020204020204" pitchFamily="34" charset="-122"/>
                <a:sym typeface="+mn-ea"/>
              </a:rPr>
              <a:t>以下javascript</a:t>
            </a:r>
            <a:r>
              <a:rPr lang="zh-CN" altLang="en-US" sz="2800">
                <a:latin typeface="微软雅黑" panose="020B0503020204020204" pitchFamily="34" charset="-122"/>
                <a:ea typeface="微软雅黑" panose="020B0503020204020204" pitchFamily="34" charset="-122"/>
                <a:sym typeface="+mn-ea"/>
              </a:rPr>
              <a:t>方法</a:t>
            </a:r>
            <a:r>
              <a:rPr lang="en-US" sz="2800">
                <a:latin typeface="微软雅黑" panose="020B0503020204020204" pitchFamily="34" charset="-122"/>
                <a:ea typeface="微软雅黑" panose="020B0503020204020204" pitchFamily="34" charset="-122"/>
                <a:sym typeface="+mn-ea"/>
              </a:rPr>
              <a:t>适用于audio和video标签</a:t>
            </a:r>
            <a:endParaRPr lang="en-US" sz="2800">
              <a:solidFill>
                <a:schemeClr val="tx1"/>
              </a:solidFill>
              <a:latin typeface="微软雅黑" panose="020B0503020204020204" pitchFamily="34" charset="-122"/>
              <a:ea typeface="微软雅黑" panose="020B0503020204020204" pitchFamily="34" charset="-122"/>
              <a:sym typeface="+mn-ea"/>
            </a:endParaRPr>
          </a:p>
          <a:p>
            <a:pPr>
              <a:lnSpc>
                <a:spcPct val="150000"/>
              </a:lnSpc>
            </a:pPr>
            <a:r>
              <a:rPr lang="en-US" sz="1800">
                <a:latin typeface="微软雅黑" panose="020B0503020204020204" pitchFamily="34" charset="-122"/>
                <a:ea typeface="微软雅黑" panose="020B0503020204020204" pitchFamily="34" charset="-122"/>
              </a:rPr>
              <a:t>play(): 媒体播放</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pause(): 媒体暂停</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load(): 重新加载媒体</a:t>
            </a:r>
            <a:endParaRPr lang="en-US" sz="18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491865" y="173990"/>
            <a:ext cx="2159635" cy="327660"/>
          </a:xfrm>
          <a:prstGeom prst="rect">
            <a:avLst/>
          </a:prstGeom>
          <a:noFill/>
        </p:spPr>
        <p:txBody>
          <a:bodyPr wrap="square" lIns="51421" tIns="25710" rIns="51421" bIns="25710" rtlCol="0">
            <a:spAutoFit/>
          </a:bodyPr>
          <a:lstStyle/>
          <a:p>
            <a:pPr marL="0" lvl="1" algn="ctr"/>
            <a:r>
              <a:rPr lang="zh-CN" b="1" dirty="0" smtClean="0">
                <a:solidFill>
                  <a:srgbClr val="0070C0"/>
                </a:solidFill>
                <a:latin typeface="Impact MT Std" pitchFamily="34" charset="0"/>
                <a:ea typeface="微软雅黑" panose="020B0503020204020204" pitchFamily="34" charset="-122"/>
              </a:rPr>
              <a:t>其它标签</a:t>
            </a:r>
            <a:endParaRPr lang="zh-CN" b="1" dirty="0" smtClean="0">
              <a:solidFill>
                <a:srgbClr val="0070C0"/>
              </a:solidFill>
              <a:latin typeface="Impact MT Std" pitchFamily="34" charset="0"/>
              <a:ea typeface="微软雅黑" panose="020B0503020204020204" pitchFamily="34" charset="-122"/>
            </a:endParaRPr>
          </a:p>
        </p:txBody>
      </p:sp>
      <p:sp>
        <p:nvSpPr>
          <p:cNvPr id="12" name="文本框 1"/>
          <p:cNvSpPr txBox="1"/>
          <p:nvPr/>
        </p:nvSpPr>
        <p:spPr>
          <a:xfrm>
            <a:off x="650875" y="657860"/>
            <a:ext cx="8224520" cy="3738245"/>
          </a:xfrm>
          <a:prstGeom prst="rect">
            <a:avLst/>
          </a:prstGeom>
          <a:noFill/>
          <a:ln w="9525">
            <a:noFill/>
          </a:ln>
        </p:spPr>
        <p:txBody>
          <a:bodyPr wrap="square" anchor="t">
            <a:spAutoFit/>
          </a:bodyPr>
          <a:p>
            <a:pPr>
              <a:lnSpc>
                <a:spcPct val="150000"/>
              </a:lnSpc>
            </a:pPr>
            <a:r>
              <a:rPr lang="en-US">
                <a:latin typeface="微软雅黑" panose="020B0503020204020204" pitchFamily="34" charset="-122"/>
                <a:ea typeface="微软雅黑" panose="020B0503020204020204" pitchFamily="34" charset="-122"/>
                <a:sym typeface="+mn-ea"/>
              </a:rPr>
              <a:t>以下javascript</a:t>
            </a:r>
            <a:r>
              <a:rPr lang="zh-CN" altLang="en-US">
                <a:latin typeface="微软雅黑" panose="020B0503020204020204" pitchFamily="34" charset="-122"/>
                <a:ea typeface="微软雅黑" panose="020B0503020204020204" pitchFamily="34" charset="-122"/>
                <a:sym typeface="+mn-ea"/>
              </a:rPr>
              <a:t>事件</a:t>
            </a:r>
            <a:r>
              <a:rPr lang="en-US">
                <a:latin typeface="微软雅黑" panose="020B0503020204020204" pitchFamily="34" charset="-122"/>
                <a:ea typeface="微软雅黑" panose="020B0503020204020204" pitchFamily="34" charset="-122"/>
                <a:sym typeface="+mn-ea"/>
              </a:rPr>
              <a:t>适用于audio和video标签</a:t>
            </a:r>
            <a:endParaRPr lang="en-US">
              <a:solidFill>
                <a:schemeClr val="tx1"/>
              </a:solidFill>
              <a:latin typeface="微软雅黑" panose="020B0503020204020204" pitchFamily="34" charset="-122"/>
              <a:ea typeface="微软雅黑" panose="020B0503020204020204" pitchFamily="34" charset="-122"/>
              <a:sym typeface="+mn-ea"/>
            </a:endParaRPr>
          </a:p>
          <a:p>
            <a:pPr>
              <a:lnSpc>
                <a:spcPct val="150000"/>
              </a:lnSpc>
            </a:pPr>
            <a:r>
              <a:rPr lang="en-US" sz="1400">
                <a:latin typeface="微软雅黑" panose="020B0503020204020204" pitchFamily="34" charset="-122"/>
                <a:ea typeface="微软雅黑" panose="020B0503020204020204" pitchFamily="34" charset="-122"/>
              </a:rPr>
              <a:t>canplay: 当浏览器可以开始播放该音视频时触发该事件</a:t>
            </a:r>
            <a:endParaRPr lang="en-US" sz="1400">
              <a:latin typeface="微软雅黑" panose="020B0503020204020204" pitchFamily="34" charset="-122"/>
              <a:ea typeface="微软雅黑" panose="020B0503020204020204" pitchFamily="34" charset="-122"/>
            </a:endParaRPr>
          </a:p>
          <a:p>
            <a:pPr>
              <a:lnSpc>
                <a:spcPct val="150000"/>
              </a:lnSpc>
            </a:pPr>
            <a:r>
              <a:rPr lang="en-US" sz="1400">
                <a:latin typeface="微软雅黑" panose="020B0503020204020204" pitchFamily="34" charset="-122"/>
                <a:ea typeface="微软雅黑" panose="020B0503020204020204" pitchFamily="34" charset="-122"/>
              </a:rPr>
              <a:t>canplaythrough: 当浏览器可以开始播放该音视频到结束而无需因缓冲而停止时触发该事件(缓存完毕)</a:t>
            </a:r>
            <a:endParaRPr lang="en-US" sz="1400">
              <a:latin typeface="微软雅黑" panose="020B0503020204020204" pitchFamily="34" charset="-122"/>
              <a:ea typeface="微软雅黑" panose="020B0503020204020204" pitchFamily="34" charset="-122"/>
            </a:endParaRPr>
          </a:p>
          <a:p>
            <a:pPr>
              <a:lnSpc>
                <a:spcPct val="150000"/>
              </a:lnSpc>
            </a:pPr>
            <a:r>
              <a:rPr lang="en-US" sz="1400">
                <a:latin typeface="微软雅黑" panose="020B0503020204020204" pitchFamily="34" charset="-122"/>
                <a:ea typeface="微软雅黑" panose="020B0503020204020204" pitchFamily="34" charset="-122"/>
              </a:rPr>
              <a:t>progress：当获取到媒体数据时产生该事件</a:t>
            </a:r>
            <a:endParaRPr lang="en-US" sz="1400">
              <a:latin typeface="微软雅黑" panose="020B0503020204020204" pitchFamily="34" charset="-122"/>
              <a:ea typeface="微软雅黑" panose="020B0503020204020204" pitchFamily="34" charset="-122"/>
            </a:endParaRPr>
          </a:p>
          <a:p>
            <a:pPr>
              <a:lnSpc>
                <a:spcPct val="150000"/>
              </a:lnSpc>
            </a:pPr>
            <a:r>
              <a:rPr lang="en-US" sz="1400">
                <a:latin typeface="微软雅黑" panose="020B0503020204020204" pitchFamily="34" charset="-122"/>
                <a:ea typeface="微软雅黑" panose="020B0503020204020204" pitchFamily="34" charset="-122"/>
              </a:rPr>
              <a:t>suspend：当获取不到数据时产生该事件</a:t>
            </a:r>
            <a:endParaRPr lang="en-US" sz="1400">
              <a:latin typeface="微软雅黑" panose="020B0503020204020204" pitchFamily="34" charset="-122"/>
              <a:ea typeface="微软雅黑" panose="020B0503020204020204" pitchFamily="34" charset="-122"/>
            </a:endParaRPr>
          </a:p>
          <a:p>
            <a:pPr>
              <a:lnSpc>
                <a:spcPct val="150000"/>
              </a:lnSpc>
            </a:pPr>
            <a:r>
              <a:rPr lang="en-US" sz="1400">
                <a:latin typeface="微软雅黑" panose="020B0503020204020204" pitchFamily="34" charset="-122"/>
                <a:ea typeface="微软雅黑" panose="020B0503020204020204" pitchFamily="34" charset="-122"/>
              </a:rPr>
              <a:t>stalled：当试图获取媒体数据，但数据还不可用时产生该事件</a:t>
            </a:r>
            <a:endParaRPr lang="en-US" sz="1400">
              <a:latin typeface="微软雅黑" panose="020B0503020204020204" pitchFamily="34" charset="-122"/>
              <a:ea typeface="微软雅黑" panose="020B0503020204020204" pitchFamily="34" charset="-122"/>
            </a:endParaRPr>
          </a:p>
          <a:p>
            <a:pPr>
              <a:lnSpc>
                <a:spcPct val="150000"/>
              </a:lnSpc>
            </a:pPr>
            <a:r>
              <a:rPr lang="en-US" sz="1400">
                <a:latin typeface="微软雅黑" panose="020B0503020204020204" pitchFamily="34" charset="-122"/>
                <a:ea typeface="微软雅黑" panose="020B0503020204020204" pitchFamily="34" charset="-122"/>
              </a:rPr>
              <a:t>play：当媒体播放时产生该事件</a:t>
            </a:r>
            <a:endParaRPr lang="en-US" sz="1400">
              <a:latin typeface="微软雅黑" panose="020B0503020204020204" pitchFamily="34" charset="-122"/>
              <a:ea typeface="微软雅黑" panose="020B0503020204020204" pitchFamily="34" charset="-122"/>
            </a:endParaRPr>
          </a:p>
          <a:p>
            <a:pPr>
              <a:lnSpc>
                <a:spcPct val="150000"/>
              </a:lnSpc>
            </a:pPr>
            <a:r>
              <a:rPr lang="en-US" sz="1400">
                <a:latin typeface="微软雅黑" panose="020B0503020204020204" pitchFamily="34" charset="-122"/>
                <a:ea typeface="微软雅黑" panose="020B0503020204020204" pitchFamily="34" charset="-122"/>
              </a:rPr>
              <a:t>pause：当媒体暂停时产生该事件</a:t>
            </a:r>
            <a:endParaRPr lang="en-US" sz="1400">
              <a:latin typeface="微软雅黑" panose="020B0503020204020204" pitchFamily="34" charset="-122"/>
              <a:ea typeface="微软雅黑" panose="020B0503020204020204" pitchFamily="34" charset="-122"/>
            </a:endParaRPr>
          </a:p>
          <a:p>
            <a:pPr>
              <a:lnSpc>
                <a:spcPct val="150000"/>
              </a:lnSpc>
            </a:pPr>
            <a:r>
              <a:rPr lang="en-US" sz="1400">
                <a:latin typeface="微软雅黑" panose="020B0503020204020204" pitchFamily="34" charset="-122"/>
                <a:ea typeface="微软雅黑" panose="020B0503020204020204" pitchFamily="34" charset="-122"/>
              </a:rPr>
              <a:t>ended：当前播放列表结束时产生该事件</a:t>
            </a:r>
            <a:endParaRPr lang="en-US" sz="1400">
              <a:latin typeface="微软雅黑" panose="020B0503020204020204" pitchFamily="34" charset="-122"/>
              <a:ea typeface="微软雅黑" panose="020B0503020204020204" pitchFamily="34" charset="-122"/>
            </a:endParaRPr>
          </a:p>
          <a:p>
            <a:pPr>
              <a:lnSpc>
                <a:spcPct val="150000"/>
              </a:lnSpc>
            </a:pPr>
            <a:r>
              <a:rPr lang="en-US" sz="1400">
                <a:latin typeface="微软雅黑" panose="020B0503020204020204" pitchFamily="34" charset="-122"/>
                <a:ea typeface="微软雅黑" panose="020B0503020204020204" pitchFamily="34" charset="-122"/>
              </a:rPr>
              <a:t>timeupdate：当前播放位置发生改变时产生该事件</a:t>
            </a:r>
            <a:endParaRPr lang="en-US" sz="1400">
              <a:latin typeface="微软雅黑" panose="020B0503020204020204" pitchFamily="34" charset="-122"/>
              <a:ea typeface="微软雅黑" panose="020B0503020204020204" pitchFamily="34" charset="-122"/>
            </a:endParaRPr>
          </a:p>
          <a:p>
            <a:pPr>
              <a:lnSpc>
                <a:spcPct val="150000"/>
              </a:lnSpc>
            </a:pPr>
            <a:r>
              <a:rPr lang="en-US" sz="1400">
                <a:latin typeface="微软雅黑" panose="020B0503020204020204" pitchFamily="34" charset="-122"/>
                <a:ea typeface="微软雅黑" panose="020B0503020204020204" pitchFamily="34" charset="-122"/>
              </a:rPr>
              <a:t>ratechange：当播放倍数改变时产生该事件（快进快退）</a:t>
            </a:r>
            <a:endParaRPr lang="en-US" sz="14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491865" y="173990"/>
            <a:ext cx="2159635" cy="327660"/>
          </a:xfrm>
          <a:prstGeom prst="rect">
            <a:avLst/>
          </a:prstGeom>
          <a:noFill/>
        </p:spPr>
        <p:txBody>
          <a:bodyPr wrap="square" lIns="51421" tIns="25710" rIns="51421" bIns="25710" rtlCol="0">
            <a:spAutoFit/>
          </a:bodyPr>
          <a:lstStyle/>
          <a:p>
            <a:pPr marL="0" lvl="1" algn="ctr"/>
            <a:r>
              <a:rPr lang="zh-CN" b="1" dirty="0" smtClean="0">
                <a:solidFill>
                  <a:srgbClr val="0070C0"/>
                </a:solidFill>
                <a:latin typeface="Impact MT Std" pitchFamily="34" charset="0"/>
                <a:ea typeface="微软雅黑" panose="020B0503020204020204" pitchFamily="34" charset="-122"/>
              </a:rPr>
              <a:t>其它标签</a:t>
            </a:r>
            <a:endParaRPr lang="zh-CN" b="1" dirty="0" smtClean="0">
              <a:solidFill>
                <a:srgbClr val="0070C0"/>
              </a:solidFill>
              <a:latin typeface="Impact MT Std" pitchFamily="34" charset="0"/>
              <a:ea typeface="微软雅黑" panose="020B0503020204020204" pitchFamily="34" charset="-122"/>
            </a:endParaRPr>
          </a:p>
        </p:txBody>
      </p:sp>
      <p:sp>
        <p:nvSpPr>
          <p:cNvPr id="8196" name="文本框 1"/>
          <p:cNvSpPr txBox="1"/>
          <p:nvPr/>
        </p:nvSpPr>
        <p:spPr>
          <a:xfrm>
            <a:off x="622935" y="625475"/>
            <a:ext cx="8224520" cy="4384675"/>
          </a:xfrm>
          <a:prstGeom prst="rect">
            <a:avLst/>
          </a:prstGeom>
          <a:noFill/>
          <a:ln w="9525">
            <a:noFill/>
          </a:ln>
        </p:spPr>
        <p:txBody>
          <a:bodyPr wrap="square" anchor="t">
            <a:spAutoFit/>
          </a:bodyPr>
          <a:p>
            <a:pPr>
              <a:lnSpc>
                <a:spcPct val="150000"/>
              </a:lnSpc>
            </a:pPr>
            <a:r>
              <a:rPr lang="en-US">
                <a:latin typeface="微软雅黑" panose="020B0503020204020204" pitchFamily="34" charset="-122"/>
                <a:ea typeface="微软雅黑" panose="020B0503020204020204" pitchFamily="34" charset="-122"/>
                <a:sym typeface="+mn-ea"/>
              </a:rPr>
              <a:t>以下javascript</a:t>
            </a:r>
            <a:r>
              <a:rPr lang="zh-CN" altLang="en-US">
                <a:latin typeface="微软雅黑" panose="020B0503020204020204" pitchFamily="34" charset="-122"/>
                <a:ea typeface="微软雅黑" panose="020B0503020204020204" pitchFamily="34" charset="-122"/>
                <a:sym typeface="+mn-ea"/>
              </a:rPr>
              <a:t>事件</a:t>
            </a:r>
            <a:r>
              <a:rPr lang="en-US">
                <a:latin typeface="微软雅黑" panose="020B0503020204020204" pitchFamily="34" charset="-122"/>
                <a:ea typeface="微软雅黑" panose="020B0503020204020204" pitchFamily="34" charset="-122"/>
                <a:sym typeface="+mn-ea"/>
              </a:rPr>
              <a:t>适用于audio和video标签</a:t>
            </a:r>
            <a:endParaRPr lang="en-US">
              <a:solidFill>
                <a:schemeClr val="tx1"/>
              </a:solidFill>
              <a:latin typeface="微软雅黑" panose="020B0503020204020204" pitchFamily="34" charset="-122"/>
              <a:ea typeface="微软雅黑" panose="020B0503020204020204" pitchFamily="34" charset="-122"/>
              <a:sym typeface="+mn-ea"/>
            </a:endParaRPr>
          </a:p>
          <a:p>
            <a:pPr>
              <a:lnSpc>
                <a:spcPct val="150000"/>
              </a:lnSpc>
            </a:pPr>
            <a:r>
              <a:rPr lang="en-US" sz="1400">
                <a:latin typeface="微软雅黑" panose="020B0503020204020204" pitchFamily="34" charset="-122"/>
                <a:ea typeface="微软雅黑" panose="020B0503020204020204" pitchFamily="34" charset="-122"/>
              </a:rPr>
              <a:t>durationchange：当媒体的总时长改变时产生该事件</a:t>
            </a:r>
            <a:endParaRPr lang="en-US" sz="1400">
              <a:latin typeface="微软雅黑" panose="020B0503020204020204" pitchFamily="34" charset="-122"/>
              <a:ea typeface="微软雅黑" panose="020B0503020204020204" pitchFamily="34" charset="-122"/>
            </a:endParaRPr>
          </a:p>
          <a:p>
            <a:pPr>
              <a:lnSpc>
                <a:spcPct val="150000"/>
              </a:lnSpc>
            </a:pPr>
            <a:r>
              <a:rPr lang="en-US" sz="1400">
                <a:latin typeface="微软雅黑" panose="020B0503020204020204" pitchFamily="34" charset="-122"/>
                <a:ea typeface="微软雅黑" panose="020B0503020204020204" pitchFamily="34" charset="-122"/>
              </a:rPr>
              <a:t>volumechange：当前音量发生改变时产生该事件</a:t>
            </a:r>
            <a:endParaRPr lang="en-US" sz="1400">
              <a:latin typeface="微软雅黑" panose="020B0503020204020204" pitchFamily="34" charset="-122"/>
              <a:ea typeface="微软雅黑" panose="020B0503020204020204" pitchFamily="34" charset="-122"/>
            </a:endParaRPr>
          </a:p>
          <a:p>
            <a:pPr>
              <a:lnSpc>
                <a:spcPct val="150000"/>
              </a:lnSpc>
            </a:pPr>
            <a:r>
              <a:rPr lang="en-US" sz="1400">
                <a:latin typeface="微软雅黑" panose="020B0503020204020204" pitchFamily="34" charset="-122"/>
                <a:ea typeface="微软雅黑" panose="020B0503020204020204" pitchFamily="34" charset="-122"/>
              </a:rPr>
              <a:t>loadstart：当开始查找媒体数据时产生该事件</a:t>
            </a:r>
            <a:endParaRPr lang="en-US" sz="1400">
              <a:latin typeface="微软雅黑" panose="020B0503020204020204" pitchFamily="34" charset="-122"/>
              <a:ea typeface="微软雅黑" panose="020B0503020204020204" pitchFamily="34" charset="-122"/>
            </a:endParaRPr>
          </a:p>
          <a:p>
            <a:pPr>
              <a:lnSpc>
                <a:spcPct val="150000"/>
              </a:lnSpc>
            </a:pPr>
            <a:r>
              <a:rPr lang="en-US" sz="1400">
                <a:latin typeface="微软雅黑" panose="020B0503020204020204" pitchFamily="34" charset="-122"/>
                <a:ea typeface="微软雅黑" panose="020B0503020204020204" pitchFamily="34" charset="-122"/>
              </a:rPr>
              <a:t>loadedmetadata：当收到总时长，分辨率和字轨等metadata时产生该事件</a:t>
            </a:r>
            <a:endParaRPr lang="en-US" sz="1400">
              <a:latin typeface="微软雅黑" panose="020B0503020204020204" pitchFamily="34" charset="-122"/>
              <a:ea typeface="微软雅黑" panose="020B0503020204020204" pitchFamily="34" charset="-122"/>
            </a:endParaRPr>
          </a:p>
          <a:p>
            <a:pPr>
              <a:lnSpc>
                <a:spcPct val="150000"/>
              </a:lnSpc>
            </a:pPr>
            <a:r>
              <a:rPr lang="en-US" sz="1400">
                <a:latin typeface="微软雅黑" panose="020B0503020204020204" pitchFamily="34" charset="-122"/>
                <a:ea typeface="微软雅黑" panose="020B0503020204020204" pitchFamily="34" charset="-122"/>
              </a:rPr>
              <a:t>loadeddata：当加载媒体数据时产生该事件</a:t>
            </a:r>
            <a:endParaRPr lang="en-US" sz="1400">
              <a:latin typeface="微软雅黑" panose="020B0503020204020204" pitchFamily="34" charset="-122"/>
              <a:ea typeface="微软雅黑" panose="020B0503020204020204" pitchFamily="34" charset="-122"/>
            </a:endParaRPr>
          </a:p>
          <a:p>
            <a:pPr>
              <a:lnSpc>
                <a:spcPct val="150000"/>
              </a:lnSpc>
            </a:pPr>
            <a:r>
              <a:rPr lang="en-US" sz="1400">
                <a:latin typeface="微软雅黑" panose="020B0503020204020204" pitchFamily="34" charset="-122"/>
                <a:ea typeface="微软雅黑" panose="020B0503020204020204" pitchFamily="34" charset="-122"/>
              </a:rPr>
              <a:t>waiting：当视频因缓冲下一帧而停止时产生该事件</a:t>
            </a:r>
            <a:endParaRPr lang="en-US" sz="1400">
              <a:latin typeface="微软雅黑" panose="020B0503020204020204" pitchFamily="34" charset="-122"/>
              <a:ea typeface="微软雅黑" panose="020B0503020204020204" pitchFamily="34" charset="-122"/>
            </a:endParaRPr>
          </a:p>
          <a:p>
            <a:pPr>
              <a:lnSpc>
                <a:spcPct val="150000"/>
              </a:lnSpc>
            </a:pPr>
            <a:r>
              <a:rPr lang="en-US" sz="1400">
                <a:latin typeface="微软雅黑" panose="020B0503020204020204" pitchFamily="34" charset="-122"/>
                <a:ea typeface="微软雅黑" panose="020B0503020204020204" pitchFamily="34" charset="-122"/>
              </a:rPr>
              <a:t>playing：当媒体从因缓冲而引起的暂停和停止恢复到播放时产生该事件</a:t>
            </a:r>
            <a:endParaRPr lang="en-US" sz="1400">
              <a:latin typeface="微软雅黑" panose="020B0503020204020204" pitchFamily="34" charset="-122"/>
              <a:ea typeface="微软雅黑" panose="020B0503020204020204" pitchFamily="34" charset="-122"/>
            </a:endParaRPr>
          </a:p>
          <a:p>
            <a:pPr>
              <a:lnSpc>
                <a:spcPct val="150000"/>
              </a:lnSpc>
            </a:pPr>
            <a:r>
              <a:rPr lang="en-US" sz="1400">
                <a:latin typeface="微软雅黑" panose="020B0503020204020204" pitchFamily="34" charset="-122"/>
                <a:ea typeface="微软雅黑" panose="020B0503020204020204" pitchFamily="34" charset="-122"/>
              </a:rPr>
              <a:t>seeking：当用户正执行跳转时操作的时候产生该事件</a:t>
            </a:r>
            <a:endParaRPr lang="en-US" sz="1400">
              <a:latin typeface="微软雅黑" panose="020B0503020204020204" pitchFamily="34" charset="-122"/>
              <a:ea typeface="微软雅黑" panose="020B0503020204020204" pitchFamily="34" charset="-122"/>
            </a:endParaRPr>
          </a:p>
          <a:p>
            <a:pPr>
              <a:lnSpc>
                <a:spcPct val="150000"/>
              </a:lnSpc>
            </a:pPr>
            <a:r>
              <a:rPr lang="en-US" sz="1400">
                <a:latin typeface="微软雅黑" panose="020B0503020204020204" pitchFamily="34" charset="-122"/>
                <a:ea typeface="微软雅黑" panose="020B0503020204020204" pitchFamily="34" charset="-122"/>
              </a:rPr>
              <a:t>seeked：当用户完成跳转时产生该事件</a:t>
            </a:r>
            <a:endParaRPr lang="en-US" sz="1400">
              <a:latin typeface="微软雅黑" panose="020B0503020204020204" pitchFamily="34" charset="-122"/>
              <a:ea typeface="微软雅黑" panose="020B0503020204020204" pitchFamily="34" charset="-122"/>
            </a:endParaRPr>
          </a:p>
          <a:p>
            <a:pPr>
              <a:lnSpc>
                <a:spcPct val="150000"/>
              </a:lnSpc>
            </a:pPr>
            <a:r>
              <a:rPr lang="en-US" sz="1400">
                <a:latin typeface="微软雅黑" panose="020B0503020204020204" pitchFamily="34" charset="-122"/>
                <a:ea typeface="微软雅黑" panose="020B0503020204020204" pitchFamily="34" charset="-122"/>
              </a:rPr>
              <a:t>emptied：当前播放列表为空时产生该事件</a:t>
            </a:r>
            <a:endParaRPr lang="en-US" sz="1400">
              <a:latin typeface="微软雅黑" panose="020B0503020204020204" pitchFamily="34" charset="-122"/>
              <a:ea typeface="微软雅黑" panose="020B0503020204020204" pitchFamily="34" charset="-122"/>
            </a:endParaRPr>
          </a:p>
          <a:p>
            <a:pPr>
              <a:lnSpc>
                <a:spcPct val="150000"/>
              </a:lnSpc>
            </a:pPr>
            <a:r>
              <a:rPr lang="en-US" sz="1400">
                <a:latin typeface="微软雅黑" panose="020B0503020204020204" pitchFamily="34" charset="-122"/>
                <a:ea typeface="微软雅黑" panose="020B0503020204020204" pitchFamily="34" charset="-122"/>
              </a:rPr>
              <a:t>abort 当音视频加载被异常终止时产生该事件</a:t>
            </a:r>
            <a:endParaRPr lang="en-US" sz="1400">
              <a:latin typeface="微软雅黑" panose="020B0503020204020204" pitchFamily="34" charset="-122"/>
              <a:ea typeface="微软雅黑" panose="020B0503020204020204" pitchFamily="34" charset="-122"/>
            </a:endParaRPr>
          </a:p>
          <a:p>
            <a:pPr>
              <a:lnSpc>
                <a:spcPct val="150000"/>
              </a:lnSpc>
            </a:pPr>
            <a:r>
              <a:rPr lang="en-US" sz="1400">
                <a:latin typeface="微软雅黑" panose="020B0503020204020204" pitchFamily="34" charset="-122"/>
                <a:ea typeface="微软雅黑" panose="020B0503020204020204" pitchFamily="34" charset="-122"/>
              </a:rPr>
              <a:t>error 当加载媒体发生错误时产生该事件</a:t>
            </a:r>
            <a:endParaRPr lang="en-US" sz="14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491865" y="173990"/>
            <a:ext cx="2159635" cy="327660"/>
          </a:xfrm>
          <a:prstGeom prst="rect">
            <a:avLst/>
          </a:prstGeom>
          <a:noFill/>
        </p:spPr>
        <p:txBody>
          <a:bodyPr wrap="square" lIns="51421" tIns="25710" rIns="51421" bIns="25710" rtlCol="0">
            <a:spAutoFit/>
          </a:bodyPr>
          <a:lstStyle/>
          <a:p>
            <a:pPr marL="0" lvl="1" algn="ctr"/>
            <a:r>
              <a:rPr lang="zh-CN" b="1" dirty="0" smtClean="0">
                <a:solidFill>
                  <a:srgbClr val="0070C0"/>
                </a:solidFill>
                <a:latin typeface="Impact MT Std" pitchFamily="34" charset="0"/>
                <a:ea typeface="微软雅黑" panose="020B0503020204020204" pitchFamily="34" charset="-122"/>
              </a:rPr>
              <a:t>其它标签</a:t>
            </a:r>
            <a:endParaRPr lang="zh-CN" b="1" dirty="0" smtClean="0">
              <a:solidFill>
                <a:srgbClr val="0070C0"/>
              </a:solidFill>
              <a:latin typeface="Impact MT Std" pitchFamily="34" charset="0"/>
              <a:ea typeface="微软雅黑" panose="020B0503020204020204" pitchFamily="34" charset="-122"/>
            </a:endParaRPr>
          </a:p>
        </p:txBody>
      </p:sp>
      <p:sp>
        <p:nvSpPr>
          <p:cNvPr id="8196" name="文本框 1"/>
          <p:cNvSpPr txBox="1"/>
          <p:nvPr/>
        </p:nvSpPr>
        <p:spPr>
          <a:xfrm>
            <a:off x="622935" y="625475"/>
            <a:ext cx="8224520" cy="4384675"/>
          </a:xfrm>
          <a:prstGeom prst="rect">
            <a:avLst/>
          </a:prstGeom>
          <a:noFill/>
          <a:ln w="9525">
            <a:noFill/>
          </a:ln>
        </p:spPr>
        <p:txBody>
          <a:bodyPr wrap="square" anchor="t">
            <a:spAutoFit/>
          </a:bodyPr>
          <a:p>
            <a:pPr>
              <a:lnSpc>
                <a:spcPct val="150000"/>
              </a:lnSpc>
            </a:pPr>
            <a:r>
              <a:rPr lang="en-US">
                <a:latin typeface="微软雅黑" panose="020B0503020204020204" pitchFamily="34" charset="-122"/>
                <a:ea typeface="微软雅黑" panose="020B0503020204020204" pitchFamily="34" charset="-122"/>
                <a:sym typeface="+mn-ea"/>
              </a:rPr>
              <a:t>以下javascript</a:t>
            </a:r>
            <a:r>
              <a:rPr lang="zh-CN" altLang="en-US">
                <a:latin typeface="微软雅黑" panose="020B0503020204020204" pitchFamily="34" charset="-122"/>
                <a:ea typeface="微软雅黑" panose="020B0503020204020204" pitchFamily="34" charset="-122"/>
                <a:sym typeface="+mn-ea"/>
              </a:rPr>
              <a:t>事件</a:t>
            </a:r>
            <a:r>
              <a:rPr lang="en-US">
                <a:latin typeface="微软雅黑" panose="020B0503020204020204" pitchFamily="34" charset="-122"/>
                <a:ea typeface="微软雅黑" panose="020B0503020204020204" pitchFamily="34" charset="-122"/>
                <a:sym typeface="+mn-ea"/>
              </a:rPr>
              <a:t>适用于audio和video标签</a:t>
            </a:r>
            <a:endParaRPr lang="en-US">
              <a:solidFill>
                <a:schemeClr val="tx1"/>
              </a:solidFill>
              <a:latin typeface="微软雅黑" panose="020B0503020204020204" pitchFamily="34" charset="-122"/>
              <a:ea typeface="微软雅黑" panose="020B0503020204020204" pitchFamily="34" charset="-122"/>
              <a:sym typeface="+mn-ea"/>
            </a:endParaRPr>
          </a:p>
          <a:p>
            <a:pPr>
              <a:lnSpc>
                <a:spcPct val="150000"/>
              </a:lnSpc>
            </a:pPr>
            <a:r>
              <a:rPr lang="en-US" sz="1400">
                <a:latin typeface="微软雅黑" panose="020B0503020204020204" pitchFamily="34" charset="-122"/>
                <a:ea typeface="微软雅黑" panose="020B0503020204020204" pitchFamily="34" charset="-122"/>
              </a:rPr>
              <a:t>durationchange：当媒体的总时长改变时产生该事件</a:t>
            </a:r>
            <a:endParaRPr lang="en-US" sz="1400">
              <a:latin typeface="微软雅黑" panose="020B0503020204020204" pitchFamily="34" charset="-122"/>
              <a:ea typeface="微软雅黑" panose="020B0503020204020204" pitchFamily="34" charset="-122"/>
            </a:endParaRPr>
          </a:p>
          <a:p>
            <a:pPr>
              <a:lnSpc>
                <a:spcPct val="150000"/>
              </a:lnSpc>
            </a:pPr>
            <a:r>
              <a:rPr lang="en-US" sz="1400">
                <a:latin typeface="微软雅黑" panose="020B0503020204020204" pitchFamily="34" charset="-122"/>
                <a:ea typeface="微软雅黑" panose="020B0503020204020204" pitchFamily="34" charset="-122"/>
              </a:rPr>
              <a:t>volumechange：当前音量发生改变时产生该事件</a:t>
            </a:r>
            <a:endParaRPr lang="en-US" sz="1400">
              <a:latin typeface="微软雅黑" panose="020B0503020204020204" pitchFamily="34" charset="-122"/>
              <a:ea typeface="微软雅黑" panose="020B0503020204020204" pitchFamily="34" charset="-122"/>
            </a:endParaRPr>
          </a:p>
          <a:p>
            <a:pPr>
              <a:lnSpc>
                <a:spcPct val="150000"/>
              </a:lnSpc>
            </a:pPr>
            <a:r>
              <a:rPr lang="en-US" sz="1400">
                <a:latin typeface="微软雅黑" panose="020B0503020204020204" pitchFamily="34" charset="-122"/>
                <a:ea typeface="微软雅黑" panose="020B0503020204020204" pitchFamily="34" charset="-122"/>
              </a:rPr>
              <a:t>loadstart：当开始查找媒体数据时产生该事件</a:t>
            </a:r>
            <a:endParaRPr lang="en-US" sz="1400">
              <a:latin typeface="微软雅黑" panose="020B0503020204020204" pitchFamily="34" charset="-122"/>
              <a:ea typeface="微软雅黑" panose="020B0503020204020204" pitchFamily="34" charset="-122"/>
            </a:endParaRPr>
          </a:p>
          <a:p>
            <a:pPr>
              <a:lnSpc>
                <a:spcPct val="150000"/>
              </a:lnSpc>
            </a:pPr>
            <a:r>
              <a:rPr lang="en-US" sz="1400">
                <a:latin typeface="微软雅黑" panose="020B0503020204020204" pitchFamily="34" charset="-122"/>
                <a:ea typeface="微软雅黑" panose="020B0503020204020204" pitchFamily="34" charset="-122"/>
              </a:rPr>
              <a:t>loadedmetadata：当收到总时长，分辨率和字轨等metadata时产生该事件</a:t>
            </a:r>
            <a:endParaRPr lang="en-US" sz="1400">
              <a:latin typeface="微软雅黑" panose="020B0503020204020204" pitchFamily="34" charset="-122"/>
              <a:ea typeface="微软雅黑" panose="020B0503020204020204" pitchFamily="34" charset="-122"/>
            </a:endParaRPr>
          </a:p>
          <a:p>
            <a:pPr>
              <a:lnSpc>
                <a:spcPct val="150000"/>
              </a:lnSpc>
            </a:pPr>
            <a:r>
              <a:rPr lang="en-US" sz="1400">
                <a:latin typeface="微软雅黑" panose="020B0503020204020204" pitchFamily="34" charset="-122"/>
                <a:ea typeface="微软雅黑" panose="020B0503020204020204" pitchFamily="34" charset="-122"/>
              </a:rPr>
              <a:t>loadeddata：当加载媒体数据时产生该事件</a:t>
            </a:r>
            <a:endParaRPr lang="en-US" sz="1400">
              <a:latin typeface="微软雅黑" panose="020B0503020204020204" pitchFamily="34" charset="-122"/>
              <a:ea typeface="微软雅黑" panose="020B0503020204020204" pitchFamily="34" charset="-122"/>
            </a:endParaRPr>
          </a:p>
          <a:p>
            <a:pPr>
              <a:lnSpc>
                <a:spcPct val="150000"/>
              </a:lnSpc>
            </a:pPr>
            <a:r>
              <a:rPr lang="en-US" sz="1400">
                <a:latin typeface="微软雅黑" panose="020B0503020204020204" pitchFamily="34" charset="-122"/>
                <a:ea typeface="微软雅黑" panose="020B0503020204020204" pitchFamily="34" charset="-122"/>
              </a:rPr>
              <a:t>waiting：当视频因缓冲下一帧而停止时产生该事件</a:t>
            </a:r>
            <a:endParaRPr lang="en-US" sz="1400">
              <a:latin typeface="微软雅黑" panose="020B0503020204020204" pitchFamily="34" charset="-122"/>
              <a:ea typeface="微软雅黑" panose="020B0503020204020204" pitchFamily="34" charset="-122"/>
            </a:endParaRPr>
          </a:p>
          <a:p>
            <a:pPr>
              <a:lnSpc>
                <a:spcPct val="150000"/>
              </a:lnSpc>
            </a:pPr>
            <a:r>
              <a:rPr lang="en-US" sz="1400">
                <a:latin typeface="微软雅黑" panose="020B0503020204020204" pitchFamily="34" charset="-122"/>
                <a:ea typeface="微软雅黑" panose="020B0503020204020204" pitchFamily="34" charset="-122"/>
              </a:rPr>
              <a:t>playing：当媒体从因缓冲而引起的暂停和停止恢复到播放时产生该事件</a:t>
            </a:r>
            <a:endParaRPr lang="en-US" sz="1400">
              <a:latin typeface="微软雅黑" panose="020B0503020204020204" pitchFamily="34" charset="-122"/>
              <a:ea typeface="微软雅黑" panose="020B0503020204020204" pitchFamily="34" charset="-122"/>
            </a:endParaRPr>
          </a:p>
          <a:p>
            <a:pPr>
              <a:lnSpc>
                <a:spcPct val="150000"/>
              </a:lnSpc>
            </a:pPr>
            <a:r>
              <a:rPr lang="en-US" sz="1400">
                <a:latin typeface="微软雅黑" panose="020B0503020204020204" pitchFamily="34" charset="-122"/>
                <a:ea typeface="微软雅黑" panose="020B0503020204020204" pitchFamily="34" charset="-122"/>
              </a:rPr>
              <a:t>seeking：当用户正执行跳转时操作的时候产生该事件</a:t>
            </a:r>
            <a:endParaRPr lang="en-US" sz="1400">
              <a:latin typeface="微软雅黑" panose="020B0503020204020204" pitchFamily="34" charset="-122"/>
              <a:ea typeface="微软雅黑" panose="020B0503020204020204" pitchFamily="34" charset="-122"/>
            </a:endParaRPr>
          </a:p>
          <a:p>
            <a:pPr>
              <a:lnSpc>
                <a:spcPct val="150000"/>
              </a:lnSpc>
            </a:pPr>
            <a:r>
              <a:rPr lang="en-US" sz="1400">
                <a:latin typeface="微软雅黑" panose="020B0503020204020204" pitchFamily="34" charset="-122"/>
                <a:ea typeface="微软雅黑" panose="020B0503020204020204" pitchFamily="34" charset="-122"/>
              </a:rPr>
              <a:t>seeked：当用户完成跳转时产生该事件</a:t>
            </a:r>
            <a:endParaRPr lang="en-US" sz="1400">
              <a:latin typeface="微软雅黑" panose="020B0503020204020204" pitchFamily="34" charset="-122"/>
              <a:ea typeface="微软雅黑" panose="020B0503020204020204" pitchFamily="34" charset="-122"/>
            </a:endParaRPr>
          </a:p>
          <a:p>
            <a:pPr>
              <a:lnSpc>
                <a:spcPct val="150000"/>
              </a:lnSpc>
            </a:pPr>
            <a:r>
              <a:rPr lang="en-US" sz="1400">
                <a:latin typeface="微软雅黑" panose="020B0503020204020204" pitchFamily="34" charset="-122"/>
                <a:ea typeface="微软雅黑" panose="020B0503020204020204" pitchFamily="34" charset="-122"/>
              </a:rPr>
              <a:t>emptied：当前播放列表为空时产生该事件</a:t>
            </a:r>
            <a:endParaRPr lang="en-US" sz="1400">
              <a:latin typeface="微软雅黑" panose="020B0503020204020204" pitchFamily="34" charset="-122"/>
              <a:ea typeface="微软雅黑" panose="020B0503020204020204" pitchFamily="34" charset="-122"/>
            </a:endParaRPr>
          </a:p>
          <a:p>
            <a:pPr>
              <a:lnSpc>
                <a:spcPct val="150000"/>
              </a:lnSpc>
            </a:pPr>
            <a:r>
              <a:rPr lang="en-US" sz="1400">
                <a:latin typeface="微软雅黑" panose="020B0503020204020204" pitchFamily="34" charset="-122"/>
                <a:ea typeface="微软雅黑" panose="020B0503020204020204" pitchFamily="34" charset="-122"/>
              </a:rPr>
              <a:t>abort 当音视频加载被异常终止时产生该事件</a:t>
            </a:r>
            <a:endParaRPr lang="en-US" sz="1400">
              <a:latin typeface="微软雅黑" panose="020B0503020204020204" pitchFamily="34" charset="-122"/>
              <a:ea typeface="微软雅黑" panose="020B0503020204020204" pitchFamily="34" charset="-122"/>
            </a:endParaRPr>
          </a:p>
          <a:p>
            <a:pPr>
              <a:lnSpc>
                <a:spcPct val="150000"/>
              </a:lnSpc>
            </a:pPr>
            <a:r>
              <a:rPr lang="en-US" sz="1400">
                <a:latin typeface="微软雅黑" panose="020B0503020204020204" pitchFamily="34" charset="-122"/>
                <a:ea typeface="微软雅黑" panose="020B0503020204020204" pitchFamily="34" charset="-122"/>
              </a:rPr>
              <a:t>error 当加载媒体发生错误时产生该事件</a:t>
            </a:r>
            <a:endParaRPr lang="en-US" sz="14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491865" y="173990"/>
            <a:ext cx="2159635" cy="327660"/>
          </a:xfrm>
          <a:prstGeom prst="rect">
            <a:avLst/>
          </a:prstGeom>
          <a:noFill/>
        </p:spPr>
        <p:txBody>
          <a:bodyPr wrap="square" lIns="51421" tIns="25710" rIns="51421" bIns="25710" rtlCol="0">
            <a:spAutoFit/>
          </a:bodyPr>
          <a:lstStyle/>
          <a:p>
            <a:pPr marL="0" lvl="1" algn="ctr"/>
            <a:r>
              <a:rPr lang="zh-CN" b="1" dirty="0" smtClean="0">
                <a:solidFill>
                  <a:srgbClr val="0070C0"/>
                </a:solidFill>
                <a:latin typeface="Impact MT Std" pitchFamily="34" charset="0"/>
                <a:ea typeface="微软雅黑" panose="020B0503020204020204" pitchFamily="34" charset="-122"/>
              </a:rPr>
              <a:t>兼容新</a:t>
            </a:r>
            <a:r>
              <a:rPr lang="zh-CN" b="1" dirty="0" smtClean="0">
                <a:solidFill>
                  <a:srgbClr val="0070C0"/>
                </a:solidFill>
                <a:latin typeface="Impact MT Std" pitchFamily="34" charset="0"/>
                <a:ea typeface="微软雅黑" panose="020B0503020204020204" pitchFamily="34" charset="-122"/>
              </a:rPr>
              <a:t>标签</a:t>
            </a:r>
            <a:endParaRPr lang="zh-CN" b="1" dirty="0" smtClean="0">
              <a:solidFill>
                <a:srgbClr val="0070C0"/>
              </a:solidFill>
              <a:latin typeface="Impact MT Std" pitchFamily="34" charset="0"/>
              <a:ea typeface="微软雅黑" panose="020B0503020204020204" pitchFamily="34" charset="-122"/>
            </a:endParaRPr>
          </a:p>
        </p:txBody>
      </p:sp>
      <p:sp>
        <p:nvSpPr>
          <p:cNvPr id="12" name="文本框 1"/>
          <p:cNvSpPr txBox="1"/>
          <p:nvPr/>
        </p:nvSpPr>
        <p:spPr>
          <a:xfrm>
            <a:off x="747395" y="659130"/>
            <a:ext cx="8224520" cy="645160"/>
          </a:xfrm>
          <a:prstGeom prst="rect">
            <a:avLst/>
          </a:prstGeom>
          <a:noFill/>
          <a:ln w="9525">
            <a:noFill/>
          </a:ln>
        </p:spPr>
        <p:txBody>
          <a:bodyPr wrap="square" anchor="t">
            <a:spAutoFit/>
          </a:bodyPr>
          <a:p>
            <a:pPr>
              <a:lnSpc>
                <a:spcPct val="150000"/>
              </a:lnSpc>
            </a:pPr>
            <a:r>
              <a:rPr lang="en-US" sz="2400">
                <a:latin typeface="微软雅黑" panose="020B0503020204020204" pitchFamily="34" charset="-122"/>
                <a:ea typeface="微软雅黑" panose="020B0503020204020204" pitchFamily="34" charset="-122"/>
              </a:rPr>
              <a:t>1.通过创建标签的方式实现兼容</a:t>
            </a:r>
            <a:endParaRPr lang="en-US" sz="1800">
              <a:latin typeface="微软雅黑" panose="020B0503020204020204" pitchFamily="34" charset="-122"/>
              <a:ea typeface="微软雅黑" panose="020B0503020204020204" pitchFamily="34" charset="-122"/>
            </a:endParaRPr>
          </a:p>
        </p:txBody>
      </p:sp>
      <p:pic>
        <p:nvPicPr>
          <p:cNvPr id="13" name="图片 12" descr="4"/>
          <p:cNvPicPr>
            <a:picLocks noChangeAspect="1"/>
          </p:cNvPicPr>
          <p:nvPr/>
        </p:nvPicPr>
        <p:blipFill>
          <a:blip r:embed="rId1"/>
          <a:stretch>
            <a:fillRect/>
          </a:stretch>
        </p:blipFill>
        <p:spPr>
          <a:xfrm>
            <a:off x="914400" y="1304290"/>
            <a:ext cx="6189345" cy="34480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491865" y="173990"/>
            <a:ext cx="2159635" cy="327660"/>
          </a:xfrm>
          <a:prstGeom prst="rect">
            <a:avLst/>
          </a:prstGeom>
          <a:noFill/>
        </p:spPr>
        <p:txBody>
          <a:bodyPr wrap="square" lIns="51421" tIns="25710" rIns="51421" bIns="25710" rtlCol="0">
            <a:spAutoFit/>
          </a:bodyPr>
          <a:lstStyle/>
          <a:p>
            <a:pPr marL="0" lvl="1" algn="ctr"/>
            <a:r>
              <a:rPr lang="zh-CN" b="1" dirty="0" smtClean="0">
                <a:solidFill>
                  <a:srgbClr val="0070C0"/>
                </a:solidFill>
                <a:latin typeface="Impact MT Std" pitchFamily="34" charset="0"/>
                <a:ea typeface="微软雅黑" panose="020B0503020204020204" pitchFamily="34" charset="-122"/>
              </a:rPr>
              <a:t>兼容新</a:t>
            </a:r>
            <a:r>
              <a:rPr lang="zh-CN" b="1" dirty="0" smtClean="0">
                <a:solidFill>
                  <a:srgbClr val="0070C0"/>
                </a:solidFill>
                <a:latin typeface="Impact MT Std" pitchFamily="34" charset="0"/>
                <a:ea typeface="微软雅黑" panose="020B0503020204020204" pitchFamily="34" charset="-122"/>
              </a:rPr>
              <a:t>标签</a:t>
            </a:r>
            <a:endParaRPr lang="zh-CN" b="1" dirty="0" smtClean="0">
              <a:solidFill>
                <a:srgbClr val="0070C0"/>
              </a:solidFill>
              <a:latin typeface="Impact MT Std" pitchFamily="34" charset="0"/>
              <a:ea typeface="微软雅黑" panose="020B0503020204020204" pitchFamily="34" charset="-122"/>
            </a:endParaRPr>
          </a:p>
        </p:txBody>
      </p:sp>
      <p:sp>
        <p:nvSpPr>
          <p:cNvPr id="8196" name="文本框 1"/>
          <p:cNvSpPr txBox="1"/>
          <p:nvPr/>
        </p:nvSpPr>
        <p:spPr>
          <a:xfrm>
            <a:off x="614680" y="650875"/>
            <a:ext cx="8224520" cy="4384675"/>
          </a:xfrm>
          <a:prstGeom prst="rect">
            <a:avLst/>
          </a:prstGeom>
          <a:noFill/>
          <a:ln w="9525">
            <a:noFill/>
          </a:ln>
        </p:spPr>
        <p:txBody>
          <a:bodyPr wrap="square" anchor="t">
            <a:spAutoFit/>
          </a:bodyPr>
          <a:p>
            <a:pPr>
              <a:lnSpc>
                <a:spcPct val="150000"/>
              </a:lnSpc>
            </a:pPr>
            <a:r>
              <a:rPr lang="en-US" sz="2400">
                <a:latin typeface="微软雅黑" panose="020B0503020204020204" pitchFamily="34" charset="-122"/>
                <a:ea typeface="微软雅黑" panose="020B0503020204020204" pitchFamily="34" charset="-122"/>
              </a:rPr>
              <a:t>2. Html5shiv方案</a:t>
            </a:r>
            <a:endParaRPr lang="en-US" sz="24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shiv是刀，开门闸刀，剃刀意思。html5shiv是针对IE浏览器比较好的解决方案。html5shiv主要解决HTML5提出的新的元素不被IE6-8识别，这些新元素不能作为父节点包裹子元素，并且不能应用CSS样式</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可以引用一个js插件解决HTML5语义化标签在IE6-8不兼容问题。</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&lt;!--[if lt IE 9]&gt;</a:t>
            </a:r>
            <a:endParaRPr lang="en-US" sz="1800">
              <a:latin typeface="微软雅黑" panose="020B0503020204020204" pitchFamily="34" charset="-122"/>
              <a:ea typeface="微软雅黑" panose="020B0503020204020204" pitchFamily="34" charset="-122"/>
            </a:endParaRPr>
          </a:p>
          <a:p>
            <a:pPr lvl="2">
              <a:lnSpc>
                <a:spcPct val="150000"/>
              </a:lnSpc>
            </a:pPr>
            <a:r>
              <a:rPr lang="en-US" sz="1800">
                <a:latin typeface="微软雅黑" panose="020B0503020204020204" pitchFamily="34" charset="-122"/>
                <a:ea typeface="微软雅黑" panose="020B0503020204020204" pitchFamily="34" charset="-122"/>
              </a:rPr>
              <a:t>&lt;script type="text/javascript" src="https://cdn.bootcss.com/html5shiv/r29/html5.min.js"&gt;</a:t>
            </a:r>
            <a:endParaRPr lang="en-US" sz="1800">
              <a:latin typeface="微软雅黑" panose="020B0503020204020204" pitchFamily="34" charset="-122"/>
              <a:ea typeface="微软雅黑" panose="020B0503020204020204" pitchFamily="34" charset="-122"/>
            </a:endParaRPr>
          </a:p>
          <a:p>
            <a:pPr lvl="2">
              <a:lnSpc>
                <a:spcPct val="150000"/>
              </a:lnSpc>
            </a:pPr>
            <a:r>
              <a:rPr lang="en-US" sz="1800">
                <a:latin typeface="微软雅黑" panose="020B0503020204020204" pitchFamily="34" charset="-122"/>
                <a:ea typeface="微软雅黑" panose="020B0503020204020204" pitchFamily="34" charset="-122"/>
              </a:rPr>
              <a:t>&lt;/script&gt;</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&lt;![endif]--&gt;</a:t>
            </a:r>
            <a:endParaRPr lang="en-US" sz="18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726561" y="173845"/>
            <a:ext cx="1576869" cy="327660"/>
          </a:xfrm>
          <a:prstGeom prst="rect">
            <a:avLst/>
          </a:prstGeom>
          <a:noFill/>
        </p:spPr>
        <p:txBody>
          <a:bodyPr wrap="square" lIns="51421" tIns="25710" rIns="51421" bIns="25710" rtlCol="0">
            <a:spAutoFit/>
          </a:bodyPr>
          <a:lstStyle/>
          <a:p>
            <a:pPr marL="0" lvl="1" algn="ctr"/>
            <a:r>
              <a:rPr altLang="zh-CN" b="1" dirty="0" smtClean="0">
                <a:solidFill>
                  <a:srgbClr val="0070C0"/>
                </a:solidFill>
                <a:latin typeface="Impact MT Std" pitchFamily="34" charset="0"/>
                <a:ea typeface="微软雅黑" panose="020B0503020204020204" pitchFamily="34" charset="-122"/>
              </a:rPr>
              <a:t>主体结构标签</a:t>
            </a:r>
            <a:endParaRPr altLang="zh-CN" b="1" dirty="0" smtClean="0">
              <a:solidFill>
                <a:srgbClr val="0070C0"/>
              </a:solidFill>
              <a:latin typeface="Impact MT Std" pitchFamily="34" charset="0"/>
              <a:ea typeface="微软雅黑" panose="020B0503020204020204" pitchFamily="34" charset="-122"/>
            </a:endParaRPr>
          </a:p>
        </p:txBody>
      </p:sp>
      <p:pic>
        <p:nvPicPr>
          <p:cNvPr id="13" name="图片 12" descr="6"/>
          <p:cNvPicPr>
            <a:picLocks noChangeAspect="1"/>
          </p:cNvPicPr>
          <p:nvPr/>
        </p:nvPicPr>
        <p:blipFill>
          <a:blip r:embed="rId1"/>
          <a:stretch>
            <a:fillRect/>
          </a:stretch>
        </p:blipFill>
        <p:spPr>
          <a:xfrm>
            <a:off x="2111375" y="754380"/>
            <a:ext cx="5213350" cy="41954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491865" y="173990"/>
            <a:ext cx="2159635" cy="327660"/>
          </a:xfrm>
          <a:prstGeom prst="rect">
            <a:avLst/>
          </a:prstGeom>
          <a:noFill/>
        </p:spPr>
        <p:txBody>
          <a:bodyPr wrap="square" lIns="51421" tIns="25710" rIns="51421" bIns="25710" rtlCol="0">
            <a:spAutoFit/>
          </a:bodyPr>
          <a:lstStyle/>
          <a:p>
            <a:pPr marL="0" lvl="1" algn="ctr"/>
            <a:r>
              <a:rPr lang="zh-CN" b="1" dirty="0" smtClean="0">
                <a:solidFill>
                  <a:srgbClr val="0070C0"/>
                </a:solidFill>
                <a:latin typeface="Impact MT Std" pitchFamily="34" charset="0"/>
                <a:ea typeface="微软雅黑" panose="020B0503020204020204" pitchFamily="34" charset="-122"/>
              </a:rPr>
              <a:t>兼容新</a:t>
            </a:r>
            <a:r>
              <a:rPr lang="zh-CN" b="1" dirty="0" smtClean="0">
                <a:solidFill>
                  <a:srgbClr val="0070C0"/>
                </a:solidFill>
                <a:latin typeface="Impact MT Std" pitchFamily="34" charset="0"/>
                <a:ea typeface="微软雅黑" panose="020B0503020204020204" pitchFamily="34" charset="-122"/>
              </a:rPr>
              <a:t>标签</a:t>
            </a:r>
            <a:endParaRPr lang="zh-CN" b="1" dirty="0" smtClean="0">
              <a:solidFill>
                <a:srgbClr val="0070C0"/>
              </a:solidFill>
              <a:latin typeface="Impact MT Std" pitchFamily="34" charset="0"/>
              <a:ea typeface="微软雅黑" panose="020B0503020204020204" pitchFamily="34" charset="-122"/>
            </a:endParaRPr>
          </a:p>
        </p:txBody>
      </p:sp>
      <p:sp>
        <p:nvSpPr>
          <p:cNvPr id="12" name="文本框 11"/>
          <p:cNvSpPr txBox="1"/>
          <p:nvPr/>
        </p:nvSpPr>
        <p:spPr>
          <a:xfrm>
            <a:off x="814070" y="734060"/>
            <a:ext cx="6164580" cy="922020"/>
          </a:xfrm>
          <a:prstGeom prst="rect">
            <a:avLst/>
          </a:prstGeom>
          <a:noFill/>
        </p:spPr>
        <p:txBody>
          <a:bodyPr wrap="none" rtlCol="0">
            <a:spAutoFit/>
          </a:bodyPr>
          <a:p>
            <a:pPr algn="l"/>
            <a:r>
              <a:rPr lang="zh-CN" altLang="en-US"/>
              <a:t>其他浏览器会将其作为注释而忽略这些语句，</a:t>
            </a:r>
            <a:endParaRPr lang="zh-CN" altLang="en-US"/>
          </a:p>
          <a:p>
            <a:pPr algn="l"/>
            <a:r>
              <a:rPr lang="zh-CN" altLang="en-US"/>
              <a:t>因为他们是IE专门提供的一种语法，</a:t>
            </a:r>
            <a:endParaRPr lang="zh-CN" altLang="en-US"/>
          </a:p>
          <a:p>
            <a:pPr algn="l"/>
            <a:r>
              <a:rPr lang="zh-CN" altLang="en-US"/>
              <a:t>如此就能根据不同的IE版本加载对应的CSS或者JS文件了。</a:t>
            </a:r>
            <a:endParaRPr lang="zh-CN" altLang="en-US"/>
          </a:p>
        </p:txBody>
      </p:sp>
      <p:pic>
        <p:nvPicPr>
          <p:cNvPr id="13" name="图片 12" descr="12"/>
          <p:cNvPicPr>
            <a:picLocks noChangeAspect="1"/>
          </p:cNvPicPr>
          <p:nvPr/>
        </p:nvPicPr>
        <p:blipFill>
          <a:blip r:embed="rId1"/>
          <a:stretch>
            <a:fillRect/>
          </a:stretch>
        </p:blipFill>
        <p:spPr>
          <a:xfrm>
            <a:off x="897890" y="1728470"/>
            <a:ext cx="5996940" cy="32378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3484314" y="1525740"/>
            <a:ext cx="1046460" cy="1046460"/>
            <a:chOff x="1677608" y="2996952"/>
            <a:chExt cx="1395643" cy="1395643"/>
          </a:xfrm>
        </p:grpSpPr>
        <p:sp>
          <p:nvSpPr>
            <p:cNvPr id="13"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latin typeface="微软雅黑" panose="020B0503020204020204" pitchFamily="34" charset="-122"/>
                <a:ea typeface="微软雅黑" panose="020B0503020204020204" pitchFamily="34" charset="-122"/>
              </a:endParaRPr>
            </a:p>
          </p:txBody>
        </p:sp>
        <p:sp>
          <p:nvSpPr>
            <p:cNvPr id="14"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pSp>
        <p:nvGrpSpPr>
          <p:cNvPr id="15" name="组合 14"/>
          <p:cNvGrpSpPr/>
          <p:nvPr/>
        </p:nvGrpSpPr>
        <p:grpSpPr>
          <a:xfrm>
            <a:off x="4584766" y="1525740"/>
            <a:ext cx="1046460" cy="1046460"/>
            <a:chOff x="1677608" y="2996952"/>
            <a:chExt cx="1395643" cy="1395643"/>
          </a:xfrm>
        </p:grpSpPr>
        <p:sp>
          <p:nvSpPr>
            <p:cNvPr id="16"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latin typeface="微软雅黑" panose="020B0503020204020204" pitchFamily="34" charset="-122"/>
                <a:ea typeface="微软雅黑" panose="020B0503020204020204" pitchFamily="34" charset="-122"/>
              </a:endParaRPr>
            </a:p>
          </p:txBody>
        </p:sp>
        <p:sp>
          <p:nvSpPr>
            <p:cNvPr id="17"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5685217" y="1525740"/>
            <a:ext cx="1046460" cy="1046460"/>
            <a:chOff x="1677608" y="2996952"/>
            <a:chExt cx="1395643" cy="1395643"/>
          </a:xfrm>
        </p:grpSpPr>
        <p:sp>
          <p:nvSpPr>
            <p:cNvPr id="19"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latin typeface="微软雅黑" panose="020B0503020204020204" pitchFamily="34" charset="-122"/>
                <a:ea typeface="微软雅黑" panose="020B0503020204020204" pitchFamily="34" charset="-122"/>
              </a:endParaRPr>
            </a:p>
          </p:txBody>
        </p:sp>
        <p:sp>
          <p:nvSpPr>
            <p:cNvPr id="20"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pSp>
        <p:nvGrpSpPr>
          <p:cNvPr id="21" name="组合 20"/>
          <p:cNvGrpSpPr/>
          <p:nvPr/>
        </p:nvGrpSpPr>
        <p:grpSpPr>
          <a:xfrm>
            <a:off x="2414485" y="1517738"/>
            <a:ext cx="1046460" cy="1046460"/>
            <a:chOff x="1677608" y="2996952"/>
            <a:chExt cx="1395643" cy="1395643"/>
          </a:xfrm>
        </p:grpSpPr>
        <p:sp>
          <p:nvSpPr>
            <p:cNvPr id="22"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latin typeface="微软雅黑" panose="020B0503020204020204" pitchFamily="34" charset="-122"/>
                <a:ea typeface="微软雅黑" panose="020B0503020204020204" pitchFamily="34" charset="-122"/>
              </a:endParaRPr>
            </a:p>
          </p:txBody>
        </p:sp>
        <p:sp>
          <p:nvSpPr>
            <p:cNvPr id="23"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sp>
        <p:nvSpPr>
          <p:cNvPr id="24" name="TextBox 23"/>
          <p:cNvSpPr txBox="1"/>
          <p:nvPr/>
        </p:nvSpPr>
        <p:spPr>
          <a:xfrm flipH="1">
            <a:off x="2802397" y="1741708"/>
            <a:ext cx="269960" cy="598805"/>
          </a:xfrm>
          <a:prstGeom prst="rect">
            <a:avLst/>
          </a:prstGeom>
          <a:noFill/>
        </p:spPr>
        <p:txBody>
          <a:bodyPr wrap="square" rtlCol="0">
            <a:spAutoFit/>
          </a:bodyPr>
          <a:lstStyle/>
          <a:p>
            <a:pPr algn="ctr"/>
            <a:r>
              <a:rPr lang="zh-CN" altLang="en-US" sz="3300" b="1" dirty="0" smtClean="0">
                <a:solidFill>
                  <a:schemeClr val="bg1"/>
                </a:solidFill>
                <a:latin typeface="微软雅黑" panose="020B0503020204020204" pitchFamily="34" charset="-122"/>
                <a:ea typeface="微软雅黑" panose="020B0503020204020204" pitchFamily="34" charset="-122"/>
              </a:rPr>
              <a:t>本</a:t>
            </a:r>
            <a:endParaRPr lang="id-ID" sz="3300" b="1" dirty="0">
              <a:solidFill>
                <a:schemeClr val="bg1"/>
              </a:solidFill>
              <a:latin typeface="微软雅黑" panose="020B0503020204020204" pitchFamily="34" charset="-122"/>
              <a:ea typeface="微软雅黑" panose="020B0503020204020204" pitchFamily="34" charset="-122"/>
            </a:endParaRPr>
          </a:p>
        </p:txBody>
      </p:sp>
      <p:sp>
        <p:nvSpPr>
          <p:cNvPr id="25" name="TextBox 24"/>
          <p:cNvSpPr txBox="1"/>
          <p:nvPr/>
        </p:nvSpPr>
        <p:spPr>
          <a:xfrm flipH="1">
            <a:off x="3872902" y="1741073"/>
            <a:ext cx="269960" cy="598805"/>
          </a:xfrm>
          <a:prstGeom prst="rect">
            <a:avLst/>
          </a:prstGeom>
          <a:noFill/>
        </p:spPr>
        <p:txBody>
          <a:bodyPr wrap="square" rtlCol="0">
            <a:spAutoFit/>
          </a:bodyPr>
          <a:lstStyle/>
          <a:p>
            <a:pPr algn="ctr"/>
            <a:r>
              <a:rPr lang="zh-CN" altLang="en-US" sz="3300" b="1" dirty="0">
                <a:solidFill>
                  <a:schemeClr val="bg1"/>
                </a:solidFill>
                <a:latin typeface="微软雅黑" panose="020B0503020204020204" pitchFamily="34" charset="-122"/>
                <a:ea typeface="微软雅黑" panose="020B0503020204020204" pitchFamily="34" charset="-122"/>
              </a:rPr>
              <a:t>章</a:t>
            </a:r>
            <a:endParaRPr lang="id-ID" sz="3300" b="1" dirty="0">
              <a:solidFill>
                <a:schemeClr val="bg1"/>
              </a:solidFill>
              <a:latin typeface="微软雅黑" panose="020B0503020204020204" pitchFamily="34" charset="-122"/>
              <a:ea typeface="微软雅黑" panose="020B0503020204020204" pitchFamily="34" charset="-122"/>
            </a:endParaRPr>
          </a:p>
        </p:txBody>
      </p:sp>
      <p:sp>
        <p:nvSpPr>
          <p:cNvPr id="26" name="TextBox 25"/>
          <p:cNvSpPr txBox="1"/>
          <p:nvPr/>
        </p:nvSpPr>
        <p:spPr>
          <a:xfrm flipH="1">
            <a:off x="4972825" y="1741708"/>
            <a:ext cx="269960" cy="598805"/>
          </a:xfrm>
          <a:prstGeom prst="rect">
            <a:avLst/>
          </a:prstGeom>
          <a:noFill/>
        </p:spPr>
        <p:txBody>
          <a:bodyPr wrap="square" rtlCol="0">
            <a:spAutoFit/>
          </a:bodyPr>
          <a:lstStyle/>
          <a:p>
            <a:pPr algn="ctr"/>
            <a:r>
              <a:rPr lang="zh-CN" altLang="en-US" sz="3300" b="1" dirty="0" smtClean="0">
                <a:solidFill>
                  <a:schemeClr val="bg1"/>
                </a:solidFill>
                <a:latin typeface="微软雅黑" panose="020B0503020204020204" pitchFamily="34" charset="-122"/>
                <a:ea typeface="微软雅黑" panose="020B0503020204020204" pitchFamily="34" charset="-122"/>
              </a:rPr>
              <a:t>结</a:t>
            </a:r>
            <a:endParaRPr lang="id-ID" sz="3300" b="1" dirty="0">
              <a:solidFill>
                <a:schemeClr val="bg1"/>
              </a:solidFill>
              <a:latin typeface="微软雅黑" panose="020B0503020204020204" pitchFamily="34" charset="-122"/>
              <a:ea typeface="微软雅黑" panose="020B0503020204020204" pitchFamily="34" charset="-122"/>
            </a:endParaRPr>
          </a:p>
        </p:txBody>
      </p:sp>
      <p:sp>
        <p:nvSpPr>
          <p:cNvPr id="27" name="TextBox 26"/>
          <p:cNvSpPr txBox="1"/>
          <p:nvPr/>
        </p:nvSpPr>
        <p:spPr>
          <a:xfrm flipH="1">
            <a:off x="6073028" y="1741708"/>
            <a:ext cx="269960" cy="598805"/>
          </a:xfrm>
          <a:prstGeom prst="rect">
            <a:avLst/>
          </a:prstGeom>
          <a:noFill/>
        </p:spPr>
        <p:txBody>
          <a:bodyPr wrap="square" rtlCol="0">
            <a:spAutoFit/>
          </a:bodyPr>
          <a:lstStyle/>
          <a:p>
            <a:pPr algn="ctr"/>
            <a:r>
              <a:rPr lang="zh-CN" altLang="id-ID" sz="3300" b="1" dirty="0">
                <a:solidFill>
                  <a:schemeClr val="bg1"/>
                </a:solidFill>
                <a:latin typeface="微软雅黑" panose="020B0503020204020204" pitchFamily="34" charset="-122"/>
                <a:ea typeface="微软雅黑" panose="020B0503020204020204" pitchFamily="34" charset="-122"/>
              </a:rPr>
              <a:t>束</a:t>
            </a:r>
            <a:endParaRPr lang="zh-CN" altLang="id-ID" sz="3300" b="1" dirty="0">
              <a:solidFill>
                <a:schemeClr val="bg1"/>
              </a:solidFill>
              <a:latin typeface="微软雅黑" panose="020B0503020204020204" pitchFamily="34" charset="-122"/>
              <a:ea typeface="微软雅黑" panose="020B0503020204020204" pitchFamily="34" charset="-122"/>
            </a:endParaRPr>
          </a:p>
        </p:txBody>
      </p:sp>
      <p:sp>
        <p:nvSpPr>
          <p:cNvPr id="32" name="矩形 31"/>
          <p:cNvSpPr/>
          <p:nvPr/>
        </p:nvSpPr>
        <p:spPr>
          <a:xfrm>
            <a:off x="7369175" y="698500"/>
            <a:ext cx="1560195" cy="300355"/>
          </a:xfrm>
          <a:prstGeom prst="rect">
            <a:avLst/>
          </a:prstGeom>
        </p:spPr>
        <p:txBody>
          <a:bodyPr wrap="none">
            <a:spAutoFit/>
          </a:bodyPr>
          <a:lstStyle/>
          <a:p>
            <a:r>
              <a:rPr lang="zh-CN" altLang="en-US" sz="1350" b="1" dirty="0" smtClean="0">
                <a:solidFill>
                  <a:schemeClr val="bg1"/>
                </a:solidFill>
                <a:latin typeface="微软雅黑" panose="020B0503020204020204" pitchFamily="34" charset="-122"/>
                <a:ea typeface="微软雅黑" panose="020B0503020204020204" pitchFamily="34" charset="-122"/>
              </a:rPr>
              <a:t>答辩人：第一</a:t>
            </a:r>
            <a:r>
              <a:rPr lang="en-US" altLang="zh-CN" sz="1350" b="1" dirty="0" smtClean="0">
                <a:solidFill>
                  <a:schemeClr val="bg1"/>
                </a:solidFill>
                <a:latin typeface="微软雅黑" panose="020B0503020204020204" pitchFamily="34" charset="-122"/>
                <a:ea typeface="微软雅黑" panose="020B0503020204020204" pitchFamily="34" charset="-122"/>
              </a:rPr>
              <a:t>PPT</a:t>
            </a:r>
            <a:endParaRPr lang="en-US" altLang="zh-CN" sz="1350" b="1" dirty="0" smtClean="0">
              <a:solidFill>
                <a:schemeClr val="bg1"/>
              </a:solidFill>
              <a:latin typeface="微软雅黑" panose="020B0503020204020204" pitchFamily="34" charset="-122"/>
              <a:ea typeface="微软雅黑" panose="020B0503020204020204" pitchFamily="34" charset="-122"/>
            </a:endParaRPr>
          </a:p>
        </p:txBody>
      </p:sp>
      <p:sp>
        <p:nvSpPr>
          <p:cNvPr id="2" name="Freeform 9"/>
          <p:cNvSpPr>
            <a:spLocks noEditPoints="1"/>
          </p:cNvSpPr>
          <p:nvPr/>
        </p:nvSpPr>
        <p:spPr bwMode="auto">
          <a:xfrm rot="19469485">
            <a:off x="330912" y="290925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3" name="Freeform 9"/>
          <p:cNvSpPr>
            <a:spLocks noEditPoints="1"/>
          </p:cNvSpPr>
          <p:nvPr/>
        </p:nvSpPr>
        <p:spPr bwMode="auto">
          <a:xfrm rot="19469485">
            <a:off x="2980767" y="35353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lstStyle/>
          <a:p>
            <a:endParaRPr lang="zh-CN" altLang="en-US" sz="1350"/>
          </a:p>
        </p:txBody>
      </p:sp>
      <p:sp>
        <p:nvSpPr>
          <p:cNvPr id="8" name="Freeform 9"/>
          <p:cNvSpPr>
            <a:spLocks noEditPoints="1"/>
          </p:cNvSpPr>
          <p:nvPr/>
        </p:nvSpPr>
        <p:spPr bwMode="auto">
          <a:xfrm rot="19469485">
            <a:off x="7621982" y="3632522"/>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9" name="Freeform 9"/>
          <p:cNvSpPr>
            <a:spLocks noEditPoints="1"/>
          </p:cNvSpPr>
          <p:nvPr/>
        </p:nvSpPr>
        <p:spPr bwMode="auto">
          <a:xfrm rot="19469485">
            <a:off x="5181677" y="290925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lstStyle/>
          <a:p>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290">
                                          <p:stCondLst>
                                            <p:cond delay="0"/>
                                          </p:stCondLst>
                                        </p:cTn>
                                        <p:tgtEl>
                                          <p:spTgt spid="21"/>
                                        </p:tgtEl>
                                      </p:cBhvr>
                                    </p:animEffect>
                                    <p:anim calcmode="lin" valueType="num">
                                      <p:cBhvr>
                                        <p:cTn id="8" dur="911"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21"/>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21"/>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21"/>
                                        </p:tgtEl>
                                        <p:attrNameLst>
                                          <p:attrName>ppt_y</p:attrName>
                                        </p:attrNameLst>
                                      </p:cBhvr>
                                      <p:tavLst>
                                        <p:tav tm="0" fmla="#ppt_y-sin(pi*$)/81">
                                          <p:val>
                                            <p:fltVal val="0"/>
                                          </p:val>
                                        </p:tav>
                                        <p:tav tm="100000">
                                          <p:val>
                                            <p:fltVal val="1"/>
                                          </p:val>
                                        </p:tav>
                                      </p:tavLst>
                                    </p:anim>
                                    <p:animScale>
                                      <p:cBhvr>
                                        <p:cTn id="13" dur="13">
                                          <p:stCondLst>
                                            <p:cond delay="325"/>
                                          </p:stCondLst>
                                        </p:cTn>
                                        <p:tgtEl>
                                          <p:spTgt spid="21"/>
                                        </p:tgtEl>
                                      </p:cBhvr>
                                      <p:to x="100000" y="60000"/>
                                    </p:animScale>
                                    <p:animScale>
                                      <p:cBhvr>
                                        <p:cTn id="14" dur="83" decel="50000">
                                          <p:stCondLst>
                                            <p:cond delay="338"/>
                                          </p:stCondLst>
                                        </p:cTn>
                                        <p:tgtEl>
                                          <p:spTgt spid="21"/>
                                        </p:tgtEl>
                                      </p:cBhvr>
                                      <p:to x="100000" y="100000"/>
                                    </p:animScale>
                                    <p:animScale>
                                      <p:cBhvr>
                                        <p:cTn id="15" dur="13">
                                          <p:stCondLst>
                                            <p:cond delay="656"/>
                                          </p:stCondLst>
                                        </p:cTn>
                                        <p:tgtEl>
                                          <p:spTgt spid="21"/>
                                        </p:tgtEl>
                                      </p:cBhvr>
                                      <p:to x="100000" y="80000"/>
                                    </p:animScale>
                                    <p:animScale>
                                      <p:cBhvr>
                                        <p:cTn id="16" dur="83" decel="50000">
                                          <p:stCondLst>
                                            <p:cond delay="669"/>
                                          </p:stCondLst>
                                        </p:cTn>
                                        <p:tgtEl>
                                          <p:spTgt spid="21"/>
                                        </p:tgtEl>
                                      </p:cBhvr>
                                      <p:to x="100000" y="100000"/>
                                    </p:animScale>
                                    <p:animScale>
                                      <p:cBhvr>
                                        <p:cTn id="17" dur="13">
                                          <p:stCondLst>
                                            <p:cond delay="821"/>
                                          </p:stCondLst>
                                        </p:cTn>
                                        <p:tgtEl>
                                          <p:spTgt spid="21"/>
                                        </p:tgtEl>
                                      </p:cBhvr>
                                      <p:to x="100000" y="90000"/>
                                    </p:animScale>
                                    <p:animScale>
                                      <p:cBhvr>
                                        <p:cTn id="18" dur="83" decel="50000">
                                          <p:stCondLst>
                                            <p:cond delay="834"/>
                                          </p:stCondLst>
                                        </p:cTn>
                                        <p:tgtEl>
                                          <p:spTgt spid="21"/>
                                        </p:tgtEl>
                                      </p:cBhvr>
                                      <p:to x="100000" y="100000"/>
                                    </p:animScale>
                                    <p:animScale>
                                      <p:cBhvr>
                                        <p:cTn id="19" dur="13">
                                          <p:stCondLst>
                                            <p:cond delay="904"/>
                                          </p:stCondLst>
                                        </p:cTn>
                                        <p:tgtEl>
                                          <p:spTgt spid="21"/>
                                        </p:tgtEl>
                                      </p:cBhvr>
                                      <p:to x="100000" y="95000"/>
                                    </p:animScale>
                                    <p:animScale>
                                      <p:cBhvr>
                                        <p:cTn id="20" dur="83" decel="50000">
                                          <p:stCondLst>
                                            <p:cond delay="917"/>
                                          </p:stCondLst>
                                        </p:cTn>
                                        <p:tgtEl>
                                          <p:spTgt spid="21"/>
                                        </p:tgtEl>
                                      </p:cBhvr>
                                      <p:to x="100000" y="100000"/>
                                    </p:animScale>
                                  </p:childTnLst>
                                </p:cTn>
                              </p:par>
                            </p:childTnLst>
                          </p:cTn>
                        </p:par>
                        <p:par>
                          <p:cTn id="21" fill="hold">
                            <p:stCondLst>
                              <p:cond delay="1000"/>
                            </p:stCondLst>
                            <p:childTnLst>
                              <p:par>
                                <p:cTn id="22" presetID="26" presetClass="entr" presetSubtype="0" fill="hold"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down)">
                                      <p:cBhvr>
                                        <p:cTn id="24" dur="290">
                                          <p:stCondLst>
                                            <p:cond delay="0"/>
                                          </p:stCondLst>
                                        </p:cTn>
                                        <p:tgtEl>
                                          <p:spTgt spid="12"/>
                                        </p:tgtEl>
                                      </p:cBhvr>
                                    </p:animEffect>
                                    <p:anim calcmode="lin" valueType="num">
                                      <p:cBhvr>
                                        <p:cTn id="25" dur="911"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26" dur="332"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27" dur="332" tmFilter="0, 0; 0.125,0.2665; 0.25,0.4; 0.375,0.465; 0.5,0.5;  0.625,0.535; 0.75,0.6; 0.875,0.7335; 1,1">
                                          <p:stCondLst>
                                            <p:cond delay="332"/>
                                          </p:stCondLst>
                                        </p:cTn>
                                        <p:tgtEl>
                                          <p:spTgt spid="12"/>
                                        </p:tgtEl>
                                        <p:attrNameLst>
                                          <p:attrName>ppt_y</p:attrName>
                                        </p:attrNameLst>
                                      </p:cBhvr>
                                      <p:tavLst>
                                        <p:tav tm="0" fmla="#ppt_y-sin(pi*$)/9">
                                          <p:val>
                                            <p:fltVal val="0"/>
                                          </p:val>
                                        </p:tav>
                                        <p:tav tm="100000">
                                          <p:val>
                                            <p:fltVal val="1"/>
                                          </p:val>
                                        </p:tav>
                                      </p:tavLst>
                                    </p:anim>
                                    <p:anim calcmode="lin" valueType="num">
                                      <p:cBhvr>
                                        <p:cTn id="28" dur="166" tmFilter="0, 0; 0.125,0.2665; 0.25,0.4; 0.375,0.465; 0.5,0.5;  0.625,0.535; 0.75,0.6; 0.875,0.7335; 1,1">
                                          <p:stCondLst>
                                            <p:cond delay="662"/>
                                          </p:stCondLst>
                                        </p:cTn>
                                        <p:tgtEl>
                                          <p:spTgt spid="12"/>
                                        </p:tgtEl>
                                        <p:attrNameLst>
                                          <p:attrName>ppt_y</p:attrName>
                                        </p:attrNameLst>
                                      </p:cBhvr>
                                      <p:tavLst>
                                        <p:tav tm="0" fmla="#ppt_y-sin(pi*$)/27">
                                          <p:val>
                                            <p:fltVal val="0"/>
                                          </p:val>
                                        </p:tav>
                                        <p:tav tm="100000">
                                          <p:val>
                                            <p:fltVal val="1"/>
                                          </p:val>
                                        </p:tav>
                                      </p:tavLst>
                                    </p:anim>
                                    <p:anim calcmode="lin" valueType="num">
                                      <p:cBhvr>
                                        <p:cTn id="29" dur="82" tmFilter="0, 0; 0.125,0.2665; 0.25,0.4; 0.375,0.465; 0.5,0.5;  0.625,0.535; 0.75,0.6; 0.875,0.7335; 1,1">
                                          <p:stCondLst>
                                            <p:cond delay="828"/>
                                          </p:stCondLst>
                                        </p:cTn>
                                        <p:tgtEl>
                                          <p:spTgt spid="12"/>
                                        </p:tgtEl>
                                        <p:attrNameLst>
                                          <p:attrName>ppt_y</p:attrName>
                                        </p:attrNameLst>
                                      </p:cBhvr>
                                      <p:tavLst>
                                        <p:tav tm="0" fmla="#ppt_y-sin(pi*$)/81">
                                          <p:val>
                                            <p:fltVal val="0"/>
                                          </p:val>
                                        </p:tav>
                                        <p:tav tm="100000">
                                          <p:val>
                                            <p:fltVal val="1"/>
                                          </p:val>
                                        </p:tav>
                                      </p:tavLst>
                                    </p:anim>
                                    <p:animScale>
                                      <p:cBhvr>
                                        <p:cTn id="30" dur="13">
                                          <p:stCondLst>
                                            <p:cond delay="325"/>
                                          </p:stCondLst>
                                        </p:cTn>
                                        <p:tgtEl>
                                          <p:spTgt spid="12"/>
                                        </p:tgtEl>
                                      </p:cBhvr>
                                      <p:to x="100000" y="60000"/>
                                    </p:animScale>
                                    <p:animScale>
                                      <p:cBhvr>
                                        <p:cTn id="31" dur="83" decel="50000">
                                          <p:stCondLst>
                                            <p:cond delay="338"/>
                                          </p:stCondLst>
                                        </p:cTn>
                                        <p:tgtEl>
                                          <p:spTgt spid="12"/>
                                        </p:tgtEl>
                                      </p:cBhvr>
                                      <p:to x="100000" y="100000"/>
                                    </p:animScale>
                                    <p:animScale>
                                      <p:cBhvr>
                                        <p:cTn id="32" dur="13">
                                          <p:stCondLst>
                                            <p:cond delay="656"/>
                                          </p:stCondLst>
                                        </p:cTn>
                                        <p:tgtEl>
                                          <p:spTgt spid="12"/>
                                        </p:tgtEl>
                                      </p:cBhvr>
                                      <p:to x="100000" y="80000"/>
                                    </p:animScale>
                                    <p:animScale>
                                      <p:cBhvr>
                                        <p:cTn id="33" dur="83" decel="50000">
                                          <p:stCondLst>
                                            <p:cond delay="669"/>
                                          </p:stCondLst>
                                        </p:cTn>
                                        <p:tgtEl>
                                          <p:spTgt spid="12"/>
                                        </p:tgtEl>
                                      </p:cBhvr>
                                      <p:to x="100000" y="100000"/>
                                    </p:animScale>
                                    <p:animScale>
                                      <p:cBhvr>
                                        <p:cTn id="34" dur="13">
                                          <p:stCondLst>
                                            <p:cond delay="821"/>
                                          </p:stCondLst>
                                        </p:cTn>
                                        <p:tgtEl>
                                          <p:spTgt spid="12"/>
                                        </p:tgtEl>
                                      </p:cBhvr>
                                      <p:to x="100000" y="90000"/>
                                    </p:animScale>
                                    <p:animScale>
                                      <p:cBhvr>
                                        <p:cTn id="35" dur="83" decel="50000">
                                          <p:stCondLst>
                                            <p:cond delay="834"/>
                                          </p:stCondLst>
                                        </p:cTn>
                                        <p:tgtEl>
                                          <p:spTgt spid="12"/>
                                        </p:tgtEl>
                                      </p:cBhvr>
                                      <p:to x="100000" y="100000"/>
                                    </p:animScale>
                                    <p:animScale>
                                      <p:cBhvr>
                                        <p:cTn id="36" dur="13">
                                          <p:stCondLst>
                                            <p:cond delay="904"/>
                                          </p:stCondLst>
                                        </p:cTn>
                                        <p:tgtEl>
                                          <p:spTgt spid="12"/>
                                        </p:tgtEl>
                                      </p:cBhvr>
                                      <p:to x="100000" y="95000"/>
                                    </p:animScale>
                                    <p:animScale>
                                      <p:cBhvr>
                                        <p:cTn id="37" dur="83" decel="50000">
                                          <p:stCondLst>
                                            <p:cond delay="917"/>
                                          </p:stCondLst>
                                        </p:cTn>
                                        <p:tgtEl>
                                          <p:spTgt spid="12"/>
                                        </p:tgtEl>
                                      </p:cBhvr>
                                      <p:to x="100000" y="100000"/>
                                    </p:animScale>
                                  </p:childTnLst>
                                </p:cTn>
                              </p:par>
                            </p:childTnLst>
                          </p:cTn>
                        </p:par>
                        <p:par>
                          <p:cTn id="38" fill="hold">
                            <p:stCondLst>
                              <p:cond delay="2000"/>
                            </p:stCondLst>
                            <p:childTnLst>
                              <p:par>
                                <p:cTn id="39" presetID="26" presetClass="entr" presetSubtype="0" fill="hold"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down)">
                                      <p:cBhvr>
                                        <p:cTn id="41" dur="290">
                                          <p:stCondLst>
                                            <p:cond delay="0"/>
                                          </p:stCondLst>
                                        </p:cTn>
                                        <p:tgtEl>
                                          <p:spTgt spid="15"/>
                                        </p:tgtEl>
                                      </p:cBhvr>
                                    </p:animEffect>
                                    <p:anim calcmode="lin" valueType="num">
                                      <p:cBhvr>
                                        <p:cTn id="42" dur="911"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43" dur="332"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44" dur="332" tmFilter="0, 0; 0.125,0.2665; 0.25,0.4; 0.375,0.465; 0.5,0.5;  0.625,0.535; 0.75,0.6; 0.875,0.7335; 1,1">
                                          <p:stCondLst>
                                            <p:cond delay="332"/>
                                          </p:stCondLst>
                                        </p:cTn>
                                        <p:tgtEl>
                                          <p:spTgt spid="15"/>
                                        </p:tgtEl>
                                        <p:attrNameLst>
                                          <p:attrName>ppt_y</p:attrName>
                                        </p:attrNameLst>
                                      </p:cBhvr>
                                      <p:tavLst>
                                        <p:tav tm="0" fmla="#ppt_y-sin(pi*$)/9">
                                          <p:val>
                                            <p:fltVal val="0"/>
                                          </p:val>
                                        </p:tav>
                                        <p:tav tm="100000">
                                          <p:val>
                                            <p:fltVal val="1"/>
                                          </p:val>
                                        </p:tav>
                                      </p:tavLst>
                                    </p:anim>
                                    <p:anim calcmode="lin" valueType="num">
                                      <p:cBhvr>
                                        <p:cTn id="45" dur="166" tmFilter="0, 0; 0.125,0.2665; 0.25,0.4; 0.375,0.465; 0.5,0.5;  0.625,0.535; 0.75,0.6; 0.875,0.7335; 1,1">
                                          <p:stCondLst>
                                            <p:cond delay="662"/>
                                          </p:stCondLst>
                                        </p:cTn>
                                        <p:tgtEl>
                                          <p:spTgt spid="15"/>
                                        </p:tgtEl>
                                        <p:attrNameLst>
                                          <p:attrName>ppt_y</p:attrName>
                                        </p:attrNameLst>
                                      </p:cBhvr>
                                      <p:tavLst>
                                        <p:tav tm="0" fmla="#ppt_y-sin(pi*$)/27">
                                          <p:val>
                                            <p:fltVal val="0"/>
                                          </p:val>
                                        </p:tav>
                                        <p:tav tm="100000">
                                          <p:val>
                                            <p:fltVal val="1"/>
                                          </p:val>
                                        </p:tav>
                                      </p:tavLst>
                                    </p:anim>
                                    <p:anim calcmode="lin" valueType="num">
                                      <p:cBhvr>
                                        <p:cTn id="46" dur="82" tmFilter="0, 0; 0.125,0.2665; 0.25,0.4; 0.375,0.465; 0.5,0.5;  0.625,0.535; 0.75,0.6; 0.875,0.7335; 1,1">
                                          <p:stCondLst>
                                            <p:cond delay="828"/>
                                          </p:stCondLst>
                                        </p:cTn>
                                        <p:tgtEl>
                                          <p:spTgt spid="15"/>
                                        </p:tgtEl>
                                        <p:attrNameLst>
                                          <p:attrName>ppt_y</p:attrName>
                                        </p:attrNameLst>
                                      </p:cBhvr>
                                      <p:tavLst>
                                        <p:tav tm="0" fmla="#ppt_y-sin(pi*$)/81">
                                          <p:val>
                                            <p:fltVal val="0"/>
                                          </p:val>
                                        </p:tav>
                                        <p:tav tm="100000">
                                          <p:val>
                                            <p:fltVal val="1"/>
                                          </p:val>
                                        </p:tav>
                                      </p:tavLst>
                                    </p:anim>
                                    <p:animScale>
                                      <p:cBhvr>
                                        <p:cTn id="47" dur="13">
                                          <p:stCondLst>
                                            <p:cond delay="325"/>
                                          </p:stCondLst>
                                        </p:cTn>
                                        <p:tgtEl>
                                          <p:spTgt spid="15"/>
                                        </p:tgtEl>
                                      </p:cBhvr>
                                      <p:to x="100000" y="60000"/>
                                    </p:animScale>
                                    <p:animScale>
                                      <p:cBhvr>
                                        <p:cTn id="48" dur="83" decel="50000">
                                          <p:stCondLst>
                                            <p:cond delay="338"/>
                                          </p:stCondLst>
                                        </p:cTn>
                                        <p:tgtEl>
                                          <p:spTgt spid="15"/>
                                        </p:tgtEl>
                                      </p:cBhvr>
                                      <p:to x="100000" y="100000"/>
                                    </p:animScale>
                                    <p:animScale>
                                      <p:cBhvr>
                                        <p:cTn id="49" dur="13">
                                          <p:stCondLst>
                                            <p:cond delay="656"/>
                                          </p:stCondLst>
                                        </p:cTn>
                                        <p:tgtEl>
                                          <p:spTgt spid="15"/>
                                        </p:tgtEl>
                                      </p:cBhvr>
                                      <p:to x="100000" y="80000"/>
                                    </p:animScale>
                                    <p:animScale>
                                      <p:cBhvr>
                                        <p:cTn id="50" dur="83" decel="50000">
                                          <p:stCondLst>
                                            <p:cond delay="669"/>
                                          </p:stCondLst>
                                        </p:cTn>
                                        <p:tgtEl>
                                          <p:spTgt spid="15"/>
                                        </p:tgtEl>
                                      </p:cBhvr>
                                      <p:to x="100000" y="100000"/>
                                    </p:animScale>
                                    <p:animScale>
                                      <p:cBhvr>
                                        <p:cTn id="51" dur="13">
                                          <p:stCondLst>
                                            <p:cond delay="821"/>
                                          </p:stCondLst>
                                        </p:cTn>
                                        <p:tgtEl>
                                          <p:spTgt spid="15"/>
                                        </p:tgtEl>
                                      </p:cBhvr>
                                      <p:to x="100000" y="90000"/>
                                    </p:animScale>
                                    <p:animScale>
                                      <p:cBhvr>
                                        <p:cTn id="52" dur="83" decel="50000">
                                          <p:stCondLst>
                                            <p:cond delay="834"/>
                                          </p:stCondLst>
                                        </p:cTn>
                                        <p:tgtEl>
                                          <p:spTgt spid="15"/>
                                        </p:tgtEl>
                                      </p:cBhvr>
                                      <p:to x="100000" y="100000"/>
                                    </p:animScale>
                                    <p:animScale>
                                      <p:cBhvr>
                                        <p:cTn id="53" dur="13">
                                          <p:stCondLst>
                                            <p:cond delay="904"/>
                                          </p:stCondLst>
                                        </p:cTn>
                                        <p:tgtEl>
                                          <p:spTgt spid="15"/>
                                        </p:tgtEl>
                                      </p:cBhvr>
                                      <p:to x="100000" y="95000"/>
                                    </p:animScale>
                                    <p:animScale>
                                      <p:cBhvr>
                                        <p:cTn id="54" dur="83" decel="50000">
                                          <p:stCondLst>
                                            <p:cond delay="917"/>
                                          </p:stCondLst>
                                        </p:cTn>
                                        <p:tgtEl>
                                          <p:spTgt spid="15"/>
                                        </p:tgtEl>
                                      </p:cBhvr>
                                      <p:to x="100000" y="100000"/>
                                    </p:animScale>
                                  </p:childTnLst>
                                </p:cTn>
                              </p:par>
                            </p:childTnLst>
                          </p:cTn>
                        </p:par>
                        <p:par>
                          <p:cTn id="55" fill="hold">
                            <p:stCondLst>
                              <p:cond delay="3000"/>
                            </p:stCondLst>
                            <p:childTnLst>
                              <p:par>
                                <p:cTn id="56" presetID="26" presetClass="entr" presetSubtype="0" fill="hold" nodeType="after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wipe(down)">
                                      <p:cBhvr>
                                        <p:cTn id="58" dur="290">
                                          <p:stCondLst>
                                            <p:cond delay="0"/>
                                          </p:stCondLst>
                                        </p:cTn>
                                        <p:tgtEl>
                                          <p:spTgt spid="18"/>
                                        </p:tgtEl>
                                      </p:cBhvr>
                                    </p:animEffect>
                                    <p:anim calcmode="lin" valueType="num">
                                      <p:cBhvr>
                                        <p:cTn id="59" dur="911"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60" dur="332"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61" dur="332" tmFilter="0, 0; 0.125,0.2665; 0.25,0.4; 0.375,0.465; 0.5,0.5;  0.625,0.535; 0.75,0.6; 0.875,0.7335; 1,1">
                                          <p:stCondLst>
                                            <p:cond delay="332"/>
                                          </p:stCondLst>
                                        </p:cTn>
                                        <p:tgtEl>
                                          <p:spTgt spid="18"/>
                                        </p:tgtEl>
                                        <p:attrNameLst>
                                          <p:attrName>ppt_y</p:attrName>
                                        </p:attrNameLst>
                                      </p:cBhvr>
                                      <p:tavLst>
                                        <p:tav tm="0" fmla="#ppt_y-sin(pi*$)/9">
                                          <p:val>
                                            <p:fltVal val="0"/>
                                          </p:val>
                                        </p:tav>
                                        <p:tav tm="100000">
                                          <p:val>
                                            <p:fltVal val="1"/>
                                          </p:val>
                                        </p:tav>
                                      </p:tavLst>
                                    </p:anim>
                                    <p:anim calcmode="lin" valueType="num">
                                      <p:cBhvr>
                                        <p:cTn id="62" dur="166" tmFilter="0, 0; 0.125,0.2665; 0.25,0.4; 0.375,0.465; 0.5,0.5;  0.625,0.535; 0.75,0.6; 0.875,0.7335; 1,1">
                                          <p:stCondLst>
                                            <p:cond delay="662"/>
                                          </p:stCondLst>
                                        </p:cTn>
                                        <p:tgtEl>
                                          <p:spTgt spid="18"/>
                                        </p:tgtEl>
                                        <p:attrNameLst>
                                          <p:attrName>ppt_y</p:attrName>
                                        </p:attrNameLst>
                                      </p:cBhvr>
                                      <p:tavLst>
                                        <p:tav tm="0" fmla="#ppt_y-sin(pi*$)/27">
                                          <p:val>
                                            <p:fltVal val="0"/>
                                          </p:val>
                                        </p:tav>
                                        <p:tav tm="100000">
                                          <p:val>
                                            <p:fltVal val="1"/>
                                          </p:val>
                                        </p:tav>
                                      </p:tavLst>
                                    </p:anim>
                                    <p:anim calcmode="lin" valueType="num">
                                      <p:cBhvr>
                                        <p:cTn id="63" dur="82" tmFilter="0, 0; 0.125,0.2665; 0.25,0.4; 0.375,0.465; 0.5,0.5;  0.625,0.535; 0.75,0.6; 0.875,0.7335; 1,1">
                                          <p:stCondLst>
                                            <p:cond delay="828"/>
                                          </p:stCondLst>
                                        </p:cTn>
                                        <p:tgtEl>
                                          <p:spTgt spid="18"/>
                                        </p:tgtEl>
                                        <p:attrNameLst>
                                          <p:attrName>ppt_y</p:attrName>
                                        </p:attrNameLst>
                                      </p:cBhvr>
                                      <p:tavLst>
                                        <p:tav tm="0" fmla="#ppt_y-sin(pi*$)/81">
                                          <p:val>
                                            <p:fltVal val="0"/>
                                          </p:val>
                                        </p:tav>
                                        <p:tav tm="100000">
                                          <p:val>
                                            <p:fltVal val="1"/>
                                          </p:val>
                                        </p:tav>
                                      </p:tavLst>
                                    </p:anim>
                                    <p:animScale>
                                      <p:cBhvr>
                                        <p:cTn id="64" dur="13">
                                          <p:stCondLst>
                                            <p:cond delay="325"/>
                                          </p:stCondLst>
                                        </p:cTn>
                                        <p:tgtEl>
                                          <p:spTgt spid="18"/>
                                        </p:tgtEl>
                                      </p:cBhvr>
                                      <p:to x="100000" y="60000"/>
                                    </p:animScale>
                                    <p:animScale>
                                      <p:cBhvr>
                                        <p:cTn id="65" dur="83" decel="50000">
                                          <p:stCondLst>
                                            <p:cond delay="338"/>
                                          </p:stCondLst>
                                        </p:cTn>
                                        <p:tgtEl>
                                          <p:spTgt spid="18"/>
                                        </p:tgtEl>
                                      </p:cBhvr>
                                      <p:to x="100000" y="100000"/>
                                    </p:animScale>
                                    <p:animScale>
                                      <p:cBhvr>
                                        <p:cTn id="66" dur="13">
                                          <p:stCondLst>
                                            <p:cond delay="656"/>
                                          </p:stCondLst>
                                        </p:cTn>
                                        <p:tgtEl>
                                          <p:spTgt spid="18"/>
                                        </p:tgtEl>
                                      </p:cBhvr>
                                      <p:to x="100000" y="80000"/>
                                    </p:animScale>
                                    <p:animScale>
                                      <p:cBhvr>
                                        <p:cTn id="67" dur="83" decel="50000">
                                          <p:stCondLst>
                                            <p:cond delay="669"/>
                                          </p:stCondLst>
                                        </p:cTn>
                                        <p:tgtEl>
                                          <p:spTgt spid="18"/>
                                        </p:tgtEl>
                                      </p:cBhvr>
                                      <p:to x="100000" y="100000"/>
                                    </p:animScale>
                                    <p:animScale>
                                      <p:cBhvr>
                                        <p:cTn id="68" dur="13">
                                          <p:stCondLst>
                                            <p:cond delay="821"/>
                                          </p:stCondLst>
                                        </p:cTn>
                                        <p:tgtEl>
                                          <p:spTgt spid="18"/>
                                        </p:tgtEl>
                                      </p:cBhvr>
                                      <p:to x="100000" y="90000"/>
                                    </p:animScale>
                                    <p:animScale>
                                      <p:cBhvr>
                                        <p:cTn id="69" dur="83" decel="50000">
                                          <p:stCondLst>
                                            <p:cond delay="834"/>
                                          </p:stCondLst>
                                        </p:cTn>
                                        <p:tgtEl>
                                          <p:spTgt spid="18"/>
                                        </p:tgtEl>
                                      </p:cBhvr>
                                      <p:to x="100000" y="100000"/>
                                    </p:animScale>
                                    <p:animScale>
                                      <p:cBhvr>
                                        <p:cTn id="70" dur="13">
                                          <p:stCondLst>
                                            <p:cond delay="904"/>
                                          </p:stCondLst>
                                        </p:cTn>
                                        <p:tgtEl>
                                          <p:spTgt spid="18"/>
                                        </p:tgtEl>
                                      </p:cBhvr>
                                      <p:to x="100000" y="95000"/>
                                    </p:animScale>
                                    <p:animScale>
                                      <p:cBhvr>
                                        <p:cTn id="71" dur="83" decel="50000">
                                          <p:stCondLst>
                                            <p:cond delay="917"/>
                                          </p:stCondLst>
                                        </p:cTn>
                                        <p:tgtEl>
                                          <p:spTgt spid="18"/>
                                        </p:tgtEl>
                                      </p:cBhvr>
                                      <p:to x="100000" y="100000"/>
                                    </p:animScale>
                                  </p:childTnLst>
                                </p:cTn>
                              </p:par>
                              <p:par>
                                <p:cTn id="72" presetID="42" presetClass="entr" presetSubtype="0" fill="hold" grpId="0" nodeType="withEffect">
                                  <p:stCondLst>
                                    <p:cond delay="1000"/>
                                  </p:stCondLst>
                                  <p:childTnLst>
                                    <p:set>
                                      <p:cBhvr>
                                        <p:cTn id="73" dur="1" fill="hold">
                                          <p:stCondLst>
                                            <p:cond delay="0"/>
                                          </p:stCondLst>
                                        </p:cTn>
                                        <p:tgtEl>
                                          <p:spTgt spid="24"/>
                                        </p:tgtEl>
                                        <p:attrNameLst>
                                          <p:attrName>style.visibility</p:attrName>
                                        </p:attrNameLst>
                                      </p:cBhvr>
                                      <p:to>
                                        <p:strVal val="visible"/>
                                      </p:to>
                                    </p:set>
                                    <p:animEffect transition="in" filter="fade">
                                      <p:cBhvr>
                                        <p:cTn id="74" dur="1000"/>
                                        <p:tgtEl>
                                          <p:spTgt spid="24"/>
                                        </p:tgtEl>
                                      </p:cBhvr>
                                    </p:animEffect>
                                    <p:anim calcmode="lin" valueType="num">
                                      <p:cBhvr>
                                        <p:cTn id="75" dur="1000" fill="hold"/>
                                        <p:tgtEl>
                                          <p:spTgt spid="24"/>
                                        </p:tgtEl>
                                        <p:attrNameLst>
                                          <p:attrName>ppt_x</p:attrName>
                                        </p:attrNameLst>
                                      </p:cBhvr>
                                      <p:tavLst>
                                        <p:tav tm="0">
                                          <p:val>
                                            <p:strVal val="#ppt_x"/>
                                          </p:val>
                                        </p:tav>
                                        <p:tav tm="100000">
                                          <p:val>
                                            <p:strVal val="#ppt_x"/>
                                          </p:val>
                                        </p:tav>
                                      </p:tavLst>
                                    </p:anim>
                                    <p:anim calcmode="lin" valueType="num">
                                      <p:cBhvr>
                                        <p:cTn id="76" dur="1000" fill="hold"/>
                                        <p:tgtEl>
                                          <p:spTgt spid="24"/>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1000"/>
                                  </p:stCondLst>
                                  <p:childTnLst>
                                    <p:set>
                                      <p:cBhvr>
                                        <p:cTn id="78" dur="1" fill="hold">
                                          <p:stCondLst>
                                            <p:cond delay="0"/>
                                          </p:stCondLst>
                                        </p:cTn>
                                        <p:tgtEl>
                                          <p:spTgt spid="25"/>
                                        </p:tgtEl>
                                        <p:attrNameLst>
                                          <p:attrName>style.visibility</p:attrName>
                                        </p:attrNameLst>
                                      </p:cBhvr>
                                      <p:to>
                                        <p:strVal val="visible"/>
                                      </p:to>
                                    </p:set>
                                    <p:animEffect transition="in" filter="fade">
                                      <p:cBhvr>
                                        <p:cTn id="79" dur="1000"/>
                                        <p:tgtEl>
                                          <p:spTgt spid="25"/>
                                        </p:tgtEl>
                                      </p:cBhvr>
                                    </p:animEffect>
                                    <p:anim calcmode="lin" valueType="num">
                                      <p:cBhvr>
                                        <p:cTn id="80" dur="1000" fill="hold"/>
                                        <p:tgtEl>
                                          <p:spTgt spid="25"/>
                                        </p:tgtEl>
                                        <p:attrNameLst>
                                          <p:attrName>ppt_x</p:attrName>
                                        </p:attrNameLst>
                                      </p:cBhvr>
                                      <p:tavLst>
                                        <p:tav tm="0">
                                          <p:val>
                                            <p:strVal val="#ppt_x"/>
                                          </p:val>
                                        </p:tav>
                                        <p:tav tm="100000">
                                          <p:val>
                                            <p:strVal val="#ppt_x"/>
                                          </p:val>
                                        </p:tav>
                                      </p:tavLst>
                                    </p:anim>
                                    <p:anim calcmode="lin" valueType="num">
                                      <p:cBhvr>
                                        <p:cTn id="81" dur="1000" fill="hold"/>
                                        <p:tgtEl>
                                          <p:spTgt spid="25"/>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1000"/>
                                  </p:stCondLst>
                                  <p:childTnLst>
                                    <p:set>
                                      <p:cBhvr>
                                        <p:cTn id="83" dur="1" fill="hold">
                                          <p:stCondLst>
                                            <p:cond delay="0"/>
                                          </p:stCondLst>
                                        </p:cTn>
                                        <p:tgtEl>
                                          <p:spTgt spid="26"/>
                                        </p:tgtEl>
                                        <p:attrNameLst>
                                          <p:attrName>style.visibility</p:attrName>
                                        </p:attrNameLst>
                                      </p:cBhvr>
                                      <p:to>
                                        <p:strVal val="visible"/>
                                      </p:to>
                                    </p:set>
                                    <p:animEffect transition="in" filter="fade">
                                      <p:cBhvr>
                                        <p:cTn id="84" dur="1000"/>
                                        <p:tgtEl>
                                          <p:spTgt spid="26"/>
                                        </p:tgtEl>
                                      </p:cBhvr>
                                    </p:animEffect>
                                    <p:anim calcmode="lin" valueType="num">
                                      <p:cBhvr>
                                        <p:cTn id="85" dur="1000" fill="hold"/>
                                        <p:tgtEl>
                                          <p:spTgt spid="26"/>
                                        </p:tgtEl>
                                        <p:attrNameLst>
                                          <p:attrName>ppt_x</p:attrName>
                                        </p:attrNameLst>
                                      </p:cBhvr>
                                      <p:tavLst>
                                        <p:tav tm="0">
                                          <p:val>
                                            <p:strVal val="#ppt_x"/>
                                          </p:val>
                                        </p:tav>
                                        <p:tav tm="100000">
                                          <p:val>
                                            <p:strVal val="#ppt_x"/>
                                          </p:val>
                                        </p:tav>
                                      </p:tavLst>
                                    </p:anim>
                                    <p:anim calcmode="lin" valueType="num">
                                      <p:cBhvr>
                                        <p:cTn id="86" dur="1000" fill="hold"/>
                                        <p:tgtEl>
                                          <p:spTgt spid="26"/>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1000"/>
                                  </p:stCondLst>
                                  <p:childTnLst>
                                    <p:set>
                                      <p:cBhvr>
                                        <p:cTn id="88" dur="1" fill="hold">
                                          <p:stCondLst>
                                            <p:cond delay="0"/>
                                          </p:stCondLst>
                                        </p:cTn>
                                        <p:tgtEl>
                                          <p:spTgt spid="27"/>
                                        </p:tgtEl>
                                        <p:attrNameLst>
                                          <p:attrName>style.visibility</p:attrName>
                                        </p:attrNameLst>
                                      </p:cBhvr>
                                      <p:to>
                                        <p:strVal val="visible"/>
                                      </p:to>
                                    </p:set>
                                    <p:animEffect transition="in" filter="fade">
                                      <p:cBhvr>
                                        <p:cTn id="89" dur="1000"/>
                                        <p:tgtEl>
                                          <p:spTgt spid="27"/>
                                        </p:tgtEl>
                                      </p:cBhvr>
                                    </p:animEffect>
                                    <p:anim calcmode="lin" valueType="num">
                                      <p:cBhvr>
                                        <p:cTn id="90" dur="1000" fill="hold"/>
                                        <p:tgtEl>
                                          <p:spTgt spid="27"/>
                                        </p:tgtEl>
                                        <p:attrNameLst>
                                          <p:attrName>ppt_x</p:attrName>
                                        </p:attrNameLst>
                                      </p:cBhvr>
                                      <p:tavLst>
                                        <p:tav tm="0">
                                          <p:val>
                                            <p:strVal val="#ppt_x"/>
                                          </p:val>
                                        </p:tav>
                                        <p:tav tm="100000">
                                          <p:val>
                                            <p:strVal val="#ppt_x"/>
                                          </p:val>
                                        </p:tav>
                                      </p:tavLst>
                                    </p:anim>
                                    <p:anim calcmode="lin" valueType="num">
                                      <p:cBhvr>
                                        <p:cTn id="91" dur="1000" fill="hold"/>
                                        <p:tgtEl>
                                          <p:spTgt spid="27"/>
                                        </p:tgtEl>
                                        <p:attrNameLst>
                                          <p:attrName>ppt_y</p:attrName>
                                        </p:attrNameLst>
                                      </p:cBhvr>
                                      <p:tavLst>
                                        <p:tav tm="0">
                                          <p:val>
                                            <p:strVal val="#ppt_y+.1"/>
                                          </p:val>
                                        </p:tav>
                                        <p:tav tm="100000">
                                          <p:val>
                                            <p:strVal val="#ppt_y"/>
                                          </p:val>
                                        </p:tav>
                                      </p:tavLst>
                                    </p:anim>
                                  </p:childTnLst>
                                </p:cTn>
                              </p:par>
                            </p:childTnLst>
                          </p:cTn>
                        </p:par>
                        <p:par>
                          <p:cTn id="92" fill="hold">
                            <p:stCondLst>
                              <p:cond delay="4000"/>
                            </p:stCondLst>
                            <p:childTnLst>
                              <p:par>
                                <p:cTn id="93" presetID="53" presetClass="entr" presetSubtype="16" fill="hold" grpId="0" nodeType="afterEffect">
                                  <p:stCondLst>
                                    <p:cond delay="0"/>
                                  </p:stCondLst>
                                  <p:childTnLst>
                                    <p:set>
                                      <p:cBhvr>
                                        <p:cTn id="94" dur="1" fill="hold">
                                          <p:stCondLst>
                                            <p:cond delay="0"/>
                                          </p:stCondLst>
                                        </p:cTn>
                                        <p:tgtEl>
                                          <p:spTgt spid="2"/>
                                        </p:tgtEl>
                                        <p:attrNameLst>
                                          <p:attrName>style.visibility</p:attrName>
                                        </p:attrNameLst>
                                      </p:cBhvr>
                                      <p:to>
                                        <p:strVal val="visible"/>
                                      </p:to>
                                    </p:set>
                                    <p:anim calcmode="lin" valueType="num">
                                      <p:cBhvr>
                                        <p:cTn id="95" dur="500" fill="hold"/>
                                        <p:tgtEl>
                                          <p:spTgt spid="2"/>
                                        </p:tgtEl>
                                        <p:attrNameLst>
                                          <p:attrName>ppt_w</p:attrName>
                                        </p:attrNameLst>
                                      </p:cBhvr>
                                      <p:tavLst>
                                        <p:tav tm="0">
                                          <p:val>
                                            <p:fltVal val="0"/>
                                          </p:val>
                                        </p:tav>
                                        <p:tav tm="100000">
                                          <p:val>
                                            <p:strVal val="#ppt_w"/>
                                          </p:val>
                                        </p:tav>
                                      </p:tavLst>
                                    </p:anim>
                                    <p:anim calcmode="lin" valueType="num">
                                      <p:cBhvr>
                                        <p:cTn id="96" dur="500" fill="hold"/>
                                        <p:tgtEl>
                                          <p:spTgt spid="2"/>
                                        </p:tgtEl>
                                        <p:attrNameLst>
                                          <p:attrName>ppt_h</p:attrName>
                                        </p:attrNameLst>
                                      </p:cBhvr>
                                      <p:tavLst>
                                        <p:tav tm="0">
                                          <p:val>
                                            <p:fltVal val="0"/>
                                          </p:val>
                                        </p:tav>
                                        <p:tav tm="100000">
                                          <p:val>
                                            <p:strVal val="#ppt_h"/>
                                          </p:val>
                                        </p:tav>
                                      </p:tavLst>
                                    </p:anim>
                                    <p:animEffect transition="in" filter="fade">
                                      <p:cBhvr>
                                        <p:cTn id="97" dur="500"/>
                                        <p:tgtEl>
                                          <p:spTgt spid="2"/>
                                        </p:tgtEl>
                                      </p:cBhvr>
                                    </p:animEffect>
                                  </p:childTnLst>
                                </p:cTn>
                              </p:par>
                            </p:childTnLst>
                          </p:cTn>
                        </p:par>
                        <p:par>
                          <p:cTn id="98" fill="hold">
                            <p:stCondLst>
                              <p:cond delay="4500"/>
                            </p:stCondLst>
                            <p:childTnLst>
                              <p:par>
                                <p:cTn id="99" presetID="53" presetClass="entr" presetSubtype="16" fill="hold" grpId="0" nodeType="afterEffect">
                                  <p:stCondLst>
                                    <p:cond delay="0"/>
                                  </p:stCondLst>
                                  <p:childTnLst>
                                    <p:set>
                                      <p:cBhvr>
                                        <p:cTn id="100" dur="1" fill="hold">
                                          <p:stCondLst>
                                            <p:cond delay="0"/>
                                          </p:stCondLst>
                                        </p:cTn>
                                        <p:tgtEl>
                                          <p:spTgt spid="3"/>
                                        </p:tgtEl>
                                        <p:attrNameLst>
                                          <p:attrName>style.visibility</p:attrName>
                                        </p:attrNameLst>
                                      </p:cBhvr>
                                      <p:to>
                                        <p:strVal val="visible"/>
                                      </p:to>
                                    </p:set>
                                    <p:anim calcmode="lin" valueType="num">
                                      <p:cBhvr>
                                        <p:cTn id="101" dur="500" fill="hold"/>
                                        <p:tgtEl>
                                          <p:spTgt spid="3"/>
                                        </p:tgtEl>
                                        <p:attrNameLst>
                                          <p:attrName>ppt_w</p:attrName>
                                        </p:attrNameLst>
                                      </p:cBhvr>
                                      <p:tavLst>
                                        <p:tav tm="0">
                                          <p:val>
                                            <p:fltVal val="0"/>
                                          </p:val>
                                        </p:tav>
                                        <p:tav tm="100000">
                                          <p:val>
                                            <p:strVal val="#ppt_w"/>
                                          </p:val>
                                        </p:tav>
                                      </p:tavLst>
                                    </p:anim>
                                    <p:anim calcmode="lin" valueType="num">
                                      <p:cBhvr>
                                        <p:cTn id="102" dur="500" fill="hold"/>
                                        <p:tgtEl>
                                          <p:spTgt spid="3"/>
                                        </p:tgtEl>
                                        <p:attrNameLst>
                                          <p:attrName>ppt_h</p:attrName>
                                        </p:attrNameLst>
                                      </p:cBhvr>
                                      <p:tavLst>
                                        <p:tav tm="0">
                                          <p:val>
                                            <p:fltVal val="0"/>
                                          </p:val>
                                        </p:tav>
                                        <p:tav tm="100000">
                                          <p:val>
                                            <p:strVal val="#ppt_h"/>
                                          </p:val>
                                        </p:tav>
                                      </p:tavLst>
                                    </p:anim>
                                    <p:animEffect transition="in" filter="fade">
                                      <p:cBhvr>
                                        <p:cTn id="103" dur="500"/>
                                        <p:tgtEl>
                                          <p:spTgt spid="3"/>
                                        </p:tgtEl>
                                      </p:cBhvr>
                                    </p:animEffect>
                                  </p:childTnLst>
                                </p:cTn>
                              </p:par>
                            </p:childTnLst>
                          </p:cTn>
                        </p:par>
                        <p:par>
                          <p:cTn id="104" fill="hold">
                            <p:stCondLst>
                              <p:cond delay="5000"/>
                            </p:stCondLst>
                            <p:childTnLst>
                              <p:par>
                                <p:cTn id="105" presetID="53" presetClass="entr" presetSubtype="16" fill="hold" grpId="0" nodeType="afterEffect">
                                  <p:stCondLst>
                                    <p:cond delay="0"/>
                                  </p:stCondLst>
                                  <p:childTnLst>
                                    <p:set>
                                      <p:cBhvr>
                                        <p:cTn id="106" dur="1" fill="hold">
                                          <p:stCondLst>
                                            <p:cond delay="0"/>
                                          </p:stCondLst>
                                        </p:cTn>
                                        <p:tgtEl>
                                          <p:spTgt spid="8"/>
                                        </p:tgtEl>
                                        <p:attrNameLst>
                                          <p:attrName>style.visibility</p:attrName>
                                        </p:attrNameLst>
                                      </p:cBhvr>
                                      <p:to>
                                        <p:strVal val="visible"/>
                                      </p:to>
                                    </p:set>
                                    <p:anim calcmode="lin" valueType="num">
                                      <p:cBhvr>
                                        <p:cTn id="107" dur="500" fill="hold"/>
                                        <p:tgtEl>
                                          <p:spTgt spid="8"/>
                                        </p:tgtEl>
                                        <p:attrNameLst>
                                          <p:attrName>ppt_w</p:attrName>
                                        </p:attrNameLst>
                                      </p:cBhvr>
                                      <p:tavLst>
                                        <p:tav tm="0">
                                          <p:val>
                                            <p:fltVal val="0"/>
                                          </p:val>
                                        </p:tav>
                                        <p:tav tm="100000">
                                          <p:val>
                                            <p:strVal val="#ppt_w"/>
                                          </p:val>
                                        </p:tav>
                                      </p:tavLst>
                                    </p:anim>
                                    <p:anim calcmode="lin" valueType="num">
                                      <p:cBhvr>
                                        <p:cTn id="108" dur="500" fill="hold"/>
                                        <p:tgtEl>
                                          <p:spTgt spid="8"/>
                                        </p:tgtEl>
                                        <p:attrNameLst>
                                          <p:attrName>ppt_h</p:attrName>
                                        </p:attrNameLst>
                                      </p:cBhvr>
                                      <p:tavLst>
                                        <p:tav tm="0">
                                          <p:val>
                                            <p:fltVal val="0"/>
                                          </p:val>
                                        </p:tav>
                                        <p:tav tm="100000">
                                          <p:val>
                                            <p:strVal val="#ppt_h"/>
                                          </p:val>
                                        </p:tav>
                                      </p:tavLst>
                                    </p:anim>
                                    <p:animEffect transition="in" filter="fade">
                                      <p:cBhvr>
                                        <p:cTn id="109" dur="500"/>
                                        <p:tgtEl>
                                          <p:spTgt spid="8"/>
                                        </p:tgtEl>
                                      </p:cBhvr>
                                    </p:animEffect>
                                  </p:childTnLst>
                                </p:cTn>
                              </p:par>
                            </p:childTnLst>
                          </p:cTn>
                        </p:par>
                        <p:par>
                          <p:cTn id="110" fill="hold">
                            <p:stCondLst>
                              <p:cond delay="5500"/>
                            </p:stCondLst>
                            <p:childTnLst>
                              <p:par>
                                <p:cTn id="111" presetID="53" presetClass="entr" presetSubtype="16" fill="hold" grpId="0" nodeType="afterEffect">
                                  <p:stCondLst>
                                    <p:cond delay="0"/>
                                  </p:stCondLst>
                                  <p:childTnLst>
                                    <p:set>
                                      <p:cBhvr>
                                        <p:cTn id="112" dur="1" fill="hold">
                                          <p:stCondLst>
                                            <p:cond delay="0"/>
                                          </p:stCondLst>
                                        </p:cTn>
                                        <p:tgtEl>
                                          <p:spTgt spid="9"/>
                                        </p:tgtEl>
                                        <p:attrNameLst>
                                          <p:attrName>style.visibility</p:attrName>
                                        </p:attrNameLst>
                                      </p:cBhvr>
                                      <p:to>
                                        <p:strVal val="visible"/>
                                      </p:to>
                                    </p:set>
                                    <p:anim calcmode="lin" valueType="num">
                                      <p:cBhvr>
                                        <p:cTn id="113" dur="500" fill="hold"/>
                                        <p:tgtEl>
                                          <p:spTgt spid="9"/>
                                        </p:tgtEl>
                                        <p:attrNameLst>
                                          <p:attrName>ppt_w</p:attrName>
                                        </p:attrNameLst>
                                      </p:cBhvr>
                                      <p:tavLst>
                                        <p:tav tm="0">
                                          <p:val>
                                            <p:fltVal val="0"/>
                                          </p:val>
                                        </p:tav>
                                        <p:tav tm="100000">
                                          <p:val>
                                            <p:strVal val="#ppt_w"/>
                                          </p:val>
                                        </p:tav>
                                      </p:tavLst>
                                    </p:anim>
                                    <p:anim calcmode="lin" valueType="num">
                                      <p:cBhvr>
                                        <p:cTn id="114" dur="500" fill="hold"/>
                                        <p:tgtEl>
                                          <p:spTgt spid="9"/>
                                        </p:tgtEl>
                                        <p:attrNameLst>
                                          <p:attrName>ppt_h</p:attrName>
                                        </p:attrNameLst>
                                      </p:cBhvr>
                                      <p:tavLst>
                                        <p:tav tm="0">
                                          <p:val>
                                            <p:fltVal val="0"/>
                                          </p:val>
                                        </p:tav>
                                        <p:tav tm="100000">
                                          <p:val>
                                            <p:strVal val="#ppt_h"/>
                                          </p:val>
                                        </p:tav>
                                      </p:tavLst>
                                    </p:anim>
                                    <p:animEffect transition="in" filter="fade">
                                      <p:cBhvr>
                                        <p:cTn id="1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P spid="2" grpId="0" bldLvl="0" animBg="1"/>
      <p:bldP spid="3" grpId="0" bldLvl="0" animBg="1"/>
      <p:bldP spid="8" grpId="0" bldLvl="0" animBg="1"/>
      <p:bldP spid="9"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726561" y="173845"/>
            <a:ext cx="1576869" cy="327660"/>
          </a:xfrm>
          <a:prstGeom prst="rect">
            <a:avLst/>
          </a:prstGeom>
          <a:noFill/>
        </p:spPr>
        <p:txBody>
          <a:bodyPr wrap="square" lIns="51421" tIns="25710" rIns="51421" bIns="25710" rtlCol="0">
            <a:spAutoFit/>
          </a:bodyPr>
          <a:lstStyle/>
          <a:p>
            <a:pPr marL="0" lvl="1" algn="ctr"/>
            <a:r>
              <a:rPr altLang="zh-CN" b="1" dirty="0" smtClean="0">
                <a:solidFill>
                  <a:srgbClr val="0070C0"/>
                </a:solidFill>
                <a:latin typeface="Impact MT Std" pitchFamily="34" charset="0"/>
                <a:ea typeface="微软雅黑" panose="020B0503020204020204" pitchFamily="34" charset="-122"/>
              </a:rPr>
              <a:t>主体结构标签</a:t>
            </a:r>
            <a:endParaRPr altLang="zh-CN" b="1" dirty="0" smtClean="0">
              <a:solidFill>
                <a:srgbClr val="0070C0"/>
              </a:solidFill>
              <a:latin typeface="Impact MT Std" pitchFamily="34" charset="0"/>
              <a:ea typeface="微软雅黑" panose="020B0503020204020204" pitchFamily="34" charset="-122"/>
            </a:endParaRPr>
          </a:p>
        </p:txBody>
      </p:sp>
      <p:sp>
        <p:nvSpPr>
          <p:cNvPr id="12" name="文本框 11"/>
          <p:cNvSpPr txBox="1"/>
          <p:nvPr/>
        </p:nvSpPr>
        <p:spPr>
          <a:xfrm>
            <a:off x="560070" y="682625"/>
            <a:ext cx="8022590" cy="4246245"/>
          </a:xfrm>
          <a:prstGeom prst="rect">
            <a:avLst/>
          </a:prstGeom>
          <a:noFill/>
        </p:spPr>
        <p:txBody>
          <a:bodyPr wrap="square" rtlCol="0" anchor="t">
            <a:spAutoFit/>
          </a:bodyPr>
          <a:p>
            <a:pPr>
              <a:lnSpc>
                <a:spcPct val="150000"/>
              </a:lnSpc>
            </a:pPr>
            <a:r>
              <a:rPr lang="en-US">
                <a:latin typeface="微软雅黑" panose="020B0503020204020204" pitchFamily="34" charset="-122"/>
                <a:ea typeface="微软雅黑" panose="020B0503020204020204" pitchFamily="34" charset="-122"/>
                <a:sym typeface="+mn-ea"/>
              </a:rPr>
              <a:t>2. </a:t>
            </a:r>
            <a:r>
              <a:rPr>
                <a:latin typeface="微软雅黑" panose="020B0503020204020204" pitchFamily="34" charset="-122"/>
                <a:ea typeface="微软雅黑" panose="020B0503020204020204" pitchFamily="34" charset="-122"/>
                <a:sym typeface="+mn-ea"/>
              </a:rPr>
              <a:t>article</a:t>
            </a:r>
            <a:endParaRPr>
              <a:latin typeface="微软雅黑" panose="020B0503020204020204" pitchFamily="34" charset="-122"/>
              <a:ea typeface="微软雅黑" panose="020B0503020204020204" pitchFamily="34" charset="-122"/>
            </a:endParaRPr>
          </a:p>
          <a:p>
            <a:pPr>
              <a:lnSpc>
                <a:spcPct val="150000"/>
              </a:lnSpc>
            </a:pPr>
            <a:r>
              <a:rPr>
                <a:latin typeface="微软雅黑" panose="020B0503020204020204" pitchFamily="34" charset="-122"/>
                <a:ea typeface="微软雅黑" panose="020B0503020204020204" pitchFamily="34" charset="-122"/>
                <a:sym typeface="+mn-ea"/>
              </a:rPr>
              <a:t>article代表了一个文档内容的</a:t>
            </a:r>
            <a:r>
              <a:rPr>
                <a:solidFill>
                  <a:srgbClr val="FF0000"/>
                </a:solidFill>
                <a:latin typeface="微软雅黑" panose="020B0503020204020204" pitchFamily="34" charset="-122"/>
                <a:ea typeface="微软雅黑" panose="020B0503020204020204" pitchFamily="34" charset="-122"/>
                <a:sym typeface="+mn-ea"/>
              </a:rPr>
              <a:t>独立片段</a:t>
            </a:r>
            <a:r>
              <a:rPr>
                <a:latin typeface="微软雅黑" panose="020B0503020204020204" pitchFamily="34" charset="-122"/>
                <a:ea typeface="微软雅黑" panose="020B0503020204020204" pitchFamily="34" charset="-122"/>
                <a:sym typeface="+mn-ea"/>
              </a:rPr>
              <a:t>，例如，博客条目或报纸文章，article标签的内容独立于文档的其余部分（强调独立完整的内容）。</a:t>
            </a:r>
            <a:endParaRPr>
              <a:latin typeface="微软雅黑" panose="020B0503020204020204" pitchFamily="34" charset="-122"/>
              <a:ea typeface="微软雅黑" panose="020B0503020204020204" pitchFamily="34" charset="-122"/>
            </a:endParaRPr>
          </a:p>
          <a:p>
            <a:pPr>
              <a:lnSpc>
                <a:spcPct val="150000"/>
              </a:lnSpc>
            </a:pPr>
            <a:r>
              <a:rPr>
                <a:latin typeface="微软雅黑" panose="020B0503020204020204" pitchFamily="34" charset="-122"/>
                <a:ea typeface="微软雅黑" panose="020B0503020204020204" pitchFamily="34" charset="-122"/>
                <a:sym typeface="+mn-ea"/>
              </a:rPr>
              <a:t>article 是一个特殊的 section 标签，它比 section 具有更明确的语义, 它代表一个独立的、完整的相关内容块。一般来说， article 会有标题部分(通常包含在 header 内)，有时也会 包含 footer 。虽然 section 也是带有主题性的一块内容，但是无论从结构上还是内容上来说，article 本身就是独立的、完整的。</a:t>
            </a:r>
            <a:endParaRPr>
              <a:latin typeface="微软雅黑" panose="020B0503020204020204" pitchFamily="34" charset="-122"/>
              <a:ea typeface="微软雅黑" panose="020B0503020204020204" pitchFamily="34" charset="-122"/>
            </a:endParaRPr>
          </a:p>
          <a:p>
            <a:pPr>
              <a:lnSpc>
                <a:spcPct val="150000"/>
              </a:lnSpc>
            </a:pPr>
            <a:r>
              <a:rPr>
                <a:latin typeface="微软雅黑" panose="020B0503020204020204" pitchFamily="34" charset="-122"/>
                <a:ea typeface="微软雅黑" panose="020B0503020204020204" pitchFamily="34" charset="-122"/>
                <a:sym typeface="+mn-ea"/>
              </a:rPr>
              <a:t>当 article 内嵌 article 时，原则上来说，内部的 article 的内容是和外层的 article 内容是相关的。例如，一篇博客文章中，包含用户提交的评论的 article 就应该</a:t>
            </a:r>
            <a:r>
              <a:rPr lang="zh-CN">
                <a:latin typeface="微软雅黑" panose="020B0503020204020204" pitchFamily="34" charset="-122"/>
                <a:ea typeface="微软雅黑" panose="020B0503020204020204" pitchFamily="34" charset="-122"/>
                <a:sym typeface="+mn-ea"/>
              </a:rPr>
              <a:t>嵌套</a:t>
            </a:r>
            <a:r>
              <a:rPr>
                <a:latin typeface="微软雅黑" panose="020B0503020204020204" pitchFamily="34" charset="-122"/>
                <a:ea typeface="微软雅黑" panose="020B0503020204020204" pitchFamily="34" charset="-122"/>
                <a:sym typeface="+mn-ea"/>
              </a:rPr>
              <a:t>在包含博客文章 article 之中。</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726561" y="173845"/>
            <a:ext cx="1576869" cy="327660"/>
          </a:xfrm>
          <a:prstGeom prst="rect">
            <a:avLst/>
          </a:prstGeom>
          <a:noFill/>
        </p:spPr>
        <p:txBody>
          <a:bodyPr wrap="square" lIns="51421" tIns="25710" rIns="51421" bIns="25710" rtlCol="0">
            <a:spAutoFit/>
          </a:bodyPr>
          <a:lstStyle/>
          <a:p>
            <a:pPr marL="0" lvl="1" algn="ctr"/>
            <a:r>
              <a:rPr altLang="zh-CN" b="1" dirty="0" smtClean="0">
                <a:solidFill>
                  <a:srgbClr val="0070C0"/>
                </a:solidFill>
                <a:latin typeface="Impact MT Std" pitchFamily="34" charset="0"/>
                <a:ea typeface="微软雅黑" panose="020B0503020204020204" pitchFamily="34" charset="-122"/>
              </a:rPr>
              <a:t>主体结构标签</a:t>
            </a:r>
            <a:endParaRPr altLang="zh-CN" b="1" dirty="0" smtClean="0">
              <a:solidFill>
                <a:srgbClr val="0070C0"/>
              </a:solidFill>
              <a:latin typeface="Impact MT Std" pitchFamily="34" charset="0"/>
              <a:ea typeface="微软雅黑" panose="020B0503020204020204" pitchFamily="34" charset="-122"/>
            </a:endParaRPr>
          </a:p>
        </p:txBody>
      </p:sp>
      <p:pic>
        <p:nvPicPr>
          <p:cNvPr id="13" name="图片 12" descr="7"/>
          <p:cNvPicPr>
            <a:picLocks noChangeAspect="1"/>
          </p:cNvPicPr>
          <p:nvPr/>
        </p:nvPicPr>
        <p:blipFill>
          <a:blip r:embed="rId1"/>
          <a:stretch>
            <a:fillRect/>
          </a:stretch>
        </p:blipFill>
        <p:spPr>
          <a:xfrm>
            <a:off x="1038225" y="716280"/>
            <a:ext cx="7567295" cy="41586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726561" y="173845"/>
            <a:ext cx="1576869" cy="327660"/>
          </a:xfrm>
          <a:prstGeom prst="rect">
            <a:avLst/>
          </a:prstGeom>
          <a:noFill/>
        </p:spPr>
        <p:txBody>
          <a:bodyPr wrap="square" lIns="51421" tIns="25710" rIns="51421" bIns="25710" rtlCol="0">
            <a:spAutoFit/>
          </a:bodyPr>
          <a:lstStyle/>
          <a:p>
            <a:pPr marL="0" lvl="1" algn="ctr"/>
            <a:r>
              <a:rPr altLang="zh-CN" b="1" dirty="0" smtClean="0">
                <a:solidFill>
                  <a:srgbClr val="0070C0"/>
                </a:solidFill>
                <a:latin typeface="Impact MT Std" pitchFamily="34" charset="0"/>
                <a:ea typeface="微软雅黑" panose="020B0503020204020204" pitchFamily="34" charset="-122"/>
              </a:rPr>
              <a:t>主体结构标签</a:t>
            </a:r>
            <a:endParaRPr altLang="zh-CN" b="1" dirty="0" smtClean="0">
              <a:solidFill>
                <a:srgbClr val="0070C0"/>
              </a:solidFill>
              <a:latin typeface="Impact MT Std" pitchFamily="34" charset="0"/>
              <a:ea typeface="微软雅黑" panose="020B0503020204020204" pitchFamily="34" charset="-122"/>
            </a:endParaRPr>
          </a:p>
        </p:txBody>
      </p:sp>
      <p:sp>
        <p:nvSpPr>
          <p:cNvPr id="8196" name="文本框 1"/>
          <p:cNvSpPr txBox="1"/>
          <p:nvPr/>
        </p:nvSpPr>
        <p:spPr>
          <a:xfrm>
            <a:off x="311785" y="721360"/>
            <a:ext cx="8519795" cy="3876675"/>
          </a:xfrm>
          <a:prstGeom prst="rect">
            <a:avLst/>
          </a:prstGeom>
          <a:noFill/>
          <a:ln w="9525">
            <a:noFill/>
          </a:ln>
        </p:spPr>
        <p:txBody>
          <a:bodyPr wrap="square" anchor="t">
            <a:spAutoFit/>
          </a:bodyPr>
          <a:p>
            <a:pPr>
              <a:lnSpc>
                <a:spcPct val="150000"/>
              </a:lnSpc>
            </a:pPr>
            <a:r>
              <a:rPr lang="en-US" sz="2000">
                <a:latin typeface="微软雅黑" panose="020B0503020204020204" pitchFamily="34" charset="-122"/>
                <a:ea typeface="微软雅黑" panose="020B0503020204020204" pitchFamily="34" charset="-122"/>
              </a:rPr>
              <a:t>3. </a:t>
            </a:r>
            <a:r>
              <a:rPr sz="2000">
                <a:latin typeface="微软雅黑" panose="020B0503020204020204" pitchFamily="34" charset="-122"/>
                <a:ea typeface="微软雅黑" panose="020B0503020204020204" pitchFamily="34" charset="-122"/>
              </a:rPr>
              <a:t>aside</a:t>
            </a:r>
            <a:endParaRPr sz="2000">
              <a:latin typeface="微软雅黑" panose="020B0503020204020204" pitchFamily="34" charset="-122"/>
              <a:ea typeface="微软雅黑" panose="020B0503020204020204" pitchFamily="34" charset="-122"/>
            </a:endParaRPr>
          </a:p>
          <a:p>
            <a:pPr>
              <a:lnSpc>
                <a:spcPct val="150000"/>
              </a:lnSpc>
            </a:pPr>
            <a:r>
              <a:rPr sz="1800">
                <a:latin typeface="微软雅黑" panose="020B0503020204020204" pitchFamily="34" charset="-122"/>
                <a:ea typeface="微软雅黑" panose="020B0503020204020204" pitchFamily="34" charset="-122"/>
              </a:rPr>
              <a:t>HTML5提供的aside元素标签用来表示当前页面或文章的附属信息部分，可以包含与当前页面或主要内容相关的引用、侧边栏、广告、nav元素组，以及其他类似的有别与主要内容的部分。</a:t>
            </a:r>
            <a:endParaRPr sz="1800">
              <a:latin typeface="微软雅黑" panose="020B0503020204020204" pitchFamily="34" charset="-122"/>
              <a:ea typeface="微软雅黑" panose="020B0503020204020204" pitchFamily="34" charset="-122"/>
            </a:endParaRPr>
          </a:p>
          <a:p>
            <a:pPr>
              <a:lnSpc>
                <a:spcPct val="150000"/>
              </a:lnSpc>
            </a:pPr>
            <a:r>
              <a:rPr sz="1800">
                <a:latin typeface="微软雅黑" panose="020B0503020204020204" pitchFamily="34" charset="-122"/>
                <a:ea typeface="微软雅黑" panose="020B0503020204020204" pitchFamily="34" charset="-122"/>
              </a:rPr>
              <a:t>根据目前的规范，aside元素有两种使用方法：</a:t>
            </a:r>
            <a:endParaRPr sz="1800">
              <a:latin typeface="微软雅黑" panose="020B0503020204020204" pitchFamily="34" charset="-122"/>
              <a:ea typeface="微软雅黑" panose="020B0503020204020204" pitchFamily="34" charset="-122"/>
            </a:endParaRPr>
          </a:p>
          <a:p>
            <a:pPr>
              <a:lnSpc>
                <a:spcPct val="150000"/>
              </a:lnSpc>
            </a:pPr>
            <a:r>
              <a:rPr sz="1800">
                <a:latin typeface="微软雅黑" panose="020B0503020204020204" pitchFamily="34" charset="-122"/>
                <a:ea typeface="微软雅黑" panose="020B0503020204020204" pitchFamily="34" charset="-122"/>
              </a:rPr>
              <a:t>1) 被包含在article中作为主要内容的</a:t>
            </a:r>
            <a:r>
              <a:rPr sz="1800">
                <a:solidFill>
                  <a:srgbClr val="FF0000"/>
                </a:solidFill>
                <a:latin typeface="微软雅黑" panose="020B0503020204020204" pitchFamily="34" charset="-122"/>
                <a:ea typeface="微软雅黑" panose="020B0503020204020204" pitchFamily="34" charset="-122"/>
              </a:rPr>
              <a:t>附属信息部分</a:t>
            </a:r>
            <a:r>
              <a:rPr sz="1800">
                <a:latin typeface="微软雅黑" panose="020B0503020204020204" pitchFamily="34" charset="-122"/>
                <a:ea typeface="微软雅黑" panose="020B0503020204020204" pitchFamily="34" charset="-122"/>
              </a:rPr>
              <a:t>，其中的内容可以是与当前文章有关的引用、词汇列表等。</a:t>
            </a:r>
            <a:endParaRPr sz="1800">
              <a:latin typeface="微软雅黑" panose="020B0503020204020204" pitchFamily="34" charset="-122"/>
              <a:ea typeface="微软雅黑" panose="020B0503020204020204" pitchFamily="34" charset="-122"/>
            </a:endParaRPr>
          </a:p>
          <a:p>
            <a:pPr>
              <a:lnSpc>
                <a:spcPct val="150000"/>
              </a:lnSpc>
            </a:pPr>
            <a:r>
              <a:rPr sz="1800">
                <a:latin typeface="微软雅黑" panose="020B0503020204020204" pitchFamily="34" charset="-122"/>
                <a:ea typeface="微软雅黑" panose="020B0503020204020204" pitchFamily="34" charset="-122"/>
              </a:rPr>
              <a:t>2) 在article之外使用，作为页面或站点全局的</a:t>
            </a:r>
            <a:r>
              <a:rPr sz="1800">
                <a:solidFill>
                  <a:srgbClr val="FF0000"/>
                </a:solidFill>
                <a:latin typeface="微软雅黑" panose="020B0503020204020204" pitchFamily="34" charset="-122"/>
                <a:ea typeface="微软雅黑" panose="020B0503020204020204" pitchFamily="34" charset="-122"/>
              </a:rPr>
              <a:t>附属信息部分</a:t>
            </a:r>
            <a:r>
              <a:rPr sz="1800">
                <a:latin typeface="微软雅黑" panose="020B0503020204020204" pitchFamily="34" charset="-122"/>
                <a:ea typeface="微软雅黑" panose="020B0503020204020204" pitchFamily="34" charset="-122"/>
              </a:rPr>
              <a:t>；最典型的形式是侧边栏(sidebar)，其中的内容可以是</a:t>
            </a:r>
            <a:r>
              <a:rPr sz="1800">
                <a:solidFill>
                  <a:srgbClr val="FF0000"/>
                </a:solidFill>
                <a:latin typeface="微软雅黑" panose="020B0503020204020204" pitchFamily="34" charset="-122"/>
                <a:ea typeface="微软雅黑" panose="020B0503020204020204" pitchFamily="34" charset="-122"/>
              </a:rPr>
              <a:t>友情链接、附属导航或广告单元</a:t>
            </a:r>
            <a:r>
              <a:rPr sz="1800">
                <a:latin typeface="微软雅黑" panose="020B0503020204020204" pitchFamily="34" charset="-122"/>
                <a:ea typeface="微软雅黑" panose="020B0503020204020204" pitchFamily="34" charset="-122"/>
              </a:rPr>
              <a:t>等</a:t>
            </a:r>
            <a:r>
              <a:rPr sz="1600">
                <a:latin typeface="微软雅黑" panose="020B0503020204020204" pitchFamily="34" charset="-122"/>
                <a:ea typeface="微软雅黑" panose="020B0503020204020204" pitchFamily="34" charset="-122"/>
              </a:rPr>
              <a:t>。</a:t>
            </a:r>
            <a:endParaRPr sz="16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7634</Words>
  <Application>WPS 演示</Application>
  <PresentationFormat>全屏显示(16:9)</PresentationFormat>
  <Paragraphs>436</Paragraphs>
  <Slides>61</Slides>
  <Notes>35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61</vt:i4>
      </vt:variant>
    </vt:vector>
  </HeadingPairs>
  <TitlesOfParts>
    <vt:vector size="71" baseType="lpstr">
      <vt:lpstr>Arial</vt:lpstr>
      <vt:lpstr>宋体</vt:lpstr>
      <vt:lpstr>Wingdings</vt:lpstr>
      <vt:lpstr>DIN-BoldItalic</vt:lpstr>
      <vt:lpstr>微软雅黑</vt:lpstr>
      <vt:lpstr>Impact MT Std</vt:lpstr>
      <vt:lpstr>Segoe Print</vt:lpstr>
      <vt:lpstr>Calibri</vt:lpstr>
      <vt:lpstr>Arial Unicode MS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cp:lastModifiedBy>裕</cp:lastModifiedBy>
  <cp:revision>205</cp:revision>
  <dcterms:created xsi:type="dcterms:W3CDTF">2016-01-14T08:47:00Z</dcterms:created>
  <dcterms:modified xsi:type="dcterms:W3CDTF">2020-11-05T01:21:34Z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y fmtid="{D5CDD505-2E9C-101B-9397-08002B2CF9AE}" pid="3" name="KSORubyTemplateID">
    <vt:lpwstr>8</vt:lpwstr>
  </property>
</Properties>
</file>