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374" r:id="rId7"/>
    <p:sldId id="413" r:id="rId8"/>
    <p:sldId id="456" r:id="rId9"/>
    <p:sldId id="457" r:id="rId10"/>
    <p:sldId id="458" r:id="rId11"/>
    <p:sldId id="512" r:id="rId12"/>
    <p:sldId id="459" r:id="rId13"/>
    <p:sldId id="460" r:id="rId14"/>
    <p:sldId id="513" r:id="rId15"/>
    <p:sldId id="461" r:id="rId16"/>
    <p:sldId id="515" r:id="rId17"/>
    <p:sldId id="462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80" r:id="rId29"/>
    <p:sldId id="581" r:id="rId30"/>
    <p:sldId id="582" r:id="rId31"/>
    <p:sldId id="583" r:id="rId32"/>
    <p:sldId id="584" r:id="rId33"/>
    <p:sldId id="585" r:id="rId34"/>
    <p:sldId id="300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文本效果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716915" y="1054100"/>
            <a:ext cx="7595870" cy="1291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word-break 允许长单词或 URL 地址换行到下一行。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normal	  只在允许的断字点换行（浏览器保持默认处理）。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break-al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  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在长单词或 URL 地址内部进行换行。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背景</a:t>
            </a:r>
            <a:endParaRPr 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7230" y="1071880"/>
            <a:ext cx="7791450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background-origin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规定背景图片的定位区域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背景图片可以放置于 content-box、padding-box 或 border-box 区域</a:t>
            </a:r>
            <a:endParaRPr lang="zh-CN" altLang="en-US"/>
          </a:p>
        </p:txBody>
      </p:sp>
      <p:pic>
        <p:nvPicPr>
          <p:cNvPr id="14" name="图片 1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365" y="2586990"/>
            <a:ext cx="3785870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背景</a:t>
            </a:r>
            <a:endParaRPr 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7230" y="1071880"/>
            <a:ext cx="7791450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多重背景图片 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body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background: url(img/head.png),url(img/j11.png) 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边框</a:t>
            </a:r>
            <a:endParaRPr 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411480" y="1049020"/>
            <a:ext cx="8321040" cy="1291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box-sizing 允许您以特定的方式定义匹配某个区域的特定元素 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content-box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:宽度和高度分别应用到元素的内容框。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border-box:为元素设定的宽度和高度决定了元素的边框盒。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边框</a:t>
            </a:r>
            <a:endParaRPr 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411480" y="1040765"/>
            <a:ext cx="8321040" cy="364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box-shadow 用于向方框添加阴影 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box-shadow: 10px 10px 5px 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1px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#888888;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必需。水平阴影的位置。允许负值。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必需。垂直阴影的位置。允许负值。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可选。模糊距离。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可选。阴影的尺寸。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可选。阴影的颜色。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边框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1995" y="1071880"/>
            <a:ext cx="7699375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border-image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属性是一个简写属性，用于设置以下属性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border-image-source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:用于指定要用于绘制边框的图像的位置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border-image-slice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:图像边界向内偏移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border-image-width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:图像边界的宽度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border-image-repeat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:用于设置图像边界是否应重复（repeat）、拉伸（stretch）或铺满（round）。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-webkit-border-image:url(img/btn_bg.png)  30/50px stretch;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渐变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835" y="885190"/>
            <a:ext cx="8115300" cy="3876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 线性渐变（Linear Gradients）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为了创建一个线性渐变，你必须至少定义两种颜色结点。颜色结点即你想要呈现平稳过渡的颜色。同时，你也可以设置一个起点和一个方向（或一个角度）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ps: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起点是红色，慢慢过渡到蓝色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#grad 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-webkit-linear-gradient(red, blue); /* Safari 5.1 - 6.0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-o-linear-gradient(red, blue); /* Opera 11.1 - 12.0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-moz-linear-gradient(red, blue); /* Firefox 3.6 - 15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linear-gradient(red, blue); /* 标准的语法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渐变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522605" y="939800"/>
            <a:ext cx="822896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1.  线性渐变（Linear Gradients）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ps: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多颜色，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起点是红色，慢慢过渡到蓝色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#grad {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background: -webkit-linear-gradient(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 20%,green 30%, blue 50%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); /* Safari 5.1 - 6.0 */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background: -o-linear-gradient(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 20%,green 30%, blue 50%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); /* Opera 11.1 - 12.0 */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background: -moz-linear-gradient(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 20%,green 30%, blue 50%</a:t>
            </a: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); /* Firefox 3.6 - 15 */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background: linear-gradient(red 20%,green 30%, blue 50%); /* 标准的语法 */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渐变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570" y="970915"/>
            <a:ext cx="84048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 线性渐变（Linear Gradients）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ps: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从左到右的线性渐变：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#grad 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-webkit-linear-gradient(left, red , blue); /* Safari 5.1 - 6.0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-o-linear-gradient(right, red, blue); /* Opera 11.1 - 12.0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-moz-linear-gradient(right, red, blue); /* Firefox 3.6 - 15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linear-gradient(to right, red , blue); /* 标准的语法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渐变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570" y="970915"/>
            <a:ext cx="84048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 线性渐变（Linear Gradients）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ps: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从左上角到右下角的线性渐变：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#grad {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-webkit-linear-gradient(left top, red , blue); /* Safari 5.1 - 6.0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-o-linear-gradient(bottom right, red, blue); /* Opera 11.1 - 12.0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-moz-linear-gradient(bottom right, red, blue); /* Firefox 3.6 - 15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linear-gradient(to bottom right, red , blue); /* 标准的语法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389667" y="91863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95909" y="1517711"/>
            <a:ext cx="2614529" cy="99060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css3基础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渐变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570" y="970915"/>
            <a:ext cx="84048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 线性渐变（Linear Gradients）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ps:</a:t>
            </a: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带有指定的角度的线性渐变：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#grad {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-webkit-linear-gradient(180deg, red, blue); /* Safari 5.1 - 6.0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-o-linear-gradient(180deg, red, blue); /* Opera 11.1 - 12.0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-moz-linear-gradient(180deg, red, blue); /* Firefox 3.6 - 15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background: linear-gradient(180deg, red, blue); /* 标准的语法 */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渐变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570" y="970915"/>
            <a:ext cx="84048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径向渐变（radial-gradient）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为了创建一个径向渐变，你也必须至少定义两种颜色结点。颜色结点即你想要呈现平稳过渡的颜色。同时，你也可以指定渐变的中心、形状（圆形或椭圆形）、大小。默认情况下，渐变的中心是 center（表示在中心点），渐变的形状是 ellipse（表示椭圆形），渐变的大小是 farthest-corner（表示到最远的角落）。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格式：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/>
              <a:t>            </a:t>
            </a:r>
            <a:r>
              <a:rPr lang="zh-CN" altLang="en-US" sz="2000"/>
              <a:t>radial-gradient(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shape</a:t>
            </a:r>
            <a:r>
              <a:rPr lang="zh-CN" altLang="en-US" sz="2000"/>
              <a:t> 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</a:t>
            </a:r>
            <a:r>
              <a:rPr lang="zh-CN" altLang="en-US" sz="2000"/>
              <a:t> at 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position</a:t>
            </a:r>
            <a:r>
              <a:rPr lang="zh-CN" altLang="en-US" sz="2000"/>
              <a:t>,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color-stop,color-stop</a:t>
            </a:r>
            <a:r>
              <a:rPr lang="zh-CN" altLang="en-US" sz="2000"/>
              <a:t>);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渐变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570" y="970915"/>
            <a:ext cx="8404860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径向渐变（radial-gradient）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color-stop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：表示颜色的起始点和结束点。可以在两个颜色中间插入更多的颜色值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渐变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570" y="970915"/>
            <a:ext cx="8404860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径向渐变（radial-gradient）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position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：主要用来定义径向渐变的圆心位置。其值主要有以下几种：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length：用长度值指定径向渐变圆心的横坐标或纵坐标。可以为负值。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percentage：用百分比指定径向渐变圆心的横坐标或纵坐标。可以为负值。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left：设置左边为径向渐变圆心的横坐标值。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center(默认)：设置中间为径向渐变圆心的横坐标值或纵坐标。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right：设置右边为径向渐变圆心的横坐标值。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top：设置顶部为径向渐变圆心的纵标值。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bottom：设置底部为径向渐变圆心的纵标值。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渐变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570" y="970915"/>
            <a:ext cx="860425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径向渐变（radial-gradient）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shape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：主要用来定义径向渐变的形状。其主要包括两个值“circle”和“ellipse”：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circle：用来指定圆形的径向渐变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ellipse(默认)：用来指定椭圆形的径向渐变。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渐变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9570" y="970915"/>
            <a:ext cx="860425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径向渐变（radial-gradient）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：主要用来确定径向渐变的结束形状大小。参数主要有：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closest-side：指定径向渐变的半径长度为从圆心到离圆心最近的边；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closest-corner：指定径向渐变的半径长度为从圆心到离圆心最近的角；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farthest-side：指定径向渐变的半径长度为从圆心到离圆心最远的边；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farthest-corner(默认)：指定径向渐变的半径长度为从圆心到离圆心最远的角；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2D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转换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275" y="770890"/>
            <a:ext cx="855345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transform  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该属性允许我们对元素进行移动、缩放、旋转或倾斜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transform的属性值如下所示：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1、none       无变换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2、translate，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ranslateX，translateY，translate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可使用长度值或百分数值，在水平方向、垂直方向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对元素进行移动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3、scale，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scaleX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scaleY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可使用数值，在水平方向、垂直方向或两个方向上缩放元素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rotate，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rotate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rotate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rotate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可使用角度值，旋转元素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只接受一个参数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5、skew[skju] 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skewX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skewY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可使用角度值，在水平方向、垂直方向或两个方向上使元素倾斜     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2D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转换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275" y="770890"/>
            <a:ext cx="85534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、transform-origin 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改变元素变形的基准点，默认是元素的中心位置，如果改变了基准点，它就会按照这个基准点进行变形。</a:t>
            </a:r>
            <a:endParaRPr 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属性值可以使用关键字，也可以使用百分数和具体值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关键字如下：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1、指定x轴的位置     left、center、right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2、指定y轴的位置     top、center、bottom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3D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转换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275" y="770890"/>
            <a:ext cx="855345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 perspective： number|none;</a:t>
            </a:r>
            <a:endParaRPr 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 3D 元素距视图的距离，以像素计。该属性允许您改变 3D 元素查看 3D 元素的视图。当为元素定义 perspective 属性时，其子元素会获得透视效果，而不是元素本身。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3D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转换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275" y="770890"/>
            <a:ext cx="855345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perspective-origin: x-axis y-axis;</a:t>
            </a:r>
            <a:endParaRPr 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perspective-origin 属性定义 3D 元素所基于的 X 轴和 Y 轴。该属性允许您改变 3D 元素的底部位置。当为元素定义 perspective-origin 属性时，其子元素会获得透视效果，而不是元素本身。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文本框 9"/>
          <p:cNvSpPr txBox="1"/>
          <p:nvPr/>
        </p:nvSpPr>
        <p:spPr>
          <a:xfrm>
            <a:off x="3491230" y="174625"/>
            <a:ext cx="216027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07865" y="1508125"/>
            <a:ext cx="412940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1. 新增选择器</a:t>
            </a:r>
            <a:endParaRPr lang="zh-CN" altLang="en-US" sz="2800"/>
          </a:p>
          <a:p>
            <a:r>
              <a:rPr lang="zh-CN" altLang="en-US" sz="2800"/>
              <a:t>2. 服务器字体</a:t>
            </a:r>
            <a:endParaRPr lang="zh-CN" altLang="en-US" sz="2800"/>
          </a:p>
          <a:p>
            <a:r>
              <a:rPr lang="zh-CN" altLang="en-US" sz="2800"/>
              <a:t>3. 文本效果</a:t>
            </a:r>
            <a:endParaRPr lang="zh-CN" altLang="en-US" sz="2800"/>
          </a:p>
          <a:p>
            <a:r>
              <a:rPr lang="en-US" altLang="zh-CN" sz="2800"/>
              <a:t>4. </a:t>
            </a:r>
            <a:r>
              <a:rPr lang="zh-CN" altLang="en-US" sz="2800"/>
              <a:t>边框</a:t>
            </a:r>
            <a:endParaRPr lang="zh-CN" altLang="en-US" sz="2800"/>
          </a:p>
          <a:p>
            <a:r>
              <a:rPr lang="en-US" altLang="zh-CN" sz="2800"/>
              <a:t>5. </a:t>
            </a:r>
            <a:r>
              <a:rPr lang="zh-CN" altLang="en-US" sz="2800"/>
              <a:t>渐变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3D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转换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275" y="770890"/>
            <a:ext cx="8553450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transform-style</a:t>
            </a:r>
            <a:endParaRPr 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指定嵌套元素是怎样在三维空间中呈现，使用此属性必须先使用transform 属性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flat 子元素将不保留其 3D 位置。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preserve-3d 子元素将保留其 3D 位置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3D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转换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5275" y="770890"/>
            <a:ext cx="85534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backface-visibility	</a:t>
            </a:r>
            <a:endParaRPr 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定义元素在不面对屏幕时是否可见。</a:t>
            </a:r>
            <a:endParaRPr 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visible	背面是可见的。</a:t>
            </a:r>
            <a:endParaRPr 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hidden	背面是不可见的。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3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0085" y="1144270"/>
            <a:ext cx="78911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[属性名]</a:t>
            </a:r>
            <a:endParaRPr lang="zh-CN" altLang="en-US" sz="2000"/>
          </a:p>
          <a:p>
            <a:r>
              <a:rPr lang="zh-CN" altLang="en-US" sz="1600"/>
              <a:t>示例: [data-index]{…} 匹配包含data-index属性的所有元素;</a:t>
            </a:r>
            <a:endParaRPr lang="zh-CN" altLang="en-US" sz="1600"/>
          </a:p>
          <a:p>
            <a:r>
              <a:rPr lang="zh-CN" altLang="en-US" sz="2000"/>
              <a:t>[属性名=属性值]</a:t>
            </a:r>
            <a:endParaRPr lang="zh-CN" altLang="en-US" sz="2000"/>
          </a:p>
          <a:p>
            <a:r>
              <a:rPr lang="zh-CN" altLang="en-US" sz="1600"/>
              <a:t>示例: [data-index=”110”]{…} 匹配data-index属性等于10的元素;</a:t>
            </a:r>
            <a:endParaRPr lang="zh-CN" altLang="en-US" sz="1600"/>
          </a:p>
          <a:p>
            <a:r>
              <a:rPr lang="zh-CN" altLang="en-US" sz="2000"/>
              <a:t>[属性名^=字符]</a:t>
            </a:r>
            <a:endParaRPr lang="zh-CN" altLang="en-US" sz="2000"/>
          </a:p>
          <a:p>
            <a:r>
              <a:rPr lang="zh-CN" altLang="en-US" sz="1600"/>
              <a:t>示例: [data-index^=”10”]{…} 匹配data-index属性以10开头的元素;</a:t>
            </a:r>
            <a:endParaRPr lang="zh-CN" altLang="en-US" sz="1600"/>
          </a:p>
          <a:p>
            <a:r>
              <a:rPr lang="zh-CN" altLang="en-US" sz="2000"/>
              <a:t>[属性名$=字符]</a:t>
            </a:r>
            <a:endParaRPr lang="zh-CN" altLang="en-US" sz="2000"/>
          </a:p>
          <a:p>
            <a:r>
              <a:rPr lang="zh-CN" altLang="en-US" sz="1600"/>
              <a:t>示例: [data-index$=”10”]{…} 匹配data-index属性以10结尾的元素;</a:t>
            </a:r>
            <a:endParaRPr lang="zh-CN" altLang="en-US" sz="1600"/>
          </a:p>
          <a:p>
            <a:r>
              <a:rPr lang="zh-CN" altLang="en-US" sz="2000"/>
              <a:t>[属性名*=字符]</a:t>
            </a:r>
            <a:endParaRPr lang="zh-CN" altLang="en-US" sz="2000"/>
          </a:p>
          <a:p>
            <a:r>
              <a:rPr lang="zh-CN" altLang="en-US" sz="1600"/>
              <a:t>示例: [data-index*=”10”]{…} 匹配data-index属性包含10的元素;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18840" y="173990"/>
            <a:ext cx="223329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+: 相邻兄弟选择器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3405" y="864235"/>
            <a:ext cx="7891145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相邻兄弟选择器可以选择紧接在另一元素后的元素，而且他们具有一个相同的父元素，E F两元素具有一个相同的父元素，而且Ｆ元素在Ｅ元素后面，而且相邻</a:t>
            </a:r>
            <a:endParaRPr lang="zh-CN" altLang="en-US" sz="2000"/>
          </a:p>
          <a:p>
            <a:r>
              <a:rPr lang="zh-CN" altLang="en-US" sz="1600"/>
              <a:t>div+p{color: red;}</a:t>
            </a:r>
            <a:endParaRPr lang="zh-CN" altLang="en-US" sz="1600"/>
          </a:p>
          <a:p>
            <a:r>
              <a:rPr lang="zh-CN" altLang="en-US" sz="1600"/>
              <a:t>&lt;body&gt;</a:t>
            </a:r>
            <a:endParaRPr lang="zh-CN" altLang="en-US" sz="1600"/>
          </a:p>
          <a:p>
            <a:pPr lvl="1"/>
            <a:r>
              <a:rPr lang="zh-CN" altLang="en-US" sz="1600"/>
              <a:t>    &lt;p&gt;1&lt;/p&gt;</a:t>
            </a:r>
            <a:endParaRPr lang="zh-CN" altLang="en-US" sz="1600"/>
          </a:p>
          <a:p>
            <a:pPr lvl="1"/>
            <a:r>
              <a:rPr lang="zh-CN" altLang="en-US" sz="1600"/>
              <a:t>   &lt;div&gt;hello1&lt;/div&gt;</a:t>
            </a:r>
            <a:endParaRPr lang="zh-CN" altLang="en-US" sz="1600"/>
          </a:p>
          <a:p>
            <a:pPr lvl="1"/>
            <a:r>
              <a:rPr lang="zh-CN" altLang="en-US" sz="1600"/>
              <a:t>    &lt;p&gt;3&lt;/p&gt;</a:t>
            </a:r>
            <a:endParaRPr lang="zh-CN" altLang="en-US" sz="1600"/>
          </a:p>
          <a:p>
            <a:pPr lvl="1"/>
            <a:r>
              <a:rPr lang="zh-CN" altLang="en-US" sz="1600"/>
              <a:t>    &lt;p&gt;4&lt;/p&gt;</a:t>
            </a:r>
            <a:endParaRPr lang="zh-CN" altLang="en-US" sz="1600"/>
          </a:p>
          <a:p>
            <a:pPr lvl="1"/>
            <a:r>
              <a:rPr lang="zh-CN" altLang="en-US" sz="1600"/>
              <a:t>    &lt;p&gt;5&lt;/p&gt;</a:t>
            </a:r>
            <a:endParaRPr lang="zh-CN" altLang="en-US" sz="1600"/>
          </a:p>
          <a:p>
            <a:r>
              <a:rPr lang="zh-CN" altLang="en-US" sz="1600"/>
              <a:t>&lt;/body&gt;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91865" y="149860"/>
            <a:ext cx="215963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~: 通用兄弟选择器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36215" y="1180465"/>
            <a:ext cx="413766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div~p{color: red;}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&lt;p&gt;1&lt;/p&gt;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&lt;div&gt;hello1&lt;/div&gt;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&lt;p&gt;3&lt;/p&gt;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&lt;p&gt;4&lt;/p&gt;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&lt;p&gt;5&lt;/p&gt;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2656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:not (x)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705" y="956945"/>
            <a:ext cx="8022590" cy="3876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如果相对某个结构元素使用样式，但是想排除这个结构元素下面的子结构元素，让它不使用整个样式时，可以使用not选择器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.list li:not(.li2){color: red;}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&lt;ul class="list"&gt;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&lt;li&gt;1&lt;/li&gt;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&lt;li class="li2"&gt;2&lt;/li&gt;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&lt;li&gt;3&lt;/li&gt;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&lt;li&gt;4&lt;/li&gt;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&lt;li&gt;5&lt;/li&gt;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&lt;/ul&gt;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91865" y="173990"/>
            <a:ext cx="21590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服务器字体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9470" y="756920"/>
            <a:ext cx="78657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//规则如下：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@font-face {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font-family: &lt;YourWebFontName&gt;;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src: &lt;source&gt;&lt;format&gt;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&lt;source&gt;&lt;format&gt;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YourWebFontName:此值指的就是你自定义的字体名称，最好是使用你下载的默认字体，他将被引用到你的Web元素中的font-family。如“font-family:”YourWebFontName”;”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source:此值指的是你自定义的字体的存放路径，可以是相对路径也可以是绝路径；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491865" y="173990"/>
            <a:ext cx="215900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服务器字体</a:t>
            </a:r>
            <a:endParaRPr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8196" name="文本框 1"/>
          <p:cNvSpPr txBox="1"/>
          <p:nvPr/>
        </p:nvSpPr>
        <p:spPr>
          <a:xfrm>
            <a:off x="647383" y="1061720"/>
            <a:ext cx="7847012" cy="32302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format：此值指的是你自定义的字体的格式，主要用来帮助浏览器识别，其值主要有以下几种类型以及浏览器的支持情况：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src: 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url('font/ruizibige.eot'); /* IE9 兼容模式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src: url('font/ruizibige.eot?#iefix') format('embedded-opentype'), /*IE6-IE8 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url('font/ruizibige.woff') format('woff'), /*标准浏览器*/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url('font/ruizibige.ttf')  format('truetype'), /*Safari, Android, iOS*/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url('font/ruizibige.svg#ruizibige') format('svg'); /*Chrome4+,Safari3.1+,Opera10.0+,iOS Mobile Safari3.2+*/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6083</Words>
  <Application>WPS 演示</Application>
  <PresentationFormat>全屏显示(16:9)</PresentationFormat>
  <Paragraphs>286</Paragraphs>
  <Slides>32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255</cp:revision>
  <dcterms:created xsi:type="dcterms:W3CDTF">2016-01-14T08:47:00Z</dcterms:created>
  <dcterms:modified xsi:type="dcterms:W3CDTF">2020-10-09T01:29:31Z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  <property fmtid="{D5CDD505-2E9C-101B-9397-08002B2CF9AE}" pid="3" name="KSORubyTemplateID">
    <vt:lpwstr>8</vt:lpwstr>
  </property>
</Properties>
</file>