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423" r:id="rId5"/>
    <p:sldId id="421" r:id="rId6"/>
    <p:sldId id="374" r:id="rId7"/>
    <p:sldId id="413" r:id="rId8"/>
    <p:sldId id="587" r:id="rId9"/>
    <p:sldId id="588" r:id="rId10"/>
    <p:sldId id="589" r:id="rId11"/>
    <p:sldId id="590" r:id="rId12"/>
    <p:sldId id="591" r:id="rId13"/>
    <p:sldId id="592" r:id="rId14"/>
    <p:sldId id="613" r:id="rId15"/>
    <p:sldId id="593" r:id="rId16"/>
    <p:sldId id="594" r:id="rId17"/>
    <p:sldId id="595" r:id="rId18"/>
    <p:sldId id="596" r:id="rId19"/>
    <p:sldId id="597" r:id="rId20"/>
    <p:sldId id="598" r:id="rId21"/>
    <p:sldId id="599" r:id="rId22"/>
    <p:sldId id="600" r:id="rId23"/>
    <p:sldId id="601" r:id="rId24"/>
    <p:sldId id="602" r:id="rId25"/>
    <p:sldId id="603" r:id="rId26"/>
    <p:sldId id="604" r:id="rId27"/>
    <p:sldId id="605" r:id="rId28"/>
    <p:sldId id="606" r:id="rId29"/>
    <p:sldId id="607" r:id="rId30"/>
    <p:sldId id="608" r:id="rId31"/>
    <p:sldId id="609" r:id="rId32"/>
    <p:sldId id="610" r:id="rId33"/>
    <p:sldId id="611" r:id="rId34"/>
    <p:sldId id="300" r:id="rId3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02" y="-1542"/>
      </p:cViewPr>
      <p:guideLst>
        <p:guide orient="horz" pos="1625"/>
        <p:guide pos="28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6015"/>
            <a:ext cx="27432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015"/>
            <a:ext cx="8080375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361"/>
            <a:ext cx="5411788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361"/>
            <a:ext cx="5411787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microsoft.com/office/2007/relationships/hdphoto" Target="../media/image2.wdp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db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7200" y="129540"/>
            <a:ext cx="1127760" cy="391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9.jpeg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GI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44409" y="768876"/>
            <a:ext cx="866382" cy="1106502"/>
            <a:chOff x="5499100" y="2711450"/>
            <a:chExt cx="1193801" cy="152466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8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5722938" y="3846513"/>
              <a:ext cx="746125" cy="389603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  <a:gd name="connsiteX0" fmla="*/ 43 w 10000"/>
                <a:gd name="connsiteY0" fmla="*/ 10000 h 11093"/>
                <a:gd name="connsiteX1" fmla="*/ 9894 w 10000"/>
                <a:gd name="connsiteY1" fmla="*/ 10000 h 11093"/>
                <a:gd name="connsiteX2" fmla="*/ 10000 w 10000"/>
                <a:gd name="connsiteY2" fmla="*/ 0 h 11093"/>
                <a:gd name="connsiteX3" fmla="*/ 0 w 10000"/>
                <a:gd name="connsiteY3" fmla="*/ 0 h 11093"/>
                <a:gd name="connsiteX4" fmla="*/ 43 w 10000"/>
                <a:gd name="connsiteY4" fmla="*/ 10000 h 11093"/>
                <a:gd name="connsiteX0-1" fmla="*/ 43 w 10000"/>
                <a:gd name="connsiteY0-2" fmla="*/ 10000 h 11815"/>
                <a:gd name="connsiteX1-3" fmla="*/ 9894 w 10000"/>
                <a:gd name="connsiteY1-4" fmla="*/ 10000 h 11815"/>
                <a:gd name="connsiteX2-5" fmla="*/ 10000 w 10000"/>
                <a:gd name="connsiteY2-6" fmla="*/ 0 h 11815"/>
                <a:gd name="connsiteX3-7" fmla="*/ 0 w 10000"/>
                <a:gd name="connsiteY3-8" fmla="*/ 0 h 11815"/>
                <a:gd name="connsiteX4-9" fmla="*/ 43 w 10000"/>
                <a:gd name="connsiteY4-10" fmla="*/ 10000 h 11815"/>
                <a:gd name="connsiteX0-11" fmla="*/ 43 w 10000"/>
                <a:gd name="connsiteY0-12" fmla="*/ 10000 h 11784"/>
                <a:gd name="connsiteX1-13" fmla="*/ 9894 w 10000"/>
                <a:gd name="connsiteY1-14" fmla="*/ 10000 h 11784"/>
                <a:gd name="connsiteX2-15" fmla="*/ 10000 w 10000"/>
                <a:gd name="connsiteY2-16" fmla="*/ 0 h 11784"/>
                <a:gd name="connsiteX3-17" fmla="*/ 0 w 10000"/>
                <a:gd name="connsiteY3-18" fmla="*/ 0 h 11784"/>
                <a:gd name="connsiteX4-19" fmla="*/ 43 w 10000"/>
                <a:gd name="connsiteY4-20" fmla="*/ 10000 h 11784"/>
                <a:gd name="connsiteX0-21" fmla="*/ 43 w 10000"/>
                <a:gd name="connsiteY0-22" fmla="*/ 10000 h 11753"/>
                <a:gd name="connsiteX1-23" fmla="*/ 9894 w 10000"/>
                <a:gd name="connsiteY1-24" fmla="*/ 10000 h 11753"/>
                <a:gd name="connsiteX2-25" fmla="*/ 10000 w 10000"/>
                <a:gd name="connsiteY2-26" fmla="*/ 0 h 11753"/>
                <a:gd name="connsiteX3-27" fmla="*/ 0 w 10000"/>
                <a:gd name="connsiteY3-28" fmla="*/ 0 h 11753"/>
                <a:gd name="connsiteX4-29" fmla="*/ 43 w 10000"/>
                <a:gd name="connsiteY4-30" fmla="*/ 10000 h 11753"/>
                <a:gd name="connsiteX0-31" fmla="*/ 43 w 10000"/>
                <a:gd name="connsiteY0-32" fmla="*/ 10000 h 12074"/>
                <a:gd name="connsiteX1-33" fmla="*/ 9894 w 10000"/>
                <a:gd name="connsiteY1-34" fmla="*/ 10000 h 12074"/>
                <a:gd name="connsiteX2-35" fmla="*/ 10000 w 10000"/>
                <a:gd name="connsiteY2-36" fmla="*/ 0 h 12074"/>
                <a:gd name="connsiteX3-37" fmla="*/ 0 w 10000"/>
                <a:gd name="connsiteY3-38" fmla="*/ 0 h 12074"/>
                <a:gd name="connsiteX4-39" fmla="*/ 43 w 10000"/>
                <a:gd name="connsiteY4-40" fmla="*/ 10000 h 12074"/>
                <a:gd name="connsiteX0-41" fmla="*/ 43 w 10000"/>
                <a:gd name="connsiteY0-42" fmla="*/ 10000 h 12813"/>
                <a:gd name="connsiteX1-43" fmla="*/ 9894 w 10000"/>
                <a:gd name="connsiteY1-44" fmla="*/ 10000 h 12813"/>
                <a:gd name="connsiteX2-45" fmla="*/ 10000 w 10000"/>
                <a:gd name="connsiteY2-46" fmla="*/ 0 h 12813"/>
                <a:gd name="connsiteX3-47" fmla="*/ 0 w 10000"/>
                <a:gd name="connsiteY3-48" fmla="*/ 0 h 12813"/>
                <a:gd name="connsiteX4-49" fmla="*/ 43 w 10000"/>
                <a:gd name="connsiteY4-50" fmla="*/ 10000 h 12813"/>
                <a:gd name="connsiteX0-51" fmla="*/ 43 w 10000"/>
                <a:gd name="connsiteY0-52" fmla="*/ 10000 h 12716"/>
                <a:gd name="connsiteX1-53" fmla="*/ 9963 w 10000"/>
                <a:gd name="connsiteY1-54" fmla="*/ 9777 h 12716"/>
                <a:gd name="connsiteX2-55" fmla="*/ 10000 w 10000"/>
                <a:gd name="connsiteY2-56" fmla="*/ 0 h 12716"/>
                <a:gd name="connsiteX3-57" fmla="*/ 0 w 10000"/>
                <a:gd name="connsiteY3-58" fmla="*/ 0 h 12716"/>
                <a:gd name="connsiteX4-59" fmla="*/ 43 w 10000"/>
                <a:gd name="connsiteY4-60" fmla="*/ 10000 h 127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2716">
                  <a:moveTo>
                    <a:pt x="43" y="10000"/>
                  </a:moveTo>
                  <a:cubicBezTo>
                    <a:pt x="3260" y="14266"/>
                    <a:pt x="7554" y="12976"/>
                    <a:pt x="9963" y="9777"/>
                  </a:cubicBezTo>
                  <a:cubicBezTo>
                    <a:pt x="9998" y="6444"/>
                    <a:pt x="9965" y="3333"/>
                    <a:pt x="10000" y="0"/>
                  </a:cubicBezTo>
                  <a:lnTo>
                    <a:pt x="0" y="0"/>
                  </a:lnTo>
                  <a:cubicBezTo>
                    <a:pt x="14" y="3333"/>
                    <a:pt x="29" y="6667"/>
                    <a:pt x="43" y="100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2250440" y="736600"/>
            <a:ext cx="17145" cy="1547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7910" y="66230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深蓝软件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366645" y="1330325"/>
            <a:ext cx="469011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4"/>
          <p:cNvSpPr txBox="1"/>
          <p:nvPr/>
        </p:nvSpPr>
        <p:spPr>
          <a:xfrm>
            <a:off x="2304338" y="1453362"/>
            <a:ext cx="3171906" cy="27651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努力成为中国软件的翘楚 </a:t>
            </a:r>
            <a:endParaRPr lang="en-US" altLang="zh-CN" sz="135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422574" y="1833767"/>
            <a:ext cx="2905313" cy="2797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7"/>
          <p:cNvSpPr>
            <a:spLocks noChangeArrowheads="1"/>
          </p:cNvSpPr>
          <p:nvPr/>
        </p:nvSpPr>
        <p:spPr bwMode="auto">
          <a:xfrm>
            <a:off x="2707261" y="1883852"/>
            <a:ext cx="2242682" cy="16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制作人</a:t>
            </a:r>
            <a:r>
              <a:rPr lang="zh-CN" altLang="en-US" sz="10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：深蓝学霸</a:t>
            </a:r>
            <a:endParaRPr lang="zh-CN" altLang="en-US" sz="10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04338" y="1743413"/>
            <a:ext cx="468297" cy="468297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矩形 90"/>
          <p:cNvSpPr/>
          <p:nvPr/>
        </p:nvSpPr>
        <p:spPr>
          <a:xfrm>
            <a:off x="-27507" y="3034330"/>
            <a:ext cx="9188822" cy="212948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4200000" scaled="0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2" name="图片 2051" descr="卡通遨游太空汇报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21605" y="1504950"/>
            <a:ext cx="3817620" cy="32118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4" name="直接连接符 33"/>
          <p:cNvCxnSpPr/>
          <p:nvPr/>
        </p:nvCxnSpPr>
        <p:spPr>
          <a:xfrm>
            <a:off x="2327786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722371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49" grpId="0"/>
      <p:bldP spid="51" grpId="0"/>
      <p:bldP spid="5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418840" y="173990"/>
            <a:ext cx="223329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sym typeface="+mn-ea"/>
              </a:rPr>
              <a:t>canvas</a:t>
            </a:r>
            <a:endParaRPr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9915" y="872490"/>
            <a:ext cx="789114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>
                <a:sym typeface="+mn-ea"/>
              </a:rPr>
              <a:t>方法</a:t>
            </a:r>
            <a:endParaRPr sz="2000">
              <a:sym typeface="+mn-ea"/>
            </a:endParaRPr>
          </a:p>
          <a:p>
            <a:endParaRPr sz="2000"/>
          </a:p>
          <a:p>
            <a:r>
              <a:rPr sz="1600">
                <a:sym typeface="+mn-ea"/>
              </a:rPr>
              <a:t>rect(x,y,width,height) 绘制矩形路径</a:t>
            </a:r>
            <a:endParaRPr sz="1600"/>
          </a:p>
          <a:p>
            <a:r>
              <a:rPr sz="1600">
                <a:sym typeface="+mn-ea"/>
              </a:rPr>
              <a:t>x, y是矩形左上角坐标， width和height都是以像素计（下同）</a:t>
            </a:r>
            <a:endParaRPr sz="1600"/>
          </a:p>
          <a:p>
            <a:r>
              <a:rPr sz="1600">
                <a:sym typeface="+mn-ea"/>
              </a:rPr>
              <a:t>PS: rect方法只是规划了矩形的路径，并没有填充和描边</a:t>
            </a:r>
            <a:endParaRPr sz="1600"/>
          </a:p>
          <a:p>
            <a:endParaRPr sz="1600"/>
          </a:p>
          <a:p>
            <a:r>
              <a:rPr sz="1600">
                <a:sym typeface="+mn-ea"/>
              </a:rPr>
              <a:t>strokeRect(x,y,width,height) 绘制描边矩形</a:t>
            </a:r>
            <a:endParaRPr sz="1600"/>
          </a:p>
          <a:p>
            <a:endParaRPr sz="1600"/>
          </a:p>
          <a:p>
            <a:r>
              <a:rPr sz="1600">
                <a:sym typeface="+mn-ea"/>
              </a:rPr>
              <a:t>fillRect(x,y,width,height) 绘制填充矩形</a:t>
            </a:r>
            <a:endParaRPr sz="1600"/>
          </a:p>
          <a:p>
            <a:endParaRPr sz="1600"/>
          </a:p>
          <a:p>
            <a:r>
              <a:rPr sz="1600">
                <a:sym typeface="+mn-ea"/>
              </a:rPr>
              <a:t>stroke() 描边</a:t>
            </a:r>
            <a:endParaRPr sz="1600"/>
          </a:p>
          <a:p>
            <a:endParaRPr sz="1600"/>
          </a:p>
          <a:p>
            <a:r>
              <a:rPr sz="1600">
                <a:sym typeface="+mn-ea"/>
              </a:rPr>
              <a:t>fill() 填充，该方法会自动闭合路径</a:t>
            </a:r>
            <a:endParaRPr sz="1600"/>
          </a:p>
          <a:p>
            <a:endParaRPr sz="1600"/>
          </a:p>
          <a:p>
            <a:r>
              <a:rPr sz="1600">
                <a:sym typeface="+mn-ea"/>
              </a:rPr>
              <a:t>clearRect(x,y,width,height) 清除矩形区域，</a:t>
            </a:r>
            <a:endParaRPr sz="1600"/>
          </a:p>
          <a:p>
            <a:r>
              <a:rPr sz="1600">
                <a:solidFill>
                  <a:srgbClr val="FF0000"/>
                </a:solidFill>
                <a:sym typeface="+mn-ea"/>
              </a:rPr>
              <a:t>PS:重新设置canvas的宽/高也能达到清空的效果</a:t>
            </a:r>
            <a:endParaRPr lang="zh-CN" altLang="en-US" sz="16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418840" y="173990"/>
            <a:ext cx="223329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sym typeface="+mn-ea"/>
              </a:rPr>
              <a:t>canvas</a:t>
            </a:r>
            <a:endParaRPr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9915" y="872490"/>
            <a:ext cx="7891145" cy="292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>
                <a:sym typeface="+mn-ea"/>
              </a:rPr>
              <a:t>方法</a:t>
            </a:r>
            <a:endParaRPr sz="2000">
              <a:sym typeface="+mn-ea"/>
            </a:endParaRPr>
          </a:p>
          <a:p>
            <a:endParaRPr sz="2000"/>
          </a:p>
          <a:p>
            <a:r>
              <a:rPr sz="1600">
                <a:sym typeface="+mn-ea"/>
              </a:rPr>
              <a:t>arc(x,y,radius,startAngle,endAngle,counterclockwise) 画圆弧/画圆</a:t>
            </a:r>
            <a:endParaRPr sz="1600"/>
          </a:p>
          <a:p>
            <a:endParaRPr sz="1600"/>
          </a:p>
          <a:p>
            <a:r>
              <a:rPr sz="1600">
                <a:sym typeface="+mn-ea"/>
              </a:rPr>
              <a:t>x,y：圆心坐标。</a:t>
            </a:r>
            <a:endParaRPr sz="1600"/>
          </a:p>
          <a:p>
            <a:r>
              <a:rPr sz="1600">
                <a:sym typeface="+mn-ea"/>
              </a:rPr>
              <a:t>radius：半径大小。</a:t>
            </a:r>
            <a:endParaRPr sz="1600"/>
          </a:p>
          <a:p>
            <a:r>
              <a:rPr sz="1600">
                <a:sym typeface="+mn-ea"/>
              </a:rPr>
              <a:t>startAngle:绘制开始的角度（x轴为0度）。</a:t>
            </a:r>
            <a:endParaRPr sz="1600"/>
          </a:p>
          <a:p>
            <a:r>
              <a:rPr sz="1600">
                <a:sym typeface="+mn-ea"/>
              </a:rPr>
              <a:t>endAngel:结束的角度，注意是弧度。</a:t>
            </a:r>
            <a:endParaRPr sz="1600"/>
          </a:p>
          <a:p>
            <a:r>
              <a:rPr sz="1600">
                <a:sym typeface="+mn-ea"/>
              </a:rPr>
              <a:t>counterclockwise：是否是逆时针。true是逆时针，false：顺时针</a:t>
            </a:r>
            <a:endParaRPr sz="1600"/>
          </a:p>
          <a:p>
            <a:r>
              <a:rPr sz="1600">
                <a:sym typeface="+mn-ea"/>
              </a:rPr>
              <a:t>弧度和角度的转换公式： rad = deg*Math.PI/180;</a:t>
            </a:r>
            <a:endParaRPr sz="1600"/>
          </a:p>
          <a:p>
            <a:r>
              <a:rPr sz="1600">
                <a:sym typeface="+mn-ea"/>
              </a:rPr>
              <a:t>在Math提供的方法中sin、cos等都使用的弧度 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418840" y="173990"/>
            <a:ext cx="223329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sym typeface="+mn-ea"/>
              </a:rPr>
              <a:t>canvas</a:t>
            </a:r>
            <a:endParaRPr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9915" y="872490"/>
            <a:ext cx="7891145" cy="292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>
                <a:sym typeface="+mn-ea"/>
              </a:rPr>
              <a:t>方法</a:t>
            </a:r>
            <a:endParaRPr sz="2000">
              <a:sym typeface="+mn-ea"/>
            </a:endParaRPr>
          </a:p>
          <a:p>
            <a:endParaRPr sz="2000"/>
          </a:p>
          <a:p>
            <a:r>
              <a:rPr sz="1600">
                <a:sym typeface="+mn-ea"/>
              </a:rPr>
              <a:t>ellipse(x, y, radiusX, radiusY, rotation, startAngle, endAngle, anticlockwise) 绘制椭圆</a:t>
            </a:r>
            <a:endParaRPr sz="1600">
              <a:sym typeface="+mn-ea"/>
            </a:endParaRPr>
          </a:p>
          <a:p>
            <a:r>
              <a:rPr lang="en-US" sz="1600">
                <a:sym typeface="+mn-ea"/>
              </a:rPr>
              <a:t>x  </a:t>
            </a:r>
            <a:r>
              <a:rPr sz="1600">
                <a:sym typeface="+mn-ea"/>
              </a:rPr>
              <a:t>起点</a:t>
            </a:r>
            <a:endParaRPr sz="1600">
              <a:sym typeface="+mn-ea"/>
            </a:endParaRPr>
          </a:p>
          <a:p>
            <a:r>
              <a:rPr lang="en-US" sz="1600">
                <a:sym typeface="+mn-ea"/>
              </a:rPr>
              <a:t>y  </a:t>
            </a:r>
            <a:r>
              <a:rPr sz="1600">
                <a:sym typeface="+mn-ea"/>
              </a:rPr>
              <a:t>起点</a:t>
            </a:r>
            <a:endParaRPr sz="1600">
              <a:sym typeface="+mn-ea"/>
            </a:endParaRPr>
          </a:p>
          <a:p>
            <a:r>
              <a:rPr sz="1600">
                <a:sym typeface="+mn-ea"/>
              </a:rPr>
              <a:t>radiusX </a:t>
            </a:r>
            <a:r>
              <a:rPr sz="1600">
                <a:sym typeface="+mn-ea"/>
              </a:rPr>
              <a:t>半径</a:t>
            </a:r>
            <a:r>
              <a:rPr lang="en-US" sz="1600">
                <a:sym typeface="+mn-ea"/>
              </a:rPr>
              <a:t>x</a:t>
            </a:r>
            <a:endParaRPr sz="1600">
              <a:sym typeface="+mn-ea"/>
            </a:endParaRPr>
          </a:p>
          <a:p>
            <a:r>
              <a:rPr sz="1600">
                <a:sym typeface="+mn-ea"/>
              </a:rPr>
              <a:t>radiusY </a:t>
            </a:r>
            <a:r>
              <a:rPr sz="1600">
                <a:sym typeface="+mn-ea"/>
              </a:rPr>
              <a:t>半径y</a:t>
            </a:r>
            <a:endParaRPr sz="1600">
              <a:sym typeface="+mn-ea"/>
            </a:endParaRPr>
          </a:p>
          <a:p>
            <a:r>
              <a:rPr sz="1600">
                <a:sym typeface="+mn-ea"/>
              </a:rPr>
              <a:t> rotation  </a:t>
            </a:r>
            <a:r>
              <a:rPr sz="1600">
                <a:sym typeface="+mn-ea"/>
              </a:rPr>
              <a:t>旋转的角度</a:t>
            </a:r>
            <a:endParaRPr sz="1600">
              <a:sym typeface="+mn-ea"/>
            </a:endParaRPr>
          </a:p>
          <a:p>
            <a:r>
              <a:rPr sz="1600">
                <a:sym typeface="+mn-ea"/>
              </a:rPr>
              <a:t>startAngle  </a:t>
            </a:r>
            <a:r>
              <a:rPr sz="1600">
                <a:sym typeface="+mn-ea"/>
              </a:rPr>
              <a:t>起始角</a:t>
            </a:r>
            <a:endParaRPr sz="1600">
              <a:sym typeface="+mn-ea"/>
            </a:endParaRPr>
          </a:p>
          <a:p>
            <a:r>
              <a:rPr sz="1600">
                <a:sym typeface="+mn-ea"/>
              </a:rPr>
              <a:t>endAngle   </a:t>
            </a:r>
            <a:r>
              <a:rPr sz="1600">
                <a:sym typeface="+mn-ea"/>
              </a:rPr>
              <a:t>结果角</a:t>
            </a:r>
            <a:endParaRPr sz="1600">
              <a:sym typeface="+mn-ea"/>
            </a:endParaRPr>
          </a:p>
          <a:p>
            <a:r>
              <a:rPr sz="1600">
                <a:sym typeface="+mn-ea"/>
              </a:rPr>
              <a:t>anticlockwise   </a:t>
            </a:r>
            <a:r>
              <a:rPr sz="1600">
                <a:sym typeface="+mn-ea"/>
              </a:rPr>
              <a:t>顺时针还是逆时针</a:t>
            </a:r>
            <a:endParaRPr sz="16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418840" y="173990"/>
            <a:ext cx="223329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sym typeface="+mn-ea"/>
              </a:rPr>
              <a:t>canvas</a:t>
            </a:r>
            <a:endParaRPr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9915" y="872490"/>
            <a:ext cx="7891145" cy="1783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000">
                <a:sym typeface="+mn-ea"/>
              </a:rPr>
              <a:t>示例：</a:t>
            </a:r>
            <a:endParaRPr lang="zh-CN" sz="2000"/>
          </a:p>
          <a:p>
            <a:endParaRPr lang="zh-CN" sz="2000"/>
          </a:p>
          <a:p>
            <a:r>
              <a:rPr lang="zh-CN">
                <a:sym typeface="+mn-ea"/>
              </a:rPr>
              <a:t>   </a:t>
            </a:r>
            <a:r>
              <a:rPr lang="en-US" altLang="zh-CN">
                <a:sym typeface="+mn-ea"/>
              </a:rPr>
              <a:t>1.</a:t>
            </a:r>
            <a:r>
              <a:rPr lang="zh-CN">
                <a:sym typeface="+mn-ea"/>
              </a:rPr>
              <a:t>画张人脸</a:t>
            </a:r>
            <a:endParaRPr 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   2.</a:t>
            </a:r>
            <a:r>
              <a:rPr lang="zh-CN" altLang="en-US">
                <a:sym typeface="+mn-ea"/>
              </a:rPr>
              <a:t>小球移动</a:t>
            </a:r>
            <a:endParaRPr lang="zh-CN" altLang="en-US"/>
          </a:p>
          <a:p>
            <a:r>
              <a:rPr sz="1600">
                <a:sym typeface="+mn-ea"/>
              </a:rPr>
              <a:t> 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418840" y="173990"/>
            <a:ext cx="223329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sym typeface="+mn-ea"/>
              </a:rPr>
              <a:t>canvas</a:t>
            </a:r>
            <a:endParaRPr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9915" y="872490"/>
            <a:ext cx="7891145" cy="29845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>
                <a:sym typeface="+mn-ea"/>
              </a:rPr>
              <a:t>绘制字体（了解）</a:t>
            </a:r>
            <a:endParaRPr sz="2000"/>
          </a:p>
          <a:p>
            <a:endParaRPr sz="2000"/>
          </a:p>
          <a:p>
            <a:r>
              <a:rPr sz="2000">
                <a:sym typeface="+mn-ea"/>
              </a:rPr>
              <a:t>属性</a:t>
            </a:r>
            <a:endParaRPr sz="2000"/>
          </a:p>
          <a:p>
            <a:r>
              <a:rPr sz="1600">
                <a:sym typeface="+mn-ea"/>
              </a:rPr>
              <a:t>font 设置或返回文本内容的当前字体属性，语法与CSS相同</a:t>
            </a:r>
            <a:endParaRPr sz="1600"/>
          </a:p>
          <a:p>
            <a:r>
              <a:rPr sz="1600">
                <a:sym typeface="+mn-ea"/>
              </a:rPr>
              <a:t>textAlign 设置或返回文本内容的当前对齐方式</a:t>
            </a:r>
            <a:endParaRPr sz="1600"/>
          </a:p>
          <a:p>
            <a:pPr lvl="1"/>
            <a:r>
              <a:rPr sz="1600">
                <a:sym typeface="+mn-ea"/>
              </a:rPr>
              <a:t>start（默认）: 文本在指定的位置开始。</a:t>
            </a:r>
            <a:endParaRPr sz="1600"/>
          </a:p>
          <a:p>
            <a:pPr lvl="1"/>
            <a:r>
              <a:rPr sz="1600">
                <a:sym typeface="+mn-ea"/>
              </a:rPr>
              <a:t>end : 文本在指定的位置结束。</a:t>
            </a:r>
            <a:endParaRPr sz="1600"/>
          </a:p>
          <a:p>
            <a:pPr lvl="1"/>
            <a:r>
              <a:rPr sz="1600">
                <a:sym typeface="+mn-ea"/>
              </a:rPr>
              <a:t>center: 文本的中心被放置在指定的位置。</a:t>
            </a:r>
            <a:endParaRPr sz="1600"/>
          </a:p>
          <a:p>
            <a:pPr lvl="1"/>
            <a:r>
              <a:rPr sz="1600">
                <a:sym typeface="+mn-ea"/>
              </a:rPr>
              <a:t>left : 文本左对齐。</a:t>
            </a:r>
            <a:endParaRPr sz="1600"/>
          </a:p>
          <a:p>
            <a:pPr lvl="1"/>
            <a:r>
              <a:rPr sz="1600">
                <a:sym typeface="+mn-ea"/>
              </a:rPr>
              <a:t>right : 文本右对齐。</a:t>
            </a:r>
            <a:endParaRPr sz="1600"/>
          </a:p>
          <a:p>
            <a:r>
              <a:rPr sz="1600">
                <a:sym typeface="+mn-ea"/>
              </a:rPr>
              <a:t> </a:t>
            </a:r>
            <a:endParaRPr lang="zh-CN" altLang="en-US" sz="1600"/>
          </a:p>
        </p:txBody>
      </p:sp>
      <p:pic>
        <p:nvPicPr>
          <p:cNvPr id="13" name="图片 12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3800" y="2148840"/>
            <a:ext cx="3677920" cy="2404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418840" y="173990"/>
            <a:ext cx="223329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sym typeface="+mn-ea"/>
              </a:rPr>
              <a:t>canvas</a:t>
            </a:r>
            <a:endParaRPr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9915" y="872490"/>
            <a:ext cx="7891145" cy="3230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>
                <a:sym typeface="+mn-ea"/>
              </a:rPr>
              <a:t>绘制字体（了解）</a:t>
            </a:r>
            <a:endParaRPr sz="2000"/>
          </a:p>
          <a:p>
            <a:endParaRPr sz="2000"/>
          </a:p>
          <a:p>
            <a:r>
              <a:rPr lang="zh-CN" sz="2000">
                <a:sym typeface="+mn-ea"/>
              </a:rPr>
              <a:t>属性</a:t>
            </a:r>
            <a:endParaRPr lang="zh-CN" sz="2000"/>
          </a:p>
          <a:p>
            <a:r>
              <a:rPr sz="1600">
                <a:sym typeface="+mn-ea"/>
              </a:rPr>
              <a:t>textBaseline 设置或返回在绘制文本时使用的当前文本基线</a:t>
            </a:r>
            <a:endParaRPr sz="1600"/>
          </a:p>
          <a:p>
            <a:r>
              <a:rPr sz="1600">
                <a:sym typeface="+mn-ea"/>
              </a:rPr>
              <a:t>      alphabetic ： 默认。文本基线是普通的字母基线。</a:t>
            </a:r>
            <a:endParaRPr sz="1600"/>
          </a:p>
          <a:p>
            <a:pPr lvl="1"/>
            <a:r>
              <a:rPr sz="1600">
                <a:sym typeface="+mn-ea"/>
              </a:rPr>
              <a:t>top ： 文本基线是 em 方框的顶端。。</a:t>
            </a:r>
            <a:endParaRPr sz="1600"/>
          </a:p>
          <a:p>
            <a:pPr lvl="1"/>
            <a:r>
              <a:rPr sz="1600">
                <a:sym typeface="+mn-ea"/>
              </a:rPr>
              <a:t>hanging ： 文本基线是悬挂基线。</a:t>
            </a:r>
            <a:endParaRPr sz="1600"/>
          </a:p>
          <a:p>
            <a:pPr lvl="1"/>
            <a:r>
              <a:rPr sz="1600">
                <a:sym typeface="+mn-ea"/>
              </a:rPr>
              <a:t>middle ： 文本基线是 em 方框的正中。</a:t>
            </a:r>
            <a:endParaRPr sz="1600"/>
          </a:p>
          <a:p>
            <a:pPr lvl="1"/>
            <a:r>
              <a:rPr sz="1600">
                <a:sym typeface="+mn-ea"/>
              </a:rPr>
              <a:t>ideographic： 文本基线是em基线。</a:t>
            </a:r>
            <a:endParaRPr sz="1600"/>
          </a:p>
          <a:p>
            <a:pPr lvl="1"/>
            <a:r>
              <a:rPr sz="1600">
                <a:sym typeface="+mn-ea"/>
              </a:rPr>
              <a:t>bottom ： 文本基线是 em 方框的底端</a:t>
            </a:r>
            <a:endParaRPr sz="1600"/>
          </a:p>
          <a:p>
            <a:pPr lvl="1"/>
            <a:r>
              <a:rPr sz="1600">
                <a:sym typeface="+mn-ea"/>
              </a:rPr>
              <a:t>textBaseline示意图</a:t>
            </a:r>
            <a:endParaRPr sz="1600"/>
          </a:p>
          <a:p>
            <a:r>
              <a:rPr sz="1600">
                <a:sym typeface="+mn-ea"/>
              </a:rPr>
              <a:t> </a:t>
            </a:r>
            <a:endParaRPr lang="zh-CN" altLang="en-US" sz="1600"/>
          </a:p>
        </p:txBody>
      </p:sp>
      <p:pic>
        <p:nvPicPr>
          <p:cNvPr id="14" name="图片 1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5805" y="2697480"/>
            <a:ext cx="3848100" cy="1691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418840" y="173990"/>
            <a:ext cx="223329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sym typeface="+mn-ea"/>
              </a:rPr>
              <a:t>canvas</a:t>
            </a:r>
            <a:endParaRPr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9915" y="872490"/>
            <a:ext cx="7891145" cy="2491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>
                <a:sym typeface="+mn-ea"/>
              </a:rPr>
              <a:t>绘制字体（了解）</a:t>
            </a:r>
            <a:endParaRPr sz="2000"/>
          </a:p>
          <a:p>
            <a:endParaRPr sz="2000"/>
          </a:p>
          <a:p>
            <a:r>
              <a:rPr lang="zh-CN" sz="2000">
                <a:sym typeface="+mn-ea"/>
              </a:rPr>
              <a:t>方法</a:t>
            </a:r>
            <a:endParaRPr lang="zh-CN" sz="2000"/>
          </a:p>
          <a:p>
            <a:r>
              <a:rPr lang="zh-CN" sz="1600">
                <a:sym typeface="+mn-ea"/>
              </a:rPr>
              <a:t>fillText(text,x,y) 填充字体</a:t>
            </a:r>
            <a:endParaRPr lang="zh-CN" sz="1600"/>
          </a:p>
          <a:p>
            <a:r>
              <a:rPr lang="zh-CN" sz="1600">
                <a:sym typeface="+mn-ea"/>
              </a:rPr>
              <a:t>strokeText(text,x,y) 描边字体</a:t>
            </a:r>
            <a:endParaRPr lang="zh-CN" sz="1600"/>
          </a:p>
          <a:p>
            <a:r>
              <a:rPr lang="zh-CN" sz="1600">
                <a:sym typeface="+mn-ea"/>
              </a:rPr>
              <a:t>measureText(text,x,y) 检测字体宽度,返回包含指定文本宽度的对象</a:t>
            </a:r>
            <a:endParaRPr lang="zh-CN" sz="1600"/>
          </a:p>
          <a:p>
            <a:r>
              <a:rPr lang="zh-CN" sz="1600">
                <a:sym typeface="+mn-ea"/>
              </a:rPr>
              <a:t>text:文本</a:t>
            </a:r>
            <a:endParaRPr lang="zh-CN" sz="1600"/>
          </a:p>
          <a:p>
            <a:r>
              <a:rPr lang="zh-CN" sz="1600">
                <a:sym typeface="+mn-ea"/>
              </a:rPr>
              <a:t>x,y：绘制文字起始坐标</a:t>
            </a:r>
            <a:endParaRPr lang="zh-CN" sz="1600"/>
          </a:p>
          <a:p>
            <a:r>
              <a:rPr sz="1600">
                <a:sym typeface="+mn-ea"/>
              </a:rPr>
              <a:t> 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418840" y="173990"/>
            <a:ext cx="223329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sym typeface="+mn-ea"/>
              </a:rPr>
              <a:t>canvas</a:t>
            </a:r>
            <a:endParaRPr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9915" y="872490"/>
            <a:ext cx="789114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>
                <a:sym typeface="+mn-ea"/>
              </a:rPr>
              <a:t>绘制图片</a:t>
            </a:r>
            <a:endParaRPr sz="2000"/>
          </a:p>
          <a:p>
            <a:endParaRPr sz="2000"/>
          </a:p>
          <a:p>
            <a:r>
              <a:rPr sz="1600">
                <a:sym typeface="+mn-ea"/>
              </a:rPr>
              <a:t>基本绘制图片的方式</a:t>
            </a:r>
            <a:endParaRPr sz="1600"/>
          </a:p>
          <a:p>
            <a:r>
              <a:rPr sz="1600">
                <a:sym typeface="+mn-ea"/>
              </a:rPr>
              <a:t>ctx.drawImage(img,x,y);</a:t>
            </a:r>
            <a:endParaRPr sz="1600"/>
          </a:p>
          <a:p>
            <a:r>
              <a:rPr sz="1600">
                <a:sym typeface="+mn-ea"/>
              </a:rPr>
              <a:t>参数：</a:t>
            </a:r>
            <a:endParaRPr sz="1600"/>
          </a:p>
          <a:p>
            <a:r>
              <a:rPr sz="1600">
                <a:sym typeface="+mn-ea"/>
              </a:rPr>
              <a:t>x,y 绘制图片左上角的坐标，</a:t>
            </a:r>
            <a:endParaRPr sz="1600"/>
          </a:p>
          <a:p>
            <a:r>
              <a:rPr sz="1600">
                <a:sym typeface="+mn-ea"/>
              </a:rPr>
              <a:t>img是绘制图片的dom对象。</a:t>
            </a:r>
            <a:endParaRPr sz="1600"/>
          </a:p>
          <a:p>
            <a:r>
              <a:rPr lang="en-US" sz="1600">
                <a:solidFill>
                  <a:srgbClr val="FF0000"/>
                </a:solidFill>
                <a:sym typeface="+mn-ea"/>
              </a:rPr>
              <a:t>ps:</a:t>
            </a:r>
            <a:r>
              <a:rPr lang="zh-CN" sz="1600">
                <a:sym typeface="+mn-ea"/>
              </a:rPr>
              <a:t>图片加载完成后才能写入操作</a:t>
            </a:r>
            <a:endParaRPr lang="zh-CN" sz="1600"/>
          </a:p>
          <a:p>
            <a:endParaRPr lang="zh-CN" sz="1600"/>
          </a:p>
          <a:p>
            <a:r>
              <a:rPr lang="en-US" altLang="zh-CN" sz="1600">
                <a:sym typeface="+mn-ea"/>
              </a:rPr>
              <a:t>img.onload = function(){</a:t>
            </a:r>
            <a:endParaRPr lang="en-US" altLang="zh-CN" sz="1600"/>
          </a:p>
          <a:p>
            <a:r>
              <a:rPr sz="1600">
                <a:sym typeface="+mn-ea"/>
              </a:rPr>
              <a:t>     ctx.drawImage(img,x,y);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}</a:t>
            </a:r>
            <a:endParaRPr lang="en-US" altLang="zh-CN" sz="1600"/>
          </a:p>
          <a:p>
            <a:r>
              <a:rPr sz="1600">
                <a:sym typeface="+mn-ea"/>
              </a:rPr>
              <a:t> 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418840" y="173990"/>
            <a:ext cx="223329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sym typeface="+mn-ea"/>
              </a:rPr>
              <a:t>canvas</a:t>
            </a:r>
            <a:endParaRPr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9915" y="872490"/>
            <a:ext cx="789114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>
                <a:sym typeface="+mn-ea"/>
              </a:rPr>
              <a:t>绘制图片</a:t>
            </a:r>
            <a:endParaRPr sz="2000"/>
          </a:p>
          <a:p>
            <a:endParaRPr sz="2000"/>
          </a:p>
          <a:p>
            <a:r>
              <a:rPr sz="1600">
                <a:sym typeface="+mn-ea"/>
              </a:rPr>
              <a:t>在画布上绘制图像，并规定图像的宽度和高度</a:t>
            </a:r>
            <a:endParaRPr sz="1600"/>
          </a:p>
          <a:p>
            <a:endParaRPr sz="1600"/>
          </a:p>
          <a:p>
            <a:r>
              <a:rPr sz="1600">
                <a:sym typeface="+mn-ea"/>
              </a:rPr>
              <a:t>ctx.drawImage(img,x,y,width,height);   </a:t>
            </a:r>
            <a:endParaRPr sz="1600"/>
          </a:p>
          <a:p>
            <a:r>
              <a:rPr sz="1600">
                <a:sym typeface="+mn-ea"/>
              </a:rPr>
              <a:t>参数：</a:t>
            </a:r>
            <a:endParaRPr sz="1600"/>
          </a:p>
          <a:p>
            <a:r>
              <a:rPr sz="1600">
                <a:sym typeface="+mn-ea"/>
              </a:rPr>
              <a:t>width 绘制图片的宽度， </a:t>
            </a:r>
            <a:endParaRPr sz="1600"/>
          </a:p>
          <a:p>
            <a:r>
              <a:rPr sz="1600">
                <a:sym typeface="+mn-ea"/>
              </a:rPr>
              <a:t>height：绘制图片的高度</a:t>
            </a:r>
            <a:endParaRPr sz="1600"/>
          </a:p>
          <a:p>
            <a:endParaRPr sz="1600"/>
          </a:p>
          <a:p>
            <a:r>
              <a:rPr sz="1600">
                <a:sym typeface="+mn-ea"/>
              </a:rPr>
              <a:t>如果指定宽高，最好成比例，不然图片会被拉伸</a:t>
            </a:r>
            <a:endParaRPr sz="1600"/>
          </a:p>
          <a:p>
            <a:r>
              <a:rPr sz="1600">
                <a:sym typeface="+mn-ea"/>
              </a:rPr>
              <a:t>等比公式： height = 原高度*width/原宽度;</a:t>
            </a:r>
            <a:endParaRPr sz="1600"/>
          </a:p>
          <a:p>
            <a:r>
              <a:rPr sz="1600">
                <a:sym typeface="+mn-ea"/>
              </a:rPr>
              <a:t> 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418840" y="173990"/>
            <a:ext cx="223329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sym typeface="+mn-ea"/>
              </a:rPr>
              <a:t>canvas</a:t>
            </a:r>
            <a:endParaRPr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9915" y="881380"/>
            <a:ext cx="789114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>
                <a:sym typeface="+mn-ea"/>
              </a:rPr>
              <a:t>绘制图片</a:t>
            </a:r>
            <a:endParaRPr sz="2000"/>
          </a:p>
          <a:p>
            <a:endParaRPr sz="2000"/>
          </a:p>
          <a:p>
            <a:r>
              <a:rPr sz="1600">
                <a:sym typeface="+mn-ea"/>
              </a:rPr>
              <a:t>图片裁剪，并把裁剪完成后的那部分图片绘制到画布上</a:t>
            </a:r>
            <a:endParaRPr sz="1600"/>
          </a:p>
          <a:p>
            <a:endParaRPr sz="1600"/>
          </a:p>
          <a:p>
            <a:r>
              <a:rPr sz="1600">
                <a:sym typeface="+mn-ea"/>
              </a:rPr>
              <a:t>ctx.drawImage(img,sx,sy,swidth,sheight,x,y,width,height);</a:t>
            </a:r>
            <a:endParaRPr sz="1600"/>
          </a:p>
          <a:p>
            <a:r>
              <a:rPr sz="1600">
                <a:sym typeface="+mn-ea"/>
              </a:rPr>
              <a:t>参数：</a:t>
            </a:r>
            <a:endParaRPr sz="1600"/>
          </a:p>
          <a:p>
            <a:r>
              <a:rPr sz="1600">
                <a:sym typeface="+mn-ea"/>
              </a:rPr>
              <a:t>sx,sy 裁剪的左上角坐标，</a:t>
            </a:r>
            <a:endParaRPr sz="1600"/>
          </a:p>
          <a:p>
            <a:r>
              <a:rPr sz="1600">
                <a:sym typeface="+mn-ea"/>
              </a:rPr>
              <a:t>swidth：裁剪图片的</a:t>
            </a:r>
            <a:r>
              <a:rPr lang="zh-CN" sz="1600">
                <a:sym typeface="+mn-ea"/>
              </a:rPr>
              <a:t>宽</a:t>
            </a:r>
            <a:r>
              <a:rPr sz="1600">
                <a:sym typeface="+mn-ea"/>
              </a:rPr>
              <a:t>度。</a:t>
            </a:r>
            <a:endParaRPr sz="1600"/>
          </a:p>
          <a:p>
            <a:r>
              <a:rPr sz="1600">
                <a:sym typeface="+mn-ea"/>
              </a:rPr>
              <a:t>sheight:裁剪的高度</a:t>
            </a:r>
            <a:endParaRPr sz="1600"/>
          </a:p>
          <a:p>
            <a:r>
              <a:rPr sz="1600">
                <a:sym typeface="+mn-ea"/>
              </a:rPr>
              <a:t> 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76720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389667" y="918633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95909" y="1517711"/>
            <a:ext cx="2614529" cy="990600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4000">
                <a:sym typeface="+mn-ea"/>
              </a:rPr>
              <a:t>学习</a:t>
            </a:r>
            <a:r>
              <a:rPr sz="4000">
                <a:sym typeface="+mn-ea"/>
              </a:rPr>
              <a:t>canvas</a:t>
            </a:r>
            <a:endParaRPr lang="zh-CN" sz="4000">
              <a:sym typeface="+mn-ea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418840" y="173990"/>
            <a:ext cx="223329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sym typeface="+mn-ea"/>
              </a:rPr>
              <a:t>canvas</a:t>
            </a:r>
            <a:endParaRPr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9915" y="872490"/>
            <a:ext cx="7891145" cy="3907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>
                <a:sym typeface="+mn-ea"/>
              </a:rPr>
              <a:t>设置阴影（了解）</a:t>
            </a:r>
            <a:endParaRPr sz="2000"/>
          </a:p>
          <a:p>
            <a:endParaRPr sz="2000"/>
          </a:p>
          <a:p>
            <a:r>
              <a:rPr sz="1600">
                <a:sym typeface="+mn-ea"/>
              </a:rPr>
              <a:t>shadowColor ： 设置或返回用于阴影的颜色</a:t>
            </a:r>
            <a:endParaRPr sz="1600"/>
          </a:p>
          <a:p>
            <a:r>
              <a:rPr sz="1600">
                <a:sym typeface="+mn-ea"/>
              </a:rPr>
              <a:t>shadowBlur ： 设置或返回用于阴影的模糊级别,数值越高，模糊程度越大 （默认为0，不模糊）</a:t>
            </a:r>
            <a:endParaRPr sz="1600"/>
          </a:p>
          <a:p>
            <a:r>
              <a:rPr sz="1600">
                <a:sym typeface="+mn-ea"/>
              </a:rPr>
              <a:t>shadowOffsetX： 设置或返回阴影距形状的水平距离</a:t>
            </a:r>
            <a:endParaRPr sz="1600"/>
          </a:p>
          <a:p>
            <a:r>
              <a:rPr sz="1600">
                <a:sym typeface="+mn-ea"/>
              </a:rPr>
              <a:t>shadowOffsetY： 设置或返回阴影距形状的垂直距离</a:t>
            </a:r>
            <a:endParaRPr sz="1600"/>
          </a:p>
          <a:p>
            <a:r>
              <a:rPr sz="1600">
                <a:sym typeface="+mn-ea"/>
              </a:rPr>
              <a:t>示例：</a:t>
            </a:r>
            <a:endParaRPr sz="1600"/>
          </a:p>
          <a:p>
            <a:pPr lvl="1"/>
            <a:r>
              <a:rPr sz="1600">
                <a:sym typeface="+mn-ea"/>
              </a:rPr>
              <a:t>ctx.fillStyle = '#fc0';</a:t>
            </a:r>
            <a:endParaRPr sz="1600"/>
          </a:p>
          <a:p>
            <a:pPr lvl="1"/>
            <a:r>
              <a:rPr sz="1600">
                <a:sym typeface="+mn-ea"/>
              </a:rPr>
              <a:t>ctx.shadowColor = '#333';</a:t>
            </a:r>
            <a:endParaRPr sz="1600"/>
          </a:p>
          <a:p>
            <a:pPr lvl="1"/>
            <a:r>
              <a:rPr sz="1600">
                <a:sym typeface="+mn-ea"/>
              </a:rPr>
              <a:t>ctx.shadowBlur = 50;</a:t>
            </a:r>
            <a:endParaRPr sz="1600"/>
          </a:p>
          <a:p>
            <a:pPr lvl="1"/>
            <a:r>
              <a:rPr sz="1600">
                <a:sym typeface="+mn-ea"/>
              </a:rPr>
              <a:t>ctx.shadowOffsetX = 5;</a:t>
            </a:r>
            <a:endParaRPr sz="1600"/>
          </a:p>
          <a:p>
            <a:pPr lvl="1"/>
            <a:r>
              <a:rPr sz="1600">
                <a:sym typeface="+mn-ea"/>
              </a:rPr>
              <a:t>ctx.shadowOffsetY = 5;</a:t>
            </a:r>
            <a:endParaRPr sz="1600"/>
          </a:p>
          <a:p>
            <a:pPr lvl="1"/>
            <a:r>
              <a:rPr sz="1600">
                <a:sym typeface="+mn-ea"/>
              </a:rPr>
              <a:t>ctx.fillRect(100,100,100,100);</a:t>
            </a:r>
            <a:endParaRPr sz="1600"/>
          </a:p>
          <a:p>
            <a:r>
              <a:rPr sz="1600">
                <a:sym typeface="+mn-ea"/>
              </a:rPr>
              <a:t> 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418840" y="173990"/>
            <a:ext cx="223329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sym typeface="+mn-ea"/>
              </a:rPr>
              <a:t>canvas</a:t>
            </a:r>
            <a:endParaRPr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9915" y="872490"/>
            <a:ext cx="7891145" cy="2430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>
                <a:sym typeface="+mn-ea"/>
              </a:rPr>
              <a:t>创建渐变样式（了解）</a:t>
            </a:r>
            <a:endParaRPr sz="2000"/>
          </a:p>
          <a:p>
            <a:endParaRPr sz="2000"/>
          </a:p>
          <a:p>
            <a:r>
              <a:rPr sz="1600">
                <a:sym typeface="+mn-ea"/>
              </a:rPr>
              <a:t>线性渐变</a:t>
            </a:r>
            <a:endParaRPr sz="1600"/>
          </a:p>
          <a:p>
            <a:endParaRPr sz="1600"/>
          </a:p>
          <a:p>
            <a:r>
              <a:rPr sz="1600">
                <a:sym typeface="+mn-ea"/>
              </a:rPr>
              <a:t>线性渐变是一个对象</a:t>
            </a:r>
            <a:endParaRPr sz="1600"/>
          </a:p>
          <a:p>
            <a:endParaRPr sz="1600"/>
          </a:p>
          <a:p>
            <a:r>
              <a:rPr sz="1600">
                <a:sym typeface="+mn-ea"/>
              </a:rPr>
              <a:t>语法：var grd=ctx.</a:t>
            </a:r>
            <a:r>
              <a:rPr sz="1600">
                <a:sym typeface="+mn-ea"/>
              </a:rPr>
              <a:t>createLinearGradient(x0,y0,x1,y1);</a:t>
            </a:r>
            <a:endParaRPr sz="1600"/>
          </a:p>
          <a:p>
            <a:r>
              <a:rPr sz="1600">
                <a:sym typeface="+mn-ea"/>
              </a:rPr>
              <a:t>参数：x0,y0起始坐标，x1,y1结束坐标</a:t>
            </a:r>
            <a:endParaRPr sz="1600"/>
          </a:p>
          <a:p>
            <a:r>
              <a:rPr sz="1600">
                <a:sym typeface="+mn-ea"/>
              </a:rPr>
              <a:t> 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418840" y="173990"/>
            <a:ext cx="223329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sym typeface="+mn-ea"/>
              </a:rPr>
              <a:t>canvas</a:t>
            </a:r>
            <a:endParaRPr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9915" y="872490"/>
            <a:ext cx="789114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>
                <a:sym typeface="+mn-ea"/>
              </a:rPr>
              <a:t>创建渐变样式（了解）</a:t>
            </a:r>
            <a:endParaRPr sz="2000"/>
          </a:p>
          <a:p>
            <a:endParaRPr sz="2000"/>
          </a:p>
          <a:p>
            <a:r>
              <a:rPr sz="1600">
                <a:sym typeface="+mn-ea"/>
              </a:rPr>
              <a:t>grd</a:t>
            </a:r>
            <a:r>
              <a:rPr lang="en-US" sz="1600">
                <a:sym typeface="+mn-ea"/>
              </a:rPr>
              <a:t>.</a:t>
            </a:r>
            <a:r>
              <a:rPr sz="1600">
                <a:sym typeface="+mn-ea"/>
              </a:rPr>
              <a:t>addColorStop(stop,color)</a:t>
            </a:r>
            <a:endParaRPr sz="1600"/>
          </a:p>
          <a:p>
            <a:endParaRPr sz="1600"/>
          </a:p>
          <a:p>
            <a:r>
              <a:rPr sz="1600">
                <a:sym typeface="+mn-ea"/>
              </a:rPr>
              <a:t>stop：介于 0.0 与 1.0 之间的值，表示渐变中开始与结束之间的位置</a:t>
            </a:r>
            <a:endParaRPr sz="1600"/>
          </a:p>
          <a:p>
            <a:r>
              <a:rPr sz="1600">
                <a:sym typeface="+mn-ea"/>
              </a:rPr>
              <a:t>color：颜色值</a:t>
            </a:r>
            <a:endParaRPr sz="1600"/>
          </a:p>
          <a:p>
            <a:r>
              <a:rPr sz="1600">
                <a:sym typeface="+mn-ea"/>
              </a:rPr>
              <a:t> 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418840" y="173990"/>
            <a:ext cx="223329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sym typeface="+mn-ea"/>
              </a:rPr>
              <a:t>canvas</a:t>
            </a:r>
            <a:endParaRPr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9915" y="872490"/>
            <a:ext cx="7891145" cy="3907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000">
                <a:sym typeface="+mn-ea"/>
              </a:rPr>
              <a:t>例子：</a:t>
            </a:r>
            <a:endParaRPr lang="zh-CN" sz="2000"/>
          </a:p>
          <a:p>
            <a:endParaRPr sz="2000"/>
          </a:p>
          <a:p>
            <a:r>
              <a:rPr sz="1600">
                <a:sym typeface="+mn-ea"/>
              </a:rPr>
              <a:t>//创建线性渐变的对象，</a:t>
            </a:r>
            <a:endParaRPr sz="1600"/>
          </a:p>
          <a:p>
            <a:r>
              <a:rPr sz="1600">
                <a:sym typeface="+mn-ea"/>
              </a:rPr>
              <a:t>var grd=ctx.createLinearGradient(0,0,170,0);</a:t>
            </a:r>
            <a:endParaRPr sz="1600"/>
          </a:p>
          <a:p>
            <a:endParaRPr sz="1600"/>
          </a:p>
          <a:p>
            <a:r>
              <a:rPr sz="1600">
                <a:sym typeface="+mn-ea"/>
              </a:rPr>
              <a:t>//添加一个渐变颜色，</a:t>
            </a:r>
            <a:endParaRPr sz="1600"/>
          </a:p>
          <a:p>
            <a:r>
              <a:rPr sz="1600">
                <a:sym typeface="+mn-ea"/>
              </a:rPr>
              <a:t>//参数1：0.0 与 1.0 之间的值，表示渐变中开始与结束之间的位置。</a:t>
            </a:r>
            <a:endParaRPr sz="1600"/>
          </a:p>
          <a:p>
            <a:r>
              <a:rPr sz="1600">
                <a:sym typeface="+mn-ea"/>
              </a:rPr>
              <a:t>//参数2：具体颜色</a:t>
            </a:r>
            <a:endParaRPr sz="1600"/>
          </a:p>
          <a:p>
            <a:r>
              <a:rPr sz="1600">
                <a:sym typeface="+mn-ea"/>
              </a:rPr>
              <a:t>grd.addColorStop(0,"black");</a:t>
            </a:r>
            <a:endParaRPr sz="1600"/>
          </a:p>
          <a:p>
            <a:endParaRPr sz="1600"/>
          </a:p>
          <a:p>
            <a:r>
              <a:rPr sz="1600">
                <a:sym typeface="+mn-ea"/>
              </a:rPr>
              <a:t>//添加一个渐变颜色</a:t>
            </a:r>
            <a:endParaRPr sz="1600"/>
          </a:p>
          <a:p>
            <a:r>
              <a:rPr sz="1600">
                <a:sym typeface="+mn-ea"/>
              </a:rPr>
              <a:t>grd.addColorStop(1,"white");</a:t>
            </a:r>
            <a:endParaRPr sz="1600"/>
          </a:p>
          <a:p>
            <a:endParaRPr sz="1600"/>
          </a:p>
          <a:p>
            <a:r>
              <a:rPr sz="1600">
                <a:sym typeface="+mn-ea"/>
              </a:rPr>
              <a:t>//关键点，把渐变设置到 填充的样式</a:t>
            </a:r>
            <a:endParaRPr sz="1600"/>
          </a:p>
          <a:p>
            <a:r>
              <a:rPr sz="1600">
                <a:sym typeface="+mn-ea"/>
              </a:rPr>
              <a:t>ctx.fillStyle =grd;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418840" y="173990"/>
            <a:ext cx="223329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sym typeface="+mn-ea"/>
              </a:rPr>
              <a:t>canvas</a:t>
            </a:r>
            <a:endParaRPr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9915" y="872490"/>
            <a:ext cx="7891145" cy="2430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000">
                <a:sym typeface="+mn-ea"/>
              </a:rPr>
              <a:t>径向渐变</a:t>
            </a:r>
            <a:endParaRPr lang="zh-CN" sz="2000"/>
          </a:p>
          <a:p>
            <a:endParaRPr lang="zh-CN" sz="2000"/>
          </a:p>
          <a:p>
            <a:r>
              <a:rPr lang="zh-CN" sz="1600">
                <a:sym typeface="+mn-ea"/>
              </a:rPr>
              <a:t>ctx.createRadialGradient(x0,y0,r0,x1,y1,r1);</a:t>
            </a:r>
            <a:endParaRPr lang="zh-CN" sz="1600"/>
          </a:p>
          <a:p>
            <a:r>
              <a:rPr lang="zh-CN" sz="1600">
                <a:sym typeface="+mn-ea"/>
              </a:rPr>
              <a:t>x0: 渐变的开始圆的 x 坐标</a:t>
            </a:r>
            <a:endParaRPr lang="zh-CN" sz="1600"/>
          </a:p>
          <a:p>
            <a:r>
              <a:rPr lang="zh-CN" sz="1600">
                <a:sym typeface="+mn-ea"/>
              </a:rPr>
              <a:t>y0: 渐变的开始圆的 y 坐标</a:t>
            </a:r>
            <a:endParaRPr lang="zh-CN" sz="1600"/>
          </a:p>
          <a:p>
            <a:r>
              <a:rPr lang="zh-CN" sz="1600">
                <a:sym typeface="+mn-ea"/>
              </a:rPr>
              <a:t>r0: 开始圆的半径</a:t>
            </a:r>
            <a:endParaRPr lang="zh-CN" sz="1600"/>
          </a:p>
          <a:p>
            <a:r>
              <a:rPr lang="zh-CN" sz="1600">
                <a:sym typeface="+mn-ea"/>
              </a:rPr>
              <a:t>x1: 渐变的结束圆的 x 坐标</a:t>
            </a:r>
            <a:endParaRPr lang="zh-CN" sz="1600"/>
          </a:p>
          <a:p>
            <a:r>
              <a:rPr lang="zh-CN" sz="1600">
                <a:sym typeface="+mn-ea"/>
              </a:rPr>
              <a:t>y1: 渐变的结束圆的 y 坐标</a:t>
            </a:r>
            <a:endParaRPr lang="zh-CN" sz="1600"/>
          </a:p>
          <a:p>
            <a:r>
              <a:rPr lang="zh-CN" sz="1600">
                <a:sym typeface="+mn-ea"/>
              </a:rPr>
              <a:t>r1: 结束圆的半径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418840" y="173990"/>
            <a:ext cx="223329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sym typeface="+mn-ea"/>
              </a:rPr>
              <a:t>canvas</a:t>
            </a:r>
            <a:endParaRPr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9915" y="872490"/>
            <a:ext cx="789114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000">
                <a:sym typeface="+mn-ea"/>
              </a:rPr>
              <a:t>例子：</a:t>
            </a:r>
            <a:endParaRPr lang="zh-CN" sz="2000"/>
          </a:p>
          <a:p>
            <a:endParaRPr lang="zh-CN" sz="2000"/>
          </a:p>
          <a:p>
            <a:r>
              <a:rPr lang="zh-CN" sz="1600">
                <a:sym typeface="+mn-ea"/>
              </a:rPr>
              <a:t>var rlg = ctx.createRadialGradient(300,300,10,300,300,200);</a:t>
            </a:r>
            <a:endParaRPr lang="zh-CN" sz="1600"/>
          </a:p>
          <a:p>
            <a:endParaRPr lang="zh-CN" sz="1600"/>
          </a:p>
          <a:p>
            <a:r>
              <a:rPr lang="zh-CN" sz="1600">
                <a:sym typeface="+mn-ea"/>
              </a:rPr>
              <a:t>//添加一个渐变颜色</a:t>
            </a:r>
            <a:endParaRPr lang="zh-CN" sz="1600"/>
          </a:p>
          <a:p>
            <a:r>
              <a:rPr lang="zh-CN" sz="1600">
                <a:sym typeface="+mn-ea"/>
              </a:rPr>
              <a:t>rlg.addColorStop(0, '#ccc');</a:t>
            </a:r>
            <a:endParaRPr lang="zh-CN" sz="1600"/>
          </a:p>
          <a:p>
            <a:r>
              <a:rPr lang="zh-CN" sz="1600">
                <a:sym typeface="+mn-ea"/>
              </a:rPr>
              <a:t>rlg.addColorStop(.4, '#efefef');</a:t>
            </a:r>
            <a:endParaRPr lang="zh-CN" sz="1600"/>
          </a:p>
          <a:p>
            <a:r>
              <a:rPr lang="zh-CN" sz="1600">
                <a:sym typeface="+mn-ea"/>
              </a:rPr>
              <a:t>rlg.addColorStop(1, '#fff');</a:t>
            </a:r>
            <a:endParaRPr lang="zh-CN" sz="1600"/>
          </a:p>
          <a:p>
            <a:endParaRPr lang="zh-CN" sz="1600"/>
          </a:p>
          <a:p>
            <a:r>
              <a:rPr lang="zh-CN" sz="1600">
                <a:sym typeface="+mn-ea"/>
              </a:rPr>
              <a:t>//设置 填充样式为延续渐变的样式</a:t>
            </a:r>
            <a:endParaRPr lang="zh-CN" sz="1600"/>
          </a:p>
          <a:p>
            <a:r>
              <a:rPr lang="zh-CN" sz="1600">
                <a:sym typeface="+mn-ea"/>
              </a:rPr>
              <a:t>ctx.fillStyle = rlg;</a:t>
            </a:r>
            <a:endParaRPr lang="zh-CN" sz="1600"/>
          </a:p>
          <a:p>
            <a:r>
              <a:rPr lang="zh-CN" sz="1600">
                <a:sym typeface="+mn-ea"/>
              </a:rPr>
              <a:t>ctx.fillRect(100, 100, 500, 500);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418840" y="173990"/>
            <a:ext cx="223329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sym typeface="+mn-ea"/>
              </a:rPr>
              <a:t>canvas</a:t>
            </a:r>
            <a:endParaRPr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9915" y="872490"/>
            <a:ext cx="789114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000">
                <a:sym typeface="+mn-ea"/>
              </a:rPr>
              <a:t>绘制背景图（了解）</a:t>
            </a:r>
            <a:endParaRPr lang="zh-CN" sz="2000"/>
          </a:p>
          <a:p>
            <a:endParaRPr lang="zh-CN" sz="2000"/>
          </a:p>
          <a:p>
            <a:r>
              <a:rPr lang="zh-CN" sz="1600">
                <a:sym typeface="+mn-ea"/>
              </a:rPr>
              <a:t>ctx.createPattern(im</a:t>
            </a:r>
            <a:r>
              <a:rPr lang="en-US" altLang="zh-CN" sz="1600">
                <a:sym typeface="+mn-ea"/>
              </a:rPr>
              <a:t>a</a:t>
            </a:r>
            <a:r>
              <a:rPr lang="zh-CN" sz="1600">
                <a:sym typeface="+mn-ea"/>
              </a:rPr>
              <a:t>g</a:t>
            </a:r>
            <a:r>
              <a:rPr lang="en-US" altLang="zh-CN" sz="1600">
                <a:sym typeface="+mn-ea"/>
              </a:rPr>
              <a:t>e</a:t>
            </a:r>
            <a:r>
              <a:rPr lang="zh-CN" sz="1600">
                <a:sym typeface="+mn-ea"/>
              </a:rPr>
              <a:t>,repeat) 方法在指定的方向内重复指定的元素</a:t>
            </a:r>
            <a:endParaRPr lang="zh-CN" sz="1600"/>
          </a:p>
          <a:p>
            <a:endParaRPr lang="zh-CN" sz="1600"/>
          </a:p>
          <a:p>
            <a:r>
              <a:rPr lang="zh-CN" sz="1600">
                <a:sym typeface="+mn-ea"/>
              </a:rPr>
              <a:t>参数一：设置平铺背景的图片的DOM节点，</a:t>
            </a:r>
            <a:endParaRPr lang="zh-CN" sz="1600"/>
          </a:p>
          <a:p>
            <a:r>
              <a:rPr lang="zh-CN" sz="1600">
                <a:sym typeface="+mn-ea"/>
              </a:rPr>
              <a:t>参数二：背景平铺的方式。</a:t>
            </a:r>
            <a:endParaRPr lang="zh-CN" sz="1600"/>
          </a:p>
          <a:p>
            <a:endParaRPr lang="zh-CN" sz="1600"/>
          </a:p>
          <a:p>
            <a:r>
              <a:rPr lang="zh-CN" sz="1600">
                <a:sym typeface="+mn-ea"/>
              </a:rPr>
              <a:t>image ： 规定要使用的图片、画布或视频元素。</a:t>
            </a:r>
            <a:endParaRPr lang="zh-CN" sz="1600"/>
          </a:p>
          <a:p>
            <a:r>
              <a:rPr lang="zh-CN" sz="1600">
                <a:sym typeface="+mn-ea"/>
              </a:rPr>
              <a:t>repeat ： 默认。该模式在水平和垂直方向重复。</a:t>
            </a:r>
            <a:endParaRPr lang="zh-CN" sz="1600"/>
          </a:p>
          <a:p>
            <a:r>
              <a:rPr lang="zh-CN" sz="1600">
                <a:sym typeface="+mn-ea"/>
              </a:rPr>
              <a:t>repeat-x ： 该模式只在水平方向重复。</a:t>
            </a:r>
            <a:endParaRPr lang="zh-CN" sz="1600"/>
          </a:p>
          <a:p>
            <a:r>
              <a:rPr lang="zh-CN" sz="1600">
                <a:sym typeface="+mn-ea"/>
              </a:rPr>
              <a:t>repeat-y ： 该模式只在垂直方向重复。</a:t>
            </a:r>
            <a:endParaRPr lang="zh-CN" sz="1600"/>
          </a:p>
          <a:p>
            <a:r>
              <a:rPr lang="zh-CN" sz="1600">
                <a:sym typeface="+mn-ea"/>
              </a:rPr>
              <a:t>no-repeat： 该模式只显示一次（不重复）。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418840" y="173990"/>
            <a:ext cx="223329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sym typeface="+mn-ea"/>
              </a:rPr>
              <a:t>canvas</a:t>
            </a:r>
            <a:endParaRPr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9915" y="872490"/>
            <a:ext cx="789114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000">
                <a:sym typeface="+mn-ea"/>
              </a:rPr>
              <a:t>示例：</a:t>
            </a:r>
            <a:endParaRPr lang="zh-CN" sz="2000"/>
          </a:p>
          <a:p>
            <a:endParaRPr lang="zh-CN" sz="2000"/>
          </a:p>
          <a:p>
            <a:r>
              <a:rPr lang="zh-CN" sz="1600">
                <a:sym typeface="+mn-ea"/>
              </a:rPr>
              <a:t>var ctx=c.getContext("2d");</a:t>
            </a:r>
            <a:endParaRPr lang="zh-CN" sz="1600">
              <a:sym typeface="+mn-ea"/>
            </a:endParaRPr>
          </a:p>
          <a:p>
            <a:endParaRPr lang="zh-CN" sz="1600"/>
          </a:p>
          <a:p>
            <a:r>
              <a:rPr lang="zh-CN" sz="1600">
                <a:sym typeface="+mn-ea"/>
              </a:rPr>
              <a:t>var img=document.getElementById("lamp");</a:t>
            </a:r>
            <a:endParaRPr lang="zh-CN" sz="1600">
              <a:sym typeface="+mn-ea"/>
            </a:endParaRPr>
          </a:p>
          <a:p>
            <a:endParaRPr lang="zh-CN" sz="1600"/>
          </a:p>
          <a:p>
            <a:r>
              <a:rPr lang="zh-CN" sz="1600">
                <a:sym typeface="+mn-ea"/>
              </a:rPr>
              <a:t>var pat=ctx.createPattern(img,"repeat");</a:t>
            </a:r>
            <a:endParaRPr lang="zh-CN" sz="1600">
              <a:sym typeface="+mn-ea"/>
            </a:endParaRPr>
          </a:p>
          <a:p>
            <a:endParaRPr lang="zh-CN" sz="1600"/>
          </a:p>
          <a:p>
            <a:r>
              <a:rPr lang="zh-CN" sz="1600">
                <a:sym typeface="+mn-ea"/>
              </a:rPr>
              <a:t>ctx.rect(0,0,150,100);</a:t>
            </a:r>
            <a:endParaRPr lang="zh-CN" sz="1600">
              <a:sym typeface="+mn-ea"/>
            </a:endParaRPr>
          </a:p>
          <a:p>
            <a:endParaRPr lang="zh-CN" sz="1600"/>
          </a:p>
          <a:p>
            <a:r>
              <a:rPr lang="zh-CN" sz="1600">
                <a:sym typeface="+mn-ea"/>
              </a:rPr>
              <a:t>ctx.fillStyle=pat;//  把背景图设置给填充的样式</a:t>
            </a:r>
            <a:endParaRPr lang="zh-CN" sz="1600">
              <a:sym typeface="+mn-ea"/>
            </a:endParaRPr>
          </a:p>
          <a:p>
            <a:endParaRPr lang="zh-CN" sz="1600"/>
          </a:p>
          <a:p>
            <a:r>
              <a:rPr lang="zh-CN" sz="1600">
                <a:sym typeface="+mn-ea"/>
              </a:rPr>
              <a:t>ctx.fill();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418840" y="173990"/>
            <a:ext cx="223329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sym typeface="+mn-ea"/>
              </a:rPr>
              <a:t>canvas</a:t>
            </a:r>
            <a:endParaRPr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9915" y="872490"/>
            <a:ext cx="7891145" cy="292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000">
                <a:sym typeface="+mn-ea"/>
              </a:rPr>
              <a:t>画布变换</a:t>
            </a:r>
            <a:endParaRPr lang="zh-CN" sz="2000"/>
          </a:p>
          <a:p>
            <a:endParaRPr lang="zh-CN" sz="2000"/>
          </a:p>
          <a:p>
            <a:r>
              <a:rPr lang="zh-CN" sz="1600">
                <a:sym typeface="+mn-ea"/>
              </a:rPr>
              <a:t>注意：画布变换仅仅是改变画布状态，不会影响之前画布上的内容</a:t>
            </a:r>
            <a:endParaRPr lang="zh-CN" sz="1600"/>
          </a:p>
          <a:p>
            <a:r>
              <a:rPr lang="zh-CN" sz="1600">
                <a:sym typeface="+mn-ea"/>
              </a:rPr>
              <a:t>缩放</a:t>
            </a:r>
            <a:endParaRPr lang="zh-CN" sz="1600"/>
          </a:p>
          <a:p>
            <a:r>
              <a:rPr lang="zh-CN" sz="1600">
                <a:sym typeface="+mn-ea"/>
              </a:rPr>
              <a:t>scale(scaleWidth,scaleHeight) 方法缩放当前绘图，参数为0~1的值</a:t>
            </a:r>
            <a:endParaRPr lang="zh-CN" sz="1600"/>
          </a:p>
          <a:p>
            <a:endParaRPr lang="zh-CN" sz="1600"/>
          </a:p>
          <a:p>
            <a:r>
              <a:rPr lang="zh-CN" sz="1600">
                <a:sym typeface="+mn-ea"/>
              </a:rPr>
              <a:t>位移画布</a:t>
            </a:r>
            <a:endParaRPr lang="zh-CN" sz="1600"/>
          </a:p>
          <a:p>
            <a:r>
              <a:rPr lang="zh-CN" sz="1600">
                <a:sym typeface="+mn-ea"/>
              </a:rPr>
              <a:t>translate(x,y) 方法重新映射画布上的 (0,0) 位置</a:t>
            </a:r>
            <a:endParaRPr lang="zh-CN" sz="1600"/>
          </a:p>
          <a:p>
            <a:endParaRPr lang="zh-CN" sz="1600"/>
          </a:p>
          <a:p>
            <a:r>
              <a:rPr lang="zh-CN" sz="1600">
                <a:sym typeface="+mn-ea"/>
              </a:rPr>
              <a:t>旋转</a:t>
            </a:r>
            <a:endParaRPr lang="zh-CN" sz="1600"/>
          </a:p>
          <a:p>
            <a:r>
              <a:rPr lang="zh-CN" sz="1600">
                <a:sym typeface="+mn-ea"/>
              </a:rPr>
              <a:t>rotate(angle) 方法旋转当前的绘图，注意参数是弧度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418840" y="173990"/>
            <a:ext cx="223329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sym typeface="+mn-ea"/>
              </a:rPr>
              <a:t>canvas</a:t>
            </a:r>
            <a:endParaRPr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9915" y="872490"/>
            <a:ext cx="789114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000">
                <a:sym typeface="+mn-ea"/>
              </a:rPr>
              <a:t>绘制环境保存和还原</a:t>
            </a:r>
            <a:endParaRPr lang="zh-CN" sz="2000"/>
          </a:p>
          <a:p>
            <a:endParaRPr lang="zh-CN" sz="2000"/>
          </a:p>
          <a:p>
            <a:r>
              <a:rPr lang="zh-CN" sz="1600">
                <a:sym typeface="+mn-ea"/>
              </a:rPr>
              <a:t>ctx.save() 保存当前环境的状态</a:t>
            </a:r>
            <a:endParaRPr lang="zh-CN" sz="1600"/>
          </a:p>
          <a:p>
            <a:r>
              <a:rPr lang="zh-CN" sz="1600">
                <a:sym typeface="+mn-ea"/>
              </a:rPr>
              <a:t>可以把当前绘制环境context保存到缓存中。</a:t>
            </a:r>
            <a:endParaRPr lang="zh-CN" sz="1600"/>
          </a:p>
          <a:p>
            <a:endParaRPr lang="zh-CN" sz="1600"/>
          </a:p>
          <a:p>
            <a:r>
              <a:rPr lang="zh-CN" sz="1600">
                <a:sym typeface="+mn-ea"/>
              </a:rPr>
              <a:t>ctx.restore() 返回之前保存过的路径状态和属性</a:t>
            </a:r>
            <a:endParaRPr lang="zh-CN" sz="1600"/>
          </a:p>
          <a:p>
            <a:r>
              <a:rPr lang="zh-CN" sz="1600">
                <a:sym typeface="+mn-ea"/>
              </a:rPr>
              <a:t>获取最近通过save()方法缓存的context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2564" y="1384378"/>
            <a:ext cx="3292857" cy="2493809"/>
            <a:chOff x="2282031" y="457200"/>
            <a:chExt cx="7631113" cy="5943600"/>
          </a:xfrm>
        </p:grpSpPr>
        <p:pic>
          <p:nvPicPr>
            <p:cNvPr id="13" name="Picture 3" descr="C:\Users\Administrator\Desktop\iMac_resource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2282031" y="457200"/>
              <a:ext cx="7631113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3098185" y="980728"/>
              <a:ext cx="6048672" cy="3456384"/>
            </a:xfrm>
            <a:prstGeom prst="rect">
              <a:avLst/>
            </a:prstGeom>
            <a:blipFill>
              <a:blip r:embed="rId2" cstate="screen"/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90266" y="2483225"/>
            <a:ext cx="1457782" cy="1803876"/>
            <a:chOff x="865232" y="1286330"/>
            <a:chExt cx="4013321" cy="4966128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17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2" name="文本框 9"/>
          <p:cNvSpPr txBox="1"/>
          <p:nvPr/>
        </p:nvSpPr>
        <p:spPr>
          <a:xfrm>
            <a:off x="3491230" y="174625"/>
            <a:ext cx="216027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canvas</a:t>
            </a:r>
            <a:endParaRPr lang="en-US"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22445" y="1461770"/>
            <a:ext cx="4438015" cy="2338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>
                <a:sym typeface="+mn-ea"/>
              </a:rPr>
              <a:t>canvas简介</a:t>
            </a:r>
            <a:endParaRPr sz="2000"/>
          </a:p>
          <a:p>
            <a:endParaRPr sz="2000"/>
          </a:p>
          <a:p>
            <a:r>
              <a:rPr>
                <a:sym typeface="+mn-ea"/>
              </a:rPr>
              <a:t>是HTML5提供的一种新标签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是一个矩形区域的画布，可以用JavaScript在上面绘画，控制其每一个像素，本身不具备绘图功能。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拥有多种绘制路径、矩形、圆形、字符以及添加图像的方法。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418840" y="173990"/>
            <a:ext cx="223329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sym typeface="+mn-ea"/>
              </a:rPr>
              <a:t>canvas</a:t>
            </a:r>
            <a:endParaRPr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9915" y="872490"/>
            <a:ext cx="789114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000">
                <a:sym typeface="+mn-ea"/>
              </a:rPr>
              <a:t>贝塞尔曲线（了解）</a:t>
            </a:r>
            <a:endParaRPr lang="zh-CN" sz="2000"/>
          </a:p>
          <a:p>
            <a:endParaRPr lang="zh-CN" sz="2000"/>
          </a:p>
          <a:p>
            <a:r>
              <a:rPr lang="zh-CN" sz="1600">
                <a:sym typeface="+mn-ea"/>
              </a:rPr>
              <a:t>二次方曲线</a:t>
            </a:r>
            <a:endParaRPr lang="zh-CN" sz="1600"/>
          </a:p>
          <a:p>
            <a:endParaRPr lang="zh-CN" sz="1600"/>
          </a:p>
          <a:p>
            <a:r>
              <a:rPr lang="zh-CN" sz="1600">
                <a:sym typeface="+mn-ea"/>
              </a:rPr>
              <a:t>quadraticCurveTo(cpx,cpy,x,y)</a:t>
            </a:r>
            <a:endParaRPr lang="zh-CN" sz="1600"/>
          </a:p>
          <a:p>
            <a:endParaRPr lang="zh-CN" sz="1600"/>
          </a:p>
          <a:p>
            <a:r>
              <a:rPr lang="zh-CN" sz="1600">
                <a:sym typeface="+mn-ea"/>
              </a:rPr>
              <a:t>cpx： 贝塞尔控制点的 x 坐标</a:t>
            </a:r>
            <a:endParaRPr lang="zh-CN" sz="1600"/>
          </a:p>
          <a:p>
            <a:r>
              <a:rPr lang="zh-CN" sz="1600">
                <a:sym typeface="+mn-ea"/>
              </a:rPr>
              <a:t>cpy： 贝塞尔控制点的 y 坐标</a:t>
            </a:r>
            <a:endParaRPr lang="zh-CN" sz="1600"/>
          </a:p>
          <a:p>
            <a:r>
              <a:rPr lang="zh-CN" sz="1600">
                <a:sym typeface="+mn-ea"/>
              </a:rPr>
              <a:t>x ： 结束点的 x 坐标</a:t>
            </a:r>
            <a:endParaRPr lang="zh-CN" sz="1600"/>
          </a:p>
          <a:p>
            <a:r>
              <a:rPr lang="zh-CN" sz="1600">
                <a:sym typeface="+mn-ea"/>
              </a:rPr>
              <a:t>y ： 结束点的 y 坐标 </a:t>
            </a:r>
            <a:endParaRPr lang="zh-CN" altLang="en-US" sz="1600"/>
          </a:p>
        </p:txBody>
      </p:sp>
      <p:pic>
        <p:nvPicPr>
          <p:cNvPr id="13" name="图片 12" descr="b15a7223-3534-3aab-962e-7ec5535688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6950" y="2072005"/>
            <a:ext cx="2676525" cy="1400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418840" y="173990"/>
            <a:ext cx="223329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sym typeface="+mn-ea"/>
              </a:rPr>
              <a:t>canvas</a:t>
            </a:r>
            <a:endParaRPr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9915" y="872490"/>
            <a:ext cx="789114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000">
                <a:sym typeface="+mn-ea"/>
              </a:rPr>
              <a:t>贝塞尔曲线</a:t>
            </a:r>
            <a:endParaRPr lang="zh-CN" sz="2000">
              <a:sym typeface="+mn-ea"/>
            </a:endParaRPr>
          </a:p>
          <a:p>
            <a:endParaRPr lang="zh-CN" sz="2000"/>
          </a:p>
          <a:p>
            <a:r>
              <a:rPr lang="zh-CN" sz="1600">
                <a:sym typeface="+mn-ea"/>
              </a:rPr>
              <a:t>三次方曲线</a:t>
            </a:r>
            <a:endParaRPr lang="zh-CN" sz="1600"/>
          </a:p>
          <a:p>
            <a:r>
              <a:rPr lang="zh-CN" sz="1600">
                <a:sym typeface="+mn-ea"/>
              </a:rPr>
              <a:t>bezierCurveTo(cp1x,cp1y,cp2x,cp2y,x,y)</a:t>
            </a:r>
            <a:endParaRPr lang="zh-CN" sz="1600"/>
          </a:p>
          <a:p>
            <a:endParaRPr lang="zh-CN" sz="1600"/>
          </a:p>
          <a:p>
            <a:r>
              <a:rPr lang="zh-CN" sz="1600">
                <a:sym typeface="+mn-ea"/>
              </a:rPr>
              <a:t>提示：三次贝塞尔曲线需要三个点。前两个点是用于三次贝塞尔计算中的控制点，第三个点是曲线的结束点</a:t>
            </a:r>
            <a:endParaRPr lang="zh-CN" sz="1600"/>
          </a:p>
          <a:p>
            <a:r>
              <a:rPr lang="zh-CN" sz="1600">
                <a:sym typeface="+mn-ea"/>
              </a:rPr>
              <a:t>cp1x： 第一个贝塞尔控制点的 x 坐标</a:t>
            </a:r>
            <a:endParaRPr lang="zh-CN" sz="1600"/>
          </a:p>
          <a:p>
            <a:r>
              <a:rPr lang="zh-CN" sz="1600">
                <a:sym typeface="+mn-ea"/>
              </a:rPr>
              <a:t>cp1y： 第一个贝塞尔控制点的 y 坐标</a:t>
            </a:r>
            <a:endParaRPr lang="zh-CN" sz="1600"/>
          </a:p>
          <a:p>
            <a:r>
              <a:rPr lang="zh-CN" sz="1600">
                <a:sym typeface="+mn-ea"/>
              </a:rPr>
              <a:t>cp2x： 第二个贝塞尔控制点的 x 坐标</a:t>
            </a:r>
            <a:endParaRPr lang="zh-CN" sz="1600"/>
          </a:p>
          <a:p>
            <a:r>
              <a:rPr lang="zh-CN" sz="1600">
                <a:sym typeface="+mn-ea"/>
              </a:rPr>
              <a:t>cp2y： 第二个贝塞尔控制点的 y 坐标</a:t>
            </a:r>
            <a:endParaRPr lang="zh-CN" sz="1600"/>
          </a:p>
          <a:p>
            <a:r>
              <a:rPr lang="zh-CN" sz="1600">
                <a:sym typeface="+mn-ea"/>
              </a:rPr>
              <a:t>x: 结束点的 x 坐标</a:t>
            </a:r>
            <a:endParaRPr lang="zh-CN" sz="1600"/>
          </a:p>
          <a:p>
            <a:r>
              <a:rPr lang="zh-CN" sz="1600">
                <a:sym typeface="+mn-ea"/>
              </a:rPr>
              <a:t>y: 结束点的 y 坐标</a:t>
            </a:r>
            <a:endParaRPr lang="zh-CN" altLang="en-US" sz="1600"/>
          </a:p>
        </p:txBody>
      </p:sp>
      <p:pic>
        <p:nvPicPr>
          <p:cNvPr id="14" name="图片 13" descr="aHR0cHM6Ly93d3cudzNzY2hvb2wuY29tLmNuL2kvYmV6aWVyY3VydmUuZ2l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4440" y="2806700"/>
            <a:ext cx="2762250" cy="1581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484314" y="1525740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84766" y="1525740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217" y="1525740"/>
            <a:ext cx="1046460" cy="1046460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4485" y="1517738"/>
            <a:ext cx="1046460" cy="1046460"/>
            <a:chOff x="1677608" y="2996952"/>
            <a:chExt cx="1395643" cy="1395643"/>
          </a:xfrm>
        </p:grpSpPr>
        <p:sp>
          <p:nvSpPr>
            <p:cNvPr id="2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2802397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72902" y="1741073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972825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073028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zh-CN" alt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369175" y="698500"/>
            <a:ext cx="1560195" cy="3003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答辩人：第一</a:t>
            </a:r>
            <a:r>
              <a:rPr lang="en-US" altLang="zh-CN" sz="13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en-US" altLang="zh-CN" sz="135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9"/>
          <p:cNvSpPr>
            <a:spLocks noEditPoints="1"/>
          </p:cNvSpPr>
          <p:nvPr/>
        </p:nvSpPr>
        <p:spPr bwMode="auto">
          <a:xfrm rot="19469485">
            <a:off x="330912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 rot="19469485">
            <a:off x="2980767" y="35353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 rot="19469485">
            <a:off x="7621982" y="363252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 rot="19469485">
            <a:off x="5181677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bldLvl="0" animBg="1"/>
      <p:bldP spid="3" grpId="0" bldLvl="0" animBg="1"/>
      <p:bldP spid="8" grpId="0" bldLvl="0" animBg="1"/>
      <p:bldP spid="9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76720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sym typeface="+mn-ea"/>
              </a:rPr>
              <a:t>canvas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8340" y="1141095"/>
            <a:ext cx="789114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>
                <a:sym typeface="+mn-ea"/>
              </a:rPr>
              <a:t>canvas用途</a:t>
            </a:r>
            <a:endParaRPr sz="2000"/>
          </a:p>
          <a:p>
            <a:endParaRPr sz="2000"/>
          </a:p>
          <a:p>
            <a:r>
              <a:rPr sz="2000">
                <a:sym typeface="+mn-ea"/>
              </a:rPr>
              <a:t>游戏：canvas在基于Web的图像显示方面比Flash更加立体、更加精巧，canvas游戏在流畅度和跨平台方面更牛。</a:t>
            </a:r>
            <a:endParaRPr sz="2000"/>
          </a:p>
          <a:p>
            <a:r>
              <a:rPr sz="2000">
                <a:sym typeface="+mn-ea"/>
              </a:rPr>
              <a:t>可视化数据.数据图表话，比如:百度的echart</a:t>
            </a:r>
            <a:endParaRPr sz="2000"/>
          </a:p>
          <a:p>
            <a:r>
              <a:rPr sz="2000">
                <a:sym typeface="+mn-ea"/>
              </a:rPr>
              <a:t>banner广告：Flash曾经辉煌的时代，智能手机还未曾出现。现在以及未来的智能机时代，HTML5技术能够在banner广告上发挥巨大作用，用Canvas实现动态的广告效果再合适不过。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418840" y="173990"/>
            <a:ext cx="223329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sym typeface="+mn-ea"/>
              </a:rPr>
              <a:t>canvas</a:t>
            </a:r>
            <a:endParaRPr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3405" y="864235"/>
            <a:ext cx="7891145" cy="2183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>
                <a:sym typeface="+mn-ea"/>
              </a:rPr>
              <a:t>canvas标签语法和属性</a:t>
            </a:r>
            <a:endParaRPr sz="2000">
              <a:sym typeface="+mn-ea"/>
            </a:endParaRPr>
          </a:p>
          <a:p>
            <a:endParaRPr sz="2000"/>
          </a:p>
          <a:p>
            <a:r>
              <a:rPr sz="1600">
                <a:sym typeface="+mn-ea"/>
              </a:rPr>
              <a:t>&lt;canvas width="600" height="600"&gt;你的浏览器不支持canvas，请升级浏览器&lt;/canvas&gt;</a:t>
            </a:r>
            <a:endParaRPr sz="1600">
              <a:sym typeface="+mn-ea"/>
            </a:endParaRPr>
          </a:p>
          <a:p>
            <a:endParaRPr sz="1600">
              <a:sym typeface="+mn-ea"/>
            </a:endParaRPr>
          </a:p>
          <a:p>
            <a:r>
              <a:rPr sz="1600">
                <a:sym typeface="+mn-ea"/>
              </a:rPr>
              <a:t>1）可以设置width和height属性，但是属性值单位必须是px，否则忽略，默认300*150px</a:t>
            </a:r>
            <a:endParaRPr sz="1600"/>
          </a:p>
          <a:p>
            <a:r>
              <a:rPr sz="1600">
                <a:sym typeface="+mn-ea"/>
              </a:rPr>
              <a:t>2）不要用CSS控制它的宽和高,会造成图片拉伸，</a:t>
            </a:r>
            <a:endParaRPr sz="1600"/>
          </a:p>
          <a:p>
            <a:r>
              <a:rPr sz="1600">
                <a:sym typeface="+mn-ea"/>
              </a:rPr>
              <a:t>3）js重新设置canvas标签的宽高属性会让画布擦除所有的内容。</a:t>
            </a:r>
            <a:endParaRPr sz="1600"/>
          </a:p>
          <a:p>
            <a:r>
              <a:rPr sz="1600">
                <a:sym typeface="+mn-ea"/>
              </a:rPr>
              <a:t>4）可以给canvas画布设置背景色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418840" y="173990"/>
            <a:ext cx="223329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sym typeface="+mn-ea"/>
              </a:rPr>
              <a:t>canvas</a:t>
            </a:r>
            <a:endParaRPr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3405" y="864235"/>
            <a:ext cx="7891145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>
                <a:sym typeface="+mn-ea"/>
              </a:rPr>
              <a:t>canvas坐标系</a:t>
            </a:r>
            <a:endParaRPr sz="2000">
              <a:sym typeface="+mn-ea"/>
            </a:endParaRPr>
          </a:p>
          <a:p>
            <a:endParaRPr sz="2000"/>
          </a:p>
          <a:p>
            <a:r>
              <a:rPr>
                <a:sym typeface="+mn-ea"/>
              </a:rPr>
              <a:t>canvas坐标系，从最左上角0,0开始。x向右增大， y向下增大</a:t>
            </a:r>
            <a:r>
              <a:rPr lang="zh-CN">
                <a:sym typeface="+mn-ea"/>
              </a:rPr>
              <a:t>，</a:t>
            </a:r>
            <a:endParaRPr lang="zh-CN" altLang="en-US"/>
          </a:p>
          <a:p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246505" y="2231390"/>
            <a:ext cx="50800" cy="2606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244600" y="2230120"/>
            <a:ext cx="588327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297305" y="4510405"/>
            <a:ext cx="386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y</a:t>
            </a:r>
            <a:endParaRPr lang="en-US" altLang="zh-CN" sz="3200"/>
          </a:p>
        </p:txBody>
      </p:sp>
      <p:sp>
        <p:nvSpPr>
          <p:cNvPr id="16" name="文本框 15"/>
          <p:cNvSpPr txBox="1"/>
          <p:nvPr/>
        </p:nvSpPr>
        <p:spPr>
          <a:xfrm>
            <a:off x="6741795" y="2141855"/>
            <a:ext cx="386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x</a:t>
            </a:r>
            <a:endParaRPr lang="en-US" altLang="zh-CN" sz="3200"/>
          </a:p>
        </p:txBody>
      </p:sp>
      <p:sp>
        <p:nvSpPr>
          <p:cNvPr id="17" name="文本框 16"/>
          <p:cNvSpPr txBox="1"/>
          <p:nvPr/>
        </p:nvSpPr>
        <p:spPr>
          <a:xfrm>
            <a:off x="654050" y="1863090"/>
            <a:ext cx="18427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坐标原点（</a:t>
            </a:r>
            <a:r>
              <a:rPr lang="en-US" altLang="zh-CN">
                <a:sym typeface="+mn-ea"/>
              </a:rPr>
              <a:t>0,0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418840" y="173990"/>
            <a:ext cx="223329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sym typeface="+mn-ea"/>
              </a:rPr>
              <a:t>canvas</a:t>
            </a:r>
            <a:endParaRPr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3405" y="864235"/>
            <a:ext cx="789114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>
                <a:sym typeface="+mn-ea"/>
              </a:rPr>
              <a:t>Canvas API</a:t>
            </a:r>
            <a:endParaRPr sz="2000"/>
          </a:p>
          <a:p>
            <a:r>
              <a:rPr sz="2000">
                <a:sym typeface="+mn-ea"/>
              </a:rPr>
              <a:t>绘图上下文context</a:t>
            </a:r>
            <a:endParaRPr sz="2000"/>
          </a:p>
          <a:p>
            <a:endParaRPr sz="2000"/>
          </a:p>
          <a:p>
            <a:r>
              <a:rPr>
                <a:sym typeface="+mn-ea"/>
              </a:rPr>
              <a:t>上下文：工具包，是所有的绘制操作api的入口或者集合（[画图工具]）</a:t>
            </a:r>
            <a:endParaRPr>
              <a:sym typeface="+mn-ea"/>
            </a:endParaRPr>
          </a:p>
          <a:p/>
          <a:p>
            <a:r>
              <a:rPr sz="1600">
                <a:sym typeface="+mn-ea"/>
              </a:rPr>
              <a:t>1）canvas自身无法绘制任何内容。Canvas的绘图是使用JavaScript操作的。</a:t>
            </a:r>
            <a:endParaRPr sz="1600"/>
          </a:p>
          <a:p>
            <a:r>
              <a:rPr sz="1600">
                <a:sym typeface="+mn-ea"/>
              </a:rPr>
              <a:t>2）context对象就是JavaScript操作Canvas的接口</a:t>
            </a:r>
            <a:endParaRPr sz="1600"/>
          </a:p>
          <a:p>
            <a:r>
              <a:rPr sz="1600">
                <a:sym typeface="+mn-ea"/>
              </a:rPr>
              <a:t>3）使用getContext(‘2d’)来获取2D绘图上下文。</a:t>
            </a:r>
            <a:endParaRPr sz="1600"/>
          </a:p>
          <a:p>
            <a:endParaRPr sz="1600"/>
          </a:p>
          <a:p>
            <a:r>
              <a:rPr sz="1600">
                <a:sym typeface="+mn-ea"/>
              </a:rPr>
              <a:t>var canvas = document.querySelector('canvas');</a:t>
            </a:r>
            <a:endParaRPr sz="1600"/>
          </a:p>
          <a:p>
            <a:r>
              <a:rPr sz="1600">
                <a:sym typeface="+mn-ea"/>
              </a:rPr>
              <a:t>var ctx = canvas.getContext('2d');  //注意：2d小写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418840" y="173990"/>
            <a:ext cx="223329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sym typeface="+mn-ea"/>
              </a:rPr>
              <a:t>canvas</a:t>
            </a:r>
            <a:endParaRPr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3405" y="864235"/>
            <a:ext cx="789114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>
                <a:sym typeface="+mn-ea"/>
              </a:rPr>
              <a:t>属性</a:t>
            </a:r>
            <a:endParaRPr sz="2000"/>
          </a:p>
          <a:p>
            <a:endParaRPr sz="2000"/>
          </a:p>
          <a:p>
            <a:r>
              <a:rPr sz="1600">
                <a:sym typeface="+mn-ea"/>
              </a:rPr>
              <a:t>lineWidth 设置线宽</a:t>
            </a:r>
            <a:endParaRPr sz="1600">
              <a:sym typeface="+mn-ea"/>
            </a:endParaRPr>
          </a:p>
          <a:p>
            <a:endParaRPr sz="1600"/>
          </a:p>
          <a:p>
            <a:r>
              <a:rPr sz="1600">
                <a:sym typeface="+mn-ea"/>
              </a:rPr>
              <a:t>strokeStyle 设置描边样式（默认黑色）</a:t>
            </a:r>
            <a:endParaRPr sz="1600">
              <a:sym typeface="+mn-ea"/>
            </a:endParaRPr>
          </a:p>
          <a:p>
            <a:endParaRPr sz="1600"/>
          </a:p>
          <a:p>
            <a:r>
              <a:rPr sz="1600">
                <a:sym typeface="+mn-ea"/>
              </a:rPr>
              <a:t>fillStyle 设置填充样式（默认黑色）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418840" y="173990"/>
            <a:ext cx="223329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sym typeface="+mn-ea"/>
              </a:rPr>
              <a:t>canvas</a:t>
            </a:r>
            <a:endParaRPr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3405" y="864235"/>
            <a:ext cx="789114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>
                <a:sym typeface="+mn-ea"/>
              </a:rPr>
              <a:t>方法</a:t>
            </a:r>
            <a:endParaRPr sz="2000">
              <a:sym typeface="+mn-ea"/>
            </a:endParaRPr>
          </a:p>
          <a:p>
            <a:endParaRPr sz="2000"/>
          </a:p>
          <a:p>
            <a:r>
              <a:rPr sz="1600">
                <a:sym typeface="+mn-ea"/>
              </a:rPr>
              <a:t>moveTo(x,y) 设置绘制路径的起点（移动画笔位置）</a:t>
            </a:r>
            <a:endParaRPr sz="1600">
              <a:sym typeface="+mn-ea"/>
            </a:endParaRPr>
          </a:p>
          <a:p>
            <a:endParaRPr sz="1600"/>
          </a:p>
          <a:p>
            <a:r>
              <a:rPr sz="1600">
                <a:sym typeface="+mn-ea"/>
              </a:rPr>
              <a:t>lineTo(x,y) 画线</a:t>
            </a:r>
            <a:endParaRPr sz="1600">
              <a:sym typeface="+mn-ea"/>
            </a:endParaRPr>
          </a:p>
          <a:p>
            <a:endParaRPr sz="1600"/>
          </a:p>
          <a:p>
            <a:r>
              <a:rPr sz="1600">
                <a:sym typeface="+mn-ea"/>
              </a:rPr>
              <a:t>closePath() 闭合路径，必须闭合路径才能成功填充</a:t>
            </a:r>
            <a:endParaRPr sz="1600">
              <a:sym typeface="+mn-ea"/>
            </a:endParaRPr>
          </a:p>
          <a:p>
            <a:endParaRPr sz="1600"/>
          </a:p>
          <a:p>
            <a:r>
              <a:rPr sz="1600">
                <a:sym typeface="+mn-ea"/>
              </a:rPr>
              <a:t>beginPath() 开启一个新状态，基于之前的状态开启新的状态，新的状态会保持之前的设置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4808</Words>
  <Application>WPS 演示</Application>
  <PresentationFormat>全屏显示(16:9)</PresentationFormat>
  <Paragraphs>404</Paragraphs>
  <Slides>32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Arial</vt:lpstr>
      <vt:lpstr>宋体</vt:lpstr>
      <vt:lpstr>Wingdings</vt:lpstr>
      <vt:lpstr>DIN-BoldItalic</vt:lpstr>
      <vt:lpstr>微软雅黑</vt:lpstr>
      <vt:lpstr>Impact MT Std</vt:lpstr>
      <vt:lpstr>Segoe Print</vt:lpstr>
      <vt:lpstr>Calibri</vt:lpstr>
      <vt:lpstr>Arial Unicode MS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裕</cp:lastModifiedBy>
  <cp:revision>280</cp:revision>
  <dcterms:created xsi:type="dcterms:W3CDTF">2016-01-14T08:47:00Z</dcterms:created>
  <dcterms:modified xsi:type="dcterms:W3CDTF">2020-10-14T02:20:29Z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  <property fmtid="{D5CDD505-2E9C-101B-9397-08002B2CF9AE}" pid="3" name="KSORubyTemplateID">
    <vt:lpwstr>8</vt:lpwstr>
  </property>
</Properties>
</file>