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482"/>
    <a:srgbClr val="E54C5E"/>
    <a:srgbClr val="30C0B4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5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6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6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3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7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智能冲突解决工具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（专利）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2" y="92072"/>
            <a:ext cx="828228" cy="8282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0660" y="855345"/>
            <a:ext cx="1709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base</a:t>
            </a:r>
            <a:r>
              <a:rPr lang="zh-CN" altLang="en-US" sz="1400"/>
              <a:t>、</a:t>
            </a:r>
            <a:r>
              <a:rPr lang="en-US" altLang="zh-CN" sz="1400"/>
              <a:t>ours</a:t>
            </a:r>
            <a:r>
              <a:rPr lang="zh-CN" altLang="en-US" sz="1400"/>
              <a:t>、</a:t>
            </a:r>
            <a:r>
              <a:rPr lang="en-US" altLang="zh-CN" sz="1400"/>
              <a:t>theirs</a:t>
            </a:r>
            <a:r>
              <a:rPr lang="zh-CN" altLang="en-US" sz="1400"/>
              <a:t>三份源码</a:t>
            </a:r>
            <a:endParaRPr lang="zh-CN" altLang="en-US" sz="1400"/>
          </a:p>
        </p:txBody>
      </p:sp>
      <p:sp>
        <p:nvSpPr>
          <p:cNvPr id="2" name="右箭头 1"/>
          <p:cNvSpPr/>
          <p:nvPr/>
        </p:nvSpPr>
        <p:spPr>
          <a:xfrm>
            <a:off x="1910080" y="1001395"/>
            <a:ext cx="1691005" cy="971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60855" y="137795"/>
            <a:ext cx="19894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1.</a:t>
            </a:r>
            <a:r>
              <a:rPr lang="zh-CN" altLang="en-US" sz="1400"/>
              <a:t>按照程序结构进行划分，同时赋予每一个片段</a:t>
            </a:r>
            <a:r>
              <a:rPr lang="zh-CN" altLang="en-US" sz="1400">
                <a:solidFill>
                  <a:srgbClr val="FF0000"/>
                </a:solidFill>
              </a:rPr>
              <a:t>独一无二</a:t>
            </a:r>
            <a:r>
              <a:rPr lang="zh-CN" altLang="en-US" sz="1400"/>
              <a:t>的签名</a:t>
            </a:r>
            <a:endParaRPr lang="zh-CN" altLang="en-US" sz="14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03" y="92343"/>
            <a:ext cx="907357" cy="5904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77005" y="813435"/>
            <a:ext cx="1864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具有</a:t>
            </a:r>
            <a:r>
              <a:rPr lang="zh-CN" altLang="en-US" sz="1400">
                <a:solidFill>
                  <a:srgbClr val="FF0000"/>
                </a:solidFill>
              </a:rPr>
              <a:t>层级结构</a:t>
            </a:r>
            <a:r>
              <a:rPr lang="zh-CN" altLang="en-US" sz="1400"/>
              <a:t>的代码片段（属性、函数、初始代码块）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0" y="92075"/>
            <a:ext cx="1414145" cy="1162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01995" y="182880"/>
            <a:ext cx="23806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2.</a:t>
            </a:r>
            <a:r>
              <a:rPr lang="zh-CN" altLang="en-US" sz="1400"/>
              <a:t>根据片段的</a:t>
            </a:r>
            <a:r>
              <a:rPr lang="zh-CN" altLang="en-US" sz="1400">
                <a:solidFill>
                  <a:srgbClr val="FF0000"/>
                </a:solidFill>
              </a:rPr>
              <a:t>签名</a:t>
            </a:r>
            <a:r>
              <a:rPr lang="zh-CN" altLang="en-US" sz="1400"/>
              <a:t>与</a:t>
            </a:r>
            <a:r>
              <a:rPr lang="zh-CN" altLang="en-US" sz="1400">
                <a:solidFill>
                  <a:srgbClr val="FF0000"/>
                </a:solidFill>
              </a:rPr>
              <a:t>内容相似度</a:t>
            </a:r>
            <a:r>
              <a:rPr lang="zh-CN" altLang="en-US" sz="1400"/>
              <a:t>进行匹配，并确定匹配成功代码对的</a:t>
            </a:r>
            <a:r>
              <a:rPr lang="zh-CN" altLang="en-US" sz="1400">
                <a:solidFill>
                  <a:srgbClr val="FF0000"/>
                </a:solidFill>
              </a:rPr>
              <a:t>变更类型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6097905" y="1001395"/>
            <a:ext cx="1787525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82610" y="1200150"/>
            <a:ext cx="218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确定变更类型（</a:t>
            </a:r>
            <a:r>
              <a:rPr lang="zh-CN" altLang="en-US" sz="1400">
                <a:solidFill>
                  <a:srgbClr val="FF0000"/>
                </a:solidFill>
              </a:rPr>
              <a:t>更新、新增、删除等</a:t>
            </a:r>
            <a:r>
              <a:rPr lang="zh-CN" altLang="en-US" sz="1400"/>
              <a:t>）的代码对</a:t>
            </a:r>
            <a:endParaRPr lang="zh-CN" altLang="en-US" sz="1400"/>
          </a:p>
        </p:txBody>
      </p:sp>
      <p:grpSp>
        <p:nvGrpSpPr>
          <p:cNvPr id="26" name="组合 25"/>
          <p:cNvGrpSpPr/>
          <p:nvPr/>
        </p:nvGrpSpPr>
        <p:grpSpPr>
          <a:xfrm>
            <a:off x="8841740" y="3145790"/>
            <a:ext cx="1365723" cy="826135"/>
            <a:chOff x="3008" y="4318"/>
            <a:chExt cx="2587" cy="1658"/>
          </a:xfrm>
        </p:grpSpPr>
        <p:grpSp>
          <p:nvGrpSpPr>
            <p:cNvPr id="17" name="组合 16"/>
            <p:cNvGrpSpPr/>
            <p:nvPr/>
          </p:nvGrpSpPr>
          <p:grpSpPr>
            <a:xfrm>
              <a:off x="3731" y="4318"/>
              <a:ext cx="1135" cy="753"/>
              <a:chOff x="3731" y="4318"/>
              <a:chExt cx="1135" cy="75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3819" y="4318"/>
                <a:ext cx="727" cy="75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731" y="4466"/>
                <a:ext cx="1135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base</a:t>
                </a:r>
                <a:endParaRPr lang="en-US" altLang="zh-CN" sz="120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008" y="5191"/>
              <a:ext cx="1150" cy="753"/>
              <a:chOff x="3819" y="4318"/>
              <a:chExt cx="1150" cy="75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819" y="4318"/>
                <a:ext cx="727" cy="75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834" y="4446"/>
                <a:ext cx="1135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left</a:t>
                </a:r>
                <a:endParaRPr lang="en-US" altLang="zh-CN" sz="120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460" y="5223"/>
              <a:ext cx="1135" cy="753"/>
              <a:chOff x="3731" y="4318"/>
              <a:chExt cx="1135" cy="75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3819" y="4318"/>
                <a:ext cx="727" cy="75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731" y="4396"/>
                <a:ext cx="1135" cy="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right</a:t>
                </a:r>
                <a:endParaRPr lang="en-US" altLang="zh-CN" sz="1200"/>
              </a:p>
            </p:txBody>
          </p:sp>
        </p:grpSp>
        <p:cxnSp>
          <p:nvCxnSpPr>
            <p:cNvPr id="24" name="直接连接符 23"/>
            <p:cNvCxnSpPr>
              <a:stCxn id="13" idx="3"/>
              <a:endCxn id="19" idx="7"/>
            </p:cNvCxnSpPr>
            <p:nvPr/>
          </p:nvCxnSpPr>
          <p:spPr>
            <a:xfrm flipH="1">
              <a:off x="3629" y="4961"/>
              <a:ext cx="296" cy="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456" y="4961"/>
              <a:ext cx="296" cy="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8" name="下箭头 27"/>
          <p:cNvSpPr/>
          <p:nvPr/>
        </p:nvSpPr>
        <p:spPr>
          <a:xfrm>
            <a:off x="9342120" y="1873250"/>
            <a:ext cx="75565" cy="11520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27165" y="1797050"/>
            <a:ext cx="27425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</a:rPr>
              <a:t>3.</a:t>
            </a:r>
            <a:r>
              <a:rPr lang="zh-CN" altLang="en-US" sz="1400">
                <a:solidFill>
                  <a:schemeClr val="tx1"/>
                </a:solidFill>
              </a:rPr>
              <a:t>根据</a:t>
            </a:r>
            <a:r>
              <a:rPr lang="en-US" altLang="zh-CN" sz="1400">
                <a:solidFill>
                  <a:srgbClr val="FF0000"/>
                </a:solidFill>
              </a:rPr>
              <a:t>base-ours</a:t>
            </a:r>
            <a:r>
              <a:rPr lang="zh-CN" altLang="en-US" sz="1400">
                <a:solidFill>
                  <a:schemeClr val="tx1"/>
                </a:solidFill>
              </a:rPr>
              <a:t>与</a:t>
            </a:r>
            <a:r>
              <a:rPr lang="en-US" altLang="zh-CN" sz="1400">
                <a:solidFill>
                  <a:srgbClr val="FF0000"/>
                </a:solidFill>
              </a:rPr>
              <a:t>base-theirs</a:t>
            </a:r>
            <a:r>
              <a:rPr lang="zh-CN" altLang="en-US" sz="1400">
                <a:solidFill>
                  <a:schemeClr val="tx1"/>
                </a:solidFill>
              </a:rPr>
              <a:t>代码对的匹配情况</a:t>
            </a:r>
            <a:r>
              <a:rPr lang="en-US" altLang="zh-CN" sz="1400">
                <a:solidFill>
                  <a:schemeClr val="tx1"/>
                </a:solidFill>
              </a:rPr>
              <a:t>(</a:t>
            </a:r>
            <a:r>
              <a:rPr lang="zh-CN" altLang="en-US" sz="1400">
                <a:solidFill>
                  <a:schemeClr val="tx1"/>
                </a:solidFill>
              </a:rPr>
              <a:t>两侧同时更新）找出可能存在冲突的三元组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67090" y="3994150"/>
            <a:ext cx="218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FF0000"/>
                </a:solidFill>
              </a:rPr>
              <a:t>可能存在冲突</a:t>
            </a:r>
            <a:r>
              <a:rPr lang="zh-CN" altLang="en-US" sz="1400"/>
              <a:t>的三元组（</a:t>
            </a:r>
            <a:r>
              <a:rPr lang="en-US" altLang="zh-CN" sz="1400"/>
              <a:t>base-ours-theirs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7073265" y="2875915"/>
            <a:ext cx="1769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</a:rPr>
              <a:t>5.</a:t>
            </a:r>
            <a:r>
              <a:rPr lang="zh-CN" altLang="en-US" sz="1400">
                <a:solidFill>
                  <a:schemeClr val="tx1"/>
                </a:solidFill>
              </a:rPr>
              <a:t>以</a:t>
            </a:r>
            <a:r>
              <a:rPr lang="zh-CN" altLang="en-US" sz="1400">
                <a:solidFill>
                  <a:srgbClr val="FF0000"/>
                </a:solidFill>
              </a:rPr>
              <a:t>行与代码块</a:t>
            </a:r>
            <a:r>
              <a:rPr lang="zh-CN" altLang="en-US" sz="1400">
                <a:solidFill>
                  <a:schemeClr val="tx1"/>
                </a:solidFill>
              </a:rPr>
              <a:t>（</a:t>
            </a:r>
            <a:r>
              <a:rPr lang="en-US" altLang="zh-CN" sz="1400">
                <a:solidFill>
                  <a:schemeClr val="tx1"/>
                </a:solidFill>
              </a:rPr>
              <a:t>if</a:t>
            </a:r>
            <a:r>
              <a:rPr lang="zh-CN" altLang="en-US" sz="1400">
                <a:solidFill>
                  <a:schemeClr val="tx1"/>
                </a:solidFill>
              </a:rPr>
              <a:t>、</a:t>
            </a:r>
            <a:r>
              <a:rPr lang="en-US" altLang="zh-CN" sz="1400">
                <a:solidFill>
                  <a:schemeClr val="tx1"/>
                </a:solidFill>
              </a:rPr>
              <a:t>for</a:t>
            </a:r>
            <a:r>
              <a:rPr lang="zh-CN" altLang="en-US" sz="1400">
                <a:solidFill>
                  <a:schemeClr val="tx1"/>
                </a:solidFill>
              </a:rPr>
              <a:t>等）为单位将三份代码片段各自转化为链表结构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 flipH="1">
            <a:off x="7178675" y="3956050"/>
            <a:ext cx="1440000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95" y="2544445"/>
            <a:ext cx="1080770" cy="95377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604510" y="3608070"/>
            <a:ext cx="14992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base-ours-theirs</a:t>
            </a:r>
            <a:r>
              <a:rPr lang="zh-CN" altLang="en-US" sz="1400"/>
              <a:t>代码片段的链表结构</a:t>
            </a:r>
            <a:endParaRPr lang="zh-CN" altLang="en-US" sz="14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rcRect l="6185" r="9356" b="3203"/>
          <a:stretch>
            <a:fillRect/>
          </a:stretch>
        </p:blipFill>
        <p:spPr>
          <a:xfrm>
            <a:off x="2689860" y="2263140"/>
            <a:ext cx="1181100" cy="106997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154170" y="2856865"/>
            <a:ext cx="14732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6.</a:t>
            </a:r>
            <a:r>
              <a:rPr lang="zh-CN" altLang="en-US" sz="1400"/>
              <a:t>根据链表节点的</a:t>
            </a:r>
            <a:r>
              <a:rPr lang="zh-CN" altLang="en-US" sz="1400">
                <a:solidFill>
                  <a:srgbClr val="FF0000"/>
                </a:solidFill>
              </a:rPr>
              <a:t>上下文与内容</a:t>
            </a:r>
            <a:r>
              <a:rPr lang="zh-CN" altLang="en-US" sz="1400"/>
              <a:t>进行匹配并确定</a:t>
            </a:r>
            <a:r>
              <a:rPr lang="zh-CN" altLang="en-US" sz="1400">
                <a:solidFill>
                  <a:srgbClr val="FF0000"/>
                </a:solidFill>
              </a:rPr>
              <a:t>变更类型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8" name="右箭头 37"/>
          <p:cNvSpPr/>
          <p:nvPr/>
        </p:nvSpPr>
        <p:spPr>
          <a:xfrm flipH="1">
            <a:off x="4262120" y="3843655"/>
            <a:ext cx="1156970" cy="76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651125" y="3466465"/>
            <a:ext cx="15030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确定变更类型（</a:t>
            </a:r>
            <a:r>
              <a:rPr lang="zh-CN" altLang="en-US" sz="1400">
                <a:solidFill>
                  <a:srgbClr val="FF0000"/>
                </a:solidFill>
              </a:rPr>
              <a:t>新增、变更等</a:t>
            </a:r>
            <a:r>
              <a:rPr lang="zh-CN" altLang="en-US" sz="1400"/>
              <a:t>）的链表节点</a:t>
            </a:r>
            <a:endParaRPr lang="zh-CN" altLang="en-US" sz="140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rcRect l="2396" t="2210" r="3456" b="4397"/>
          <a:stretch>
            <a:fillRect/>
          </a:stretch>
        </p:blipFill>
        <p:spPr>
          <a:xfrm>
            <a:off x="428625" y="2322195"/>
            <a:ext cx="1228090" cy="16719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rcRect t="2283" r="690" b="1751"/>
          <a:stretch>
            <a:fillRect/>
          </a:stretch>
        </p:blipFill>
        <p:spPr>
          <a:xfrm>
            <a:off x="155575" y="4122420"/>
            <a:ext cx="1790700" cy="1546860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>
            <a:off x="98425" y="2065020"/>
            <a:ext cx="1943100" cy="3890645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弧形箭头 45"/>
          <p:cNvSpPr/>
          <p:nvPr/>
        </p:nvSpPr>
        <p:spPr>
          <a:xfrm>
            <a:off x="2275205" y="3665220"/>
            <a:ext cx="375920" cy="1852295"/>
          </a:xfrm>
          <a:prstGeom prst="curv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8425" y="6017895"/>
            <a:ext cx="21761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7.</a:t>
            </a:r>
            <a:r>
              <a:rPr lang="zh-CN" altLang="en-US" sz="1400"/>
              <a:t>根据节点对的匹配情况进行</a:t>
            </a:r>
            <a:r>
              <a:rPr lang="zh-CN" altLang="en-US" sz="1400">
                <a:solidFill>
                  <a:srgbClr val="FF0000"/>
                </a:solidFill>
              </a:rPr>
              <a:t>冲突处理</a:t>
            </a:r>
            <a:r>
              <a:rPr lang="zh-CN" altLang="en-US" sz="1400"/>
              <a:t>，并将结果更新至</a:t>
            </a:r>
            <a:r>
              <a:rPr lang="en-US" altLang="zh-CN" sz="1400"/>
              <a:t>base</a:t>
            </a:r>
            <a:r>
              <a:rPr lang="zh-CN" altLang="en-US" sz="1400"/>
              <a:t>链表</a:t>
            </a:r>
            <a:endParaRPr lang="zh-CN" altLang="en-US" sz="140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0055" y="4497705"/>
            <a:ext cx="1278255" cy="134810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531110" y="5955665"/>
            <a:ext cx="217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/>
              <a:t>集成了</a:t>
            </a:r>
            <a:r>
              <a:rPr lang="zh-CN" sz="1400">
                <a:solidFill>
                  <a:srgbClr val="FF0000"/>
                </a:solidFill>
              </a:rPr>
              <a:t>所有变更情况</a:t>
            </a:r>
            <a:r>
              <a:rPr lang="zh-CN" sz="1400"/>
              <a:t>的</a:t>
            </a:r>
            <a:r>
              <a:rPr lang="en-US" altLang="zh-CN" sz="1400"/>
              <a:t>base</a:t>
            </a:r>
            <a:r>
              <a:rPr lang="zh-CN" altLang="en-US" sz="1400"/>
              <a:t>链表</a:t>
            </a:r>
            <a:endParaRPr lang="zh-CN" altLang="en-US" sz="1400"/>
          </a:p>
        </p:txBody>
      </p:sp>
      <p:sp>
        <p:nvSpPr>
          <p:cNvPr id="50" name="文本框 49"/>
          <p:cNvSpPr txBox="1"/>
          <p:nvPr/>
        </p:nvSpPr>
        <p:spPr>
          <a:xfrm>
            <a:off x="4500880" y="5372100"/>
            <a:ext cx="151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8.</a:t>
            </a:r>
            <a:r>
              <a:rPr lang="zh-CN" altLang="en-US" sz="1400"/>
              <a:t>将</a:t>
            </a:r>
            <a:r>
              <a:rPr lang="en-US" altLang="zh-CN" sz="1400"/>
              <a:t>base</a:t>
            </a:r>
            <a:r>
              <a:rPr lang="zh-CN" altLang="en-US" sz="1400"/>
              <a:t>链表</a:t>
            </a:r>
            <a:r>
              <a:rPr lang="zh-CN" altLang="en-US" sz="1400">
                <a:solidFill>
                  <a:srgbClr val="FF0000"/>
                </a:solidFill>
              </a:rPr>
              <a:t>复原</a:t>
            </a:r>
            <a:r>
              <a:rPr lang="zh-CN" altLang="en-US" sz="1400"/>
              <a:t>为代码片段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4645025" y="5956935"/>
            <a:ext cx="1156970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9015" y="5231130"/>
            <a:ext cx="965200" cy="786765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5801995" y="5956935"/>
            <a:ext cx="1631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/>
              <a:t>复原所得代码片段</a:t>
            </a:r>
            <a:endParaRPr lang="zh-CN" sz="140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9635" y="5300980"/>
            <a:ext cx="3307715" cy="1376680"/>
          </a:xfrm>
          <a:prstGeom prst="rect">
            <a:avLst/>
          </a:prstGeom>
        </p:spPr>
      </p:pic>
      <p:sp>
        <p:nvSpPr>
          <p:cNvPr id="58" name="右箭头 57"/>
          <p:cNvSpPr/>
          <p:nvPr/>
        </p:nvSpPr>
        <p:spPr>
          <a:xfrm>
            <a:off x="7268210" y="5746750"/>
            <a:ext cx="1152000" cy="95250"/>
          </a:xfrm>
          <a:prstGeom prst="rightArrow">
            <a:avLst>
              <a:gd name="adj1" fmla="val 49333"/>
              <a:gd name="adj2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013575" y="5102225"/>
            <a:ext cx="149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1"/>
                </a:solidFill>
              </a:rPr>
              <a:t>9.</a:t>
            </a:r>
            <a:r>
              <a:rPr lang="zh-CN" altLang="en-US" sz="1400">
                <a:solidFill>
                  <a:schemeClr val="tx1"/>
                </a:solidFill>
              </a:rPr>
              <a:t>替换</a:t>
            </a:r>
            <a:r>
              <a:rPr lang="en-US" altLang="zh-CN" sz="1400">
                <a:solidFill>
                  <a:schemeClr val="tx1"/>
                </a:solidFill>
              </a:rPr>
              <a:t>base</a:t>
            </a:r>
            <a:r>
              <a:rPr lang="zh-CN" altLang="en-US" sz="1400">
                <a:solidFill>
                  <a:schemeClr val="tx1"/>
                </a:solidFill>
              </a:rPr>
              <a:t>中</a:t>
            </a:r>
            <a:r>
              <a:rPr lang="zh-CN" altLang="en-US" sz="1400">
                <a:solidFill>
                  <a:srgbClr val="FF0000"/>
                </a:solidFill>
              </a:rPr>
              <a:t>原始</a:t>
            </a:r>
            <a:r>
              <a:rPr lang="zh-CN" altLang="en-US" sz="1400">
                <a:solidFill>
                  <a:schemeClr val="tx1"/>
                </a:solidFill>
              </a:rPr>
              <a:t>的代码片段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0" name="右弧形箭头 59"/>
          <p:cNvSpPr/>
          <p:nvPr/>
        </p:nvSpPr>
        <p:spPr>
          <a:xfrm>
            <a:off x="10459085" y="504190"/>
            <a:ext cx="1085215" cy="4940935"/>
          </a:xfrm>
          <a:prstGeom prst="curved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862820" y="2430145"/>
            <a:ext cx="2456180" cy="845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4.</a:t>
            </a:r>
            <a:r>
              <a:rPr lang="zh-CN" altLang="en-US" sz="1400"/>
              <a:t>只有</a:t>
            </a:r>
            <a:r>
              <a:rPr lang="en-US" altLang="zh-CN" sz="1400"/>
              <a:t>base-ours</a:t>
            </a:r>
            <a:r>
              <a:rPr lang="zh-CN" altLang="en-US" sz="1400"/>
              <a:t>或</a:t>
            </a:r>
            <a:r>
              <a:rPr lang="en-US" altLang="zh-CN" sz="1400"/>
              <a:t>base-theirs</a:t>
            </a:r>
            <a:r>
              <a:rPr lang="zh-CN" altLang="en-US" sz="1400">
                <a:solidFill>
                  <a:srgbClr val="FF0000"/>
                </a:solidFill>
              </a:rPr>
              <a:t>一侧代码对</a:t>
            </a:r>
            <a:r>
              <a:rPr lang="zh-CN" altLang="en-US" sz="1400"/>
              <a:t>发生变更的</a:t>
            </a:r>
            <a:r>
              <a:rPr lang="zh-CN" altLang="en-US" sz="1400">
                <a:solidFill>
                  <a:srgbClr val="FF0000"/>
                </a:solidFill>
              </a:rPr>
              <a:t>直接应有</a:t>
            </a:r>
            <a:r>
              <a:rPr lang="en-US" altLang="zh-CN" sz="1400"/>
              <a:t>ours/theirs</a:t>
            </a:r>
            <a:r>
              <a:rPr lang="zh-CN" altLang="en-US" sz="1400"/>
              <a:t>代码片段</a:t>
            </a:r>
            <a:endParaRPr lang="zh-CN" altLang="en-US" sz="1400"/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4738" y="95794"/>
            <a:ext cx="4073487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31" y="-250266"/>
            <a:ext cx="2147461" cy="13074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703" y="-312910"/>
            <a:ext cx="2157148" cy="137013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831" y="545727"/>
            <a:ext cx="3491697" cy="169990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506" y="1716201"/>
            <a:ext cx="3626600" cy="1800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228" y="2980009"/>
            <a:ext cx="3008110" cy="1800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7738" y="4190158"/>
            <a:ext cx="3022828" cy="1800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4506" y="5336651"/>
            <a:ext cx="3502463" cy="18000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7621" y="3563902"/>
            <a:ext cx="1852112" cy="1358216"/>
          </a:xfrm>
          <a:prstGeom prst="rect">
            <a:avLst/>
          </a:prstGeom>
          <a:noFill/>
        </p:spPr>
      </p:pic>
      <p:sp>
        <p:nvSpPr>
          <p:cNvPr id="50" name="文本框 49"/>
          <p:cNvSpPr txBox="1"/>
          <p:nvPr/>
        </p:nvSpPr>
        <p:spPr>
          <a:xfrm>
            <a:off x="3886926" y="1359602"/>
            <a:ext cx="195072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HelloWorld#main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函数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835885" y="2569751"/>
            <a:ext cx="200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HelloWorld#methodA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835885" y="3797377"/>
            <a:ext cx="1491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HelloWorld#say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886926" y="199253"/>
            <a:ext cx="1323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HelloWorld.d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330326" y="3304761"/>
            <a:ext cx="2278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HelloWorld@InnerHello.b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835885" y="5975041"/>
            <a:ext cx="1972183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HelloWorld%4cb67333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初始化代码块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uuid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前八位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35885" y="4989123"/>
            <a:ext cx="2152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HelloWorld$HelloWorld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86926" y="547757"/>
            <a:ext cx="620050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HelloWorld.a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属性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527621" y="4984727"/>
            <a:ext cx="2341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HelloWorld@InnerHello@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InInnerHello.c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902131" y="2533017"/>
            <a:ext cx="3183951" cy="406857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9446" y="-213925"/>
            <a:ext cx="3255907" cy="278367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8800" y="5196365"/>
            <a:ext cx="1828800" cy="1341120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9183357" y="4922118"/>
            <a:ext cx="2841065" cy="1417859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23520" y="20244"/>
            <a:ext cx="289995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代码片段划分与签名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28"/>
          <p:cNvCxnSpPr/>
          <p:nvPr/>
        </p:nvCxnSpPr>
        <p:spPr>
          <a:xfrm flipV="1">
            <a:off x="4190365" y="1531293"/>
            <a:ext cx="2394585" cy="450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261368" y="2525214"/>
            <a:ext cx="2302510" cy="1873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74282" y="3428909"/>
            <a:ext cx="2282825" cy="513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8445" y="558800"/>
            <a:ext cx="5464175" cy="6188075"/>
          </a:xfrm>
          <a:prstGeom prst="rect">
            <a:avLst/>
          </a:prstGeom>
        </p:spPr>
      </p:pic>
      <p:cxnSp>
        <p:nvCxnSpPr>
          <p:cNvPr id="64" name="直接箭头连接符 63"/>
          <p:cNvCxnSpPr/>
          <p:nvPr/>
        </p:nvCxnSpPr>
        <p:spPr>
          <a:xfrm>
            <a:off x="4318000" y="4372505"/>
            <a:ext cx="2011045" cy="4298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" y="558800"/>
            <a:ext cx="3700145" cy="6188075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1826895" y="6523990"/>
            <a:ext cx="749935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BASE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564245" y="6523990"/>
            <a:ext cx="1062990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OURS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1700" y="1203325"/>
            <a:ext cx="148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update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56980" y="2928620"/>
            <a:ext cx="160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insert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3315" y="5251450"/>
            <a:ext cx="1566545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delete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23520" y="20244"/>
            <a:ext cx="289995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代码片段匹配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7344" y="508487"/>
            <a:ext cx="5474289" cy="17828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5" y="455453"/>
            <a:ext cx="2812869" cy="168317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8130" y="508635"/>
            <a:ext cx="11285220" cy="369951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5212" y="963103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BO_UPDATE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35212" y="2776593"/>
            <a:ext cx="216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BT_UPDATE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15" y="2201001"/>
            <a:ext cx="2812869" cy="19296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825" y="20320"/>
            <a:ext cx="346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寻找可能存在冲突的代码片段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13" y="4617865"/>
            <a:ext cx="2157148" cy="13701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205" y="5187950"/>
            <a:ext cx="3743325" cy="428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1397" y="5041073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BO_UPDATE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130" y="4650740"/>
            <a:ext cx="11285220" cy="20135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990" y="2922905"/>
            <a:ext cx="2512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两侧同时修改，可能存在潜在冲突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8625" y="6102350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单侧修改，可直接应用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825" y="20320"/>
            <a:ext cx="346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转化为链表结构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" y="309880"/>
            <a:ext cx="12033885" cy="2969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b="2173"/>
          <a:stretch>
            <a:fillRect/>
          </a:stretch>
        </p:blipFill>
        <p:spPr>
          <a:xfrm>
            <a:off x="424180" y="3775710"/>
            <a:ext cx="4224020" cy="28479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4188460" y="3070225"/>
            <a:ext cx="2754630" cy="495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</a:t>
            </a:r>
            <a:r>
              <a:rPr lang="zh-CN" altLang="en-US"/>
              <a:t>：</a:t>
            </a:r>
            <a:r>
              <a:rPr lang="en-US" altLang="zh-CN"/>
              <a:t>void testInsert(){}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188460" y="3829685"/>
            <a:ext cx="2754630" cy="495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stmt</a:t>
            </a:r>
            <a:r>
              <a:rPr lang="zh-CN" altLang="en-US"/>
              <a:t>：</a:t>
            </a:r>
            <a:r>
              <a:rPr lang="en-US" altLang="zh-CN"/>
              <a:t>int a = 1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188460" y="4627245"/>
            <a:ext cx="2754630" cy="6978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m-stmt</a:t>
            </a:r>
            <a:r>
              <a:rPr lang="zh-CN" altLang="en-US"/>
              <a:t>：</a:t>
            </a:r>
            <a:r>
              <a:rPr lang="en-US" altLang="zh-CN"/>
              <a:t>if(a == 1){</a:t>
            </a:r>
            <a:endParaRPr lang="en-US" altLang="zh-CN"/>
          </a:p>
          <a:p>
            <a:pPr algn="ctr"/>
            <a:r>
              <a:rPr lang="en-US" altLang="zh-CN"/>
              <a:t>            parseTest()</a:t>
            </a:r>
            <a:r>
              <a:rPr lang="zh-CN" altLang="en-US"/>
              <a:t>；</a:t>
            </a: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168515" y="5064125"/>
            <a:ext cx="2755265" cy="4178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stmt</a:t>
            </a:r>
            <a:r>
              <a:rPr lang="zh-CN" altLang="en-US"/>
              <a:t>：</a:t>
            </a:r>
            <a:r>
              <a:rPr lang="en-US" altLang="zh-CN"/>
              <a:t>parseTest();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168515" y="4467225"/>
            <a:ext cx="2754630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</a:t>
            </a:r>
            <a:r>
              <a:rPr lang="zh-CN" altLang="en-US"/>
              <a:t>：</a:t>
            </a:r>
            <a:r>
              <a:rPr lang="en-US" altLang="zh-CN"/>
              <a:t>if(a == 1){}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188460" y="5716270"/>
            <a:ext cx="2754630" cy="6978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m-stmt</a:t>
            </a:r>
            <a:r>
              <a:rPr lang="zh-CN" altLang="en-US" sz="1400"/>
              <a:t>：</a:t>
            </a:r>
            <a:r>
              <a:rPr lang="en-US" altLang="zh-CN" sz="1400"/>
              <a:t>for(int i = 1; i &lt; 3; i++){</a:t>
            </a:r>
            <a:endParaRPr lang="en-US" altLang="zh-CN" sz="1400"/>
          </a:p>
          <a:p>
            <a:pPr algn="ctr"/>
            <a:r>
              <a:rPr lang="en-US" altLang="zh-CN" sz="1400"/>
              <a:t>            parserTest(); }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7218045" y="6364605"/>
            <a:ext cx="2754630" cy="4178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stmt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parseTest();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218045" y="5738495"/>
            <a:ext cx="2754630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frame</a:t>
            </a:r>
            <a:r>
              <a:rPr lang="zh-CN" altLang="en-US" sz="1400"/>
              <a:t>：</a:t>
            </a:r>
            <a:r>
              <a:rPr lang="en-US" altLang="zh-CN" sz="1400">
                <a:sym typeface="+mn-ea"/>
              </a:rPr>
              <a:t>for(int i = 1; i &lt; 3; i++){</a:t>
            </a:r>
            <a:r>
              <a:rPr lang="en-US" altLang="zh-CN" sz="1400"/>
              <a:t>}</a:t>
            </a:r>
            <a:endParaRPr lang="en-US" altLang="zh-CN" sz="1400"/>
          </a:p>
        </p:txBody>
      </p:sp>
      <p:cxnSp>
        <p:nvCxnSpPr>
          <p:cNvPr id="25" name="直接箭头连接符 24"/>
          <p:cNvCxnSpPr>
            <a:stCxn id="14" idx="2"/>
            <a:endCxn id="15" idx="0"/>
          </p:cNvCxnSpPr>
          <p:nvPr/>
        </p:nvCxnSpPr>
        <p:spPr>
          <a:xfrm>
            <a:off x="5565775" y="3566160"/>
            <a:ext cx="0" cy="263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511540" y="4836795"/>
            <a:ext cx="0" cy="263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2" idx="0"/>
          </p:cNvCxnSpPr>
          <p:nvPr/>
        </p:nvCxnSpPr>
        <p:spPr>
          <a:xfrm>
            <a:off x="5565775" y="5363210"/>
            <a:ext cx="0" cy="353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565775" y="4325620"/>
            <a:ext cx="0" cy="263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511540" y="6101080"/>
            <a:ext cx="0" cy="263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3"/>
            <a:endCxn id="24" idx="1"/>
          </p:cNvCxnSpPr>
          <p:nvPr/>
        </p:nvCxnSpPr>
        <p:spPr>
          <a:xfrm flipV="1">
            <a:off x="6943090" y="5923280"/>
            <a:ext cx="274955" cy="142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3"/>
            <a:endCxn id="21" idx="1"/>
          </p:cNvCxnSpPr>
          <p:nvPr/>
        </p:nvCxnSpPr>
        <p:spPr>
          <a:xfrm flipV="1">
            <a:off x="6943090" y="4652010"/>
            <a:ext cx="225425" cy="3244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825" y="20320"/>
            <a:ext cx="10883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7.</a:t>
            </a:r>
            <a:r>
              <a:rPr lang="zh-CN" altLang="en-US">
                <a:sym typeface="+mn-ea"/>
              </a:rPr>
              <a:t>根据节点对的匹配情况进行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冲突处理</a:t>
            </a:r>
            <a:r>
              <a:rPr lang="zh-CN" altLang="en-US">
                <a:sym typeface="+mn-ea"/>
              </a:rPr>
              <a:t>，并将结果更新至</a:t>
            </a:r>
            <a:r>
              <a:rPr lang="en-US" altLang="zh-CN">
                <a:sym typeface="+mn-ea"/>
              </a:rPr>
              <a:t>base</a:t>
            </a:r>
            <a:r>
              <a:rPr lang="zh-CN" altLang="en-US">
                <a:sym typeface="+mn-ea"/>
              </a:rPr>
              <a:t>链表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00805" y="636905"/>
            <a:ext cx="2172970" cy="2696150"/>
            <a:chOff x="1704" y="2059"/>
            <a:chExt cx="4580" cy="539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04" y="2059"/>
              <a:ext cx="1650" cy="188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973" y="3952"/>
              <a:ext cx="1253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base</a:t>
              </a:r>
              <a:endParaRPr lang="en-US" altLang="zh-CN" sz="12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94" y="3952"/>
              <a:ext cx="2190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ours/theirs</a:t>
              </a:r>
              <a:endParaRPr lang="en-US" altLang="zh-CN" sz="1200" b="1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47" y="2608"/>
              <a:ext cx="304" cy="2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094" y="2068"/>
              <a:ext cx="1642" cy="1876"/>
              <a:chOff x="4094" y="2348"/>
              <a:chExt cx="1642" cy="187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94" y="2348"/>
                <a:ext cx="1642" cy="1877"/>
              </a:xfrm>
              <a:prstGeom prst="rect">
                <a:avLst/>
              </a:prstGeom>
            </p:spPr>
          </p:pic>
          <p:sp>
            <p:nvSpPr>
              <p:cNvPr id="5" name="椭圆 4"/>
              <p:cNvSpPr/>
              <p:nvPr/>
            </p:nvSpPr>
            <p:spPr>
              <a:xfrm>
                <a:off x="4815" y="2888"/>
                <a:ext cx="304" cy="27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826" y="4941"/>
              <a:ext cx="1642" cy="1876"/>
              <a:chOff x="4094" y="2348"/>
              <a:chExt cx="1642" cy="1876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94" y="2348"/>
                <a:ext cx="1642" cy="1877"/>
              </a:xfrm>
              <a:prstGeom prst="rect">
                <a:avLst/>
              </a:prstGeom>
            </p:spPr>
          </p:pic>
          <p:sp>
            <p:nvSpPr>
              <p:cNvPr id="19" name="椭圆 18"/>
              <p:cNvSpPr/>
              <p:nvPr/>
            </p:nvSpPr>
            <p:spPr>
              <a:xfrm>
                <a:off x="4815" y="2888"/>
                <a:ext cx="304" cy="27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904" y="6898"/>
              <a:ext cx="1564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merged</a:t>
              </a:r>
              <a:endParaRPr lang="en-US" altLang="zh-CN" sz="1200" b="1"/>
            </a:p>
          </p:txBody>
        </p:sp>
        <p:sp>
          <p:nvSpPr>
            <p:cNvPr id="29" name="箭头: 右 32"/>
            <p:cNvSpPr/>
            <p:nvPr/>
          </p:nvSpPr>
          <p:spPr>
            <a:xfrm rot="5400000">
              <a:off x="3389" y="4419"/>
              <a:ext cx="541" cy="503"/>
            </a:xfrm>
            <a:prstGeom prst="rightArrow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663575"/>
            <a:ext cx="3376295" cy="124904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05" y="805815"/>
            <a:ext cx="3775075" cy="128397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186180" y="1109980"/>
            <a:ext cx="2098040" cy="386715"/>
          </a:xfrm>
          <a:prstGeom prst="rect">
            <a:avLst/>
          </a:prstGeom>
          <a:ln w="28575">
            <a:solidFill>
              <a:srgbClr val="30C0B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0925" y="1300480"/>
            <a:ext cx="2098040" cy="386715"/>
          </a:xfrm>
          <a:prstGeom prst="rect">
            <a:avLst/>
          </a:prstGeom>
          <a:ln w="28575">
            <a:solidFill>
              <a:srgbClr val="E54C5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" y="2143125"/>
            <a:ext cx="3775075" cy="1283970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90955" y="2637790"/>
            <a:ext cx="2098040" cy="386715"/>
          </a:xfrm>
          <a:prstGeom prst="rect">
            <a:avLst/>
          </a:prstGeom>
          <a:ln w="28575">
            <a:solidFill>
              <a:srgbClr val="E54C5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8130" y="508635"/>
            <a:ext cx="11285220" cy="285813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 t="2283" r="690" b="1751"/>
          <a:stretch>
            <a:fillRect/>
          </a:stretch>
        </p:blipFill>
        <p:spPr>
          <a:xfrm>
            <a:off x="3900805" y="3710940"/>
            <a:ext cx="2868295" cy="247840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15" y="3644900"/>
            <a:ext cx="3775075" cy="128397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7909560" y="4127500"/>
            <a:ext cx="2098040" cy="386715"/>
          </a:xfrm>
          <a:prstGeom prst="rect">
            <a:avLst/>
          </a:prstGeom>
          <a:ln w="28575">
            <a:solidFill>
              <a:srgbClr val="E54C5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rcRect r="18928"/>
          <a:stretch>
            <a:fillRect/>
          </a:stretch>
        </p:blipFill>
        <p:spPr>
          <a:xfrm>
            <a:off x="643890" y="3543300"/>
            <a:ext cx="3111500" cy="1522095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1397000" y="4165600"/>
            <a:ext cx="1991995" cy="279400"/>
          </a:xfrm>
          <a:prstGeom prst="rect">
            <a:avLst/>
          </a:prstGeom>
          <a:ln w="28575">
            <a:solidFill>
              <a:srgbClr val="F5B48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78130" y="3603625"/>
            <a:ext cx="11285220" cy="316484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rcRect b="2828"/>
          <a:stretch>
            <a:fillRect/>
          </a:stretch>
        </p:blipFill>
        <p:spPr>
          <a:xfrm>
            <a:off x="1061085" y="4766945"/>
            <a:ext cx="2900680" cy="1886585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417955" y="5100955"/>
            <a:ext cx="2098040" cy="1461135"/>
          </a:xfrm>
          <a:prstGeom prst="rect">
            <a:avLst/>
          </a:prstGeom>
          <a:ln w="28575">
            <a:gradFill>
              <a:gsLst>
                <a:gs pos="100000">
                  <a:srgbClr val="F9F8CA"/>
                </a:gs>
                <a:gs pos="6000">
                  <a:srgbClr val="4EAADD"/>
                </a:gs>
              </a:gsLst>
              <a:lin ang="189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680835" y="2405380"/>
            <a:ext cx="362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单方对某个节点修改</a:t>
            </a:r>
            <a:r>
              <a:rPr lang="en-US" altLang="zh-CN"/>
              <a:t>=&gt;</a:t>
            </a:r>
            <a:r>
              <a:rPr lang="zh-CN" altLang="en-US"/>
              <a:t>直接应用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6845300" y="5570855"/>
            <a:ext cx="461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双方对某个节点修改</a:t>
            </a:r>
            <a:r>
              <a:rPr lang="en-US" altLang="zh-CN"/>
              <a:t>=&gt;</a:t>
            </a:r>
            <a:r>
              <a:rPr lang="zh-CN" altLang="en-US"/>
              <a:t>形成冲突块，并应用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resource_record_key" val="{&quot;13&quot;:[4364974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演示</Application>
  <PresentationFormat>宽屏</PresentationFormat>
  <Paragraphs>125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等线</vt:lpstr>
      <vt:lpstr>微软雅黑</vt:lpstr>
      <vt:lpstr>Arial Unicode MS</vt:lpstr>
      <vt:lpstr>Calibri</vt:lpstr>
      <vt:lpstr>WPS</vt:lpstr>
      <vt:lpstr>智能冲突解决工具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泡面还是康师傅好吃</cp:lastModifiedBy>
  <cp:revision>179</cp:revision>
  <dcterms:created xsi:type="dcterms:W3CDTF">2019-06-19T02:08:00Z</dcterms:created>
  <dcterms:modified xsi:type="dcterms:W3CDTF">2024-11-26T06:53:35Z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2714BC2042754196817988410A36725A</vt:lpwstr>
  </property>
</Properties>
</file>