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1033-F4CE-23F2-A96E-39A838878BE5}"/>
              </a:ext>
            </a:extLst>
          </p:cNvPr>
          <p:cNvSpPr>
            <a:spLocks noGrp="1"/>
          </p:cNvSpPr>
          <p:nvPr>
            <p:ph type="ctrTitle"/>
          </p:nvPr>
        </p:nvSpPr>
        <p:spPr/>
        <p:txBody>
          <a:bodyPr/>
          <a:lstStyle/>
          <a:p>
            <a:r>
              <a:rPr lang="en-IN" dirty="0"/>
              <a:t>DATA SCIENCE Project</a:t>
            </a:r>
          </a:p>
        </p:txBody>
      </p:sp>
      <p:sp>
        <p:nvSpPr>
          <p:cNvPr id="3" name="Subtitle 2">
            <a:extLst>
              <a:ext uri="{FF2B5EF4-FFF2-40B4-BE49-F238E27FC236}">
                <a16:creationId xmlns:a16="http://schemas.microsoft.com/office/drawing/2014/main" id="{DC03337B-54CA-CF5E-7B45-E7184DBA77B3}"/>
              </a:ext>
            </a:extLst>
          </p:cNvPr>
          <p:cNvSpPr>
            <a:spLocks noGrp="1"/>
          </p:cNvSpPr>
          <p:nvPr>
            <p:ph type="subTitle" idx="1"/>
          </p:nvPr>
        </p:nvSpPr>
        <p:spPr/>
        <p:txBody>
          <a:bodyPr/>
          <a:lstStyle/>
          <a:p>
            <a:r>
              <a:rPr lang="en-IN" dirty="0"/>
              <a:t>Anshul </a:t>
            </a:r>
            <a:r>
              <a:rPr lang="en-IN" dirty="0" err="1"/>
              <a:t>Madnawat</a:t>
            </a:r>
            <a:endParaRPr lang="en-IN" dirty="0"/>
          </a:p>
        </p:txBody>
      </p:sp>
    </p:spTree>
    <p:extLst>
      <p:ext uri="{BB962C8B-B14F-4D97-AF65-F5344CB8AC3E}">
        <p14:creationId xmlns:p14="http://schemas.microsoft.com/office/powerpoint/2010/main" val="317171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3688715" cy="689932"/>
          </a:xfrm>
          <a:prstGeom prst="rect">
            <a:avLst/>
          </a:prstGeom>
        </p:spPr>
        <p:txBody>
          <a:bodyPr vert="horz" wrap="square" lIns="0" tIns="12700" rIns="0" bIns="0" rtlCol="0">
            <a:spAutoFit/>
          </a:bodyPr>
          <a:lstStyle/>
          <a:p>
            <a:pPr marL="12700">
              <a:lnSpc>
                <a:spcPct val="100000"/>
              </a:lnSpc>
              <a:spcBef>
                <a:spcPts val="100"/>
              </a:spcBef>
            </a:pPr>
            <a:r>
              <a:rPr lang="en-IN" spc="-340" dirty="0">
                <a:latin typeface="Arial" panose="020B0604020202020204" pitchFamily="34" charset="0"/>
                <a:cs typeface="Arial" panose="020B0604020202020204" pitchFamily="34" charset="0"/>
              </a:rPr>
              <a:t>Data</a:t>
            </a:r>
            <a:r>
              <a:rPr spc="-530" dirty="0">
                <a:latin typeface="Arial" panose="020B0604020202020204" pitchFamily="34" charset="0"/>
                <a:cs typeface="Arial" panose="020B0604020202020204" pitchFamily="34" charset="0"/>
              </a:rPr>
              <a:t> </a:t>
            </a:r>
            <a:r>
              <a:rPr spc="-275" dirty="0">
                <a:latin typeface="Arial" panose="020B0604020202020204" pitchFamily="34" charset="0"/>
                <a:cs typeface="Arial" panose="020B0604020202020204" pitchFamily="34" charset="0"/>
              </a:rPr>
              <a:t>Wrangling</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10</a:t>
            </a:fld>
            <a:endParaRPr dirty="0"/>
          </a:p>
        </p:txBody>
      </p:sp>
      <p:sp>
        <p:nvSpPr>
          <p:cNvPr id="4" name="object 4"/>
          <p:cNvSpPr txBox="1">
            <a:spLocks noGrp="1"/>
          </p:cNvSpPr>
          <p:nvPr>
            <p:ph type="body" idx="1"/>
          </p:nvPr>
        </p:nvSpPr>
        <p:spPr>
          <a:xfrm>
            <a:off x="916635" y="2091819"/>
            <a:ext cx="11285525" cy="3352200"/>
          </a:xfrm>
          <a:prstGeom prst="rect">
            <a:avLst/>
          </a:prstGeom>
        </p:spPr>
        <p:txBody>
          <a:bodyPr vert="horz" wrap="square" lIns="0" tIns="162560" rIns="0" bIns="0" rtlCol="0">
            <a:spAutoFit/>
          </a:bodyPr>
          <a:lstStyle/>
          <a:p>
            <a:pPr marL="16510">
              <a:lnSpc>
                <a:spcPct val="100000"/>
              </a:lnSpc>
              <a:spcBef>
                <a:spcPts val="1280"/>
              </a:spcBef>
            </a:pPr>
            <a:r>
              <a:rPr sz="2000" spc="-15" dirty="0">
                <a:solidFill>
                  <a:srgbClr val="404040"/>
                </a:solidFill>
                <a:latin typeface="Carlito"/>
                <a:cs typeface="Carlito"/>
              </a:rPr>
              <a:t>Create </a:t>
            </a:r>
            <a:r>
              <a:rPr sz="2000" dirty="0">
                <a:solidFill>
                  <a:srgbClr val="404040"/>
                </a:solidFill>
                <a:latin typeface="Carlito"/>
                <a:cs typeface="Carlito"/>
              </a:rPr>
              <a:t>a </a:t>
            </a:r>
            <a:r>
              <a:rPr sz="2000" spc="-5" dirty="0">
                <a:solidFill>
                  <a:srgbClr val="404040"/>
                </a:solidFill>
                <a:latin typeface="Carlito"/>
                <a:cs typeface="Carlito"/>
              </a:rPr>
              <a:t>training label </a:t>
            </a:r>
            <a:r>
              <a:rPr sz="2000" dirty="0">
                <a:solidFill>
                  <a:srgbClr val="404040"/>
                </a:solidFill>
                <a:latin typeface="Carlito"/>
                <a:cs typeface="Carlito"/>
              </a:rPr>
              <a:t>with </a:t>
            </a:r>
            <a:r>
              <a:rPr sz="2000" spc="-5" dirty="0">
                <a:solidFill>
                  <a:srgbClr val="404040"/>
                </a:solidFill>
                <a:latin typeface="Carlito"/>
                <a:cs typeface="Carlito"/>
              </a:rPr>
              <a:t>landing </a:t>
            </a:r>
            <a:r>
              <a:rPr sz="2000" spc="-15" dirty="0">
                <a:solidFill>
                  <a:srgbClr val="404040"/>
                </a:solidFill>
                <a:latin typeface="Carlito"/>
                <a:cs typeface="Carlito"/>
              </a:rPr>
              <a:t>outcomes </a:t>
            </a:r>
            <a:r>
              <a:rPr sz="2000" spc="-5" dirty="0">
                <a:solidFill>
                  <a:srgbClr val="404040"/>
                </a:solidFill>
                <a:latin typeface="Carlito"/>
                <a:cs typeface="Carlito"/>
              </a:rPr>
              <a:t>where successful </a:t>
            </a:r>
            <a:r>
              <a:rPr sz="2000" dirty="0">
                <a:solidFill>
                  <a:srgbClr val="404040"/>
                </a:solidFill>
                <a:latin typeface="Carlito"/>
                <a:cs typeface="Carlito"/>
              </a:rPr>
              <a:t>= 1 &amp; </a:t>
            </a:r>
            <a:r>
              <a:rPr sz="2000" spc="-15" dirty="0">
                <a:solidFill>
                  <a:srgbClr val="404040"/>
                </a:solidFill>
                <a:latin typeface="Carlito"/>
                <a:cs typeface="Carlito"/>
              </a:rPr>
              <a:t>failure </a:t>
            </a:r>
            <a:r>
              <a:rPr sz="2000" dirty="0">
                <a:solidFill>
                  <a:srgbClr val="404040"/>
                </a:solidFill>
                <a:latin typeface="Carlito"/>
                <a:cs typeface="Carlito"/>
              </a:rPr>
              <a:t>=</a:t>
            </a:r>
            <a:r>
              <a:rPr sz="2000" spc="-8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16510">
              <a:lnSpc>
                <a:spcPct val="100000"/>
              </a:lnSpc>
              <a:spcBef>
                <a:spcPts val="1175"/>
              </a:spcBef>
            </a:pPr>
            <a:r>
              <a:rPr sz="2000" dirty="0">
                <a:solidFill>
                  <a:srgbClr val="404040"/>
                </a:solidFill>
                <a:latin typeface="Carlito"/>
                <a:cs typeface="Carlito"/>
              </a:rPr>
              <a:t>Outcome</a:t>
            </a:r>
            <a:r>
              <a:rPr sz="2000" spc="-75" dirty="0">
                <a:solidFill>
                  <a:srgbClr val="404040"/>
                </a:solidFill>
                <a:latin typeface="Carlito"/>
                <a:cs typeface="Carlito"/>
              </a:rPr>
              <a:t> </a:t>
            </a:r>
            <a:r>
              <a:rPr sz="2000" dirty="0">
                <a:solidFill>
                  <a:srgbClr val="404040"/>
                </a:solidFill>
                <a:latin typeface="Carlito"/>
                <a:cs typeface="Carlito"/>
              </a:rPr>
              <a:t>column</a:t>
            </a:r>
            <a:r>
              <a:rPr sz="2000" spc="-45" dirty="0">
                <a:solidFill>
                  <a:srgbClr val="404040"/>
                </a:solidFill>
                <a:latin typeface="Carlito"/>
                <a:cs typeface="Carlito"/>
              </a:rPr>
              <a:t> </a:t>
            </a:r>
            <a:r>
              <a:rPr sz="2000" spc="-5" dirty="0">
                <a:solidFill>
                  <a:srgbClr val="404040"/>
                </a:solidFill>
                <a:latin typeface="Carlito"/>
                <a:cs typeface="Carlito"/>
              </a:rPr>
              <a:t>has</a:t>
            </a:r>
            <a:r>
              <a:rPr sz="2000" spc="-40" dirty="0">
                <a:solidFill>
                  <a:srgbClr val="404040"/>
                </a:solidFill>
                <a:latin typeface="Carlito"/>
                <a:cs typeface="Carlito"/>
              </a:rPr>
              <a:t> </a:t>
            </a:r>
            <a:r>
              <a:rPr sz="2000" spc="-10" dirty="0">
                <a:solidFill>
                  <a:srgbClr val="404040"/>
                </a:solidFill>
                <a:latin typeface="Carlito"/>
                <a:cs typeface="Carlito"/>
              </a:rPr>
              <a:t>two</a:t>
            </a:r>
            <a:r>
              <a:rPr sz="2000" spc="-25" dirty="0">
                <a:solidFill>
                  <a:srgbClr val="404040"/>
                </a:solidFill>
                <a:latin typeface="Carlito"/>
                <a:cs typeface="Carlito"/>
              </a:rPr>
              <a:t> </a:t>
            </a:r>
            <a:r>
              <a:rPr sz="2000" dirty="0">
                <a:solidFill>
                  <a:srgbClr val="404040"/>
                </a:solidFill>
                <a:latin typeface="Carlito"/>
                <a:cs typeface="Carlito"/>
              </a:rPr>
              <a:t>components:</a:t>
            </a:r>
            <a:r>
              <a:rPr sz="2000" spc="-75" dirty="0">
                <a:solidFill>
                  <a:srgbClr val="404040"/>
                </a:solidFill>
                <a:latin typeface="Carlito"/>
                <a:cs typeface="Carlito"/>
              </a:rPr>
              <a:t> </a:t>
            </a:r>
            <a:r>
              <a:rPr sz="2000" dirty="0">
                <a:solidFill>
                  <a:srgbClr val="404040"/>
                </a:solidFill>
                <a:latin typeface="Carlito"/>
                <a:cs typeface="Carlito"/>
              </a:rPr>
              <a:t>‘Mission</a:t>
            </a:r>
            <a:r>
              <a:rPr sz="2000" spc="5" dirty="0">
                <a:solidFill>
                  <a:srgbClr val="404040"/>
                </a:solidFill>
                <a:latin typeface="Carlito"/>
                <a:cs typeface="Carlito"/>
              </a:rPr>
              <a:t> </a:t>
            </a:r>
            <a:r>
              <a:rPr sz="2000" spc="-5" dirty="0">
                <a:solidFill>
                  <a:srgbClr val="404040"/>
                </a:solidFill>
                <a:latin typeface="Carlito"/>
                <a:cs typeface="Carlito"/>
              </a:rPr>
              <a:t>Outcome’</a:t>
            </a:r>
            <a:r>
              <a:rPr sz="2000" spc="-65" dirty="0">
                <a:solidFill>
                  <a:srgbClr val="404040"/>
                </a:solidFill>
                <a:latin typeface="Carlito"/>
                <a:cs typeface="Carlito"/>
              </a:rPr>
              <a:t> </a:t>
            </a:r>
            <a:r>
              <a:rPr sz="2000" dirty="0">
                <a:solidFill>
                  <a:srgbClr val="404040"/>
                </a:solidFill>
                <a:latin typeface="Carlito"/>
                <a:cs typeface="Carlito"/>
              </a:rPr>
              <a:t>‘Landing</a:t>
            </a:r>
            <a:r>
              <a:rPr sz="2000" spc="-50"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6510" marR="5080">
              <a:lnSpc>
                <a:spcPct val="150000"/>
              </a:lnSpc>
              <a:spcBef>
                <a:spcPts val="290"/>
              </a:spcBef>
            </a:pPr>
            <a:r>
              <a:rPr sz="2000" dirty="0">
                <a:solidFill>
                  <a:srgbClr val="404040"/>
                </a:solidFill>
                <a:latin typeface="Carlito"/>
                <a:cs typeface="Carlito"/>
              </a:rPr>
              <a:t>New </a:t>
            </a:r>
            <a:r>
              <a:rPr sz="2000" spc="-5" dirty="0">
                <a:solidFill>
                  <a:srgbClr val="404040"/>
                </a:solidFill>
                <a:latin typeface="Carlito"/>
                <a:cs typeface="Carlito"/>
              </a:rPr>
              <a:t>training </a:t>
            </a:r>
            <a:r>
              <a:rPr sz="2000" dirty="0">
                <a:solidFill>
                  <a:srgbClr val="404040"/>
                </a:solidFill>
                <a:latin typeface="Carlito"/>
                <a:cs typeface="Carlito"/>
              </a:rPr>
              <a:t>label column </a:t>
            </a:r>
            <a:r>
              <a:rPr sz="2000" spc="-15" dirty="0">
                <a:solidFill>
                  <a:srgbClr val="404040"/>
                </a:solidFill>
                <a:latin typeface="Carlito"/>
                <a:cs typeface="Carlito"/>
              </a:rPr>
              <a:t>‘class’ </a:t>
            </a:r>
            <a:r>
              <a:rPr sz="2000" spc="-5" dirty="0">
                <a:solidFill>
                  <a:srgbClr val="404040"/>
                </a:solidFill>
                <a:latin typeface="Carlito"/>
                <a:cs typeface="Carlito"/>
              </a:rPr>
              <a:t>with </a:t>
            </a:r>
            <a:r>
              <a:rPr sz="2000" dirty="0">
                <a:solidFill>
                  <a:srgbClr val="404040"/>
                </a:solidFill>
                <a:latin typeface="Carlito"/>
                <a:cs typeface="Carlito"/>
              </a:rPr>
              <a:t>a </a:t>
            </a:r>
            <a:r>
              <a:rPr sz="2000" spc="-5" dirty="0">
                <a:solidFill>
                  <a:srgbClr val="404040"/>
                </a:solidFill>
                <a:latin typeface="Carlito"/>
                <a:cs typeface="Carlito"/>
              </a:rPr>
              <a:t>value of </a:t>
            </a:r>
            <a:r>
              <a:rPr sz="2000" dirty="0">
                <a:solidFill>
                  <a:srgbClr val="404040"/>
                </a:solidFill>
                <a:latin typeface="Carlito"/>
                <a:cs typeface="Carlito"/>
              </a:rPr>
              <a:t>1 </a:t>
            </a:r>
            <a:r>
              <a:rPr sz="2000" spc="-5" dirty="0">
                <a:solidFill>
                  <a:srgbClr val="404040"/>
                </a:solidFill>
                <a:latin typeface="Carlito"/>
                <a:cs typeface="Carlito"/>
              </a:rPr>
              <a:t>if </a:t>
            </a:r>
            <a:r>
              <a:rPr sz="2000" dirty="0">
                <a:solidFill>
                  <a:srgbClr val="404040"/>
                </a:solidFill>
                <a:latin typeface="Carlito"/>
                <a:cs typeface="Carlito"/>
              </a:rPr>
              <a:t>‘Mission </a:t>
            </a:r>
            <a:r>
              <a:rPr sz="2000" spc="-5" dirty="0">
                <a:solidFill>
                  <a:srgbClr val="404040"/>
                </a:solidFill>
                <a:latin typeface="Carlito"/>
                <a:cs typeface="Carlito"/>
              </a:rPr>
              <a:t>Outcome’ is </a:t>
            </a:r>
            <a:r>
              <a:rPr sz="2000" spc="-30" dirty="0">
                <a:solidFill>
                  <a:srgbClr val="404040"/>
                </a:solidFill>
                <a:latin typeface="Carlito"/>
                <a:cs typeface="Carlito"/>
              </a:rPr>
              <a:t>True </a:t>
            </a:r>
            <a:r>
              <a:rPr sz="2000" dirty="0">
                <a:solidFill>
                  <a:srgbClr val="404040"/>
                </a:solidFill>
                <a:latin typeface="Carlito"/>
                <a:cs typeface="Carlito"/>
              </a:rPr>
              <a:t>and 0 </a:t>
            </a:r>
            <a:r>
              <a:rPr sz="2000" spc="-5" dirty="0">
                <a:solidFill>
                  <a:srgbClr val="404040"/>
                </a:solidFill>
                <a:latin typeface="Carlito"/>
                <a:cs typeface="Carlito"/>
              </a:rPr>
              <a:t>otherwise.  </a:t>
            </a:r>
            <a:r>
              <a:rPr sz="2000" u="heavy" spc="-20" dirty="0">
                <a:solidFill>
                  <a:srgbClr val="404040"/>
                </a:solidFill>
                <a:uFill>
                  <a:solidFill>
                    <a:srgbClr val="404040"/>
                  </a:solidFill>
                </a:uFill>
                <a:latin typeface="Carlito"/>
                <a:cs typeface="Carlito"/>
              </a:rPr>
              <a:t>Value </a:t>
            </a:r>
            <a:r>
              <a:rPr sz="2000" u="heavy" dirty="0">
                <a:solidFill>
                  <a:srgbClr val="404040"/>
                </a:solidFill>
                <a:uFill>
                  <a:solidFill>
                    <a:srgbClr val="404040"/>
                  </a:solidFill>
                </a:uFill>
                <a:latin typeface="Carlito"/>
                <a:cs typeface="Carlito"/>
              </a:rPr>
              <a:t>Mapping:</a:t>
            </a:r>
            <a:endParaRPr sz="2000" dirty="0">
              <a:latin typeface="Carlito"/>
              <a:cs typeface="Carlito"/>
            </a:endParaRPr>
          </a:p>
          <a:p>
            <a:pPr marL="16510">
              <a:lnSpc>
                <a:spcPct val="100000"/>
              </a:lnSpc>
              <a:spcBef>
                <a:spcPts val="1275"/>
              </a:spcBef>
            </a:pPr>
            <a:r>
              <a:rPr sz="2000" spc="-30" dirty="0">
                <a:solidFill>
                  <a:srgbClr val="404040"/>
                </a:solidFill>
                <a:latin typeface="Carlito"/>
                <a:cs typeface="Carlito"/>
              </a:rPr>
              <a:t>True </a:t>
            </a:r>
            <a:r>
              <a:rPr sz="2000" dirty="0">
                <a:solidFill>
                  <a:srgbClr val="404040"/>
                </a:solidFill>
                <a:latin typeface="Carlito"/>
                <a:cs typeface="Carlito"/>
              </a:rPr>
              <a:t>ASDS, </a:t>
            </a:r>
            <a:r>
              <a:rPr sz="2000" spc="-30" dirty="0">
                <a:solidFill>
                  <a:srgbClr val="404040"/>
                </a:solidFill>
                <a:latin typeface="Carlito"/>
                <a:cs typeface="Carlito"/>
              </a:rPr>
              <a:t>True </a:t>
            </a:r>
            <a:r>
              <a:rPr sz="2000" spc="-10" dirty="0">
                <a:solidFill>
                  <a:srgbClr val="404040"/>
                </a:solidFill>
                <a:latin typeface="Carlito"/>
                <a:cs typeface="Carlito"/>
              </a:rPr>
              <a:t>RTLS, </a:t>
            </a:r>
            <a:r>
              <a:rPr sz="2000" dirty="0">
                <a:solidFill>
                  <a:srgbClr val="404040"/>
                </a:solidFill>
                <a:latin typeface="Carlito"/>
                <a:cs typeface="Carlito"/>
              </a:rPr>
              <a:t>&amp; </a:t>
            </a:r>
            <a:r>
              <a:rPr sz="2000" spc="-30" dirty="0">
                <a:solidFill>
                  <a:srgbClr val="404040"/>
                </a:solidFill>
                <a:latin typeface="Carlito"/>
                <a:cs typeface="Carlito"/>
              </a:rPr>
              <a:t>True </a:t>
            </a:r>
            <a:r>
              <a:rPr sz="2000" dirty="0">
                <a:solidFill>
                  <a:srgbClr val="404040"/>
                </a:solidFill>
                <a:latin typeface="Carlito"/>
                <a:cs typeface="Carlito"/>
              </a:rPr>
              <a:t>Ocean –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80" dirty="0">
                <a:solidFill>
                  <a:srgbClr val="404040"/>
                </a:solidFill>
                <a:latin typeface="Carlito"/>
                <a:cs typeface="Carlito"/>
              </a:rPr>
              <a:t> </a:t>
            </a:r>
            <a:r>
              <a:rPr sz="2000" dirty="0">
                <a:solidFill>
                  <a:srgbClr val="404040"/>
                </a:solidFill>
                <a:latin typeface="Carlito"/>
                <a:cs typeface="Carlito"/>
              </a:rPr>
              <a:t>1</a:t>
            </a:r>
            <a:endParaRPr sz="2000" dirty="0">
              <a:latin typeface="Carlito"/>
              <a:cs typeface="Carlito"/>
            </a:endParaRPr>
          </a:p>
          <a:p>
            <a:pPr marL="16510">
              <a:lnSpc>
                <a:spcPct val="100000"/>
              </a:lnSpc>
              <a:spcBef>
                <a:spcPts val="1200"/>
              </a:spcBef>
            </a:pPr>
            <a:r>
              <a:rPr sz="2000" dirty="0">
                <a:solidFill>
                  <a:srgbClr val="404040"/>
                </a:solidFill>
                <a:latin typeface="Carlito"/>
                <a:cs typeface="Carlito"/>
              </a:rPr>
              <a:t>None None, </a:t>
            </a:r>
            <a:r>
              <a:rPr sz="2000" spc="-15" dirty="0">
                <a:solidFill>
                  <a:srgbClr val="404040"/>
                </a:solidFill>
                <a:latin typeface="Carlito"/>
                <a:cs typeface="Carlito"/>
              </a:rPr>
              <a:t>False </a:t>
            </a:r>
            <a:r>
              <a:rPr sz="2000" dirty="0">
                <a:solidFill>
                  <a:srgbClr val="404040"/>
                </a:solidFill>
                <a:latin typeface="Carlito"/>
                <a:cs typeface="Carlito"/>
              </a:rPr>
              <a:t>ASDS, None ASDS, </a:t>
            </a:r>
            <a:r>
              <a:rPr sz="2000" spc="-15" dirty="0">
                <a:solidFill>
                  <a:srgbClr val="404040"/>
                </a:solidFill>
                <a:latin typeface="Carlito"/>
                <a:cs typeface="Carlito"/>
              </a:rPr>
              <a:t>False </a:t>
            </a:r>
            <a:r>
              <a:rPr sz="2000" dirty="0">
                <a:solidFill>
                  <a:srgbClr val="404040"/>
                </a:solidFill>
                <a:latin typeface="Carlito"/>
                <a:cs typeface="Carlito"/>
              </a:rPr>
              <a:t>Ocean, </a:t>
            </a:r>
            <a:r>
              <a:rPr sz="2000" spc="-15" dirty="0">
                <a:solidFill>
                  <a:srgbClr val="404040"/>
                </a:solidFill>
                <a:latin typeface="Carlito"/>
                <a:cs typeface="Carlito"/>
              </a:rPr>
              <a:t>False </a:t>
            </a:r>
            <a:r>
              <a:rPr sz="2000" spc="-10" dirty="0">
                <a:solidFill>
                  <a:srgbClr val="404040"/>
                </a:solidFill>
                <a:latin typeface="Carlito"/>
                <a:cs typeface="Carlito"/>
              </a:rPr>
              <a:t>RTLS </a:t>
            </a:r>
            <a:r>
              <a:rPr sz="2000" dirty="0">
                <a:solidFill>
                  <a:srgbClr val="404040"/>
                </a:solidFill>
                <a:latin typeface="Carlito"/>
                <a:cs typeface="Carlito"/>
              </a:rPr>
              <a:t>–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10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3810">
              <a:lnSpc>
                <a:spcPct val="100000"/>
              </a:lnSpc>
              <a:spcBef>
                <a:spcPts val="5"/>
              </a:spcBef>
            </a:pPr>
            <a:endParaRPr sz="255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6534150" cy="689932"/>
          </a:xfrm>
          <a:prstGeom prst="rect">
            <a:avLst/>
          </a:prstGeom>
        </p:spPr>
        <p:txBody>
          <a:bodyPr vert="horz" wrap="square" lIns="0" tIns="12700" rIns="0" bIns="0" rtlCol="0">
            <a:spAutoFit/>
          </a:bodyPr>
          <a:lstStyle/>
          <a:p>
            <a:pPr marL="12700">
              <a:lnSpc>
                <a:spcPct val="100000"/>
              </a:lnSpc>
              <a:spcBef>
                <a:spcPts val="100"/>
              </a:spcBef>
            </a:pPr>
            <a:r>
              <a:rPr lang="en-IN" spc="-670" dirty="0"/>
              <a:t>E  D  A   </a:t>
            </a:r>
            <a:r>
              <a:rPr spc="-45" dirty="0"/>
              <a:t>with </a:t>
            </a:r>
            <a:r>
              <a:rPr spc="-340" dirty="0"/>
              <a:t>Data</a:t>
            </a:r>
            <a:r>
              <a:rPr spc="-650" dirty="0"/>
              <a:t> </a:t>
            </a:r>
            <a:r>
              <a:rPr spc="-270" dirty="0"/>
              <a:t>Visualization</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11</a:t>
            </a:fld>
            <a:endParaRPr dirty="0"/>
          </a:p>
        </p:txBody>
      </p:sp>
      <p:sp>
        <p:nvSpPr>
          <p:cNvPr id="4" name="object 4"/>
          <p:cNvSpPr txBox="1"/>
          <p:nvPr/>
        </p:nvSpPr>
        <p:spPr>
          <a:xfrm>
            <a:off x="1176019" y="1824608"/>
            <a:ext cx="9963150" cy="2543645"/>
          </a:xfrm>
          <a:prstGeom prst="rect">
            <a:avLst/>
          </a:prstGeom>
        </p:spPr>
        <p:txBody>
          <a:bodyPr vert="horz" wrap="square" lIns="0" tIns="42545" rIns="0" bIns="0" rtlCol="0">
            <a:spAutoFit/>
          </a:bodyPr>
          <a:lstStyle/>
          <a:p>
            <a:pPr marL="12700" marR="556260">
              <a:lnSpc>
                <a:spcPts val="2210"/>
              </a:lnSpc>
              <a:spcBef>
                <a:spcPts val="335"/>
              </a:spcBef>
            </a:pPr>
            <a:r>
              <a:rPr sz="2000" spc="-20" dirty="0">
                <a:solidFill>
                  <a:srgbClr val="404040"/>
                </a:solidFill>
                <a:latin typeface="Carlito"/>
                <a:cs typeface="Carlito"/>
              </a:rPr>
              <a:t>Exploratory </a:t>
            </a:r>
            <a:r>
              <a:rPr sz="2000" spc="-25" dirty="0">
                <a:solidFill>
                  <a:srgbClr val="404040"/>
                </a:solidFill>
                <a:latin typeface="Carlito"/>
                <a:cs typeface="Carlito"/>
              </a:rPr>
              <a:t>Data </a:t>
            </a:r>
            <a:r>
              <a:rPr sz="2000" spc="-15" dirty="0">
                <a:solidFill>
                  <a:srgbClr val="404040"/>
                </a:solidFill>
                <a:latin typeface="Carlito"/>
                <a:cs typeface="Carlito"/>
              </a:rPr>
              <a:t>Analysis </a:t>
            </a:r>
            <a:r>
              <a:rPr sz="2000" spc="-20" dirty="0">
                <a:solidFill>
                  <a:srgbClr val="404040"/>
                </a:solidFill>
                <a:latin typeface="Carlito"/>
                <a:cs typeface="Carlito"/>
              </a:rPr>
              <a:t>performed </a:t>
            </a:r>
            <a:r>
              <a:rPr sz="2000" spc="-5" dirty="0">
                <a:solidFill>
                  <a:srgbClr val="404040"/>
                </a:solidFill>
                <a:latin typeface="Carlito"/>
                <a:cs typeface="Carlito"/>
              </a:rPr>
              <a:t>on variables </a:t>
            </a:r>
            <a:r>
              <a:rPr sz="2000" spc="-15" dirty="0">
                <a:solidFill>
                  <a:srgbClr val="404040"/>
                </a:solidFill>
                <a:latin typeface="Carlito"/>
                <a:cs typeface="Carlito"/>
              </a:rPr>
              <a:t>Flight </a:t>
            </a:r>
            <a:r>
              <a:rPr sz="2000" spc="-50" dirty="0">
                <a:solidFill>
                  <a:srgbClr val="404040"/>
                </a:solidFill>
                <a:latin typeface="Carlito"/>
                <a:cs typeface="Carlito"/>
              </a:rPr>
              <a:t>Number,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Class </a:t>
            </a:r>
            <a:r>
              <a:rPr sz="2000" dirty="0">
                <a:solidFill>
                  <a:srgbClr val="404040"/>
                </a:solidFill>
                <a:latin typeface="Carlito"/>
                <a:cs typeface="Carlito"/>
              </a:rPr>
              <a:t>and</a:t>
            </a:r>
            <a:r>
              <a:rPr sz="2000" spc="-45" dirty="0">
                <a:solidFill>
                  <a:srgbClr val="404040"/>
                </a:solidFill>
                <a:latin typeface="Carlito"/>
                <a:cs typeface="Carlito"/>
              </a:rPr>
              <a:t> </a:t>
            </a:r>
            <a:r>
              <a:rPr sz="2000" spc="-130" dirty="0">
                <a:solidFill>
                  <a:srgbClr val="404040"/>
                </a:solidFill>
                <a:latin typeface="Carlito"/>
                <a:cs typeface="Carlito"/>
              </a:rPr>
              <a:t>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sz="2000" spc="-15"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a:t>
            </a:r>
            <a:r>
              <a:rPr sz="2000" spc="-20" dirty="0">
                <a:solidFill>
                  <a:srgbClr val="404040"/>
                </a:solidFill>
                <a:latin typeface="Carlito"/>
                <a:cs typeface="Carlito"/>
              </a:rPr>
              <a:t>vs. </a:t>
            </a:r>
            <a:r>
              <a:rPr sz="2000" dirty="0">
                <a:solidFill>
                  <a:srgbClr val="404040"/>
                </a:solidFill>
                <a:latin typeface="Carlito"/>
                <a:cs typeface="Carlito"/>
              </a:rPr>
              <a:t>Success </a:t>
            </a:r>
            <a:r>
              <a:rPr sz="2000" spc="-20" dirty="0">
                <a:solidFill>
                  <a:srgbClr val="404040"/>
                </a:solidFill>
                <a:latin typeface="Carlito"/>
                <a:cs typeface="Carlito"/>
              </a:rPr>
              <a:t>Rate,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Orbit, </a:t>
            </a:r>
            <a:r>
              <a:rPr sz="2000" spc="-25" dirty="0">
                <a:solidFill>
                  <a:srgbClr val="404040"/>
                </a:solidFill>
                <a:latin typeface="Carlito"/>
                <a:cs typeface="Carlito"/>
              </a:rPr>
              <a:t>Payload </a:t>
            </a:r>
            <a:r>
              <a:rPr sz="2000" spc="-15" dirty="0">
                <a:solidFill>
                  <a:srgbClr val="404040"/>
                </a:solidFill>
                <a:latin typeface="Carlito"/>
                <a:cs typeface="Carlito"/>
              </a:rPr>
              <a:t>vs </a:t>
            </a:r>
            <a:r>
              <a:rPr sz="2000" spc="-5" dirty="0">
                <a:solidFill>
                  <a:srgbClr val="404040"/>
                </a:solidFill>
                <a:latin typeface="Carlito"/>
                <a:cs typeface="Carlito"/>
              </a:rPr>
              <a:t>Orbit, </a:t>
            </a:r>
            <a:r>
              <a:rPr sz="2000" dirty="0">
                <a:solidFill>
                  <a:srgbClr val="404040"/>
                </a:solidFill>
                <a:latin typeface="Carlito"/>
                <a:cs typeface="Carlito"/>
              </a:rPr>
              <a:t>and Success </a:t>
            </a:r>
            <a:r>
              <a:rPr sz="2000" spc="-60" dirty="0">
                <a:solidFill>
                  <a:srgbClr val="404040"/>
                </a:solidFill>
                <a:latin typeface="Carlito"/>
                <a:cs typeface="Carlito"/>
              </a:rPr>
              <a:t>Yearly</a:t>
            </a:r>
            <a:r>
              <a:rPr sz="2000" spc="70" dirty="0">
                <a:solidFill>
                  <a:srgbClr val="404040"/>
                </a:solidFill>
                <a:latin typeface="Carlito"/>
                <a:cs typeface="Carlito"/>
              </a:rPr>
              <a:t> </a:t>
            </a:r>
            <a:r>
              <a:rPr sz="2000" spc="-60" dirty="0">
                <a:solidFill>
                  <a:srgbClr val="404040"/>
                </a:solidFill>
                <a:latin typeface="Carlito"/>
                <a:cs typeface="Carlito"/>
              </a:rPr>
              <a:t>Trend</a:t>
            </a:r>
            <a:endParaRPr sz="2000" dirty="0">
              <a:latin typeface="Carlito"/>
              <a:cs typeface="Carlito"/>
            </a:endParaRPr>
          </a:p>
          <a:p>
            <a:pPr marL="12700">
              <a:lnSpc>
                <a:spcPts val="2300"/>
              </a:lnSpc>
              <a:spcBef>
                <a:spcPts val="1160"/>
              </a:spcBef>
            </a:pPr>
            <a:r>
              <a:rPr sz="2000" spc="-25" dirty="0">
                <a:solidFill>
                  <a:srgbClr val="404040"/>
                </a:solidFill>
                <a:latin typeface="Carlito"/>
                <a:cs typeface="Carlito"/>
              </a:rPr>
              <a:t>Scatter </a:t>
            </a:r>
            <a:r>
              <a:rPr sz="2000" spc="-5" dirty="0">
                <a:solidFill>
                  <a:srgbClr val="404040"/>
                </a:solidFill>
                <a:latin typeface="Carlito"/>
                <a:cs typeface="Carlito"/>
              </a:rPr>
              <a:t>plots, line </a:t>
            </a:r>
            <a:r>
              <a:rPr sz="2000" dirty="0">
                <a:solidFill>
                  <a:srgbClr val="404040"/>
                </a:solidFill>
                <a:latin typeface="Carlito"/>
                <a:cs typeface="Carlito"/>
              </a:rPr>
              <a:t>charts, and </a:t>
            </a:r>
            <a:r>
              <a:rPr sz="2000" spc="-5" dirty="0">
                <a:solidFill>
                  <a:srgbClr val="404040"/>
                </a:solidFill>
                <a:latin typeface="Carlito"/>
                <a:cs typeface="Carlito"/>
              </a:rPr>
              <a:t>bar plots </a:t>
            </a:r>
            <a:r>
              <a:rPr sz="2000" spc="-20" dirty="0">
                <a:solidFill>
                  <a:srgbClr val="404040"/>
                </a:solidFill>
                <a:latin typeface="Carlito"/>
                <a:cs typeface="Carlito"/>
              </a:rPr>
              <a:t>were </a:t>
            </a:r>
            <a:r>
              <a:rPr sz="2000" spc="-5" dirty="0">
                <a:solidFill>
                  <a:srgbClr val="404040"/>
                </a:solidFill>
                <a:latin typeface="Carlito"/>
                <a:cs typeface="Carlito"/>
              </a:rPr>
              <a:t>used </a:t>
            </a:r>
            <a:r>
              <a:rPr sz="2000" spc="-20" dirty="0">
                <a:solidFill>
                  <a:srgbClr val="404040"/>
                </a:solidFill>
                <a:latin typeface="Carlito"/>
                <a:cs typeface="Carlito"/>
              </a:rPr>
              <a:t>to compare </a:t>
            </a:r>
            <a:r>
              <a:rPr sz="2000" spc="-5" dirty="0">
                <a:solidFill>
                  <a:srgbClr val="404040"/>
                </a:solidFill>
                <a:latin typeface="Carlito"/>
                <a:cs typeface="Carlito"/>
              </a:rPr>
              <a:t>relationships between variables</a:t>
            </a:r>
            <a:r>
              <a:rPr sz="2000" spc="-20" dirty="0">
                <a:solidFill>
                  <a:srgbClr val="404040"/>
                </a:solidFill>
                <a:latin typeface="Carlito"/>
                <a:cs typeface="Carlito"/>
              </a:rPr>
              <a:t> to</a:t>
            </a:r>
            <a:endParaRPr sz="2000" dirty="0">
              <a:latin typeface="Carlito"/>
              <a:cs typeface="Carlito"/>
            </a:endParaRPr>
          </a:p>
          <a:p>
            <a:pPr marL="12700">
              <a:lnSpc>
                <a:spcPts val="2300"/>
              </a:lnSpc>
            </a:pPr>
            <a:r>
              <a:rPr sz="2000" spc="-5" dirty="0">
                <a:solidFill>
                  <a:srgbClr val="404040"/>
                </a:solidFill>
                <a:latin typeface="Carlito"/>
                <a:cs typeface="Carlito"/>
              </a:rPr>
              <a:t>decide if </a:t>
            </a:r>
            <a:r>
              <a:rPr sz="2000" dirty="0">
                <a:solidFill>
                  <a:srgbClr val="404040"/>
                </a:solidFill>
                <a:latin typeface="Carlito"/>
                <a:cs typeface="Carlito"/>
              </a:rPr>
              <a:t>a </a:t>
            </a:r>
            <a:r>
              <a:rPr sz="2000" spc="-10" dirty="0">
                <a:solidFill>
                  <a:srgbClr val="404040"/>
                </a:solidFill>
                <a:latin typeface="Carlito"/>
                <a:cs typeface="Carlito"/>
              </a:rPr>
              <a:t>relationship </a:t>
            </a:r>
            <a:r>
              <a:rPr sz="2000" spc="-25" dirty="0">
                <a:solidFill>
                  <a:srgbClr val="404040"/>
                </a:solidFill>
                <a:latin typeface="Carlito"/>
                <a:cs typeface="Carlito"/>
              </a:rPr>
              <a:t>exists </a:t>
            </a:r>
            <a:r>
              <a:rPr sz="2000" dirty="0">
                <a:solidFill>
                  <a:srgbClr val="404040"/>
                </a:solidFill>
                <a:latin typeface="Carlito"/>
                <a:cs typeface="Carlito"/>
              </a:rPr>
              <a:t>so </a:t>
            </a:r>
            <a:r>
              <a:rPr sz="2000" spc="-5" dirty="0">
                <a:solidFill>
                  <a:srgbClr val="404040"/>
                </a:solidFill>
                <a:latin typeface="Carlito"/>
                <a:cs typeface="Carlito"/>
              </a:rPr>
              <a:t>that they could </a:t>
            </a:r>
            <a:r>
              <a:rPr sz="2000" dirty="0">
                <a:solidFill>
                  <a:srgbClr val="404040"/>
                </a:solidFill>
                <a:latin typeface="Carlito"/>
                <a:cs typeface="Carlito"/>
              </a:rPr>
              <a:t>be </a:t>
            </a:r>
            <a:r>
              <a:rPr sz="2000" spc="-5" dirty="0">
                <a:solidFill>
                  <a:srgbClr val="404040"/>
                </a:solidFill>
                <a:latin typeface="Carlito"/>
                <a:cs typeface="Carlito"/>
              </a:rPr>
              <a:t>used in </a:t>
            </a:r>
            <a:r>
              <a:rPr sz="2000" spc="-10" dirty="0">
                <a:solidFill>
                  <a:srgbClr val="404040"/>
                </a:solidFill>
                <a:latin typeface="Carlito"/>
                <a:cs typeface="Carlito"/>
              </a:rPr>
              <a:t>training </a:t>
            </a:r>
            <a:r>
              <a:rPr sz="2000" dirty="0">
                <a:solidFill>
                  <a:srgbClr val="404040"/>
                </a:solidFill>
                <a:latin typeface="Carlito"/>
                <a:cs typeface="Carlito"/>
              </a:rPr>
              <a:t>the machine </a:t>
            </a:r>
            <a:r>
              <a:rPr sz="2000" spc="-5" dirty="0">
                <a:solidFill>
                  <a:srgbClr val="404040"/>
                </a:solidFill>
                <a:latin typeface="Carlito"/>
                <a:cs typeface="Carlito"/>
              </a:rPr>
              <a:t>learning</a:t>
            </a:r>
            <a:r>
              <a:rPr sz="2000" spc="-45" dirty="0">
                <a:solidFill>
                  <a:srgbClr val="404040"/>
                </a:solidFill>
                <a:latin typeface="Carlito"/>
                <a:cs typeface="Carlito"/>
              </a:rPr>
              <a:t> </a:t>
            </a:r>
            <a:r>
              <a:rPr sz="2000" spc="-5" dirty="0">
                <a:solidFill>
                  <a:srgbClr val="404040"/>
                </a:solidFill>
                <a:latin typeface="Carlito"/>
                <a:cs typeface="Carlito"/>
              </a:rPr>
              <a:t>model</a:t>
            </a:r>
            <a:endParaRPr sz="20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689932"/>
          </a:xfrm>
          <a:prstGeom prst="rect">
            <a:avLst/>
          </a:prstGeom>
        </p:spPr>
        <p:txBody>
          <a:bodyPr vert="horz" wrap="square" lIns="0" tIns="12700" rIns="0" bIns="0" rtlCol="0">
            <a:spAutoFit/>
          </a:bodyPr>
          <a:lstStyle/>
          <a:p>
            <a:pPr marL="12700">
              <a:lnSpc>
                <a:spcPct val="100000"/>
              </a:lnSpc>
              <a:spcBef>
                <a:spcPts val="100"/>
              </a:spcBef>
            </a:pPr>
            <a:r>
              <a:rPr lang="en-IN" spc="-670" dirty="0"/>
              <a:t>E  D  A   </a:t>
            </a:r>
            <a:r>
              <a:rPr spc="-45" dirty="0"/>
              <a:t>with</a:t>
            </a:r>
            <a:r>
              <a:rPr spc="-280" dirty="0"/>
              <a:t> </a:t>
            </a:r>
            <a:r>
              <a:rPr spc="-770" dirty="0"/>
              <a:t>S</a:t>
            </a:r>
            <a:r>
              <a:rPr lang="en-IN" spc="-770" dirty="0"/>
              <a:t>  </a:t>
            </a:r>
            <a:r>
              <a:rPr spc="-770" dirty="0"/>
              <a:t>Q</a:t>
            </a:r>
            <a:r>
              <a:rPr lang="en-IN" spc="-770" dirty="0"/>
              <a:t>  </a:t>
            </a:r>
            <a:r>
              <a:rPr spc="-770" dirty="0"/>
              <a:t>L</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12</a:t>
            </a:fld>
            <a:endParaRPr dirty="0"/>
          </a:p>
        </p:txBody>
      </p:sp>
      <p:sp>
        <p:nvSpPr>
          <p:cNvPr id="4" name="object 4"/>
          <p:cNvSpPr txBox="1"/>
          <p:nvPr/>
        </p:nvSpPr>
        <p:spPr>
          <a:xfrm>
            <a:off x="1176019" y="1622485"/>
            <a:ext cx="9687560" cy="2567369"/>
          </a:xfrm>
          <a:prstGeom prst="rect">
            <a:avLst/>
          </a:prstGeom>
        </p:spPr>
        <p:txBody>
          <a:bodyPr vert="horz" wrap="square" lIns="0" tIns="162560" rIns="0" bIns="0" rtlCol="0">
            <a:spAutoFit/>
          </a:bodyPr>
          <a:lstStyle/>
          <a:p>
            <a:pPr marL="12700">
              <a:lnSpc>
                <a:spcPct val="100000"/>
              </a:lnSpc>
              <a:spcBef>
                <a:spcPts val="1280"/>
              </a:spcBef>
            </a:pPr>
            <a:r>
              <a:rPr sz="2000" spc="-5" dirty="0">
                <a:solidFill>
                  <a:srgbClr val="404040"/>
                </a:solidFill>
                <a:latin typeface="Carlito"/>
                <a:cs typeface="Carlito"/>
              </a:rPr>
              <a:t>Loaded </a:t>
            </a:r>
            <a:r>
              <a:rPr sz="2000" spc="-25" dirty="0">
                <a:solidFill>
                  <a:srgbClr val="404040"/>
                </a:solidFill>
                <a:latin typeface="Carlito"/>
                <a:cs typeface="Carlito"/>
              </a:rPr>
              <a:t>data </a:t>
            </a:r>
            <a:r>
              <a:rPr sz="2000" spc="-10" dirty="0">
                <a:solidFill>
                  <a:srgbClr val="404040"/>
                </a:solidFill>
                <a:latin typeface="Carlito"/>
                <a:cs typeface="Carlito"/>
              </a:rPr>
              <a:t>set </a:t>
            </a:r>
            <a:r>
              <a:rPr sz="2000" spc="-25" dirty="0">
                <a:solidFill>
                  <a:srgbClr val="404040"/>
                </a:solidFill>
                <a:latin typeface="Carlito"/>
                <a:cs typeface="Carlito"/>
              </a:rPr>
              <a:t>into </a:t>
            </a:r>
            <a:r>
              <a:rPr sz="2000" dirty="0">
                <a:solidFill>
                  <a:srgbClr val="404040"/>
                </a:solidFill>
                <a:latin typeface="Carlito"/>
                <a:cs typeface="Carlito"/>
              </a:rPr>
              <a:t>IBM DB2</a:t>
            </a:r>
            <a:r>
              <a:rPr sz="2000" spc="-12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2700">
              <a:lnSpc>
                <a:spcPct val="100000"/>
              </a:lnSpc>
              <a:spcBef>
                <a:spcPts val="1175"/>
              </a:spcBef>
            </a:pPr>
            <a:r>
              <a:rPr sz="2000" spc="-5" dirty="0">
                <a:solidFill>
                  <a:srgbClr val="404040"/>
                </a:solidFill>
                <a:latin typeface="Carlito"/>
                <a:cs typeface="Carlito"/>
              </a:rPr>
              <a:t>Queried using SQL </a:t>
            </a:r>
            <a:r>
              <a:rPr sz="2000" dirty="0">
                <a:solidFill>
                  <a:srgbClr val="404040"/>
                </a:solidFill>
                <a:latin typeface="Carlito"/>
                <a:cs typeface="Carlito"/>
              </a:rPr>
              <a:t>Python</a:t>
            </a:r>
            <a:r>
              <a:rPr sz="2000" spc="-100" dirty="0">
                <a:solidFill>
                  <a:srgbClr val="404040"/>
                </a:solidFill>
                <a:latin typeface="Carlito"/>
                <a:cs typeface="Carlito"/>
              </a:rPr>
              <a:t> </a:t>
            </a:r>
            <a:r>
              <a:rPr sz="2000" spc="-25" dirty="0">
                <a:solidFill>
                  <a:srgbClr val="404040"/>
                </a:solidFill>
                <a:latin typeface="Carlito"/>
                <a:cs typeface="Carlito"/>
              </a:rPr>
              <a:t>integration.</a:t>
            </a:r>
            <a:endParaRPr sz="2000" dirty="0">
              <a:latin typeface="Carlito"/>
              <a:cs typeface="Carlito"/>
            </a:endParaRPr>
          </a:p>
          <a:p>
            <a:pPr marL="12700">
              <a:lnSpc>
                <a:spcPct val="100000"/>
              </a:lnSpc>
              <a:spcBef>
                <a:spcPts val="1560"/>
              </a:spcBef>
            </a:pPr>
            <a:r>
              <a:rPr sz="2000" spc="-5" dirty="0">
                <a:solidFill>
                  <a:srgbClr val="404040"/>
                </a:solidFill>
                <a:latin typeface="Carlito"/>
                <a:cs typeface="Carlito"/>
              </a:rPr>
              <a:t>Queries </a:t>
            </a:r>
            <a:r>
              <a:rPr sz="2000" spc="-20" dirty="0">
                <a:solidFill>
                  <a:srgbClr val="404040"/>
                </a:solidFill>
                <a:latin typeface="Carlito"/>
                <a:cs typeface="Carlito"/>
              </a:rPr>
              <a:t>were </a:t>
            </a:r>
            <a:r>
              <a:rPr sz="2000" dirty="0">
                <a:solidFill>
                  <a:srgbClr val="404040"/>
                </a:solidFill>
                <a:latin typeface="Carlito"/>
                <a:cs typeface="Carlito"/>
              </a:rPr>
              <a:t>made </a:t>
            </a:r>
            <a:r>
              <a:rPr sz="2000" spc="-20" dirty="0">
                <a:solidFill>
                  <a:srgbClr val="404040"/>
                </a:solidFill>
                <a:latin typeface="Carlito"/>
                <a:cs typeface="Carlito"/>
              </a:rPr>
              <a:t>to </a:t>
            </a:r>
            <a:r>
              <a:rPr sz="2000" spc="-10" dirty="0">
                <a:solidFill>
                  <a:srgbClr val="404040"/>
                </a:solidFill>
                <a:latin typeface="Carlito"/>
                <a:cs typeface="Carlito"/>
              </a:rPr>
              <a:t>get </a:t>
            </a:r>
            <a:r>
              <a:rPr sz="2000" dirty="0">
                <a:solidFill>
                  <a:srgbClr val="404040"/>
                </a:solidFill>
                <a:latin typeface="Carlito"/>
                <a:cs typeface="Carlito"/>
              </a:rPr>
              <a:t>a </a:t>
            </a:r>
            <a:r>
              <a:rPr sz="2000" spc="-25" dirty="0">
                <a:solidFill>
                  <a:srgbClr val="404040"/>
                </a:solidFill>
                <a:latin typeface="Carlito"/>
                <a:cs typeface="Carlito"/>
              </a:rPr>
              <a:t>better </a:t>
            </a:r>
            <a:r>
              <a:rPr sz="2000" spc="-20" dirty="0">
                <a:solidFill>
                  <a:srgbClr val="404040"/>
                </a:solidFill>
                <a:latin typeface="Carlito"/>
                <a:cs typeface="Carlito"/>
              </a:rPr>
              <a:t>understanding </a:t>
            </a:r>
            <a:r>
              <a:rPr sz="2000" spc="-5" dirty="0">
                <a:solidFill>
                  <a:srgbClr val="404040"/>
                </a:solidFill>
                <a:latin typeface="Carlito"/>
                <a:cs typeface="Carlito"/>
              </a:rPr>
              <a:t>of </a:t>
            </a:r>
            <a:r>
              <a:rPr sz="2000" dirty="0">
                <a:solidFill>
                  <a:srgbClr val="404040"/>
                </a:solidFill>
                <a:latin typeface="Carlito"/>
                <a:cs typeface="Carlito"/>
              </a:rPr>
              <a:t>the</a:t>
            </a:r>
            <a:r>
              <a:rPr sz="2000" spc="25" dirty="0">
                <a:solidFill>
                  <a:srgbClr val="404040"/>
                </a:solidFill>
                <a:latin typeface="Carlito"/>
                <a:cs typeface="Carlito"/>
              </a:rPr>
              <a:t> </a:t>
            </a:r>
            <a:r>
              <a:rPr sz="2000" spc="-20" dirty="0">
                <a:solidFill>
                  <a:srgbClr val="404040"/>
                </a:solidFill>
                <a:latin typeface="Carlito"/>
                <a:cs typeface="Carlito"/>
              </a:rPr>
              <a:t>dataset.</a:t>
            </a:r>
            <a:endParaRPr sz="2000" dirty="0">
              <a:latin typeface="Carlito"/>
              <a:cs typeface="Carlito"/>
            </a:endParaRPr>
          </a:p>
          <a:p>
            <a:pPr marL="12700" marR="434975">
              <a:lnSpc>
                <a:spcPts val="2200"/>
              </a:lnSpc>
              <a:spcBef>
                <a:spcPts val="1440"/>
              </a:spcBef>
            </a:pPr>
            <a:r>
              <a:rPr sz="2000" spc="-5" dirty="0">
                <a:solidFill>
                  <a:srgbClr val="404040"/>
                </a:solidFill>
                <a:latin typeface="Carlito"/>
                <a:cs typeface="Carlito"/>
              </a:rPr>
              <a:t>Queried </a:t>
            </a:r>
            <a:r>
              <a:rPr sz="2000" spc="-20" dirty="0">
                <a:solidFill>
                  <a:srgbClr val="404040"/>
                </a:solidFill>
                <a:latin typeface="Carlito"/>
                <a:cs typeface="Carlito"/>
              </a:rPr>
              <a:t>information </a:t>
            </a:r>
            <a:r>
              <a:rPr sz="2000" dirty="0">
                <a:solidFill>
                  <a:srgbClr val="404040"/>
                </a:solidFill>
                <a:latin typeface="Carlito"/>
                <a:cs typeface="Carlito"/>
              </a:rPr>
              <a:t>about launch </a:t>
            </a:r>
            <a:r>
              <a:rPr sz="2000" spc="-20" dirty="0">
                <a:solidFill>
                  <a:srgbClr val="404040"/>
                </a:solidFill>
                <a:latin typeface="Carlito"/>
                <a:cs typeface="Carlito"/>
              </a:rPr>
              <a:t>site </a:t>
            </a:r>
            <a:r>
              <a:rPr sz="2000" spc="-5" dirty="0">
                <a:solidFill>
                  <a:srgbClr val="404040"/>
                </a:solidFill>
                <a:latin typeface="Carlito"/>
                <a:cs typeface="Carlito"/>
              </a:rPr>
              <a:t>names, mission </a:t>
            </a:r>
            <a:r>
              <a:rPr sz="2000" spc="-20" dirty="0">
                <a:solidFill>
                  <a:srgbClr val="404040"/>
                </a:solidFill>
                <a:latin typeface="Carlito"/>
                <a:cs typeface="Carlito"/>
              </a:rPr>
              <a:t>outcomes, various pay </a:t>
            </a:r>
            <a:r>
              <a:rPr sz="2000" dirty="0">
                <a:solidFill>
                  <a:srgbClr val="404040"/>
                </a:solidFill>
                <a:latin typeface="Carlito"/>
                <a:cs typeface="Carlito"/>
              </a:rPr>
              <a:t>load </a:t>
            </a:r>
            <a:r>
              <a:rPr sz="2000" spc="-25" dirty="0">
                <a:solidFill>
                  <a:srgbClr val="404040"/>
                </a:solidFill>
                <a:latin typeface="Carlito"/>
                <a:cs typeface="Carlito"/>
              </a:rPr>
              <a:t>sizes </a:t>
            </a:r>
            <a:r>
              <a:rPr sz="2000" spc="-5" dirty="0">
                <a:solidFill>
                  <a:srgbClr val="404040"/>
                </a:solidFill>
                <a:latin typeface="Carlito"/>
                <a:cs typeface="Carlito"/>
              </a:rPr>
              <a:t>of  </a:t>
            </a:r>
            <a:r>
              <a:rPr sz="2000" spc="-25" dirty="0">
                <a:solidFill>
                  <a:srgbClr val="404040"/>
                </a:solidFill>
                <a:latin typeface="Carlito"/>
                <a:cs typeface="Carlito"/>
              </a:rPr>
              <a:t>customers </a:t>
            </a:r>
            <a:r>
              <a:rPr sz="2000" dirty="0">
                <a:solidFill>
                  <a:srgbClr val="404040"/>
                </a:solidFill>
                <a:latin typeface="Carlito"/>
                <a:cs typeface="Carlito"/>
              </a:rPr>
              <a:t>and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dirty="0">
                <a:solidFill>
                  <a:srgbClr val="404040"/>
                </a:solidFill>
                <a:latin typeface="Carlito"/>
                <a:cs typeface="Carlito"/>
              </a:rPr>
              <a:t>and landing</a:t>
            </a:r>
            <a:r>
              <a:rPr sz="2000" spc="5" dirty="0">
                <a:solidFill>
                  <a:srgbClr val="404040"/>
                </a:solidFill>
                <a:latin typeface="Carlito"/>
                <a:cs typeface="Carlito"/>
              </a:rPr>
              <a:t> </a:t>
            </a:r>
            <a:r>
              <a:rPr sz="2000" spc="-15" dirty="0">
                <a:solidFill>
                  <a:srgbClr val="404040"/>
                </a:solidFill>
                <a:latin typeface="Carlito"/>
                <a:cs typeface="Carlito"/>
              </a:rPr>
              <a:t>outcomes</a:t>
            </a:r>
            <a:endParaRPr sz="2000" dirty="0">
              <a:latin typeface="Carlito"/>
              <a:cs typeface="Carlito"/>
            </a:endParaRPr>
          </a:p>
          <a:p>
            <a:pPr>
              <a:lnSpc>
                <a:spcPct val="100000"/>
              </a:lnSpc>
              <a:spcBef>
                <a:spcPts val="30"/>
              </a:spcBef>
            </a:pPr>
            <a:endParaRPr sz="2450" dirty="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689932"/>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a:t>
            </a:r>
            <a:r>
              <a:rPr lang="en-IN" spc="-270" dirty="0"/>
              <a:t>o</a:t>
            </a:r>
            <a:r>
              <a:rPr spc="-270" dirty="0" err="1"/>
              <a:t>lium</a:t>
            </a:r>
            <a:endParaRPr spc="-270" dirty="0"/>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13</a:t>
            </a:fld>
            <a:endParaRPr dirty="0"/>
          </a:p>
        </p:txBody>
      </p:sp>
      <p:sp>
        <p:nvSpPr>
          <p:cNvPr id="4" name="object 4"/>
          <p:cNvSpPr txBox="1"/>
          <p:nvPr/>
        </p:nvSpPr>
        <p:spPr>
          <a:xfrm>
            <a:off x="1176019" y="1824608"/>
            <a:ext cx="9765665" cy="1338187"/>
          </a:xfrm>
          <a:prstGeom prst="rect">
            <a:avLst/>
          </a:prstGeom>
        </p:spPr>
        <p:txBody>
          <a:bodyPr vert="horz" wrap="square" lIns="0" tIns="42545" rIns="0" bIns="0" rtlCol="0">
            <a:spAutoFit/>
          </a:bodyPr>
          <a:lstStyle/>
          <a:p>
            <a:pPr marL="12700" marR="5080">
              <a:lnSpc>
                <a:spcPts val="2210"/>
              </a:lnSpc>
              <a:spcBef>
                <a:spcPts val="335"/>
              </a:spcBef>
            </a:pPr>
            <a:r>
              <a:rPr sz="2000" spc="-15" dirty="0">
                <a:solidFill>
                  <a:srgbClr val="404040"/>
                </a:solidFill>
                <a:latin typeface="Carlito"/>
                <a:cs typeface="Carlito"/>
              </a:rPr>
              <a:t>Folium </a:t>
            </a:r>
            <a:r>
              <a:rPr sz="2000" spc="-5" dirty="0">
                <a:solidFill>
                  <a:srgbClr val="404040"/>
                </a:solidFill>
                <a:latin typeface="Carlito"/>
                <a:cs typeface="Carlito"/>
              </a:rPr>
              <a:t>maps mark Launch Sites, successful </a:t>
            </a:r>
            <a:r>
              <a:rPr sz="2000" dirty="0">
                <a:solidFill>
                  <a:srgbClr val="404040"/>
                </a:solidFill>
                <a:latin typeface="Carlito"/>
                <a:cs typeface="Carlito"/>
              </a:rPr>
              <a:t>and </a:t>
            </a:r>
            <a:r>
              <a:rPr sz="2000" spc="-5" dirty="0">
                <a:solidFill>
                  <a:srgbClr val="404040"/>
                </a:solidFill>
                <a:latin typeface="Carlito"/>
                <a:cs typeface="Carlito"/>
              </a:rPr>
              <a:t>unsuccessful </a:t>
            </a:r>
            <a:r>
              <a:rPr sz="2000" dirty="0">
                <a:solidFill>
                  <a:srgbClr val="404040"/>
                </a:solidFill>
                <a:latin typeface="Carlito"/>
                <a:cs typeface="Carlito"/>
              </a:rPr>
              <a:t>landings, and a </a:t>
            </a:r>
            <a:r>
              <a:rPr sz="2000" spc="-25" dirty="0">
                <a:solidFill>
                  <a:srgbClr val="404040"/>
                </a:solidFill>
                <a:latin typeface="Carlito"/>
                <a:cs typeface="Carlito"/>
              </a:rPr>
              <a:t>proximity example  </a:t>
            </a:r>
            <a:r>
              <a:rPr sz="2000" spc="-20" dirty="0">
                <a:solidFill>
                  <a:srgbClr val="404040"/>
                </a:solidFill>
                <a:latin typeface="Carlito"/>
                <a:cs typeface="Carlito"/>
              </a:rPr>
              <a:t>to </a:t>
            </a:r>
            <a:r>
              <a:rPr sz="2000" spc="-40" dirty="0">
                <a:solidFill>
                  <a:srgbClr val="404040"/>
                </a:solidFill>
                <a:latin typeface="Carlito"/>
                <a:cs typeface="Carlito"/>
              </a:rPr>
              <a:t>key </a:t>
            </a:r>
            <a:r>
              <a:rPr sz="2000" spc="-5" dirty="0">
                <a:solidFill>
                  <a:srgbClr val="404040"/>
                </a:solidFill>
                <a:latin typeface="Carlito"/>
                <a:cs typeface="Carlito"/>
              </a:rPr>
              <a:t>locations: </a:t>
            </a:r>
            <a:r>
              <a:rPr sz="2000" spc="-60" dirty="0">
                <a:solidFill>
                  <a:srgbClr val="404040"/>
                </a:solidFill>
                <a:latin typeface="Carlito"/>
                <a:cs typeface="Carlito"/>
              </a:rPr>
              <a:t>Railway, Highway, </a:t>
            </a:r>
            <a:r>
              <a:rPr sz="2000" spc="-20" dirty="0">
                <a:solidFill>
                  <a:srgbClr val="404040"/>
                </a:solidFill>
                <a:latin typeface="Carlito"/>
                <a:cs typeface="Carlito"/>
              </a:rPr>
              <a:t>Coast, </a:t>
            </a:r>
            <a:r>
              <a:rPr sz="2000" dirty="0">
                <a:solidFill>
                  <a:srgbClr val="404040"/>
                </a:solidFill>
                <a:latin typeface="Carlito"/>
                <a:cs typeface="Carlito"/>
              </a:rPr>
              <a:t>and</a:t>
            </a:r>
            <a:r>
              <a:rPr sz="2000" spc="35" dirty="0">
                <a:solidFill>
                  <a:srgbClr val="404040"/>
                </a:solidFill>
                <a:latin typeface="Carlito"/>
                <a:cs typeface="Carlito"/>
              </a:rPr>
              <a:t> </a:t>
            </a:r>
            <a:r>
              <a:rPr sz="2000" spc="-60" dirty="0">
                <a:solidFill>
                  <a:srgbClr val="404040"/>
                </a:solidFill>
                <a:latin typeface="Carlito"/>
                <a:cs typeface="Carlito"/>
              </a:rPr>
              <a:t>City.</a:t>
            </a:r>
            <a:endParaRPr sz="2000" dirty="0">
              <a:latin typeface="Carlito"/>
              <a:cs typeface="Carlito"/>
            </a:endParaRPr>
          </a:p>
          <a:p>
            <a:pPr marL="12700" marR="311150">
              <a:lnSpc>
                <a:spcPts val="2300"/>
              </a:lnSpc>
              <a:spcBef>
                <a:spcPts val="1115"/>
              </a:spcBef>
            </a:pPr>
            <a:r>
              <a:rPr sz="2000" spc="-5" dirty="0">
                <a:solidFill>
                  <a:srgbClr val="404040"/>
                </a:solidFill>
                <a:latin typeface="Carlito"/>
                <a:cs typeface="Carlito"/>
              </a:rPr>
              <a:t>This </a:t>
            </a:r>
            <a:r>
              <a:rPr sz="2000" spc="-15" dirty="0">
                <a:solidFill>
                  <a:srgbClr val="404040"/>
                </a:solidFill>
                <a:latin typeface="Carlito"/>
                <a:cs typeface="Carlito"/>
              </a:rPr>
              <a:t>allows </a:t>
            </a:r>
            <a:r>
              <a:rPr sz="2000" spc="-5" dirty="0">
                <a:solidFill>
                  <a:srgbClr val="404040"/>
                </a:solidFill>
                <a:latin typeface="Carlito"/>
                <a:cs typeface="Carlito"/>
              </a:rPr>
              <a:t>us </a:t>
            </a:r>
            <a:r>
              <a:rPr sz="2000" spc="-20" dirty="0">
                <a:solidFill>
                  <a:srgbClr val="404040"/>
                </a:solidFill>
                <a:latin typeface="Carlito"/>
                <a:cs typeface="Carlito"/>
              </a:rPr>
              <a:t>to understand why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25" dirty="0">
                <a:solidFill>
                  <a:srgbClr val="404040"/>
                </a:solidFill>
                <a:latin typeface="Carlito"/>
                <a:cs typeface="Carlito"/>
              </a:rPr>
              <a:t>may </a:t>
            </a:r>
            <a:r>
              <a:rPr sz="2000" dirty="0">
                <a:solidFill>
                  <a:srgbClr val="404040"/>
                </a:solidFill>
                <a:latin typeface="Carlito"/>
                <a:cs typeface="Carlito"/>
              </a:rPr>
              <a:t>be </a:t>
            </a:r>
            <a:r>
              <a:rPr sz="2000" spc="-20" dirty="0">
                <a:solidFill>
                  <a:srgbClr val="404040"/>
                </a:solidFill>
                <a:latin typeface="Carlito"/>
                <a:cs typeface="Carlito"/>
              </a:rPr>
              <a:t>located </a:t>
            </a:r>
            <a:r>
              <a:rPr sz="2000" spc="-5" dirty="0">
                <a:solidFill>
                  <a:srgbClr val="404040"/>
                </a:solidFill>
                <a:latin typeface="Carlito"/>
                <a:cs typeface="Carlito"/>
              </a:rPr>
              <a:t>where they </a:t>
            </a:r>
            <a:r>
              <a:rPr sz="2000" spc="-20" dirty="0">
                <a:solidFill>
                  <a:srgbClr val="404040"/>
                </a:solidFill>
                <a:latin typeface="Carlito"/>
                <a:cs typeface="Carlito"/>
              </a:rPr>
              <a:t>are. </a:t>
            </a:r>
            <a:r>
              <a:rPr sz="2000" dirty="0">
                <a:solidFill>
                  <a:srgbClr val="404040"/>
                </a:solidFill>
                <a:latin typeface="Carlito"/>
                <a:cs typeface="Carlito"/>
              </a:rPr>
              <a:t>Also </a:t>
            </a:r>
            <a:r>
              <a:rPr sz="2000" spc="-20" dirty="0">
                <a:solidFill>
                  <a:srgbClr val="404040"/>
                </a:solidFill>
                <a:latin typeface="Carlito"/>
                <a:cs typeface="Carlito"/>
              </a:rPr>
              <a:t>visualizes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25" dirty="0">
                <a:solidFill>
                  <a:srgbClr val="404040"/>
                </a:solidFill>
                <a:latin typeface="Carlito"/>
                <a:cs typeface="Carlito"/>
              </a:rPr>
              <a:t>relative </a:t>
            </a:r>
            <a:r>
              <a:rPr sz="2000" spc="-20" dirty="0">
                <a:solidFill>
                  <a:srgbClr val="404040"/>
                </a:solidFill>
                <a:latin typeface="Carlito"/>
                <a:cs typeface="Carlito"/>
              </a:rPr>
              <a:t>to</a:t>
            </a:r>
            <a:r>
              <a:rPr sz="2000" spc="-25"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689932"/>
          </a:xfrm>
          <a:prstGeom prst="rect">
            <a:avLst/>
          </a:prstGeom>
        </p:spPr>
        <p:txBody>
          <a:bodyPr vert="horz" wrap="square" lIns="0" tIns="12700" rIns="0" bIns="0" rtlCol="0">
            <a:spAutoFit/>
          </a:bodyPr>
          <a:lstStyle/>
          <a:p>
            <a:pPr marL="12700">
              <a:lnSpc>
                <a:spcPct val="100000"/>
              </a:lnSpc>
              <a:spcBef>
                <a:spcPts val="100"/>
              </a:spcBef>
            </a:pPr>
            <a:r>
              <a:rPr spc="-245" dirty="0">
                <a:latin typeface="Arial" panose="020B0604020202020204" pitchFamily="34" charset="0"/>
                <a:cs typeface="Arial" panose="020B0604020202020204" pitchFamily="34" charset="0"/>
              </a:rPr>
              <a:t>Build </a:t>
            </a:r>
            <a:r>
              <a:rPr spc="-415" dirty="0">
                <a:latin typeface="Arial" panose="020B0604020202020204" pitchFamily="34" charset="0"/>
                <a:cs typeface="Arial" panose="020B0604020202020204" pitchFamily="34" charset="0"/>
              </a:rPr>
              <a:t>a </a:t>
            </a:r>
            <a:r>
              <a:rPr spc="-340" dirty="0">
                <a:latin typeface="Arial" panose="020B0604020202020204" pitchFamily="34" charset="0"/>
                <a:cs typeface="Arial" panose="020B0604020202020204" pitchFamily="34" charset="0"/>
              </a:rPr>
              <a:t>Dashboard </a:t>
            </a:r>
            <a:r>
              <a:rPr spc="-45" dirty="0">
                <a:latin typeface="Arial" panose="020B0604020202020204" pitchFamily="34" charset="0"/>
                <a:cs typeface="Arial" panose="020B0604020202020204" pitchFamily="34" charset="0"/>
              </a:rPr>
              <a:t>with </a:t>
            </a:r>
            <a:r>
              <a:rPr spc="-210" dirty="0">
                <a:latin typeface="Arial" panose="020B0604020202020204" pitchFamily="34" charset="0"/>
                <a:cs typeface="Arial" panose="020B0604020202020204" pitchFamily="34" charset="0"/>
              </a:rPr>
              <a:t>Plotly</a:t>
            </a:r>
            <a:r>
              <a:rPr spc="-800" dirty="0">
                <a:latin typeface="Arial" panose="020B0604020202020204" pitchFamily="34" charset="0"/>
                <a:cs typeface="Arial" panose="020B0604020202020204" pitchFamily="34" charset="0"/>
              </a:rPr>
              <a:t> </a:t>
            </a:r>
            <a:r>
              <a:rPr spc="-450" dirty="0">
                <a:latin typeface="Arial" panose="020B0604020202020204" pitchFamily="34" charset="0"/>
                <a:cs typeface="Arial" panose="020B0604020202020204" pitchFamily="34" charset="0"/>
              </a:rPr>
              <a:t>Dash</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14</a:t>
            </a:fld>
            <a:endParaRPr dirty="0"/>
          </a:p>
        </p:txBody>
      </p:sp>
      <p:sp>
        <p:nvSpPr>
          <p:cNvPr id="4" name="object 4"/>
          <p:cNvSpPr txBox="1"/>
          <p:nvPr/>
        </p:nvSpPr>
        <p:spPr>
          <a:xfrm>
            <a:off x="1193290" y="1676247"/>
            <a:ext cx="10846309" cy="3167534"/>
          </a:xfrm>
          <a:prstGeom prst="rect">
            <a:avLst/>
          </a:prstGeom>
        </p:spPr>
        <p:txBody>
          <a:bodyPr vert="horz" wrap="square" lIns="0" tIns="152400" rIns="0" bIns="0" rtlCol="0">
            <a:spAutoFit/>
          </a:bodyPr>
          <a:lstStyle/>
          <a:p>
            <a:pPr marL="12700">
              <a:lnSpc>
                <a:spcPct val="100000"/>
              </a:lnSpc>
              <a:spcBef>
                <a:spcPts val="1200"/>
              </a:spcBef>
            </a:pPr>
            <a:r>
              <a:rPr sz="2000" spc="-10" dirty="0">
                <a:solidFill>
                  <a:srgbClr val="404040"/>
                </a:solidFill>
                <a:latin typeface="Carlito"/>
                <a:cs typeface="Carlito"/>
              </a:rPr>
              <a:t>Dashboard </a:t>
            </a:r>
            <a:r>
              <a:rPr sz="2000" dirty="0">
                <a:solidFill>
                  <a:srgbClr val="404040"/>
                </a:solidFill>
                <a:latin typeface="Carlito"/>
                <a:cs typeface="Carlito"/>
              </a:rPr>
              <a:t>includes a </a:t>
            </a:r>
            <a:r>
              <a:rPr sz="2000" spc="-5" dirty="0">
                <a:solidFill>
                  <a:srgbClr val="404040"/>
                </a:solidFill>
                <a:latin typeface="Carlito"/>
                <a:cs typeface="Carlito"/>
              </a:rPr>
              <a:t>pie </a:t>
            </a:r>
            <a:r>
              <a:rPr sz="2000" dirty="0">
                <a:solidFill>
                  <a:srgbClr val="404040"/>
                </a:solidFill>
                <a:latin typeface="Carlito"/>
                <a:cs typeface="Carlito"/>
              </a:rPr>
              <a:t>chart and a </a:t>
            </a:r>
            <a:r>
              <a:rPr sz="2000" spc="-25" dirty="0">
                <a:solidFill>
                  <a:srgbClr val="404040"/>
                </a:solidFill>
                <a:latin typeface="Carlito"/>
                <a:cs typeface="Carlito"/>
              </a:rPr>
              <a:t>scatter</a:t>
            </a:r>
            <a:r>
              <a:rPr sz="2000" spc="-135" dirty="0">
                <a:solidFill>
                  <a:srgbClr val="404040"/>
                </a:solidFill>
                <a:latin typeface="Carlito"/>
                <a:cs typeface="Carlito"/>
              </a:rPr>
              <a:t> </a:t>
            </a:r>
            <a:r>
              <a:rPr sz="2000" spc="-5" dirty="0">
                <a:solidFill>
                  <a:srgbClr val="404040"/>
                </a:solidFill>
                <a:latin typeface="Carlito"/>
                <a:cs typeface="Carlito"/>
              </a:rPr>
              <a:t>plot.</a:t>
            </a:r>
            <a:endParaRPr sz="2000" dirty="0">
              <a:latin typeface="Carlito"/>
              <a:cs typeface="Carlito"/>
            </a:endParaRPr>
          </a:p>
          <a:p>
            <a:pPr marL="12700" marR="84455">
              <a:lnSpc>
                <a:spcPts val="2290"/>
              </a:lnSpc>
              <a:spcBef>
                <a:spcPts val="1275"/>
              </a:spcBef>
            </a:pPr>
            <a:r>
              <a:rPr sz="2000" spc="-5" dirty="0">
                <a:solidFill>
                  <a:srgbClr val="404040"/>
                </a:solidFill>
                <a:latin typeface="Carlito"/>
                <a:cs typeface="Carlito"/>
              </a:rPr>
              <a:t>Pie </a:t>
            </a:r>
            <a:r>
              <a:rPr sz="2000" dirty="0">
                <a:solidFill>
                  <a:srgbClr val="404040"/>
                </a:solidFill>
                <a:latin typeface="Carlito"/>
                <a:cs typeface="Carlito"/>
              </a:rPr>
              <a:t>chart </a:t>
            </a:r>
            <a:r>
              <a:rPr sz="2000" spc="-5" dirty="0">
                <a:solidFill>
                  <a:srgbClr val="404040"/>
                </a:solidFill>
                <a:latin typeface="Carlito"/>
                <a:cs typeface="Carlito"/>
              </a:rPr>
              <a:t>can be selected </a:t>
            </a:r>
            <a:r>
              <a:rPr sz="2000" spc="-20" dirty="0">
                <a:solidFill>
                  <a:srgbClr val="404040"/>
                </a:solidFill>
                <a:latin typeface="Carlito"/>
                <a:cs typeface="Carlito"/>
              </a:rPr>
              <a:t>to </a:t>
            </a:r>
            <a:r>
              <a:rPr sz="2000" spc="-5" dirty="0">
                <a:solidFill>
                  <a:srgbClr val="404040"/>
                </a:solidFill>
                <a:latin typeface="Carlito"/>
                <a:cs typeface="Carlito"/>
              </a:rPr>
              <a:t>show 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dirty="0">
                <a:solidFill>
                  <a:srgbClr val="404040"/>
                </a:solidFill>
                <a:latin typeface="Carlito"/>
                <a:cs typeface="Carlito"/>
              </a:rPr>
              <a:t>and  </a:t>
            </a:r>
            <a:r>
              <a:rPr sz="2000" spc="-5" dirty="0">
                <a:solidFill>
                  <a:srgbClr val="404040"/>
                </a:solidFill>
                <a:latin typeface="Carlito"/>
                <a:cs typeface="Carlito"/>
              </a:rPr>
              <a:t>can </a:t>
            </a:r>
            <a:r>
              <a:rPr sz="2000" dirty="0">
                <a:solidFill>
                  <a:srgbClr val="404040"/>
                </a:solidFill>
                <a:latin typeface="Carlito"/>
                <a:cs typeface="Carlito"/>
              </a:rPr>
              <a:t>be </a:t>
            </a:r>
            <a:r>
              <a:rPr sz="2000" spc="-5" dirty="0">
                <a:solidFill>
                  <a:srgbClr val="404040"/>
                </a:solidFill>
                <a:latin typeface="Carlito"/>
                <a:cs typeface="Carlito"/>
              </a:rPr>
              <a:t>selected </a:t>
            </a:r>
            <a:r>
              <a:rPr sz="2000" spc="-20" dirty="0">
                <a:solidFill>
                  <a:srgbClr val="404040"/>
                </a:solidFill>
                <a:latin typeface="Carlito"/>
                <a:cs typeface="Carlito"/>
              </a:rPr>
              <a:t>to </a:t>
            </a:r>
            <a:r>
              <a:rPr sz="2000" spc="-5" dirty="0">
                <a:solidFill>
                  <a:srgbClr val="404040"/>
                </a:solidFill>
                <a:latin typeface="Carlito"/>
                <a:cs typeface="Carlito"/>
              </a:rPr>
              <a:t>show </a:t>
            </a:r>
            <a:r>
              <a:rPr sz="2000" dirty="0">
                <a:solidFill>
                  <a:srgbClr val="404040"/>
                </a:solidFill>
                <a:latin typeface="Carlito"/>
                <a:cs typeface="Carlito"/>
              </a:rPr>
              <a:t>individual 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110" dirty="0">
                <a:solidFill>
                  <a:srgbClr val="404040"/>
                </a:solidFill>
                <a:latin typeface="Carlito"/>
                <a:cs typeface="Carlito"/>
              </a:rPr>
              <a:t> </a:t>
            </a:r>
            <a:r>
              <a:rPr sz="2000" spc="-30" dirty="0">
                <a:solidFill>
                  <a:srgbClr val="404040"/>
                </a:solidFill>
                <a:latin typeface="Carlito"/>
                <a:cs typeface="Carlito"/>
              </a:rPr>
              <a:t>rates.</a:t>
            </a:r>
            <a:endParaRPr sz="2000" dirty="0">
              <a:latin typeface="Carlito"/>
              <a:cs typeface="Carlito"/>
            </a:endParaRPr>
          </a:p>
          <a:p>
            <a:pPr marL="12700" marR="5080">
              <a:lnSpc>
                <a:spcPts val="2210"/>
              </a:lnSpc>
              <a:spcBef>
                <a:spcPts val="1375"/>
              </a:spcBef>
            </a:pPr>
            <a:r>
              <a:rPr sz="2000" spc="-25" dirty="0">
                <a:solidFill>
                  <a:srgbClr val="404040"/>
                </a:solidFill>
                <a:latin typeface="Carlito"/>
                <a:cs typeface="Carlito"/>
              </a:rPr>
              <a:t>Scatter </a:t>
            </a:r>
            <a:r>
              <a:rPr sz="2000" spc="-5" dirty="0">
                <a:solidFill>
                  <a:srgbClr val="404040"/>
                </a:solidFill>
                <a:latin typeface="Carlito"/>
                <a:cs typeface="Carlito"/>
              </a:rPr>
              <a:t>plot </a:t>
            </a:r>
            <a:r>
              <a:rPr sz="2000" spc="-40" dirty="0">
                <a:solidFill>
                  <a:srgbClr val="404040"/>
                </a:solidFill>
                <a:latin typeface="Carlito"/>
                <a:cs typeface="Carlito"/>
              </a:rPr>
              <a:t>takes </a:t>
            </a:r>
            <a:r>
              <a:rPr sz="2000" spc="-20" dirty="0">
                <a:solidFill>
                  <a:srgbClr val="404040"/>
                </a:solidFill>
                <a:latin typeface="Carlito"/>
                <a:cs typeface="Carlito"/>
              </a:rPr>
              <a:t>two </a:t>
            </a:r>
            <a:r>
              <a:rPr sz="2000" dirty="0">
                <a:solidFill>
                  <a:srgbClr val="404040"/>
                </a:solidFill>
                <a:latin typeface="Carlito"/>
                <a:cs typeface="Carlito"/>
              </a:rPr>
              <a:t>inputs: All </a:t>
            </a:r>
            <a:r>
              <a:rPr sz="2000" spc="-20" dirty="0">
                <a:solidFill>
                  <a:srgbClr val="404040"/>
                </a:solidFill>
                <a:latin typeface="Carlito"/>
                <a:cs typeface="Carlito"/>
              </a:rPr>
              <a:t>sites </a:t>
            </a:r>
            <a:r>
              <a:rPr sz="2000" spc="-5" dirty="0">
                <a:solidFill>
                  <a:srgbClr val="404040"/>
                </a:solidFill>
                <a:latin typeface="Carlito"/>
                <a:cs typeface="Carlito"/>
              </a:rPr>
              <a:t>or </a:t>
            </a:r>
            <a:r>
              <a:rPr sz="2000" dirty="0">
                <a:solidFill>
                  <a:srgbClr val="404040"/>
                </a:solidFill>
                <a:latin typeface="Carlito"/>
                <a:cs typeface="Carlito"/>
              </a:rPr>
              <a:t>individual </a:t>
            </a:r>
            <a:r>
              <a:rPr sz="2000" spc="-20" dirty="0">
                <a:solidFill>
                  <a:srgbClr val="404040"/>
                </a:solidFill>
                <a:latin typeface="Carlito"/>
                <a:cs typeface="Carlito"/>
              </a:rPr>
              <a:t>site </a:t>
            </a:r>
            <a:r>
              <a:rPr sz="2000" dirty="0">
                <a:solidFill>
                  <a:srgbClr val="404040"/>
                </a:solidFill>
                <a:latin typeface="Carlito"/>
                <a:cs typeface="Carlito"/>
              </a:rPr>
              <a:t>and </a:t>
            </a:r>
            <a:r>
              <a:rPr sz="2000" spc="-5" dirty="0">
                <a:solidFill>
                  <a:srgbClr val="404040"/>
                </a:solidFill>
                <a:latin typeface="Carlito"/>
                <a:cs typeface="Carlito"/>
              </a:rPr>
              <a:t>payload mass on </a:t>
            </a:r>
            <a:r>
              <a:rPr sz="2000" dirty="0">
                <a:solidFill>
                  <a:srgbClr val="404040"/>
                </a:solidFill>
                <a:latin typeface="Carlito"/>
                <a:cs typeface="Carlito"/>
              </a:rPr>
              <a:t>a </a:t>
            </a:r>
            <a:r>
              <a:rPr sz="2000" spc="-5" dirty="0">
                <a:solidFill>
                  <a:srgbClr val="404040"/>
                </a:solidFill>
                <a:latin typeface="Carlito"/>
                <a:cs typeface="Carlito"/>
              </a:rPr>
              <a:t>slider between </a:t>
            </a:r>
            <a:r>
              <a:rPr sz="2000" dirty="0">
                <a:solidFill>
                  <a:srgbClr val="404040"/>
                </a:solidFill>
                <a:latin typeface="Carlito"/>
                <a:cs typeface="Carlito"/>
              </a:rPr>
              <a:t>0  and 10000</a:t>
            </a:r>
            <a:r>
              <a:rPr sz="2000" spc="-10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a:p>
            <a:pPr marL="12700">
              <a:lnSpc>
                <a:spcPct val="100000"/>
              </a:lnSpc>
              <a:spcBef>
                <a:spcPts val="1050"/>
              </a:spcBef>
            </a:pPr>
            <a:r>
              <a:rPr sz="2000" spc="-5" dirty="0">
                <a:solidFill>
                  <a:srgbClr val="404040"/>
                </a:solidFill>
                <a:latin typeface="Carlito"/>
                <a:cs typeface="Carlito"/>
              </a:rPr>
              <a:t>The pie </a:t>
            </a:r>
            <a:r>
              <a:rPr sz="2000" dirty="0">
                <a:solidFill>
                  <a:srgbClr val="404040"/>
                </a:solidFill>
                <a:latin typeface="Carlito"/>
                <a:cs typeface="Carlito"/>
              </a:rPr>
              <a:t>chart is </a:t>
            </a:r>
            <a:r>
              <a:rPr sz="2000" spc="-5" dirty="0">
                <a:solidFill>
                  <a:srgbClr val="404040"/>
                </a:solidFill>
                <a:latin typeface="Carlito"/>
                <a:cs typeface="Carlito"/>
              </a:rPr>
              <a:t>used </a:t>
            </a:r>
            <a:r>
              <a:rPr sz="2000" spc="-20" dirty="0">
                <a:solidFill>
                  <a:srgbClr val="404040"/>
                </a:solidFill>
                <a:latin typeface="Carlito"/>
                <a:cs typeface="Carlito"/>
              </a:rPr>
              <a:t>to visualize </a:t>
            </a: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20" dirty="0">
                <a:solidFill>
                  <a:srgbClr val="404040"/>
                </a:solidFill>
                <a:latin typeface="Carlito"/>
                <a:cs typeface="Carlito"/>
              </a:rPr>
              <a:t> </a:t>
            </a:r>
            <a:r>
              <a:rPr sz="2000" spc="-40" dirty="0">
                <a:solidFill>
                  <a:srgbClr val="404040"/>
                </a:solidFill>
                <a:latin typeface="Carlito"/>
                <a:cs typeface="Carlito"/>
              </a:rPr>
              <a:t>rate.</a:t>
            </a:r>
            <a:endParaRPr sz="2000" dirty="0">
              <a:latin typeface="Carlito"/>
              <a:cs typeface="Carlito"/>
            </a:endParaRPr>
          </a:p>
          <a:p>
            <a:pPr marL="12700">
              <a:lnSpc>
                <a:spcPts val="2350"/>
              </a:lnSpc>
              <a:spcBef>
                <a:spcPts val="1105"/>
              </a:spcBef>
            </a:pPr>
            <a:r>
              <a:rPr sz="2000" spc="-5" dirty="0">
                <a:solidFill>
                  <a:srgbClr val="404040"/>
                </a:solidFill>
                <a:latin typeface="Carlito"/>
                <a:cs typeface="Carlito"/>
              </a:rPr>
              <a:t>The </a:t>
            </a:r>
            <a:r>
              <a:rPr sz="2000" spc="-25" dirty="0">
                <a:solidFill>
                  <a:srgbClr val="404040"/>
                </a:solidFill>
                <a:latin typeface="Carlito"/>
                <a:cs typeface="Carlito"/>
              </a:rPr>
              <a:t>scatter </a:t>
            </a:r>
            <a:r>
              <a:rPr sz="2000" spc="-5" dirty="0">
                <a:solidFill>
                  <a:srgbClr val="404040"/>
                </a:solidFill>
                <a:latin typeface="Carlito"/>
                <a:cs typeface="Carlito"/>
              </a:rPr>
              <a:t>plot can help </a:t>
            </a:r>
            <a:r>
              <a:rPr sz="2000" dirty="0">
                <a:solidFill>
                  <a:srgbClr val="404040"/>
                </a:solidFill>
                <a:latin typeface="Carlito"/>
                <a:cs typeface="Carlito"/>
              </a:rPr>
              <a:t>us </a:t>
            </a:r>
            <a:r>
              <a:rPr sz="2000" spc="-5" dirty="0">
                <a:solidFill>
                  <a:srgbClr val="404040"/>
                </a:solidFill>
                <a:latin typeface="Carlito"/>
                <a:cs typeface="Carlito"/>
              </a:rPr>
              <a:t>see how </a:t>
            </a:r>
            <a:r>
              <a:rPr sz="2000" dirty="0">
                <a:solidFill>
                  <a:srgbClr val="404040"/>
                </a:solidFill>
                <a:latin typeface="Carlito"/>
                <a:cs typeface="Carlito"/>
              </a:rPr>
              <a:t>success </a:t>
            </a:r>
            <a:r>
              <a:rPr sz="2000" spc="-10" dirty="0">
                <a:solidFill>
                  <a:srgbClr val="404040"/>
                </a:solidFill>
                <a:latin typeface="Carlito"/>
                <a:cs typeface="Carlito"/>
              </a:rPr>
              <a:t>varies </a:t>
            </a:r>
            <a:r>
              <a:rPr sz="2000" spc="-20" dirty="0">
                <a:solidFill>
                  <a:srgbClr val="404040"/>
                </a:solidFill>
                <a:latin typeface="Carlito"/>
                <a:cs typeface="Carlito"/>
              </a:rPr>
              <a:t>across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5" dirty="0">
                <a:solidFill>
                  <a:srgbClr val="404040"/>
                </a:solidFill>
                <a:latin typeface="Carlito"/>
                <a:cs typeface="Carlito"/>
              </a:rPr>
              <a:t> </a:t>
            </a:r>
            <a:r>
              <a:rPr sz="2000" dirty="0">
                <a:solidFill>
                  <a:srgbClr val="404040"/>
                </a:solidFill>
                <a:latin typeface="Carlito"/>
                <a:cs typeface="Carlito"/>
              </a:rPr>
              <a:t>and</a:t>
            </a:r>
            <a:endParaRPr sz="2000" dirty="0">
              <a:latin typeface="Carlito"/>
              <a:cs typeface="Carlito"/>
            </a:endParaRPr>
          </a:p>
          <a:p>
            <a:pPr marL="12700">
              <a:lnSpc>
                <a:spcPts val="2350"/>
              </a:lnSpc>
            </a:pPr>
            <a:r>
              <a:rPr sz="2000" spc="-20" dirty="0">
                <a:solidFill>
                  <a:srgbClr val="404040"/>
                </a:solidFill>
                <a:latin typeface="Carlito"/>
                <a:cs typeface="Carlito"/>
              </a:rPr>
              <a:t>booster </a:t>
            </a:r>
            <a:r>
              <a:rPr sz="2000" spc="-25" dirty="0">
                <a:solidFill>
                  <a:srgbClr val="404040"/>
                </a:solidFill>
                <a:latin typeface="Carlito"/>
                <a:cs typeface="Carlito"/>
              </a:rPr>
              <a:t>version</a:t>
            </a:r>
            <a:r>
              <a:rPr sz="2000" dirty="0">
                <a:solidFill>
                  <a:srgbClr val="404040"/>
                </a:solidFill>
                <a:latin typeface="Carlito"/>
                <a:cs typeface="Carlito"/>
              </a:rPr>
              <a:t> </a:t>
            </a:r>
            <a:r>
              <a:rPr sz="2000" spc="-45" dirty="0">
                <a:solidFill>
                  <a:srgbClr val="404040"/>
                </a:solidFill>
                <a:latin typeface="Carlito"/>
                <a:cs typeface="Carlito"/>
              </a:rPr>
              <a:t>category.</a:t>
            </a:r>
            <a:endParaRPr sz="2000" dirty="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grpSp>
        <p:nvGrpSpPr>
          <p:cNvPr id="5" name="object 5"/>
          <p:cNvGrpSpPr/>
          <p:nvPr/>
        </p:nvGrpSpPr>
        <p:grpSpPr>
          <a:xfrm>
            <a:off x="2475171" y="2125903"/>
            <a:ext cx="1938655" cy="1728470"/>
            <a:chOff x="3822191" y="1933955"/>
            <a:chExt cx="1938655" cy="1728470"/>
          </a:xfrm>
          <a:solidFill>
            <a:schemeClr val="tx1"/>
          </a:solidFill>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grp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9" name="object 9"/>
          <p:cNvSpPr txBox="1"/>
          <p:nvPr/>
        </p:nvSpPr>
        <p:spPr>
          <a:xfrm>
            <a:off x="2651701" y="2411908"/>
            <a:ext cx="156845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2570930" y="2648128"/>
            <a:ext cx="1722755"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2475171" y="3567607"/>
            <a:ext cx="1938655" cy="1729739"/>
            <a:chOff x="3822191" y="3375659"/>
            <a:chExt cx="1938655" cy="1729739"/>
          </a:xfrm>
          <a:solidFill>
            <a:schemeClr val="tx1"/>
          </a:solidFill>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grp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15" name="object 15"/>
          <p:cNvSpPr txBox="1"/>
          <p:nvPr/>
        </p:nvSpPr>
        <p:spPr>
          <a:xfrm>
            <a:off x="2663894" y="3736263"/>
            <a:ext cx="1524635"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2798006" y="3972230"/>
            <a:ext cx="1281430"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2750762" y="4209974"/>
            <a:ext cx="1367790"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2475171" y="5010836"/>
            <a:ext cx="2950845" cy="1169035"/>
            <a:chOff x="3822191" y="4818888"/>
            <a:chExt cx="2950845" cy="1169035"/>
          </a:xfrm>
          <a:solidFill>
            <a:schemeClr val="tx1"/>
          </a:solidFill>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grp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2" name="object 22"/>
          <p:cNvSpPr txBox="1"/>
          <p:nvPr/>
        </p:nvSpPr>
        <p:spPr>
          <a:xfrm>
            <a:off x="2756858" y="5296789"/>
            <a:ext cx="1344930" cy="285750"/>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dirty="0">
              <a:latin typeface="Carlito"/>
              <a:cs typeface="Carlito"/>
            </a:endParaRPr>
          </a:p>
        </p:txBody>
      </p:sp>
      <p:sp>
        <p:nvSpPr>
          <p:cNvPr id="23" name="object 23"/>
          <p:cNvSpPr txBox="1"/>
          <p:nvPr/>
        </p:nvSpPr>
        <p:spPr>
          <a:xfrm>
            <a:off x="3236918" y="5533695"/>
            <a:ext cx="411480"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5033968" y="3864788"/>
            <a:ext cx="1938655" cy="2315210"/>
            <a:chOff x="6380988" y="3672840"/>
            <a:chExt cx="1938655" cy="2315210"/>
          </a:xfrm>
          <a:solidFill>
            <a:schemeClr val="tx1"/>
          </a:solidFill>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grp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8" name="object 28"/>
          <p:cNvSpPr txBox="1"/>
          <p:nvPr/>
        </p:nvSpPr>
        <p:spPr>
          <a:xfrm>
            <a:off x="5388806" y="5178857"/>
            <a:ext cx="1219835"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5138870" y="5408981"/>
            <a:ext cx="1732280" cy="539750"/>
          </a:xfrm>
          <a:prstGeom prst="rect">
            <a:avLst/>
          </a:prstGeom>
          <a:solidFill>
            <a:schemeClr val="tx1"/>
          </a:solidFill>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5033968" y="2421559"/>
            <a:ext cx="1938655" cy="2316480"/>
            <a:chOff x="6380988" y="2229611"/>
            <a:chExt cx="1938655" cy="2316480"/>
          </a:xfrm>
          <a:solidFill>
            <a:schemeClr val="tx1"/>
          </a:solidFill>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grp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34" name="object 34"/>
          <p:cNvSpPr txBox="1"/>
          <p:nvPr/>
        </p:nvSpPr>
        <p:spPr>
          <a:xfrm>
            <a:off x="5199575" y="3617392"/>
            <a:ext cx="159385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5255963" y="3852976"/>
            <a:ext cx="1483995"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5188908" y="4091356"/>
            <a:ext cx="1602740"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5448241" y="4327575"/>
            <a:ext cx="1100455"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5033968" y="2125903"/>
            <a:ext cx="2950845" cy="1169035"/>
            <a:chOff x="6380988" y="1933955"/>
            <a:chExt cx="2950845" cy="1169035"/>
          </a:xfrm>
          <a:solidFill>
            <a:schemeClr val="tx1"/>
          </a:solidFill>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grp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2" name="object 42"/>
          <p:cNvSpPr txBox="1"/>
          <p:nvPr/>
        </p:nvSpPr>
        <p:spPr>
          <a:xfrm>
            <a:off x="5266886" y="2411908"/>
            <a:ext cx="145542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5458910" y="2648128"/>
            <a:ext cx="107188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7591239" y="2125903"/>
            <a:ext cx="1938655" cy="1728470"/>
            <a:chOff x="8938259" y="1933955"/>
            <a:chExt cx="1938655" cy="1728470"/>
          </a:xfrm>
          <a:solidFill>
            <a:schemeClr val="tx1"/>
          </a:solidFill>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grp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grp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8" name="object 48"/>
          <p:cNvSpPr txBox="1"/>
          <p:nvPr/>
        </p:nvSpPr>
        <p:spPr>
          <a:xfrm>
            <a:off x="7793677" y="2411908"/>
            <a:ext cx="1519555"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7952173" y="2648128"/>
            <a:ext cx="120269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7591239" y="3567607"/>
            <a:ext cx="1938655" cy="1170305"/>
            <a:chOff x="8938259" y="3375659"/>
            <a:chExt cx="1938655" cy="1170305"/>
          </a:xfrm>
          <a:solidFill>
            <a:schemeClr val="tx1"/>
          </a:solidFill>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grp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grpFill/>
            <a:ln w="15239">
              <a:solidFill>
                <a:srgbClr val="FFFFFF"/>
              </a:solidFill>
            </a:ln>
          </p:spPr>
          <p:txBody>
            <a:bodyPr wrap="square" lIns="0" tIns="0" rIns="0" bIns="0" rtlCol="0"/>
            <a:lstStyle/>
            <a:p>
              <a:endParaRPr/>
            </a:p>
          </p:txBody>
        </p:sp>
      </p:grpSp>
      <p:sp>
        <p:nvSpPr>
          <p:cNvPr id="53" name="object 53"/>
          <p:cNvSpPr txBox="1"/>
          <p:nvPr/>
        </p:nvSpPr>
        <p:spPr>
          <a:xfrm>
            <a:off x="7708334" y="3848405"/>
            <a:ext cx="1709420" cy="539750"/>
          </a:xfrm>
          <a:prstGeom prst="rect">
            <a:avLst/>
          </a:prstGeom>
          <a:solidFill>
            <a:schemeClr val="tx1"/>
          </a:solidFill>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
        <p:nvSpPr>
          <p:cNvPr id="54" name="object 54"/>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74482" y="5719547"/>
            <a:ext cx="9043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This is </a:t>
            </a:r>
            <a:r>
              <a:rPr sz="1800" dirty="0">
                <a:latin typeface="Carlito"/>
                <a:cs typeface="Carlito"/>
              </a:rPr>
              <a:t>a </a:t>
            </a:r>
            <a:r>
              <a:rPr sz="1800" spc="-20" dirty="0">
                <a:latin typeface="Carlito"/>
                <a:cs typeface="Carlito"/>
              </a:rPr>
              <a:t>preview </a:t>
            </a:r>
            <a:r>
              <a:rPr sz="1800" spc="-5" dirty="0">
                <a:latin typeface="Carlito"/>
                <a:cs typeface="Carlito"/>
              </a:rPr>
              <a:t>of </a:t>
            </a:r>
            <a:r>
              <a:rPr sz="1800" dirty="0">
                <a:latin typeface="Carlito"/>
                <a:cs typeface="Carlito"/>
              </a:rPr>
              <a:t>the </a:t>
            </a:r>
            <a:r>
              <a:rPr sz="1800" spc="-15" dirty="0">
                <a:latin typeface="Carlito"/>
                <a:cs typeface="Carlito"/>
              </a:rPr>
              <a:t>Plotly dashboard. </a:t>
            </a:r>
            <a:r>
              <a:rPr sz="1800" spc="-5" dirty="0">
                <a:latin typeface="Carlito"/>
                <a:cs typeface="Carlito"/>
              </a:rPr>
              <a:t>The </a:t>
            </a:r>
            <a:r>
              <a:rPr sz="1800" spc="-20" dirty="0">
                <a:latin typeface="Carlito"/>
                <a:cs typeface="Carlito"/>
              </a:rPr>
              <a:t>following </a:t>
            </a:r>
            <a:r>
              <a:rPr sz="1800" spc="-5" dirty="0">
                <a:latin typeface="Carlito"/>
                <a:cs typeface="Carlito"/>
              </a:rPr>
              <a:t>sides will show </a:t>
            </a:r>
            <a:r>
              <a:rPr sz="1800" dirty="0">
                <a:latin typeface="Carlito"/>
                <a:cs typeface="Carlito"/>
              </a:rPr>
              <a:t>the </a:t>
            </a:r>
            <a:r>
              <a:rPr sz="1800" spc="-15" dirty="0">
                <a:latin typeface="Carlito"/>
                <a:cs typeface="Carlito"/>
              </a:rPr>
              <a:t>results </a:t>
            </a:r>
            <a:r>
              <a:rPr sz="1800" spc="-5" dirty="0">
                <a:latin typeface="Carlito"/>
                <a:cs typeface="Carlito"/>
              </a:rPr>
              <a:t>of </a:t>
            </a:r>
            <a:r>
              <a:rPr sz="1800" spc="-20" dirty="0">
                <a:latin typeface="Carlito"/>
                <a:cs typeface="Carlito"/>
              </a:rPr>
              <a:t>EDA </a:t>
            </a:r>
            <a:r>
              <a:rPr sz="1800" spc="-5" dirty="0">
                <a:latin typeface="Carlito"/>
                <a:cs typeface="Carlito"/>
              </a:rPr>
              <a:t>with  </a:t>
            </a:r>
            <a:r>
              <a:rPr sz="1800" spc="-20" dirty="0">
                <a:latin typeface="Carlito"/>
                <a:cs typeface="Carlito"/>
              </a:rPr>
              <a:t>visualization, EDA </a:t>
            </a:r>
            <a:r>
              <a:rPr sz="1800" spc="-5" dirty="0">
                <a:latin typeface="Carlito"/>
                <a:cs typeface="Carlito"/>
              </a:rPr>
              <a:t>with </a:t>
            </a:r>
            <a:r>
              <a:rPr sz="1800" dirty="0">
                <a:latin typeface="Carlito"/>
                <a:cs typeface="Carlito"/>
              </a:rPr>
              <a:t>SQL, </a:t>
            </a:r>
            <a:r>
              <a:rPr sz="1800" spc="-25" dirty="0">
                <a:latin typeface="Carlito"/>
                <a:cs typeface="Carlito"/>
              </a:rPr>
              <a:t>Interactive </a:t>
            </a:r>
            <a:r>
              <a:rPr sz="1800" dirty="0">
                <a:latin typeface="Carlito"/>
                <a:cs typeface="Carlito"/>
              </a:rPr>
              <a:t>Map </a:t>
            </a:r>
            <a:r>
              <a:rPr sz="1800" spc="-5" dirty="0">
                <a:latin typeface="Carlito"/>
                <a:cs typeface="Carlito"/>
              </a:rPr>
              <a:t>with </a:t>
            </a:r>
            <a:r>
              <a:rPr sz="1800" spc="-20" dirty="0">
                <a:latin typeface="Carlito"/>
                <a:cs typeface="Carlito"/>
              </a:rPr>
              <a:t>Folium, </a:t>
            </a:r>
            <a:r>
              <a:rPr sz="1800" dirty="0">
                <a:latin typeface="Carlito"/>
                <a:cs typeface="Carlito"/>
              </a:rPr>
              <a:t>and </a:t>
            </a:r>
            <a:r>
              <a:rPr sz="1800" spc="-10" dirty="0">
                <a:latin typeface="Carlito"/>
                <a:cs typeface="Carlito"/>
              </a:rPr>
              <a:t>finally </a:t>
            </a:r>
            <a:r>
              <a:rPr sz="1800" dirty="0">
                <a:latin typeface="Carlito"/>
                <a:cs typeface="Carlito"/>
              </a:rPr>
              <a:t>the </a:t>
            </a:r>
            <a:r>
              <a:rPr sz="1800" spc="-15" dirty="0">
                <a:latin typeface="Carlito"/>
                <a:cs typeface="Carlito"/>
              </a:rPr>
              <a:t>results </a:t>
            </a:r>
            <a:r>
              <a:rPr sz="1800" spc="-5" dirty="0">
                <a:latin typeface="Carlito"/>
                <a:cs typeface="Carlito"/>
              </a:rPr>
              <a:t>of our </a:t>
            </a:r>
            <a:r>
              <a:rPr sz="1800" dirty="0">
                <a:latin typeface="Carlito"/>
                <a:cs typeface="Carlito"/>
              </a:rPr>
              <a:t>model </a:t>
            </a:r>
            <a:r>
              <a:rPr sz="1800" spc="-5" dirty="0">
                <a:latin typeface="Carlito"/>
                <a:cs typeface="Carlito"/>
              </a:rPr>
              <a:t>with  </a:t>
            </a:r>
            <a:r>
              <a:rPr sz="1800" dirty="0">
                <a:latin typeface="Carlito"/>
                <a:cs typeface="Carlito"/>
              </a:rPr>
              <a:t>about 83%</a:t>
            </a:r>
            <a:r>
              <a:rPr sz="1800" spc="-5" dirty="0">
                <a:latin typeface="Carlito"/>
                <a:cs typeface="Carlito"/>
              </a:rPr>
              <a:t> </a:t>
            </a:r>
            <a:r>
              <a:rPr sz="1800" spc="-45" dirty="0">
                <a:latin typeface="Carlito"/>
                <a:cs typeface="Carlito"/>
              </a:rPr>
              <a:t>accuracy.</a:t>
            </a:r>
            <a:endParaRPr sz="1800" dirty="0">
              <a:latin typeface="Carlito"/>
              <a:cs typeface="Carlito"/>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16</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7222" y="2011251"/>
            <a:ext cx="5963918" cy="3354704"/>
          </a:xfrm>
          <a:prstGeom prst="rect">
            <a:avLst/>
          </a:prstGeom>
        </p:spPr>
      </p:pic>
      <p:sp>
        <p:nvSpPr>
          <p:cNvPr id="8" name="object 3">
            <a:extLst>
              <a:ext uri="{FF2B5EF4-FFF2-40B4-BE49-F238E27FC236}">
                <a16:creationId xmlns:a16="http://schemas.microsoft.com/office/drawing/2014/main" id="{EE98C915-0E4E-6D90-1DB0-B91F510C4C8C}"/>
              </a:ext>
            </a:extLst>
          </p:cNvPr>
          <p:cNvSpPr txBox="1">
            <a:spLocks noGrp="1"/>
          </p:cNvSpPr>
          <p:nvPr>
            <p:ph type="title"/>
          </p:nvPr>
        </p:nvSpPr>
        <p:spPr>
          <a:xfrm>
            <a:off x="916635" y="543559"/>
            <a:ext cx="7919084" cy="689932"/>
          </a:xfrm>
          <a:prstGeom prst="rect">
            <a:avLst/>
          </a:prstGeom>
        </p:spPr>
        <p:txBody>
          <a:bodyPr vert="horz" wrap="square" lIns="0" tIns="12700" rIns="0" bIns="0" rtlCol="0">
            <a:spAutoFit/>
          </a:bodyPr>
          <a:lstStyle/>
          <a:p>
            <a:pPr marL="12700">
              <a:lnSpc>
                <a:spcPct val="100000"/>
              </a:lnSpc>
              <a:spcBef>
                <a:spcPts val="100"/>
              </a:spcBef>
            </a:pPr>
            <a:r>
              <a:rPr lang="en-IN" spc="-250" dirty="0"/>
              <a:t>Result</a:t>
            </a:r>
            <a:endParaRPr spc="-28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a:t>
            </a:r>
            <a:r>
              <a:rPr sz="7200" spc="-50" dirty="0">
                <a:solidFill>
                  <a:srgbClr val="242424"/>
                </a:solidFill>
                <a:latin typeface="Bahnschrift Condensed" panose="020B0502040204020203" pitchFamily="34" charset="0"/>
                <a:cs typeface="Arial"/>
              </a:rPr>
              <a:t>with</a:t>
            </a:r>
            <a:r>
              <a:rPr sz="7200" spc="-1270" dirty="0">
                <a:solidFill>
                  <a:srgbClr val="242424"/>
                </a:solidFill>
                <a:latin typeface="Bahnschrift Condensed" panose="020B0502040204020203" pitchFamily="34" charset="0"/>
                <a:cs typeface="Arial"/>
              </a:rPr>
              <a:t> </a:t>
            </a:r>
            <a:r>
              <a:rPr sz="7200" spc="-425" dirty="0">
                <a:solidFill>
                  <a:srgbClr val="242424"/>
                </a:solidFill>
                <a:latin typeface="Bahnschrift Condensed" panose="020B0502040204020203" pitchFamily="34" charset="0"/>
                <a:cs typeface="Arial"/>
              </a:rPr>
              <a:t>Visualization</a:t>
            </a:r>
            <a:endParaRPr sz="7200" dirty="0">
              <a:latin typeface="Bahnschrift Condensed" panose="020B0502040204020203" pitchFamily="34" charset="0"/>
              <a:cs typeface="Arial"/>
            </a:endParaRPr>
          </a:p>
        </p:txBody>
      </p:sp>
      <p:sp>
        <p:nvSpPr>
          <p:cNvPr id="4" name="object 4"/>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1"/>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chemeClr val="tx1"/>
                </a:solidFill>
              </a:rPr>
              <a:t>Flight </a:t>
            </a:r>
            <a:r>
              <a:rPr sz="3600" spc="-229" dirty="0">
                <a:solidFill>
                  <a:schemeClr val="tx1"/>
                </a:solidFill>
              </a:rPr>
              <a:t>Number </a:t>
            </a:r>
            <a:r>
              <a:rPr sz="3600" spc="-300" dirty="0">
                <a:solidFill>
                  <a:schemeClr val="tx1"/>
                </a:solidFill>
              </a:rPr>
              <a:t>vs. </a:t>
            </a:r>
            <a:r>
              <a:rPr sz="3600" spc="-310" dirty="0">
                <a:solidFill>
                  <a:schemeClr val="tx1"/>
                </a:solidFill>
              </a:rPr>
              <a:t>Launch</a:t>
            </a:r>
            <a:r>
              <a:rPr sz="3600" spc="-765" dirty="0">
                <a:solidFill>
                  <a:schemeClr val="tx1"/>
                </a:solidFill>
              </a:rPr>
              <a:t> </a:t>
            </a:r>
            <a:r>
              <a:rPr sz="3600" spc="-265" dirty="0">
                <a:solidFill>
                  <a:schemeClr val="tx1"/>
                </a:solidFill>
              </a:rPr>
              <a:t>Site</a:t>
            </a:r>
            <a:endParaRPr sz="3600" dirty="0">
              <a:solidFill>
                <a:schemeClr val="tx1"/>
              </a:solidFill>
            </a:endParaRPr>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FFFFFF"/>
                </a:solidFill>
                <a:latin typeface="Carlito"/>
                <a:cs typeface="Carlito"/>
              </a:rPr>
              <a:t>Graphic </a:t>
            </a:r>
            <a:r>
              <a:rPr sz="1600" spc="-10" dirty="0">
                <a:solidFill>
                  <a:srgbClr val="FFFFFF"/>
                </a:solidFill>
                <a:latin typeface="Carlito"/>
                <a:cs typeface="Carlito"/>
              </a:rPr>
              <a:t>suggests </a:t>
            </a:r>
            <a:r>
              <a:rPr sz="1600" spc="-5" dirty="0">
                <a:solidFill>
                  <a:srgbClr val="FFFFFF"/>
                </a:solidFill>
                <a:latin typeface="Carlito"/>
                <a:cs typeface="Carlito"/>
              </a:rPr>
              <a:t>an </a:t>
            </a:r>
            <a:r>
              <a:rPr sz="1600" spc="-20" dirty="0">
                <a:solidFill>
                  <a:srgbClr val="FFFFFF"/>
                </a:solidFill>
                <a:latin typeface="Carlito"/>
                <a:cs typeface="Carlito"/>
              </a:rPr>
              <a:t>increase </a:t>
            </a:r>
            <a:r>
              <a:rPr sz="1600" dirty="0">
                <a:solidFill>
                  <a:srgbClr val="FFFFFF"/>
                </a:solidFill>
                <a:latin typeface="Carlito"/>
                <a:cs typeface="Carlito"/>
              </a:rPr>
              <a:t>in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20" dirty="0">
                <a:solidFill>
                  <a:srgbClr val="FFFFFF"/>
                </a:solidFill>
                <a:latin typeface="Carlito"/>
                <a:cs typeface="Carlito"/>
              </a:rPr>
              <a:t>over </a:t>
            </a:r>
            <a:r>
              <a:rPr sz="1600" spc="-5" dirty="0">
                <a:solidFill>
                  <a:srgbClr val="FFFFFF"/>
                </a:solidFill>
                <a:latin typeface="Carlito"/>
                <a:cs typeface="Carlito"/>
              </a:rPr>
              <a:t>time </a:t>
            </a:r>
            <a:r>
              <a:rPr sz="1600" spc="-20" dirty="0">
                <a:solidFill>
                  <a:srgbClr val="FFFFFF"/>
                </a:solidFill>
                <a:latin typeface="Carlito"/>
                <a:cs typeface="Carlito"/>
              </a:rPr>
              <a:t>(indicated </a:t>
            </a:r>
            <a:r>
              <a:rPr sz="1600" dirty="0">
                <a:solidFill>
                  <a:srgbClr val="FFFFFF"/>
                </a:solidFill>
                <a:latin typeface="Carlito"/>
                <a:cs typeface="Carlito"/>
              </a:rPr>
              <a:t>in </a:t>
            </a:r>
            <a:r>
              <a:rPr sz="1600" spc="-10" dirty="0">
                <a:solidFill>
                  <a:srgbClr val="FFFFFF"/>
                </a:solidFill>
                <a:latin typeface="Carlito"/>
                <a:cs typeface="Carlito"/>
              </a:rPr>
              <a:t>Flight </a:t>
            </a:r>
            <a:r>
              <a:rPr sz="1600" spc="-5" dirty="0">
                <a:solidFill>
                  <a:srgbClr val="FFFFFF"/>
                </a:solidFill>
                <a:latin typeface="Carlito"/>
                <a:cs typeface="Carlito"/>
              </a:rPr>
              <a:t>Number).  </a:t>
            </a:r>
            <a:r>
              <a:rPr sz="1600" spc="-25" dirty="0">
                <a:solidFill>
                  <a:srgbClr val="FFFFFF"/>
                </a:solidFill>
                <a:latin typeface="Carlito"/>
                <a:cs typeface="Carlito"/>
              </a:rPr>
              <a:t>Likely </a:t>
            </a:r>
            <a:r>
              <a:rPr sz="1600" spc="-5" dirty="0">
                <a:solidFill>
                  <a:srgbClr val="FFFFFF"/>
                </a:solidFill>
                <a:latin typeface="Carlito"/>
                <a:cs typeface="Carlito"/>
              </a:rPr>
              <a:t>a big </a:t>
            </a:r>
            <a:r>
              <a:rPr sz="1600" spc="-25" dirty="0">
                <a:solidFill>
                  <a:srgbClr val="FFFFFF"/>
                </a:solidFill>
                <a:latin typeface="Carlito"/>
                <a:cs typeface="Carlito"/>
              </a:rPr>
              <a:t>breakthrough </a:t>
            </a:r>
            <a:r>
              <a:rPr sz="1600" spc="-20" dirty="0">
                <a:solidFill>
                  <a:srgbClr val="FFFFFF"/>
                </a:solidFill>
                <a:latin typeface="Carlito"/>
                <a:cs typeface="Carlito"/>
              </a:rPr>
              <a:t>around </a:t>
            </a:r>
            <a:r>
              <a:rPr sz="1600" spc="-10" dirty="0">
                <a:solidFill>
                  <a:srgbClr val="FFFFFF"/>
                </a:solidFill>
                <a:latin typeface="Carlito"/>
                <a:cs typeface="Carlito"/>
              </a:rPr>
              <a:t>flight </a:t>
            </a:r>
            <a:r>
              <a:rPr sz="1600" spc="-15" dirty="0">
                <a:solidFill>
                  <a:srgbClr val="FFFFFF"/>
                </a:solidFill>
                <a:latin typeface="Carlito"/>
                <a:cs typeface="Carlito"/>
              </a:rPr>
              <a:t>20 </a:t>
            </a:r>
            <a:r>
              <a:rPr sz="1600" spc="-5" dirty="0">
                <a:solidFill>
                  <a:srgbClr val="FFFFFF"/>
                </a:solidFill>
                <a:latin typeface="Carlito"/>
                <a:cs typeface="Carlito"/>
              </a:rPr>
              <a:t>which </a:t>
            </a:r>
            <a:r>
              <a:rPr sz="1600" spc="-15" dirty="0">
                <a:solidFill>
                  <a:srgbClr val="FFFFFF"/>
                </a:solidFill>
                <a:latin typeface="Carlito"/>
                <a:cs typeface="Carlito"/>
              </a:rPr>
              <a:t>significantly </a:t>
            </a:r>
            <a:r>
              <a:rPr sz="1600" spc="-20" dirty="0">
                <a:solidFill>
                  <a:srgbClr val="FFFFFF"/>
                </a:solidFill>
                <a:latin typeface="Carlito"/>
                <a:cs typeface="Carlito"/>
              </a:rPr>
              <a:t>increased </a:t>
            </a:r>
            <a:r>
              <a:rPr sz="1600" spc="-15" dirty="0">
                <a:solidFill>
                  <a:srgbClr val="FFFFFF"/>
                </a:solidFill>
                <a:latin typeface="Carlito"/>
                <a:cs typeface="Carlito"/>
              </a:rPr>
              <a:t>success </a:t>
            </a:r>
            <a:r>
              <a:rPr sz="1600" spc="-25" dirty="0">
                <a:solidFill>
                  <a:srgbClr val="FFFFFF"/>
                </a:solidFill>
                <a:latin typeface="Carlito"/>
                <a:cs typeface="Carlito"/>
              </a:rPr>
              <a:t>rate.  </a:t>
            </a:r>
            <a:r>
              <a:rPr sz="1600" spc="-20" dirty="0">
                <a:solidFill>
                  <a:srgbClr val="FFFFFF"/>
                </a:solidFill>
                <a:latin typeface="Carlito"/>
                <a:cs typeface="Carlito"/>
              </a:rPr>
              <a:t>CCAFS appears </a:t>
            </a:r>
            <a:r>
              <a:rPr sz="1600" spc="-15" dirty="0">
                <a:solidFill>
                  <a:srgbClr val="FFFFFF"/>
                </a:solidFill>
                <a:latin typeface="Carlito"/>
                <a:cs typeface="Carlito"/>
              </a:rPr>
              <a:t>to </a:t>
            </a:r>
            <a:r>
              <a:rPr sz="1600" spc="-5" dirty="0">
                <a:solidFill>
                  <a:srgbClr val="FFFFFF"/>
                </a:solidFill>
                <a:latin typeface="Carlito"/>
                <a:cs typeface="Carlito"/>
              </a:rPr>
              <a:t>be the main </a:t>
            </a:r>
            <a:r>
              <a:rPr sz="1600" spc="-10" dirty="0">
                <a:solidFill>
                  <a:srgbClr val="FFFFFF"/>
                </a:solidFill>
                <a:latin typeface="Carlito"/>
                <a:cs typeface="Carlito"/>
              </a:rPr>
              <a:t>launch </a:t>
            </a:r>
            <a:r>
              <a:rPr sz="1600" spc="-15" dirty="0">
                <a:solidFill>
                  <a:srgbClr val="FFFFFF"/>
                </a:solidFill>
                <a:latin typeface="Carlito"/>
                <a:cs typeface="Carlito"/>
              </a:rPr>
              <a:t>site </a:t>
            </a:r>
            <a:r>
              <a:rPr sz="1600" spc="-5" dirty="0">
                <a:solidFill>
                  <a:srgbClr val="FFFFFF"/>
                </a:solidFill>
                <a:latin typeface="Carlito"/>
                <a:cs typeface="Carlito"/>
              </a:rPr>
              <a:t>as it has the </a:t>
            </a:r>
            <a:r>
              <a:rPr sz="1600" spc="-20" dirty="0">
                <a:solidFill>
                  <a:srgbClr val="FFFFFF"/>
                </a:solidFill>
                <a:latin typeface="Carlito"/>
                <a:cs typeface="Carlito"/>
              </a:rPr>
              <a:t>most</a:t>
            </a:r>
            <a:r>
              <a:rPr sz="1600" spc="-90" dirty="0">
                <a:solidFill>
                  <a:srgbClr val="FFFFFF"/>
                </a:solidFill>
                <a:latin typeface="Carlito"/>
                <a:cs typeface="Carlito"/>
              </a:rPr>
              <a:t> </a:t>
            </a:r>
            <a:r>
              <a:rPr sz="1600" spc="-20" dirty="0">
                <a:solidFill>
                  <a:srgbClr val="FFFFFF"/>
                </a:solidFill>
                <a:latin typeface="Carlito"/>
                <a:cs typeface="Carlito"/>
              </a:rPr>
              <a:t>volume.</a:t>
            </a:r>
            <a:endParaRPr sz="1600" dirty="0">
              <a:latin typeface="Carlito"/>
              <a:cs typeface="Carlito"/>
            </a:endParaRPr>
          </a:p>
        </p:txBody>
      </p:sp>
      <p:sp>
        <p:nvSpPr>
          <p:cNvPr id="7" name="object 7"/>
          <p:cNvSpPr/>
          <p:nvPr/>
        </p:nvSpPr>
        <p:spPr>
          <a:xfrm>
            <a:off x="977899" y="1632204"/>
            <a:ext cx="11162283"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1"/>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chemeClr val="tx1"/>
                </a:solidFill>
              </a:rPr>
              <a:t>Payload </a:t>
            </a:r>
            <a:r>
              <a:rPr sz="3600" spc="-300" dirty="0">
                <a:solidFill>
                  <a:schemeClr val="tx1"/>
                </a:solidFill>
              </a:rPr>
              <a:t>vs. </a:t>
            </a:r>
            <a:r>
              <a:rPr sz="3600" spc="-310" dirty="0">
                <a:solidFill>
                  <a:schemeClr val="tx1"/>
                </a:solidFill>
              </a:rPr>
              <a:t>Launch</a:t>
            </a:r>
            <a:r>
              <a:rPr sz="3600" spc="-495" dirty="0">
                <a:solidFill>
                  <a:schemeClr val="tx1"/>
                </a:solidFill>
              </a:rPr>
              <a:t> </a:t>
            </a:r>
            <a:r>
              <a:rPr sz="3600" spc="-260" dirty="0">
                <a:solidFill>
                  <a:schemeClr val="tx1"/>
                </a:solidFill>
              </a:rPr>
              <a:t>Site</a:t>
            </a:r>
            <a:endParaRPr sz="3600" dirty="0">
              <a:solidFill>
                <a:schemeClr val="tx1"/>
              </a:solidFill>
            </a:endParaRPr>
          </a:p>
        </p:txBody>
      </p:sp>
      <p:sp>
        <p:nvSpPr>
          <p:cNvPr id="6" name="object 6"/>
          <p:cNvSpPr txBox="1"/>
          <p:nvPr/>
        </p:nvSpPr>
        <p:spPr>
          <a:xfrm>
            <a:off x="902614" y="5103774"/>
            <a:ext cx="5099050" cy="617220"/>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p:txBody>
      </p:sp>
      <p:sp>
        <p:nvSpPr>
          <p:cNvPr id="7" name="object 7"/>
          <p:cNvSpPr/>
          <p:nvPr/>
        </p:nvSpPr>
        <p:spPr>
          <a:xfrm>
            <a:off x="902613" y="1653539"/>
            <a:ext cx="11237569"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E16C2717-17E2-ADC4-5ABE-53EB2E4717F9}"/>
              </a:ext>
            </a:extLst>
          </p:cNvPr>
          <p:cNvSpPr txBox="1"/>
          <p:nvPr/>
        </p:nvSpPr>
        <p:spPr>
          <a:xfrm>
            <a:off x="1313281" y="1391675"/>
            <a:ext cx="3357041" cy="2582117"/>
          </a:xfrm>
          <a:prstGeom prst="rect">
            <a:avLst/>
          </a:prstGeom>
        </p:spPr>
        <p:txBody>
          <a:bodyPr vert="horz" wrap="square" lIns="0" tIns="100965" rIns="0" bIns="0" rtlCol="0">
            <a:spAutoFit/>
          </a:bodyPr>
          <a:lstStyle/>
          <a:p>
            <a:pPr marL="469900" indent="-457200">
              <a:lnSpc>
                <a:spcPct val="100000"/>
              </a:lnSpc>
              <a:spcBef>
                <a:spcPts val="795"/>
              </a:spcBef>
              <a:buFont typeface="+mj-lt"/>
              <a:buAutoNum type="arabicPeriod"/>
              <a:tabLst>
                <a:tab pos="240665" algn="l"/>
                <a:tab pos="241300" algn="l"/>
              </a:tabLst>
            </a:pPr>
            <a:r>
              <a:rPr sz="2200" spc="-30" dirty="0">
                <a:latin typeface="Carlito"/>
                <a:cs typeface="Carlito"/>
              </a:rPr>
              <a:t>Executive </a:t>
            </a:r>
            <a:r>
              <a:rPr sz="2200" spc="-15" dirty="0">
                <a:latin typeface="Carlito"/>
                <a:cs typeface="Carlito"/>
              </a:rPr>
              <a:t>Summary</a:t>
            </a:r>
            <a:r>
              <a:rPr sz="2200" spc="-10" dirty="0">
                <a:latin typeface="Carlito"/>
                <a:cs typeface="Carlito"/>
              </a:rPr>
              <a:t> </a:t>
            </a:r>
            <a:r>
              <a:rPr sz="2200" spc="-15" dirty="0">
                <a:latin typeface="Carlito"/>
                <a:cs typeface="Carlito"/>
              </a:rPr>
              <a:t>(3)</a:t>
            </a:r>
            <a:endParaRPr sz="2200" dirty="0">
              <a:latin typeface="Carlito"/>
              <a:cs typeface="Carlito"/>
            </a:endParaRPr>
          </a:p>
          <a:p>
            <a:pPr marL="469900" indent="-457200">
              <a:lnSpc>
                <a:spcPct val="100000"/>
              </a:lnSpc>
              <a:spcBef>
                <a:spcPts val="695"/>
              </a:spcBef>
              <a:buFont typeface="+mj-lt"/>
              <a:buAutoNum type="arabicPeriod"/>
              <a:tabLst>
                <a:tab pos="240665" algn="l"/>
                <a:tab pos="241300" algn="l"/>
              </a:tabLst>
            </a:pPr>
            <a:r>
              <a:rPr sz="2200" spc="-25" dirty="0">
                <a:latin typeface="Carlito"/>
                <a:cs typeface="Carlito"/>
              </a:rPr>
              <a:t>Introduction</a:t>
            </a:r>
            <a:r>
              <a:rPr sz="2200" spc="-40" dirty="0">
                <a:latin typeface="Carlito"/>
                <a:cs typeface="Carlito"/>
              </a:rPr>
              <a:t> </a:t>
            </a:r>
            <a:r>
              <a:rPr sz="2200" spc="-10" dirty="0">
                <a:latin typeface="Carlito"/>
                <a:cs typeface="Carlito"/>
              </a:rPr>
              <a:t>(4)</a:t>
            </a:r>
            <a:endParaRPr sz="2200" dirty="0">
              <a:latin typeface="Carlito"/>
              <a:cs typeface="Carlito"/>
            </a:endParaRPr>
          </a:p>
          <a:p>
            <a:pPr marL="469900" indent="-457200">
              <a:lnSpc>
                <a:spcPct val="100000"/>
              </a:lnSpc>
              <a:spcBef>
                <a:spcPts val="700"/>
              </a:spcBef>
              <a:buFont typeface="+mj-lt"/>
              <a:buAutoNum type="arabicPeriod"/>
              <a:tabLst>
                <a:tab pos="240665" algn="l"/>
                <a:tab pos="241300" algn="l"/>
              </a:tabLst>
            </a:pPr>
            <a:r>
              <a:rPr sz="2200" spc="-5" dirty="0">
                <a:latin typeface="Carlito"/>
                <a:cs typeface="Carlito"/>
              </a:rPr>
              <a:t>Methodology</a:t>
            </a:r>
            <a:r>
              <a:rPr sz="2200" spc="-60" dirty="0">
                <a:latin typeface="Carlito"/>
                <a:cs typeface="Carlito"/>
              </a:rPr>
              <a:t> </a:t>
            </a:r>
            <a:r>
              <a:rPr sz="2200" spc="-15" dirty="0">
                <a:latin typeface="Carlito"/>
                <a:cs typeface="Carlito"/>
              </a:rPr>
              <a:t>(6)</a:t>
            </a:r>
            <a:endParaRPr sz="2200" dirty="0">
              <a:latin typeface="Carlito"/>
              <a:cs typeface="Carlito"/>
            </a:endParaRPr>
          </a:p>
          <a:p>
            <a:pPr marL="469900" indent="-457200">
              <a:lnSpc>
                <a:spcPct val="100000"/>
              </a:lnSpc>
              <a:spcBef>
                <a:spcPts val="710"/>
              </a:spcBef>
              <a:buFont typeface="+mj-lt"/>
              <a:buAutoNum type="arabicPeriod"/>
              <a:tabLst>
                <a:tab pos="240665" algn="l"/>
                <a:tab pos="241300" algn="l"/>
              </a:tabLst>
            </a:pPr>
            <a:r>
              <a:rPr sz="2200" spc="-25" dirty="0">
                <a:latin typeface="Carlito"/>
                <a:cs typeface="Carlito"/>
              </a:rPr>
              <a:t>Results</a:t>
            </a:r>
            <a:r>
              <a:rPr sz="2200" dirty="0">
                <a:latin typeface="Carlito"/>
                <a:cs typeface="Carlito"/>
              </a:rPr>
              <a:t> </a:t>
            </a:r>
            <a:r>
              <a:rPr sz="2200" spc="-15" dirty="0">
                <a:latin typeface="Carlito"/>
                <a:cs typeface="Carlito"/>
              </a:rPr>
              <a:t>(16)</a:t>
            </a:r>
            <a:endParaRPr sz="2200" dirty="0">
              <a:latin typeface="Carlito"/>
              <a:cs typeface="Carlito"/>
            </a:endParaRPr>
          </a:p>
          <a:p>
            <a:pPr marL="469900" indent="-457200">
              <a:lnSpc>
                <a:spcPct val="100000"/>
              </a:lnSpc>
              <a:spcBef>
                <a:spcPts val="695"/>
              </a:spcBef>
              <a:buFont typeface="+mj-lt"/>
              <a:buAutoNum type="arabicPeriod"/>
              <a:tabLst>
                <a:tab pos="240665" algn="l"/>
                <a:tab pos="241300" algn="l"/>
              </a:tabLst>
            </a:pPr>
            <a:r>
              <a:rPr sz="2200" spc="-10" dirty="0">
                <a:latin typeface="Carlito"/>
                <a:cs typeface="Carlito"/>
              </a:rPr>
              <a:t>Conclusion</a:t>
            </a:r>
            <a:r>
              <a:rPr sz="2200" spc="-80" dirty="0">
                <a:latin typeface="Carlito"/>
                <a:cs typeface="Carlito"/>
              </a:rPr>
              <a:t> </a:t>
            </a:r>
            <a:r>
              <a:rPr sz="2200" spc="-15" dirty="0">
                <a:latin typeface="Carlito"/>
                <a:cs typeface="Carlito"/>
              </a:rPr>
              <a:t>(46)</a:t>
            </a:r>
            <a:endParaRPr sz="2200" dirty="0">
              <a:latin typeface="Carlito"/>
              <a:cs typeface="Carlito"/>
            </a:endParaRPr>
          </a:p>
          <a:p>
            <a:pPr marL="469900" indent="-457200">
              <a:lnSpc>
                <a:spcPct val="100000"/>
              </a:lnSpc>
              <a:spcBef>
                <a:spcPts val="695"/>
              </a:spcBef>
              <a:buFont typeface="+mj-lt"/>
              <a:buAutoNum type="arabicPeriod"/>
              <a:tabLst>
                <a:tab pos="240665" algn="l"/>
                <a:tab pos="241300" algn="l"/>
              </a:tabLst>
            </a:pPr>
            <a:r>
              <a:rPr sz="2200" spc="-5" dirty="0">
                <a:latin typeface="Carlito"/>
                <a:cs typeface="Carlito"/>
              </a:rPr>
              <a:t>Appendix</a:t>
            </a:r>
            <a:r>
              <a:rPr sz="2200" spc="-90" dirty="0">
                <a:latin typeface="Carlito"/>
                <a:cs typeface="Carlito"/>
              </a:rPr>
              <a:t> </a:t>
            </a:r>
            <a:r>
              <a:rPr sz="2200" spc="-15" dirty="0">
                <a:latin typeface="Carlito"/>
                <a:cs typeface="Carlito"/>
              </a:rPr>
              <a:t>(47)</a:t>
            </a:r>
            <a:endParaRPr sz="2200" dirty="0">
              <a:latin typeface="Carlito"/>
              <a:cs typeface="Carlito"/>
            </a:endParaRPr>
          </a:p>
        </p:txBody>
      </p:sp>
      <p:sp>
        <p:nvSpPr>
          <p:cNvPr id="7" name="Title 1">
            <a:extLst>
              <a:ext uri="{FF2B5EF4-FFF2-40B4-BE49-F238E27FC236}">
                <a16:creationId xmlns:a16="http://schemas.microsoft.com/office/drawing/2014/main" id="{A026990C-B5BF-FB5B-239A-1D7713DFF351}"/>
              </a:ext>
            </a:extLst>
          </p:cNvPr>
          <p:cNvSpPr txBox="1">
            <a:spLocks/>
          </p:cNvSpPr>
          <p:nvPr/>
        </p:nvSpPr>
        <p:spPr>
          <a:xfrm>
            <a:off x="1214959" y="342562"/>
            <a:ext cx="8361229" cy="209822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dirty="0"/>
              <a:t>Contents</a:t>
            </a:r>
          </a:p>
        </p:txBody>
      </p:sp>
    </p:spTree>
    <p:extLst>
      <p:ext uri="{BB962C8B-B14F-4D97-AF65-F5344CB8AC3E}">
        <p14:creationId xmlns:p14="http://schemas.microsoft.com/office/powerpoint/2010/main" val="3409359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1"/>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chemeClr val="tx1"/>
                </a:solidFill>
              </a:rPr>
              <a:t>Success </a:t>
            </a:r>
            <a:r>
              <a:rPr sz="3600" spc="-165" dirty="0">
                <a:solidFill>
                  <a:schemeClr val="tx1"/>
                </a:solidFill>
              </a:rPr>
              <a:t>rate </a:t>
            </a:r>
            <a:r>
              <a:rPr sz="3600" spc="-300" dirty="0">
                <a:solidFill>
                  <a:schemeClr val="tx1"/>
                </a:solidFill>
              </a:rPr>
              <a:t>vs. </a:t>
            </a:r>
            <a:r>
              <a:rPr sz="3600" spc="-135" dirty="0">
                <a:solidFill>
                  <a:schemeClr val="tx1"/>
                </a:solidFill>
              </a:rPr>
              <a:t>Orbit</a:t>
            </a:r>
            <a:r>
              <a:rPr sz="3600" spc="-670" dirty="0">
                <a:solidFill>
                  <a:schemeClr val="tx1"/>
                </a:solidFill>
              </a:rPr>
              <a:t> </a:t>
            </a:r>
            <a:r>
              <a:rPr sz="3600" spc="-145" dirty="0">
                <a:solidFill>
                  <a:schemeClr val="tx1"/>
                </a:solidFill>
              </a:rPr>
              <a:t>type</a:t>
            </a:r>
            <a:endParaRPr sz="3600" dirty="0">
              <a:solidFill>
                <a:schemeClr val="tx1"/>
              </a:solidFill>
            </a:endParaRPr>
          </a:p>
        </p:txBody>
      </p:sp>
      <p:sp>
        <p:nvSpPr>
          <p:cNvPr id="6" name="object 6"/>
          <p:cNvSpPr txBox="1"/>
          <p:nvPr/>
        </p:nvSpPr>
        <p:spPr>
          <a:xfrm>
            <a:off x="1177848" y="4915179"/>
            <a:ext cx="6502400" cy="1499870"/>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rgbClr val="FFFFFF"/>
                </a:solidFill>
                <a:latin typeface="Carlito"/>
                <a:cs typeface="Carlito"/>
              </a:rPr>
              <a:t>ES-L1 </a:t>
            </a:r>
            <a:r>
              <a:rPr sz="1600" spc="-20" dirty="0">
                <a:solidFill>
                  <a:srgbClr val="FFFFFF"/>
                </a:solidFill>
                <a:latin typeface="Carlito"/>
                <a:cs typeface="Carlito"/>
              </a:rPr>
              <a:t>(1), </a:t>
            </a:r>
            <a:r>
              <a:rPr sz="1600" spc="-25" dirty="0">
                <a:solidFill>
                  <a:srgbClr val="FFFFFF"/>
                </a:solidFill>
                <a:latin typeface="Carlito"/>
                <a:cs typeface="Carlito"/>
              </a:rPr>
              <a:t>GEO </a:t>
            </a:r>
            <a:r>
              <a:rPr sz="1600" spc="-20" dirty="0">
                <a:solidFill>
                  <a:srgbClr val="FFFFFF"/>
                </a:solidFill>
                <a:latin typeface="Carlito"/>
                <a:cs typeface="Carlito"/>
              </a:rPr>
              <a:t>(1), HEO </a:t>
            </a:r>
            <a:r>
              <a:rPr sz="1600" spc="-15" dirty="0">
                <a:solidFill>
                  <a:srgbClr val="FFFFFF"/>
                </a:solidFill>
                <a:latin typeface="Carlito"/>
                <a:cs typeface="Carlito"/>
              </a:rPr>
              <a:t>(1) </a:t>
            </a:r>
            <a:r>
              <a:rPr sz="1600" spc="-25" dirty="0">
                <a:solidFill>
                  <a:srgbClr val="FFFFFF"/>
                </a:solidFill>
                <a:latin typeface="Carlito"/>
                <a:cs typeface="Carlito"/>
              </a:rPr>
              <a:t>have </a:t>
            </a:r>
            <a:r>
              <a:rPr sz="1600" spc="-20" dirty="0">
                <a:solidFill>
                  <a:srgbClr val="FFFFFF"/>
                </a:solidFill>
                <a:latin typeface="Carlito"/>
                <a:cs typeface="Carlito"/>
              </a:rPr>
              <a:t>100%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(sample </a:t>
            </a:r>
            <a:r>
              <a:rPr sz="1600" spc="-20" dirty="0">
                <a:solidFill>
                  <a:srgbClr val="FFFFFF"/>
                </a:solidFill>
                <a:latin typeface="Carlito"/>
                <a:cs typeface="Carlito"/>
              </a:rPr>
              <a:t>sizes </a:t>
            </a:r>
            <a:r>
              <a:rPr sz="1600" spc="-5" dirty="0">
                <a:solidFill>
                  <a:srgbClr val="FFFFFF"/>
                </a:solidFill>
                <a:latin typeface="Carlito"/>
                <a:cs typeface="Carlito"/>
              </a:rPr>
              <a:t>in </a:t>
            </a:r>
            <a:r>
              <a:rPr sz="1600" spc="-20" dirty="0">
                <a:solidFill>
                  <a:srgbClr val="FFFFFF"/>
                </a:solidFill>
                <a:latin typeface="Carlito"/>
                <a:cs typeface="Carlito"/>
              </a:rPr>
              <a:t>parenthesis)  </a:t>
            </a:r>
            <a:r>
              <a:rPr sz="1600" spc="-10" dirty="0">
                <a:solidFill>
                  <a:srgbClr val="FFFFFF"/>
                </a:solidFill>
                <a:latin typeface="Carlito"/>
                <a:cs typeface="Carlito"/>
              </a:rPr>
              <a:t>SSO </a:t>
            </a:r>
            <a:r>
              <a:rPr sz="1600" spc="-15" dirty="0">
                <a:solidFill>
                  <a:srgbClr val="FFFFFF"/>
                </a:solidFill>
                <a:latin typeface="Carlito"/>
                <a:cs typeface="Carlito"/>
              </a:rPr>
              <a:t>(5) </a:t>
            </a:r>
            <a:r>
              <a:rPr sz="1600" spc="-5" dirty="0">
                <a:solidFill>
                  <a:srgbClr val="FFFFFF"/>
                </a:solidFill>
                <a:latin typeface="Carlito"/>
                <a:cs typeface="Carlito"/>
              </a:rPr>
              <a:t>has </a:t>
            </a:r>
            <a:r>
              <a:rPr sz="1600" spc="-20" dirty="0">
                <a:solidFill>
                  <a:srgbClr val="FFFFFF"/>
                </a:solidFill>
                <a:latin typeface="Carlito"/>
                <a:cs typeface="Carlito"/>
              </a:rPr>
              <a:t>100% </a:t>
            </a:r>
            <a:r>
              <a:rPr sz="1600" spc="-10" dirty="0">
                <a:solidFill>
                  <a:srgbClr val="FFFFFF"/>
                </a:solidFill>
                <a:latin typeface="Carlito"/>
                <a:cs typeface="Carlito"/>
              </a:rPr>
              <a:t>success</a:t>
            </a:r>
            <a:r>
              <a:rPr sz="1600" spc="45" dirty="0">
                <a:solidFill>
                  <a:srgbClr val="FFFFFF"/>
                </a:solidFill>
                <a:latin typeface="Carlito"/>
                <a:cs typeface="Carlito"/>
              </a:rPr>
              <a:t> </a:t>
            </a:r>
            <a:r>
              <a:rPr sz="1600" spc="-40" dirty="0">
                <a:solidFill>
                  <a:srgbClr val="FFFFFF"/>
                </a:solidFill>
                <a:latin typeface="Carlito"/>
                <a:cs typeface="Carlito"/>
              </a:rPr>
              <a:t>rate</a:t>
            </a:r>
            <a:endParaRPr sz="1600" dirty="0">
              <a:latin typeface="Carlito"/>
              <a:cs typeface="Carlito"/>
            </a:endParaRPr>
          </a:p>
          <a:p>
            <a:pPr marL="12700">
              <a:lnSpc>
                <a:spcPct val="100000"/>
              </a:lnSpc>
              <a:spcBef>
                <a:spcPts val="250"/>
              </a:spcBef>
            </a:pPr>
            <a:r>
              <a:rPr sz="1600" spc="-25" dirty="0">
                <a:solidFill>
                  <a:srgbClr val="FFFFFF"/>
                </a:solidFill>
                <a:latin typeface="Carlito"/>
                <a:cs typeface="Carlito"/>
              </a:rPr>
              <a:t>VLEO </a:t>
            </a:r>
            <a:r>
              <a:rPr sz="1600" spc="-20" dirty="0">
                <a:solidFill>
                  <a:srgbClr val="FFFFFF"/>
                </a:solidFill>
                <a:latin typeface="Carlito"/>
                <a:cs typeface="Carlito"/>
              </a:rPr>
              <a:t>(14) </a:t>
            </a:r>
            <a:r>
              <a:rPr sz="1600" spc="-5" dirty="0">
                <a:solidFill>
                  <a:srgbClr val="FFFFFF"/>
                </a:solidFill>
                <a:latin typeface="Carlito"/>
                <a:cs typeface="Carlito"/>
              </a:rPr>
              <a:t>has </a:t>
            </a:r>
            <a:r>
              <a:rPr sz="1600" spc="-20" dirty="0">
                <a:solidFill>
                  <a:srgbClr val="FFFFFF"/>
                </a:solidFill>
                <a:latin typeface="Carlito"/>
                <a:cs typeface="Carlito"/>
              </a:rPr>
              <a:t>decent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5" dirty="0">
                <a:solidFill>
                  <a:srgbClr val="FFFFFF"/>
                </a:solidFill>
                <a:latin typeface="Carlito"/>
                <a:cs typeface="Carlito"/>
              </a:rPr>
              <a:t>and</a:t>
            </a:r>
            <a:r>
              <a:rPr sz="1600" spc="150" dirty="0">
                <a:solidFill>
                  <a:srgbClr val="FFFFFF"/>
                </a:solidFill>
                <a:latin typeface="Carlito"/>
                <a:cs typeface="Carlito"/>
              </a:rPr>
              <a:t> </a:t>
            </a:r>
            <a:r>
              <a:rPr sz="1600" spc="-25" dirty="0">
                <a:solidFill>
                  <a:srgbClr val="FFFFFF"/>
                </a:solidFill>
                <a:latin typeface="Carlito"/>
                <a:cs typeface="Carlito"/>
              </a:rPr>
              <a:t>attempts</a:t>
            </a:r>
            <a:endParaRPr sz="1600" dirty="0">
              <a:latin typeface="Carlito"/>
              <a:cs typeface="Carlito"/>
            </a:endParaRPr>
          </a:p>
          <a:p>
            <a:pPr marL="12700">
              <a:lnSpc>
                <a:spcPct val="100000"/>
              </a:lnSpc>
              <a:spcBef>
                <a:spcPts val="395"/>
              </a:spcBef>
            </a:pPr>
            <a:r>
              <a:rPr sz="1600" spc="-5" dirty="0">
                <a:solidFill>
                  <a:srgbClr val="FFFFFF"/>
                </a:solidFill>
                <a:latin typeface="Carlito"/>
                <a:cs typeface="Carlito"/>
              </a:rPr>
              <a:t>SO </a:t>
            </a:r>
            <a:r>
              <a:rPr sz="1600" spc="-15" dirty="0">
                <a:solidFill>
                  <a:srgbClr val="FFFFFF"/>
                </a:solidFill>
                <a:latin typeface="Carlito"/>
                <a:cs typeface="Carlito"/>
              </a:rPr>
              <a:t>(1) </a:t>
            </a:r>
            <a:r>
              <a:rPr sz="1600" spc="-5" dirty="0">
                <a:solidFill>
                  <a:srgbClr val="FFFFFF"/>
                </a:solidFill>
                <a:latin typeface="Carlito"/>
                <a:cs typeface="Carlito"/>
              </a:rPr>
              <a:t>has </a:t>
            </a:r>
            <a:r>
              <a:rPr sz="1600" spc="-15" dirty="0">
                <a:solidFill>
                  <a:srgbClr val="FFFFFF"/>
                </a:solidFill>
                <a:latin typeface="Carlito"/>
                <a:cs typeface="Carlito"/>
              </a:rPr>
              <a:t>0% success</a:t>
            </a:r>
            <a:r>
              <a:rPr sz="1600" spc="85" dirty="0">
                <a:solidFill>
                  <a:srgbClr val="FFFFFF"/>
                </a:solidFill>
                <a:latin typeface="Carlito"/>
                <a:cs typeface="Carlito"/>
              </a:rPr>
              <a:t> </a:t>
            </a:r>
            <a:r>
              <a:rPr sz="1600" spc="-40" dirty="0">
                <a:solidFill>
                  <a:srgbClr val="FFFFFF"/>
                </a:solidFill>
                <a:latin typeface="Carlito"/>
                <a:cs typeface="Carlito"/>
              </a:rPr>
              <a:t>rate</a:t>
            </a:r>
            <a:endParaRPr sz="1600" dirty="0">
              <a:latin typeface="Carlito"/>
              <a:cs typeface="Carlito"/>
            </a:endParaRPr>
          </a:p>
          <a:p>
            <a:pPr marL="12700">
              <a:lnSpc>
                <a:spcPct val="100000"/>
              </a:lnSpc>
              <a:spcBef>
                <a:spcPts val="565"/>
              </a:spcBef>
            </a:pPr>
            <a:r>
              <a:rPr sz="1600" spc="-40" dirty="0">
                <a:solidFill>
                  <a:srgbClr val="FFFFFF"/>
                </a:solidFill>
                <a:latin typeface="Carlito"/>
                <a:cs typeface="Carlito"/>
              </a:rPr>
              <a:t>GTO </a:t>
            </a:r>
            <a:r>
              <a:rPr sz="1600" spc="-20" dirty="0">
                <a:solidFill>
                  <a:srgbClr val="FFFFFF"/>
                </a:solidFill>
                <a:latin typeface="Carlito"/>
                <a:cs typeface="Carlito"/>
              </a:rPr>
              <a:t>(27) </a:t>
            </a:r>
            <a:r>
              <a:rPr sz="1600" spc="-5" dirty="0">
                <a:solidFill>
                  <a:srgbClr val="FFFFFF"/>
                </a:solidFill>
                <a:latin typeface="Carlito"/>
                <a:cs typeface="Carlito"/>
              </a:rPr>
              <a:t>has the </a:t>
            </a:r>
            <a:r>
              <a:rPr sz="1600" spc="-20" dirty="0">
                <a:solidFill>
                  <a:srgbClr val="FFFFFF"/>
                </a:solidFill>
                <a:latin typeface="Carlito"/>
                <a:cs typeface="Carlito"/>
              </a:rPr>
              <a:t>around 50%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but </a:t>
            </a:r>
            <a:r>
              <a:rPr sz="1600" spc="-20" dirty="0">
                <a:solidFill>
                  <a:srgbClr val="FFFFFF"/>
                </a:solidFill>
                <a:latin typeface="Carlito"/>
                <a:cs typeface="Carlito"/>
              </a:rPr>
              <a:t>largest</a:t>
            </a:r>
            <a:r>
              <a:rPr sz="1600" spc="225" dirty="0">
                <a:solidFill>
                  <a:srgbClr val="FFFFFF"/>
                </a:solidFill>
                <a:latin typeface="Carlito"/>
                <a:cs typeface="Carlito"/>
              </a:rPr>
              <a:t> </a:t>
            </a:r>
            <a:r>
              <a:rPr sz="1600" spc="-5" dirty="0">
                <a:solidFill>
                  <a:srgbClr val="FFFFFF"/>
                </a:solidFill>
                <a:latin typeface="Carlito"/>
                <a:cs typeface="Carlito"/>
              </a:rPr>
              <a:t>sample</a:t>
            </a:r>
            <a:endParaRPr sz="1600" dirty="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403463" y="3387597"/>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1"/>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135" dirty="0">
                <a:solidFill>
                  <a:srgbClr val="BB562C"/>
                </a:solidFill>
              </a:rPr>
              <a:t>Orbit</a:t>
            </a:r>
            <a:r>
              <a:rPr sz="3600" spc="-760" dirty="0">
                <a:solidFill>
                  <a:srgbClr val="BB562C"/>
                </a:solidFill>
              </a:rPr>
              <a:t> </a:t>
            </a:r>
            <a:r>
              <a:rPr sz="3600" spc="-145" dirty="0">
                <a:solidFill>
                  <a:srgbClr val="BB562C"/>
                </a:solidFill>
              </a:rPr>
              <a:t>type</a:t>
            </a:r>
            <a:endParaRPr sz="360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rgbClr val="FFFFFF"/>
                </a:solidFill>
                <a:latin typeface="Carlito"/>
                <a:cs typeface="Carlito"/>
              </a:rPr>
              <a:t>Launch Orbit </a:t>
            </a:r>
            <a:r>
              <a:rPr sz="1600" spc="-25" dirty="0">
                <a:solidFill>
                  <a:srgbClr val="FFFFFF"/>
                </a:solidFill>
                <a:latin typeface="Carlito"/>
                <a:cs typeface="Carlito"/>
              </a:rPr>
              <a:t>preferences </a:t>
            </a:r>
            <a:r>
              <a:rPr sz="1600" spc="-5" dirty="0">
                <a:solidFill>
                  <a:srgbClr val="FFFFFF"/>
                </a:solidFill>
                <a:latin typeface="Carlito"/>
                <a:cs typeface="Carlito"/>
              </a:rPr>
              <a:t>changed </a:t>
            </a:r>
            <a:r>
              <a:rPr sz="1600" spc="-20" dirty="0">
                <a:solidFill>
                  <a:srgbClr val="FFFFFF"/>
                </a:solidFill>
                <a:latin typeface="Carlito"/>
                <a:cs typeface="Carlito"/>
              </a:rPr>
              <a:t>over </a:t>
            </a:r>
            <a:r>
              <a:rPr sz="1600" spc="-10" dirty="0">
                <a:solidFill>
                  <a:srgbClr val="FFFFFF"/>
                </a:solidFill>
                <a:latin typeface="Carlito"/>
                <a:cs typeface="Carlito"/>
              </a:rPr>
              <a:t>Flight </a:t>
            </a:r>
            <a:r>
              <a:rPr sz="1600" spc="-50" dirty="0">
                <a:solidFill>
                  <a:srgbClr val="FFFFFF"/>
                </a:solidFill>
                <a:latin typeface="Carlito"/>
                <a:cs typeface="Carlito"/>
              </a:rPr>
              <a:t>Number.  </a:t>
            </a:r>
            <a:r>
              <a:rPr sz="1600" spc="-15" dirty="0">
                <a:solidFill>
                  <a:srgbClr val="FFFFFF"/>
                </a:solidFill>
                <a:latin typeface="Carlito"/>
                <a:cs typeface="Carlito"/>
              </a:rPr>
              <a:t>Launch </a:t>
            </a:r>
            <a:r>
              <a:rPr sz="1600" spc="-25" dirty="0">
                <a:solidFill>
                  <a:srgbClr val="FFFFFF"/>
                </a:solidFill>
                <a:latin typeface="Carlito"/>
                <a:cs typeface="Carlito"/>
              </a:rPr>
              <a:t>Outcome </a:t>
            </a:r>
            <a:r>
              <a:rPr sz="1600" spc="-15" dirty="0">
                <a:solidFill>
                  <a:srgbClr val="FFFFFF"/>
                </a:solidFill>
                <a:latin typeface="Carlito"/>
                <a:cs typeface="Carlito"/>
              </a:rPr>
              <a:t>seems to </a:t>
            </a:r>
            <a:r>
              <a:rPr sz="1600" spc="-25" dirty="0">
                <a:solidFill>
                  <a:srgbClr val="FFFFFF"/>
                </a:solidFill>
                <a:latin typeface="Carlito"/>
                <a:cs typeface="Carlito"/>
              </a:rPr>
              <a:t>correlate </a:t>
            </a:r>
            <a:r>
              <a:rPr sz="1600" spc="-5" dirty="0">
                <a:solidFill>
                  <a:srgbClr val="FFFFFF"/>
                </a:solidFill>
                <a:latin typeface="Carlito"/>
                <a:cs typeface="Carlito"/>
              </a:rPr>
              <a:t>with this</a:t>
            </a:r>
            <a:r>
              <a:rPr sz="1600" spc="120" dirty="0">
                <a:solidFill>
                  <a:srgbClr val="FFFFFF"/>
                </a:solidFill>
                <a:latin typeface="Carlito"/>
                <a:cs typeface="Carlito"/>
              </a:rPr>
              <a:t> </a:t>
            </a:r>
            <a:r>
              <a:rPr sz="1600" spc="-25" dirty="0">
                <a:solidFill>
                  <a:srgbClr val="FFFFFF"/>
                </a:solidFill>
                <a:latin typeface="Carlito"/>
                <a:cs typeface="Carlito"/>
              </a:rPr>
              <a:t>preference.</a:t>
            </a:r>
            <a:endParaRPr sz="1600">
              <a:latin typeface="Carlito"/>
              <a:cs typeface="Carlito"/>
            </a:endParaRPr>
          </a:p>
          <a:p>
            <a:pPr marL="12700" marR="5080">
              <a:lnSpc>
                <a:spcPts val="2330"/>
              </a:lnSpc>
              <a:spcBef>
                <a:spcPts val="135"/>
              </a:spcBef>
            </a:pPr>
            <a:r>
              <a:rPr sz="1600" spc="-15" dirty="0">
                <a:solidFill>
                  <a:srgbClr val="FFFFFF"/>
                </a:solidFill>
                <a:latin typeface="Carlito"/>
                <a:cs typeface="Carlito"/>
              </a:rPr>
              <a:t>SpaceX </a:t>
            </a:r>
            <a:r>
              <a:rPr sz="1600" spc="-20" dirty="0">
                <a:solidFill>
                  <a:srgbClr val="FFFFFF"/>
                </a:solidFill>
                <a:latin typeface="Carlito"/>
                <a:cs typeface="Carlito"/>
              </a:rPr>
              <a:t>started </a:t>
            </a:r>
            <a:r>
              <a:rPr sz="1600" spc="-5" dirty="0">
                <a:solidFill>
                  <a:srgbClr val="FFFFFF"/>
                </a:solidFill>
                <a:latin typeface="Carlito"/>
                <a:cs typeface="Carlito"/>
              </a:rPr>
              <a:t>with </a:t>
            </a:r>
            <a:r>
              <a:rPr sz="1600" spc="-25" dirty="0">
                <a:solidFill>
                  <a:srgbClr val="FFFFFF"/>
                </a:solidFill>
                <a:latin typeface="Carlito"/>
                <a:cs typeface="Carlito"/>
              </a:rPr>
              <a:t>LEO </a:t>
            </a:r>
            <a:r>
              <a:rPr sz="1600" spc="-5" dirty="0">
                <a:solidFill>
                  <a:srgbClr val="FFFFFF"/>
                </a:solidFill>
                <a:latin typeface="Carlito"/>
                <a:cs typeface="Carlito"/>
              </a:rPr>
              <a:t>orbits which </a:t>
            </a:r>
            <a:r>
              <a:rPr sz="1600" spc="-20" dirty="0">
                <a:solidFill>
                  <a:srgbClr val="FFFFFF"/>
                </a:solidFill>
                <a:latin typeface="Carlito"/>
                <a:cs typeface="Carlito"/>
              </a:rPr>
              <a:t>saw </a:t>
            </a:r>
            <a:r>
              <a:rPr sz="1600" spc="-25" dirty="0">
                <a:solidFill>
                  <a:srgbClr val="FFFFFF"/>
                </a:solidFill>
                <a:latin typeface="Carlito"/>
                <a:cs typeface="Carlito"/>
              </a:rPr>
              <a:t>moderate </a:t>
            </a:r>
            <a:r>
              <a:rPr sz="1600" spc="-15" dirty="0">
                <a:solidFill>
                  <a:srgbClr val="FFFFFF"/>
                </a:solidFill>
                <a:latin typeface="Carlito"/>
                <a:cs typeface="Carlito"/>
              </a:rPr>
              <a:t>success </a:t>
            </a:r>
            <a:r>
              <a:rPr sz="1600" spc="-25" dirty="0">
                <a:solidFill>
                  <a:srgbClr val="FFFFFF"/>
                </a:solidFill>
                <a:latin typeface="Carlito"/>
                <a:cs typeface="Carlito"/>
              </a:rPr>
              <a:t>LEO </a:t>
            </a:r>
            <a:r>
              <a:rPr sz="1600" spc="-5" dirty="0">
                <a:solidFill>
                  <a:srgbClr val="FFFFFF"/>
                </a:solidFill>
                <a:latin typeface="Carlito"/>
                <a:cs typeface="Carlito"/>
              </a:rPr>
              <a:t>and </a:t>
            </a:r>
            <a:r>
              <a:rPr sz="1600" spc="-25" dirty="0">
                <a:solidFill>
                  <a:srgbClr val="FFFFFF"/>
                </a:solidFill>
                <a:latin typeface="Carlito"/>
                <a:cs typeface="Carlito"/>
              </a:rPr>
              <a:t>returned </a:t>
            </a:r>
            <a:r>
              <a:rPr sz="1600" spc="-15" dirty="0">
                <a:solidFill>
                  <a:srgbClr val="FFFFFF"/>
                </a:solidFill>
                <a:latin typeface="Carlito"/>
                <a:cs typeface="Carlito"/>
              </a:rPr>
              <a:t>to </a:t>
            </a:r>
            <a:r>
              <a:rPr sz="1600" spc="-25" dirty="0">
                <a:solidFill>
                  <a:srgbClr val="FFFFFF"/>
                </a:solidFill>
                <a:latin typeface="Carlito"/>
                <a:cs typeface="Carlito"/>
              </a:rPr>
              <a:t>VLEO </a:t>
            </a:r>
            <a:r>
              <a:rPr sz="1600" dirty="0">
                <a:solidFill>
                  <a:srgbClr val="FFFFFF"/>
                </a:solidFill>
                <a:latin typeface="Carlito"/>
                <a:cs typeface="Carlito"/>
              </a:rPr>
              <a:t>in </a:t>
            </a:r>
            <a:r>
              <a:rPr sz="1600" spc="-25" dirty="0">
                <a:solidFill>
                  <a:srgbClr val="FFFFFF"/>
                </a:solidFill>
                <a:latin typeface="Carlito"/>
                <a:cs typeface="Carlito"/>
              </a:rPr>
              <a:t>recent </a:t>
            </a:r>
            <a:r>
              <a:rPr sz="1600" spc="-5" dirty="0">
                <a:solidFill>
                  <a:srgbClr val="FFFFFF"/>
                </a:solidFill>
                <a:latin typeface="Carlito"/>
                <a:cs typeface="Carlito"/>
              </a:rPr>
              <a:t>launches  </a:t>
            </a:r>
            <a:r>
              <a:rPr sz="1600" spc="-15" dirty="0">
                <a:solidFill>
                  <a:srgbClr val="FFFFFF"/>
                </a:solidFill>
                <a:latin typeface="Carlito"/>
                <a:cs typeface="Carlito"/>
              </a:rPr>
              <a:t>SpaceX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5" dirty="0">
                <a:solidFill>
                  <a:srgbClr val="FFFFFF"/>
                </a:solidFill>
                <a:latin typeface="Carlito"/>
                <a:cs typeface="Carlito"/>
              </a:rPr>
              <a:t>perform better </a:t>
            </a:r>
            <a:r>
              <a:rPr sz="1600" dirty="0">
                <a:solidFill>
                  <a:srgbClr val="FFFFFF"/>
                </a:solidFill>
                <a:latin typeface="Carlito"/>
                <a:cs typeface="Carlito"/>
              </a:rPr>
              <a:t>in </a:t>
            </a:r>
            <a:r>
              <a:rPr sz="1600" spc="-20" dirty="0">
                <a:solidFill>
                  <a:srgbClr val="FFFFFF"/>
                </a:solidFill>
                <a:latin typeface="Carlito"/>
                <a:cs typeface="Carlito"/>
              </a:rPr>
              <a:t>lower </a:t>
            </a:r>
            <a:r>
              <a:rPr sz="1600" spc="-5" dirty="0">
                <a:solidFill>
                  <a:srgbClr val="FFFFFF"/>
                </a:solidFill>
                <a:latin typeface="Carlito"/>
                <a:cs typeface="Carlito"/>
              </a:rPr>
              <a:t>orbits or </a:t>
            </a:r>
            <a:r>
              <a:rPr sz="1600" spc="-20" dirty="0">
                <a:solidFill>
                  <a:srgbClr val="FFFFFF"/>
                </a:solidFill>
                <a:latin typeface="Carlito"/>
                <a:cs typeface="Carlito"/>
              </a:rPr>
              <a:t>Sun-synchronous</a:t>
            </a:r>
            <a:r>
              <a:rPr sz="1600" spc="275" dirty="0">
                <a:solidFill>
                  <a:srgbClr val="FFFFFF"/>
                </a:solidFill>
                <a:latin typeface="Carlito"/>
                <a:cs typeface="Carlito"/>
              </a:rPr>
              <a:t> </a:t>
            </a:r>
            <a:r>
              <a:rPr sz="1600" spc="-5" dirty="0">
                <a:solidFill>
                  <a:srgbClr val="FFFFFF"/>
                </a:solidFill>
                <a:latin typeface="Carlito"/>
                <a:cs typeface="Carlito"/>
              </a:rPr>
              <a:t>orbits</a:t>
            </a:r>
            <a:endParaRPr sz="1600">
              <a:latin typeface="Carlito"/>
              <a:cs typeface="Carlito"/>
            </a:endParaRPr>
          </a:p>
        </p:txBody>
      </p:sp>
      <p:sp>
        <p:nvSpPr>
          <p:cNvPr id="7" name="object 7"/>
          <p:cNvSpPr/>
          <p:nvPr/>
        </p:nvSpPr>
        <p:spPr>
          <a:xfrm>
            <a:off x="796413" y="1644395"/>
            <a:ext cx="11343770"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1"/>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chemeClr val="tx1"/>
                </a:solidFill>
              </a:rPr>
              <a:t>Payload </a:t>
            </a:r>
            <a:r>
              <a:rPr sz="3600" spc="-300" dirty="0">
                <a:solidFill>
                  <a:schemeClr val="tx1"/>
                </a:solidFill>
              </a:rPr>
              <a:t>vs. </a:t>
            </a:r>
            <a:r>
              <a:rPr sz="3600" spc="-135" dirty="0">
                <a:solidFill>
                  <a:schemeClr val="tx1"/>
                </a:solidFill>
              </a:rPr>
              <a:t>Orbit</a:t>
            </a:r>
            <a:r>
              <a:rPr sz="3600" spc="-465" dirty="0">
                <a:solidFill>
                  <a:schemeClr val="tx1"/>
                </a:solidFill>
              </a:rPr>
              <a:t> </a:t>
            </a:r>
            <a:r>
              <a:rPr sz="3600" spc="-145" dirty="0">
                <a:solidFill>
                  <a:schemeClr val="tx1"/>
                </a:solidFill>
              </a:rPr>
              <a:t>type</a:t>
            </a:r>
            <a:endParaRPr sz="3600" dirty="0">
              <a:solidFill>
                <a:schemeClr val="tx1"/>
              </a:solidFill>
            </a:endParaRPr>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a:latin typeface="Carlito"/>
              <a:cs typeface="Carlito"/>
            </a:endParaRPr>
          </a:p>
        </p:txBody>
      </p:sp>
      <p:sp>
        <p:nvSpPr>
          <p:cNvPr id="7" name="object 7"/>
          <p:cNvSpPr/>
          <p:nvPr/>
        </p:nvSpPr>
        <p:spPr>
          <a:xfrm>
            <a:off x="658761" y="1615439"/>
            <a:ext cx="11481422"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1"/>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chemeClr val="tx1"/>
                </a:solidFill>
              </a:rPr>
              <a:t>Launch </a:t>
            </a:r>
            <a:r>
              <a:rPr sz="3600" spc="-425" dirty="0">
                <a:solidFill>
                  <a:schemeClr val="tx1"/>
                </a:solidFill>
              </a:rPr>
              <a:t>Success </a:t>
            </a:r>
            <a:r>
              <a:rPr sz="3600" spc="-335" dirty="0">
                <a:solidFill>
                  <a:schemeClr val="tx1"/>
                </a:solidFill>
              </a:rPr>
              <a:t>Yearly</a:t>
            </a:r>
            <a:r>
              <a:rPr sz="3600" spc="-470" dirty="0">
                <a:solidFill>
                  <a:schemeClr val="tx1"/>
                </a:solidFill>
              </a:rPr>
              <a:t> </a:t>
            </a:r>
            <a:r>
              <a:rPr sz="3600" spc="-305" dirty="0">
                <a:solidFill>
                  <a:schemeClr val="tx1"/>
                </a:solidFill>
              </a:rPr>
              <a:t>Trend</a:t>
            </a:r>
            <a:endParaRPr sz="3600" dirty="0">
              <a:solidFill>
                <a:schemeClr val="tx1"/>
              </a:solidFill>
            </a:endParaRPr>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26075" cy="1245235"/>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sz="8000" spc="-50" dirty="0">
                <a:solidFill>
                  <a:srgbClr val="242424"/>
                </a:solidFill>
                <a:latin typeface="Arial"/>
                <a:cs typeface="Arial"/>
              </a:rPr>
              <a:t>with</a:t>
            </a:r>
            <a:r>
              <a:rPr sz="8000" spc="-1315" dirty="0">
                <a:solidFill>
                  <a:srgbClr val="242424"/>
                </a:solidFill>
                <a:latin typeface="Arial"/>
                <a:cs typeface="Arial"/>
              </a:rPr>
              <a:t> </a:t>
            </a:r>
            <a:r>
              <a:rPr sz="8000" spc="-1270" dirty="0">
                <a:solidFill>
                  <a:srgbClr val="242424"/>
                </a:solidFill>
                <a:latin typeface="Arial"/>
                <a:cs typeface="Arial"/>
              </a:rPr>
              <a:t>SQL</a:t>
            </a:r>
            <a:endParaRPr sz="8000">
              <a:latin typeface="Arial"/>
              <a:cs typeface="Arial"/>
            </a:endParaRPr>
          </a:p>
        </p:txBody>
      </p:sp>
      <p:sp>
        <p:nvSpPr>
          <p:cNvPr id="4" name="object 4"/>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AE10330-CEED-5407-8C1C-5291697347C8}"/>
              </a:ext>
            </a:extLst>
          </p:cNvPr>
          <p:cNvSpPr txBox="1">
            <a:spLocks noGrp="1"/>
          </p:cNvSpPr>
          <p:nvPr>
            <p:ph type="title"/>
          </p:nvPr>
        </p:nvSpPr>
        <p:spPr>
          <a:xfrm>
            <a:off x="1019149" y="260984"/>
            <a:ext cx="10153700" cy="1380489"/>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uFill>
                  <a:solidFill>
                    <a:srgbClr val="7D7D7D"/>
                  </a:solidFill>
                </a:uFill>
              </a:rPr>
              <a:t>Executive</a:t>
            </a:r>
            <a:r>
              <a:rPr u="heavy" spc="-495" dirty="0">
                <a:uFill>
                  <a:solidFill>
                    <a:srgbClr val="7D7D7D"/>
                  </a:solidFill>
                </a:uFill>
              </a:rPr>
              <a:t> </a:t>
            </a:r>
            <a:r>
              <a:rPr u="heavy" spc="-370" dirty="0">
                <a:uFill>
                  <a:solidFill>
                    <a:srgbClr val="7D7D7D"/>
                  </a:solidFill>
                </a:uFill>
              </a:rPr>
              <a:t>Summary	</a:t>
            </a:r>
          </a:p>
        </p:txBody>
      </p:sp>
      <p:sp>
        <p:nvSpPr>
          <p:cNvPr id="6" name="TextBox 5">
            <a:extLst>
              <a:ext uri="{FF2B5EF4-FFF2-40B4-BE49-F238E27FC236}">
                <a16:creationId xmlns:a16="http://schemas.microsoft.com/office/drawing/2014/main" id="{2AC13F2D-888F-E7CF-58CB-CB0D6A57E39D}"/>
              </a:ext>
            </a:extLst>
          </p:cNvPr>
          <p:cNvSpPr txBox="1"/>
          <p:nvPr/>
        </p:nvSpPr>
        <p:spPr>
          <a:xfrm>
            <a:off x="1238865" y="1946787"/>
            <a:ext cx="10038735" cy="3693319"/>
          </a:xfrm>
          <a:prstGeom prst="rect">
            <a:avLst/>
          </a:prstGeom>
          <a:noFill/>
        </p:spPr>
        <p:txBody>
          <a:bodyPr wrap="square" rtlCol="0">
            <a:spAutoFit/>
          </a:bodyPr>
          <a:lstStyle/>
          <a:p>
            <a:r>
              <a:rPr lang="en-IN"/>
              <a:t>Gathered data from the publicly available SpaceX API and the SpaceX Wikipedia page. Generated a new column called 'class' that categorizes landings as successful. Analyzed data utilizing SQL, visualized it through the use of folium maps and dashboards. Selected pertinent columns to serve as features. Converted all categorical variables into binary format using one hot encoding.  Utilized standardized data and employed GridSearchCV to identify optimal parameters for machine learning models. Display the accuracy score for all models.</a:t>
            </a:r>
          </a:p>
          <a:p>
            <a:endParaRPr lang="en-IN"/>
          </a:p>
          <a:p>
            <a:r>
              <a:rPr lang="en-IN"/>
              <a:t>Four machine learning models were generated: Logistic Regression, Support Vector Machine, Decision Tree Classifier, and K Nearest Neighbors. All yielded comparable outcomes with an accuracy percentage of approximately 83.33%. All models exhibited an overestimation of successful landings. Additional data is required to enhance model determination and improve accuracy.</a:t>
            </a:r>
          </a:p>
          <a:p>
            <a:endParaRPr lang="en-IN"/>
          </a:p>
          <a:p>
            <a:endParaRPr lang="en-IN" dirty="0"/>
          </a:p>
        </p:txBody>
      </p:sp>
    </p:spTree>
    <p:extLst>
      <p:ext uri="{BB962C8B-B14F-4D97-AF65-F5344CB8AC3E}">
        <p14:creationId xmlns:p14="http://schemas.microsoft.com/office/powerpoint/2010/main" val="139817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310370"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spc="-540" dirty="0"/>
              <a:t>Each </a:t>
            </a:r>
            <a:r>
              <a:rPr spc="-275" dirty="0"/>
              <a:t>Mission</a:t>
            </a:r>
            <a:r>
              <a:rPr spc="-894" dirty="0"/>
              <a:t> </a:t>
            </a:r>
            <a:r>
              <a:rPr spc="-320" dirty="0"/>
              <a:t>Outcome</a:t>
            </a:r>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55648"/>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spc="-434" dirty="0"/>
              <a:t>Payload</a:t>
            </a: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32</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9384030" cy="756920"/>
          </a:xfrm>
          <a:prstGeom prst="rect">
            <a:avLst/>
          </a:prstGeom>
        </p:spPr>
        <p:txBody>
          <a:bodyPr vert="horz" wrap="square" lIns="0" tIns="12700" rIns="0" bIns="0" rtlCol="0">
            <a:spAutoFit/>
          </a:bodyPr>
          <a:lstStyle/>
          <a:p>
            <a:pPr marL="12700">
              <a:lnSpc>
                <a:spcPct val="100000"/>
              </a:lnSpc>
              <a:spcBef>
                <a:spcPts val="100"/>
              </a:spcBef>
            </a:pPr>
            <a:r>
              <a:rPr spc="-305" dirty="0"/>
              <a:t>2015 </a:t>
            </a:r>
            <a:r>
              <a:rPr spc="-370" dirty="0"/>
              <a:t>Failed </a:t>
            </a:r>
            <a:r>
              <a:rPr spc="-320" dirty="0"/>
              <a:t>Drone </a:t>
            </a:r>
            <a:r>
              <a:rPr spc="-409" dirty="0"/>
              <a:t>Ship </a:t>
            </a:r>
            <a:r>
              <a:rPr spc="-370" dirty="0"/>
              <a:t>Landing</a:t>
            </a:r>
            <a:r>
              <a:rPr spc="-695" dirty="0"/>
              <a:t> </a:t>
            </a:r>
            <a:r>
              <a:rPr spc="-455" dirty="0"/>
              <a:t>Records</a:t>
            </a:r>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4284" y="-43129"/>
            <a:ext cx="9601200" cy="1485900"/>
          </a:xfrm>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3" name="object 3"/>
          <p:cNvSpPr txBox="1"/>
          <p:nvPr/>
        </p:nvSpPr>
        <p:spPr>
          <a:xfrm>
            <a:off x="1154747" y="6106261"/>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1283356" y="2367066"/>
            <a:ext cx="10279380"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91706" y="5749947"/>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dirty="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dirty="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37</a:t>
            </a:fld>
            <a:endParaRPr dirty="0"/>
          </a:p>
        </p:txBody>
      </p:sp>
      <p:sp>
        <p:nvSpPr>
          <p:cNvPr id="10" name="TextBox 9">
            <a:extLst>
              <a:ext uri="{FF2B5EF4-FFF2-40B4-BE49-F238E27FC236}">
                <a16:creationId xmlns:a16="http://schemas.microsoft.com/office/drawing/2014/main" id="{636E6A14-F02A-335C-82A4-8A4637EE5F9C}"/>
              </a:ext>
            </a:extLst>
          </p:cNvPr>
          <p:cNvSpPr txBox="1"/>
          <p:nvPr/>
        </p:nvSpPr>
        <p:spPr>
          <a:xfrm>
            <a:off x="1199535" y="496548"/>
            <a:ext cx="8740877" cy="830997"/>
          </a:xfrm>
          <a:prstGeom prst="rect">
            <a:avLst/>
          </a:prstGeom>
          <a:noFill/>
        </p:spPr>
        <p:txBody>
          <a:bodyPr wrap="square">
            <a:spAutoFit/>
          </a:bodyPr>
          <a:lstStyle/>
          <a:p>
            <a:r>
              <a:rPr lang="en-IN" sz="4800" u="heavy" spc="-320" dirty="0">
                <a:uFill>
                  <a:solidFill>
                    <a:srgbClr val="7D7D7D"/>
                  </a:solidFill>
                </a:uFill>
                <a:latin typeface="Arial" panose="020B0604020202020204" pitchFamily="34" charset="0"/>
                <a:cs typeface="Arial" panose="020B0604020202020204" pitchFamily="34" charset="0"/>
              </a:rPr>
              <a:t>Color-Coded </a:t>
            </a:r>
            <a:r>
              <a:rPr lang="en-IN" sz="4800" u="heavy" spc="-370" dirty="0">
                <a:uFill>
                  <a:solidFill>
                    <a:srgbClr val="7D7D7D"/>
                  </a:solidFill>
                </a:uFill>
                <a:latin typeface="Arial" panose="020B0604020202020204" pitchFamily="34" charset="0"/>
                <a:cs typeface="Arial" panose="020B0604020202020204" pitchFamily="34" charset="0"/>
              </a:rPr>
              <a:t>Launch</a:t>
            </a:r>
            <a:r>
              <a:rPr lang="en-IN" sz="4800" u="heavy" spc="-530" dirty="0">
                <a:uFill>
                  <a:solidFill>
                    <a:srgbClr val="7D7D7D"/>
                  </a:solidFill>
                </a:uFill>
                <a:latin typeface="Arial" panose="020B0604020202020204" pitchFamily="34" charset="0"/>
                <a:cs typeface="Arial" panose="020B0604020202020204" pitchFamily="34" charset="0"/>
              </a:rPr>
              <a:t> </a:t>
            </a:r>
            <a:r>
              <a:rPr lang="en-IN" sz="4800" u="heavy" spc="-270" dirty="0">
                <a:uFill>
                  <a:solidFill>
                    <a:srgbClr val="7D7D7D"/>
                  </a:solidFill>
                </a:uFill>
                <a:latin typeface="Arial" panose="020B0604020202020204" pitchFamily="34" charset="0"/>
                <a:cs typeface="Arial" panose="020B0604020202020204" pitchFamily="34" charset="0"/>
              </a:rPr>
              <a:t>Markers</a:t>
            </a:r>
            <a:endParaRPr lang="en-IN" sz="4800" dirty="0">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a:latin typeface="Carlito"/>
              <a:cs typeface="Carlito"/>
            </a:endParaRPr>
          </a:p>
        </p:txBody>
      </p:sp>
      <p:sp>
        <p:nvSpPr>
          <p:cNvPr id="4" name="object 4"/>
          <p:cNvSpPr/>
          <p:nvPr/>
        </p:nvSpPr>
        <p:spPr>
          <a:xfrm>
            <a:off x="1697047" y="1581913"/>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343150" y="3442335"/>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38</a:t>
            </a:fld>
            <a:endParaRPr dirty="0"/>
          </a:p>
        </p:txBody>
      </p:sp>
      <p:sp>
        <p:nvSpPr>
          <p:cNvPr id="11" name="TextBox 10">
            <a:extLst>
              <a:ext uri="{FF2B5EF4-FFF2-40B4-BE49-F238E27FC236}">
                <a16:creationId xmlns:a16="http://schemas.microsoft.com/office/drawing/2014/main" id="{5E38E611-329B-6FF5-963C-F0FE5763DA19}"/>
              </a:ext>
            </a:extLst>
          </p:cNvPr>
          <p:cNvSpPr txBox="1"/>
          <p:nvPr/>
        </p:nvSpPr>
        <p:spPr>
          <a:xfrm>
            <a:off x="1503106" y="223743"/>
            <a:ext cx="8583561" cy="923330"/>
          </a:xfrm>
          <a:prstGeom prst="rect">
            <a:avLst/>
          </a:prstGeom>
          <a:noFill/>
        </p:spPr>
        <p:txBody>
          <a:bodyPr wrap="square" rtlCol="0">
            <a:spAutoFit/>
          </a:bodyPr>
          <a:lstStyle/>
          <a:p>
            <a:r>
              <a:rPr lang="en-IN" sz="5400" u="heavy" spc="-505" dirty="0">
                <a:uFill>
                  <a:solidFill>
                    <a:srgbClr val="7D7D7D"/>
                  </a:solidFill>
                </a:uFill>
              </a:rPr>
              <a:t>Key </a:t>
            </a:r>
            <a:r>
              <a:rPr lang="en-IN" sz="5400" u="heavy" spc="-270" dirty="0">
                <a:uFill>
                  <a:solidFill>
                    <a:srgbClr val="7D7D7D"/>
                  </a:solidFill>
                </a:uFill>
              </a:rPr>
              <a:t>Location</a:t>
            </a:r>
            <a:r>
              <a:rPr lang="en-IN" sz="5400" u="heavy" spc="-445" dirty="0">
                <a:uFill>
                  <a:solidFill>
                    <a:srgbClr val="7D7D7D"/>
                  </a:solidFill>
                </a:uFill>
              </a:rPr>
              <a:t> </a:t>
            </a:r>
            <a:r>
              <a:rPr lang="en-IN" sz="5400" u="heavy" spc="-260" dirty="0">
                <a:uFill>
                  <a:solidFill>
                    <a:srgbClr val="7D7D7D"/>
                  </a:solidFill>
                </a:uFill>
              </a:rPr>
              <a:t>Proximities</a:t>
            </a:r>
            <a:endParaRPr lang="en-IN" sz="5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365" dirty="0">
                <a:solidFill>
                  <a:srgbClr val="242424"/>
                </a:solidFill>
              </a:rPr>
              <a:t>Build </a:t>
            </a:r>
            <a:r>
              <a:rPr sz="8000" spc="-685" dirty="0">
                <a:solidFill>
                  <a:srgbClr val="242424"/>
                </a:solidFill>
              </a:rPr>
              <a:t>a </a:t>
            </a: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a:p>
        </p:txBody>
      </p:sp>
      <p:sp>
        <p:nvSpPr>
          <p:cNvPr id="3" name="object 3"/>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152D7-7EBA-C034-3756-B2589C81A27A}"/>
              </a:ext>
            </a:extLst>
          </p:cNvPr>
          <p:cNvSpPr>
            <a:spLocks noGrp="1"/>
          </p:cNvSpPr>
          <p:nvPr>
            <p:ph idx="1"/>
          </p:nvPr>
        </p:nvSpPr>
        <p:spPr>
          <a:xfrm>
            <a:off x="1371600" y="1715729"/>
            <a:ext cx="9601200" cy="4350774"/>
          </a:xfrm>
        </p:spPr>
        <p:txBody>
          <a:bodyPr>
            <a:normAutofit/>
          </a:bodyPr>
          <a:lstStyle/>
          <a:p>
            <a:r>
              <a:rPr lang="en-IN" dirty="0"/>
              <a:t>Background:</a:t>
            </a:r>
          </a:p>
          <a:p>
            <a:r>
              <a:rPr lang="en-IN" dirty="0"/>
              <a:t>Commercial Space Age is Here</a:t>
            </a:r>
          </a:p>
          <a:p>
            <a:r>
              <a:rPr lang="en-IN" dirty="0"/>
              <a:t>Space X has the best pricing ($62 million vs. USD 165 million)</a:t>
            </a:r>
          </a:p>
          <a:p>
            <a:r>
              <a:rPr lang="en-IN" dirty="0"/>
              <a:t>Largely due to the ability to recover part of the rocket (Stage 1)</a:t>
            </a:r>
          </a:p>
          <a:p>
            <a:r>
              <a:rPr lang="en-IN" dirty="0"/>
              <a:t>Space Y wants to compete with Space X</a:t>
            </a:r>
          </a:p>
          <a:p>
            <a:endParaRPr lang="en-IN" dirty="0"/>
          </a:p>
          <a:p>
            <a:endParaRPr lang="en-IN" dirty="0"/>
          </a:p>
          <a:p>
            <a:r>
              <a:rPr lang="en-IN" dirty="0"/>
              <a:t>Problem:</a:t>
            </a:r>
          </a:p>
          <a:p>
            <a:r>
              <a:rPr lang="en-IN" dirty="0"/>
              <a:t>Space Y tasks us to train a machine learning model to  predict successful Stage 1 recovery</a:t>
            </a:r>
          </a:p>
          <a:p>
            <a:endParaRPr lang="en-IN" dirty="0"/>
          </a:p>
        </p:txBody>
      </p:sp>
      <p:sp>
        <p:nvSpPr>
          <p:cNvPr id="4" name="object 5">
            <a:extLst>
              <a:ext uri="{FF2B5EF4-FFF2-40B4-BE49-F238E27FC236}">
                <a16:creationId xmlns:a16="http://schemas.microsoft.com/office/drawing/2014/main" id="{0CBE09AD-C93E-404F-CDBD-C710B7B28EA6}"/>
              </a:ext>
            </a:extLst>
          </p:cNvPr>
          <p:cNvSpPr txBox="1">
            <a:spLocks noGrp="1"/>
          </p:cNvSpPr>
          <p:nvPr>
            <p:ph type="title"/>
          </p:nvPr>
        </p:nvSpPr>
        <p:spPr>
          <a:xfrm>
            <a:off x="1371600" y="685800"/>
            <a:ext cx="9601200" cy="1485900"/>
          </a:xfrm>
          <a:prstGeom prst="rect">
            <a:avLst/>
          </a:prstGeom>
        </p:spPr>
        <p:txBody>
          <a:bodyPr vert="horz" wrap="square" lIns="0" tIns="12700" rIns="0" bIns="0" rtlCol="0">
            <a:spAutoFit/>
          </a:bodyPr>
          <a:lstStyle/>
          <a:p>
            <a:pPr marL="12700">
              <a:lnSpc>
                <a:spcPct val="100000"/>
              </a:lnSpc>
              <a:spcBef>
                <a:spcPts val="100"/>
              </a:spcBef>
            </a:pPr>
            <a:r>
              <a:rPr spc="-145" dirty="0"/>
              <a:t>Introduction</a:t>
            </a:r>
          </a:p>
        </p:txBody>
      </p:sp>
    </p:spTree>
    <p:extLst>
      <p:ext uri="{BB962C8B-B14F-4D97-AF65-F5344CB8AC3E}">
        <p14:creationId xmlns:p14="http://schemas.microsoft.com/office/powerpoint/2010/main" val="1801153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40</a:t>
            </a:fld>
            <a:endParaRPr dirty="0"/>
          </a:p>
        </p:txBody>
      </p:sp>
      <p:sp>
        <p:nvSpPr>
          <p:cNvPr id="9" name="TextBox 8">
            <a:extLst>
              <a:ext uri="{FF2B5EF4-FFF2-40B4-BE49-F238E27FC236}">
                <a16:creationId xmlns:a16="http://schemas.microsoft.com/office/drawing/2014/main" id="{A8593198-3176-8C21-1921-E025B566BC55}"/>
              </a:ext>
            </a:extLst>
          </p:cNvPr>
          <p:cNvSpPr txBox="1"/>
          <p:nvPr/>
        </p:nvSpPr>
        <p:spPr>
          <a:xfrm>
            <a:off x="1081548" y="255639"/>
            <a:ext cx="10080227" cy="830997"/>
          </a:xfrm>
          <a:prstGeom prst="rect">
            <a:avLst/>
          </a:prstGeom>
          <a:noFill/>
        </p:spPr>
        <p:txBody>
          <a:bodyPr wrap="square" rtlCol="0">
            <a:spAutoFit/>
          </a:bodyPr>
          <a:lstStyle/>
          <a:p>
            <a:r>
              <a:rPr lang="en-IN" sz="4800" u="heavy" spc="-385" dirty="0">
                <a:uFill>
                  <a:solidFill>
                    <a:srgbClr val="7D7D7D"/>
                  </a:solidFill>
                </a:uFill>
              </a:rPr>
              <a:t>Successful </a:t>
            </a:r>
            <a:r>
              <a:rPr lang="en-IN" sz="4800" u="heavy" spc="-395" dirty="0">
                <a:uFill>
                  <a:solidFill>
                    <a:srgbClr val="7D7D7D"/>
                  </a:solidFill>
                </a:uFill>
              </a:rPr>
              <a:t>Launches Across </a:t>
            </a:r>
            <a:r>
              <a:rPr lang="en-IN" sz="4800" u="heavy" spc="-370" dirty="0">
                <a:uFill>
                  <a:solidFill>
                    <a:srgbClr val="7D7D7D"/>
                  </a:solidFill>
                </a:uFill>
              </a:rPr>
              <a:t>Launch</a:t>
            </a:r>
            <a:r>
              <a:rPr lang="en-IN" sz="4800" u="heavy" spc="-420" dirty="0">
                <a:uFill>
                  <a:solidFill>
                    <a:srgbClr val="7D7D7D"/>
                  </a:solidFill>
                </a:uFill>
              </a:rPr>
              <a:t> </a:t>
            </a:r>
            <a:r>
              <a:rPr lang="en-IN" sz="4800" u="heavy" spc="-380" dirty="0">
                <a:uFill>
                  <a:solidFill>
                    <a:srgbClr val="7D7D7D"/>
                  </a:solidFill>
                </a:uFill>
              </a:rPr>
              <a:t>Sites</a:t>
            </a:r>
            <a:endParaRPr lang="en-IN" sz="4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41</a:t>
            </a:fld>
            <a:endParaRPr dirty="0"/>
          </a:p>
        </p:txBody>
      </p:sp>
      <p:sp>
        <p:nvSpPr>
          <p:cNvPr id="10" name="TextBox 9">
            <a:extLst>
              <a:ext uri="{FF2B5EF4-FFF2-40B4-BE49-F238E27FC236}">
                <a16:creationId xmlns:a16="http://schemas.microsoft.com/office/drawing/2014/main" id="{2400FF0A-D729-8144-7E40-07D7CE08C08F}"/>
              </a:ext>
            </a:extLst>
          </p:cNvPr>
          <p:cNvSpPr txBox="1"/>
          <p:nvPr/>
        </p:nvSpPr>
        <p:spPr>
          <a:xfrm>
            <a:off x="1327355" y="393290"/>
            <a:ext cx="9834420" cy="923330"/>
          </a:xfrm>
          <a:prstGeom prst="rect">
            <a:avLst/>
          </a:prstGeom>
          <a:noFill/>
        </p:spPr>
        <p:txBody>
          <a:bodyPr wrap="square" rtlCol="0">
            <a:spAutoFit/>
          </a:bodyPr>
          <a:lstStyle/>
          <a:p>
            <a:r>
              <a:rPr lang="en-IN" sz="5400" u="heavy" spc="-285" dirty="0">
                <a:uFill>
                  <a:solidFill>
                    <a:srgbClr val="7D7D7D"/>
                  </a:solidFill>
                </a:uFill>
              </a:rPr>
              <a:t>Highest </a:t>
            </a:r>
            <a:r>
              <a:rPr lang="en-IN" sz="5400" u="heavy" spc="-520" dirty="0">
                <a:uFill>
                  <a:solidFill>
                    <a:srgbClr val="7D7D7D"/>
                  </a:solidFill>
                </a:uFill>
              </a:rPr>
              <a:t>Success </a:t>
            </a:r>
            <a:r>
              <a:rPr lang="en-IN" sz="5400" u="heavy" spc="-395" dirty="0">
                <a:uFill>
                  <a:solidFill>
                    <a:srgbClr val="7D7D7D"/>
                  </a:solidFill>
                </a:uFill>
              </a:rPr>
              <a:t>Rate </a:t>
            </a:r>
            <a:r>
              <a:rPr lang="en-IN" sz="5400" u="heavy" spc="-370" dirty="0">
                <a:uFill>
                  <a:solidFill>
                    <a:srgbClr val="7D7D7D"/>
                  </a:solidFill>
                </a:uFill>
              </a:rPr>
              <a:t>Launch</a:t>
            </a:r>
            <a:r>
              <a:rPr lang="en-IN" sz="5400" u="heavy" spc="-400" dirty="0">
                <a:uFill>
                  <a:solidFill>
                    <a:srgbClr val="7D7D7D"/>
                  </a:solidFill>
                </a:uFill>
              </a:rPr>
              <a:t> </a:t>
            </a:r>
            <a:r>
              <a:rPr lang="en-IN" sz="5400" u="heavy" spc="-325" dirty="0">
                <a:uFill>
                  <a:solidFill>
                    <a:srgbClr val="7D7D7D"/>
                  </a:solidFill>
                </a:uFill>
              </a:rPr>
              <a:t>Site</a:t>
            </a:r>
            <a:endParaRPr lang="en-IN" sz="5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16233" y="4965899"/>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p:txBody>
      </p:sp>
      <p:sp>
        <p:nvSpPr>
          <p:cNvPr id="4" name="object 4"/>
          <p:cNvSpPr/>
          <p:nvPr/>
        </p:nvSpPr>
        <p:spPr>
          <a:xfrm>
            <a:off x="1316233" y="1551359"/>
            <a:ext cx="9871588" cy="29815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42</a:t>
            </a:fld>
            <a:endParaRPr dirty="0"/>
          </a:p>
        </p:txBody>
      </p:sp>
      <p:sp>
        <p:nvSpPr>
          <p:cNvPr id="8" name="TextBox 7">
            <a:extLst>
              <a:ext uri="{FF2B5EF4-FFF2-40B4-BE49-F238E27FC236}">
                <a16:creationId xmlns:a16="http://schemas.microsoft.com/office/drawing/2014/main" id="{0266D814-A37A-F832-19AE-7F08649DC653}"/>
              </a:ext>
            </a:extLst>
          </p:cNvPr>
          <p:cNvSpPr txBox="1"/>
          <p:nvPr/>
        </p:nvSpPr>
        <p:spPr>
          <a:xfrm>
            <a:off x="988919" y="583557"/>
            <a:ext cx="11134253" cy="769441"/>
          </a:xfrm>
          <a:prstGeom prst="rect">
            <a:avLst/>
          </a:prstGeom>
          <a:noFill/>
        </p:spPr>
        <p:txBody>
          <a:bodyPr wrap="square" rtlCol="0">
            <a:spAutoFit/>
          </a:bodyPr>
          <a:lstStyle/>
          <a:p>
            <a:r>
              <a:rPr lang="en-IN" sz="4400" spc="-385" dirty="0"/>
              <a:t>Payload </a:t>
            </a:r>
            <a:r>
              <a:rPr lang="en-IN" sz="4400" spc="-390" dirty="0"/>
              <a:t>Mass </a:t>
            </a:r>
            <a:r>
              <a:rPr lang="en-IN" sz="4400" spc="-365" dirty="0"/>
              <a:t>vs. </a:t>
            </a:r>
            <a:r>
              <a:rPr lang="en-IN" sz="4400" spc="-520" dirty="0"/>
              <a:t>Success </a:t>
            </a:r>
            <a:r>
              <a:rPr lang="en-IN" sz="4400" spc="-365" dirty="0"/>
              <a:t>vs. </a:t>
            </a:r>
            <a:r>
              <a:rPr lang="en-IN" sz="4400" spc="-270" dirty="0"/>
              <a:t>Booster </a:t>
            </a:r>
            <a:r>
              <a:rPr lang="en-IN" sz="4400" u="heavy" spc="-330" dirty="0">
                <a:uFill>
                  <a:solidFill>
                    <a:srgbClr val="7D7D7D"/>
                  </a:solidFill>
                </a:uFill>
              </a:rPr>
              <a:t>Version</a:t>
            </a:r>
            <a:r>
              <a:rPr lang="en-IN" sz="4400" u="heavy" spc="-409" dirty="0">
                <a:uFill>
                  <a:solidFill>
                    <a:srgbClr val="7D7D7D"/>
                  </a:solidFill>
                </a:uFill>
              </a:rPr>
              <a:t> </a:t>
            </a:r>
            <a:r>
              <a:rPr lang="en-IN" sz="4400" u="heavy" spc="-330" dirty="0">
                <a:uFill>
                  <a:solidFill>
                    <a:srgbClr val="7D7D7D"/>
                  </a:solidFill>
                </a:uFill>
              </a:rPr>
              <a:t>Category</a:t>
            </a:r>
            <a:endParaRPr lang="en-IN" sz="4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xfrm>
            <a:off x="1371600" y="2286000"/>
            <a:ext cx="9601200" cy="1451811"/>
          </a:xfrm>
          <a:prstGeom prst="rect">
            <a:avLst/>
          </a:prstGeom>
        </p:spPr>
        <p:txBody>
          <a:bodyPr vert="horz" wrap="square" lIns="0" tIns="481523" rIns="0" bIns="0" rtlCol="0">
            <a:spAutoFit/>
          </a:bodyPr>
          <a:lstStyle/>
          <a:p>
            <a:pPr marL="16510" marR="5080">
              <a:lnSpc>
                <a:spcPts val="8200"/>
              </a:lnSpc>
              <a:spcBef>
                <a:spcPts val="1540"/>
              </a:spcBef>
            </a:pPr>
            <a:r>
              <a:rPr sz="6000" spc="-385" dirty="0"/>
              <a:t>Predictive</a:t>
            </a:r>
            <a:r>
              <a:rPr sz="6000" spc="-750" dirty="0"/>
              <a:t> </a:t>
            </a:r>
            <a:r>
              <a:rPr sz="6000" spc="-570" dirty="0"/>
              <a:t>Analysis  </a:t>
            </a:r>
            <a:r>
              <a:rPr sz="6000" spc="-425" dirty="0"/>
              <a:t>(Classification)</a:t>
            </a:r>
          </a:p>
        </p:txBody>
      </p:sp>
      <p:sp>
        <p:nvSpPr>
          <p:cNvPr id="8" name="object 8"/>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43</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1"/>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74675"/>
          </a:xfrm>
          <a:prstGeom prst="rect">
            <a:avLst/>
          </a:prstGeom>
        </p:spPr>
        <p:txBody>
          <a:bodyPr vert="horz" wrap="square" lIns="0" tIns="12700" rIns="0" bIns="0" rtlCol="0">
            <a:spAutoFit/>
          </a:bodyPr>
          <a:lstStyle/>
          <a:p>
            <a:pPr marL="12700">
              <a:lnSpc>
                <a:spcPct val="100000"/>
              </a:lnSpc>
              <a:spcBef>
                <a:spcPts val="100"/>
              </a:spcBef>
            </a:pPr>
            <a:r>
              <a:rPr sz="3600" spc="-229" dirty="0">
                <a:solidFill>
                  <a:schemeClr val="tx1"/>
                </a:solidFill>
              </a:rPr>
              <a:t>Classification</a:t>
            </a:r>
            <a:r>
              <a:rPr sz="3600" spc="-340" dirty="0">
                <a:solidFill>
                  <a:schemeClr val="tx1"/>
                </a:solidFill>
              </a:rPr>
              <a:t> </a:t>
            </a:r>
            <a:r>
              <a:rPr sz="3600" spc="-280" dirty="0">
                <a:solidFill>
                  <a:schemeClr val="tx1"/>
                </a:solidFill>
              </a:rPr>
              <a:t>Accuracy</a:t>
            </a:r>
            <a:endParaRPr sz="3600" dirty="0">
              <a:solidFill>
                <a:schemeClr val="tx1"/>
              </a:solidFill>
            </a:endParaRPr>
          </a:p>
        </p:txBody>
      </p:sp>
      <p:sp>
        <p:nvSpPr>
          <p:cNvPr id="6" name="object 6"/>
          <p:cNvSpPr txBox="1"/>
          <p:nvPr/>
        </p:nvSpPr>
        <p:spPr>
          <a:xfrm>
            <a:off x="1176019" y="5000396"/>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solidFill>
                  <a:srgbClr val="FFFFFF"/>
                </a:solidFill>
                <a:latin typeface="Carlito"/>
                <a:cs typeface="Carlito"/>
              </a:rPr>
              <a:t>All models had virtually the </a:t>
            </a:r>
            <a:r>
              <a:rPr sz="1600" spc="-10" dirty="0">
                <a:solidFill>
                  <a:srgbClr val="FFFFFF"/>
                </a:solidFill>
                <a:latin typeface="Carlito"/>
                <a:cs typeface="Carlito"/>
              </a:rPr>
              <a:t>same </a:t>
            </a:r>
            <a:r>
              <a:rPr sz="1600" spc="-20" dirty="0">
                <a:solidFill>
                  <a:srgbClr val="FFFFFF"/>
                </a:solidFill>
                <a:latin typeface="Carlito"/>
                <a:cs typeface="Carlito"/>
              </a:rPr>
              <a:t>accuracy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r>
              <a:rPr sz="1600" dirty="0">
                <a:solidFill>
                  <a:srgbClr val="FFFFFF"/>
                </a:solidFill>
                <a:latin typeface="Carlito"/>
                <a:cs typeface="Carlito"/>
              </a:rPr>
              <a:t>It </a:t>
            </a:r>
            <a:r>
              <a:rPr sz="1600" spc="-5" dirty="0">
                <a:solidFill>
                  <a:srgbClr val="FFFFFF"/>
                </a:solidFill>
                <a:latin typeface="Carlito"/>
                <a:cs typeface="Carlito"/>
              </a:rPr>
              <a:t>should be </a:t>
            </a:r>
            <a:r>
              <a:rPr sz="1600" spc="-15" dirty="0">
                <a:solidFill>
                  <a:srgbClr val="FFFFFF"/>
                </a:solidFill>
                <a:latin typeface="Carlito"/>
                <a:cs typeface="Carlito"/>
              </a:rPr>
              <a:t>noted </a:t>
            </a:r>
            <a:r>
              <a:rPr sz="1600" spc="-10" dirty="0">
                <a:solidFill>
                  <a:srgbClr val="FFFFFF"/>
                </a:solidFill>
                <a:latin typeface="Carlito"/>
                <a:cs typeface="Carlito"/>
              </a:rPr>
              <a:t>that </a:t>
            </a:r>
            <a:r>
              <a:rPr sz="1600" spc="-20" dirty="0">
                <a:solidFill>
                  <a:srgbClr val="FFFFFF"/>
                </a:solidFill>
                <a:latin typeface="Carlito"/>
                <a:cs typeface="Carlito"/>
              </a:rPr>
              <a:t>test size </a:t>
            </a:r>
            <a:r>
              <a:rPr sz="1600" dirty="0">
                <a:solidFill>
                  <a:srgbClr val="FFFFFF"/>
                </a:solidFill>
                <a:latin typeface="Carlito"/>
                <a:cs typeface="Carlito"/>
              </a:rPr>
              <a:t>is </a:t>
            </a:r>
            <a:r>
              <a:rPr sz="1600" spc="-5" dirty="0">
                <a:solidFill>
                  <a:srgbClr val="FFFFFF"/>
                </a:solidFill>
                <a:latin typeface="Carlito"/>
                <a:cs typeface="Carlito"/>
              </a:rPr>
              <a:t>small </a:t>
            </a:r>
            <a:r>
              <a:rPr sz="1600" spc="-15" dirty="0">
                <a:solidFill>
                  <a:srgbClr val="FFFFFF"/>
                </a:solidFill>
                <a:latin typeface="Carlito"/>
                <a:cs typeface="Carlito"/>
              </a:rPr>
              <a:t>at </a:t>
            </a:r>
            <a:r>
              <a:rPr sz="1600" spc="-5" dirty="0">
                <a:solidFill>
                  <a:srgbClr val="FFFFFF"/>
                </a:solidFill>
                <a:latin typeface="Carlito"/>
                <a:cs typeface="Carlito"/>
              </a:rPr>
              <a:t>only </a:t>
            </a:r>
            <a:r>
              <a:rPr sz="1600" spc="-10" dirty="0">
                <a:solidFill>
                  <a:srgbClr val="FFFFFF"/>
                </a:solidFill>
                <a:latin typeface="Carlito"/>
                <a:cs typeface="Carlito"/>
              </a:rPr>
              <a:t>sample </a:t>
            </a:r>
            <a:r>
              <a:rPr sz="1600" spc="-20" dirty="0">
                <a:solidFill>
                  <a:srgbClr val="FFFFFF"/>
                </a:solidFill>
                <a:latin typeface="Carlito"/>
                <a:cs typeface="Carlito"/>
              </a:rPr>
              <a:t>size </a:t>
            </a:r>
            <a:r>
              <a:rPr sz="1600" spc="-5" dirty="0">
                <a:solidFill>
                  <a:srgbClr val="FFFFFF"/>
                </a:solidFill>
                <a:latin typeface="Carlito"/>
                <a:cs typeface="Carlito"/>
              </a:rPr>
              <a:t>of</a:t>
            </a:r>
            <a:r>
              <a:rPr sz="1600" spc="-204" dirty="0">
                <a:solidFill>
                  <a:srgbClr val="FFFFFF"/>
                </a:solidFill>
                <a:latin typeface="Carlito"/>
                <a:cs typeface="Carlito"/>
              </a:rPr>
              <a:t> </a:t>
            </a:r>
            <a:r>
              <a:rPr sz="1600" spc="-10" dirty="0">
                <a:solidFill>
                  <a:srgbClr val="FFFFFF"/>
                </a:solidFill>
                <a:latin typeface="Carlito"/>
                <a:cs typeface="Carlito"/>
              </a:rPr>
              <a:t>18.</a:t>
            </a:r>
            <a:endParaRPr sz="1600">
              <a:latin typeface="Carlito"/>
              <a:cs typeface="Carlito"/>
            </a:endParaRPr>
          </a:p>
          <a:p>
            <a:pPr marL="12700">
              <a:lnSpc>
                <a:spcPct val="100000"/>
              </a:lnSpc>
              <a:spcBef>
                <a:spcPts val="250"/>
              </a:spcBef>
            </a:pPr>
            <a:r>
              <a:rPr sz="1600" spc="-5" dirty="0">
                <a:solidFill>
                  <a:srgbClr val="FFFFFF"/>
                </a:solidFill>
                <a:latin typeface="Carlito"/>
                <a:cs typeface="Carlito"/>
              </a:rPr>
              <a:t>This </a:t>
            </a:r>
            <a:r>
              <a:rPr sz="1600" spc="-20" dirty="0">
                <a:solidFill>
                  <a:srgbClr val="FFFFFF"/>
                </a:solidFill>
                <a:latin typeface="Carlito"/>
                <a:cs typeface="Carlito"/>
              </a:rPr>
              <a:t>can cause large variance </a:t>
            </a:r>
            <a:r>
              <a:rPr sz="1600" dirty="0">
                <a:solidFill>
                  <a:srgbClr val="FFFFFF"/>
                </a:solidFill>
                <a:latin typeface="Carlito"/>
                <a:cs typeface="Carlito"/>
              </a:rPr>
              <a:t>in </a:t>
            </a:r>
            <a:r>
              <a:rPr sz="1600" spc="-20" dirty="0">
                <a:solidFill>
                  <a:srgbClr val="FFFFFF"/>
                </a:solidFill>
                <a:latin typeface="Carlito"/>
                <a:cs typeface="Carlito"/>
              </a:rPr>
              <a:t>accuracy results, </a:t>
            </a:r>
            <a:r>
              <a:rPr sz="1600" spc="-15" dirty="0">
                <a:solidFill>
                  <a:srgbClr val="FFFFFF"/>
                </a:solidFill>
                <a:latin typeface="Carlito"/>
                <a:cs typeface="Carlito"/>
              </a:rPr>
              <a:t>such </a:t>
            </a:r>
            <a:r>
              <a:rPr sz="1600" spc="-5" dirty="0">
                <a:solidFill>
                  <a:srgbClr val="FFFFFF"/>
                </a:solidFill>
                <a:latin typeface="Carlito"/>
                <a:cs typeface="Carlito"/>
              </a:rPr>
              <a:t>as those in </a:t>
            </a:r>
            <a:r>
              <a:rPr sz="1600" spc="-15" dirty="0">
                <a:solidFill>
                  <a:srgbClr val="FFFFFF"/>
                </a:solidFill>
                <a:latin typeface="Carlito"/>
                <a:cs typeface="Carlito"/>
              </a:rPr>
              <a:t>Decision </a:t>
            </a:r>
            <a:r>
              <a:rPr sz="1600" spc="-65" dirty="0">
                <a:solidFill>
                  <a:srgbClr val="FFFFFF"/>
                </a:solidFill>
                <a:latin typeface="Carlito"/>
                <a:cs typeface="Carlito"/>
              </a:rPr>
              <a:t>Tree </a:t>
            </a:r>
            <a:r>
              <a:rPr sz="1600" spc="-10" dirty="0">
                <a:solidFill>
                  <a:srgbClr val="FFFFFF"/>
                </a:solidFill>
                <a:latin typeface="Carlito"/>
                <a:cs typeface="Carlito"/>
              </a:rPr>
              <a:t>Classifier </a:t>
            </a:r>
            <a:r>
              <a:rPr sz="1600" spc="-5" dirty="0">
                <a:solidFill>
                  <a:srgbClr val="FFFFFF"/>
                </a:solidFill>
                <a:latin typeface="Carlito"/>
                <a:cs typeface="Carlito"/>
              </a:rPr>
              <a:t>model in </a:t>
            </a:r>
            <a:r>
              <a:rPr sz="1600" spc="-25" dirty="0">
                <a:solidFill>
                  <a:srgbClr val="FFFFFF"/>
                </a:solidFill>
                <a:latin typeface="Carlito"/>
                <a:cs typeface="Carlito"/>
              </a:rPr>
              <a:t>repeated</a:t>
            </a:r>
            <a:r>
              <a:rPr sz="1600" spc="60" dirty="0">
                <a:solidFill>
                  <a:srgbClr val="FFFFFF"/>
                </a:solidFill>
                <a:latin typeface="Carlito"/>
                <a:cs typeface="Carlito"/>
              </a:rPr>
              <a:t> </a:t>
            </a:r>
            <a:r>
              <a:rPr sz="1600" spc="-15" dirty="0">
                <a:solidFill>
                  <a:srgbClr val="FFFFFF"/>
                </a:solidFill>
                <a:latin typeface="Carlito"/>
                <a:cs typeface="Carlito"/>
              </a:rPr>
              <a:t>runs.</a:t>
            </a:r>
            <a:endParaRPr sz="1600">
              <a:latin typeface="Carlito"/>
              <a:cs typeface="Carlito"/>
            </a:endParaRPr>
          </a:p>
          <a:p>
            <a:pPr marL="12700">
              <a:lnSpc>
                <a:spcPct val="100000"/>
              </a:lnSpc>
              <a:spcBef>
                <a:spcPts val="400"/>
              </a:spcBef>
            </a:pPr>
            <a:r>
              <a:rPr sz="1600" spc="-55" dirty="0">
                <a:solidFill>
                  <a:srgbClr val="FFFFFF"/>
                </a:solidFill>
                <a:latin typeface="Carlito"/>
                <a:cs typeface="Carlito"/>
              </a:rPr>
              <a:t>We </a:t>
            </a:r>
            <a:r>
              <a:rPr sz="1600" spc="-20" dirty="0">
                <a:solidFill>
                  <a:srgbClr val="FFFFFF"/>
                </a:solidFill>
                <a:latin typeface="Carlito"/>
                <a:cs typeface="Carlito"/>
              </a:rPr>
              <a:t>likely </a:t>
            </a:r>
            <a:r>
              <a:rPr sz="1600" spc="-15" dirty="0">
                <a:solidFill>
                  <a:srgbClr val="FFFFFF"/>
                </a:solidFill>
                <a:latin typeface="Carlito"/>
                <a:cs typeface="Carlito"/>
              </a:rPr>
              <a:t>need </a:t>
            </a:r>
            <a:r>
              <a:rPr sz="1600" spc="-25" dirty="0">
                <a:solidFill>
                  <a:srgbClr val="FFFFFF"/>
                </a:solidFill>
                <a:latin typeface="Carlito"/>
                <a:cs typeface="Carlito"/>
              </a:rPr>
              <a:t>more data </a:t>
            </a:r>
            <a:r>
              <a:rPr sz="1600" spc="-15" dirty="0">
                <a:solidFill>
                  <a:srgbClr val="FFFFFF"/>
                </a:solidFill>
                <a:latin typeface="Carlito"/>
                <a:cs typeface="Carlito"/>
              </a:rPr>
              <a:t>to </a:t>
            </a:r>
            <a:r>
              <a:rPr sz="1600" spc="-20" dirty="0">
                <a:solidFill>
                  <a:srgbClr val="FFFFFF"/>
                </a:solidFill>
                <a:latin typeface="Carlito"/>
                <a:cs typeface="Carlito"/>
              </a:rPr>
              <a:t>determine </a:t>
            </a:r>
            <a:r>
              <a:rPr sz="1600" spc="-5" dirty="0">
                <a:solidFill>
                  <a:srgbClr val="FFFFFF"/>
                </a:solidFill>
                <a:latin typeface="Carlito"/>
                <a:cs typeface="Carlito"/>
              </a:rPr>
              <a:t>the </a:t>
            </a:r>
            <a:r>
              <a:rPr sz="1600" spc="-20" dirty="0">
                <a:solidFill>
                  <a:srgbClr val="FFFFFF"/>
                </a:solidFill>
                <a:latin typeface="Carlito"/>
                <a:cs typeface="Carlito"/>
              </a:rPr>
              <a:t>best</a:t>
            </a:r>
            <a:r>
              <a:rPr sz="1600" spc="114" dirty="0">
                <a:solidFill>
                  <a:srgbClr val="FFFFFF"/>
                </a:solidFill>
                <a:latin typeface="Carlito"/>
                <a:cs typeface="Carlito"/>
              </a:rPr>
              <a:t> </a:t>
            </a:r>
            <a:r>
              <a:rPr sz="1600" spc="-15" dirty="0">
                <a:solidFill>
                  <a:srgbClr val="FFFFFF"/>
                </a:solidFill>
                <a:latin typeface="Carlito"/>
                <a:cs typeface="Carlito"/>
              </a:rPr>
              <a:t>model.</a:t>
            </a:r>
            <a:endParaRPr sz="160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1"/>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chemeClr val="tx1"/>
                </a:solidFill>
              </a:rPr>
              <a:t>Confusion</a:t>
            </a:r>
            <a:r>
              <a:rPr sz="3600" spc="-330" dirty="0">
                <a:solidFill>
                  <a:schemeClr val="tx1"/>
                </a:solidFill>
              </a:rPr>
              <a:t> </a:t>
            </a:r>
            <a:r>
              <a:rPr sz="3600" spc="-114" dirty="0">
                <a:solidFill>
                  <a:schemeClr val="tx1"/>
                </a:solidFill>
              </a:rPr>
              <a:t>Matrix</a:t>
            </a:r>
            <a:endParaRPr sz="3600" dirty="0">
              <a:solidFill>
                <a:schemeClr val="tx1"/>
              </a:solidFill>
            </a:endParaRPr>
          </a:p>
        </p:txBody>
      </p:sp>
      <p:sp>
        <p:nvSpPr>
          <p:cNvPr id="6" name="object 6"/>
          <p:cNvSpPr txBox="1"/>
          <p:nvPr/>
        </p:nvSpPr>
        <p:spPr>
          <a:xfrm>
            <a:off x="1049223" y="5054879"/>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solidFill>
                  <a:srgbClr val="FFFFFF"/>
                </a:solidFill>
                <a:latin typeface="Carlito"/>
                <a:cs typeface="Carlito"/>
              </a:rPr>
              <a:t>Since </a:t>
            </a:r>
            <a:r>
              <a:rPr sz="1600" dirty="0">
                <a:solidFill>
                  <a:srgbClr val="FFFFFF"/>
                </a:solidFill>
                <a:latin typeface="Carlito"/>
                <a:cs typeface="Carlito"/>
              </a:rPr>
              <a:t>all </a:t>
            </a:r>
            <a:r>
              <a:rPr sz="1600" spc="-5" dirty="0">
                <a:solidFill>
                  <a:srgbClr val="FFFFFF"/>
                </a:solidFill>
                <a:latin typeface="Carlito"/>
                <a:cs typeface="Carlito"/>
              </a:rPr>
              <a:t>models </a:t>
            </a:r>
            <a:r>
              <a:rPr sz="1600" spc="-25" dirty="0">
                <a:solidFill>
                  <a:srgbClr val="FFFFFF"/>
                </a:solidFill>
                <a:latin typeface="Carlito"/>
                <a:cs typeface="Carlito"/>
              </a:rPr>
              <a:t>performed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5" dirty="0">
                <a:solidFill>
                  <a:srgbClr val="FFFFFF"/>
                </a:solidFill>
                <a:latin typeface="Carlito"/>
                <a:cs typeface="Carlito"/>
              </a:rPr>
              <a:t>for </a:t>
            </a:r>
            <a:r>
              <a:rPr sz="1600" spc="-5" dirty="0">
                <a:solidFill>
                  <a:srgbClr val="FFFFFF"/>
                </a:solidFill>
                <a:latin typeface="Carlito"/>
                <a:cs typeface="Carlito"/>
              </a:rPr>
              <a:t>the </a:t>
            </a:r>
            <a:r>
              <a:rPr sz="1600" spc="-20" dirty="0">
                <a:solidFill>
                  <a:srgbClr val="FFFFFF"/>
                </a:solidFill>
                <a:latin typeface="Carlito"/>
                <a:cs typeface="Carlito"/>
              </a:rPr>
              <a:t>test set, </a:t>
            </a:r>
            <a:r>
              <a:rPr sz="1600" spc="-5" dirty="0">
                <a:solidFill>
                  <a:srgbClr val="FFFFFF"/>
                </a:solidFill>
                <a:latin typeface="Carlito"/>
                <a:cs typeface="Carlito"/>
              </a:rPr>
              <a:t>the </a:t>
            </a:r>
            <a:r>
              <a:rPr sz="1600" spc="-20" dirty="0">
                <a:solidFill>
                  <a:srgbClr val="FFFFFF"/>
                </a:solidFill>
                <a:latin typeface="Carlito"/>
                <a:cs typeface="Carlito"/>
              </a:rPr>
              <a:t>confusion </a:t>
            </a:r>
            <a:r>
              <a:rPr sz="1600" spc="-10" dirty="0">
                <a:solidFill>
                  <a:srgbClr val="FFFFFF"/>
                </a:solidFill>
                <a:latin typeface="Carlito"/>
                <a:cs typeface="Carlito"/>
              </a:rPr>
              <a:t>matrix is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0" dirty="0">
                <a:solidFill>
                  <a:srgbClr val="FFFFFF"/>
                </a:solidFill>
                <a:latin typeface="Carlito"/>
                <a:cs typeface="Carlito"/>
              </a:rPr>
              <a:t>across </a:t>
            </a:r>
            <a:r>
              <a:rPr sz="1600" dirty="0">
                <a:solidFill>
                  <a:srgbClr val="FFFFFF"/>
                </a:solidFill>
                <a:latin typeface="Carlito"/>
                <a:cs typeface="Carlito"/>
              </a:rPr>
              <a:t>all </a:t>
            </a:r>
            <a:r>
              <a:rPr sz="1600" spc="-5" dirty="0">
                <a:solidFill>
                  <a:srgbClr val="FFFFFF"/>
                </a:solidFill>
                <a:latin typeface="Carlito"/>
                <a:cs typeface="Carlito"/>
              </a:rPr>
              <a:t>models.  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12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a:t>
            </a:r>
            <a:r>
              <a:rPr sz="1600" spc="275" dirty="0">
                <a:solidFill>
                  <a:srgbClr val="FFFFFF"/>
                </a:solidFill>
                <a:latin typeface="Carlito"/>
                <a:cs typeface="Carlito"/>
              </a:rPr>
              <a:t> </a:t>
            </a:r>
            <a:r>
              <a:rPr sz="1600" spc="-20" dirty="0">
                <a:solidFill>
                  <a:srgbClr val="FFFFFF"/>
                </a:solidFill>
                <a:latin typeface="Carlito"/>
                <a:cs typeface="Carlito"/>
              </a:rPr>
              <a:t>was successful </a:t>
            </a:r>
            <a:r>
              <a:rPr sz="1600" spc="-10" dirty="0">
                <a:solidFill>
                  <a:srgbClr val="FFFFFF"/>
                </a:solidFill>
                <a:latin typeface="Carlito"/>
                <a:cs typeface="Carlito"/>
              </a:rPr>
              <a:t>landing.</a:t>
            </a:r>
            <a:endParaRPr sz="1600">
              <a:latin typeface="Carlito"/>
              <a:cs typeface="Carlito"/>
            </a:endParaRPr>
          </a:p>
          <a:p>
            <a:pPr marL="12700">
              <a:lnSpc>
                <a:spcPct val="100000"/>
              </a:lnSpc>
              <a:spcBef>
                <a:spcPts val="40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unsuccessful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15" dirty="0">
                <a:solidFill>
                  <a:srgbClr val="FFFFFF"/>
                </a:solidFill>
                <a:latin typeface="Carlito"/>
                <a:cs typeface="Carlito"/>
              </a:rPr>
              <a:t>was </a:t>
            </a:r>
            <a:r>
              <a:rPr sz="1600" spc="-20" dirty="0">
                <a:solidFill>
                  <a:srgbClr val="FFFFFF"/>
                </a:solidFill>
                <a:latin typeface="Carlito"/>
                <a:cs typeface="Carlito"/>
              </a:rPr>
              <a:t>unsuccessful</a:t>
            </a:r>
            <a:r>
              <a:rPr sz="1600" spc="140" dirty="0">
                <a:solidFill>
                  <a:srgbClr val="FFFFFF"/>
                </a:solidFill>
                <a:latin typeface="Carlito"/>
                <a:cs typeface="Carlito"/>
              </a:rPr>
              <a:t> </a:t>
            </a:r>
            <a:r>
              <a:rPr sz="1600" spc="-10" dirty="0">
                <a:solidFill>
                  <a:srgbClr val="FFFFFF"/>
                </a:solidFill>
                <a:latin typeface="Carlito"/>
                <a:cs typeface="Carlito"/>
              </a:rPr>
              <a:t>landing.</a:t>
            </a:r>
            <a:endParaRPr sz="1600">
              <a:latin typeface="Carlito"/>
              <a:cs typeface="Carlito"/>
            </a:endParaRPr>
          </a:p>
          <a:p>
            <a:pPr marL="12700" marR="5080">
              <a:lnSpc>
                <a:spcPts val="2330"/>
              </a:lnSpc>
              <a:spcBef>
                <a:spcPts val="13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20" dirty="0">
                <a:solidFill>
                  <a:srgbClr val="FFFFFF"/>
                </a:solidFill>
                <a:latin typeface="Carlito"/>
                <a:cs typeface="Carlito"/>
              </a:rPr>
              <a:t>was unsuccessful </a:t>
            </a:r>
            <a:r>
              <a:rPr sz="1600" spc="-10" dirty="0">
                <a:solidFill>
                  <a:srgbClr val="FFFFFF"/>
                </a:solidFill>
                <a:latin typeface="Carlito"/>
                <a:cs typeface="Carlito"/>
              </a:rPr>
              <a:t>landings </a:t>
            </a:r>
            <a:r>
              <a:rPr sz="1600" spc="-20" dirty="0">
                <a:solidFill>
                  <a:srgbClr val="FFFFFF"/>
                </a:solidFill>
                <a:latin typeface="Carlito"/>
                <a:cs typeface="Carlito"/>
              </a:rPr>
              <a:t>(false positives).  </a:t>
            </a:r>
            <a:r>
              <a:rPr sz="1600" spc="-15" dirty="0">
                <a:solidFill>
                  <a:srgbClr val="FFFFFF"/>
                </a:solidFill>
                <a:latin typeface="Carlito"/>
                <a:cs typeface="Carlito"/>
              </a:rPr>
              <a:t>Our </a:t>
            </a:r>
            <a:r>
              <a:rPr sz="1600" spc="-5" dirty="0">
                <a:solidFill>
                  <a:srgbClr val="FFFFFF"/>
                </a:solidFill>
                <a:latin typeface="Carlito"/>
                <a:cs typeface="Carlito"/>
              </a:rPr>
              <a:t>models </a:t>
            </a:r>
            <a:r>
              <a:rPr sz="1600" spc="-20" dirty="0">
                <a:solidFill>
                  <a:srgbClr val="FFFFFF"/>
                </a:solidFill>
                <a:latin typeface="Carlito"/>
                <a:cs typeface="Carlito"/>
              </a:rPr>
              <a:t>over predict successful</a:t>
            </a:r>
            <a:r>
              <a:rPr sz="1600" spc="130" dirty="0">
                <a:solidFill>
                  <a:srgbClr val="FFFFFF"/>
                </a:solidFill>
                <a:latin typeface="Carlito"/>
                <a:cs typeface="Carlito"/>
              </a:rPr>
              <a:t> </a:t>
            </a:r>
            <a:r>
              <a:rPr sz="1600" spc="-10" dirty="0">
                <a:solidFill>
                  <a:srgbClr val="FFFFFF"/>
                </a:solidFill>
                <a:latin typeface="Carlito"/>
                <a:cs typeface="Carlito"/>
              </a:rPr>
              <a:t>landings.</a:t>
            </a:r>
            <a:endParaRPr sz="160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6237504" cy="1028487"/>
          </a:xfrm>
          <a:prstGeom prst="rect">
            <a:avLst/>
          </a:prstGeom>
        </p:spPr>
        <p:txBody>
          <a:bodyPr vert="horz" wrap="square" lIns="0" tIns="12700" rIns="0" bIns="0" rtlCol="0">
            <a:spAutoFit/>
          </a:bodyPr>
          <a:lstStyle/>
          <a:p>
            <a:pPr marL="12700">
              <a:lnSpc>
                <a:spcPct val="100000"/>
              </a:lnSpc>
              <a:spcBef>
                <a:spcPts val="100"/>
              </a:spcBef>
            </a:pPr>
            <a:r>
              <a:rPr lang="en-IN" sz="6600" spc="-670" dirty="0"/>
              <a:t>Conclusion</a:t>
            </a:r>
            <a:endParaRPr sz="5400" spc="-670" dirty="0"/>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46</a:t>
            </a:fld>
            <a:endParaRPr dirty="0"/>
          </a:p>
        </p:txBody>
      </p:sp>
      <p:sp>
        <p:nvSpPr>
          <p:cNvPr id="4" name="object 4"/>
          <p:cNvSpPr txBox="1"/>
          <p:nvPr/>
        </p:nvSpPr>
        <p:spPr>
          <a:xfrm>
            <a:off x="1184249" y="1746715"/>
            <a:ext cx="9956800" cy="3692525"/>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a:t>
            </a:r>
            <a:r>
              <a:rPr sz="2000" spc="-5" dirty="0">
                <a:solidFill>
                  <a:srgbClr val="404040"/>
                </a:solidFill>
                <a:latin typeface="Carlito"/>
                <a:cs typeface="Carlito"/>
              </a:rPr>
              <a:t>task: </a:t>
            </a:r>
            <a:r>
              <a:rPr sz="2000" spc="-20" dirty="0">
                <a:solidFill>
                  <a:srgbClr val="404040"/>
                </a:solidFill>
                <a:latin typeface="Carlito"/>
                <a:cs typeface="Carlito"/>
              </a:rPr>
              <a:t>to develop </a:t>
            </a:r>
            <a:r>
              <a:rPr sz="2000" dirty="0">
                <a:solidFill>
                  <a:srgbClr val="404040"/>
                </a:solidFill>
                <a:latin typeface="Carlito"/>
                <a:cs typeface="Carlito"/>
              </a:rPr>
              <a:t>a machine learning model </a:t>
            </a:r>
            <a:r>
              <a:rPr sz="2000" spc="-25" dirty="0">
                <a:solidFill>
                  <a:srgbClr val="404040"/>
                </a:solidFill>
                <a:latin typeface="Carlito"/>
                <a:cs typeface="Carlito"/>
              </a:rPr>
              <a:t>for </a:t>
            </a:r>
            <a:r>
              <a:rPr sz="2000" dirty="0">
                <a:solidFill>
                  <a:srgbClr val="404040"/>
                </a:solidFill>
                <a:latin typeface="Carlito"/>
                <a:cs typeface="Carlito"/>
              </a:rPr>
              <a:t>Space Y who </a:t>
            </a:r>
            <a:r>
              <a:rPr sz="2000" spc="-20" dirty="0">
                <a:solidFill>
                  <a:srgbClr val="404040"/>
                </a:solidFill>
                <a:latin typeface="Carlito"/>
                <a:cs typeface="Carlito"/>
              </a:rPr>
              <a:t>wants to </a:t>
            </a:r>
            <a:r>
              <a:rPr sz="2000" spc="-5" dirty="0">
                <a:solidFill>
                  <a:srgbClr val="404040"/>
                </a:solidFill>
                <a:latin typeface="Carlito"/>
                <a:cs typeface="Carlito"/>
              </a:rPr>
              <a:t>bid </a:t>
            </a:r>
            <a:r>
              <a:rPr sz="2000" spc="-20" dirty="0">
                <a:solidFill>
                  <a:srgbClr val="404040"/>
                </a:solidFill>
                <a:latin typeface="Carlito"/>
                <a:cs typeface="Carlito"/>
              </a:rPr>
              <a:t>against</a:t>
            </a:r>
            <a:r>
              <a:rPr sz="2000" spc="-70" dirty="0">
                <a:solidFill>
                  <a:srgbClr val="404040"/>
                </a:solidFill>
                <a:latin typeface="Carlito"/>
                <a:cs typeface="Carlito"/>
              </a:rPr>
              <a:t> </a:t>
            </a:r>
            <a:r>
              <a:rPr sz="2000" dirty="0">
                <a:solidFill>
                  <a:srgbClr val="404040"/>
                </a:solidFill>
                <a:latin typeface="Carlito"/>
                <a:cs typeface="Carlito"/>
              </a:rPr>
              <a:t>SpaceX</a:t>
            </a:r>
            <a:endParaRPr sz="2000" dirty="0">
              <a:latin typeface="Carlito"/>
              <a:cs typeface="Carlito"/>
            </a:endParaRPr>
          </a:p>
          <a:p>
            <a:pPr marL="195580" indent="-183515">
              <a:lnSpc>
                <a:spcPct val="100000"/>
              </a:lnSpc>
              <a:spcBef>
                <a:spcPts val="395"/>
              </a:spcBef>
              <a:buClr>
                <a:srgbClr val="E28312"/>
              </a:buClr>
              <a:buChar char="◦"/>
              <a:tabLst>
                <a:tab pos="196215" algn="l"/>
              </a:tabLst>
            </a:pPr>
            <a:r>
              <a:rPr sz="2000" spc="-5" dirty="0">
                <a:solidFill>
                  <a:srgbClr val="404040"/>
                </a:solidFill>
                <a:latin typeface="Carlito"/>
                <a:cs typeface="Carlito"/>
              </a:rPr>
              <a:t>The goal </a:t>
            </a:r>
            <a:r>
              <a:rPr sz="2000" dirty="0">
                <a:solidFill>
                  <a:srgbClr val="404040"/>
                </a:solidFill>
                <a:latin typeface="Carlito"/>
                <a:cs typeface="Carlito"/>
              </a:rPr>
              <a:t>of </a:t>
            </a:r>
            <a:r>
              <a:rPr sz="2000" spc="-5" dirty="0">
                <a:solidFill>
                  <a:srgbClr val="404040"/>
                </a:solidFill>
                <a:latin typeface="Carlito"/>
                <a:cs typeface="Carlito"/>
              </a:rPr>
              <a:t>model is </a:t>
            </a:r>
            <a:r>
              <a:rPr sz="2000" spc="-20" dirty="0">
                <a:solidFill>
                  <a:srgbClr val="404040"/>
                </a:solidFill>
                <a:latin typeface="Carlito"/>
                <a:cs typeface="Carlito"/>
              </a:rPr>
              <a:t>to </a:t>
            </a:r>
            <a:r>
              <a:rPr sz="2000" spc="-5" dirty="0">
                <a:solidFill>
                  <a:srgbClr val="404040"/>
                </a:solidFill>
                <a:latin typeface="Carlito"/>
                <a:cs typeface="Carlito"/>
              </a:rPr>
              <a:t>predict when </a:t>
            </a:r>
            <a:r>
              <a:rPr sz="2000" spc="-15" dirty="0">
                <a:solidFill>
                  <a:srgbClr val="404040"/>
                </a:solidFill>
                <a:latin typeface="Carlito"/>
                <a:cs typeface="Carlito"/>
              </a:rPr>
              <a:t>Stage </a:t>
            </a:r>
            <a:r>
              <a:rPr sz="2000" dirty="0">
                <a:solidFill>
                  <a:srgbClr val="404040"/>
                </a:solidFill>
                <a:latin typeface="Carlito"/>
                <a:cs typeface="Carlito"/>
              </a:rPr>
              <a:t>1 </a:t>
            </a:r>
            <a:r>
              <a:rPr sz="2000" spc="-5" dirty="0">
                <a:solidFill>
                  <a:srgbClr val="404040"/>
                </a:solidFill>
                <a:latin typeface="Carlito"/>
                <a:cs typeface="Carlito"/>
              </a:rPr>
              <a:t>will successfully </a:t>
            </a:r>
            <a:r>
              <a:rPr sz="2000" dirty="0">
                <a:solidFill>
                  <a:srgbClr val="404040"/>
                </a:solidFill>
                <a:latin typeface="Carlito"/>
                <a:cs typeface="Carlito"/>
              </a:rPr>
              <a:t>land </a:t>
            </a:r>
            <a:r>
              <a:rPr sz="2000" spc="-20" dirty="0">
                <a:solidFill>
                  <a:srgbClr val="404040"/>
                </a:solidFill>
                <a:latin typeface="Carlito"/>
                <a:cs typeface="Carlito"/>
              </a:rPr>
              <a:t>to </a:t>
            </a:r>
            <a:r>
              <a:rPr sz="2000" spc="-35" dirty="0">
                <a:solidFill>
                  <a:srgbClr val="404040"/>
                </a:solidFill>
                <a:latin typeface="Carlito"/>
                <a:cs typeface="Carlito"/>
              </a:rPr>
              <a:t>save </a:t>
            </a:r>
            <a:r>
              <a:rPr sz="2000" spc="-5" dirty="0">
                <a:solidFill>
                  <a:srgbClr val="404040"/>
                </a:solidFill>
                <a:latin typeface="Carlito"/>
                <a:cs typeface="Carlito"/>
              </a:rPr>
              <a:t>~$100 million</a:t>
            </a:r>
            <a:r>
              <a:rPr sz="2000" spc="-110" dirty="0">
                <a:solidFill>
                  <a:srgbClr val="404040"/>
                </a:solidFill>
                <a:latin typeface="Carlito"/>
                <a:cs typeface="Carlito"/>
              </a:rPr>
              <a:t> </a:t>
            </a:r>
            <a:r>
              <a:rPr sz="2000" dirty="0">
                <a:solidFill>
                  <a:srgbClr val="404040"/>
                </a:solidFill>
                <a:latin typeface="Carlito"/>
                <a:cs typeface="Carlito"/>
              </a:rPr>
              <a:t>USD</a:t>
            </a:r>
            <a:endParaRPr sz="2000" dirty="0">
              <a:latin typeface="Carlito"/>
              <a:cs typeface="Carlito"/>
            </a:endParaRPr>
          </a:p>
          <a:p>
            <a:pPr marL="195580" indent="-183515">
              <a:lnSpc>
                <a:spcPct val="100000"/>
              </a:lnSpc>
              <a:spcBef>
                <a:spcPts val="409"/>
              </a:spcBef>
              <a:buClr>
                <a:srgbClr val="E28312"/>
              </a:buClr>
              <a:buChar char="◦"/>
              <a:tabLst>
                <a:tab pos="196215" algn="l"/>
              </a:tabLst>
            </a:pPr>
            <a:r>
              <a:rPr sz="2000" spc="-5" dirty="0">
                <a:solidFill>
                  <a:srgbClr val="404040"/>
                </a:solidFill>
                <a:latin typeface="Carlito"/>
                <a:cs typeface="Carlito"/>
              </a:rPr>
              <a:t>Used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public </a:t>
            </a:r>
            <a:r>
              <a:rPr sz="2000" dirty="0">
                <a:solidFill>
                  <a:srgbClr val="404040"/>
                </a:solidFill>
                <a:latin typeface="Carlito"/>
                <a:cs typeface="Carlito"/>
              </a:rPr>
              <a:t>SpaceX API and </a:t>
            </a:r>
            <a:r>
              <a:rPr sz="2000" spc="-5" dirty="0">
                <a:solidFill>
                  <a:srgbClr val="404040"/>
                </a:solidFill>
                <a:latin typeface="Carlito"/>
                <a:cs typeface="Carlito"/>
              </a:rPr>
              <a:t>web scraping </a:t>
            </a:r>
            <a:r>
              <a:rPr sz="2000" dirty="0">
                <a:solidFill>
                  <a:srgbClr val="404040"/>
                </a:solidFill>
                <a:latin typeface="Carlito"/>
                <a:cs typeface="Carlito"/>
              </a:rPr>
              <a:t>SpaceX Wikipedia</a:t>
            </a:r>
            <a:r>
              <a:rPr sz="2000" spc="-195" dirty="0">
                <a:solidFill>
                  <a:srgbClr val="404040"/>
                </a:solidFill>
                <a:latin typeface="Carlito"/>
                <a:cs typeface="Carlito"/>
              </a:rPr>
              <a:t> </a:t>
            </a:r>
            <a:r>
              <a:rPr sz="2000" spc="-5" dirty="0">
                <a:solidFill>
                  <a:srgbClr val="404040"/>
                </a:solidFill>
                <a:latin typeface="Carlito"/>
                <a:cs typeface="Carlito"/>
              </a:rPr>
              <a:t>page</a:t>
            </a:r>
            <a:endParaRPr sz="2000" dirty="0">
              <a:latin typeface="Carlito"/>
              <a:cs typeface="Carlito"/>
            </a:endParaRPr>
          </a:p>
          <a:p>
            <a:pPr marL="195580" indent="-183515">
              <a:lnSpc>
                <a:spcPct val="100000"/>
              </a:lnSpc>
              <a:spcBef>
                <a:spcPts val="400"/>
              </a:spcBef>
              <a:buClr>
                <a:srgbClr val="E28312"/>
              </a:buClr>
              <a:buChar char="◦"/>
              <a:tabLst>
                <a:tab pos="196215" algn="l"/>
              </a:tabLst>
            </a:pPr>
            <a:r>
              <a:rPr sz="2000" spc="-25" dirty="0">
                <a:solidFill>
                  <a:srgbClr val="404040"/>
                </a:solidFill>
                <a:latin typeface="Carlito"/>
                <a:cs typeface="Carlito"/>
              </a:rPr>
              <a:t>Created data </a:t>
            </a:r>
            <a:r>
              <a:rPr sz="2000" spc="-5" dirty="0">
                <a:solidFill>
                  <a:srgbClr val="404040"/>
                </a:solidFill>
                <a:latin typeface="Carlito"/>
                <a:cs typeface="Carlito"/>
              </a:rPr>
              <a:t>labels </a:t>
            </a:r>
            <a:r>
              <a:rPr sz="2000" dirty="0">
                <a:solidFill>
                  <a:srgbClr val="404040"/>
                </a:solidFill>
                <a:latin typeface="Carlito"/>
                <a:cs typeface="Carlito"/>
              </a:rPr>
              <a:t>and </a:t>
            </a:r>
            <a:r>
              <a:rPr sz="2000" spc="-25" dirty="0">
                <a:solidFill>
                  <a:srgbClr val="404040"/>
                </a:solidFill>
                <a:latin typeface="Carlito"/>
                <a:cs typeface="Carlito"/>
              </a:rPr>
              <a:t>stored data into </a:t>
            </a:r>
            <a:r>
              <a:rPr sz="2000" dirty="0">
                <a:solidFill>
                  <a:srgbClr val="404040"/>
                </a:solidFill>
                <a:latin typeface="Carlito"/>
                <a:cs typeface="Carlito"/>
              </a:rPr>
              <a:t>a </a:t>
            </a:r>
            <a:r>
              <a:rPr sz="2000" spc="-5" dirty="0">
                <a:solidFill>
                  <a:srgbClr val="404040"/>
                </a:solidFill>
                <a:latin typeface="Carlito"/>
                <a:cs typeface="Carlito"/>
              </a:rPr>
              <a:t>DB2 SQL</a:t>
            </a:r>
            <a:r>
              <a:rPr sz="2000" spc="-1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95580" indent="-183515">
              <a:lnSpc>
                <a:spcPct val="100000"/>
              </a:lnSpc>
              <a:spcBef>
                <a:spcPts val="395"/>
              </a:spcBef>
              <a:buClr>
                <a:srgbClr val="E28312"/>
              </a:buClr>
              <a:buChar char="◦"/>
              <a:tabLst>
                <a:tab pos="196215" algn="l"/>
              </a:tabLst>
            </a:pPr>
            <a:r>
              <a:rPr sz="2000" spc="-25" dirty="0">
                <a:solidFill>
                  <a:srgbClr val="404040"/>
                </a:solidFill>
                <a:latin typeface="Carlito"/>
                <a:cs typeface="Carlito"/>
              </a:rPr>
              <a:t>Created </a:t>
            </a:r>
            <a:r>
              <a:rPr sz="2000" dirty="0">
                <a:solidFill>
                  <a:srgbClr val="404040"/>
                </a:solidFill>
                <a:latin typeface="Carlito"/>
                <a:cs typeface="Carlito"/>
              </a:rPr>
              <a:t>a </a:t>
            </a:r>
            <a:r>
              <a:rPr sz="2000" spc="-5" dirty="0">
                <a:solidFill>
                  <a:srgbClr val="404040"/>
                </a:solidFill>
                <a:latin typeface="Carlito"/>
                <a:cs typeface="Carlito"/>
              </a:rPr>
              <a:t>dashboard </a:t>
            </a:r>
            <a:r>
              <a:rPr sz="2000" spc="-25" dirty="0">
                <a:solidFill>
                  <a:srgbClr val="404040"/>
                </a:solidFill>
                <a:latin typeface="Carlito"/>
                <a:cs typeface="Carlito"/>
              </a:rPr>
              <a:t>for</a:t>
            </a:r>
            <a:r>
              <a:rPr sz="2000" spc="-125" dirty="0">
                <a:solidFill>
                  <a:srgbClr val="404040"/>
                </a:solidFill>
                <a:latin typeface="Carlito"/>
                <a:cs typeface="Carlito"/>
              </a:rPr>
              <a:t> </a:t>
            </a:r>
            <a:r>
              <a:rPr sz="2000" spc="-20" dirty="0">
                <a:solidFill>
                  <a:srgbClr val="404040"/>
                </a:solidFill>
                <a:latin typeface="Carlito"/>
                <a:cs typeface="Carlito"/>
              </a:rPr>
              <a:t>visualization</a:t>
            </a:r>
            <a:endParaRPr sz="2000" dirty="0">
              <a:latin typeface="Carlito"/>
              <a:cs typeface="Carlito"/>
            </a:endParaRPr>
          </a:p>
          <a:p>
            <a:pPr marL="195580" indent="-183515">
              <a:lnSpc>
                <a:spcPct val="100000"/>
              </a:lnSpc>
              <a:spcBef>
                <a:spcPts val="405"/>
              </a:spcBef>
              <a:buClr>
                <a:srgbClr val="E28312"/>
              </a:buClr>
              <a:buChar char="◦"/>
              <a:tabLst>
                <a:tab pos="196215" algn="l"/>
              </a:tabLst>
            </a:pPr>
            <a:r>
              <a:rPr sz="2000" spc="-50" dirty="0">
                <a:solidFill>
                  <a:srgbClr val="404040"/>
                </a:solidFill>
                <a:latin typeface="Carlito"/>
                <a:cs typeface="Carlito"/>
              </a:rPr>
              <a:t>We </a:t>
            </a:r>
            <a:r>
              <a:rPr sz="2000" spc="-25" dirty="0">
                <a:solidFill>
                  <a:srgbClr val="404040"/>
                </a:solidFill>
                <a:latin typeface="Carlito"/>
                <a:cs typeface="Carlito"/>
              </a:rPr>
              <a:t>created </a:t>
            </a:r>
            <a:r>
              <a:rPr sz="2000" dirty="0">
                <a:solidFill>
                  <a:srgbClr val="404040"/>
                </a:solidFill>
                <a:latin typeface="Carlito"/>
                <a:cs typeface="Carlito"/>
              </a:rPr>
              <a:t>a machine learning model </a:t>
            </a:r>
            <a:r>
              <a:rPr sz="2000" spc="-5" dirty="0">
                <a:solidFill>
                  <a:srgbClr val="404040"/>
                </a:solidFill>
                <a:latin typeface="Carlito"/>
                <a:cs typeface="Carlito"/>
              </a:rPr>
              <a:t>with </a:t>
            </a:r>
            <a:r>
              <a:rPr sz="2000" dirty="0">
                <a:solidFill>
                  <a:srgbClr val="404040"/>
                </a:solidFill>
                <a:latin typeface="Carlito"/>
                <a:cs typeface="Carlito"/>
              </a:rPr>
              <a:t>an </a:t>
            </a:r>
            <a:r>
              <a:rPr sz="2000" spc="-5" dirty="0">
                <a:solidFill>
                  <a:srgbClr val="404040"/>
                </a:solidFill>
                <a:latin typeface="Carlito"/>
                <a:cs typeface="Carlito"/>
              </a:rPr>
              <a:t>accuracy of</a:t>
            </a:r>
            <a:r>
              <a:rPr sz="2000" spc="-105" dirty="0">
                <a:solidFill>
                  <a:srgbClr val="404040"/>
                </a:solidFill>
                <a:latin typeface="Carlito"/>
                <a:cs typeface="Carlito"/>
              </a:rPr>
              <a:t> </a:t>
            </a:r>
            <a:r>
              <a:rPr sz="2000" dirty="0">
                <a:solidFill>
                  <a:srgbClr val="404040"/>
                </a:solidFill>
                <a:latin typeface="Carlito"/>
                <a:cs typeface="Carlito"/>
              </a:rPr>
              <a:t>83%</a:t>
            </a:r>
            <a:endParaRPr sz="2000" dirty="0">
              <a:latin typeface="Carlito"/>
              <a:cs typeface="Carlito"/>
            </a:endParaRPr>
          </a:p>
          <a:p>
            <a:pPr marL="195580" marR="276860" indent="-183515">
              <a:lnSpc>
                <a:spcPts val="2160"/>
              </a:lnSpc>
              <a:spcBef>
                <a:spcPts val="635"/>
              </a:spcBef>
              <a:buClr>
                <a:srgbClr val="E28312"/>
              </a:buClr>
              <a:buChar char="◦"/>
              <a:tabLst>
                <a:tab pos="196215" algn="l"/>
              </a:tabLst>
            </a:pPr>
            <a:r>
              <a:rPr sz="2000" spc="-5" dirty="0">
                <a:solidFill>
                  <a:srgbClr val="404040"/>
                </a:solidFill>
                <a:latin typeface="Carlito"/>
                <a:cs typeface="Carlito"/>
              </a:rPr>
              <a:t>Allon </a:t>
            </a:r>
            <a:r>
              <a:rPr sz="2000" dirty="0">
                <a:solidFill>
                  <a:srgbClr val="404040"/>
                </a:solidFill>
                <a:latin typeface="Carlito"/>
                <a:cs typeface="Carlito"/>
              </a:rPr>
              <a:t>Mask </a:t>
            </a:r>
            <a:r>
              <a:rPr sz="2000" spc="-5" dirty="0">
                <a:solidFill>
                  <a:srgbClr val="404040"/>
                </a:solidFill>
                <a:latin typeface="Carlito"/>
                <a:cs typeface="Carlito"/>
              </a:rPr>
              <a:t>of </a:t>
            </a:r>
            <a:r>
              <a:rPr sz="2000" dirty="0">
                <a:solidFill>
                  <a:srgbClr val="404040"/>
                </a:solidFill>
                <a:latin typeface="Carlito"/>
                <a:cs typeface="Carlito"/>
              </a:rPr>
              <a:t>SpaceY </a:t>
            </a:r>
            <a:r>
              <a:rPr sz="2000" spc="-5" dirty="0">
                <a:solidFill>
                  <a:srgbClr val="404040"/>
                </a:solidFill>
                <a:latin typeface="Carlito"/>
                <a:cs typeface="Carlito"/>
              </a:rPr>
              <a:t>can use </a:t>
            </a:r>
            <a:r>
              <a:rPr sz="2000" dirty="0">
                <a:solidFill>
                  <a:srgbClr val="404040"/>
                </a:solidFill>
                <a:latin typeface="Carlito"/>
                <a:cs typeface="Carlito"/>
              </a:rPr>
              <a:t>this model </a:t>
            </a:r>
            <a:r>
              <a:rPr sz="2000" spc="-20" dirty="0">
                <a:solidFill>
                  <a:srgbClr val="404040"/>
                </a:solidFill>
                <a:latin typeface="Carlito"/>
                <a:cs typeface="Carlito"/>
              </a:rPr>
              <a:t>to </a:t>
            </a:r>
            <a:r>
              <a:rPr sz="2000" spc="-5" dirty="0">
                <a:solidFill>
                  <a:srgbClr val="404040"/>
                </a:solidFill>
                <a:latin typeface="Carlito"/>
                <a:cs typeface="Carlito"/>
              </a:rPr>
              <a:t>predict with </a:t>
            </a:r>
            <a:r>
              <a:rPr sz="2000" spc="-20" dirty="0">
                <a:solidFill>
                  <a:srgbClr val="404040"/>
                </a:solidFill>
                <a:latin typeface="Carlito"/>
                <a:cs typeface="Carlito"/>
              </a:rPr>
              <a:t>relatively </a:t>
            </a:r>
            <a:r>
              <a:rPr sz="2000" spc="-5" dirty="0">
                <a:solidFill>
                  <a:srgbClr val="404040"/>
                </a:solidFill>
                <a:latin typeface="Carlito"/>
                <a:cs typeface="Carlito"/>
              </a:rPr>
              <a:t>high accuracy whether </a:t>
            </a:r>
            <a:r>
              <a:rPr sz="2000" dirty="0">
                <a:solidFill>
                  <a:srgbClr val="404040"/>
                </a:solidFill>
                <a:latin typeface="Carlito"/>
                <a:cs typeface="Carlito"/>
              </a:rPr>
              <a:t>a  launch </a:t>
            </a:r>
            <a:r>
              <a:rPr sz="2000" spc="-5" dirty="0">
                <a:solidFill>
                  <a:srgbClr val="404040"/>
                </a:solidFill>
                <a:latin typeface="Carlito"/>
                <a:cs typeface="Carlito"/>
              </a:rPr>
              <a:t>will </a:t>
            </a:r>
            <a:r>
              <a:rPr sz="2000" spc="-35" dirty="0">
                <a:solidFill>
                  <a:srgbClr val="404040"/>
                </a:solidFill>
                <a:latin typeface="Carlito"/>
                <a:cs typeface="Carlito"/>
              </a:rPr>
              <a:t>have </a:t>
            </a:r>
            <a:r>
              <a:rPr sz="2000" dirty="0">
                <a:solidFill>
                  <a:srgbClr val="404040"/>
                </a:solidFill>
                <a:latin typeface="Carlito"/>
                <a:cs typeface="Carlito"/>
              </a:rPr>
              <a:t>a </a:t>
            </a:r>
            <a:r>
              <a:rPr sz="2000" spc="-5" dirty="0">
                <a:solidFill>
                  <a:srgbClr val="404040"/>
                </a:solidFill>
                <a:latin typeface="Carlito"/>
                <a:cs typeface="Carlito"/>
              </a:rPr>
              <a:t>successful </a:t>
            </a:r>
            <a:r>
              <a:rPr sz="2000" spc="-20" dirty="0">
                <a:solidFill>
                  <a:srgbClr val="404040"/>
                </a:solidFill>
                <a:latin typeface="Carlito"/>
                <a:cs typeface="Carlito"/>
              </a:rPr>
              <a:t>Stage </a:t>
            </a:r>
            <a:r>
              <a:rPr sz="2000" dirty="0">
                <a:solidFill>
                  <a:srgbClr val="404040"/>
                </a:solidFill>
                <a:latin typeface="Carlito"/>
                <a:cs typeface="Carlito"/>
              </a:rPr>
              <a:t>1 landing </a:t>
            </a:r>
            <a:r>
              <a:rPr sz="2000" spc="-25" dirty="0">
                <a:solidFill>
                  <a:srgbClr val="404040"/>
                </a:solidFill>
                <a:latin typeface="Carlito"/>
                <a:cs typeface="Carlito"/>
              </a:rPr>
              <a:t>before </a:t>
            </a:r>
            <a:r>
              <a:rPr sz="2000" dirty="0">
                <a:solidFill>
                  <a:srgbClr val="404040"/>
                </a:solidFill>
                <a:latin typeface="Carlito"/>
                <a:cs typeface="Carlito"/>
              </a:rPr>
              <a:t>launch </a:t>
            </a:r>
            <a:r>
              <a:rPr sz="2000" spc="-20" dirty="0">
                <a:solidFill>
                  <a:srgbClr val="404040"/>
                </a:solidFill>
                <a:latin typeface="Carlito"/>
                <a:cs typeface="Carlito"/>
              </a:rPr>
              <a:t>to </a:t>
            </a:r>
            <a:r>
              <a:rPr sz="2000" spc="-5" dirty="0">
                <a:solidFill>
                  <a:srgbClr val="404040"/>
                </a:solidFill>
                <a:latin typeface="Carlito"/>
                <a:cs typeface="Carlito"/>
              </a:rPr>
              <a:t>determine whether </a:t>
            </a:r>
            <a:r>
              <a:rPr sz="2000" dirty="0">
                <a:solidFill>
                  <a:srgbClr val="404040"/>
                </a:solidFill>
                <a:latin typeface="Carlito"/>
                <a:cs typeface="Carlito"/>
              </a:rPr>
              <a:t>the launch  </a:t>
            </a:r>
            <a:r>
              <a:rPr sz="2000" spc="-5" dirty="0">
                <a:solidFill>
                  <a:srgbClr val="404040"/>
                </a:solidFill>
                <a:latin typeface="Carlito"/>
                <a:cs typeface="Carlito"/>
              </a:rPr>
              <a:t>should be </a:t>
            </a:r>
            <a:r>
              <a:rPr sz="2000" dirty="0">
                <a:solidFill>
                  <a:srgbClr val="404040"/>
                </a:solidFill>
                <a:latin typeface="Carlito"/>
                <a:cs typeface="Carlito"/>
              </a:rPr>
              <a:t>made </a:t>
            </a:r>
            <a:r>
              <a:rPr sz="2000" spc="-5" dirty="0">
                <a:solidFill>
                  <a:srgbClr val="404040"/>
                </a:solidFill>
                <a:latin typeface="Carlito"/>
                <a:cs typeface="Carlito"/>
              </a:rPr>
              <a:t>or</a:t>
            </a:r>
            <a:r>
              <a:rPr sz="2000" spc="-105" dirty="0">
                <a:solidFill>
                  <a:srgbClr val="404040"/>
                </a:solidFill>
                <a:latin typeface="Carlito"/>
                <a:cs typeface="Carlito"/>
              </a:rPr>
              <a:t> </a:t>
            </a:r>
            <a:r>
              <a:rPr sz="2000" spc="-5" dirty="0">
                <a:solidFill>
                  <a:srgbClr val="404040"/>
                </a:solidFill>
                <a:latin typeface="Carlito"/>
                <a:cs typeface="Carlito"/>
              </a:rPr>
              <a:t>not</a:t>
            </a:r>
            <a:endParaRPr sz="2000" dirty="0">
              <a:latin typeface="Carlito"/>
              <a:cs typeface="Carlito"/>
            </a:endParaRPr>
          </a:p>
          <a:p>
            <a:pPr marL="195580" marR="5080" indent="-183515">
              <a:lnSpc>
                <a:spcPts val="2200"/>
              </a:lnSpc>
              <a:spcBef>
                <a:spcPts val="605"/>
              </a:spcBef>
              <a:buClr>
                <a:srgbClr val="E28312"/>
              </a:buClr>
              <a:buChar char="◦"/>
              <a:tabLst>
                <a:tab pos="196215" algn="l"/>
              </a:tabLst>
            </a:pPr>
            <a:r>
              <a:rPr sz="2000" spc="-5" dirty="0">
                <a:solidFill>
                  <a:srgbClr val="404040"/>
                </a:solidFill>
                <a:latin typeface="Carlito"/>
                <a:cs typeface="Carlito"/>
              </a:rPr>
              <a:t>If possible </a:t>
            </a:r>
            <a:r>
              <a:rPr sz="2000" spc="-20" dirty="0">
                <a:solidFill>
                  <a:srgbClr val="404040"/>
                </a:solidFill>
                <a:latin typeface="Carlito"/>
                <a:cs typeface="Carlito"/>
              </a:rPr>
              <a:t>more </a:t>
            </a:r>
            <a:r>
              <a:rPr sz="2000" spc="-25" dirty="0">
                <a:solidFill>
                  <a:srgbClr val="404040"/>
                </a:solidFill>
                <a:latin typeface="Carlito"/>
                <a:cs typeface="Carlito"/>
              </a:rPr>
              <a:t>data </a:t>
            </a:r>
            <a:r>
              <a:rPr sz="2000" spc="-5" dirty="0">
                <a:solidFill>
                  <a:srgbClr val="404040"/>
                </a:solidFill>
                <a:latin typeface="Carlito"/>
                <a:cs typeface="Carlito"/>
              </a:rPr>
              <a:t>should </a:t>
            </a:r>
            <a:r>
              <a:rPr sz="2000" dirty="0">
                <a:solidFill>
                  <a:srgbClr val="404040"/>
                </a:solidFill>
                <a:latin typeface="Carlito"/>
                <a:cs typeface="Carlito"/>
              </a:rPr>
              <a:t>be </a:t>
            </a:r>
            <a:r>
              <a:rPr sz="2000" spc="-5" dirty="0">
                <a:solidFill>
                  <a:srgbClr val="404040"/>
                </a:solidFill>
                <a:latin typeface="Carlito"/>
                <a:cs typeface="Carlito"/>
              </a:rPr>
              <a:t>collected </a:t>
            </a:r>
            <a:r>
              <a:rPr sz="2000" spc="-20" dirty="0">
                <a:solidFill>
                  <a:srgbClr val="404040"/>
                </a:solidFill>
                <a:latin typeface="Carlito"/>
                <a:cs typeface="Carlito"/>
              </a:rPr>
              <a:t>to </a:t>
            </a:r>
            <a:r>
              <a:rPr sz="2000" spc="-25" dirty="0">
                <a:solidFill>
                  <a:srgbClr val="404040"/>
                </a:solidFill>
                <a:latin typeface="Carlito"/>
                <a:cs typeface="Carlito"/>
              </a:rPr>
              <a:t>better </a:t>
            </a:r>
            <a:r>
              <a:rPr sz="2000" spc="-5" dirty="0">
                <a:solidFill>
                  <a:srgbClr val="404040"/>
                </a:solidFill>
                <a:latin typeface="Carlito"/>
                <a:cs typeface="Carlito"/>
              </a:rPr>
              <a:t>determine </a:t>
            </a:r>
            <a:r>
              <a:rPr sz="2000" dirty="0">
                <a:solidFill>
                  <a:srgbClr val="404040"/>
                </a:solidFill>
                <a:latin typeface="Carlito"/>
                <a:cs typeface="Carlito"/>
              </a:rPr>
              <a:t>the </a:t>
            </a:r>
            <a:r>
              <a:rPr sz="2000" spc="-10" dirty="0">
                <a:solidFill>
                  <a:srgbClr val="404040"/>
                </a:solidFill>
                <a:latin typeface="Carlito"/>
                <a:cs typeface="Carlito"/>
              </a:rPr>
              <a:t>best </a:t>
            </a:r>
            <a:r>
              <a:rPr sz="2000" dirty="0">
                <a:solidFill>
                  <a:srgbClr val="404040"/>
                </a:solidFill>
                <a:latin typeface="Carlito"/>
                <a:cs typeface="Carlito"/>
              </a:rPr>
              <a:t>machine learning model  and </a:t>
            </a:r>
            <a:r>
              <a:rPr sz="2000" spc="-25" dirty="0">
                <a:solidFill>
                  <a:srgbClr val="404040"/>
                </a:solidFill>
                <a:latin typeface="Carlito"/>
                <a:cs typeface="Carlito"/>
              </a:rPr>
              <a:t>improve</a:t>
            </a:r>
            <a:r>
              <a:rPr sz="2000" spc="-30" dirty="0">
                <a:solidFill>
                  <a:srgbClr val="404040"/>
                </a:solidFill>
                <a:latin typeface="Carlito"/>
                <a:cs typeface="Carlito"/>
              </a:rPr>
              <a:t> </a:t>
            </a:r>
            <a:r>
              <a:rPr sz="2000" spc="-5" dirty="0">
                <a:solidFill>
                  <a:srgbClr val="404040"/>
                </a:solidFill>
                <a:latin typeface="Carlito"/>
                <a:cs typeface="Carlito"/>
              </a:rPr>
              <a:t>accuracy</a:t>
            </a:r>
            <a:endParaRPr sz="2000" dirty="0">
              <a:latin typeface="Carlito"/>
              <a:cs typeface="Carli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4497194" cy="936154"/>
          </a:xfrm>
          <a:prstGeom prst="rect">
            <a:avLst/>
          </a:prstGeom>
        </p:spPr>
        <p:txBody>
          <a:bodyPr vert="horz" wrap="square" lIns="0" tIns="12700" rIns="0" bIns="0" rtlCol="0">
            <a:spAutoFit/>
          </a:bodyPr>
          <a:lstStyle/>
          <a:p>
            <a:pPr marL="12700">
              <a:lnSpc>
                <a:spcPct val="100000"/>
              </a:lnSpc>
              <a:spcBef>
                <a:spcPts val="100"/>
              </a:spcBef>
            </a:pPr>
            <a:r>
              <a:rPr lang="en-IN" sz="6000" spc="-650" dirty="0" err="1"/>
              <a:t>Github</a:t>
            </a:r>
            <a:endParaRPr sz="6000" spc="-650" dirty="0"/>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IN" smtClean="0"/>
              <a:pPr marL="38100">
                <a:lnSpc>
                  <a:spcPts val="1100"/>
                </a:lnSpc>
              </a:pPr>
              <a:t>47</a:t>
            </a:fld>
            <a:endParaRPr dirty="0"/>
          </a:p>
        </p:txBody>
      </p:sp>
      <p:sp>
        <p:nvSpPr>
          <p:cNvPr id="4" name="object 4"/>
          <p:cNvSpPr txBox="1"/>
          <p:nvPr/>
        </p:nvSpPr>
        <p:spPr>
          <a:xfrm>
            <a:off x="1176019" y="1496901"/>
            <a:ext cx="8401050" cy="1243289"/>
          </a:xfrm>
          <a:prstGeom prst="rect">
            <a:avLst/>
          </a:prstGeom>
        </p:spPr>
        <p:txBody>
          <a:bodyPr vert="horz" wrap="square" lIns="0" tIns="164465" rIns="0" bIns="0" rtlCol="0">
            <a:spAutoFit/>
          </a:bodyPr>
          <a:lstStyle/>
          <a:p>
            <a:pPr marL="12700">
              <a:lnSpc>
                <a:spcPct val="100000"/>
              </a:lnSpc>
              <a:spcBef>
                <a:spcPts val="1295"/>
              </a:spcBef>
            </a:pPr>
            <a:r>
              <a:rPr sz="2000" u="heavy" dirty="0">
                <a:solidFill>
                  <a:srgbClr val="404040"/>
                </a:solidFill>
                <a:uFill>
                  <a:solidFill>
                    <a:srgbClr val="404040"/>
                  </a:solidFill>
                </a:uFill>
                <a:latin typeface="Carlito"/>
                <a:cs typeface="Carlito"/>
              </a:rPr>
              <a:t>GitHub </a:t>
            </a:r>
            <a:r>
              <a:rPr sz="2000" u="heavy" spc="-10" dirty="0">
                <a:solidFill>
                  <a:srgbClr val="404040"/>
                </a:solidFill>
                <a:uFill>
                  <a:solidFill>
                    <a:srgbClr val="404040"/>
                  </a:solidFill>
                </a:uFill>
                <a:latin typeface="Carlito"/>
                <a:cs typeface="Carlito"/>
              </a:rPr>
              <a:t>repository</a:t>
            </a:r>
            <a:r>
              <a:rPr sz="2000" u="heavy" spc="-40"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a:lnSpc>
                <a:spcPct val="100000"/>
              </a:lnSpc>
              <a:spcBef>
                <a:spcPts val="1200"/>
              </a:spcBef>
            </a:pPr>
            <a:r>
              <a:rPr lang="en-IN" sz="2000" u="heavy" spc="-10" dirty="0">
                <a:solidFill>
                  <a:srgbClr val="800080"/>
                </a:solidFill>
                <a:uFill>
                  <a:solidFill>
                    <a:srgbClr val="800080"/>
                  </a:solidFill>
                </a:uFill>
                <a:latin typeface="Carlito"/>
                <a:cs typeface="Carlito"/>
              </a:rPr>
              <a:t>https://github.com/hi-anshul/IBM-DS</a:t>
            </a:r>
            <a:endParaRPr sz="1750" dirty="0">
              <a:latin typeface="Carlito"/>
              <a:cs typeface="Carlito"/>
            </a:endParaRPr>
          </a:p>
          <a:p>
            <a:pPr>
              <a:lnSpc>
                <a:spcPct val="100000"/>
              </a:lnSpc>
            </a:pPr>
            <a:endParaRPr lang="en-IN" sz="20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614607" y="2670601"/>
            <a:ext cx="7760970" cy="3501599"/>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b="1" spc="-35" dirty="0">
                <a:latin typeface="Carlito"/>
                <a:cs typeface="Carlito"/>
              </a:rPr>
              <a:t>Data </a:t>
            </a:r>
            <a:r>
              <a:rPr sz="2200" b="1" spc="-20" dirty="0">
                <a:latin typeface="Carlito"/>
                <a:cs typeface="Carlito"/>
              </a:rPr>
              <a:t>collection</a:t>
            </a:r>
            <a:r>
              <a:rPr sz="2200" b="1" spc="15" dirty="0">
                <a:latin typeface="Carlito"/>
                <a:cs typeface="Carlito"/>
              </a:rPr>
              <a:t> </a:t>
            </a:r>
            <a:r>
              <a:rPr sz="2200" b="1" spc="-5" dirty="0">
                <a:latin typeface="Carlito"/>
                <a:cs typeface="Carlito"/>
              </a:rPr>
              <a:t>methodology:</a:t>
            </a:r>
            <a:endParaRPr sz="2200" b="1" dirty="0">
              <a:latin typeface="Carlito"/>
              <a:cs typeface="Carlito"/>
            </a:endParaRPr>
          </a:p>
          <a:p>
            <a:pPr marL="698500" lvl="1" indent="-229235">
              <a:lnSpc>
                <a:spcPct val="100000"/>
              </a:lnSpc>
              <a:spcBef>
                <a:spcPts val="315"/>
              </a:spcBef>
              <a:buFont typeface="Arial"/>
              <a:buChar char="•"/>
              <a:tabLst>
                <a:tab pos="697865" algn="l"/>
                <a:tab pos="699135" algn="l"/>
              </a:tabLst>
            </a:pPr>
            <a:r>
              <a:rPr sz="1800" b="1" spc="-5" dirty="0">
                <a:latin typeface="Carlito"/>
                <a:cs typeface="Carlito"/>
              </a:rPr>
              <a:t>Combined </a:t>
            </a:r>
            <a:r>
              <a:rPr sz="1800" b="1" spc="-20" dirty="0">
                <a:latin typeface="Carlito"/>
                <a:cs typeface="Carlito"/>
              </a:rPr>
              <a:t>data from </a:t>
            </a:r>
            <a:r>
              <a:rPr sz="1800" b="1" spc="-5" dirty="0">
                <a:latin typeface="Carlito"/>
                <a:cs typeface="Carlito"/>
              </a:rPr>
              <a:t>SpaceX public </a:t>
            </a:r>
            <a:r>
              <a:rPr sz="1800" b="1" dirty="0">
                <a:latin typeface="Carlito"/>
                <a:cs typeface="Carlito"/>
              </a:rPr>
              <a:t>API and </a:t>
            </a:r>
            <a:r>
              <a:rPr sz="1800" b="1" spc="-5" dirty="0">
                <a:latin typeface="Carlito"/>
                <a:cs typeface="Carlito"/>
              </a:rPr>
              <a:t>SpaceX Wikipedia</a:t>
            </a:r>
            <a:r>
              <a:rPr sz="1800" b="1" spc="15" dirty="0">
                <a:latin typeface="Carlito"/>
                <a:cs typeface="Carlito"/>
              </a:rPr>
              <a:t> </a:t>
            </a:r>
            <a:r>
              <a:rPr sz="1800" b="1" spc="-5" dirty="0">
                <a:latin typeface="Carlito"/>
                <a:cs typeface="Carlito"/>
              </a:rPr>
              <a:t>page</a:t>
            </a:r>
            <a:endParaRPr sz="1800" b="1" dirty="0">
              <a:latin typeface="Carlito"/>
              <a:cs typeface="Carlito"/>
            </a:endParaRPr>
          </a:p>
          <a:p>
            <a:pPr marL="241300" indent="-229235">
              <a:lnSpc>
                <a:spcPct val="100000"/>
              </a:lnSpc>
              <a:spcBef>
                <a:spcPts val="1485"/>
              </a:spcBef>
              <a:buFont typeface="Arial"/>
              <a:buChar char="•"/>
              <a:tabLst>
                <a:tab pos="240665" algn="l"/>
                <a:tab pos="241935" algn="l"/>
              </a:tabLst>
            </a:pPr>
            <a:r>
              <a:rPr sz="2200" b="1" spc="-40" dirty="0">
                <a:latin typeface="Carlito"/>
                <a:cs typeface="Carlito"/>
              </a:rPr>
              <a:t>Perform </a:t>
            </a:r>
            <a:r>
              <a:rPr sz="2200" b="1" spc="-35" dirty="0">
                <a:latin typeface="Carlito"/>
                <a:cs typeface="Carlito"/>
              </a:rPr>
              <a:t>data</a:t>
            </a:r>
            <a:r>
              <a:rPr sz="2200" b="1" spc="35" dirty="0">
                <a:latin typeface="Carlito"/>
                <a:cs typeface="Carlito"/>
              </a:rPr>
              <a:t> </a:t>
            </a:r>
            <a:r>
              <a:rPr sz="2200" b="1" spc="-20" dirty="0">
                <a:latin typeface="Carlito"/>
                <a:cs typeface="Carlito"/>
              </a:rPr>
              <a:t>wrangling</a:t>
            </a:r>
            <a:endParaRPr sz="2200" b="1" dirty="0">
              <a:latin typeface="Carlito"/>
              <a:cs typeface="Carlito"/>
            </a:endParaRPr>
          </a:p>
          <a:p>
            <a:pPr marL="698500" lvl="1" indent="-229235">
              <a:lnSpc>
                <a:spcPct val="100000"/>
              </a:lnSpc>
              <a:spcBef>
                <a:spcPts val="315"/>
              </a:spcBef>
              <a:buFont typeface="Arial"/>
              <a:buChar char="•"/>
              <a:tabLst>
                <a:tab pos="697865" algn="l"/>
                <a:tab pos="699135" algn="l"/>
              </a:tabLst>
            </a:pPr>
            <a:r>
              <a:rPr sz="1800" b="1" spc="-5" dirty="0">
                <a:latin typeface="Carlito"/>
                <a:cs typeface="Carlito"/>
              </a:rPr>
              <a:t>Classifying true landings </a:t>
            </a:r>
            <a:r>
              <a:rPr sz="1800" b="1" dirty="0">
                <a:latin typeface="Carlito"/>
                <a:cs typeface="Carlito"/>
              </a:rPr>
              <a:t>as </a:t>
            </a:r>
            <a:r>
              <a:rPr sz="1800" b="1" spc="-5" dirty="0">
                <a:latin typeface="Carlito"/>
                <a:cs typeface="Carlito"/>
              </a:rPr>
              <a:t>successful </a:t>
            </a:r>
            <a:r>
              <a:rPr sz="1800" b="1" dirty="0">
                <a:latin typeface="Carlito"/>
                <a:cs typeface="Carlito"/>
              </a:rPr>
              <a:t>and </a:t>
            </a:r>
            <a:r>
              <a:rPr sz="1800" b="1" spc="-10" dirty="0">
                <a:latin typeface="Carlito"/>
                <a:cs typeface="Carlito"/>
              </a:rPr>
              <a:t>unsuccessful</a:t>
            </a:r>
            <a:r>
              <a:rPr sz="1800" b="1" spc="-50" dirty="0">
                <a:latin typeface="Carlito"/>
                <a:cs typeface="Carlito"/>
              </a:rPr>
              <a:t> </a:t>
            </a:r>
            <a:r>
              <a:rPr sz="1800" b="1" spc="-5" dirty="0">
                <a:latin typeface="Carlito"/>
                <a:cs typeface="Carlito"/>
              </a:rPr>
              <a:t>otherwise</a:t>
            </a:r>
            <a:endParaRPr sz="1800" b="1" dirty="0">
              <a:latin typeface="Carlito"/>
              <a:cs typeface="Carlito"/>
            </a:endParaRPr>
          </a:p>
          <a:p>
            <a:pPr marL="241300" indent="-229235">
              <a:lnSpc>
                <a:spcPct val="100000"/>
              </a:lnSpc>
              <a:spcBef>
                <a:spcPts val="680"/>
              </a:spcBef>
              <a:buFont typeface="Arial"/>
              <a:buChar char="•"/>
              <a:tabLst>
                <a:tab pos="240665" algn="l"/>
                <a:tab pos="241935" algn="l"/>
              </a:tabLst>
            </a:pPr>
            <a:r>
              <a:rPr sz="2200" b="1" spc="-40" dirty="0">
                <a:latin typeface="Carlito"/>
                <a:cs typeface="Carlito"/>
              </a:rPr>
              <a:t>Perform </a:t>
            </a:r>
            <a:r>
              <a:rPr sz="2200" b="1" spc="-25" dirty="0">
                <a:latin typeface="Carlito"/>
                <a:cs typeface="Carlito"/>
              </a:rPr>
              <a:t>exploratory </a:t>
            </a:r>
            <a:r>
              <a:rPr sz="2200" b="1" spc="-35" dirty="0">
                <a:latin typeface="Carlito"/>
                <a:cs typeface="Carlito"/>
              </a:rPr>
              <a:t>data </a:t>
            </a:r>
            <a:r>
              <a:rPr sz="2200" b="1" spc="-20" dirty="0">
                <a:latin typeface="Carlito"/>
                <a:cs typeface="Carlito"/>
              </a:rPr>
              <a:t>analysis </a:t>
            </a:r>
            <a:r>
              <a:rPr sz="2200" b="1" spc="-25" dirty="0">
                <a:latin typeface="Carlito"/>
                <a:cs typeface="Carlito"/>
              </a:rPr>
              <a:t>(EDA) </a:t>
            </a:r>
            <a:r>
              <a:rPr sz="2200" b="1" spc="-15" dirty="0">
                <a:latin typeface="Carlito"/>
                <a:cs typeface="Carlito"/>
              </a:rPr>
              <a:t>using </a:t>
            </a:r>
            <a:r>
              <a:rPr sz="2200" b="1" spc="-20" dirty="0">
                <a:latin typeface="Carlito"/>
                <a:cs typeface="Carlito"/>
              </a:rPr>
              <a:t>visualization </a:t>
            </a:r>
            <a:r>
              <a:rPr sz="2200" b="1" spc="-5" dirty="0">
                <a:latin typeface="Carlito"/>
                <a:cs typeface="Carlito"/>
              </a:rPr>
              <a:t>and</a:t>
            </a:r>
            <a:r>
              <a:rPr sz="2200" b="1" spc="155" dirty="0">
                <a:latin typeface="Carlito"/>
                <a:cs typeface="Carlito"/>
              </a:rPr>
              <a:t> </a:t>
            </a:r>
            <a:r>
              <a:rPr sz="2200" b="1" spc="-15" dirty="0">
                <a:latin typeface="Carlito"/>
                <a:cs typeface="Carlito"/>
              </a:rPr>
              <a:t>SQL</a:t>
            </a:r>
            <a:endParaRPr sz="2200" b="1" dirty="0">
              <a:latin typeface="Carlito"/>
              <a:cs typeface="Carlito"/>
            </a:endParaRPr>
          </a:p>
          <a:p>
            <a:pPr marL="241300" indent="-229235">
              <a:lnSpc>
                <a:spcPct val="100000"/>
              </a:lnSpc>
              <a:spcBef>
                <a:spcPts val="5"/>
              </a:spcBef>
              <a:buFont typeface="Arial"/>
              <a:buChar char="•"/>
              <a:tabLst>
                <a:tab pos="240665" algn="l"/>
                <a:tab pos="241935" algn="l"/>
              </a:tabLst>
            </a:pPr>
            <a:r>
              <a:rPr sz="2200" b="1" spc="-40" dirty="0">
                <a:latin typeface="Carlito"/>
                <a:cs typeface="Carlito"/>
              </a:rPr>
              <a:t>Perform </a:t>
            </a:r>
            <a:r>
              <a:rPr sz="2200" b="1" spc="-30" dirty="0">
                <a:latin typeface="Carlito"/>
                <a:cs typeface="Carlito"/>
              </a:rPr>
              <a:t>interactive </a:t>
            </a:r>
            <a:r>
              <a:rPr sz="2200" b="1" spc="-5" dirty="0">
                <a:latin typeface="Carlito"/>
                <a:cs typeface="Carlito"/>
              </a:rPr>
              <a:t>visual analytics </a:t>
            </a:r>
            <a:r>
              <a:rPr sz="2200" b="1" spc="-15" dirty="0">
                <a:latin typeface="Carlito"/>
                <a:cs typeface="Carlito"/>
              </a:rPr>
              <a:t>using </a:t>
            </a:r>
            <a:r>
              <a:rPr sz="2200" b="1" spc="-20" dirty="0">
                <a:latin typeface="Carlito"/>
                <a:cs typeface="Carlito"/>
              </a:rPr>
              <a:t>Folium </a:t>
            </a:r>
            <a:r>
              <a:rPr sz="2200" b="1" spc="-5" dirty="0">
                <a:latin typeface="Carlito"/>
                <a:cs typeface="Carlito"/>
              </a:rPr>
              <a:t>and Plotly</a:t>
            </a:r>
            <a:r>
              <a:rPr sz="2200" b="1" spc="10" dirty="0">
                <a:latin typeface="Carlito"/>
                <a:cs typeface="Carlito"/>
              </a:rPr>
              <a:t> </a:t>
            </a:r>
            <a:r>
              <a:rPr sz="2200" b="1" spc="-5" dirty="0">
                <a:latin typeface="Carlito"/>
                <a:cs typeface="Carlito"/>
              </a:rPr>
              <a:t>Dash</a:t>
            </a:r>
            <a:endParaRPr sz="2200" b="1" dirty="0">
              <a:latin typeface="Carlito"/>
              <a:cs typeface="Carlito"/>
            </a:endParaRPr>
          </a:p>
          <a:p>
            <a:pPr marL="241300" indent="-229235">
              <a:lnSpc>
                <a:spcPct val="100000"/>
              </a:lnSpc>
              <a:spcBef>
                <a:spcPts val="1440"/>
              </a:spcBef>
              <a:buFont typeface="Arial"/>
              <a:buChar char="•"/>
              <a:tabLst>
                <a:tab pos="240665" algn="l"/>
                <a:tab pos="241935" algn="l"/>
              </a:tabLst>
            </a:pPr>
            <a:r>
              <a:rPr sz="2200" b="1" spc="-40" dirty="0">
                <a:latin typeface="Carlito"/>
                <a:cs typeface="Carlito"/>
              </a:rPr>
              <a:t>Perform </a:t>
            </a:r>
            <a:r>
              <a:rPr sz="2200" b="1" spc="-25" dirty="0">
                <a:latin typeface="Carlito"/>
                <a:cs typeface="Carlito"/>
              </a:rPr>
              <a:t>predictive </a:t>
            </a:r>
            <a:r>
              <a:rPr sz="2200" b="1" spc="-20" dirty="0">
                <a:latin typeface="Carlito"/>
                <a:cs typeface="Carlito"/>
              </a:rPr>
              <a:t>analysis </a:t>
            </a:r>
            <a:r>
              <a:rPr sz="2200" b="1" spc="-15" dirty="0">
                <a:latin typeface="Carlito"/>
                <a:cs typeface="Carlito"/>
              </a:rPr>
              <a:t>using </a:t>
            </a:r>
            <a:r>
              <a:rPr sz="2200" b="1" spc="-20" dirty="0">
                <a:latin typeface="Carlito"/>
                <a:cs typeface="Carlito"/>
              </a:rPr>
              <a:t>classification</a:t>
            </a:r>
            <a:r>
              <a:rPr sz="2200" b="1" spc="170" dirty="0">
                <a:latin typeface="Carlito"/>
                <a:cs typeface="Carlito"/>
              </a:rPr>
              <a:t> </a:t>
            </a:r>
            <a:r>
              <a:rPr sz="2200" b="1" spc="-5" dirty="0">
                <a:latin typeface="Carlito"/>
                <a:cs typeface="Carlito"/>
              </a:rPr>
              <a:t>models</a:t>
            </a:r>
            <a:endParaRPr sz="2200" b="1" dirty="0">
              <a:latin typeface="Carlito"/>
              <a:cs typeface="Carlito"/>
            </a:endParaRPr>
          </a:p>
          <a:p>
            <a:pPr marL="698500" lvl="1" indent="-229235">
              <a:lnSpc>
                <a:spcPct val="100000"/>
              </a:lnSpc>
              <a:spcBef>
                <a:spcPts val="325"/>
              </a:spcBef>
              <a:buFont typeface="Arial"/>
              <a:buChar char="•"/>
              <a:tabLst>
                <a:tab pos="697865" algn="l"/>
                <a:tab pos="699135" algn="l"/>
              </a:tabLst>
            </a:pPr>
            <a:r>
              <a:rPr sz="1800" b="1" spc="-45" dirty="0">
                <a:latin typeface="Carlito"/>
                <a:cs typeface="Carlito"/>
              </a:rPr>
              <a:t>Tuned </a:t>
            </a:r>
            <a:r>
              <a:rPr sz="1800" b="1" dirty="0">
                <a:latin typeface="Carlito"/>
                <a:cs typeface="Carlito"/>
              </a:rPr>
              <a:t>models </a:t>
            </a:r>
            <a:r>
              <a:rPr sz="1800" b="1" spc="-5" dirty="0">
                <a:latin typeface="Carlito"/>
                <a:cs typeface="Carlito"/>
              </a:rPr>
              <a:t>using</a:t>
            </a:r>
            <a:r>
              <a:rPr sz="1800" b="1" spc="10" dirty="0">
                <a:latin typeface="Carlito"/>
                <a:cs typeface="Carlito"/>
              </a:rPr>
              <a:t> </a:t>
            </a:r>
            <a:r>
              <a:rPr sz="1800" b="1" spc="-20" dirty="0">
                <a:latin typeface="Carlito"/>
                <a:cs typeface="Carlito"/>
              </a:rPr>
              <a:t>GridSearchCV</a:t>
            </a:r>
            <a:endParaRPr sz="1800" b="1" dirty="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Arial"/>
                <a:cs typeface="Arial"/>
              </a:rPr>
              <a:t>Methodology</a:t>
            </a:r>
            <a:endParaRPr sz="800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sz="2400" spc="-165" dirty="0">
                <a:solidFill>
                  <a:srgbClr val="616E52"/>
                </a:solidFill>
                <a:latin typeface="Arial"/>
                <a:cs typeface="Arial"/>
              </a:rPr>
              <a:t>OVERVIEW </a:t>
            </a:r>
            <a:r>
              <a:rPr sz="2400" spc="-285" dirty="0">
                <a:solidFill>
                  <a:srgbClr val="616E52"/>
                </a:solidFill>
                <a:latin typeface="Arial"/>
                <a:cs typeface="Arial"/>
              </a:rPr>
              <a:t>OF </a:t>
            </a:r>
            <a:r>
              <a:rPr sz="2400" spc="-340" dirty="0">
                <a:solidFill>
                  <a:srgbClr val="616E52"/>
                </a:solidFill>
                <a:latin typeface="Arial"/>
                <a:cs typeface="Arial"/>
              </a:rPr>
              <a:t>DATA </a:t>
            </a:r>
            <a:r>
              <a:rPr sz="2400" spc="-140" dirty="0">
                <a:solidFill>
                  <a:srgbClr val="616E52"/>
                </a:solidFill>
                <a:latin typeface="Arial"/>
                <a:cs typeface="Arial"/>
              </a:rPr>
              <a:t>COLLECTION, </a:t>
            </a:r>
            <a:r>
              <a:rPr sz="2400" spc="-95" dirty="0">
                <a:solidFill>
                  <a:srgbClr val="616E52"/>
                </a:solidFill>
                <a:latin typeface="Arial"/>
                <a:cs typeface="Arial"/>
              </a:rPr>
              <a:t>WRANGLING,</a:t>
            </a:r>
            <a:r>
              <a:rPr sz="2400" spc="-120" dirty="0">
                <a:solidFill>
                  <a:srgbClr val="616E52"/>
                </a:solidFill>
                <a:latin typeface="Arial"/>
                <a:cs typeface="Arial"/>
              </a:rPr>
              <a:t> </a:t>
            </a:r>
            <a:r>
              <a:rPr sz="2400" spc="-105" dirty="0">
                <a:solidFill>
                  <a:srgbClr val="616E52"/>
                </a:solidFill>
                <a:latin typeface="Arial"/>
                <a:cs typeface="Arial"/>
              </a:rPr>
              <a:t>VISUALIZATION,</a:t>
            </a:r>
            <a:endParaRPr sz="2400">
              <a:latin typeface="Arial"/>
              <a:cs typeface="Arial"/>
            </a:endParaRPr>
          </a:p>
          <a:p>
            <a:pPr marL="12700">
              <a:lnSpc>
                <a:spcPts val="2745"/>
              </a:lnSpc>
              <a:tabLst>
                <a:tab pos="1963420" algn="l"/>
                <a:tab pos="2682875" algn="l"/>
                <a:tab pos="3816350" algn="l"/>
              </a:tabLst>
            </a:pPr>
            <a:r>
              <a:rPr sz="2400" spc="-165" dirty="0">
                <a:solidFill>
                  <a:srgbClr val="616E52"/>
                </a:solidFill>
                <a:latin typeface="Arial"/>
                <a:cs typeface="Arial"/>
              </a:rPr>
              <a:t>DASHBOARD,	</a:t>
            </a:r>
            <a:r>
              <a:rPr sz="2400" spc="-155" dirty="0">
                <a:solidFill>
                  <a:srgbClr val="616E52"/>
                </a:solidFill>
                <a:latin typeface="Arial"/>
                <a:cs typeface="Arial"/>
              </a:rPr>
              <a:t>AND	</a:t>
            </a:r>
            <a:r>
              <a:rPr sz="2400" spc="-140" dirty="0">
                <a:solidFill>
                  <a:srgbClr val="616E52"/>
                </a:solidFill>
                <a:latin typeface="Arial"/>
                <a:cs typeface="Arial"/>
              </a:rPr>
              <a:t>MODEL	</a:t>
            </a:r>
            <a:r>
              <a:rPr sz="2400" spc="-150" dirty="0">
                <a:solidFill>
                  <a:srgbClr val="616E52"/>
                </a:solidFill>
                <a:latin typeface="Arial"/>
                <a:cs typeface="Arial"/>
              </a:rPr>
              <a:t>METHODS</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47115"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9" y="1824608"/>
            <a:ext cx="9899650" cy="3710304"/>
          </a:xfrm>
          <a:prstGeom prst="rect">
            <a:avLst/>
          </a:prstGeom>
        </p:spPr>
        <p:txBody>
          <a:bodyPr vert="horz" wrap="square" lIns="0" tIns="42545" rIns="0" bIns="0" rtlCol="0">
            <a:spAutoFit/>
          </a:bodyPr>
          <a:lstStyle/>
          <a:p>
            <a:pPr marL="12700" marR="42545">
              <a:lnSpc>
                <a:spcPts val="2210"/>
              </a:lnSpc>
              <a:spcBef>
                <a:spcPts val="335"/>
              </a:spcBef>
            </a:pP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process </a:t>
            </a:r>
            <a:r>
              <a:rPr sz="2000" spc="-25" dirty="0">
                <a:solidFill>
                  <a:srgbClr val="404040"/>
                </a:solidFill>
                <a:latin typeface="Carlito"/>
                <a:cs typeface="Carlito"/>
              </a:rPr>
              <a:t>involved </a:t>
            </a:r>
            <a:r>
              <a:rPr sz="2000" dirty="0">
                <a:solidFill>
                  <a:srgbClr val="404040"/>
                </a:solidFill>
                <a:latin typeface="Carlito"/>
                <a:cs typeface="Carlito"/>
              </a:rPr>
              <a:t>a </a:t>
            </a:r>
            <a:r>
              <a:rPr sz="2000" spc="-10" dirty="0">
                <a:solidFill>
                  <a:srgbClr val="404040"/>
                </a:solidFill>
                <a:latin typeface="Carlito"/>
                <a:cs typeface="Carlito"/>
              </a:rPr>
              <a:t>combination </a:t>
            </a:r>
            <a:r>
              <a:rPr sz="2000" spc="-5" dirty="0">
                <a:solidFill>
                  <a:srgbClr val="404040"/>
                </a:solidFill>
                <a:latin typeface="Carlito"/>
                <a:cs typeface="Carlito"/>
              </a:rPr>
              <a:t>of </a:t>
            </a:r>
            <a:r>
              <a:rPr sz="2000" dirty="0">
                <a:solidFill>
                  <a:srgbClr val="404040"/>
                </a:solidFill>
                <a:latin typeface="Carlito"/>
                <a:cs typeface="Carlito"/>
              </a:rPr>
              <a:t>API </a:t>
            </a:r>
            <a:r>
              <a:rPr sz="2000" spc="-20" dirty="0">
                <a:solidFill>
                  <a:srgbClr val="404040"/>
                </a:solidFill>
                <a:latin typeface="Carlito"/>
                <a:cs typeface="Carlito"/>
              </a:rPr>
              <a:t>requests from </a:t>
            </a:r>
            <a:r>
              <a:rPr sz="2000" dirty="0">
                <a:solidFill>
                  <a:srgbClr val="404040"/>
                </a:solidFill>
                <a:latin typeface="Carlito"/>
                <a:cs typeface="Carlito"/>
              </a:rPr>
              <a:t>Space X </a:t>
            </a:r>
            <a:r>
              <a:rPr sz="2000" spc="-5" dirty="0">
                <a:solidFill>
                  <a:srgbClr val="404040"/>
                </a:solidFill>
                <a:latin typeface="Carlito"/>
                <a:cs typeface="Carlito"/>
              </a:rPr>
              <a:t>public </a:t>
            </a:r>
            <a:r>
              <a:rPr sz="2000" dirty="0">
                <a:solidFill>
                  <a:srgbClr val="404040"/>
                </a:solidFill>
                <a:latin typeface="Carlito"/>
                <a:cs typeface="Carlito"/>
              </a:rPr>
              <a:t>API and </a:t>
            </a:r>
            <a:r>
              <a:rPr sz="2000" spc="-5" dirty="0">
                <a:solidFill>
                  <a:srgbClr val="404040"/>
                </a:solidFill>
                <a:latin typeface="Carlito"/>
                <a:cs typeface="Carlito"/>
              </a:rPr>
              <a:t>web  scraping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table in </a:t>
            </a:r>
            <a:r>
              <a:rPr sz="2000" dirty="0">
                <a:solidFill>
                  <a:srgbClr val="404040"/>
                </a:solidFill>
                <a:latin typeface="Carlito"/>
                <a:cs typeface="Carlito"/>
              </a:rPr>
              <a:t>Space </a:t>
            </a:r>
            <a:r>
              <a:rPr sz="2000" spc="-75" dirty="0">
                <a:solidFill>
                  <a:srgbClr val="404040"/>
                </a:solidFill>
                <a:latin typeface="Carlito"/>
                <a:cs typeface="Carlito"/>
              </a:rPr>
              <a:t>X’s </a:t>
            </a:r>
            <a:r>
              <a:rPr sz="2000" dirty="0">
                <a:solidFill>
                  <a:srgbClr val="404040"/>
                </a:solidFill>
                <a:latin typeface="Carlito"/>
                <a:cs typeface="Carlito"/>
              </a:rPr>
              <a:t>Wikipedia</a:t>
            </a:r>
            <a:r>
              <a:rPr sz="2000" spc="-100" dirty="0">
                <a:solidFill>
                  <a:srgbClr val="404040"/>
                </a:solidFill>
                <a:latin typeface="Carlito"/>
                <a:cs typeface="Carlito"/>
              </a:rPr>
              <a:t> </a:t>
            </a:r>
            <a:r>
              <a:rPr sz="2000" spc="-45" dirty="0">
                <a:solidFill>
                  <a:srgbClr val="404040"/>
                </a:solidFill>
                <a:latin typeface="Carlito"/>
                <a:cs typeface="Carlito"/>
              </a:rPr>
              <a:t>entry.</a:t>
            </a:r>
            <a:endParaRPr sz="2000">
              <a:latin typeface="Carlito"/>
              <a:cs typeface="Carlito"/>
            </a:endParaRPr>
          </a:p>
          <a:p>
            <a:pPr marL="12700" marR="356235">
              <a:lnSpc>
                <a:spcPts val="2300"/>
              </a:lnSpc>
              <a:spcBef>
                <a:spcPts val="1115"/>
              </a:spcBef>
            </a:pPr>
            <a:r>
              <a:rPr sz="2000" spc="-5" dirty="0">
                <a:solidFill>
                  <a:srgbClr val="404040"/>
                </a:solidFill>
                <a:latin typeface="Carlito"/>
                <a:cs typeface="Carlito"/>
              </a:rPr>
              <a:t>The </a:t>
            </a:r>
            <a:r>
              <a:rPr sz="2000" spc="-20" dirty="0">
                <a:solidFill>
                  <a:srgbClr val="404040"/>
                </a:solidFill>
                <a:latin typeface="Carlito"/>
                <a:cs typeface="Carlito"/>
              </a:rPr>
              <a:t>next </a:t>
            </a:r>
            <a:r>
              <a:rPr sz="2000" spc="-5" dirty="0">
                <a:solidFill>
                  <a:srgbClr val="404040"/>
                </a:solidFill>
                <a:latin typeface="Carlito"/>
                <a:cs typeface="Carlito"/>
              </a:rPr>
              <a:t>slide will show </a:t>
            </a:r>
            <a:r>
              <a:rPr sz="2000" dirty="0">
                <a:solidFill>
                  <a:srgbClr val="404040"/>
                </a:solidFill>
                <a:latin typeface="Carlito"/>
                <a:cs typeface="Carlito"/>
              </a:rPr>
              <a:t>the </a:t>
            </a:r>
            <a:r>
              <a:rPr sz="2000" spc="-5" dirty="0">
                <a:solidFill>
                  <a:srgbClr val="404040"/>
                </a:solidFill>
                <a:latin typeface="Carlito"/>
                <a:cs typeface="Carlito"/>
              </a:rPr>
              <a:t>flowchart of </a:t>
            </a: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from </a:t>
            </a:r>
            <a:r>
              <a:rPr sz="2000" dirty="0">
                <a:solidFill>
                  <a:srgbClr val="404040"/>
                </a:solidFill>
                <a:latin typeface="Carlito"/>
                <a:cs typeface="Carlito"/>
              </a:rPr>
              <a:t>API and the </a:t>
            </a:r>
            <a:r>
              <a:rPr sz="2000" spc="-5" dirty="0">
                <a:solidFill>
                  <a:srgbClr val="404040"/>
                </a:solidFill>
                <a:latin typeface="Carlito"/>
                <a:cs typeface="Carlito"/>
              </a:rPr>
              <a:t>one </a:t>
            </a:r>
            <a:r>
              <a:rPr sz="2000" spc="-20" dirty="0">
                <a:solidFill>
                  <a:srgbClr val="404040"/>
                </a:solidFill>
                <a:latin typeface="Carlito"/>
                <a:cs typeface="Carlito"/>
              </a:rPr>
              <a:t>after </a:t>
            </a:r>
            <a:r>
              <a:rPr sz="2000" spc="-5" dirty="0">
                <a:solidFill>
                  <a:srgbClr val="404040"/>
                </a:solidFill>
                <a:latin typeface="Carlito"/>
                <a:cs typeface="Carlito"/>
              </a:rPr>
              <a:t>will show  </a:t>
            </a:r>
            <a:r>
              <a:rPr sz="2000" dirty="0">
                <a:solidFill>
                  <a:srgbClr val="404040"/>
                </a:solidFill>
                <a:latin typeface="Carlito"/>
                <a:cs typeface="Carlito"/>
              </a:rPr>
              <a:t>the </a:t>
            </a:r>
            <a:r>
              <a:rPr sz="2000" spc="-5" dirty="0">
                <a:solidFill>
                  <a:srgbClr val="404040"/>
                </a:solidFill>
                <a:latin typeface="Carlito"/>
                <a:cs typeface="Carlito"/>
              </a:rPr>
              <a:t>flowchart of </a:t>
            </a: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from</a:t>
            </a:r>
            <a:r>
              <a:rPr sz="2000" spc="-110" dirty="0">
                <a:solidFill>
                  <a:srgbClr val="404040"/>
                </a:solidFill>
                <a:latin typeface="Carlito"/>
                <a:cs typeface="Carlito"/>
              </a:rPr>
              <a:t> </a:t>
            </a:r>
            <a:r>
              <a:rPr sz="2000" spc="-10" dirty="0">
                <a:solidFill>
                  <a:srgbClr val="404040"/>
                </a:solidFill>
                <a:latin typeface="Carlito"/>
                <a:cs typeface="Carlito"/>
              </a:rPr>
              <a:t>webscraping.</a:t>
            </a:r>
            <a:endParaRPr sz="2000">
              <a:latin typeface="Carlito"/>
              <a:cs typeface="Carlito"/>
            </a:endParaRPr>
          </a:p>
          <a:p>
            <a:pPr marL="12700">
              <a:lnSpc>
                <a:spcPct val="100000"/>
              </a:lnSpc>
              <a:spcBef>
                <a:spcPts val="1145"/>
              </a:spcBef>
            </a:pPr>
            <a:r>
              <a:rPr sz="2000" u="heavy" dirty="0">
                <a:solidFill>
                  <a:srgbClr val="404040"/>
                </a:solidFill>
                <a:uFill>
                  <a:solidFill>
                    <a:srgbClr val="404040"/>
                  </a:solidFill>
                </a:uFill>
                <a:latin typeface="Carlito"/>
                <a:cs typeface="Carlito"/>
              </a:rPr>
              <a:t>Space X API </a:t>
            </a:r>
            <a:r>
              <a:rPr sz="2000" u="heavy" spc="-25" dirty="0">
                <a:solidFill>
                  <a:srgbClr val="404040"/>
                </a:solidFill>
                <a:uFill>
                  <a:solidFill>
                    <a:srgbClr val="404040"/>
                  </a:solidFill>
                </a:uFill>
                <a:latin typeface="Carlito"/>
                <a:cs typeface="Carlito"/>
              </a:rPr>
              <a:t>Data</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Columns:</a:t>
            </a:r>
            <a:endParaRPr sz="2000">
              <a:latin typeface="Carlito"/>
              <a:cs typeface="Carlito"/>
            </a:endParaRPr>
          </a:p>
          <a:p>
            <a:pPr marL="12700">
              <a:lnSpc>
                <a:spcPts val="2300"/>
              </a:lnSpc>
              <a:spcBef>
                <a:spcPts val="1200"/>
              </a:spcBef>
            </a:pPr>
            <a:r>
              <a:rPr sz="2000" spc="-30" dirty="0">
                <a:solidFill>
                  <a:srgbClr val="404040"/>
                </a:solidFill>
                <a:latin typeface="Carlito"/>
                <a:cs typeface="Carlito"/>
              </a:rPr>
              <a:t>FlightNumber, </a:t>
            </a:r>
            <a:r>
              <a:rPr sz="2000" spc="-20" dirty="0">
                <a:solidFill>
                  <a:srgbClr val="404040"/>
                </a:solidFill>
                <a:latin typeface="Carlito"/>
                <a:cs typeface="Carlito"/>
              </a:rPr>
              <a:t>Date, </a:t>
            </a:r>
            <a:r>
              <a:rPr sz="2000" spc="-25" dirty="0">
                <a:solidFill>
                  <a:srgbClr val="404040"/>
                </a:solidFill>
                <a:latin typeface="Carlito"/>
                <a:cs typeface="Carlito"/>
              </a:rPr>
              <a:t>BoosterVersion, </a:t>
            </a:r>
            <a:r>
              <a:rPr sz="2000" spc="-20" dirty="0">
                <a:solidFill>
                  <a:srgbClr val="404040"/>
                </a:solidFill>
                <a:latin typeface="Carlito"/>
                <a:cs typeface="Carlito"/>
              </a:rPr>
              <a:t>PayloadMass, </a:t>
            </a:r>
            <a:r>
              <a:rPr sz="2000" spc="-5" dirty="0">
                <a:solidFill>
                  <a:srgbClr val="404040"/>
                </a:solidFill>
                <a:latin typeface="Carlito"/>
                <a:cs typeface="Carlito"/>
              </a:rPr>
              <a:t>Orbit, LaunchSite, </a:t>
            </a:r>
            <a:r>
              <a:rPr sz="2000" spc="-15" dirty="0">
                <a:solidFill>
                  <a:srgbClr val="404040"/>
                </a:solidFill>
                <a:latin typeface="Carlito"/>
                <a:cs typeface="Carlito"/>
              </a:rPr>
              <a:t>Outcome, </a:t>
            </a:r>
            <a:r>
              <a:rPr sz="2000" spc="-5" dirty="0">
                <a:solidFill>
                  <a:srgbClr val="404040"/>
                </a:solidFill>
                <a:latin typeface="Carlito"/>
                <a:cs typeface="Carlito"/>
              </a:rPr>
              <a:t>Flights,</a:t>
            </a:r>
            <a:r>
              <a:rPr sz="2000" spc="55" dirty="0">
                <a:solidFill>
                  <a:srgbClr val="404040"/>
                </a:solidFill>
                <a:latin typeface="Carlito"/>
                <a:cs typeface="Carlito"/>
              </a:rPr>
              <a:t> </a:t>
            </a:r>
            <a:r>
              <a:rPr sz="2000" dirty="0">
                <a:solidFill>
                  <a:srgbClr val="404040"/>
                </a:solidFill>
                <a:latin typeface="Carlito"/>
                <a:cs typeface="Carlito"/>
              </a:rPr>
              <a:t>GridFins,</a:t>
            </a:r>
            <a:endParaRPr sz="2000">
              <a:latin typeface="Carlito"/>
              <a:cs typeface="Carlito"/>
            </a:endParaRPr>
          </a:p>
          <a:p>
            <a:pPr marL="12700">
              <a:lnSpc>
                <a:spcPts val="2300"/>
              </a:lnSpc>
            </a:pPr>
            <a:r>
              <a:rPr sz="2000" spc="-5" dirty="0">
                <a:solidFill>
                  <a:srgbClr val="404040"/>
                </a:solidFill>
                <a:latin typeface="Carlito"/>
                <a:cs typeface="Carlito"/>
              </a:rPr>
              <a:t>Reused, Legs, </a:t>
            </a:r>
            <a:r>
              <a:rPr sz="2000" spc="-10" dirty="0">
                <a:solidFill>
                  <a:srgbClr val="404040"/>
                </a:solidFill>
                <a:latin typeface="Carlito"/>
                <a:cs typeface="Carlito"/>
              </a:rPr>
              <a:t>LandingPad, </a:t>
            </a:r>
            <a:r>
              <a:rPr sz="2000" dirty="0">
                <a:solidFill>
                  <a:srgbClr val="404040"/>
                </a:solidFill>
                <a:latin typeface="Carlito"/>
                <a:cs typeface="Carlito"/>
              </a:rPr>
              <a:t>Block, </a:t>
            </a:r>
            <a:r>
              <a:rPr sz="2000" spc="-10" dirty="0">
                <a:solidFill>
                  <a:srgbClr val="404040"/>
                </a:solidFill>
                <a:latin typeface="Carlito"/>
                <a:cs typeface="Carlito"/>
              </a:rPr>
              <a:t>ReusedCount, </a:t>
            </a:r>
            <a:r>
              <a:rPr sz="2000" spc="-5" dirty="0">
                <a:solidFill>
                  <a:srgbClr val="404040"/>
                </a:solidFill>
                <a:latin typeface="Carlito"/>
                <a:cs typeface="Carlito"/>
              </a:rPr>
              <a:t>Serial, Longitude,</a:t>
            </a:r>
            <a:r>
              <a:rPr sz="2000" spc="-229" dirty="0">
                <a:solidFill>
                  <a:srgbClr val="404040"/>
                </a:solidFill>
                <a:latin typeface="Carlito"/>
                <a:cs typeface="Carlito"/>
              </a:rPr>
              <a:t> </a:t>
            </a:r>
            <a:r>
              <a:rPr sz="2000" spc="-5" dirty="0">
                <a:solidFill>
                  <a:srgbClr val="404040"/>
                </a:solidFill>
                <a:latin typeface="Carlito"/>
                <a:cs typeface="Carlito"/>
              </a:rPr>
              <a:t>Latitude</a:t>
            </a:r>
            <a:endParaRPr sz="2000">
              <a:latin typeface="Carlito"/>
              <a:cs typeface="Carlito"/>
            </a:endParaRPr>
          </a:p>
          <a:p>
            <a:pPr marL="12700">
              <a:lnSpc>
                <a:spcPct val="100000"/>
              </a:lnSpc>
              <a:spcBef>
                <a:spcPts val="1105"/>
              </a:spcBef>
            </a:pPr>
            <a:r>
              <a:rPr sz="2000" u="heavy" dirty="0">
                <a:solidFill>
                  <a:srgbClr val="404040"/>
                </a:solidFill>
                <a:uFill>
                  <a:solidFill>
                    <a:srgbClr val="404040"/>
                  </a:solidFill>
                </a:uFill>
                <a:latin typeface="Carlito"/>
                <a:cs typeface="Carlito"/>
              </a:rPr>
              <a:t>Wikipedia </a:t>
            </a:r>
            <a:r>
              <a:rPr sz="2000" u="heavy" spc="-25" dirty="0">
                <a:solidFill>
                  <a:srgbClr val="404040"/>
                </a:solidFill>
                <a:uFill>
                  <a:solidFill>
                    <a:srgbClr val="404040"/>
                  </a:solidFill>
                </a:uFill>
                <a:latin typeface="Carlito"/>
                <a:cs typeface="Carlito"/>
              </a:rPr>
              <a:t>Webscrape Data</a:t>
            </a:r>
            <a:r>
              <a:rPr sz="2000" u="heavy" spc="-12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Columns:</a:t>
            </a:r>
            <a:endParaRPr sz="2000">
              <a:latin typeface="Carlito"/>
              <a:cs typeface="Carlito"/>
            </a:endParaRPr>
          </a:p>
          <a:p>
            <a:pPr marL="12700" marR="837565">
              <a:lnSpc>
                <a:spcPts val="2200"/>
              </a:lnSpc>
              <a:spcBef>
                <a:spcPts val="1440"/>
              </a:spcBef>
            </a:pPr>
            <a:r>
              <a:rPr sz="2000" spc="-15" dirty="0">
                <a:solidFill>
                  <a:srgbClr val="404040"/>
                </a:solidFill>
                <a:latin typeface="Carlito"/>
                <a:cs typeface="Carlito"/>
              </a:rPr>
              <a:t>Flight </a:t>
            </a:r>
            <a:r>
              <a:rPr sz="2000" dirty="0">
                <a:solidFill>
                  <a:srgbClr val="404040"/>
                </a:solidFill>
                <a:latin typeface="Carlito"/>
                <a:cs typeface="Carlito"/>
              </a:rPr>
              <a:t>No.,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25" dirty="0">
                <a:solidFill>
                  <a:srgbClr val="404040"/>
                </a:solidFill>
                <a:latin typeface="Carlito"/>
                <a:cs typeface="Carlito"/>
              </a:rPr>
              <a:t>Payload, </a:t>
            </a:r>
            <a:r>
              <a:rPr sz="2000" spc="-20" dirty="0">
                <a:solidFill>
                  <a:srgbClr val="404040"/>
                </a:solidFill>
                <a:latin typeface="Carlito"/>
                <a:cs typeface="Carlito"/>
              </a:rPr>
              <a:t>PayloadMass, </a:t>
            </a:r>
            <a:r>
              <a:rPr sz="2000" spc="-5" dirty="0">
                <a:solidFill>
                  <a:srgbClr val="404040"/>
                </a:solidFill>
                <a:latin typeface="Carlito"/>
                <a:cs typeface="Carlito"/>
              </a:rPr>
              <a:t>Orbit, </a:t>
            </a:r>
            <a:r>
              <a:rPr sz="2000" spc="-60" dirty="0">
                <a:solidFill>
                  <a:srgbClr val="404040"/>
                </a:solidFill>
                <a:latin typeface="Carlito"/>
                <a:cs typeface="Carlito"/>
              </a:rPr>
              <a:t>Customer, </a:t>
            </a:r>
            <a:r>
              <a:rPr sz="2000" spc="-5" dirty="0">
                <a:solidFill>
                  <a:srgbClr val="404040"/>
                </a:solidFill>
                <a:latin typeface="Carlito"/>
                <a:cs typeface="Carlito"/>
              </a:rPr>
              <a:t>Launch </a:t>
            </a:r>
            <a:r>
              <a:rPr sz="2000" spc="-15" dirty="0">
                <a:solidFill>
                  <a:srgbClr val="404040"/>
                </a:solidFill>
                <a:latin typeface="Carlito"/>
                <a:cs typeface="Carlito"/>
              </a:rPr>
              <a:t>outcome, </a:t>
            </a:r>
            <a:r>
              <a:rPr sz="2000" spc="-45" dirty="0">
                <a:solidFill>
                  <a:srgbClr val="404040"/>
                </a:solidFill>
                <a:latin typeface="Carlito"/>
                <a:cs typeface="Carlito"/>
              </a:rPr>
              <a:t>Version  </a:t>
            </a:r>
            <a:r>
              <a:rPr sz="2000" spc="-60" dirty="0">
                <a:solidFill>
                  <a:srgbClr val="404040"/>
                </a:solidFill>
                <a:latin typeface="Carlito"/>
                <a:cs typeface="Carlito"/>
              </a:rPr>
              <a:t>Booster, </a:t>
            </a:r>
            <a:r>
              <a:rPr sz="2000" spc="-20" dirty="0">
                <a:solidFill>
                  <a:srgbClr val="404040"/>
                </a:solidFill>
                <a:latin typeface="Carlito"/>
                <a:cs typeface="Carlito"/>
              </a:rPr>
              <a:t>Booster </a:t>
            </a:r>
            <a:r>
              <a:rPr sz="2000" dirty="0">
                <a:solidFill>
                  <a:srgbClr val="404040"/>
                </a:solidFill>
                <a:latin typeface="Carlito"/>
                <a:cs typeface="Carlito"/>
              </a:rPr>
              <a:t>landing, </a:t>
            </a:r>
            <a:r>
              <a:rPr sz="2000" spc="-20" dirty="0">
                <a:solidFill>
                  <a:srgbClr val="404040"/>
                </a:solidFill>
                <a:latin typeface="Carlito"/>
                <a:cs typeface="Carlito"/>
              </a:rPr>
              <a:t>Date,</a:t>
            </a:r>
            <a:r>
              <a:rPr sz="2000" spc="40" dirty="0">
                <a:solidFill>
                  <a:srgbClr val="404040"/>
                </a:solidFill>
                <a:latin typeface="Carlito"/>
                <a:cs typeface="Carlito"/>
              </a:rPr>
              <a:t> </a:t>
            </a:r>
            <a:r>
              <a:rPr sz="2000" spc="-5" dirty="0">
                <a:solidFill>
                  <a:srgbClr val="404040"/>
                </a:solidFill>
                <a:latin typeface="Carlito"/>
                <a:cs typeface="Carlito"/>
              </a:rPr>
              <a:t>Time</a:t>
            </a:r>
            <a:endParaRPr sz="20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chemeClr val="tx1"/>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544003" y="2886583"/>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dirty="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dirty="0">
              <a:latin typeface="Arial"/>
              <a:cs typeface="Arial"/>
            </a:endParaRPr>
          </a:p>
        </p:txBody>
      </p:sp>
      <p:sp>
        <p:nvSpPr>
          <p:cNvPr id="6" name="object 6"/>
          <p:cNvSpPr/>
          <p:nvPr/>
        </p:nvSpPr>
        <p:spPr>
          <a:xfrm>
            <a:off x="5062728" y="1754123"/>
            <a:ext cx="237744" cy="1389888"/>
          </a:xfrm>
          <a:prstGeom prst="rect">
            <a:avLst/>
          </a:prstGeom>
          <a:solidFill>
            <a:schemeClr val="tx1"/>
          </a:solid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a:solidFill>
            <a:schemeClr val="tx1"/>
          </a:solidFill>
        </p:grpSpPr>
        <p:sp>
          <p:nvSpPr>
            <p:cNvPr id="8" name="object 8"/>
            <p:cNvSpPr/>
            <p:nvPr/>
          </p:nvSpPr>
          <p:spPr>
            <a:xfrm>
              <a:off x="5084063" y="1766316"/>
              <a:ext cx="158496" cy="1319784"/>
            </a:xfrm>
            <a:prstGeom prst="rect">
              <a:avLst/>
            </a:prstGeom>
            <a:grpFill/>
          </p:spPr>
          <p:txBody>
            <a:bodyPr wrap="square" lIns="0" tIns="0" rIns="0" bIns="0" rtlCol="0"/>
            <a:lstStyle/>
            <a:p>
              <a:endParaRPr/>
            </a:p>
          </p:txBody>
        </p:sp>
        <p:sp>
          <p:nvSpPr>
            <p:cNvPr id="9" name="object 9"/>
            <p:cNvSpPr/>
            <p:nvPr/>
          </p:nvSpPr>
          <p:spPr>
            <a:xfrm>
              <a:off x="4782311" y="1478280"/>
              <a:ext cx="1851660" cy="1143000"/>
            </a:xfrm>
            <a:prstGeom prst="rect">
              <a:avLst/>
            </a:prstGeom>
            <a:grpFill/>
          </p:spPr>
          <p:txBody>
            <a:bodyPr wrap="square" lIns="0" tIns="0" rIns="0" bIns="0" rtlCol="0"/>
            <a:lstStyle/>
            <a:p>
              <a:endParaRPr/>
            </a:p>
          </p:txBody>
        </p:sp>
        <p:sp>
          <p:nvSpPr>
            <p:cNvPr id="10" name="object 10"/>
            <p:cNvSpPr/>
            <p:nvPr/>
          </p:nvSpPr>
          <p:spPr>
            <a:xfrm>
              <a:off x="4888991" y="1719072"/>
              <a:ext cx="1677923" cy="696467"/>
            </a:xfrm>
            <a:prstGeom prst="rect">
              <a:avLst/>
            </a:prstGeom>
            <a:grpFill/>
          </p:spPr>
          <p:txBody>
            <a:bodyPr wrap="square" lIns="0" tIns="0" rIns="0" bIns="0" rtlCol="0"/>
            <a:lstStyle/>
            <a:p>
              <a:endParaRPr/>
            </a:p>
          </p:txBody>
        </p:sp>
        <p:sp>
          <p:nvSpPr>
            <p:cNvPr id="11" name="object 11"/>
            <p:cNvSpPr/>
            <p:nvPr/>
          </p:nvSpPr>
          <p:spPr>
            <a:xfrm>
              <a:off x="4803647" y="1499616"/>
              <a:ext cx="1772411" cy="1063752"/>
            </a:xfrm>
            <a:prstGeom prst="rect">
              <a:avLst/>
            </a:prstGeom>
            <a:gr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a:solidFill>
            <a:schemeClr val="tx1"/>
          </a:solidFill>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a:latin typeface="Carlito"/>
              <a:cs typeface="Carlito"/>
            </a:endParaRPr>
          </a:p>
        </p:txBody>
      </p:sp>
      <p:grpSp>
        <p:nvGrpSpPr>
          <p:cNvPr id="13" name="object 13"/>
          <p:cNvGrpSpPr/>
          <p:nvPr/>
        </p:nvGrpSpPr>
        <p:grpSpPr>
          <a:xfrm>
            <a:off x="4782311" y="2807207"/>
            <a:ext cx="1851660" cy="1666239"/>
            <a:chOff x="4782311" y="2807207"/>
            <a:chExt cx="1851660" cy="1666239"/>
          </a:xfrm>
          <a:solidFill>
            <a:schemeClr val="tx1"/>
          </a:solidFill>
        </p:grpSpPr>
        <p:sp>
          <p:nvSpPr>
            <p:cNvPr id="14" name="object 14"/>
            <p:cNvSpPr/>
            <p:nvPr/>
          </p:nvSpPr>
          <p:spPr>
            <a:xfrm>
              <a:off x="5062727" y="3073907"/>
              <a:ext cx="237744" cy="1399032"/>
            </a:xfrm>
            <a:prstGeom prst="rect">
              <a:avLst/>
            </a:prstGeom>
            <a:grpFill/>
          </p:spPr>
          <p:txBody>
            <a:bodyPr wrap="square" lIns="0" tIns="0" rIns="0" bIns="0" rtlCol="0"/>
            <a:lstStyle/>
            <a:p>
              <a:endParaRPr/>
            </a:p>
          </p:txBody>
        </p:sp>
        <p:sp>
          <p:nvSpPr>
            <p:cNvPr id="15" name="object 15"/>
            <p:cNvSpPr/>
            <p:nvPr/>
          </p:nvSpPr>
          <p:spPr>
            <a:xfrm>
              <a:off x="5084063" y="3095243"/>
              <a:ext cx="158496" cy="1319784"/>
            </a:xfrm>
            <a:prstGeom prst="rect">
              <a:avLst/>
            </a:prstGeom>
            <a:grpFill/>
          </p:spPr>
          <p:txBody>
            <a:bodyPr wrap="square" lIns="0" tIns="0" rIns="0" bIns="0" rtlCol="0"/>
            <a:lstStyle/>
            <a:p>
              <a:endParaRPr/>
            </a:p>
          </p:txBody>
        </p:sp>
        <p:sp>
          <p:nvSpPr>
            <p:cNvPr id="16" name="object 16"/>
            <p:cNvSpPr/>
            <p:nvPr/>
          </p:nvSpPr>
          <p:spPr>
            <a:xfrm>
              <a:off x="4782311" y="2807207"/>
              <a:ext cx="1851660" cy="1143000"/>
            </a:xfrm>
            <a:prstGeom prst="rect">
              <a:avLst/>
            </a:prstGeom>
            <a:grpFill/>
          </p:spPr>
          <p:txBody>
            <a:bodyPr wrap="square" lIns="0" tIns="0" rIns="0" bIns="0" rtlCol="0"/>
            <a:lstStyle/>
            <a:p>
              <a:endParaRPr/>
            </a:p>
          </p:txBody>
        </p:sp>
        <p:sp>
          <p:nvSpPr>
            <p:cNvPr id="17" name="object 17"/>
            <p:cNvSpPr/>
            <p:nvPr/>
          </p:nvSpPr>
          <p:spPr>
            <a:xfrm>
              <a:off x="4888991" y="2839211"/>
              <a:ext cx="1677923" cy="1115568"/>
            </a:xfrm>
            <a:prstGeom prst="rect">
              <a:avLst/>
            </a:prstGeom>
            <a:grpFill/>
          </p:spPr>
          <p:txBody>
            <a:bodyPr wrap="square" lIns="0" tIns="0" rIns="0" bIns="0" rtlCol="0"/>
            <a:lstStyle/>
            <a:p>
              <a:endParaRPr/>
            </a:p>
          </p:txBody>
        </p:sp>
        <p:sp>
          <p:nvSpPr>
            <p:cNvPr id="18" name="object 18"/>
            <p:cNvSpPr/>
            <p:nvPr/>
          </p:nvSpPr>
          <p:spPr>
            <a:xfrm>
              <a:off x="4803647" y="2828543"/>
              <a:ext cx="1772411" cy="1063752"/>
            </a:xfrm>
            <a:prstGeom prst="rect">
              <a:avLst/>
            </a:prstGeom>
            <a:gr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a:solidFill>
            <a:schemeClr val="tx1"/>
          </a:solidFill>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0" name="object 20"/>
          <p:cNvGrpSpPr/>
          <p:nvPr/>
        </p:nvGrpSpPr>
        <p:grpSpPr>
          <a:xfrm>
            <a:off x="4782311" y="4137659"/>
            <a:ext cx="2790825" cy="1141730"/>
            <a:chOff x="4782311" y="4137659"/>
            <a:chExt cx="2790825" cy="1141730"/>
          </a:xfrm>
          <a:solidFill>
            <a:schemeClr val="tx1"/>
          </a:solidFill>
        </p:grpSpPr>
        <p:sp>
          <p:nvSpPr>
            <p:cNvPr id="21" name="object 21"/>
            <p:cNvSpPr/>
            <p:nvPr/>
          </p:nvSpPr>
          <p:spPr>
            <a:xfrm>
              <a:off x="5146547" y="4319015"/>
              <a:ext cx="2426207" cy="239268"/>
            </a:xfrm>
            <a:prstGeom prst="rect">
              <a:avLst/>
            </a:prstGeom>
            <a:grpFill/>
          </p:spPr>
          <p:txBody>
            <a:bodyPr wrap="square" lIns="0" tIns="0" rIns="0" bIns="0" rtlCol="0"/>
            <a:lstStyle/>
            <a:p>
              <a:endParaRPr/>
            </a:p>
          </p:txBody>
        </p:sp>
        <p:sp>
          <p:nvSpPr>
            <p:cNvPr id="22" name="object 22"/>
            <p:cNvSpPr/>
            <p:nvPr/>
          </p:nvSpPr>
          <p:spPr>
            <a:xfrm>
              <a:off x="5167883" y="4340351"/>
              <a:ext cx="2346960" cy="160019"/>
            </a:xfrm>
            <a:prstGeom prst="rect">
              <a:avLst/>
            </a:prstGeom>
            <a:grpFill/>
          </p:spPr>
          <p:txBody>
            <a:bodyPr wrap="square" lIns="0" tIns="0" rIns="0" bIns="0" rtlCol="0"/>
            <a:lstStyle/>
            <a:p>
              <a:endParaRPr/>
            </a:p>
          </p:txBody>
        </p:sp>
        <p:sp>
          <p:nvSpPr>
            <p:cNvPr id="23" name="object 23"/>
            <p:cNvSpPr/>
            <p:nvPr/>
          </p:nvSpPr>
          <p:spPr>
            <a:xfrm>
              <a:off x="4782311" y="4137659"/>
              <a:ext cx="1851660" cy="1141476"/>
            </a:xfrm>
            <a:prstGeom prst="rect">
              <a:avLst/>
            </a:prstGeom>
            <a:grpFill/>
          </p:spPr>
          <p:txBody>
            <a:bodyPr wrap="square" lIns="0" tIns="0" rIns="0" bIns="0" rtlCol="0"/>
            <a:lstStyle/>
            <a:p>
              <a:endParaRPr/>
            </a:p>
          </p:txBody>
        </p:sp>
        <p:sp>
          <p:nvSpPr>
            <p:cNvPr id="24" name="object 24"/>
            <p:cNvSpPr/>
            <p:nvPr/>
          </p:nvSpPr>
          <p:spPr>
            <a:xfrm>
              <a:off x="4850891" y="4273295"/>
              <a:ext cx="1755648" cy="905256"/>
            </a:xfrm>
            <a:prstGeom prst="rect">
              <a:avLst/>
            </a:prstGeom>
            <a:grpFill/>
          </p:spPr>
          <p:txBody>
            <a:bodyPr wrap="square" lIns="0" tIns="0" rIns="0" bIns="0" rtlCol="0"/>
            <a:lstStyle/>
            <a:p>
              <a:endParaRPr/>
            </a:p>
          </p:txBody>
        </p:sp>
        <p:sp>
          <p:nvSpPr>
            <p:cNvPr id="25" name="object 25"/>
            <p:cNvSpPr/>
            <p:nvPr/>
          </p:nvSpPr>
          <p:spPr>
            <a:xfrm>
              <a:off x="4803647" y="4158995"/>
              <a:ext cx="1772411" cy="1062227"/>
            </a:xfrm>
            <a:prstGeom prst="rect">
              <a:avLst/>
            </a:prstGeom>
            <a:gr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a:solidFill>
            <a:schemeClr val="tx1"/>
          </a:solidFill>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27" name="object 27"/>
          <p:cNvGrpSpPr/>
          <p:nvPr/>
        </p:nvGrpSpPr>
        <p:grpSpPr>
          <a:xfrm>
            <a:off x="7139940" y="3073907"/>
            <a:ext cx="1859280" cy="2205355"/>
            <a:chOff x="7139940" y="3073907"/>
            <a:chExt cx="1859280" cy="2205355"/>
          </a:xfrm>
          <a:solidFill>
            <a:schemeClr val="tx1"/>
          </a:solidFill>
        </p:grpSpPr>
        <p:sp>
          <p:nvSpPr>
            <p:cNvPr id="28" name="object 28"/>
            <p:cNvSpPr/>
            <p:nvPr/>
          </p:nvSpPr>
          <p:spPr>
            <a:xfrm>
              <a:off x="7418832" y="3073907"/>
              <a:ext cx="239268" cy="1399032"/>
            </a:xfrm>
            <a:prstGeom prst="rect">
              <a:avLst/>
            </a:prstGeom>
            <a:grpFill/>
          </p:spPr>
          <p:txBody>
            <a:bodyPr wrap="square" lIns="0" tIns="0" rIns="0" bIns="0" rtlCol="0"/>
            <a:lstStyle/>
            <a:p>
              <a:endParaRPr/>
            </a:p>
          </p:txBody>
        </p:sp>
        <p:sp>
          <p:nvSpPr>
            <p:cNvPr id="29" name="object 29"/>
            <p:cNvSpPr/>
            <p:nvPr/>
          </p:nvSpPr>
          <p:spPr>
            <a:xfrm>
              <a:off x="7440168" y="3095243"/>
              <a:ext cx="160020" cy="1319784"/>
            </a:xfrm>
            <a:prstGeom prst="rect">
              <a:avLst/>
            </a:prstGeom>
            <a:grpFill/>
          </p:spPr>
          <p:txBody>
            <a:bodyPr wrap="square" lIns="0" tIns="0" rIns="0" bIns="0" rtlCol="0"/>
            <a:lstStyle/>
            <a:p>
              <a:endParaRPr/>
            </a:p>
          </p:txBody>
        </p:sp>
        <p:sp>
          <p:nvSpPr>
            <p:cNvPr id="30" name="object 30"/>
            <p:cNvSpPr/>
            <p:nvPr/>
          </p:nvSpPr>
          <p:spPr>
            <a:xfrm>
              <a:off x="7139940" y="4137659"/>
              <a:ext cx="1851659" cy="1141476"/>
            </a:xfrm>
            <a:prstGeom prst="rect">
              <a:avLst/>
            </a:prstGeom>
            <a:grpFill/>
          </p:spPr>
          <p:txBody>
            <a:bodyPr wrap="square" lIns="0" tIns="0" rIns="0" bIns="0" rtlCol="0"/>
            <a:lstStyle/>
            <a:p>
              <a:endParaRPr/>
            </a:p>
          </p:txBody>
        </p:sp>
        <p:sp>
          <p:nvSpPr>
            <p:cNvPr id="31" name="object 31"/>
            <p:cNvSpPr/>
            <p:nvPr/>
          </p:nvSpPr>
          <p:spPr>
            <a:xfrm>
              <a:off x="7173468" y="4378451"/>
              <a:ext cx="1825752" cy="694944"/>
            </a:xfrm>
            <a:prstGeom prst="rect">
              <a:avLst/>
            </a:prstGeom>
            <a:grpFill/>
          </p:spPr>
          <p:txBody>
            <a:bodyPr wrap="square" lIns="0" tIns="0" rIns="0" bIns="0" rtlCol="0"/>
            <a:lstStyle/>
            <a:p>
              <a:endParaRPr/>
            </a:p>
          </p:txBody>
        </p:sp>
        <p:sp>
          <p:nvSpPr>
            <p:cNvPr id="32" name="object 32"/>
            <p:cNvSpPr/>
            <p:nvPr/>
          </p:nvSpPr>
          <p:spPr>
            <a:xfrm>
              <a:off x="7161276" y="4158995"/>
              <a:ext cx="1772412" cy="1062227"/>
            </a:xfrm>
            <a:prstGeom prst="rect">
              <a:avLst/>
            </a:prstGeom>
            <a:grp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a:solidFill>
            <a:schemeClr val="tx1"/>
          </a:solidFill>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a:solidFill>
            <a:schemeClr val="tx1"/>
          </a:solidFill>
        </p:grpSpPr>
        <p:sp>
          <p:nvSpPr>
            <p:cNvPr id="35" name="object 35"/>
            <p:cNvSpPr/>
            <p:nvPr/>
          </p:nvSpPr>
          <p:spPr>
            <a:xfrm>
              <a:off x="7418832" y="1744979"/>
              <a:ext cx="239268" cy="1399032"/>
            </a:xfrm>
            <a:prstGeom prst="rect">
              <a:avLst/>
            </a:prstGeom>
            <a:grpFill/>
          </p:spPr>
          <p:txBody>
            <a:bodyPr wrap="square" lIns="0" tIns="0" rIns="0" bIns="0" rtlCol="0"/>
            <a:lstStyle/>
            <a:p>
              <a:endParaRPr/>
            </a:p>
          </p:txBody>
        </p:sp>
        <p:sp>
          <p:nvSpPr>
            <p:cNvPr id="36" name="object 36"/>
            <p:cNvSpPr/>
            <p:nvPr/>
          </p:nvSpPr>
          <p:spPr>
            <a:xfrm>
              <a:off x="7440168" y="1766315"/>
              <a:ext cx="160020" cy="1319784"/>
            </a:xfrm>
            <a:prstGeom prst="rect">
              <a:avLst/>
            </a:prstGeom>
            <a:grpFill/>
          </p:spPr>
          <p:txBody>
            <a:bodyPr wrap="square" lIns="0" tIns="0" rIns="0" bIns="0" rtlCol="0"/>
            <a:lstStyle/>
            <a:p>
              <a:endParaRPr/>
            </a:p>
          </p:txBody>
        </p:sp>
        <p:sp>
          <p:nvSpPr>
            <p:cNvPr id="37" name="object 37"/>
            <p:cNvSpPr/>
            <p:nvPr/>
          </p:nvSpPr>
          <p:spPr>
            <a:xfrm>
              <a:off x="7139940" y="2807207"/>
              <a:ext cx="1851659" cy="1143000"/>
            </a:xfrm>
            <a:prstGeom prst="rect">
              <a:avLst/>
            </a:prstGeom>
            <a:grpFill/>
          </p:spPr>
          <p:txBody>
            <a:bodyPr wrap="square" lIns="0" tIns="0" rIns="0" bIns="0" rtlCol="0"/>
            <a:lstStyle/>
            <a:p>
              <a:endParaRPr/>
            </a:p>
          </p:txBody>
        </p:sp>
        <p:sp>
          <p:nvSpPr>
            <p:cNvPr id="38" name="object 38"/>
            <p:cNvSpPr/>
            <p:nvPr/>
          </p:nvSpPr>
          <p:spPr>
            <a:xfrm>
              <a:off x="7164324" y="3047999"/>
              <a:ext cx="1844039" cy="696468"/>
            </a:xfrm>
            <a:prstGeom prst="rect">
              <a:avLst/>
            </a:prstGeom>
            <a:grpFill/>
          </p:spPr>
          <p:txBody>
            <a:bodyPr wrap="square" lIns="0" tIns="0" rIns="0" bIns="0" rtlCol="0"/>
            <a:lstStyle/>
            <a:p>
              <a:endParaRPr/>
            </a:p>
          </p:txBody>
        </p:sp>
        <p:sp>
          <p:nvSpPr>
            <p:cNvPr id="39" name="object 39"/>
            <p:cNvSpPr/>
            <p:nvPr/>
          </p:nvSpPr>
          <p:spPr>
            <a:xfrm>
              <a:off x="7161276" y="2828543"/>
              <a:ext cx="1772412" cy="1063752"/>
            </a:xfrm>
            <a:prstGeom prst="rect">
              <a:avLst/>
            </a:prstGeom>
            <a:gr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a:solidFill>
            <a:schemeClr val="tx1"/>
          </a:solidFill>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a:solidFill>
            <a:schemeClr val="tx1"/>
          </a:solidFill>
        </p:grpSpPr>
        <p:sp>
          <p:nvSpPr>
            <p:cNvPr id="42" name="object 42"/>
            <p:cNvSpPr/>
            <p:nvPr/>
          </p:nvSpPr>
          <p:spPr>
            <a:xfrm>
              <a:off x="7504176" y="1661160"/>
              <a:ext cx="2426207" cy="237744"/>
            </a:xfrm>
            <a:prstGeom prst="rect">
              <a:avLst/>
            </a:prstGeom>
            <a:grpFill/>
          </p:spPr>
          <p:txBody>
            <a:bodyPr wrap="square" lIns="0" tIns="0" rIns="0" bIns="0" rtlCol="0"/>
            <a:lstStyle/>
            <a:p>
              <a:endParaRPr/>
            </a:p>
          </p:txBody>
        </p:sp>
        <p:sp>
          <p:nvSpPr>
            <p:cNvPr id="43" name="object 43"/>
            <p:cNvSpPr/>
            <p:nvPr/>
          </p:nvSpPr>
          <p:spPr>
            <a:xfrm>
              <a:off x="7525512" y="1682496"/>
              <a:ext cx="2346959" cy="158496"/>
            </a:xfrm>
            <a:prstGeom prst="rect">
              <a:avLst/>
            </a:prstGeom>
            <a:grpFill/>
          </p:spPr>
          <p:txBody>
            <a:bodyPr wrap="square" lIns="0" tIns="0" rIns="0" bIns="0" rtlCol="0"/>
            <a:lstStyle/>
            <a:p>
              <a:endParaRPr/>
            </a:p>
          </p:txBody>
        </p:sp>
        <p:sp>
          <p:nvSpPr>
            <p:cNvPr id="44" name="object 44"/>
            <p:cNvSpPr/>
            <p:nvPr/>
          </p:nvSpPr>
          <p:spPr>
            <a:xfrm>
              <a:off x="7139940" y="1478280"/>
              <a:ext cx="1851659" cy="1143000"/>
            </a:xfrm>
            <a:prstGeom prst="rect">
              <a:avLst/>
            </a:prstGeom>
            <a:grpFill/>
          </p:spPr>
          <p:txBody>
            <a:bodyPr wrap="square" lIns="0" tIns="0" rIns="0" bIns="0" rtlCol="0"/>
            <a:lstStyle/>
            <a:p>
              <a:endParaRPr/>
            </a:p>
          </p:txBody>
        </p:sp>
        <p:sp>
          <p:nvSpPr>
            <p:cNvPr id="45" name="object 45"/>
            <p:cNvSpPr/>
            <p:nvPr/>
          </p:nvSpPr>
          <p:spPr>
            <a:xfrm>
              <a:off x="7226808" y="1615440"/>
              <a:ext cx="1717548" cy="903731"/>
            </a:xfrm>
            <a:prstGeom prst="rect">
              <a:avLst/>
            </a:prstGeom>
            <a:grpFill/>
          </p:spPr>
          <p:txBody>
            <a:bodyPr wrap="square" lIns="0" tIns="0" rIns="0" bIns="0" rtlCol="0"/>
            <a:lstStyle/>
            <a:p>
              <a:endParaRPr/>
            </a:p>
          </p:txBody>
        </p:sp>
        <p:sp>
          <p:nvSpPr>
            <p:cNvPr id="46" name="object 46"/>
            <p:cNvSpPr/>
            <p:nvPr/>
          </p:nvSpPr>
          <p:spPr>
            <a:xfrm>
              <a:off x="7161276" y="1499616"/>
              <a:ext cx="1772412" cy="1063752"/>
            </a:xfrm>
            <a:prstGeom prst="rect">
              <a:avLst/>
            </a:prstGeom>
            <a:gr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a:solidFill>
            <a:schemeClr val="tx1"/>
          </a:solidFill>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a:latin typeface="Carlito"/>
              <a:cs typeface="Carlito"/>
            </a:endParaRPr>
          </a:p>
        </p:txBody>
      </p:sp>
      <p:grpSp>
        <p:nvGrpSpPr>
          <p:cNvPr id="48" name="object 48"/>
          <p:cNvGrpSpPr/>
          <p:nvPr/>
        </p:nvGrpSpPr>
        <p:grpSpPr>
          <a:xfrm>
            <a:off x="9496043" y="1478280"/>
            <a:ext cx="1894839" cy="1143000"/>
            <a:chOff x="9496043" y="1478280"/>
            <a:chExt cx="1894839" cy="1143000"/>
          </a:xfrm>
          <a:solidFill>
            <a:schemeClr val="tx1"/>
          </a:solidFill>
        </p:grpSpPr>
        <p:sp>
          <p:nvSpPr>
            <p:cNvPr id="49" name="object 49"/>
            <p:cNvSpPr/>
            <p:nvPr/>
          </p:nvSpPr>
          <p:spPr>
            <a:xfrm>
              <a:off x="9496043" y="1478280"/>
              <a:ext cx="1851659" cy="1143000"/>
            </a:xfrm>
            <a:prstGeom prst="rect">
              <a:avLst/>
            </a:prstGeom>
            <a:grpFill/>
          </p:spPr>
          <p:txBody>
            <a:bodyPr wrap="square" lIns="0" tIns="0" rIns="0" bIns="0" rtlCol="0"/>
            <a:lstStyle/>
            <a:p>
              <a:endParaRPr/>
            </a:p>
          </p:txBody>
        </p:sp>
        <p:sp>
          <p:nvSpPr>
            <p:cNvPr id="50" name="object 50"/>
            <p:cNvSpPr/>
            <p:nvPr/>
          </p:nvSpPr>
          <p:spPr>
            <a:xfrm>
              <a:off x="9497567" y="1615440"/>
              <a:ext cx="1892807" cy="903731"/>
            </a:xfrm>
            <a:prstGeom prst="rect">
              <a:avLst/>
            </a:prstGeom>
            <a:grpFill/>
          </p:spPr>
          <p:txBody>
            <a:bodyPr wrap="square" lIns="0" tIns="0" rIns="0" bIns="0" rtlCol="0"/>
            <a:lstStyle/>
            <a:p>
              <a:endParaRPr/>
            </a:p>
          </p:txBody>
        </p:sp>
        <p:sp>
          <p:nvSpPr>
            <p:cNvPr id="51" name="object 51"/>
            <p:cNvSpPr/>
            <p:nvPr/>
          </p:nvSpPr>
          <p:spPr>
            <a:xfrm>
              <a:off x="9517379" y="1499616"/>
              <a:ext cx="1772412" cy="1063752"/>
            </a:xfrm>
            <a:prstGeom prst="rect">
              <a:avLst/>
            </a:prstGeom>
            <a:gr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a:solidFill>
            <a:schemeClr val="tx1"/>
          </a:solidFill>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chemeClr val="tx1"/>
          </a:solidFill>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p:spPr>
          <p:txBody>
            <a:bodyPr wrap="square" lIns="0" tIns="0" rIns="0" bIns="0" rtlCol="0"/>
            <a:lstStyle/>
            <a:p>
              <a:endParaRPr/>
            </a:p>
          </p:txBody>
        </p:sp>
      </p:grpSp>
      <p:sp>
        <p:nvSpPr>
          <p:cNvPr id="5" name="object 5"/>
          <p:cNvSpPr txBox="1"/>
          <p:nvPr/>
        </p:nvSpPr>
        <p:spPr>
          <a:xfrm>
            <a:off x="469519" y="2789237"/>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dirty="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dirty="0">
              <a:latin typeface="Arial"/>
              <a:cs typeface="Arial"/>
            </a:endParaRPr>
          </a:p>
        </p:txBody>
      </p:sp>
      <p:grpSp>
        <p:nvGrpSpPr>
          <p:cNvPr id="6" name="object 6"/>
          <p:cNvGrpSpPr/>
          <p:nvPr/>
        </p:nvGrpSpPr>
        <p:grpSpPr>
          <a:xfrm>
            <a:off x="5111496" y="713231"/>
            <a:ext cx="2621280" cy="2318385"/>
            <a:chOff x="5111496" y="713231"/>
            <a:chExt cx="2621280" cy="2318385"/>
          </a:xfrm>
          <a:solidFill>
            <a:schemeClr val="tx1"/>
          </a:solidFill>
        </p:grpSpPr>
        <p:sp>
          <p:nvSpPr>
            <p:cNvPr id="7" name="object 7"/>
            <p:cNvSpPr/>
            <p:nvPr/>
          </p:nvSpPr>
          <p:spPr>
            <a:xfrm>
              <a:off x="5506212" y="1098804"/>
              <a:ext cx="304800" cy="1932432"/>
            </a:xfrm>
            <a:prstGeom prst="rect">
              <a:avLst/>
            </a:prstGeom>
            <a:grpFill/>
          </p:spPr>
          <p:txBody>
            <a:bodyPr wrap="square" lIns="0" tIns="0" rIns="0" bIns="0" rtlCol="0"/>
            <a:lstStyle/>
            <a:p>
              <a:endParaRPr/>
            </a:p>
          </p:txBody>
        </p:sp>
        <p:sp>
          <p:nvSpPr>
            <p:cNvPr id="8" name="object 8"/>
            <p:cNvSpPr/>
            <p:nvPr/>
          </p:nvSpPr>
          <p:spPr>
            <a:xfrm>
              <a:off x="5527548" y="1110995"/>
              <a:ext cx="225551" cy="1862327"/>
            </a:xfrm>
            <a:prstGeom prst="rect">
              <a:avLst/>
            </a:prstGeom>
            <a:grpFill/>
          </p:spPr>
          <p:txBody>
            <a:bodyPr wrap="square" lIns="0" tIns="0" rIns="0" bIns="0" rtlCol="0"/>
            <a:lstStyle/>
            <a:p>
              <a:endParaRPr/>
            </a:p>
          </p:txBody>
        </p:sp>
        <p:sp>
          <p:nvSpPr>
            <p:cNvPr id="9" name="object 9"/>
            <p:cNvSpPr/>
            <p:nvPr/>
          </p:nvSpPr>
          <p:spPr>
            <a:xfrm>
              <a:off x="5111496" y="713231"/>
              <a:ext cx="2580131" cy="1580388"/>
            </a:xfrm>
            <a:prstGeom prst="rect">
              <a:avLst/>
            </a:prstGeom>
            <a:grpFill/>
          </p:spPr>
          <p:txBody>
            <a:bodyPr wrap="square" lIns="0" tIns="0" rIns="0" bIns="0" rtlCol="0"/>
            <a:lstStyle/>
            <a:p>
              <a:endParaRPr/>
            </a:p>
          </p:txBody>
        </p:sp>
        <p:sp>
          <p:nvSpPr>
            <p:cNvPr id="10" name="object 10"/>
            <p:cNvSpPr/>
            <p:nvPr/>
          </p:nvSpPr>
          <p:spPr>
            <a:xfrm>
              <a:off x="5134356" y="1037843"/>
              <a:ext cx="2598420" cy="981455"/>
            </a:xfrm>
            <a:prstGeom prst="rect">
              <a:avLst/>
            </a:prstGeom>
            <a:grpFill/>
          </p:spPr>
          <p:txBody>
            <a:bodyPr wrap="square" lIns="0" tIns="0" rIns="0" bIns="0" rtlCol="0"/>
            <a:lstStyle/>
            <a:p>
              <a:endParaRPr/>
            </a:p>
          </p:txBody>
        </p:sp>
        <p:sp>
          <p:nvSpPr>
            <p:cNvPr id="11" name="object 11"/>
            <p:cNvSpPr/>
            <p:nvPr/>
          </p:nvSpPr>
          <p:spPr>
            <a:xfrm>
              <a:off x="5132832" y="734567"/>
              <a:ext cx="2500884" cy="1501139"/>
            </a:xfrm>
            <a:prstGeom prst="rect">
              <a:avLst/>
            </a:prstGeom>
            <a:gr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a:solidFill>
            <a:schemeClr val="tx1"/>
          </a:solidFill>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a:solidFill>
            <a:schemeClr val="tx1"/>
          </a:solidFill>
        </p:grpSpPr>
        <p:sp>
          <p:nvSpPr>
            <p:cNvPr id="14" name="object 14"/>
            <p:cNvSpPr/>
            <p:nvPr/>
          </p:nvSpPr>
          <p:spPr>
            <a:xfrm>
              <a:off x="5506212" y="2965704"/>
              <a:ext cx="304800" cy="1941576"/>
            </a:xfrm>
            <a:prstGeom prst="rect">
              <a:avLst/>
            </a:prstGeom>
            <a:grpFill/>
          </p:spPr>
          <p:txBody>
            <a:bodyPr wrap="square" lIns="0" tIns="0" rIns="0" bIns="0" rtlCol="0"/>
            <a:lstStyle/>
            <a:p>
              <a:endParaRPr/>
            </a:p>
          </p:txBody>
        </p:sp>
        <p:sp>
          <p:nvSpPr>
            <p:cNvPr id="15" name="object 15"/>
            <p:cNvSpPr/>
            <p:nvPr/>
          </p:nvSpPr>
          <p:spPr>
            <a:xfrm>
              <a:off x="5527548" y="2987040"/>
              <a:ext cx="225551" cy="1862327"/>
            </a:xfrm>
            <a:prstGeom prst="rect">
              <a:avLst/>
            </a:prstGeom>
            <a:grpFill/>
          </p:spPr>
          <p:txBody>
            <a:bodyPr wrap="square" lIns="0" tIns="0" rIns="0" bIns="0" rtlCol="0"/>
            <a:lstStyle/>
            <a:p>
              <a:endParaRPr/>
            </a:p>
          </p:txBody>
        </p:sp>
        <p:sp>
          <p:nvSpPr>
            <p:cNvPr id="16" name="object 16"/>
            <p:cNvSpPr/>
            <p:nvPr/>
          </p:nvSpPr>
          <p:spPr>
            <a:xfrm>
              <a:off x="5111496" y="2589276"/>
              <a:ext cx="2580131" cy="1580388"/>
            </a:xfrm>
            <a:prstGeom prst="rect">
              <a:avLst/>
            </a:prstGeom>
            <a:grpFill/>
          </p:spPr>
          <p:txBody>
            <a:bodyPr wrap="square" lIns="0" tIns="0" rIns="0" bIns="0" rtlCol="0"/>
            <a:lstStyle/>
            <a:p>
              <a:endParaRPr/>
            </a:p>
          </p:txBody>
        </p:sp>
        <p:sp>
          <p:nvSpPr>
            <p:cNvPr id="17" name="object 17"/>
            <p:cNvSpPr/>
            <p:nvPr/>
          </p:nvSpPr>
          <p:spPr>
            <a:xfrm>
              <a:off x="5334000" y="2913888"/>
              <a:ext cx="2135124" cy="981456"/>
            </a:xfrm>
            <a:prstGeom prst="rect">
              <a:avLst/>
            </a:prstGeom>
            <a:grpFill/>
          </p:spPr>
          <p:txBody>
            <a:bodyPr wrap="square" lIns="0" tIns="0" rIns="0" bIns="0" rtlCol="0"/>
            <a:lstStyle/>
            <a:p>
              <a:endParaRPr/>
            </a:p>
          </p:txBody>
        </p:sp>
        <p:sp>
          <p:nvSpPr>
            <p:cNvPr id="18" name="object 18"/>
            <p:cNvSpPr/>
            <p:nvPr/>
          </p:nvSpPr>
          <p:spPr>
            <a:xfrm>
              <a:off x="5132832" y="2610612"/>
              <a:ext cx="2500884" cy="1501139"/>
            </a:xfrm>
            <a:prstGeom prst="rect">
              <a:avLst/>
            </a:prstGeom>
            <a:gr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a:solidFill>
            <a:schemeClr val="tx1"/>
          </a:solidFill>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chemeClr val="tx1"/>
          </a:solidFill>
        </p:grpSpPr>
        <p:sp>
          <p:nvSpPr>
            <p:cNvPr id="21" name="object 21"/>
            <p:cNvSpPr/>
            <p:nvPr/>
          </p:nvSpPr>
          <p:spPr>
            <a:xfrm>
              <a:off x="5625084" y="4721352"/>
              <a:ext cx="3392423" cy="304800"/>
            </a:xfrm>
            <a:prstGeom prst="rect">
              <a:avLst/>
            </a:prstGeom>
            <a:grpFill/>
          </p:spPr>
          <p:txBody>
            <a:bodyPr wrap="square" lIns="0" tIns="0" rIns="0" bIns="0" rtlCol="0"/>
            <a:lstStyle/>
            <a:p>
              <a:endParaRPr/>
            </a:p>
          </p:txBody>
        </p:sp>
        <p:sp>
          <p:nvSpPr>
            <p:cNvPr id="22" name="object 22"/>
            <p:cNvSpPr/>
            <p:nvPr/>
          </p:nvSpPr>
          <p:spPr>
            <a:xfrm>
              <a:off x="5646420" y="4742688"/>
              <a:ext cx="3313176" cy="225551"/>
            </a:xfrm>
            <a:prstGeom prst="rect">
              <a:avLst/>
            </a:prstGeom>
            <a:grpFill/>
          </p:spPr>
          <p:txBody>
            <a:bodyPr wrap="square" lIns="0" tIns="0" rIns="0" bIns="0" rtlCol="0"/>
            <a:lstStyle/>
            <a:p>
              <a:endParaRPr/>
            </a:p>
          </p:txBody>
        </p:sp>
        <p:sp>
          <p:nvSpPr>
            <p:cNvPr id="23" name="object 23"/>
            <p:cNvSpPr/>
            <p:nvPr/>
          </p:nvSpPr>
          <p:spPr>
            <a:xfrm>
              <a:off x="5111496" y="4465320"/>
              <a:ext cx="2580131" cy="1580388"/>
            </a:xfrm>
            <a:prstGeom prst="rect">
              <a:avLst/>
            </a:prstGeom>
            <a:grpFill/>
          </p:spPr>
          <p:txBody>
            <a:bodyPr wrap="square" lIns="0" tIns="0" rIns="0" bIns="0" rtlCol="0"/>
            <a:lstStyle/>
            <a:p>
              <a:endParaRPr/>
            </a:p>
          </p:txBody>
        </p:sp>
        <p:sp>
          <p:nvSpPr>
            <p:cNvPr id="24" name="object 24"/>
            <p:cNvSpPr/>
            <p:nvPr/>
          </p:nvSpPr>
          <p:spPr>
            <a:xfrm>
              <a:off x="5289804" y="4789932"/>
              <a:ext cx="2287524" cy="981456"/>
            </a:xfrm>
            <a:prstGeom prst="rect">
              <a:avLst/>
            </a:prstGeom>
            <a:grpFill/>
          </p:spPr>
          <p:txBody>
            <a:bodyPr wrap="square" lIns="0" tIns="0" rIns="0" bIns="0" rtlCol="0"/>
            <a:lstStyle/>
            <a:p>
              <a:endParaRPr/>
            </a:p>
          </p:txBody>
        </p:sp>
        <p:sp>
          <p:nvSpPr>
            <p:cNvPr id="25" name="object 25"/>
            <p:cNvSpPr/>
            <p:nvPr/>
          </p:nvSpPr>
          <p:spPr>
            <a:xfrm>
              <a:off x="5132832" y="4486656"/>
              <a:ext cx="2500884" cy="1501140"/>
            </a:xfrm>
            <a:prstGeom prst="rect">
              <a:avLst/>
            </a:prstGeom>
            <a:gr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a:solidFill>
            <a:schemeClr val="tx1"/>
          </a:solidFill>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a:solidFill>
            <a:schemeClr val="tx1"/>
          </a:solidFill>
        </p:grpSpPr>
        <p:sp>
          <p:nvSpPr>
            <p:cNvPr id="28" name="object 28"/>
            <p:cNvSpPr/>
            <p:nvPr/>
          </p:nvSpPr>
          <p:spPr>
            <a:xfrm>
              <a:off x="8833104" y="2965704"/>
              <a:ext cx="304800" cy="1941576"/>
            </a:xfrm>
            <a:prstGeom prst="rect">
              <a:avLst/>
            </a:prstGeom>
            <a:grpFill/>
          </p:spPr>
          <p:txBody>
            <a:bodyPr wrap="square" lIns="0" tIns="0" rIns="0" bIns="0" rtlCol="0"/>
            <a:lstStyle/>
            <a:p>
              <a:endParaRPr/>
            </a:p>
          </p:txBody>
        </p:sp>
        <p:sp>
          <p:nvSpPr>
            <p:cNvPr id="29" name="object 29"/>
            <p:cNvSpPr/>
            <p:nvPr/>
          </p:nvSpPr>
          <p:spPr>
            <a:xfrm>
              <a:off x="8854440" y="2987040"/>
              <a:ext cx="225551" cy="1862327"/>
            </a:xfrm>
            <a:prstGeom prst="rect">
              <a:avLst/>
            </a:prstGeom>
            <a:grpFill/>
          </p:spPr>
          <p:txBody>
            <a:bodyPr wrap="square" lIns="0" tIns="0" rIns="0" bIns="0" rtlCol="0"/>
            <a:lstStyle/>
            <a:p>
              <a:endParaRPr/>
            </a:p>
          </p:txBody>
        </p:sp>
        <p:sp>
          <p:nvSpPr>
            <p:cNvPr id="30" name="object 30"/>
            <p:cNvSpPr/>
            <p:nvPr/>
          </p:nvSpPr>
          <p:spPr>
            <a:xfrm>
              <a:off x="8438388" y="4465320"/>
              <a:ext cx="2580131" cy="1580388"/>
            </a:xfrm>
            <a:prstGeom prst="rect">
              <a:avLst/>
            </a:prstGeom>
            <a:grpFill/>
          </p:spPr>
          <p:txBody>
            <a:bodyPr wrap="square" lIns="0" tIns="0" rIns="0" bIns="0" rtlCol="0"/>
            <a:lstStyle/>
            <a:p>
              <a:endParaRPr/>
            </a:p>
          </p:txBody>
        </p:sp>
        <p:sp>
          <p:nvSpPr>
            <p:cNvPr id="31" name="object 31"/>
            <p:cNvSpPr/>
            <p:nvPr/>
          </p:nvSpPr>
          <p:spPr>
            <a:xfrm>
              <a:off x="8546592" y="4943855"/>
              <a:ext cx="2363724" cy="673607"/>
            </a:xfrm>
            <a:prstGeom prst="rect">
              <a:avLst/>
            </a:prstGeom>
            <a:grpFill/>
          </p:spPr>
          <p:txBody>
            <a:bodyPr wrap="square" lIns="0" tIns="0" rIns="0" bIns="0" rtlCol="0"/>
            <a:lstStyle/>
            <a:p>
              <a:endParaRPr/>
            </a:p>
          </p:txBody>
        </p:sp>
        <p:sp>
          <p:nvSpPr>
            <p:cNvPr id="32" name="object 32"/>
            <p:cNvSpPr/>
            <p:nvPr/>
          </p:nvSpPr>
          <p:spPr>
            <a:xfrm>
              <a:off x="8459724" y="4486656"/>
              <a:ext cx="2500883" cy="1501140"/>
            </a:xfrm>
            <a:prstGeom prst="rect">
              <a:avLst/>
            </a:prstGeom>
            <a:gr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a:solidFill>
            <a:schemeClr val="tx1"/>
          </a:solidFill>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a:solidFill>
            <a:schemeClr val="tx1"/>
          </a:solidFill>
        </p:grpSpPr>
        <p:sp>
          <p:nvSpPr>
            <p:cNvPr id="35" name="object 35"/>
            <p:cNvSpPr/>
            <p:nvPr/>
          </p:nvSpPr>
          <p:spPr>
            <a:xfrm>
              <a:off x="8833104" y="1089660"/>
              <a:ext cx="304800" cy="1941576"/>
            </a:xfrm>
            <a:prstGeom prst="rect">
              <a:avLst/>
            </a:prstGeom>
            <a:grpFill/>
          </p:spPr>
          <p:txBody>
            <a:bodyPr wrap="square" lIns="0" tIns="0" rIns="0" bIns="0" rtlCol="0"/>
            <a:lstStyle/>
            <a:p>
              <a:endParaRPr/>
            </a:p>
          </p:txBody>
        </p:sp>
        <p:sp>
          <p:nvSpPr>
            <p:cNvPr id="36" name="object 36"/>
            <p:cNvSpPr/>
            <p:nvPr/>
          </p:nvSpPr>
          <p:spPr>
            <a:xfrm>
              <a:off x="8854440" y="1110996"/>
              <a:ext cx="225551" cy="1862327"/>
            </a:xfrm>
            <a:prstGeom prst="rect">
              <a:avLst/>
            </a:prstGeom>
            <a:grpFill/>
          </p:spPr>
          <p:txBody>
            <a:bodyPr wrap="square" lIns="0" tIns="0" rIns="0" bIns="0" rtlCol="0"/>
            <a:lstStyle/>
            <a:p>
              <a:endParaRPr/>
            </a:p>
          </p:txBody>
        </p:sp>
        <p:sp>
          <p:nvSpPr>
            <p:cNvPr id="37" name="object 37"/>
            <p:cNvSpPr/>
            <p:nvPr/>
          </p:nvSpPr>
          <p:spPr>
            <a:xfrm>
              <a:off x="8438388" y="2589276"/>
              <a:ext cx="2580131" cy="1580388"/>
            </a:xfrm>
            <a:prstGeom prst="rect">
              <a:avLst/>
            </a:prstGeom>
            <a:grpFill/>
          </p:spPr>
          <p:txBody>
            <a:bodyPr wrap="square" lIns="0" tIns="0" rIns="0" bIns="0" rtlCol="0"/>
            <a:lstStyle/>
            <a:p>
              <a:endParaRPr/>
            </a:p>
          </p:txBody>
        </p:sp>
        <p:sp>
          <p:nvSpPr>
            <p:cNvPr id="38" name="object 38"/>
            <p:cNvSpPr/>
            <p:nvPr/>
          </p:nvSpPr>
          <p:spPr>
            <a:xfrm>
              <a:off x="8659368" y="2606040"/>
              <a:ext cx="2203704" cy="1595628"/>
            </a:xfrm>
            <a:prstGeom prst="rect">
              <a:avLst/>
            </a:prstGeom>
            <a:grpFill/>
          </p:spPr>
          <p:txBody>
            <a:bodyPr wrap="square" lIns="0" tIns="0" rIns="0" bIns="0" rtlCol="0"/>
            <a:lstStyle/>
            <a:p>
              <a:endParaRPr/>
            </a:p>
          </p:txBody>
        </p:sp>
        <p:sp>
          <p:nvSpPr>
            <p:cNvPr id="39" name="object 39"/>
            <p:cNvSpPr/>
            <p:nvPr/>
          </p:nvSpPr>
          <p:spPr>
            <a:xfrm>
              <a:off x="8459724" y="2610612"/>
              <a:ext cx="2500883" cy="1501139"/>
            </a:xfrm>
            <a:prstGeom prst="rect">
              <a:avLst/>
            </a:prstGeom>
            <a:gr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a:solidFill>
            <a:schemeClr val="tx1"/>
          </a:solidFill>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a:latin typeface="Carlito"/>
              <a:cs typeface="Carlito"/>
            </a:endParaRPr>
          </a:p>
        </p:txBody>
      </p:sp>
      <p:grpSp>
        <p:nvGrpSpPr>
          <p:cNvPr id="41" name="object 41"/>
          <p:cNvGrpSpPr/>
          <p:nvPr/>
        </p:nvGrpSpPr>
        <p:grpSpPr>
          <a:xfrm>
            <a:off x="8438388" y="713231"/>
            <a:ext cx="2580640" cy="1580515"/>
            <a:chOff x="8438388" y="713231"/>
            <a:chExt cx="2580640" cy="1580515"/>
          </a:xfrm>
          <a:solidFill>
            <a:schemeClr val="tx1"/>
          </a:solidFill>
        </p:grpSpPr>
        <p:sp>
          <p:nvSpPr>
            <p:cNvPr id="42" name="object 42"/>
            <p:cNvSpPr/>
            <p:nvPr/>
          </p:nvSpPr>
          <p:spPr>
            <a:xfrm>
              <a:off x="8438388" y="713231"/>
              <a:ext cx="2580131" cy="1580388"/>
            </a:xfrm>
            <a:prstGeom prst="rect">
              <a:avLst/>
            </a:prstGeom>
            <a:grpFill/>
          </p:spPr>
          <p:txBody>
            <a:bodyPr wrap="square" lIns="0" tIns="0" rIns="0" bIns="0" rtlCol="0"/>
            <a:lstStyle/>
            <a:p>
              <a:endParaRPr/>
            </a:p>
          </p:txBody>
        </p:sp>
        <p:sp>
          <p:nvSpPr>
            <p:cNvPr id="43" name="object 43"/>
            <p:cNvSpPr/>
            <p:nvPr/>
          </p:nvSpPr>
          <p:spPr>
            <a:xfrm>
              <a:off x="8525256" y="1037843"/>
              <a:ext cx="2468879" cy="981455"/>
            </a:xfrm>
            <a:prstGeom prst="rect">
              <a:avLst/>
            </a:prstGeom>
            <a:grpFill/>
          </p:spPr>
          <p:txBody>
            <a:bodyPr wrap="square" lIns="0" tIns="0" rIns="0" bIns="0" rtlCol="0"/>
            <a:lstStyle/>
            <a:p>
              <a:endParaRPr/>
            </a:p>
          </p:txBody>
        </p:sp>
        <p:sp>
          <p:nvSpPr>
            <p:cNvPr id="44" name="object 44"/>
            <p:cNvSpPr/>
            <p:nvPr/>
          </p:nvSpPr>
          <p:spPr>
            <a:xfrm>
              <a:off x="8459724" y="734567"/>
              <a:ext cx="2500883" cy="1501139"/>
            </a:xfrm>
            <a:prstGeom prst="rect">
              <a:avLst/>
            </a:prstGeom>
            <a:gr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a:solidFill>
            <a:schemeClr val="tx1"/>
          </a:solidFill>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{3929E5B2-8BFB-4587-84CB-34CF7AAAB88A}tf10001105</Template>
  <TotalTime>29</TotalTime>
  <Words>2550</Words>
  <Application>Microsoft Office PowerPoint</Application>
  <PresentationFormat>Widescreen</PresentationFormat>
  <Paragraphs>260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Bahnschrift Condensed</vt:lpstr>
      <vt:lpstr>Carlito</vt:lpstr>
      <vt:lpstr>Franklin Gothic Book</vt:lpstr>
      <vt:lpstr>Crop</vt:lpstr>
      <vt:lpstr>DATA SCIENCE Project</vt:lpstr>
      <vt:lpstr>PowerPoint Presentation</vt:lpstr>
      <vt:lpstr>Executive Summary </vt:lpstr>
      <vt:lpstr>Introduction</vt:lpstr>
      <vt:lpstr>Methodology </vt:lpstr>
      <vt:lpstr>PowerPoint Presentation</vt:lpstr>
      <vt:lpstr>Data Collection Overview</vt:lpstr>
      <vt:lpstr>Filter data to only  include Falcon 9  launches</vt:lpstr>
      <vt:lpstr>PowerPoint Presentation</vt:lpstr>
      <vt:lpstr>Data Wrangling</vt:lpstr>
      <vt:lpstr>E  D  A   with Data Visualization</vt:lpstr>
      <vt:lpstr>E  D  A   with S  Q  L</vt:lpstr>
      <vt:lpstr>Build an interactive map with Folium</vt:lpstr>
      <vt:lpstr>Build a Dashboard with Plotly Dash</vt:lpstr>
      <vt:lpstr>Predictive analysis (Classification)</vt:lpstr>
      <vt:lpstr>Result</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PowerPoint Presentation</vt:lpstr>
      <vt:lpstr>PowerPoint Presentation</vt:lpstr>
      <vt:lpstr>Build a Dashboard with  Plotly Dash</vt:lpstr>
      <vt:lpstr>PowerPoint Presentation</vt:lpstr>
      <vt:lpstr>PowerPoint Presentation</vt:lpstr>
      <vt:lpstr>PowerPoint Presentation</vt:lpstr>
      <vt:lpstr>PowerPoint Presentation</vt:lpstr>
      <vt:lpstr>Classification Accuracy</vt:lpstr>
      <vt:lpstr>Confusion Matrix</vt:lpstr>
      <vt:lpstr>Conclusion</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ANSHUL MADNAWAT</dc:creator>
  <cp:lastModifiedBy>ANSHUL MADNAWAT</cp:lastModifiedBy>
  <cp:revision>1</cp:revision>
  <dcterms:created xsi:type="dcterms:W3CDTF">2024-08-17T06:59:19Z</dcterms:created>
  <dcterms:modified xsi:type="dcterms:W3CDTF">2024-08-17T07:29:07Z</dcterms:modified>
</cp:coreProperties>
</file>