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787" r:id="rId4"/>
    <p:sldId id="263" r:id="rId5"/>
    <p:sldId id="788" r:id="rId6"/>
    <p:sldId id="789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8714-5171-48E4-AA0C-8242C088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D03EE-876B-40EB-8A3E-67BE3960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9966F-2EB5-4AA8-B152-F021D373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794FD-9BED-47D0-9944-B0C12B4A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2253E-95D1-437B-BBC8-F6D85E4F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430DF-1F71-4E1A-BE2A-CBA4C2B3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AEC43-DEDC-434E-A790-105251E8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39E18-8F6D-43C8-8314-86DBC7F6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BEED8-7DE9-49A1-82EE-0D4E684C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2BAC5-DBA9-4AC7-9F13-AE3EAA10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800285-778B-4921-90C2-5F1BEAC4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7CA6F3-A979-441E-8E03-68032261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14F4B-5A1C-4B15-9263-D2A45166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C00F8-9D6F-4D0D-A272-B238DBE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54F3A-DBA1-4A4B-AF82-9230FD28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65FC7-D318-4686-BB9C-7D7C51F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2BFC2-B89F-406B-A387-6474F965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A161B2-2277-4024-8EF2-0CC3518B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C65E28-D065-4222-A2E2-D2556DD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E6C38-878D-49DF-A9CB-48359C77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14CF-77D7-4377-AC11-C8C7B1A6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E2CD8-D1C7-4D67-8107-27E24DF8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7E843-CADA-40F4-94AB-EE243499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B9997D-F604-48DB-BEE0-7102CFC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C64ABA-8E5F-4615-AA34-5D9E8189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37D9C-2C3C-4F6F-B91A-5744A10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43212-21BA-40AE-B867-72C6E15D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C0682D-F2A8-46CF-977E-6C1A276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4AEA49-3649-49C6-A91C-DFB75BBC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5514AF-567D-4E91-AC2A-8F8BE128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C67F19-19DF-42FC-A77D-3F20338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3387-1CE1-4BFA-89F0-5A46F259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B3EF7-9EFD-40F7-BD7A-E8B3675C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AADDC3-2672-4E69-AD81-DCCC63F7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726A51-5FF9-4936-AE69-7726376B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BA8359-AAD0-41B6-877A-C27C2EF0A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9549F2-D2DB-4DAB-8F5E-DBB6FC2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CB2AB-9260-4299-BD9D-F72E160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DB18F3-4731-4FC5-976E-5A0C0DDB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DB772-6DB5-45B0-8BDC-DD6115DE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E3FFB-A27C-4B0D-BEC6-E46078FC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09C6D0-9982-4050-9691-B77D168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37EAE9-54D1-4CA2-A59A-91BA68B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82B209-BA12-4398-A7CE-2BF43E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0E20D9-3FC4-4AAC-8283-3C6BD236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312BEF-8FAD-4889-98CD-51ED9AD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72C7F-AAAC-4AAA-B4B3-A429F596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E9CF7-D81A-4B08-8046-1E191E54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BAD14-D29F-452F-B776-4F27BEBA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BC682-4AFC-4077-8523-A62B19C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5D11C7-0330-4038-9971-F3EB982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309A7-863D-4360-AE62-5598D75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D8836-B066-4BB5-9EF2-D9B3590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F4991A-47B9-44C5-8CA2-FB8F4DBD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16A66-11B7-4876-AA9A-C23A76C6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7175C4-46A7-4545-97A0-426F2C4F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404C1-BF7D-42DD-9FCF-38F745B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12E2B-37CA-4AF1-9DF4-94C34C11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C18A05-AAE2-4833-A0EA-EF85FC90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9F6A7-5D0F-4283-A8B7-8759B318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03B18-BB04-4790-A5E0-CF39C459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8BEF-C13F-42D2-8ADE-58816B02DEF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99329-E2E5-4271-9F7D-1AC9DBE5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E42E5E-E851-4271-86E4-82D17EC5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07D80-6E06-4E36-A622-097468F6F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3: </a:t>
            </a:r>
            <a:r>
              <a:rPr lang="en-US" altLang="zh-TW" dirty="0" err="1"/>
              <a:t>Dijsktra’s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427C32-1E41-490C-BB0F-334699B67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HackMD</a:t>
            </a:r>
            <a:r>
              <a:rPr lang="en-US" altLang="zh-TW" dirty="0"/>
              <a:t>: https://</a:t>
            </a:r>
            <a:r>
              <a:rPr lang="en-US" altLang="zh-TW" dirty="0" err="1"/>
              <a:t>hackmd.io</a:t>
            </a:r>
            <a:r>
              <a:rPr lang="en-US" altLang="zh-TW" dirty="0"/>
              <a:t>/@</a:t>
            </a:r>
            <a:r>
              <a:rPr lang="en-US" altLang="zh-TW" dirty="0" err="1"/>
              <a:t>KentShen</a:t>
            </a:r>
            <a:r>
              <a:rPr lang="en-US" altLang="zh-TW"/>
              <a:t>/Hy2F6Pgv5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80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05E11-1992-4B7F-A98D-9663DAB4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AE7B4-9343-4B3B-990E-FABAD5A9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31973"/>
          </a:xfrm>
        </p:spPr>
        <p:txBody>
          <a:bodyPr>
            <a:normAutofit/>
          </a:bodyPr>
          <a:lstStyle/>
          <a:p>
            <a:r>
              <a:rPr lang="zh-TW" altLang="en-US" dirty="0"/>
              <a:t>輸入網路拓樸資料及起點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shortest-path tree</a:t>
            </a:r>
          </a:p>
          <a:p>
            <a:r>
              <a:rPr lang="en-US" altLang="zh-TW" dirty="0"/>
              <a:t>Python 3.8.10</a:t>
            </a:r>
            <a:endParaRPr lang="zh-TW" altLang="en-US" dirty="0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C4D73A1A-77E7-46E1-9C82-E1B25B046431}"/>
              </a:ext>
            </a:extLst>
          </p:cNvPr>
          <p:cNvSpPr/>
          <p:nvPr/>
        </p:nvSpPr>
        <p:spPr>
          <a:xfrm>
            <a:off x="341871" y="3894814"/>
            <a:ext cx="1246168" cy="1339273"/>
          </a:xfrm>
          <a:prstGeom prst="wedgeRoundRectCallout">
            <a:avLst>
              <a:gd name="adj1" fmla="val 85987"/>
              <a:gd name="adj2" fmla="val -24884"/>
              <a:gd name="adj3" fmla="val 1666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本實驗將實作</a:t>
            </a:r>
            <a:r>
              <a:rPr lang="en-US" altLang="zh-TW" dirty="0"/>
              <a:t>sender</a:t>
            </a:r>
            <a:r>
              <a:rPr lang="zh-TW" altLang="en-US" dirty="0"/>
              <a:t>的部分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96A19A57-F224-7FD2-5376-E10804495B4E}"/>
              </a:ext>
            </a:extLst>
          </p:cNvPr>
          <p:cNvGrpSpPr>
            <a:grpSpLocks/>
          </p:cNvGrpSpPr>
          <p:nvPr/>
        </p:nvGrpSpPr>
        <p:grpSpPr bwMode="auto">
          <a:xfrm>
            <a:off x="1588404" y="3265835"/>
            <a:ext cx="4217987" cy="3364357"/>
            <a:chOff x="415" y="856"/>
            <a:chExt cx="2910" cy="2258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C556DDC2-7806-1AC3-0F4B-1F09A2D59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BB46AA7A-4E43-F735-4585-509ECD2EC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">
                <a:extLst>
                  <a:ext uri="{FF2B5EF4-FFF2-40B4-BE49-F238E27FC236}">
                    <a16:creationId xmlns:a16="http://schemas.microsoft.com/office/drawing/2014/main" id="{E6FB118B-E959-BE6D-138E-879423225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">
                <a:extLst>
                  <a:ext uri="{FF2B5EF4-FFF2-40B4-BE49-F238E27FC236}">
                    <a16:creationId xmlns:a16="http://schemas.microsoft.com/office/drawing/2014/main" id="{884CD1A0-FF82-889B-677D-9B6E222F0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7">
                <a:extLst>
                  <a:ext uri="{FF2B5EF4-FFF2-40B4-BE49-F238E27FC236}">
                    <a16:creationId xmlns:a16="http://schemas.microsoft.com/office/drawing/2014/main" id="{B6A64D4B-A54E-9168-F259-EECCEBB15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8">
                <a:extLst>
                  <a:ext uri="{FF2B5EF4-FFF2-40B4-BE49-F238E27FC236}">
                    <a16:creationId xmlns:a16="http://schemas.microsoft.com/office/drawing/2014/main" id="{F40D412C-A210-5665-0415-D9FADA835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9">
                <a:extLst>
                  <a:ext uri="{FF2B5EF4-FFF2-40B4-BE49-F238E27FC236}">
                    <a16:creationId xmlns:a16="http://schemas.microsoft.com/office/drawing/2014/main" id="{3E914D7D-BCCA-96EA-8FB7-489E9035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0">
                <a:extLst>
                  <a:ext uri="{FF2B5EF4-FFF2-40B4-BE49-F238E27FC236}">
                    <a16:creationId xmlns:a16="http://schemas.microsoft.com/office/drawing/2014/main" id="{8E37F947-5FEE-A17B-2503-6D9EDEB5B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F252045C-5C78-BD8E-C6CD-739818E18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3DE6B9D8-5DC2-0BFA-94BD-96093D891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678CD3B9-BD08-4E73-B474-061A6EA89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69" name="Oval 14">
                <a:extLst>
                  <a:ext uri="{FF2B5EF4-FFF2-40B4-BE49-F238E27FC236}">
                    <a16:creationId xmlns:a16="http://schemas.microsoft.com/office/drawing/2014/main" id="{FA7BC886-F037-7F19-6F9E-510ADE4A1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15">
                <a:extLst>
                  <a:ext uri="{FF2B5EF4-FFF2-40B4-BE49-F238E27FC236}">
                    <a16:creationId xmlns:a16="http://schemas.microsoft.com/office/drawing/2014/main" id="{A3EB9124-C782-AC76-A74B-BD518E186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16">
                <a:extLst>
                  <a:ext uri="{FF2B5EF4-FFF2-40B4-BE49-F238E27FC236}">
                    <a16:creationId xmlns:a16="http://schemas.microsoft.com/office/drawing/2014/main" id="{D372A1D3-4396-A352-E746-6C443B527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2A168E54-0E9D-22DC-6346-4FC6EF8B9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3" name="Oval 18">
                <a:extLst>
                  <a:ext uri="{FF2B5EF4-FFF2-40B4-BE49-F238E27FC236}">
                    <a16:creationId xmlns:a16="http://schemas.microsoft.com/office/drawing/2014/main" id="{4E73C575-28B4-1859-8993-F05C64EA5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9">
                <a:extLst>
                  <a:ext uri="{FF2B5EF4-FFF2-40B4-BE49-F238E27FC236}">
                    <a16:creationId xmlns:a16="http://schemas.microsoft.com/office/drawing/2014/main" id="{1E2FF537-21A9-99FB-63DA-4C4E484DF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>
                <a:extLst>
                  <a:ext uri="{FF2B5EF4-FFF2-40B4-BE49-F238E27FC236}">
                    <a16:creationId xmlns:a16="http://schemas.microsoft.com/office/drawing/2014/main" id="{36095ACB-B4C9-D876-B634-F215DE8A9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id="{BE8C4749-D4F5-B48D-1E39-44BCE458B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62" name="Oval 22">
                <a:extLst>
                  <a:ext uri="{FF2B5EF4-FFF2-40B4-BE49-F238E27FC236}">
                    <a16:creationId xmlns:a16="http://schemas.microsoft.com/office/drawing/2014/main" id="{386AEB21-2D97-ABF7-AA2A-48601846D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23">
                <a:extLst>
                  <a:ext uri="{FF2B5EF4-FFF2-40B4-BE49-F238E27FC236}">
                    <a16:creationId xmlns:a16="http://schemas.microsoft.com/office/drawing/2014/main" id="{959F9E70-066C-AB28-E8A3-E13325DC0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E7C45BE8-C3ED-12C7-3CA3-5339CCCBB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25">
                <a:extLst>
                  <a:ext uri="{FF2B5EF4-FFF2-40B4-BE49-F238E27FC236}">
                    <a16:creationId xmlns:a16="http://schemas.microsoft.com/office/drawing/2014/main" id="{F0F61D77-DC91-03E5-F2F3-5DCBF70DD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06B265EF-530F-A906-ED28-244C3E8E7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7">
                <a:extLst>
                  <a:ext uri="{FF2B5EF4-FFF2-40B4-BE49-F238E27FC236}">
                    <a16:creationId xmlns:a16="http://schemas.microsoft.com/office/drawing/2014/main" id="{279A0CE3-22E7-4B03-2D40-E84347202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28">
                <a:extLst>
                  <a:ext uri="{FF2B5EF4-FFF2-40B4-BE49-F238E27FC236}">
                    <a16:creationId xmlns:a16="http://schemas.microsoft.com/office/drawing/2014/main" id="{D7C09814-E793-F746-D893-05C4587F2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9" name="Group 29">
              <a:extLst>
                <a:ext uri="{FF2B5EF4-FFF2-40B4-BE49-F238E27FC236}">
                  <a16:creationId xmlns:a16="http://schemas.microsoft.com/office/drawing/2014/main" id="{CAA38A80-D3A0-D662-A874-8B0456DE6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55" name="Oval 30">
                <a:extLst>
                  <a:ext uri="{FF2B5EF4-FFF2-40B4-BE49-F238E27FC236}">
                    <a16:creationId xmlns:a16="http://schemas.microsoft.com/office/drawing/2014/main" id="{2C47F63F-7892-4CF7-5034-BE26E0A7A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1">
                <a:extLst>
                  <a:ext uri="{FF2B5EF4-FFF2-40B4-BE49-F238E27FC236}">
                    <a16:creationId xmlns:a16="http://schemas.microsoft.com/office/drawing/2014/main" id="{1BFCED1E-58B2-0081-6CE2-71EF45160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2">
                <a:extLst>
                  <a:ext uri="{FF2B5EF4-FFF2-40B4-BE49-F238E27FC236}">
                    <a16:creationId xmlns:a16="http://schemas.microsoft.com/office/drawing/2014/main" id="{94369593-0EE3-B085-17D3-B93F9959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33">
                <a:extLst>
                  <a:ext uri="{FF2B5EF4-FFF2-40B4-BE49-F238E27FC236}">
                    <a16:creationId xmlns:a16="http://schemas.microsoft.com/office/drawing/2014/main" id="{0FB95986-AB1A-EA6E-15C3-D593FFCBB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34">
                <a:extLst>
                  <a:ext uri="{FF2B5EF4-FFF2-40B4-BE49-F238E27FC236}">
                    <a16:creationId xmlns:a16="http://schemas.microsoft.com/office/drawing/2014/main" id="{2FCD9A4C-20DD-D500-68C1-0A365EBB3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id="{54AF1B8C-2605-8B26-0B5B-23A826D2F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36">
                <a:extLst>
                  <a:ext uri="{FF2B5EF4-FFF2-40B4-BE49-F238E27FC236}">
                    <a16:creationId xmlns:a16="http://schemas.microsoft.com/office/drawing/2014/main" id="{E4786227-BB33-33C6-B53D-E3CBCAEDF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20" name="Line 37">
              <a:extLst>
                <a:ext uri="{FF2B5EF4-FFF2-40B4-BE49-F238E27FC236}">
                  <a16:creationId xmlns:a16="http://schemas.microsoft.com/office/drawing/2014/main" id="{37C8F261-886C-6658-F4E2-002B805D8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0A1E04A8-B306-AC22-BBE7-B2663C171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2E8CB311-05E1-CDA0-5677-2BFD3C46F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75CF87B1-1E5C-35D9-1B15-A4E3752FA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B6B559A6-07BA-C16D-FED0-C99CD4319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9EF982F3-EC1F-AEC5-C6FD-6C7835F4F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FCE339E-2A6F-90C3-0D3C-03C9B14DE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44">
              <a:extLst>
                <a:ext uri="{FF2B5EF4-FFF2-40B4-BE49-F238E27FC236}">
                  <a16:creationId xmlns:a16="http://schemas.microsoft.com/office/drawing/2014/main" id="{68FD49E3-C9D4-8793-0EAA-8FAA802D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28" name="Line 45">
              <a:extLst>
                <a:ext uri="{FF2B5EF4-FFF2-40B4-BE49-F238E27FC236}">
                  <a16:creationId xmlns:a16="http://schemas.microsoft.com/office/drawing/2014/main" id="{06E0A06C-79F8-0EB0-96D5-197490C8D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6C068188-B1C2-00BA-90B4-0A4B7519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C5B30BD7-78CA-0613-6886-C10EECD86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48">
              <a:extLst>
                <a:ext uri="{FF2B5EF4-FFF2-40B4-BE49-F238E27FC236}">
                  <a16:creationId xmlns:a16="http://schemas.microsoft.com/office/drawing/2014/main" id="{32C98D5F-F3BA-B075-7DF9-819BD18A7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48" name="Oval 49">
                <a:extLst>
                  <a:ext uri="{FF2B5EF4-FFF2-40B4-BE49-F238E27FC236}">
                    <a16:creationId xmlns:a16="http://schemas.microsoft.com/office/drawing/2014/main" id="{12CD06DB-71B5-41F7-38E3-8D880538E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0">
                <a:extLst>
                  <a:ext uri="{FF2B5EF4-FFF2-40B4-BE49-F238E27FC236}">
                    <a16:creationId xmlns:a16="http://schemas.microsoft.com/office/drawing/2014/main" id="{D0B5A89D-E668-EBCD-74B2-CE18111DF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51">
                <a:extLst>
                  <a:ext uri="{FF2B5EF4-FFF2-40B4-BE49-F238E27FC236}">
                    <a16:creationId xmlns:a16="http://schemas.microsoft.com/office/drawing/2014/main" id="{BE716B51-959B-842E-04E4-511027121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F0ED1393-5886-6994-D579-A258A27A5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Oval 53">
                <a:extLst>
                  <a:ext uri="{FF2B5EF4-FFF2-40B4-BE49-F238E27FC236}">
                    <a16:creationId xmlns:a16="http://schemas.microsoft.com/office/drawing/2014/main" id="{C9F6F194-6DB3-A11B-4636-C9BA940AC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54">
                <a:extLst>
                  <a:ext uri="{FF2B5EF4-FFF2-40B4-BE49-F238E27FC236}">
                    <a16:creationId xmlns:a16="http://schemas.microsoft.com/office/drawing/2014/main" id="{F64E9BBB-0890-72BC-4175-841DD18C6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55">
                <a:extLst>
                  <a:ext uri="{FF2B5EF4-FFF2-40B4-BE49-F238E27FC236}">
                    <a16:creationId xmlns:a16="http://schemas.microsoft.com/office/drawing/2014/main" id="{83DA6EED-9BD8-C4BA-B6FC-9D4E77175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32" name="Text Box 56">
              <a:extLst>
                <a:ext uri="{FF2B5EF4-FFF2-40B4-BE49-F238E27FC236}">
                  <a16:creationId xmlns:a16="http://schemas.microsoft.com/office/drawing/2014/main" id="{024128A0-37E6-B6D7-6722-B4B2781C7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33" name="Group 57">
              <a:extLst>
                <a:ext uri="{FF2B5EF4-FFF2-40B4-BE49-F238E27FC236}">
                  <a16:creationId xmlns:a16="http://schemas.microsoft.com/office/drawing/2014/main" id="{73434D10-006F-E799-F149-4B348C539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41" name="Oval 58">
                <a:extLst>
                  <a:ext uri="{FF2B5EF4-FFF2-40B4-BE49-F238E27FC236}">
                    <a16:creationId xmlns:a16="http://schemas.microsoft.com/office/drawing/2014/main" id="{BE6E5F2D-DA8A-F298-F526-5EB5C7F65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59">
                <a:extLst>
                  <a:ext uri="{FF2B5EF4-FFF2-40B4-BE49-F238E27FC236}">
                    <a16:creationId xmlns:a16="http://schemas.microsoft.com/office/drawing/2014/main" id="{5C985F45-1BCA-2EED-F450-31ACEEA08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60">
                <a:extLst>
                  <a:ext uri="{FF2B5EF4-FFF2-40B4-BE49-F238E27FC236}">
                    <a16:creationId xmlns:a16="http://schemas.microsoft.com/office/drawing/2014/main" id="{E14B5B98-8823-7B48-3560-079E93AF3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61">
                <a:extLst>
                  <a:ext uri="{FF2B5EF4-FFF2-40B4-BE49-F238E27FC236}">
                    <a16:creationId xmlns:a16="http://schemas.microsoft.com/office/drawing/2014/main" id="{6C1F5577-4E55-8809-F7D9-A4374DE0D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Oval 62">
                <a:extLst>
                  <a:ext uri="{FF2B5EF4-FFF2-40B4-BE49-F238E27FC236}">
                    <a16:creationId xmlns:a16="http://schemas.microsoft.com/office/drawing/2014/main" id="{A963FE03-DDD1-4050-07B4-F50CB682D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63">
                <a:extLst>
                  <a:ext uri="{FF2B5EF4-FFF2-40B4-BE49-F238E27FC236}">
                    <a16:creationId xmlns:a16="http://schemas.microsoft.com/office/drawing/2014/main" id="{05C0E266-924D-9141-33DB-F349834C3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64">
                <a:extLst>
                  <a:ext uri="{FF2B5EF4-FFF2-40B4-BE49-F238E27FC236}">
                    <a16:creationId xmlns:a16="http://schemas.microsoft.com/office/drawing/2014/main" id="{E5C970C2-BF6F-7A07-5EA9-B5A963AC7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34" name="Line 65">
              <a:extLst>
                <a:ext uri="{FF2B5EF4-FFF2-40B4-BE49-F238E27FC236}">
                  <a16:creationId xmlns:a16="http://schemas.microsoft.com/office/drawing/2014/main" id="{065C2E5E-CB3E-39D7-468B-77014EB06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66">
              <a:extLst>
                <a:ext uri="{FF2B5EF4-FFF2-40B4-BE49-F238E27FC236}">
                  <a16:creationId xmlns:a16="http://schemas.microsoft.com/office/drawing/2014/main" id="{BC7F2A02-621C-C3C5-E455-750C3FEDA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36" name="Line 67">
              <a:extLst>
                <a:ext uri="{FF2B5EF4-FFF2-40B4-BE49-F238E27FC236}">
                  <a16:creationId xmlns:a16="http://schemas.microsoft.com/office/drawing/2014/main" id="{08505E95-DE58-A0A5-AF01-FF7A77281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68">
              <a:extLst>
                <a:ext uri="{FF2B5EF4-FFF2-40B4-BE49-F238E27FC236}">
                  <a16:creationId xmlns:a16="http://schemas.microsoft.com/office/drawing/2014/main" id="{B08F7F7F-5F7D-B720-93BB-4F5A2F7F1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38" name="Freeform 69">
              <a:extLst>
                <a:ext uri="{FF2B5EF4-FFF2-40B4-BE49-F238E27FC236}">
                  <a16:creationId xmlns:a16="http://schemas.microsoft.com/office/drawing/2014/main" id="{18E2C4B4-BB0E-9153-C52E-F95CB6AD3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2FC2E217-AB52-E402-8E21-494A0A27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71">
              <a:extLst>
                <a:ext uri="{FF2B5EF4-FFF2-40B4-BE49-F238E27FC236}">
                  <a16:creationId xmlns:a16="http://schemas.microsoft.com/office/drawing/2014/main" id="{BA278B2C-98C6-B6A1-6250-D3F0B769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8895774-657A-AB88-0B9E-99B2E4664079}"/>
              </a:ext>
            </a:extLst>
          </p:cNvPr>
          <p:cNvGrpSpPr/>
          <p:nvPr/>
        </p:nvGrpSpPr>
        <p:grpSpPr>
          <a:xfrm>
            <a:off x="7120495" y="3265835"/>
            <a:ext cx="4217987" cy="3364357"/>
            <a:chOff x="4640263" y="3021824"/>
            <a:chExt cx="4217987" cy="3364357"/>
          </a:xfrm>
        </p:grpSpPr>
        <p:grpSp>
          <p:nvGrpSpPr>
            <p:cNvPr id="83" name="Group 2">
              <a:extLst>
                <a:ext uri="{FF2B5EF4-FFF2-40B4-BE49-F238E27FC236}">
                  <a16:creationId xmlns:a16="http://schemas.microsoft.com/office/drawing/2014/main" id="{FE4B3C31-4ABB-7C0B-0DAB-B36E7AB74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0263" y="3021824"/>
              <a:ext cx="4217987" cy="3364357"/>
              <a:chOff x="415" y="856"/>
              <a:chExt cx="2910" cy="2258"/>
            </a:xfrm>
          </p:grpSpPr>
          <p:grpSp>
            <p:nvGrpSpPr>
              <p:cNvPr id="84" name="Group 3">
                <a:extLst>
                  <a:ext uri="{FF2B5EF4-FFF2-40B4-BE49-F238E27FC236}">
                    <a16:creationId xmlns:a16="http://schemas.microsoft.com/office/drawing/2014/main" id="{1AA8994D-541D-628C-A485-6C7BB1F14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0" y="1997"/>
                <a:ext cx="316" cy="267"/>
                <a:chOff x="1613" y="2011"/>
                <a:chExt cx="316" cy="267"/>
              </a:xfrm>
            </p:grpSpPr>
            <p:sp>
              <p:nvSpPr>
                <p:cNvPr id="146" name="Oval 4">
                  <a:extLst>
                    <a:ext uri="{FF2B5EF4-FFF2-40B4-BE49-F238E27FC236}">
                      <a16:creationId xmlns:a16="http://schemas.microsoft.com/office/drawing/2014/main" id="{FEF1B149-9CB6-902D-0D1C-241B06D04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8"/>
                  <a:ext cx="311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5">
                  <a:extLst>
                    <a:ext uri="{FF2B5EF4-FFF2-40B4-BE49-F238E27FC236}">
                      <a16:creationId xmlns:a16="http://schemas.microsoft.com/office/drawing/2014/main" id="{4986F600-B893-5C0E-DCD4-ADD7CADED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6" y="212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Line 6">
                  <a:extLst>
                    <a:ext uri="{FF2B5EF4-FFF2-40B4-BE49-F238E27FC236}">
                      <a16:creationId xmlns:a16="http://schemas.microsoft.com/office/drawing/2014/main" id="{9E4D6B0C-0922-023D-E8F2-88B898736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12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Rectangle 7">
                  <a:extLst>
                    <a:ext uri="{FF2B5EF4-FFF2-40B4-BE49-F238E27FC236}">
                      <a16:creationId xmlns:a16="http://schemas.microsoft.com/office/drawing/2014/main" id="{9292AA55-43BC-2693-1BA4-92FD69B4C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29"/>
                  <a:ext cx="308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0" name="Oval 8">
                  <a:extLst>
                    <a:ext uri="{FF2B5EF4-FFF2-40B4-BE49-F238E27FC236}">
                      <a16:creationId xmlns:a16="http://schemas.microsoft.com/office/drawing/2014/main" id="{A63CD580-B3D5-CF7C-9F89-909622137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3" y="2072"/>
                  <a:ext cx="311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9">
                  <a:extLst>
                    <a:ext uri="{FF2B5EF4-FFF2-40B4-BE49-F238E27FC236}">
                      <a16:creationId xmlns:a16="http://schemas.microsoft.com/office/drawing/2014/main" id="{26795390-314B-CF08-5EA3-7A00A0DCD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2100"/>
                  <a:ext cx="140" cy="105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10">
                  <a:extLst>
                    <a:ext uri="{FF2B5EF4-FFF2-40B4-BE49-F238E27FC236}">
                      <a16:creationId xmlns:a16="http://schemas.microsoft.com/office/drawing/2014/main" id="{CCDC9EC1-4932-DC03-9C3E-BEC566F4A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3" y="2011"/>
                  <a:ext cx="254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w</a:t>
                  </a:r>
                  <a:endParaRPr lang="en-US"/>
                </a:p>
              </p:txBody>
            </p:sp>
          </p:grpSp>
          <p:sp>
            <p:nvSpPr>
              <p:cNvPr id="85" name="Text Box 11">
                <a:extLst>
                  <a:ext uri="{FF2B5EF4-FFF2-40B4-BE49-F238E27FC236}">
                    <a16:creationId xmlns:a16="http://schemas.microsoft.com/office/drawing/2014/main" id="{7F2FF08C-0E30-557A-D3B4-44042CEB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1959"/>
                <a:ext cx="21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3</a:t>
                </a:r>
                <a:endParaRPr lang="en-US"/>
              </a:p>
            </p:txBody>
          </p:sp>
          <p:sp>
            <p:nvSpPr>
              <p:cNvPr id="86" name="Text Box 12">
                <a:extLst>
                  <a:ext uri="{FF2B5EF4-FFF2-40B4-BE49-F238E27FC236}">
                    <a16:creationId xmlns:a16="http://schemas.microsoft.com/office/drawing/2014/main" id="{7181CC2C-D124-1C93-010C-E74BFE6D6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" y="1478"/>
                <a:ext cx="21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4</a:t>
                </a:r>
                <a:endParaRPr lang="en-US"/>
              </a:p>
            </p:txBody>
          </p:sp>
          <p:grpSp>
            <p:nvGrpSpPr>
              <p:cNvPr id="87" name="Group 13">
                <a:extLst>
                  <a:ext uri="{FF2B5EF4-FFF2-40B4-BE49-F238E27FC236}">
                    <a16:creationId xmlns:a16="http://schemas.microsoft.com/office/drawing/2014/main" id="{5ED1DFB2-46CA-0169-E0E5-AFA839862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9" y="2848"/>
                <a:ext cx="316" cy="266"/>
                <a:chOff x="1613" y="2011"/>
                <a:chExt cx="316" cy="266"/>
              </a:xfrm>
            </p:grpSpPr>
            <p:sp>
              <p:nvSpPr>
                <p:cNvPr id="139" name="Oval 14">
                  <a:extLst>
                    <a:ext uri="{FF2B5EF4-FFF2-40B4-BE49-F238E27FC236}">
                      <a16:creationId xmlns:a16="http://schemas.microsoft.com/office/drawing/2014/main" id="{9303AAC8-0DBC-FC73-45AE-9AAC5F1CF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8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5">
                  <a:extLst>
                    <a:ext uri="{FF2B5EF4-FFF2-40B4-BE49-F238E27FC236}">
                      <a16:creationId xmlns:a16="http://schemas.microsoft.com/office/drawing/2014/main" id="{5B20115B-1C56-226C-D15C-8C9EE39A7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6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Line 16">
                  <a:extLst>
                    <a:ext uri="{FF2B5EF4-FFF2-40B4-BE49-F238E27FC236}">
                      <a16:creationId xmlns:a16="http://schemas.microsoft.com/office/drawing/2014/main" id="{C21B7D31-4555-597A-786E-2133F6DB7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Rectangle 17">
                  <a:extLst>
                    <a:ext uri="{FF2B5EF4-FFF2-40B4-BE49-F238E27FC236}">
                      <a16:creationId xmlns:a16="http://schemas.microsoft.com/office/drawing/2014/main" id="{49C015D4-E680-170F-DF67-0A863E658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1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" name="Oval 18">
                  <a:extLst>
                    <a:ext uri="{FF2B5EF4-FFF2-40B4-BE49-F238E27FC236}">
                      <a16:creationId xmlns:a16="http://schemas.microsoft.com/office/drawing/2014/main" id="{06BE1CB8-D062-D4B3-C7A7-31C66C9B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3" y="2072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Rectangle 19">
                  <a:extLst>
                    <a:ext uri="{FF2B5EF4-FFF2-40B4-BE49-F238E27FC236}">
                      <a16:creationId xmlns:a16="http://schemas.microsoft.com/office/drawing/2014/main" id="{7A0AF968-8304-CB56-3038-F85E0DB4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7" y="2100"/>
                  <a:ext cx="141" cy="105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Text Box 20">
                  <a:extLst>
                    <a:ext uri="{FF2B5EF4-FFF2-40B4-BE49-F238E27FC236}">
                      <a16:creationId xmlns:a16="http://schemas.microsoft.com/office/drawing/2014/main" id="{D0B63885-E945-CAFB-7D7D-7B9B293C9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2" y="2011"/>
                  <a:ext cx="215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v</a:t>
                  </a:r>
                  <a:endParaRPr lang="en-US"/>
                </a:p>
              </p:txBody>
            </p:sp>
          </p:grpSp>
          <p:grpSp>
            <p:nvGrpSpPr>
              <p:cNvPr id="88" name="Group 21">
                <a:extLst>
                  <a:ext uri="{FF2B5EF4-FFF2-40B4-BE49-F238E27FC236}">
                    <a16:creationId xmlns:a16="http://schemas.microsoft.com/office/drawing/2014/main" id="{6E5DD66C-671C-9725-7C5E-AA06694CC4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5" y="856"/>
                <a:ext cx="316" cy="266"/>
                <a:chOff x="1613" y="2011"/>
                <a:chExt cx="316" cy="266"/>
              </a:xfrm>
            </p:grpSpPr>
            <p:sp>
              <p:nvSpPr>
                <p:cNvPr id="132" name="Oval 22">
                  <a:extLst>
                    <a:ext uri="{FF2B5EF4-FFF2-40B4-BE49-F238E27FC236}">
                      <a16:creationId xmlns:a16="http://schemas.microsoft.com/office/drawing/2014/main" id="{8B05C6C4-AEA3-8ED7-EF51-C58E2EAA1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8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23">
                  <a:extLst>
                    <a:ext uri="{FF2B5EF4-FFF2-40B4-BE49-F238E27FC236}">
                      <a16:creationId xmlns:a16="http://schemas.microsoft.com/office/drawing/2014/main" id="{897BFD80-F07E-F695-08AB-1A2ED4455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6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24">
                  <a:extLst>
                    <a:ext uri="{FF2B5EF4-FFF2-40B4-BE49-F238E27FC236}">
                      <a16:creationId xmlns:a16="http://schemas.microsoft.com/office/drawing/2014/main" id="{451F9F55-D291-5FC6-F23A-13E92C0E74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Rectangle 25">
                  <a:extLst>
                    <a:ext uri="{FF2B5EF4-FFF2-40B4-BE49-F238E27FC236}">
                      <a16:creationId xmlns:a16="http://schemas.microsoft.com/office/drawing/2014/main" id="{61AD35D3-F50B-FFD3-0D3B-1B84526BB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1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6" name="Oval 26">
                  <a:extLst>
                    <a:ext uri="{FF2B5EF4-FFF2-40B4-BE49-F238E27FC236}">
                      <a16:creationId xmlns:a16="http://schemas.microsoft.com/office/drawing/2014/main" id="{DCB2C56C-3FAE-2B61-40A7-7EEB8417D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2072"/>
                  <a:ext cx="313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Rectangle 27">
                  <a:extLst>
                    <a:ext uri="{FF2B5EF4-FFF2-40B4-BE49-F238E27FC236}">
                      <a16:creationId xmlns:a16="http://schemas.microsoft.com/office/drawing/2014/main" id="{B00509F3-021C-B3D4-BD77-A47918E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7" y="2100"/>
                  <a:ext cx="141" cy="103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Text Box 28">
                  <a:extLst>
                    <a:ext uri="{FF2B5EF4-FFF2-40B4-BE49-F238E27FC236}">
                      <a16:creationId xmlns:a16="http://schemas.microsoft.com/office/drawing/2014/main" id="{4087525E-A1EA-FFFF-0D8B-D58D96B963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2" y="2011"/>
                  <a:ext cx="215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89" name="Group 29">
                <a:extLst>
                  <a:ext uri="{FF2B5EF4-FFF2-40B4-BE49-F238E27FC236}">
                    <a16:creationId xmlns:a16="http://schemas.microsoft.com/office/drawing/2014/main" id="{29BA7D07-1F8A-F98D-21E5-7A611C537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" y="2028"/>
                <a:ext cx="316" cy="267"/>
                <a:chOff x="1613" y="2011"/>
                <a:chExt cx="316" cy="267"/>
              </a:xfrm>
            </p:grpSpPr>
            <p:sp>
              <p:nvSpPr>
                <p:cNvPr id="125" name="Oval 30">
                  <a:extLst>
                    <a:ext uri="{FF2B5EF4-FFF2-40B4-BE49-F238E27FC236}">
                      <a16:creationId xmlns:a16="http://schemas.microsoft.com/office/drawing/2014/main" id="{5249AF9F-E5CF-49A1-4ABA-1D614E247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8"/>
                  <a:ext cx="313" cy="82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31">
                  <a:extLst>
                    <a:ext uri="{FF2B5EF4-FFF2-40B4-BE49-F238E27FC236}">
                      <a16:creationId xmlns:a16="http://schemas.microsoft.com/office/drawing/2014/main" id="{C3AEC88F-BAB3-F91F-E23F-32C2F82FA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6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32">
                  <a:extLst>
                    <a:ext uri="{FF2B5EF4-FFF2-40B4-BE49-F238E27FC236}">
                      <a16:creationId xmlns:a16="http://schemas.microsoft.com/office/drawing/2014/main" id="{278802F5-CCCA-36B5-89F4-C6C0149F00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1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Rectangle 33">
                  <a:extLst>
                    <a:ext uri="{FF2B5EF4-FFF2-40B4-BE49-F238E27FC236}">
                      <a16:creationId xmlns:a16="http://schemas.microsoft.com/office/drawing/2014/main" id="{109166ED-F79A-5815-A4A8-9ADF48C8C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1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9" name="Oval 34">
                  <a:extLst>
                    <a:ext uri="{FF2B5EF4-FFF2-40B4-BE49-F238E27FC236}">
                      <a16:creationId xmlns:a16="http://schemas.microsoft.com/office/drawing/2014/main" id="{15337AF8-F35E-9484-1DCA-BDB26270A8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3" y="2072"/>
                  <a:ext cx="313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5">
                  <a:extLst>
                    <a:ext uri="{FF2B5EF4-FFF2-40B4-BE49-F238E27FC236}">
                      <a16:creationId xmlns:a16="http://schemas.microsoft.com/office/drawing/2014/main" id="{526D29B8-A5DB-E7F2-19BA-16464DC3C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7" y="2102"/>
                  <a:ext cx="141" cy="103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Text Box 36">
                  <a:extLst>
                    <a:ext uri="{FF2B5EF4-FFF2-40B4-BE49-F238E27FC236}">
                      <a16:creationId xmlns:a16="http://schemas.microsoft.com/office/drawing/2014/main" id="{057B13F9-B413-DA1E-D625-41F2AC37B1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8" y="2011"/>
                  <a:ext cx="226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u</a:t>
                  </a:r>
                  <a:endParaRPr lang="en-US"/>
                </a:p>
              </p:txBody>
            </p:sp>
          </p:grpSp>
          <p:sp>
            <p:nvSpPr>
              <p:cNvPr id="90" name="Line 37">
                <a:extLst>
                  <a:ext uri="{FF2B5EF4-FFF2-40B4-BE49-F238E27FC236}">
                    <a16:creationId xmlns:a16="http://schemas.microsoft.com/office/drawing/2014/main" id="{E7F6016D-F832-EB42-26B0-F171FA4D4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" y="2156"/>
                <a:ext cx="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38">
                <a:extLst>
                  <a:ext uri="{FF2B5EF4-FFF2-40B4-BE49-F238E27FC236}">
                    <a16:creationId xmlns:a16="http://schemas.microsoft.com/office/drawing/2014/main" id="{0E9F813D-C109-BE22-3E57-D767CB1A0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82"/>
                <a:ext cx="0" cy="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39">
                <a:extLst>
                  <a:ext uri="{FF2B5EF4-FFF2-40B4-BE49-F238E27FC236}">
                    <a16:creationId xmlns:a16="http://schemas.microsoft.com/office/drawing/2014/main" id="{136384C3-680B-16CE-E846-4023E913C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4" y="1021"/>
                <a:ext cx="674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40">
                <a:extLst>
                  <a:ext uri="{FF2B5EF4-FFF2-40B4-BE49-F238E27FC236}">
                    <a16:creationId xmlns:a16="http://schemas.microsoft.com/office/drawing/2014/main" id="{DADCD51D-2019-FE09-2425-8D030F379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1368"/>
                <a:ext cx="21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5</a:t>
                </a:r>
                <a:endParaRPr lang="en-US"/>
              </a:p>
            </p:txBody>
          </p:sp>
          <p:sp>
            <p:nvSpPr>
              <p:cNvPr id="94" name="Line 41">
                <a:extLst>
                  <a:ext uri="{FF2B5EF4-FFF2-40B4-BE49-F238E27FC236}">
                    <a16:creationId xmlns:a16="http://schemas.microsoft.com/office/drawing/2014/main" id="{AF03A897-F938-243F-EF3C-2F9AC20E1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06"/>
                <a:ext cx="9" cy="7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Text Box 42">
                <a:extLst>
                  <a:ext uri="{FF2B5EF4-FFF2-40B4-BE49-F238E27FC236}">
                    <a16:creationId xmlns:a16="http://schemas.microsoft.com/office/drawing/2014/main" id="{5AE0F6B7-B413-DCD2-DA8E-A298AAAB2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407"/>
                <a:ext cx="21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3</a:t>
                </a:r>
                <a:endParaRPr lang="en-US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BA0A97C7-F4A8-C705-BF9B-EDDC91684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" y="2227"/>
                <a:ext cx="860" cy="799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44">
                <a:extLst>
                  <a:ext uri="{FF2B5EF4-FFF2-40B4-BE49-F238E27FC236}">
                    <a16:creationId xmlns:a16="http://schemas.microsoft.com/office/drawing/2014/main" id="{50B9BD96-1CAE-A419-7BCA-87FA33A10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582"/>
                <a:ext cx="21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sp>
            <p:nvSpPr>
              <p:cNvPr id="98" name="Line 45">
                <a:extLst>
                  <a:ext uri="{FF2B5EF4-FFF2-40B4-BE49-F238E27FC236}">
                    <a16:creationId xmlns:a16="http://schemas.microsoft.com/office/drawing/2014/main" id="{FB9CD8DF-51B9-ACC2-321C-4694AECBE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" y="2158"/>
                <a:ext cx="998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46">
                <a:extLst>
                  <a:ext uri="{FF2B5EF4-FFF2-40B4-BE49-F238E27FC236}">
                    <a16:creationId xmlns:a16="http://schemas.microsoft.com/office/drawing/2014/main" id="{01BA7F51-E8C4-646D-BF1A-304277D7B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6" y="2569"/>
                <a:ext cx="21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4</a:t>
                </a:r>
                <a:endParaRPr lang="en-US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49507200-AC60-6E76-3C3B-43A4D8613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1946"/>
                <a:ext cx="991" cy="484"/>
              </a:xfrm>
              <a:custGeom>
                <a:avLst/>
                <a:gdLst>
                  <a:gd name="T0" fmla="*/ 0 w 991"/>
                  <a:gd name="T1" fmla="*/ 168 h 484"/>
                  <a:gd name="T2" fmla="*/ 204 w 991"/>
                  <a:gd name="T3" fmla="*/ 484 h 484"/>
                  <a:gd name="T4" fmla="*/ 302 w 991"/>
                  <a:gd name="T5" fmla="*/ 7 h 484"/>
                  <a:gd name="T6" fmla="*/ 379 w 991"/>
                  <a:gd name="T7" fmla="*/ 442 h 484"/>
                  <a:gd name="T8" fmla="*/ 534 w 991"/>
                  <a:gd name="T9" fmla="*/ 21 h 484"/>
                  <a:gd name="T10" fmla="*/ 611 w 991"/>
                  <a:gd name="T11" fmla="*/ 351 h 484"/>
                  <a:gd name="T12" fmla="*/ 660 w 991"/>
                  <a:gd name="T13" fmla="*/ 77 h 484"/>
                  <a:gd name="T14" fmla="*/ 991 w 991"/>
                  <a:gd name="T15" fmla="*/ 218 h 4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1"/>
                  <a:gd name="T25" fmla="*/ 0 h 484"/>
                  <a:gd name="T26" fmla="*/ 991 w 991"/>
                  <a:gd name="T27" fmla="*/ 484 h 4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1" h="484">
                    <a:moveTo>
                      <a:pt x="0" y="168"/>
                    </a:moveTo>
                    <a:cubicBezTo>
                      <a:pt x="0" y="168"/>
                      <a:pt x="145" y="484"/>
                      <a:pt x="204" y="484"/>
                    </a:cubicBezTo>
                    <a:cubicBezTo>
                      <a:pt x="263" y="484"/>
                      <a:pt x="253" y="6"/>
                      <a:pt x="302" y="7"/>
                    </a:cubicBezTo>
                    <a:cubicBezTo>
                      <a:pt x="331" y="0"/>
                      <a:pt x="313" y="444"/>
                      <a:pt x="379" y="442"/>
                    </a:cubicBezTo>
                    <a:cubicBezTo>
                      <a:pt x="418" y="444"/>
                      <a:pt x="475" y="24"/>
                      <a:pt x="534" y="21"/>
                    </a:cubicBezTo>
                    <a:cubicBezTo>
                      <a:pt x="573" y="6"/>
                      <a:pt x="575" y="360"/>
                      <a:pt x="611" y="351"/>
                    </a:cubicBezTo>
                    <a:cubicBezTo>
                      <a:pt x="647" y="342"/>
                      <a:pt x="577" y="80"/>
                      <a:pt x="660" y="77"/>
                    </a:cubicBezTo>
                    <a:cubicBezTo>
                      <a:pt x="743" y="74"/>
                      <a:pt x="922" y="189"/>
                      <a:pt x="991" y="21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1" name="Group 48">
                <a:extLst>
                  <a:ext uri="{FF2B5EF4-FFF2-40B4-BE49-F238E27FC236}">
                    <a16:creationId xmlns:a16="http://schemas.microsoft.com/office/drawing/2014/main" id="{13384B7C-CE6B-0B5D-7F3A-39C5ED12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2" y="2021"/>
                <a:ext cx="316" cy="266"/>
                <a:chOff x="1613" y="2011"/>
                <a:chExt cx="316" cy="266"/>
              </a:xfrm>
            </p:grpSpPr>
            <p:sp>
              <p:nvSpPr>
                <p:cNvPr id="118" name="Oval 49">
                  <a:extLst>
                    <a:ext uri="{FF2B5EF4-FFF2-40B4-BE49-F238E27FC236}">
                      <a16:creationId xmlns:a16="http://schemas.microsoft.com/office/drawing/2014/main" id="{6F08F70D-72F7-FDCB-8D2A-E45D973BF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6"/>
                  <a:ext cx="313" cy="82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50">
                  <a:extLst>
                    <a:ext uri="{FF2B5EF4-FFF2-40B4-BE49-F238E27FC236}">
                      <a16:creationId xmlns:a16="http://schemas.microsoft.com/office/drawing/2014/main" id="{7AAE7E92-EF30-29EA-0169-0EE8D989CB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6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51">
                  <a:extLst>
                    <a:ext uri="{FF2B5EF4-FFF2-40B4-BE49-F238E27FC236}">
                      <a16:creationId xmlns:a16="http://schemas.microsoft.com/office/drawing/2014/main" id="{9BE8558B-B4BD-6890-2B62-2D4741D40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Rectangle 52">
                  <a:extLst>
                    <a:ext uri="{FF2B5EF4-FFF2-40B4-BE49-F238E27FC236}">
                      <a16:creationId xmlns:a16="http://schemas.microsoft.com/office/drawing/2014/main" id="{33D4CB20-A611-674F-50D4-5FD32CFE5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1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2" name="Oval 53">
                  <a:extLst>
                    <a:ext uri="{FF2B5EF4-FFF2-40B4-BE49-F238E27FC236}">
                      <a16:creationId xmlns:a16="http://schemas.microsoft.com/office/drawing/2014/main" id="{06B8079F-458C-4705-B7CC-2E19EC39E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3" y="2070"/>
                  <a:ext cx="313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Rectangle 54">
                  <a:extLst>
                    <a:ext uri="{FF2B5EF4-FFF2-40B4-BE49-F238E27FC236}">
                      <a16:creationId xmlns:a16="http://schemas.microsoft.com/office/drawing/2014/main" id="{6FDEEE84-0E3E-C755-CA40-A8E6F123CC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7" y="2100"/>
                  <a:ext cx="141" cy="103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Text Box 55">
                  <a:extLst>
                    <a:ext uri="{FF2B5EF4-FFF2-40B4-BE49-F238E27FC236}">
                      <a16:creationId xmlns:a16="http://schemas.microsoft.com/office/drawing/2014/main" id="{AEBB7915-17A2-55A1-2014-CE35430FC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2" y="2011"/>
                  <a:ext cx="215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y</a:t>
                  </a:r>
                  <a:endParaRPr lang="en-US"/>
                </a:p>
              </p:txBody>
            </p:sp>
          </p:grpSp>
          <p:sp>
            <p:nvSpPr>
              <p:cNvPr id="102" name="Text Box 56">
                <a:extLst>
                  <a:ext uri="{FF2B5EF4-FFF2-40B4-BE49-F238E27FC236}">
                    <a16:creationId xmlns:a16="http://schemas.microsoft.com/office/drawing/2014/main" id="{8F8B63B0-5D13-3A2F-B55E-978A30AA2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4" y="1721"/>
                <a:ext cx="21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8</a:t>
                </a:r>
                <a:endParaRPr lang="en-US"/>
              </a:p>
            </p:txBody>
          </p:sp>
          <p:grpSp>
            <p:nvGrpSpPr>
              <p:cNvPr id="103" name="Group 57">
                <a:extLst>
                  <a:ext uri="{FF2B5EF4-FFF2-40B4-BE49-F238E27FC236}">
                    <a16:creationId xmlns:a16="http://schemas.microsoft.com/office/drawing/2014/main" id="{26BC2BB0-77F8-769A-01AA-6E34CA368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9" y="2002"/>
                <a:ext cx="316" cy="266"/>
                <a:chOff x="1613" y="2011"/>
                <a:chExt cx="316" cy="266"/>
              </a:xfrm>
            </p:grpSpPr>
            <p:sp>
              <p:nvSpPr>
                <p:cNvPr id="111" name="Oval 58">
                  <a:extLst>
                    <a:ext uri="{FF2B5EF4-FFF2-40B4-BE49-F238E27FC236}">
                      <a16:creationId xmlns:a16="http://schemas.microsoft.com/office/drawing/2014/main" id="{A2098CFB-029B-DEFD-900E-2A1749C53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8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59">
                  <a:extLst>
                    <a:ext uri="{FF2B5EF4-FFF2-40B4-BE49-F238E27FC236}">
                      <a16:creationId xmlns:a16="http://schemas.microsoft.com/office/drawing/2014/main" id="{C142BB00-5D46-7D67-50BC-7176425F1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6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0">
                  <a:extLst>
                    <a:ext uri="{FF2B5EF4-FFF2-40B4-BE49-F238E27FC236}">
                      <a16:creationId xmlns:a16="http://schemas.microsoft.com/office/drawing/2014/main" id="{D3BC3FCB-3476-F42E-4EC9-02141B424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13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Rectangle 61">
                  <a:extLst>
                    <a:ext uri="{FF2B5EF4-FFF2-40B4-BE49-F238E27FC236}">
                      <a16:creationId xmlns:a16="http://schemas.microsoft.com/office/drawing/2014/main" id="{74DD0D0A-9EB0-413E-C122-31D6EB08C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2131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5" name="Oval 62">
                  <a:extLst>
                    <a:ext uri="{FF2B5EF4-FFF2-40B4-BE49-F238E27FC236}">
                      <a16:creationId xmlns:a16="http://schemas.microsoft.com/office/drawing/2014/main" id="{DC4E4FBE-938A-C75E-18DA-D9B260C18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2072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63">
                  <a:extLst>
                    <a:ext uri="{FF2B5EF4-FFF2-40B4-BE49-F238E27FC236}">
                      <a16:creationId xmlns:a16="http://schemas.microsoft.com/office/drawing/2014/main" id="{BC2B9DE3-518B-5724-7D28-7D66A7186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7" y="2100"/>
                  <a:ext cx="141" cy="105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4">
                  <a:extLst>
                    <a:ext uri="{FF2B5EF4-FFF2-40B4-BE49-F238E27FC236}">
                      <a16:creationId xmlns:a16="http://schemas.microsoft.com/office/drawing/2014/main" id="{15F09244-4786-30E6-7635-810014CFA0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2011"/>
                  <a:ext cx="215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z</a:t>
                  </a:r>
                  <a:endParaRPr lang="en-US"/>
                </a:p>
              </p:txBody>
            </p:sp>
          </p:grpSp>
          <p:sp>
            <p:nvSpPr>
              <p:cNvPr id="104" name="Line 65">
                <a:extLst>
                  <a:ext uri="{FF2B5EF4-FFF2-40B4-BE49-F238E27FC236}">
                    <a16:creationId xmlns:a16="http://schemas.microsoft.com/office/drawing/2014/main" id="{B2033CAA-2DC8-D8D2-DEC4-E6C20EA66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149"/>
                <a:ext cx="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 Box 66">
                <a:extLst>
                  <a:ext uri="{FF2B5EF4-FFF2-40B4-BE49-F238E27FC236}">
                    <a16:creationId xmlns:a16="http://schemas.microsoft.com/office/drawing/2014/main" id="{C242DF14-7D39-2F2C-E910-2BB087B38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6" y="2149"/>
                <a:ext cx="21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06" name="Line 67">
                <a:extLst>
                  <a:ext uri="{FF2B5EF4-FFF2-40B4-BE49-F238E27FC236}">
                    <a16:creationId xmlns:a16="http://schemas.microsoft.com/office/drawing/2014/main" id="{BC2B6832-9F2D-3178-847F-5C09B05FD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990"/>
                <a:ext cx="965" cy="1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68">
                <a:extLst>
                  <a:ext uri="{FF2B5EF4-FFF2-40B4-BE49-F238E27FC236}">
                    <a16:creationId xmlns:a16="http://schemas.microsoft.com/office/drawing/2014/main" id="{B96BDF69-5762-590C-B204-B18786C0A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1343"/>
                <a:ext cx="21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sp>
            <p:nvSpPr>
              <p:cNvPr id="108" name="Freeform 69">
                <a:extLst>
                  <a:ext uri="{FF2B5EF4-FFF2-40B4-BE49-F238E27FC236}">
                    <a16:creationId xmlns:a16="http://schemas.microsoft.com/office/drawing/2014/main" id="{79D35000-F9EE-D50A-5F51-D22B1CA75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" y="976"/>
                <a:ext cx="28" cy="14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0">
                <a:extLst>
                  <a:ext uri="{FF2B5EF4-FFF2-40B4-BE49-F238E27FC236}">
                    <a16:creationId xmlns:a16="http://schemas.microsoft.com/office/drawing/2014/main" id="{AFAE48E3-4711-9A9C-9C45-F7F2DD895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" y="999"/>
                <a:ext cx="1510" cy="1052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71">
                <a:extLst>
                  <a:ext uri="{FF2B5EF4-FFF2-40B4-BE49-F238E27FC236}">
                    <a16:creationId xmlns:a16="http://schemas.microsoft.com/office/drawing/2014/main" id="{925D8617-A6C7-6E6B-C73D-D03B3AA87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0" y="1008"/>
                <a:ext cx="21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9</a:t>
                </a:r>
                <a:endParaRPr lang="en-US"/>
              </a:p>
            </p:txBody>
          </p:sp>
        </p:grpSp>
        <p:sp>
          <p:nvSpPr>
            <p:cNvPr id="153" name="Line 126">
              <a:extLst>
                <a:ext uri="{FF2B5EF4-FFF2-40B4-BE49-F238E27FC236}">
                  <a16:creationId xmlns:a16="http://schemas.microsoft.com/office/drawing/2014/main" id="{1F695075-60A3-4420-4745-B74001770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4000" y="4995863"/>
              <a:ext cx="5905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Line 127">
              <a:extLst>
                <a:ext uri="{FF2B5EF4-FFF2-40B4-BE49-F238E27FC236}">
                  <a16:creationId xmlns:a16="http://schemas.microsoft.com/office/drawing/2014/main" id="{CD507294-3862-AE1D-F320-360A489E4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4575" y="4995863"/>
              <a:ext cx="1463675" cy="1204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28">
              <a:extLst>
                <a:ext uri="{FF2B5EF4-FFF2-40B4-BE49-F238E27FC236}">
                  <a16:creationId xmlns:a16="http://schemas.microsoft.com/office/drawing/2014/main" id="{D6D1A8F5-6C78-DB3F-D690-B132A8CCB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5110163"/>
              <a:ext cx="9525" cy="1047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29">
              <a:extLst>
                <a:ext uri="{FF2B5EF4-FFF2-40B4-BE49-F238E27FC236}">
                  <a16:creationId xmlns:a16="http://schemas.microsoft.com/office/drawing/2014/main" id="{325DD1A3-CA77-8895-024B-B17F46E95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6963" y="3252788"/>
              <a:ext cx="1012825" cy="1628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130">
              <a:extLst>
                <a:ext uri="{FF2B5EF4-FFF2-40B4-BE49-F238E27FC236}">
                  <a16:creationId xmlns:a16="http://schemas.microsoft.com/office/drawing/2014/main" id="{67474663-AAB2-D249-952B-483A5443C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8563" y="4999038"/>
              <a:ext cx="9445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8" name="箭號: 向右 157">
            <a:extLst>
              <a:ext uri="{FF2B5EF4-FFF2-40B4-BE49-F238E27FC236}">
                <a16:creationId xmlns:a16="http://schemas.microsoft.com/office/drawing/2014/main" id="{D31F7CB5-5423-EA5F-C489-006EB23D4B5A}"/>
              </a:ext>
            </a:extLst>
          </p:cNvPr>
          <p:cNvSpPr/>
          <p:nvPr/>
        </p:nvSpPr>
        <p:spPr>
          <a:xfrm>
            <a:off x="6211845" y="4980598"/>
            <a:ext cx="4321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8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6164264" y="3021825"/>
            <a:ext cx="4217987" cy="3368827"/>
            <a:chOff x="415" y="856"/>
            <a:chExt cx="2910" cy="2261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9"/>
              <a:chOff x="1613" y="2011"/>
              <a:chExt cx="316" cy="269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2035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2039938" y="19145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2041525" y="2222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2035175" y="25241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2033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2038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2124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2105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2105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2105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2089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2100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2105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4352925" y="166687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5006975" y="195262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3698875" y="227171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5535614" y="257016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6200775" y="28876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9398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7648576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7639051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6430964" y="325278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6532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3500F-D294-4B53-A382-2DAD6FE1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拓樸檔案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64952-8608-4BA8-83CB-31CBC814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939" y="1864207"/>
            <a:ext cx="4084899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input.txt</a:t>
            </a:r>
          </a:p>
          <a:p>
            <a:pPr marL="0" indent="0">
              <a:buNone/>
            </a:pPr>
            <a:r>
              <a:rPr lang="en-US" altLang="zh-TW" sz="2000" dirty="0"/>
              <a:t>6</a:t>
            </a:r>
          </a:p>
          <a:p>
            <a:pPr marL="0" indent="0">
              <a:buNone/>
            </a:pPr>
            <a:r>
              <a:rPr lang="en-US" altLang="zh-TW" sz="2000" dirty="0"/>
              <a:t>0	1	1</a:t>
            </a:r>
          </a:p>
          <a:p>
            <a:pPr marL="0" indent="0">
              <a:buNone/>
            </a:pPr>
            <a:r>
              <a:rPr lang="en-US" altLang="zh-TW" sz="2000" dirty="0"/>
              <a:t>0	2	3</a:t>
            </a:r>
          </a:p>
          <a:p>
            <a:pPr marL="0" indent="0">
              <a:buNone/>
            </a:pPr>
            <a:r>
              <a:rPr lang="en-US" altLang="zh-TW" sz="2000" dirty="0"/>
              <a:t>0	3	5</a:t>
            </a:r>
          </a:p>
          <a:p>
            <a:pPr marL="0" indent="0">
              <a:buNone/>
            </a:pPr>
            <a:r>
              <a:rPr lang="en-US" altLang="zh-TW" sz="2000" dirty="0"/>
              <a:t>1	4	2</a:t>
            </a:r>
          </a:p>
          <a:p>
            <a:pPr marL="0" indent="0">
              <a:buNone/>
            </a:pPr>
            <a:r>
              <a:rPr lang="en-US" altLang="zh-TW" sz="2000" dirty="0"/>
              <a:t>2	5	1</a:t>
            </a:r>
          </a:p>
          <a:p>
            <a:pPr marL="0" indent="0">
              <a:buNone/>
            </a:pPr>
            <a:r>
              <a:rPr lang="en-US" altLang="zh-TW" sz="2000" dirty="0"/>
              <a:t>3	4	1</a:t>
            </a:r>
          </a:p>
          <a:p>
            <a:pPr marL="0" indent="0">
              <a:buNone/>
            </a:pPr>
            <a:r>
              <a:rPr lang="en-US" altLang="zh-TW" sz="2000" dirty="0"/>
              <a:t>3	5	2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E05E6A-B106-CFB8-B363-111B44A1FBF9}"/>
              </a:ext>
            </a:extLst>
          </p:cNvPr>
          <p:cNvSpPr/>
          <p:nvPr/>
        </p:nvSpPr>
        <p:spPr>
          <a:xfrm>
            <a:off x="3846653" y="2303363"/>
            <a:ext cx="578734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66403B-784B-CD83-43E5-512DBE7E14B0}"/>
              </a:ext>
            </a:extLst>
          </p:cNvPr>
          <p:cNvSpPr/>
          <p:nvPr/>
        </p:nvSpPr>
        <p:spPr>
          <a:xfrm>
            <a:off x="3727048" y="5144948"/>
            <a:ext cx="2422967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C39059D-1206-6827-F586-BD6BDEFA36B0}"/>
              </a:ext>
            </a:extLst>
          </p:cNvPr>
          <p:cNvSpPr/>
          <p:nvPr/>
        </p:nvSpPr>
        <p:spPr>
          <a:xfrm>
            <a:off x="686764" y="2200651"/>
            <a:ext cx="2263229" cy="1869779"/>
          </a:xfrm>
          <a:prstGeom prst="wedgeRoundRectCallout">
            <a:avLst>
              <a:gd name="adj1" fmla="val 85987"/>
              <a:gd name="adj2" fmla="val -24884"/>
              <a:gd name="adj3" fmla="val 1666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There are 6 nodes in the topology, which are node 0 to node 5</a:t>
            </a:r>
            <a:endParaRPr lang="zh-TW" altLang="en-US" dirty="0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7B0AC587-D77B-A664-3B2B-E6DFF2B1D9AE}"/>
              </a:ext>
            </a:extLst>
          </p:cNvPr>
          <p:cNvSpPr/>
          <p:nvPr/>
        </p:nvSpPr>
        <p:spPr>
          <a:xfrm>
            <a:off x="7056509" y="3275169"/>
            <a:ext cx="2263229" cy="1869779"/>
          </a:xfrm>
          <a:prstGeom prst="wedgeRoundRectCallout">
            <a:avLst>
              <a:gd name="adj1" fmla="val -84147"/>
              <a:gd name="adj2" fmla="val 61782"/>
              <a:gd name="adj3" fmla="val 1666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 link from node 3 to node 5 with link cost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8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D2229-DD5D-16FB-A8B3-35A2BAD8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811BF-EC05-A044-EDC8-16803B2D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class named Topo</a:t>
            </a:r>
          </a:p>
          <a:p>
            <a:r>
              <a:rPr lang="en-US" altLang="zh-TW" dirty="0"/>
              <a:t>Member variables:</a:t>
            </a:r>
          </a:p>
          <a:p>
            <a:pPr lvl="1"/>
            <a:r>
              <a:rPr lang="en-US" altLang="zh-TW" dirty="0" err="1"/>
              <a:t>numNodes</a:t>
            </a:r>
            <a:r>
              <a:rPr lang="en-US" altLang="zh-TW" dirty="0"/>
              <a:t>: the number of nodes in the topology</a:t>
            </a:r>
          </a:p>
          <a:p>
            <a:pPr lvl="1"/>
            <a:r>
              <a:rPr lang="en-US" altLang="zh-TW" dirty="0"/>
              <a:t>links[&lt;A&gt;][&lt;B&gt;]: if larger than 0, there is a link from node &lt;A&gt; to node &lt;B&gt;</a:t>
            </a:r>
          </a:p>
          <a:p>
            <a:pPr lvl="1"/>
            <a:r>
              <a:rPr lang="en-US" altLang="zh-TW" dirty="0"/>
              <a:t>EX: links[2][3] = 5: the cost of link from node 2 to node 3 is 5</a:t>
            </a:r>
          </a:p>
          <a:p>
            <a:pPr lvl="1"/>
            <a:r>
              <a:rPr lang="en-US" altLang="zh-TW" dirty="0"/>
              <a:t>links[&lt;A&gt;][&lt;B&gt;] is equal to links[&lt;B&gt;][&lt;A&gt;]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1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BC653-314C-849B-8957-2C6C8F5A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sp.py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B8681-6999-50B4-4FED-5BC54A8D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6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1800" dirty="0"/>
              <a:t>from topo import Topo</a:t>
            </a:r>
          </a:p>
          <a:p>
            <a:pPr marL="0" indent="0">
              <a:buNone/>
            </a:pPr>
            <a:r>
              <a:rPr kumimoji="1" lang="en" altLang="zh-TW" sz="1800" dirty="0"/>
              <a:t>import </a:t>
            </a:r>
            <a:r>
              <a:rPr kumimoji="1" lang="en" altLang="zh-TW" sz="1800" dirty="0" err="1"/>
              <a:t>numpy</a:t>
            </a:r>
            <a:r>
              <a:rPr kumimoji="1" lang="en" altLang="zh-TW" sz="1800" dirty="0"/>
              <a:t> as np</a:t>
            </a:r>
          </a:p>
          <a:p>
            <a:pPr marL="0" indent="0">
              <a:buNone/>
            </a:pPr>
            <a:endParaRPr kumimoji="1" lang="en" altLang="zh-TW" sz="1800" dirty="0"/>
          </a:p>
          <a:p>
            <a:pPr marL="0" indent="0">
              <a:buNone/>
            </a:pPr>
            <a:r>
              <a:rPr kumimoji="1" lang="en" altLang="zh-TW" sz="1800" dirty="0"/>
              <a:t>start = 0</a:t>
            </a:r>
          </a:p>
          <a:p>
            <a:pPr marL="0" indent="0">
              <a:buNone/>
            </a:pPr>
            <a:endParaRPr kumimoji="1" lang="en" altLang="zh-TW" sz="1800" dirty="0"/>
          </a:p>
          <a:p>
            <a:pPr marL="0" indent="0">
              <a:buNone/>
            </a:pPr>
            <a:r>
              <a:rPr kumimoji="1" lang="en" altLang="zh-TW" sz="1800" dirty="0" err="1"/>
              <a:t>myTopo</a:t>
            </a:r>
            <a:r>
              <a:rPr kumimoji="1" lang="en" altLang="zh-TW" sz="1800" dirty="0"/>
              <a:t> = Topo('</a:t>
            </a:r>
            <a:r>
              <a:rPr kumimoji="1" lang="en" altLang="zh-TW" sz="1800" dirty="0" err="1"/>
              <a:t>input.txt</a:t>
            </a:r>
            <a:r>
              <a:rPr kumimoji="1" lang="en" altLang="zh-TW" sz="1800" dirty="0"/>
              <a:t>')</a:t>
            </a:r>
          </a:p>
          <a:p>
            <a:pPr marL="0" indent="0">
              <a:buNone/>
            </a:pPr>
            <a:endParaRPr kumimoji="1" lang="en" altLang="zh-TW" sz="1800" dirty="0"/>
          </a:p>
          <a:p>
            <a:pPr marL="0" indent="0">
              <a:buNone/>
            </a:pPr>
            <a:r>
              <a:rPr kumimoji="1" lang="en" altLang="zh-TW" sz="1800" dirty="0"/>
              <a:t>N = </a:t>
            </a:r>
            <a:r>
              <a:rPr kumimoji="1" lang="en" altLang="zh-TW" sz="1800" dirty="0" err="1"/>
              <a:t>np.zeros</a:t>
            </a:r>
            <a:r>
              <a:rPr kumimoji="1" lang="en" altLang="zh-TW" sz="1800" dirty="0"/>
              <a:t>((</a:t>
            </a:r>
            <a:r>
              <a:rPr kumimoji="1" lang="en" altLang="zh-TW" sz="1800" dirty="0" err="1"/>
              <a:t>myTopo.numNodes</a:t>
            </a:r>
            <a:r>
              <a:rPr kumimoji="1" lang="en" altLang="zh-TW" sz="1800" dirty="0"/>
              <a:t>, 1))</a:t>
            </a:r>
          </a:p>
          <a:p>
            <a:pPr marL="0" indent="0">
              <a:buNone/>
            </a:pPr>
            <a:r>
              <a:rPr kumimoji="1" lang="en" altLang="zh-TW" sz="1800" dirty="0"/>
              <a:t>D = </a:t>
            </a:r>
            <a:r>
              <a:rPr kumimoji="1" lang="en" altLang="zh-TW" sz="1800" dirty="0" err="1"/>
              <a:t>np.zeros</a:t>
            </a:r>
            <a:r>
              <a:rPr kumimoji="1" lang="en" altLang="zh-TW" sz="1800" dirty="0"/>
              <a:t>((</a:t>
            </a:r>
            <a:r>
              <a:rPr kumimoji="1" lang="en" altLang="zh-TW" sz="1800" dirty="0" err="1"/>
              <a:t>myTopo.numNodes</a:t>
            </a:r>
            <a:r>
              <a:rPr kumimoji="1" lang="en" altLang="zh-TW" sz="1800" dirty="0"/>
              <a:t>, 1))</a:t>
            </a:r>
          </a:p>
          <a:p>
            <a:pPr marL="0" indent="0">
              <a:buNone/>
            </a:pPr>
            <a:r>
              <a:rPr kumimoji="1" lang="en" altLang="zh-TW" sz="1800" dirty="0"/>
              <a:t>p = </a:t>
            </a:r>
            <a:r>
              <a:rPr kumimoji="1" lang="en" altLang="zh-TW" sz="1800" dirty="0" err="1"/>
              <a:t>np.zeros</a:t>
            </a:r>
            <a:r>
              <a:rPr kumimoji="1" lang="en" altLang="zh-TW" sz="1800" dirty="0"/>
              <a:t>((</a:t>
            </a:r>
            <a:r>
              <a:rPr kumimoji="1" lang="en" altLang="zh-TW" sz="1800" dirty="0" err="1"/>
              <a:t>myTopo.numNodes</a:t>
            </a:r>
            <a:r>
              <a:rPr kumimoji="1" lang="en" altLang="zh-TW" sz="1800" dirty="0"/>
              <a:t>, 1))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A11FCA7-3354-2273-876F-C324F58ECA50}"/>
              </a:ext>
            </a:extLst>
          </p:cNvPr>
          <p:cNvSpPr txBox="1">
            <a:spLocks/>
          </p:cNvSpPr>
          <p:nvPr/>
        </p:nvSpPr>
        <p:spPr>
          <a:xfrm>
            <a:off x="6305550" y="1825625"/>
            <a:ext cx="5139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dirty="0"/>
              <a:t>for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in range(</a:t>
            </a:r>
            <a:r>
              <a:rPr kumimoji="1" lang="en" altLang="zh-TW" dirty="0" err="1"/>
              <a:t>myTopo.numNodes</a:t>
            </a:r>
            <a:r>
              <a:rPr kumimoji="1" lang="en" altLang="zh-TW" dirty="0"/>
              <a:t>):</a:t>
            </a:r>
          </a:p>
          <a:p>
            <a:pPr marL="0" indent="0">
              <a:buNone/>
            </a:pPr>
            <a:r>
              <a:rPr kumimoji="1" lang="en" altLang="zh-TW" dirty="0"/>
              <a:t>    D[</a:t>
            </a:r>
            <a:r>
              <a:rPr kumimoji="1" lang="en" altLang="zh-TW" dirty="0" err="1"/>
              <a:t>i</a:t>
            </a:r>
            <a:r>
              <a:rPr kumimoji="1" lang="en" altLang="zh-TW" dirty="0"/>
              <a:t>] = -1</a:t>
            </a:r>
          </a:p>
          <a:p>
            <a:pPr marL="0" indent="0">
              <a:buNone/>
            </a:pPr>
            <a:r>
              <a:rPr kumimoji="1" lang="en" altLang="zh-TW" dirty="0"/>
              <a:t>    p[</a:t>
            </a:r>
            <a:r>
              <a:rPr kumimoji="1" lang="en" altLang="zh-TW" dirty="0" err="1"/>
              <a:t>i</a:t>
            </a:r>
            <a:r>
              <a:rPr kumimoji="1" lang="en" altLang="zh-TW" dirty="0"/>
              <a:t>] = -1</a:t>
            </a:r>
          </a:p>
          <a:p>
            <a:pPr marL="0" indent="0">
              <a:buNone/>
            </a:pPr>
            <a:r>
              <a:rPr kumimoji="1" lang="en" altLang="zh-TW" dirty="0"/>
              <a:t>    N[</a:t>
            </a:r>
            <a:r>
              <a:rPr kumimoji="1" lang="en" altLang="zh-TW" dirty="0" err="1"/>
              <a:t>i</a:t>
            </a:r>
            <a:r>
              <a:rPr kumimoji="1" lang="en" altLang="zh-TW" dirty="0"/>
              <a:t>] = -1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N[0] = start</a:t>
            </a:r>
          </a:p>
          <a:p>
            <a:pPr marL="0" indent="0">
              <a:buNone/>
            </a:pPr>
            <a:r>
              <a:rPr kumimoji="1" lang="en" altLang="zh-TW" dirty="0"/>
              <a:t>D[start] = 0</a:t>
            </a:r>
          </a:p>
          <a:p>
            <a:pPr marL="0" indent="0">
              <a:buNone/>
            </a:pPr>
            <a:r>
              <a:rPr kumimoji="1" lang="en" altLang="zh-TW" dirty="0"/>
              <a:t>p[start] = start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b="1" dirty="0"/>
              <a:t># TODO: your codes here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for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in range(1, </a:t>
            </a:r>
            <a:r>
              <a:rPr kumimoji="1" lang="en" altLang="zh-TW" dirty="0" err="1"/>
              <a:t>myTopo.numNodes</a:t>
            </a:r>
            <a:r>
              <a:rPr kumimoji="1" lang="en" altLang="zh-TW" dirty="0"/>
              <a:t>):</a:t>
            </a:r>
          </a:p>
          <a:p>
            <a:pPr marL="0" indent="0">
              <a:buNone/>
            </a:pPr>
            <a:r>
              <a:rPr kumimoji="1" lang="en" altLang="zh-TW" dirty="0"/>
              <a:t>    print(int(p[</a:t>
            </a:r>
            <a:r>
              <a:rPr kumimoji="1" lang="en" altLang="zh-TW" dirty="0" err="1"/>
              <a:t>i</a:t>
            </a:r>
            <a:r>
              <a:rPr kumimoji="1" lang="en" altLang="zh-TW" dirty="0"/>
              <a:t>]), ' --&gt; ',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, ' cost = ', int(D[</a:t>
            </a:r>
            <a:r>
              <a:rPr kumimoji="1" lang="en" altLang="zh-TW" dirty="0" err="1"/>
              <a:t>i</a:t>
            </a:r>
            <a:r>
              <a:rPr kumimoji="1" lang="en" altLang="zh-TW" dirty="0"/>
              <a:t>]))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59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A6507-A73B-364F-AB98-C230135A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成果繳交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8C29B-DD16-0F44-B11A-41C2D1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繳交檔案：</a:t>
            </a:r>
            <a:r>
              <a:rPr kumimoji="1" lang="en-US" altLang="zh-TW" dirty="0" err="1"/>
              <a:t>sp.py</a:t>
            </a:r>
            <a:endParaRPr kumimoji="1" lang="en-US" altLang="zh-TW" dirty="0"/>
          </a:p>
          <a:p>
            <a:r>
              <a:rPr kumimoji="1" lang="zh-TW" altLang="en-US" dirty="0"/>
              <a:t>繳交時間：</a:t>
            </a:r>
            <a:r>
              <a:rPr kumimoji="1" lang="en-US" altLang="zh-TW"/>
              <a:t>July </a:t>
            </a:r>
            <a:r>
              <a:rPr kumimoji="1" lang="en-US" altLang="zh-TW" dirty="0"/>
              <a:t>2</a:t>
            </a:r>
            <a:r>
              <a:rPr kumimoji="1" lang="en-US" altLang="zh-TW"/>
              <a:t>, </a:t>
            </a:r>
            <a:r>
              <a:rPr kumimoji="1" lang="en-US" altLang="zh-TW" dirty="0"/>
              <a:t>2022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9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525</Words>
  <Application>Microsoft Office PowerPoint</Application>
  <PresentationFormat>寬螢幕</PresentationFormat>
  <Paragraphs>146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佈景主題</vt:lpstr>
      <vt:lpstr>Lab 3: Dijsktra’s algorithm</vt:lpstr>
      <vt:lpstr>實驗場景</vt:lpstr>
      <vt:lpstr>PowerPoint 簡報</vt:lpstr>
      <vt:lpstr>拓樸檔案</vt:lpstr>
      <vt:lpstr>topo.py</vt:lpstr>
      <vt:lpstr>sp.py</vt:lpstr>
      <vt:lpstr>成果繳交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Encryption Server</dc:title>
  <dc:creator>Kent Shen</dc:creator>
  <cp:lastModifiedBy>Kent</cp:lastModifiedBy>
  <cp:revision>13</cp:revision>
  <dcterms:created xsi:type="dcterms:W3CDTF">2022-03-07T00:44:00Z</dcterms:created>
  <dcterms:modified xsi:type="dcterms:W3CDTF">2022-05-19T05:30:24Z</dcterms:modified>
</cp:coreProperties>
</file>