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16"/>
  </p:notesMasterIdLst>
  <p:handoutMasterIdLst>
    <p:handoutMasterId r:id="rId17"/>
  </p:handoutMasterIdLst>
  <p:sldIdLst>
    <p:sldId id="4804" r:id="rId2"/>
    <p:sldId id="4823" r:id="rId3"/>
    <p:sldId id="4824" r:id="rId4"/>
    <p:sldId id="4829" r:id="rId5"/>
    <p:sldId id="4830" r:id="rId6"/>
    <p:sldId id="4831" r:id="rId7"/>
    <p:sldId id="4833" r:id="rId8"/>
    <p:sldId id="4825" r:id="rId9"/>
    <p:sldId id="4832" r:id="rId10"/>
    <p:sldId id="4835" r:id="rId11"/>
    <p:sldId id="4834" r:id="rId12"/>
    <p:sldId id="4826" r:id="rId13"/>
    <p:sldId id="4836" r:id="rId14"/>
    <p:sldId id="4828" r:id="rId15"/>
  </p:sldIdLst>
  <p:sldSz cx="12858750" cy="7232650"/>
  <p:notesSz cx="6858000" cy="9144000"/>
  <p:custDataLst>
    <p:tags r:id="rId1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26"/>
    <a:srgbClr val="FBB80D"/>
    <a:srgbClr val="134B73"/>
    <a:srgbClr val="73A6A3"/>
    <a:srgbClr val="ED1C24"/>
    <a:srgbClr val="38AABA"/>
    <a:srgbClr val="1E6C7A"/>
    <a:srgbClr val="BF0000"/>
    <a:srgbClr val="166CA3"/>
    <a:srgbClr val="1051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6" autoAdjust="0"/>
    <p:restoredTop sz="95274" autoAdjust="0"/>
  </p:normalViewPr>
  <p:slideViewPr>
    <p:cSldViewPr>
      <p:cViewPr varScale="1">
        <p:scale>
          <a:sx n="100" d="100"/>
          <a:sy n="100" d="100"/>
        </p:scale>
        <p:origin x="160" y="352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>
                <a:latin typeface="微软雅黑" panose="020B0503020204020204" pitchFamily="34" charset="-122"/>
              </a:rPr>
              <a:t>2020/3/26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>
                <a:latin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06024D97-E667-405D-B634-E583E2108D71}" type="datetimeFigureOut">
              <a:rPr lang="zh-CN" altLang="en-US" smtClean="0"/>
              <a:pPr>
                <a:defRPr/>
              </a:pPr>
              <a:t>2020/3/26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418F03C3-53C1-4F10-8DAF-D1F318E96C6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10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685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305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700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336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681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EC530858-BF76-453D-8D3B-E94317EF6EAB}" type="slidenum">
              <a:rPr lang="zh-CN" altLang="en-US" smtClean="0">
                <a:latin typeface="微软雅黑" panose="020B0503020204020204" pitchFamily="34" charset="-122"/>
              </a:rPr>
              <a:pPr/>
              <a:t>2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4851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674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AECE9-5176-4E57-B4C4-570EB4C2C33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062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AECE9-5176-4E57-B4C4-570EB4C2C33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462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AECE9-5176-4E57-B4C4-570EB4C2C33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495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AECE9-5176-4E57-B4C4-570EB4C2C33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38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283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649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89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87B8-9A4B-45E2-BBE5-FB86ADE287A3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51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10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32BF82D2-7A68-459D-A996-9BDDA2518FA4}" type="datetimeFigureOut">
              <a:rPr lang="zh-CN" altLang="en-US" smtClean="0"/>
              <a:pPr/>
              <a:t>2020/3/26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6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596727" y="2257853"/>
            <a:ext cx="648072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6000" b="1" dirty="0">
                <a:solidFill>
                  <a:schemeClr val="accent1"/>
                </a:solidFill>
                <a:cs typeface="Arial" panose="020B0604020202020204" pitchFamily="34" charset="0"/>
              </a:rPr>
              <a:t>資</a:t>
            </a:r>
            <a:r>
              <a:rPr lang="zh-CN" altLang="en-US" sz="6000" b="1" dirty="0">
                <a:solidFill>
                  <a:schemeClr val="accent2"/>
                </a:solidFill>
                <a:cs typeface="Arial" panose="020B0604020202020204" pitchFamily="34" charset="0"/>
              </a:rPr>
              <a:t>料</a:t>
            </a:r>
            <a:r>
              <a:rPr lang="zh-CN" altLang="en-US" sz="6000" b="1" dirty="0">
                <a:solidFill>
                  <a:schemeClr val="accent3"/>
                </a:solidFill>
                <a:cs typeface="Arial" panose="020B0604020202020204" pitchFamily="34" charset="0"/>
              </a:rPr>
              <a:t>探</a:t>
            </a:r>
            <a:r>
              <a:rPr lang="zh-CN" altLang="en-US" sz="6000" b="1" dirty="0">
                <a:solidFill>
                  <a:schemeClr val="accent4"/>
                </a:solidFill>
                <a:cs typeface="Arial" panose="020B0604020202020204" pitchFamily="34" charset="0"/>
              </a:rPr>
              <a:t>勘</a:t>
            </a:r>
            <a:r>
              <a:rPr lang="en-US" altLang="zh-CN" sz="6000" b="1" dirty="0">
                <a:solidFill>
                  <a:schemeClr val="accent5"/>
                </a:solidFill>
                <a:cs typeface="Arial" panose="020B0604020202020204" pitchFamily="34" charset="0"/>
              </a:rPr>
              <a:t>-</a:t>
            </a:r>
            <a:r>
              <a:rPr lang="zh-CN" altLang="en-US" sz="6000" b="1" dirty="0">
                <a:solidFill>
                  <a:schemeClr val="accent6"/>
                </a:solidFill>
                <a:cs typeface="Arial" panose="020B0604020202020204" pitchFamily="34" charset="0"/>
              </a:rPr>
              <a:t>關聯規則</a:t>
            </a:r>
            <a:endParaRPr lang="en-US" altLang="zh-CN" sz="6000" b="1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1587341" y="3838676"/>
            <a:ext cx="100254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accent1"/>
                </a:solidFill>
                <a:cs typeface="Arial" panose="020B0604020202020204" pitchFamily="34" charset="0"/>
              </a:rPr>
              <a:t>組員：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/>
        </p:blipFill>
        <p:spPr>
          <a:xfrm>
            <a:off x="6253909" y="1672109"/>
            <a:ext cx="6604488" cy="5560540"/>
          </a:xfrm>
          <a:prstGeom prst="rect">
            <a:avLst/>
          </a:prstGeom>
        </p:spPr>
      </p:pic>
      <p:sp>
        <p:nvSpPr>
          <p:cNvPr id="6" name="矩形 259">
            <a:extLst>
              <a:ext uri="{FF2B5EF4-FFF2-40B4-BE49-F238E27FC236}">
                <a16:creationId xmlns:a16="http://schemas.microsoft.com/office/drawing/2014/main" id="{0B900399-372A-F24A-8912-C0DA42889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927" y="3838676"/>
            <a:ext cx="4176463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TW" altLang="en-US" sz="2000" dirty="0">
                <a:solidFill>
                  <a:schemeClr val="accent1"/>
                </a:solidFill>
                <a:cs typeface="Arial" panose="020B0604020202020204" pitchFamily="34" charset="0"/>
              </a:rPr>
              <a:t>巨資三</a:t>
            </a:r>
            <a:r>
              <a:rPr lang="en-US" altLang="zh-TW" sz="2000" dirty="0">
                <a:solidFill>
                  <a:schemeClr val="accent1"/>
                </a:solidFill>
                <a:cs typeface="Arial" panose="020B0604020202020204" pitchFamily="34" charset="0"/>
              </a:rPr>
              <a:t>B 06170203</a:t>
            </a:r>
            <a:r>
              <a:rPr lang="zh-TW" altLang="en-US" sz="2000" dirty="0">
                <a:solidFill>
                  <a:schemeClr val="accent1"/>
                </a:solidFill>
                <a:cs typeface="Arial" panose="020B0604020202020204" pitchFamily="34" charset="0"/>
              </a:rPr>
              <a:t> </a:t>
            </a:r>
            <a:r>
              <a:rPr lang="zh-CN" altLang="en-US" sz="2000" dirty="0">
                <a:solidFill>
                  <a:schemeClr val="accent1"/>
                </a:solidFill>
                <a:cs typeface="Arial" panose="020B0604020202020204" pitchFamily="34" charset="0"/>
              </a:rPr>
              <a:t>劉謦瑄</a:t>
            </a:r>
            <a:endParaRPr lang="en-US" altLang="zh-CN" sz="2000" dirty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2000" dirty="0">
                <a:solidFill>
                  <a:schemeClr val="accent1"/>
                </a:solidFill>
                <a:cs typeface="Arial" panose="020B0604020202020204" pitchFamily="34" charset="0"/>
              </a:rPr>
              <a:t>巨資三</a:t>
            </a:r>
            <a:r>
              <a:rPr lang="en-US" altLang="zh-CN" sz="2000" dirty="0">
                <a:solidFill>
                  <a:schemeClr val="accent1"/>
                </a:solidFill>
                <a:cs typeface="Arial" panose="020B0604020202020204" pitchFamily="34" charset="0"/>
              </a:rPr>
              <a:t>B 06170223</a:t>
            </a:r>
            <a:r>
              <a:rPr lang="zh-TW" altLang="en-US" sz="2000" dirty="0">
                <a:solidFill>
                  <a:schemeClr val="accent1"/>
                </a:solidFill>
                <a:cs typeface="Arial" panose="020B0604020202020204" pitchFamily="34" charset="0"/>
              </a:rPr>
              <a:t> </a:t>
            </a:r>
            <a:r>
              <a:rPr lang="zh-CN" altLang="en-US" sz="2000" dirty="0">
                <a:solidFill>
                  <a:schemeClr val="accent1"/>
                </a:solidFill>
                <a:cs typeface="Arial" panose="020B0604020202020204" pitchFamily="34" charset="0"/>
              </a:rPr>
              <a:t>陳品伃</a:t>
            </a:r>
            <a:endParaRPr lang="en-US" altLang="zh-CN" sz="2000" dirty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2000" dirty="0">
                <a:solidFill>
                  <a:schemeClr val="accent1"/>
                </a:solidFill>
                <a:cs typeface="Arial" panose="020B0604020202020204" pitchFamily="34" charset="0"/>
              </a:rPr>
              <a:t>巨資三</a:t>
            </a:r>
            <a:r>
              <a:rPr lang="en-US" altLang="zh-CN" sz="2000" dirty="0">
                <a:solidFill>
                  <a:schemeClr val="accent1"/>
                </a:solidFill>
                <a:cs typeface="Arial" panose="020B0604020202020204" pitchFamily="34" charset="0"/>
              </a:rPr>
              <a:t>B 06170237</a:t>
            </a:r>
            <a:r>
              <a:rPr lang="zh-TW" altLang="en-US" sz="2000" dirty="0">
                <a:solidFill>
                  <a:schemeClr val="accent1"/>
                </a:solidFill>
                <a:cs typeface="Arial" panose="020B0604020202020204" pitchFamily="34" charset="0"/>
              </a:rPr>
              <a:t> </a:t>
            </a:r>
            <a:r>
              <a:rPr lang="zh-CN" altLang="en-US" sz="2000" dirty="0">
                <a:solidFill>
                  <a:schemeClr val="accent1"/>
                </a:solidFill>
                <a:cs typeface="Arial" panose="020B0604020202020204" pitchFamily="34" charset="0"/>
              </a:rPr>
              <a:t>蔡玲絹</a:t>
            </a:r>
            <a:endParaRPr lang="en-US" altLang="zh-CN" sz="2000" dirty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2000" dirty="0">
                <a:solidFill>
                  <a:schemeClr val="accent1"/>
                </a:solidFill>
                <a:cs typeface="Arial" panose="020B0604020202020204" pitchFamily="34" charset="0"/>
              </a:rPr>
              <a:t>巨資三</a:t>
            </a:r>
            <a:r>
              <a:rPr lang="en-US" altLang="zh-CN" sz="2000" dirty="0">
                <a:solidFill>
                  <a:schemeClr val="accent1"/>
                </a:solidFill>
                <a:cs typeface="Arial" panose="020B0604020202020204" pitchFamily="34" charset="0"/>
              </a:rPr>
              <a:t>B</a:t>
            </a:r>
            <a:r>
              <a:rPr lang="zh-TW" altLang="en-US" sz="2000" dirty="0">
                <a:solidFill>
                  <a:schemeClr val="accent1"/>
                </a:solidFill>
                <a:cs typeface="Arial" panose="020B0604020202020204" pitchFamily="34" charset="0"/>
              </a:rPr>
              <a:t> </a:t>
            </a:r>
            <a:r>
              <a:rPr lang="en-US" altLang="zh-TW" sz="2000" dirty="0">
                <a:solidFill>
                  <a:schemeClr val="accent1"/>
                </a:solidFill>
                <a:cs typeface="Arial" panose="020B0604020202020204" pitchFamily="34" charset="0"/>
              </a:rPr>
              <a:t>06170245 </a:t>
            </a:r>
            <a:r>
              <a:rPr lang="zh-CN" altLang="en-US" sz="2000" dirty="0">
                <a:solidFill>
                  <a:schemeClr val="accent1"/>
                </a:solidFill>
                <a:cs typeface="Arial" panose="020B0604020202020204" pitchFamily="34" charset="0"/>
              </a:rPr>
              <a:t>楊怡芊</a:t>
            </a:r>
          </a:p>
        </p:txBody>
      </p:sp>
    </p:spTree>
    <p:extLst>
      <p:ext uri="{BB962C8B-B14F-4D97-AF65-F5344CB8AC3E}">
        <p14:creationId xmlns:p14="http://schemas.microsoft.com/office/powerpoint/2010/main" val="240361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7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8" dur="500" tmFilter="0, 0; .2, .5; .8, .5; 1, 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9" dur="250" autoRev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1" grpId="1"/>
          <p:bldP spid="12" grpId="0"/>
          <p:bldP spid="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7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8" dur="500" tmFilter="0, 0; .2, .5; .8, .5; 1, 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9" dur="250" autoRev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1" grpId="1"/>
          <p:bldP spid="12" grpId="0"/>
          <p:bldP spid="6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-1" y="952029"/>
            <a:ext cx="4917207" cy="595515"/>
            <a:chOff x="5127379" y="3095118"/>
            <a:chExt cx="3393140" cy="515156"/>
          </a:xfrm>
        </p:grpSpPr>
        <p:sp>
          <p:nvSpPr>
            <p:cNvPr id="10" name="Rectangle 9"/>
            <p:cNvSpPr/>
            <p:nvPr/>
          </p:nvSpPr>
          <p:spPr>
            <a:xfrm>
              <a:off x="5128064" y="3095119"/>
              <a:ext cx="464234" cy="51515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Pentagon 5"/>
            <p:cNvSpPr/>
            <p:nvPr/>
          </p:nvSpPr>
          <p:spPr>
            <a:xfrm>
              <a:off x="5127379" y="3095118"/>
              <a:ext cx="3393140" cy="51515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[2] </a:t>
              </a:r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奪寶奇兵</a:t>
              </a:r>
              <a:r>
                <a:rPr lang="zh-TW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r>
                <a:rPr lang="en-US" altLang="zh-TW" sz="2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=&gt;</a:t>
              </a:r>
              <a:r>
                <a:rPr lang="zh-TW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星際大戰</a:t>
              </a:r>
              <a:endParaRPr lang="en-GB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9" name="TextBox 8"/>
          <p:cNvSpPr txBox="1"/>
          <p:nvPr/>
        </p:nvSpPr>
        <p:spPr>
          <a:xfrm>
            <a:off x="4454798" y="345767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關聯性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59A1BA5-3800-1D41-BBDE-D3EC0476B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625223"/>
              </p:ext>
            </p:extLst>
          </p:nvPr>
        </p:nvGraphicFramePr>
        <p:xfrm>
          <a:off x="734252" y="2160342"/>
          <a:ext cx="11206998" cy="3400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35666">
                  <a:extLst>
                    <a:ext uri="{9D8B030D-6E8A-4147-A177-3AD203B41FA5}">
                      <a16:colId xmlns:a16="http://schemas.microsoft.com/office/drawing/2014/main" val="301126555"/>
                    </a:ext>
                  </a:extLst>
                </a:gridCol>
                <a:gridCol w="3735666">
                  <a:extLst>
                    <a:ext uri="{9D8B030D-6E8A-4147-A177-3AD203B41FA5}">
                      <a16:colId xmlns:a16="http://schemas.microsoft.com/office/drawing/2014/main" val="48691483"/>
                    </a:ext>
                  </a:extLst>
                </a:gridCol>
                <a:gridCol w="3735666">
                  <a:extLst>
                    <a:ext uri="{9D8B030D-6E8A-4147-A177-3AD203B41FA5}">
                      <a16:colId xmlns:a16="http://schemas.microsoft.com/office/drawing/2014/main" val="2154610330"/>
                    </a:ext>
                  </a:extLst>
                </a:gridCol>
              </a:tblGrid>
              <a:tr h="6800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58180"/>
                  </a:ext>
                </a:extLst>
              </a:tr>
              <a:tr h="6800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780141"/>
                  </a:ext>
                </a:extLst>
              </a:tr>
              <a:tr h="6800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21049"/>
                  </a:ext>
                </a:extLst>
              </a:tr>
              <a:tr h="6800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342369"/>
                  </a:ext>
                </a:extLst>
              </a:tr>
              <a:tr h="6800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249462"/>
                  </a:ext>
                </a:extLst>
              </a:tr>
            </a:tbl>
          </a:graphicData>
        </a:graphic>
      </p:graphicFrame>
      <p:sp>
        <p:nvSpPr>
          <p:cNvPr id="21" name="TextBox 12">
            <a:extLst>
              <a:ext uri="{FF2B5EF4-FFF2-40B4-BE49-F238E27FC236}">
                <a16:creationId xmlns:a16="http://schemas.microsoft.com/office/drawing/2014/main" id="{D8A2B245-AB2B-A843-937F-3E568EF0EEE5}"/>
              </a:ext>
            </a:extLst>
          </p:cNvPr>
          <p:cNvSpPr txBox="1"/>
          <p:nvPr/>
        </p:nvSpPr>
        <p:spPr>
          <a:xfrm>
            <a:off x="1921720" y="2261038"/>
            <a:ext cx="1433406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編號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/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項目</a:t>
            </a:r>
            <a:endParaRPr lang="en-GB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id="{87D93968-012F-DE43-9F99-31ADC53CBC6F}"/>
              </a:ext>
            </a:extLst>
          </p:cNvPr>
          <p:cNvSpPr txBox="1"/>
          <p:nvPr/>
        </p:nvSpPr>
        <p:spPr>
          <a:xfrm>
            <a:off x="2240351" y="2922792"/>
            <a:ext cx="748923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導演</a:t>
            </a:r>
            <a:endParaRPr lang="en-GB" sz="2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Box 12">
            <a:extLst>
              <a:ext uri="{FF2B5EF4-FFF2-40B4-BE49-F238E27FC236}">
                <a16:creationId xmlns:a16="http://schemas.microsoft.com/office/drawing/2014/main" id="{BEA6B842-4A7B-E04C-B233-543E69BA2F62}"/>
              </a:ext>
            </a:extLst>
          </p:cNvPr>
          <p:cNvSpPr txBox="1"/>
          <p:nvPr/>
        </p:nvSpPr>
        <p:spPr>
          <a:xfrm>
            <a:off x="2240351" y="3636269"/>
            <a:ext cx="748923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編劇</a:t>
            </a:r>
            <a:endParaRPr lang="en-GB" sz="2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9905C9C7-8568-EA4A-9774-183D5BF9B7A5}"/>
              </a:ext>
            </a:extLst>
          </p:cNvPr>
          <p:cNvSpPr txBox="1"/>
          <p:nvPr/>
        </p:nvSpPr>
        <p:spPr>
          <a:xfrm>
            <a:off x="1981833" y="4315054"/>
            <a:ext cx="1313180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發行年份</a:t>
            </a:r>
            <a:endParaRPr lang="en-GB" sz="2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Box 12">
            <a:extLst>
              <a:ext uri="{FF2B5EF4-FFF2-40B4-BE49-F238E27FC236}">
                <a16:creationId xmlns:a16="http://schemas.microsoft.com/office/drawing/2014/main" id="{32C20B40-DD15-A047-B3BB-6BF0E1FB2C77}"/>
              </a:ext>
            </a:extLst>
          </p:cNvPr>
          <p:cNvSpPr txBox="1"/>
          <p:nvPr/>
        </p:nvSpPr>
        <p:spPr>
          <a:xfrm>
            <a:off x="2122898" y="4993839"/>
            <a:ext cx="1031051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製片商</a:t>
            </a:r>
            <a:endParaRPr lang="en-GB" sz="2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12F43E4B-6A65-4E4B-940F-89E5A96657E3}"/>
              </a:ext>
            </a:extLst>
          </p:cNvPr>
          <p:cNvSpPr txBox="1"/>
          <p:nvPr/>
        </p:nvSpPr>
        <p:spPr>
          <a:xfrm>
            <a:off x="5404093" y="2266713"/>
            <a:ext cx="1997663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[174]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奪寶奇兵</a:t>
            </a:r>
            <a:endParaRPr lang="en-GB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Box 12">
            <a:extLst>
              <a:ext uri="{FF2B5EF4-FFF2-40B4-BE49-F238E27FC236}">
                <a16:creationId xmlns:a16="http://schemas.microsoft.com/office/drawing/2014/main" id="{3F291BB2-6F6C-0347-B715-76BA43C77648}"/>
              </a:ext>
            </a:extLst>
          </p:cNvPr>
          <p:cNvSpPr txBox="1"/>
          <p:nvPr/>
        </p:nvSpPr>
        <p:spPr>
          <a:xfrm>
            <a:off x="5365369" y="2922792"/>
            <a:ext cx="1944763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史蒂芬</a:t>
            </a:r>
            <a:r>
              <a:rPr lang="zh-TW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∙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史匹伯</a:t>
            </a:r>
            <a:endParaRPr lang="en-GB" sz="2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12">
            <a:extLst>
              <a:ext uri="{FF2B5EF4-FFF2-40B4-BE49-F238E27FC236}">
                <a16:creationId xmlns:a16="http://schemas.microsoft.com/office/drawing/2014/main" id="{2A4FE23B-82C0-E740-B805-20D94776CDDF}"/>
              </a:ext>
            </a:extLst>
          </p:cNvPr>
          <p:cNvSpPr txBox="1"/>
          <p:nvPr/>
        </p:nvSpPr>
        <p:spPr>
          <a:xfrm>
            <a:off x="9389007" y="2922792"/>
            <a:ext cx="1662635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喬治</a:t>
            </a:r>
            <a:r>
              <a:rPr lang="zh-TW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∙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盧卡斯</a:t>
            </a:r>
            <a:endParaRPr lang="en-GB" sz="2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12">
            <a:extLst>
              <a:ext uri="{FF2B5EF4-FFF2-40B4-BE49-F238E27FC236}">
                <a16:creationId xmlns:a16="http://schemas.microsoft.com/office/drawing/2014/main" id="{56703299-3C85-B544-915E-1CA4445863F5}"/>
              </a:ext>
            </a:extLst>
          </p:cNvPr>
          <p:cNvSpPr txBox="1"/>
          <p:nvPr/>
        </p:nvSpPr>
        <p:spPr>
          <a:xfrm>
            <a:off x="5456993" y="3628359"/>
            <a:ext cx="1944763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勞倫斯∙卡斯丹</a:t>
            </a:r>
            <a:endParaRPr lang="en-GB" sz="2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12">
            <a:extLst>
              <a:ext uri="{FF2B5EF4-FFF2-40B4-BE49-F238E27FC236}">
                <a16:creationId xmlns:a16="http://schemas.microsoft.com/office/drawing/2014/main" id="{3B18873B-B702-B243-835B-BEF6481C970E}"/>
              </a:ext>
            </a:extLst>
          </p:cNvPr>
          <p:cNvSpPr txBox="1"/>
          <p:nvPr/>
        </p:nvSpPr>
        <p:spPr>
          <a:xfrm>
            <a:off x="9389006" y="3628359"/>
            <a:ext cx="1662635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喬治</a:t>
            </a:r>
            <a:r>
              <a:rPr lang="zh-TW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∙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盧卡斯</a:t>
            </a:r>
            <a:endParaRPr lang="en-GB" sz="2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TextBox 12">
            <a:extLst>
              <a:ext uri="{FF2B5EF4-FFF2-40B4-BE49-F238E27FC236}">
                <a16:creationId xmlns:a16="http://schemas.microsoft.com/office/drawing/2014/main" id="{081BB185-511C-4D46-A980-5A02D77532EA}"/>
              </a:ext>
            </a:extLst>
          </p:cNvPr>
          <p:cNvSpPr txBox="1"/>
          <p:nvPr/>
        </p:nvSpPr>
        <p:spPr>
          <a:xfrm>
            <a:off x="9797771" y="4305332"/>
            <a:ext cx="845103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1977</a:t>
            </a:r>
            <a:endParaRPr lang="en-GB" sz="2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Box 12">
            <a:extLst>
              <a:ext uri="{FF2B5EF4-FFF2-40B4-BE49-F238E27FC236}">
                <a16:creationId xmlns:a16="http://schemas.microsoft.com/office/drawing/2014/main" id="{16DAC420-30B5-5544-80E9-F5A5D8BCCB17}"/>
              </a:ext>
            </a:extLst>
          </p:cNvPr>
          <p:cNvSpPr txBox="1"/>
          <p:nvPr/>
        </p:nvSpPr>
        <p:spPr>
          <a:xfrm>
            <a:off x="5915198" y="4315054"/>
            <a:ext cx="845103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1981</a:t>
            </a:r>
            <a:endParaRPr lang="en-GB" sz="2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TextBox 12">
            <a:extLst>
              <a:ext uri="{FF2B5EF4-FFF2-40B4-BE49-F238E27FC236}">
                <a16:creationId xmlns:a16="http://schemas.microsoft.com/office/drawing/2014/main" id="{744A958E-1585-CC4C-9CDE-6C49A45ADC69}"/>
              </a:ext>
            </a:extLst>
          </p:cNvPr>
          <p:cNvSpPr txBox="1"/>
          <p:nvPr/>
        </p:nvSpPr>
        <p:spPr>
          <a:xfrm>
            <a:off x="9422667" y="4992523"/>
            <a:ext cx="1595309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盧卡斯影業</a:t>
            </a:r>
            <a:endParaRPr lang="en-GB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TextBox 12">
            <a:extLst>
              <a:ext uri="{FF2B5EF4-FFF2-40B4-BE49-F238E27FC236}">
                <a16:creationId xmlns:a16="http://schemas.microsoft.com/office/drawing/2014/main" id="{753887B7-9200-804A-8355-9D8336F0D6E7}"/>
              </a:ext>
            </a:extLst>
          </p:cNvPr>
          <p:cNvSpPr txBox="1"/>
          <p:nvPr/>
        </p:nvSpPr>
        <p:spPr>
          <a:xfrm>
            <a:off x="5540094" y="4993839"/>
            <a:ext cx="1595309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盧卡斯影業</a:t>
            </a:r>
            <a:endParaRPr lang="en-GB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Box 12">
            <a:extLst>
              <a:ext uri="{FF2B5EF4-FFF2-40B4-BE49-F238E27FC236}">
                <a16:creationId xmlns:a16="http://schemas.microsoft.com/office/drawing/2014/main" id="{61675973-17E8-3744-BED7-88E6E9C2C37F}"/>
              </a:ext>
            </a:extLst>
          </p:cNvPr>
          <p:cNvSpPr txBox="1"/>
          <p:nvPr/>
        </p:nvSpPr>
        <p:spPr>
          <a:xfrm>
            <a:off x="5159170" y="1609844"/>
            <a:ext cx="7159332" cy="429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※</a:t>
            </a:r>
            <a:r>
              <a:rPr lang="zh-TW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奪寶奇兵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itchFamily="2" charset="2"/>
              </a:rPr>
              <a:t></a:t>
            </a:r>
            <a:r>
              <a:rPr lang="zh-TW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itchFamily="2" charset="2"/>
              </a:rPr>
              <a:t> 又稱印第安納瓊斯</a:t>
            </a:r>
            <a:r>
              <a:rPr lang="en-US" altLang="zh-TW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itchFamily="2" charset="2"/>
              </a:rPr>
              <a:t>,</a:t>
            </a:r>
            <a:r>
              <a:rPr lang="zh-TW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itchFamily="2" charset="2"/>
              </a:rPr>
              <a:t> 該系列為喬治</a:t>
            </a:r>
            <a:r>
              <a:rPr lang="zh-TW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∙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盧卡斯創造</a:t>
            </a:r>
            <a:endParaRPr lang="en-GB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TextBox 12">
            <a:extLst>
              <a:ext uri="{FF2B5EF4-FFF2-40B4-BE49-F238E27FC236}">
                <a16:creationId xmlns:a16="http://schemas.microsoft.com/office/drawing/2014/main" id="{6489C7C2-D0FE-C54F-8740-91346C162ACF}"/>
              </a:ext>
            </a:extLst>
          </p:cNvPr>
          <p:cNvSpPr txBox="1"/>
          <p:nvPr/>
        </p:nvSpPr>
        <p:spPr>
          <a:xfrm>
            <a:off x="9304045" y="2242225"/>
            <a:ext cx="1832553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[50]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星際大戰</a:t>
            </a:r>
            <a:endParaRPr lang="en-GB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Box 12">
            <a:extLst>
              <a:ext uri="{FF2B5EF4-FFF2-40B4-BE49-F238E27FC236}">
                <a16:creationId xmlns:a16="http://schemas.microsoft.com/office/drawing/2014/main" id="{E764379E-BDAC-B640-A9A6-89C8ED49CCD0}"/>
              </a:ext>
            </a:extLst>
          </p:cNvPr>
          <p:cNvSpPr txBox="1"/>
          <p:nvPr/>
        </p:nvSpPr>
        <p:spPr>
          <a:xfrm>
            <a:off x="5159170" y="1011479"/>
            <a:ext cx="5255798" cy="46416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Support = 0.403 ; Confidence = 0.905</a:t>
            </a:r>
          </a:p>
        </p:txBody>
      </p:sp>
    </p:spTree>
    <p:extLst>
      <p:ext uri="{BB962C8B-B14F-4D97-AF65-F5344CB8AC3E}">
        <p14:creationId xmlns:p14="http://schemas.microsoft.com/office/powerpoint/2010/main" val="172358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2" grpId="0"/>
      <p:bldP spid="33" grpId="0"/>
      <p:bldP spid="37" grpId="0"/>
      <p:bldP spid="38" grpId="0"/>
      <p:bldP spid="40" grpId="0"/>
      <p:bldP spid="47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-1" y="975187"/>
            <a:ext cx="4890313" cy="595514"/>
            <a:chOff x="5117299" y="2256183"/>
            <a:chExt cx="3273083" cy="515155"/>
          </a:xfrm>
        </p:grpSpPr>
        <p:sp>
          <p:nvSpPr>
            <p:cNvPr id="9" name="Rectangle 8"/>
            <p:cNvSpPr/>
            <p:nvPr/>
          </p:nvSpPr>
          <p:spPr>
            <a:xfrm>
              <a:off x="5128064" y="2256183"/>
              <a:ext cx="464234" cy="5151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Pentagon 3"/>
            <p:cNvSpPr/>
            <p:nvPr/>
          </p:nvSpPr>
          <p:spPr>
            <a:xfrm>
              <a:off x="5117299" y="2256183"/>
              <a:ext cx="3273083" cy="51515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[1] </a:t>
              </a:r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玩具總動員</a:t>
              </a:r>
              <a:r>
                <a:rPr lang="zh-TW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r>
                <a:rPr lang="en-US" altLang="zh-TW" sz="2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=&gt; </a:t>
              </a:r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星際大戰</a:t>
              </a:r>
              <a:endParaRPr lang="en-GB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9" name="TextBox 8"/>
          <p:cNvSpPr txBox="1"/>
          <p:nvPr/>
        </p:nvSpPr>
        <p:spPr>
          <a:xfrm>
            <a:off x="4454798" y="345767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關聯性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355F6E4-ADE3-984A-9767-8F666CDA7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334988"/>
              </p:ext>
            </p:extLst>
          </p:nvPr>
        </p:nvGraphicFramePr>
        <p:xfrm>
          <a:off x="759426" y="2550655"/>
          <a:ext cx="11212998" cy="338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7666">
                  <a:extLst>
                    <a:ext uri="{9D8B030D-6E8A-4147-A177-3AD203B41FA5}">
                      <a16:colId xmlns:a16="http://schemas.microsoft.com/office/drawing/2014/main" val="149259005"/>
                    </a:ext>
                  </a:extLst>
                </a:gridCol>
                <a:gridCol w="3737666">
                  <a:extLst>
                    <a:ext uri="{9D8B030D-6E8A-4147-A177-3AD203B41FA5}">
                      <a16:colId xmlns:a16="http://schemas.microsoft.com/office/drawing/2014/main" val="2099384873"/>
                    </a:ext>
                  </a:extLst>
                </a:gridCol>
                <a:gridCol w="3737666">
                  <a:extLst>
                    <a:ext uri="{9D8B030D-6E8A-4147-A177-3AD203B41FA5}">
                      <a16:colId xmlns:a16="http://schemas.microsoft.com/office/drawing/2014/main" val="1672900417"/>
                    </a:ext>
                  </a:extLst>
                </a:gridCol>
              </a:tblGrid>
              <a:tr h="676875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194910"/>
                  </a:ext>
                </a:extLst>
              </a:tr>
              <a:tr h="67687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591824"/>
                  </a:ext>
                </a:extLst>
              </a:tr>
              <a:tr h="6768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33697"/>
                  </a:ext>
                </a:extLst>
              </a:tr>
              <a:tr h="6768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59586"/>
                  </a:ext>
                </a:extLst>
              </a:tr>
              <a:tr h="6768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24483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29282" y="2647316"/>
            <a:ext cx="1433406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編號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/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項目</a:t>
            </a:r>
            <a:endParaRPr lang="en-GB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id="{E995200A-AF40-EE47-8FA3-AD4CBA740D69}"/>
              </a:ext>
            </a:extLst>
          </p:cNvPr>
          <p:cNvSpPr txBox="1"/>
          <p:nvPr/>
        </p:nvSpPr>
        <p:spPr>
          <a:xfrm>
            <a:off x="5387621" y="2641203"/>
            <a:ext cx="1949573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[1]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玩具總動員</a:t>
            </a:r>
            <a:endParaRPr lang="en-GB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Box 12">
            <a:extLst>
              <a:ext uri="{FF2B5EF4-FFF2-40B4-BE49-F238E27FC236}">
                <a16:creationId xmlns:a16="http://schemas.microsoft.com/office/drawing/2014/main" id="{61693E08-7D66-A541-A08D-F57FF1E8A9BD}"/>
              </a:ext>
            </a:extLst>
          </p:cNvPr>
          <p:cNvSpPr txBox="1"/>
          <p:nvPr/>
        </p:nvSpPr>
        <p:spPr>
          <a:xfrm>
            <a:off x="9335218" y="2616715"/>
            <a:ext cx="1832553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[50]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星際大戰</a:t>
            </a:r>
            <a:endParaRPr lang="en-GB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Box 12">
            <a:extLst>
              <a:ext uri="{FF2B5EF4-FFF2-40B4-BE49-F238E27FC236}">
                <a16:creationId xmlns:a16="http://schemas.microsoft.com/office/drawing/2014/main" id="{679ECC9D-0494-4643-8B43-6B6BB0A503E4}"/>
              </a:ext>
            </a:extLst>
          </p:cNvPr>
          <p:cNvSpPr txBox="1"/>
          <p:nvPr/>
        </p:nvSpPr>
        <p:spPr>
          <a:xfrm>
            <a:off x="2271524" y="3297282"/>
            <a:ext cx="748923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導演</a:t>
            </a:r>
            <a:endParaRPr lang="en-GB" sz="2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091B0756-DB46-9347-BA8C-EA486F572C53}"/>
              </a:ext>
            </a:extLst>
          </p:cNvPr>
          <p:cNvSpPr txBox="1"/>
          <p:nvPr/>
        </p:nvSpPr>
        <p:spPr>
          <a:xfrm>
            <a:off x="2271524" y="4010759"/>
            <a:ext cx="748923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編劇</a:t>
            </a:r>
            <a:endParaRPr lang="en-GB" sz="2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Box 12">
            <a:extLst>
              <a:ext uri="{FF2B5EF4-FFF2-40B4-BE49-F238E27FC236}">
                <a16:creationId xmlns:a16="http://schemas.microsoft.com/office/drawing/2014/main" id="{D83DF76A-C857-BC4F-88E8-4FAD44C5D2A5}"/>
              </a:ext>
            </a:extLst>
          </p:cNvPr>
          <p:cNvSpPr txBox="1"/>
          <p:nvPr/>
        </p:nvSpPr>
        <p:spPr>
          <a:xfrm>
            <a:off x="2013006" y="4689544"/>
            <a:ext cx="1313180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發行年份</a:t>
            </a:r>
            <a:endParaRPr lang="en-GB" sz="2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Box 12">
            <a:extLst>
              <a:ext uri="{FF2B5EF4-FFF2-40B4-BE49-F238E27FC236}">
                <a16:creationId xmlns:a16="http://schemas.microsoft.com/office/drawing/2014/main" id="{C44BB347-1070-B840-ACE0-DA5D0C0500F7}"/>
              </a:ext>
            </a:extLst>
          </p:cNvPr>
          <p:cNvSpPr txBox="1"/>
          <p:nvPr/>
        </p:nvSpPr>
        <p:spPr>
          <a:xfrm>
            <a:off x="2154071" y="5368329"/>
            <a:ext cx="1031051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製片商</a:t>
            </a:r>
            <a:endParaRPr lang="en-GB" sz="2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12">
            <a:extLst>
              <a:ext uri="{FF2B5EF4-FFF2-40B4-BE49-F238E27FC236}">
                <a16:creationId xmlns:a16="http://schemas.microsoft.com/office/drawing/2014/main" id="{7E06913B-847E-C546-9832-E4285D488825}"/>
              </a:ext>
            </a:extLst>
          </p:cNvPr>
          <p:cNvSpPr txBox="1"/>
          <p:nvPr/>
        </p:nvSpPr>
        <p:spPr>
          <a:xfrm>
            <a:off x="5534606" y="3297282"/>
            <a:ext cx="1662635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約翰∙拉薩特</a:t>
            </a:r>
            <a:endParaRPr lang="en-GB" sz="2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12">
            <a:extLst>
              <a:ext uri="{FF2B5EF4-FFF2-40B4-BE49-F238E27FC236}">
                <a16:creationId xmlns:a16="http://schemas.microsoft.com/office/drawing/2014/main" id="{45C87152-5809-F441-91C3-D5076E1D655B}"/>
              </a:ext>
            </a:extLst>
          </p:cNvPr>
          <p:cNvSpPr txBox="1"/>
          <p:nvPr/>
        </p:nvSpPr>
        <p:spPr>
          <a:xfrm>
            <a:off x="9420180" y="3297282"/>
            <a:ext cx="1662635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喬治∙盧卡斯</a:t>
            </a:r>
            <a:endParaRPr lang="en-GB" sz="2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12">
            <a:extLst>
              <a:ext uri="{FF2B5EF4-FFF2-40B4-BE49-F238E27FC236}">
                <a16:creationId xmlns:a16="http://schemas.microsoft.com/office/drawing/2014/main" id="{0932FF9D-3784-2A4C-8788-826AF44CA1DD}"/>
              </a:ext>
            </a:extLst>
          </p:cNvPr>
          <p:cNvSpPr txBox="1"/>
          <p:nvPr/>
        </p:nvSpPr>
        <p:spPr>
          <a:xfrm>
            <a:off x="5531092" y="4010759"/>
            <a:ext cx="1662635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約翰∙拉薩特</a:t>
            </a:r>
            <a:endParaRPr lang="en-GB" sz="2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TextBox 12">
            <a:extLst>
              <a:ext uri="{FF2B5EF4-FFF2-40B4-BE49-F238E27FC236}">
                <a16:creationId xmlns:a16="http://schemas.microsoft.com/office/drawing/2014/main" id="{F936EB93-B3F9-4B4C-AF67-711CE3412063}"/>
              </a:ext>
            </a:extLst>
          </p:cNvPr>
          <p:cNvSpPr txBox="1"/>
          <p:nvPr/>
        </p:nvSpPr>
        <p:spPr>
          <a:xfrm>
            <a:off x="9420180" y="4007195"/>
            <a:ext cx="1662635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喬治∙盧卡斯</a:t>
            </a:r>
            <a:endParaRPr lang="en-GB" sz="2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Box 12">
            <a:extLst>
              <a:ext uri="{FF2B5EF4-FFF2-40B4-BE49-F238E27FC236}">
                <a16:creationId xmlns:a16="http://schemas.microsoft.com/office/drawing/2014/main" id="{2480332A-FCAB-B648-AFE7-E9E4258AE73F}"/>
              </a:ext>
            </a:extLst>
          </p:cNvPr>
          <p:cNvSpPr txBox="1"/>
          <p:nvPr/>
        </p:nvSpPr>
        <p:spPr>
          <a:xfrm>
            <a:off x="9828945" y="4683119"/>
            <a:ext cx="845103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1977</a:t>
            </a:r>
            <a:endParaRPr lang="en-GB" sz="2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TextBox 12">
            <a:extLst>
              <a:ext uri="{FF2B5EF4-FFF2-40B4-BE49-F238E27FC236}">
                <a16:creationId xmlns:a16="http://schemas.microsoft.com/office/drawing/2014/main" id="{ABE15130-9BDB-1045-B0C6-E0B776BE6C6F}"/>
              </a:ext>
            </a:extLst>
          </p:cNvPr>
          <p:cNvSpPr txBox="1"/>
          <p:nvPr/>
        </p:nvSpPr>
        <p:spPr>
          <a:xfrm>
            <a:off x="5939857" y="4683119"/>
            <a:ext cx="845103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1995</a:t>
            </a:r>
            <a:endParaRPr lang="en-GB" sz="2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TextBox 12">
            <a:extLst>
              <a:ext uri="{FF2B5EF4-FFF2-40B4-BE49-F238E27FC236}">
                <a16:creationId xmlns:a16="http://schemas.microsoft.com/office/drawing/2014/main" id="{3EAA2DE9-0429-BD48-BFA5-43954123305D}"/>
              </a:ext>
            </a:extLst>
          </p:cNvPr>
          <p:cNvSpPr txBox="1"/>
          <p:nvPr/>
        </p:nvSpPr>
        <p:spPr>
          <a:xfrm>
            <a:off x="4816508" y="5368329"/>
            <a:ext cx="3288080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華特迪士尼＋皮克斯動畫</a:t>
            </a:r>
            <a:endParaRPr lang="en-GB" sz="2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Box 12">
            <a:extLst>
              <a:ext uri="{FF2B5EF4-FFF2-40B4-BE49-F238E27FC236}">
                <a16:creationId xmlns:a16="http://schemas.microsoft.com/office/drawing/2014/main" id="{388CDB83-D2F1-EA48-A994-D42B9D91293D}"/>
              </a:ext>
            </a:extLst>
          </p:cNvPr>
          <p:cNvSpPr txBox="1"/>
          <p:nvPr/>
        </p:nvSpPr>
        <p:spPr>
          <a:xfrm>
            <a:off x="9453841" y="5368329"/>
            <a:ext cx="1595309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盧卡斯影業</a:t>
            </a:r>
            <a:endParaRPr lang="en-GB" sz="2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圓角矩形 2">
            <a:extLst>
              <a:ext uri="{FF2B5EF4-FFF2-40B4-BE49-F238E27FC236}">
                <a16:creationId xmlns:a16="http://schemas.microsoft.com/office/drawing/2014/main" id="{4616E3C6-5E76-1444-B131-AB1A52A1188F}"/>
              </a:ext>
            </a:extLst>
          </p:cNvPr>
          <p:cNvSpPr/>
          <p:nvPr/>
        </p:nvSpPr>
        <p:spPr>
          <a:xfrm>
            <a:off x="6532556" y="5368329"/>
            <a:ext cx="1512168" cy="4641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9" name="圓角矩形 48">
            <a:extLst>
              <a:ext uri="{FF2B5EF4-FFF2-40B4-BE49-F238E27FC236}">
                <a16:creationId xmlns:a16="http://schemas.microsoft.com/office/drawing/2014/main" id="{75B2E687-55A1-EA45-B032-DDEF7D16D854}"/>
              </a:ext>
            </a:extLst>
          </p:cNvPr>
          <p:cNvSpPr/>
          <p:nvPr/>
        </p:nvSpPr>
        <p:spPr>
          <a:xfrm>
            <a:off x="5599660" y="3317893"/>
            <a:ext cx="1512168" cy="4641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TextBox 12">
            <a:extLst>
              <a:ext uri="{FF2B5EF4-FFF2-40B4-BE49-F238E27FC236}">
                <a16:creationId xmlns:a16="http://schemas.microsoft.com/office/drawing/2014/main" id="{F5EE86CD-C35C-5340-AED7-FE349C389C27}"/>
              </a:ext>
            </a:extLst>
          </p:cNvPr>
          <p:cNvSpPr txBox="1"/>
          <p:nvPr/>
        </p:nvSpPr>
        <p:spPr>
          <a:xfrm>
            <a:off x="5113783" y="1754663"/>
            <a:ext cx="6708888" cy="799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※</a:t>
            </a:r>
            <a:r>
              <a:rPr lang="zh-TW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約翰∙拉薩特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itchFamily="2" charset="2"/>
              </a:rPr>
              <a:t></a:t>
            </a:r>
            <a:r>
              <a:rPr lang="zh-TW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itchFamily="2" charset="2"/>
              </a:rPr>
              <a:t> 原本在迪士尼公司</a:t>
            </a:r>
            <a:r>
              <a:rPr lang="en-US" altLang="zh-TW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itchFamily="2" charset="2"/>
              </a:rPr>
              <a:t>, </a:t>
            </a:r>
            <a:r>
              <a:rPr lang="zh-TW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itchFamily="2" charset="2"/>
              </a:rPr>
              <a:t>後任職於盧卡斯影業</a:t>
            </a:r>
            <a:r>
              <a:rPr lang="en-US" altLang="zh-TW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itchFamily="2" charset="2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itchFamily="2" charset="2"/>
              </a:rPr>
              <a:t>		</a:t>
            </a:r>
            <a:r>
              <a:rPr lang="zh-TW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itchFamily="2" charset="2"/>
              </a:rPr>
              <a:t>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itchFamily="2" charset="2"/>
              </a:rPr>
              <a:t>且為皮克斯的創辦人之一</a:t>
            </a:r>
            <a:endParaRPr lang="en-GB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TextBox 12">
            <a:extLst>
              <a:ext uri="{FF2B5EF4-FFF2-40B4-BE49-F238E27FC236}">
                <a16:creationId xmlns:a16="http://schemas.microsoft.com/office/drawing/2014/main" id="{BF8FCE25-098D-3345-BB2A-A1723891AFEC}"/>
              </a:ext>
            </a:extLst>
          </p:cNvPr>
          <p:cNvSpPr txBox="1"/>
          <p:nvPr/>
        </p:nvSpPr>
        <p:spPr>
          <a:xfrm>
            <a:off x="3195830" y="6138855"/>
            <a:ext cx="6611105" cy="429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※</a:t>
            </a:r>
            <a:r>
              <a:rPr lang="zh-TW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皮克斯動畫</a:t>
            </a:r>
            <a:r>
              <a:rPr lang="zh-TW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itchFamily="2" charset="2"/>
              </a:rPr>
              <a:t></a:t>
            </a:r>
            <a:r>
              <a:rPr lang="zh-TW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itchFamily="2" charset="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itchFamily="2" charset="2"/>
              </a:rPr>
              <a:t>盧卡斯影業於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itchFamily="2" charset="2"/>
              </a:rPr>
              <a:t>1979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Wingdings" pitchFamily="2" charset="2"/>
              </a:rPr>
              <a:t>年成立的電腦動畫部</a:t>
            </a:r>
            <a:endParaRPr lang="en-GB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id="{031D1851-C95D-774F-8D90-76C4CBDC0AAE}"/>
              </a:ext>
            </a:extLst>
          </p:cNvPr>
          <p:cNvSpPr txBox="1"/>
          <p:nvPr/>
        </p:nvSpPr>
        <p:spPr>
          <a:xfrm>
            <a:off x="5199630" y="1036436"/>
            <a:ext cx="5255798" cy="46416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Support = 0.404 ; Confidence = 0.843</a:t>
            </a:r>
          </a:p>
        </p:txBody>
      </p:sp>
    </p:spTree>
    <p:extLst>
      <p:ext uri="{BB962C8B-B14F-4D97-AF65-F5344CB8AC3E}">
        <p14:creationId xmlns:p14="http://schemas.microsoft.com/office/powerpoint/2010/main" val="377514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7" grpId="0"/>
      <p:bldP spid="38" grpId="0"/>
      <p:bldP spid="40" grpId="0"/>
      <p:bldP spid="44" grpId="0"/>
      <p:bldP spid="3" grpId="0" animBg="1"/>
      <p:bldP spid="49" grpId="0" animBg="1"/>
      <p:bldP spid="50" grpId="0"/>
      <p:bldP spid="51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6213351" y="3991640"/>
            <a:ext cx="414367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653511" y="3128639"/>
            <a:ext cx="2088232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結論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244799" y="1708340"/>
            <a:ext cx="3828393" cy="4080857"/>
            <a:chOff x="999059" y="1708340"/>
            <a:chExt cx="3828393" cy="4080857"/>
          </a:xfrm>
        </p:grpSpPr>
        <p:grpSp>
          <p:nvGrpSpPr>
            <p:cNvPr id="15" name="组合 14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6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rgbClr val="4D4D4D"/>
                  </a:solidFill>
                  <a:cs typeface="Arial" panose="020B0604020202020204" pitchFamily="34" charset="0"/>
                </a:rPr>
                <a:t>03</a:t>
              </a:r>
              <a:endParaRPr lang="zh-CN" altLang="en-US" sz="180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矩形 259"/>
            <p:cNvSpPr>
              <a:spLocks noChangeArrowheads="1"/>
            </p:cNvSpPr>
            <p:nvPr/>
          </p:nvSpPr>
          <p:spPr bwMode="auto">
            <a:xfrm>
              <a:off x="2438403" y="3696145"/>
              <a:ext cx="139255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dirty="0">
                  <a:solidFill>
                    <a:schemeClr val="bg1"/>
                  </a:solidFill>
                  <a:cs typeface="Arial" panose="020B0604020202020204" pitchFamily="34" charset="0"/>
                </a:rPr>
                <a:t>PART</a:t>
              </a:r>
              <a:endParaRPr lang="en-US" altLang="zh-CN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53476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/>
          <p:cNvGrpSpPr/>
          <p:nvPr/>
        </p:nvGrpSpPr>
        <p:grpSpPr>
          <a:xfrm>
            <a:off x="5082931" y="5776565"/>
            <a:ext cx="2743123" cy="2743123"/>
            <a:chOff x="3614476" y="3221164"/>
            <a:chExt cx="1950772" cy="1950772"/>
          </a:xfrm>
          <a:solidFill>
            <a:srgbClr val="FFAB26"/>
          </a:solidFill>
        </p:grpSpPr>
        <p:sp>
          <p:nvSpPr>
            <p:cNvPr id="49" name="Chord 48"/>
            <p:cNvSpPr/>
            <p:nvPr/>
          </p:nvSpPr>
          <p:spPr>
            <a:xfrm rot="6300000">
              <a:off x="3614476" y="3221164"/>
              <a:ext cx="1950772" cy="1950772"/>
            </a:xfrm>
            <a:prstGeom prst="chord">
              <a:avLst>
                <a:gd name="adj1" fmla="val 4234771"/>
                <a:gd name="adj2" fmla="val 155319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Freeform 153"/>
            <p:cNvSpPr>
              <a:spLocks noEditPoints="1"/>
            </p:cNvSpPr>
            <p:nvPr/>
          </p:nvSpPr>
          <p:spPr bwMode="auto">
            <a:xfrm>
              <a:off x="4312763" y="3528584"/>
              <a:ext cx="554198" cy="561860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118" y="59"/>
                </a:cxn>
                <a:cxn ang="0">
                  <a:pos x="111" y="57"/>
                </a:cxn>
                <a:cxn ang="0">
                  <a:pos x="83" y="33"/>
                </a:cxn>
                <a:cxn ang="0">
                  <a:pos x="111" y="57"/>
                </a:cxn>
                <a:cxn ang="0">
                  <a:pos x="41" y="91"/>
                </a:cxn>
                <a:cxn ang="0">
                  <a:pos x="57" y="111"/>
                </a:cxn>
                <a:cxn ang="0">
                  <a:pos x="61" y="8"/>
                </a:cxn>
                <a:cxn ang="0">
                  <a:pos x="61" y="34"/>
                </a:cxn>
                <a:cxn ang="0">
                  <a:pos x="61" y="8"/>
                </a:cxn>
                <a:cxn ang="0">
                  <a:pos x="95" y="22"/>
                </a:cxn>
                <a:cxn ang="0">
                  <a:pos x="67" y="8"/>
                </a:cxn>
                <a:cxn ang="0">
                  <a:pos x="57" y="34"/>
                </a:cxn>
                <a:cxn ang="0">
                  <a:pos x="57" y="8"/>
                </a:cxn>
                <a:cxn ang="0">
                  <a:pos x="36" y="30"/>
                </a:cxn>
                <a:cxn ang="0">
                  <a:pos x="50" y="8"/>
                </a:cxn>
                <a:cxn ang="0">
                  <a:pos x="38" y="35"/>
                </a:cxn>
                <a:cxn ang="0">
                  <a:pos x="57" y="57"/>
                </a:cxn>
                <a:cxn ang="0">
                  <a:pos x="38" y="35"/>
                </a:cxn>
                <a:cxn ang="0">
                  <a:pos x="57" y="84"/>
                </a:cxn>
                <a:cxn ang="0">
                  <a:pos x="34" y="61"/>
                </a:cxn>
                <a:cxn ang="0">
                  <a:pos x="50" y="110"/>
                </a:cxn>
                <a:cxn ang="0">
                  <a:pos x="38" y="92"/>
                </a:cxn>
                <a:cxn ang="0">
                  <a:pos x="61" y="111"/>
                </a:cxn>
                <a:cxn ang="0">
                  <a:pos x="77" y="91"/>
                </a:cxn>
                <a:cxn ang="0">
                  <a:pos x="61" y="111"/>
                </a:cxn>
                <a:cxn ang="0">
                  <a:pos x="93" y="99"/>
                </a:cxn>
                <a:cxn ang="0">
                  <a:pos x="80" y="92"/>
                </a:cxn>
                <a:cxn ang="0">
                  <a:pos x="61" y="84"/>
                </a:cxn>
                <a:cxn ang="0">
                  <a:pos x="84" y="61"/>
                </a:cxn>
                <a:cxn ang="0">
                  <a:pos x="61" y="57"/>
                </a:cxn>
                <a:cxn ang="0">
                  <a:pos x="80" y="35"/>
                </a:cxn>
                <a:cxn ang="0">
                  <a:pos x="61" y="57"/>
                </a:cxn>
                <a:cxn ang="0">
                  <a:pos x="35" y="33"/>
                </a:cxn>
                <a:cxn ang="0">
                  <a:pos x="7" y="57"/>
                </a:cxn>
                <a:cxn ang="0">
                  <a:pos x="7" y="61"/>
                </a:cxn>
                <a:cxn ang="0">
                  <a:pos x="36" y="89"/>
                </a:cxn>
                <a:cxn ang="0">
                  <a:pos x="7" y="61"/>
                </a:cxn>
                <a:cxn ang="0">
                  <a:pos x="82" y="89"/>
                </a:cxn>
                <a:cxn ang="0">
                  <a:pos x="111" y="61"/>
                </a:cxn>
                <a:cxn ang="0">
                  <a:pos x="95" y="96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cubicBezTo>
                    <a:pt x="26" y="0"/>
                    <a:pt x="0" y="27"/>
                    <a:pt x="0" y="59"/>
                  </a:cubicBezTo>
                  <a:cubicBezTo>
                    <a:pt x="0" y="92"/>
                    <a:pt x="26" y="119"/>
                    <a:pt x="59" y="119"/>
                  </a:cubicBezTo>
                  <a:cubicBezTo>
                    <a:pt x="92" y="119"/>
                    <a:pt x="118" y="92"/>
                    <a:pt x="118" y="59"/>
                  </a:cubicBezTo>
                  <a:cubicBezTo>
                    <a:pt x="118" y="27"/>
                    <a:pt x="92" y="0"/>
                    <a:pt x="59" y="0"/>
                  </a:cubicBezTo>
                  <a:close/>
                  <a:moveTo>
                    <a:pt x="111" y="57"/>
                  </a:moveTo>
                  <a:cubicBezTo>
                    <a:pt x="88" y="57"/>
                    <a:pt x="88" y="57"/>
                    <a:pt x="88" y="57"/>
                  </a:cubicBezTo>
                  <a:cubicBezTo>
                    <a:pt x="87" y="49"/>
                    <a:pt x="86" y="41"/>
                    <a:pt x="83" y="33"/>
                  </a:cubicBezTo>
                  <a:cubicBezTo>
                    <a:pt x="88" y="31"/>
                    <a:pt x="93" y="28"/>
                    <a:pt x="98" y="25"/>
                  </a:cubicBezTo>
                  <a:cubicBezTo>
                    <a:pt x="105" y="34"/>
                    <a:pt x="110" y="45"/>
                    <a:pt x="111" y="57"/>
                  </a:cubicBezTo>
                  <a:close/>
                  <a:moveTo>
                    <a:pt x="57" y="111"/>
                  </a:moveTo>
                  <a:cubicBezTo>
                    <a:pt x="50" y="106"/>
                    <a:pt x="45" y="99"/>
                    <a:pt x="41" y="91"/>
                  </a:cubicBezTo>
                  <a:cubicBezTo>
                    <a:pt x="46" y="89"/>
                    <a:pt x="52" y="88"/>
                    <a:pt x="57" y="88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1"/>
                    <a:pt x="57" y="111"/>
                    <a:pt x="57" y="111"/>
                  </a:cubicBezTo>
                  <a:close/>
                  <a:moveTo>
                    <a:pt x="61" y="8"/>
                  </a:moveTo>
                  <a:cubicBezTo>
                    <a:pt x="68" y="14"/>
                    <a:pt x="74" y="22"/>
                    <a:pt x="78" y="31"/>
                  </a:cubicBezTo>
                  <a:cubicBezTo>
                    <a:pt x="73" y="33"/>
                    <a:pt x="67" y="34"/>
                    <a:pt x="61" y="3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lose/>
                  <a:moveTo>
                    <a:pt x="67" y="8"/>
                  </a:moveTo>
                  <a:cubicBezTo>
                    <a:pt x="78" y="10"/>
                    <a:pt x="88" y="15"/>
                    <a:pt x="95" y="22"/>
                  </a:cubicBezTo>
                  <a:cubicBezTo>
                    <a:pt x="91" y="25"/>
                    <a:pt x="87" y="28"/>
                    <a:pt x="82" y="30"/>
                  </a:cubicBezTo>
                  <a:cubicBezTo>
                    <a:pt x="78" y="22"/>
                    <a:pt x="73" y="14"/>
                    <a:pt x="67" y="8"/>
                  </a:cubicBezTo>
                  <a:close/>
                  <a:moveTo>
                    <a:pt x="57" y="8"/>
                  </a:moveTo>
                  <a:cubicBezTo>
                    <a:pt x="57" y="34"/>
                    <a:pt x="57" y="34"/>
                    <a:pt x="57" y="34"/>
                  </a:cubicBezTo>
                  <a:cubicBezTo>
                    <a:pt x="51" y="34"/>
                    <a:pt x="45" y="33"/>
                    <a:pt x="40" y="31"/>
                  </a:cubicBezTo>
                  <a:cubicBezTo>
                    <a:pt x="44" y="22"/>
                    <a:pt x="50" y="14"/>
                    <a:pt x="57" y="8"/>
                  </a:cubicBezTo>
                  <a:cubicBezTo>
                    <a:pt x="57" y="8"/>
                    <a:pt x="57" y="8"/>
                    <a:pt x="57" y="8"/>
                  </a:cubicBezTo>
                  <a:close/>
                  <a:moveTo>
                    <a:pt x="36" y="30"/>
                  </a:moveTo>
                  <a:cubicBezTo>
                    <a:pt x="31" y="28"/>
                    <a:pt x="27" y="25"/>
                    <a:pt x="23" y="22"/>
                  </a:cubicBezTo>
                  <a:cubicBezTo>
                    <a:pt x="30" y="15"/>
                    <a:pt x="40" y="10"/>
                    <a:pt x="50" y="8"/>
                  </a:cubicBezTo>
                  <a:cubicBezTo>
                    <a:pt x="45" y="14"/>
                    <a:pt x="40" y="22"/>
                    <a:pt x="36" y="30"/>
                  </a:cubicBezTo>
                  <a:close/>
                  <a:moveTo>
                    <a:pt x="38" y="35"/>
                  </a:moveTo>
                  <a:cubicBezTo>
                    <a:pt x="44" y="37"/>
                    <a:pt x="50" y="38"/>
                    <a:pt x="57" y="38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49"/>
                    <a:pt x="36" y="42"/>
                    <a:pt x="38" y="35"/>
                  </a:cubicBezTo>
                  <a:close/>
                  <a:moveTo>
                    <a:pt x="57" y="61"/>
                  </a:moveTo>
                  <a:cubicBezTo>
                    <a:pt x="57" y="84"/>
                    <a:pt x="57" y="84"/>
                    <a:pt x="57" y="84"/>
                  </a:cubicBezTo>
                  <a:cubicBezTo>
                    <a:pt x="51" y="85"/>
                    <a:pt x="45" y="86"/>
                    <a:pt x="40" y="87"/>
                  </a:cubicBezTo>
                  <a:cubicBezTo>
                    <a:pt x="36" y="79"/>
                    <a:pt x="34" y="71"/>
                    <a:pt x="34" y="61"/>
                  </a:cubicBezTo>
                  <a:lnTo>
                    <a:pt x="57" y="61"/>
                  </a:lnTo>
                  <a:close/>
                  <a:moveTo>
                    <a:pt x="50" y="110"/>
                  </a:moveTo>
                  <a:cubicBezTo>
                    <a:pt x="41" y="109"/>
                    <a:pt x="32" y="105"/>
                    <a:pt x="25" y="99"/>
                  </a:cubicBezTo>
                  <a:cubicBezTo>
                    <a:pt x="29" y="96"/>
                    <a:pt x="33" y="94"/>
                    <a:pt x="38" y="92"/>
                  </a:cubicBezTo>
                  <a:cubicBezTo>
                    <a:pt x="41" y="99"/>
                    <a:pt x="45" y="105"/>
                    <a:pt x="50" y="110"/>
                  </a:cubicBezTo>
                  <a:close/>
                  <a:moveTo>
                    <a:pt x="61" y="111"/>
                  </a:moveTo>
                  <a:cubicBezTo>
                    <a:pt x="61" y="88"/>
                    <a:pt x="61" y="88"/>
                    <a:pt x="61" y="88"/>
                  </a:cubicBezTo>
                  <a:cubicBezTo>
                    <a:pt x="66" y="88"/>
                    <a:pt x="72" y="89"/>
                    <a:pt x="77" y="91"/>
                  </a:cubicBezTo>
                  <a:cubicBezTo>
                    <a:pt x="73" y="99"/>
                    <a:pt x="67" y="106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lose/>
                  <a:moveTo>
                    <a:pt x="80" y="92"/>
                  </a:moveTo>
                  <a:cubicBezTo>
                    <a:pt x="85" y="94"/>
                    <a:pt x="89" y="96"/>
                    <a:pt x="93" y="99"/>
                  </a:cubicBezTo>
                  <a:cubicBezTo>
                    <a:pt x="86" y="105"/>
                    <a:pt x="77" y="109"/>
                    <a:pt x="67" y="110"/>
                  </a:cubicBezTo>
                  <a:cubicBezTo>
                    <a:pt x="73" y="105"/>
                    <a:pt x="77" y="99"/>
                    <a:pt x="80" y="92"/>
                  </a:cubicBezTo>
                  <a:close/>
                  <a:moveTo>
                    <a:pt x="78" y="87"/>
                  </a:moveTo>
                  <a:cubicBezTo>
                    <a:pt x="73" y="86"/>
                    <a:pt x="67" y="85"/>
                    <a:pt x="61" y="84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4" y="71"/>
                    <a:pt x="82" y="79"/>
                    <a:pt x="78" y="87"/>
                  </a:cubicBezTo>
                  <a:close/>
                  <a:moveTo>
                    <a:pt x="61" y="57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7" y="38"/>
                    <a:pt x="74" y="37"/>
                    <a:pt x="80" y="35"/>
                  </a:cubicBezTo>
                  <a:cubicBezTo>
                    <a:pt x="82" y="42"/>
                    <a:pt x="84" y="49"/>
                    <a:pt x="84" y="57"/>
                  </a:cubicBezTo>
                  <a:lnTo>
                    <a:pt x="61" y="57"/>
                  </a:lnTo>
                  <a:close/>
                  <a:moveTo>
                    <a:pt x="20" y="25"/>
                  </a:moveTo>
                  <a:cubicBezTo>
                    <a:pt x="25" y="28"/>
                    <a:pt x="30" y="31"/>
                    <a:pt x="35" y="33"/>
                  </a:cubicBezTo>
                  <a:cubicBezTo>
                    <a:pt x="32" y="41"/>
                    <a:pt x="30" y="49"/>
                    <a:pt x="30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8" y="45"/>
                    <a:pt x="13" y="34"/>
                    <a:pt x="20" y="25"/>
                  </a:cubicBezTo>
                  <a:close/>
                  <a:moveTo>
                    <a:pt x="7" y="61"/>
                  </a:moveTo>
                  <a:cubicBezTo>
                    <a:pt x="30" y="61"/>
                    <a:pt x="30" y="61"/>
                    <a:pt x="30" y="61"/>
                  </a:cubicBezTo>
                  <a:cubicBezTo>
                    <a:pt x="31" y="71"/>
                    <a:pt x="33" y="80"/>
                    <a:pt x="36" y="89"/>
                  </a:cubicBezTo>
                  <a:cubicBezTo>
                    <a:pt x="31" y="91"/>
                    <a:pt x="27" y="93"/>
                    <a:pt x="22" y="96"/>
                  </a:cubicBezTo>
                  <a:cubicBezTo>
                    <a:pt x="13" y="87"/>
                    <a:pt x="8" y="75"/>
                    <a:pt x="7" y="61"/>
                  </a:cubicBezTo>
                  <a:close/>
                  <a:moveTo>
                    <a:pt x="95" y="96"/>
                  </a:moveTo>
                  <a:cubicBezTo>
                    <a:pt x="91" y="93"/>
                    <a:pt x="87" y="91"/>
                    <a:pt x="82" y="89"/>
                  </a:cubicBezTo>
                  <a:cubicBezTo>
                    <a:pt x="85" y="80"/>
                    <a:pt x="87" y="71"/>
                    <a:pt x="88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0" y="75"/>
                    <a:pt x="104" y="87"/>
                    <a:pt x="95" y="96"/>
                  </a:cubicBezTo>
                  <a:close/>
                  <a:moveTo>
                    <a:pt x="95" y="96"/>
                  </a:moveTo>
                  <a:cubicBezTo>
                    <a:pt x="95" y="96"/>
                    <a:pt x="95" y="96"/>
                    <a:pt x="95" y="96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1053936" y="2010251"/>
            <a:ext cx="152427" cy="15944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ardrop 16"/>
          <p:cNvSpPr/>
          <p:nvPr/>
        </p:nvSpPr>
        <p:spPr>
          <a:xfrm rot="13500000" flipH="1">
            <a:off x="846146" y="1260843"/>
            <a:ext cx="568008" cy="543020"/>
          </a:xfrm>
          <a:prstGeom prst="teardrop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Freeform 145"/>
          <p:cNvSpPr>
            <a:spLocks/>
          </p:cNvSpPr>
          <p:nvPr/>
        </p:nvSpPr>
        <p:spPr bwMode="auto">
          <a:xfrm>
            <a:off x="944543" y="1384076"/>
            <a:ext cx="371214" cy="296554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Box 8"/>
          <p:cNvSpPr txBox="1"/>
          <p:nvPr/>
        </p:nvSpPr>
        <p:spPr>
          <a:xfrm>
            <a:off x="4454798" y="345767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其他分析</a:t>
            </a:r>
            <a:r>
              <a:rPr lang="zh-TW" altLang="en-US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結論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24">
            <a:extLst>
              <a:ext uri="{FF2B5EF4-FFF2-40B4-BE49-F238E27FC236}">
                <a16:creationId xmlns:a16="http://schemas.microsoft.com/office/drawing/2014/main" id="{F0C58228-C97F-0742-9AC1-F8BB19D9BABB}"/>
              </a:ext>
            </a:extLst>
          </p:cNvPr>
          <p:cNvSpPr txBox="1"/>
          <p:nvPr/>
        </p:nvSpPr>
        <p:spPr>
          <a:xfrm>
            <a:off x="1657558" y="1497276"/>
            <a:ext cx="5594480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筆規則中的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部電影皆與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盧卡斯影業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有關</a:t>
            </a: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7CE87DDB-4BEE-9341-9DB6-6BD0E4C4186A}"/>
              </a:ext>
            </a:extLst>
          </p:cNvPr>
          <p:cNvSpPr/>
          <p:nvPr/>
        </p:nvSpPr>
        <p:spPr>
          <a:xfrm>
            <a:off x="1053936" y="3514790"/>
            <a:ext cx="152427" cy="15944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Teardrop 16">
            <a:extLst>
              <a:ext uri="{FF2B5EF4-FFF2-40B4-BE49-F238E27FC236}">
                <a16:creationId xmlns:a16="http://schemas.microsoft.com/office/drawing/2014/main" id="{F82BD3F5-76AA-7648-97EE-8C09F6FA72D0}"/>
              </a:ext>
            </a:extLst>
          </p:cNvPr>
          <p:cNvSpPr/>
          <p:nvPr/>
        </p:nvSpPr>
        <p:spPr>
          <a:xfrm rot="13500000" flipH="1">
            <a:off x="846146" y="2765382"/>
            <a:ext cx="568008" cy="543020"/>
          </a:xfrm>
          <a:prstGeom prst="teardrop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Freeform 175"/>
          <p:cNvSpPr>
            <a:spLocks noEditPoints="1"/>
          </p:cNvSpPr>
          <p:nvPr/>
        </p:nvSpPr>
        <p:spPr bwMode="auto">
          <a:xfrm>
            <a:off x="997546" y="2903874"/>
            <a:ext cx="318211" cy="302519"/>
          </a:xfrm>
          <a:custGeom>
            <a:avLst/>
            <a:gdLst/>
            <a:ahLst/>
            <a:cxnLst>
              <a:cxn ang="0">
                <a:pos x="11" y="57"/>
              </a:cxn>
              <a:cxn ang="0">
                <a:pos x="8" y="58"/>
              </a:cxn>
              <a:cxn ang="0">
                <a:pos x="5" y="57"/>
              </a:cxn>
              <a:cxn ang="0">
                <a:pos x="1" y="53"/>
              </a:cxn>
              <a:cxn ang="0">
                <a:pos x="0" y="50"/>
              </a:cxn>
              <a:cxn ang="0">
                <a:pos x="1" y="47"/>
              </a:cxn>
              <a:cxn ang="0">
                <a:pos x="25" y="22"/>
              </a:cxn>
              <a:cxn ang="0">
                <a:pos x="35" y="33"/>
              </a:cxn>
              <a:cxn ang="0">
                <a:pos x="11" y="57"/>
              </a:cxn>
              <a:cxn ang="0">
                <a:pos x="10" y="45"/>
              </a:cxn>
              <a:cxn ang="0">
                <a:pos x="8" y="48"/>
              </a:cxn>
              <a:cxn ang="0">
                <a:pos x="10" y="50"/>
              </a:cxn>
              <a:cxn ang="0">
                <a:pos x="12" y="48"/>
              </a:cxn>
              <a:cxn ang="0">
                <a:pos x="10" y="45"/>
              </a:cxn>
              <a:cxn ang="0">
                <a:pos x="57" y="21"/>
              </a:cxn>
              <a:cxn ang="0">
                <a:pos x="42" y="32"/>
              </a:cxn>
              <a:cxn ang="0">
                <a:pos x="26" y="16"/>
              </a:cxn>
              <a:cxn ang="0">
                <a:pos x="42" y="0"/>
              </a:cxn>
              <a:cxn ang="0">
                <a:pos x="50" y="2"/>
              </a:cxn>
              <a:cxn ang="0">
                <a:pos x="51" y="3"/>
              </a:cxn>
              <a:cxn ang="0">
                <a:pos x="50" y="4"/>
              </a:cxn>
              <a:cxn ang="0">
                <a:pos x="40" y="10"/>
              </a:cxn>
              <a:cxn ang="0">
                <a:pos x="40" y="18"/>
              </a:cxn>
              <a:cxn ang="0">
                <a:pos x="47" y="22"/>
              </a:cxn>
              <a:cxn ang="0">
                <a:pos x="57" y="16"/>
              </a:cxn>
              <a:cxn ang="0">
                <a:pos x="58" y="17"/>
              </a:cxn>
              <a:cxn ang="0">
                <a:pos x="57" y="21"/>
              </a:cxn>
            </a:cxnLst>
            <a:rect l="0" t="0" r="r" b="b"/>
            <a:pathLst>
              <a:path w="58" h="58">
                <a:moveTo>
                  <a:pt x="11" y="57"/>
                </a:moveTo>
                <a:cubicBezTo>
                  <a:pt x="10" y="58"/>
                  <a:pt x="9" y="58"/>
                  <a:pt x="8" y="58"/>
                </a:cubicBezTo>
                <a:cubicBezTo>
                  <a:pt x="7" y="58"/>
                  <a:pt x="6" y="58"/>
                  <a:pt x="5" y="57"/>
                </a:cubicBezTo>
                <a:cubicBezTo>
                  <a:pt x="1" y="53"/>
                  <a:pt x="1" y="53"/>
                  <a:pt x="1" y="53"/>
                </a:cubicBezTo>
                <a:cubicBezTo>
                  <a:pt x="0" y="52"/>
                  <a:pt x="0" y="51"/>
                  <a:pt x="0" y="50"/>
                </a:cubicBezTo>
                <a:cubicBezTo>
                  <a:pt x="0" y="49"/>
                  <a:pt x="0" y="47"/>
                  <a:pt x="1" y="47"/>
                </a:cubicBezTo>
                <a:cubicBezTo>
                  <a:pt x="25" y="22"/>
                  <a:pt x="25" y="22"/>
                  <a:pt x="25" y="22"/>
                </a:cubicBezTo>
                <a:cubicBezTo>
                  <a:pt x="27" y="27"/>
                  <a:pt x="31" y="31"/>
                  <a:pt x="35" y="33"/>
                </a:cubicBezTo>
                <a:lnTo>
                  <a:pt x="11" y="57"/>
                </a:lnTo>
                <a:close/>
                <a:moveTo>
                  <a:pt x="10" y="45"/>
                </a:moveTo>
                <a:cubicBezTo>
                  <a:pt x="9" y="45"/>
                  <a:pt x="8" y="46"/>
                  <a:pt x="8" y="48"/>
                </a:cubicBezTo>
                <a:cubicBezTo>
                  <a:pt x="8" y="49"/>
                  <a:pt x="9" y="50"/>
                  <a:pt x="10" y="50"/>
                </a:cubicBezTo>
                <a:cubicBezTo>
                  <a:pt x="11" y="50"/>
                  <a:pt x="12" y="49"/>
                  <a:pt x="12" y="48"/>
                </a:cubicBezTo>
                <a:cubicBezTo>
                  <a:pt x="12" y="46"/>
                  <a:pt x="11" y="45"/>
                  <a:pt x="10" y="45"/>
                </a:cubicBezTo>
                <a:close/>
                <a:moveTo>
                  <a:pt x="57" y="21"/>
                </a:moveTo>
                <a:cubicBezTo>
                  <a:pt x="55" y="27"/>
                  <a:pt x="49" y="32"/>
                  <a:pt x="42" y="32"/>
                </a:cubicBezTo>
                <a:cubicBezTo>
                  <a:pt x="33" y="32"/>
                  <a:pt x="26" y="24"/>
                  <a:pt x="26" y="16"/>
                </a:cubicBezTo>
                <a:cubicBezTo>
                  <a:pt x="26" y="7"/>
                  <a:pt x="33" y="0"/>
                  <a:pt x="42" y="0"/>
                </a:cubicBezTo>
                <a:cubicBezTo>
                  <a:pt x="45" y="0"/>
                  <a:pt x="48" y="0"/>
                  <a:pt x="50" y="2"/>
                </a:cubicBezTo>
                <a:cubicBezTo>
                  <a:pt x="51" y="2"/>
                  <a:pt x="51" y="2"/>
                  <a:pt x="51" y="3"/>
                </a:cubicBezTo>
                <a:cubicBezTo>
                  <a:pt x="51" y="3"/>
                  <a:pt x="51" y="4"/>
                  <a:pt x="50" y="4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8"/>
                  <a:pt x="40" y="18"/>
                  <a:pt x="40" y="18"/>
                </a:cubicBezTo>
                <a:cubicBezTo>
                  <a:pt x="47" y="22"/>
                  <a:pt x="47" y="22"/>
                  <a:pt x="47" y="22"/>
                </a:cubicBezTo>
                <a:cubicBezTo>
                  <a:pt x="48" y="21"/>
                  <a:pt x="56" y="16"/>
                  <a:pt x="57" y="16"/>
                </a:cubicBezTo>
                <a:cubicBezTo>
                  <a:pt x="58" y="16"/>
                  <a:pt x="58" y="16"/>
                  <a:pt x="58" y="17"/>
                </a:cubicBezTo>
                <a:cubicBezTo>
                  <a:pt x="58" y="18"/>
                  <a:pt x="58" y="20"/>
                  <a:pt x="57" y="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E717A87-619D-A144-A5C6-429A948C6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250" y="1483935"/>
            <a:ext cx="3114156" cy="4679743"/>
          </a:xfrm>
          <a:prstGeom prst="rect">
            <a:avLst/>
          </a:prstGeom>
        </p:spPr>
      </p:pic>
      <p:sp>
        <p:nvSpPr>
          <p:cNvPr id="52" name="TextBox 24">
            <a:extLst>
              <a:ext uri="{FF2B5EF4-FFF2-40B4-BE49-F238E27FC236}">
                <a16:creationId xmlns:a16="http://schemas.microsoft.com/office/drawing/2014/main" id="{A742B155-EE4D-3143-9F07-6A496A53FE8A}"/>
              </a:ext>
            </a:extLst>
          </p:cNvPr>
          <p:cNvSpPr txBox="1"/>
          <p:nvPr/>
        </p:nvSpPr>
        <p:spPr>
          <a:xfrm>
            <a:off x="1783162" y="2903874"/>
            <a:ext cx="530594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盧卡斯在經濟上為最成功的電影人之一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</a:p>
          <a:p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並獲得了四項奧斯卡金像獎的提名。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TextBox 24">
            <a:extLst>
              <a:ext uri="{FF2B5EF4-FFF2-40B4-BE49-F238E27FC236}">
                <a16:creationId xmlns:a16="http://schemas.microsoft.com/office/drawing/2014/main" id="{442E900F-453C-4C4B-BD4F-E2FB171DB96C}"/>
              </a:ext>
            </a:extLst>
          </p:cNvPr>
          <p:cNvSpPr txBox="1"/>
          <p:nvPr/>
        </p:nvSpPr>
        <p:spPr>
          <a:xfrm>
            <a:off x="1752268" y="4564907"/>
            <a:ext cx="6825586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盧卡斯被認為是</a:t>
            </a:r>
            <a:r>
              <a:rPr lang="en-US" altLang="zh-TW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</a:t>
            </a:r>
            <a:r>
              <a:rPr lang="zh-TW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世紀新好萊塢運動</a:t>
            </a:r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的重要人物。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Oval 9">
            <a:extLst>
              <a:ext uri="{FF2B5EF4-FFF2-40B4-BE49-F238E27FC236}">
                <a16:creationId xmlns:a16="http://schemas.microsoft.com/office/drawing/2014/main" id="{F7E7AF90-ECBB-3A45-BDA1-9BDB98A7B229}"/>
              </a:ext>
            </a:extLst>
          </p:cNvPr>
          <p:cNvSpPr/>
          <p:nvPr/>
        </p:nvSpPr>
        <p:spPr>
          <a:xfrm>
            <a:off x="1047298" y="5019329"/>
            <a:ext cx="152427" cy="15944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Teardrop 16">
            <a:extLst>
              <a:ext uri="{FF2B5EF4-FFF2-40B4-BE49-F238E27FC236}">
                <a16:creationId xmlns:a16="http://schemas.microsoft.com/office/drawing/2014/main" id="{1A103366-DCC0-C94C-995D-9712E6630185}"/>
              </a:ext>
            </a:extLst>
          </p:cNvPr>
          <p:cNvSpPr/>
          <p:nvPr/>
        </p:nvSpPr>
        <p:spPr>
          <a:xfrm rot="13500000" flipH="1">
            <a:off x="839508" y="4269921"/>
            <a:ext cx="568008" cy="543020"/>
          </a:xfrm>
          <a:prstGeom prst="teardrop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Freeform 137"/>
          <p:cNvSpPr>
            <a:spLocks noEditPoints="1"/>
          </p:cNvSpPr>
          <p:nvPr/>
        </p:nvSpPr>
        <p:spPr bwMode="auto">
          <a:xfrm>
            <a:off x="944543" y="4393154"/>
            <a:ext cx="371214" cy="369803"/>
          </a:xfrm>
          <a:custGeom>
            <a:avLst/>
            <a:gdLst/>
            <a:ahLst/>
            <a:cxnLst>
              <a:cxn ang="0">
                <a:pos x="46" y="30"/>
              </a:cxn>
              <a:cxn ang="0">
                <a:pos x="39" y="36"/>
              </a:cxn>
              <a:cxn ang="0">
                <a:pos x="39" y="50"/>
              </a:cxn>
              <a:cxn ang="0">
                <a:pos x="38" y="50"/>
              </a:cxn>
              <a:cxn ang="0">
                <a:pos x="24" y="58"/>
              </a:cxn>
              <a:cxn ang="0">
                <a:pos x="24" y="59"/>
              </a:cxn>
              <a:cxn ang="0">
                <a:pos x="23" y="58"/>
              </a:cxn>
              <a:cxn ang="0">
                <a:pos x="21" y="56"/>
              </a:cxn>
              <a:cxn ang="0">
                <a:pos x="21" y="55"/>
              </a:cxn>
              <a:cxn ang="0">
                <a:pos x="24" y="45"/>
              </a:cxn>
              <a:cxn ang="0">
                <a:pos x="14" y="35"/>
              </a:cxn>
              <a:cxn ang="0">
                <a:pos x="4" y="38"/>
              </a:cxn>
              <a:cxn ang="0">
                <a:pos x="3" y="38"/>
              </a:cxn>
              <a:cxn ang="0">
                <a:pos x="3" y="38"/>
              </a:cxn>
              <a:cxn ang="0">
                <a:pos x="0" y="35"/>
              </a:cxn>
              <a:cxn ang="0">
                <a:pos x="0" y="34"/>
              </a:cxn>
              <a:cxn ang="0">
                <a:pos x="8" y="20"/>
              </a:cxn>
              <a:cxn ang="0">
                <a:pos x="9" y="20"/>
              </a:cxn>
              <a:cxn ang="0">
                <a:pos x="23" y="19"/>
              </a:cxn>
              <a:cxn ang="0">
                <a:pos x="29" y="12"/>
              </a:cxn>
              <a:cxn ang="0">
                <a:pos x="57" y="0"/>
              </a:cxn>
              <a:cxn ang="0">
                <a:pos x="58" y="1"/>
              </a:cxn>
              <a:cxn ang="0">
                <a:pos x="46" y="30"/>
              </a:cxn>
              <a:cxn ang="0">
                <a:pos x="47" y="8"/>
              </a:cxn>
              <a:cxn ang="0">
                <a:pos x="43" y="12"/>
              </a:cxn>
              <a:cxn ang="0">
                <a:pos x="47" y="15"/>
              </a:cxn>
              <a:cxn ang="0">
                <a:pos x="50" y="12"/>
              </a:cxn>
              <a:cxn ang="0">
                <a:pos x="47" y="8"/>
              </a:cxn>
            </a:cxnLst>
            <a:rect l="0" t="0" r="r" b="b"/>
            <a:pathLst>
              <a:path w="58" h="59">
                <a:moveTo>
                  <a:pt x="46" y="30"/>
                </a:moveTo>
                <a:cubicBezTo>
                  <a:pt x="44" y="32"/>
                  <a:pt x="42" y="34"/>
                  <a:pt x="39" y="36"/>
                </a:cubicBezTo>
                <a:cubicBezTo>
                  <a:pt x="39" y="50"/>
                  <a:pt x="39" y="50"/>
                  <a:pt x="39" y="50"/>
                </a:cubicBezTo>
                <a:cubicBezTo>
                  <a:pt x="39" y="50"/>
                  <a:pt x="39" y="50"/>
                  <a:pt x="38" y="50"/>
                </a:cubicBezTo>
                <a:cubicBezTo>
                  <a:pt x="24" y="58"/>
                  <a:pt x="24" y="58"/>
                  <a:pt x="24" y="58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59"/>
                  <a:pt x="23" y="58"/>
                  <a:pt x="23" y="58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6"/>
                  <a:pt x="20" y="55"/>
                  <a:pt x="21" y="55"/>
                </a:cubicBezTo>
                <a:cubicBezTo>
                  <a:pt x="24" y="45"/>
                  <a:pt x="24" y="45"/>
                  <a:pt x="24" y="45"/>
                </a:cubicBezTo>
                <a:cubicBezTo>
                  <a:pt x="14" y="35"/>
                  <a:pt x="14" y="35"/>
                  <a:pt x="14" y="35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8"/>
                  <a:pt x="3" y="38"/>
                  <a:pt x="3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0" y="34"/>
                  <a:pt x="0" y="34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0"/>
                  <a:pt x="9" y="20"/>
                  <a:pt x="9" y="20"/>
                </a:cubicBezTo>
                <a:cubicBezTo>
                  <a:pt x="23" y="19"/>
                  <a:pt x="23" y="19"/>
                  <a:pt x="23" y="19"/>
                </a:cubicBezTo>
                <a:cubicBezTo>
                  <a:pt x="25" y="17"/>
                  <a:pt x="27" y="14"/>
                  <a:pt x="29" y="12"/>
                </a:cubicBezTo>
                <a:cubicBezTo>
                  <a:pt x="38" y="3"/>
                  <a:pt x="45" y="0"/>
                  <a:pt x="57" y="0"/>
                </a:cubicBezTo>
                <a:cubicBezTo>
                  <a:pt x="58" y="0"/>
                  <a:pt x="58" y="1"/>
                  <a:pt x="58" y="1"/>
                </a:cubicBezTo>
                <a:cubicBezTo>
                  <a:pt x="58" y="13"/>
                  <a:pt x="55" y="21"/>
                  <a:pt x="46" y="30"/>
                </a:cubicBezTo>
                <a:close/>
                <a:moveTo>
                  <a:pt x="47" y="8"/>
                </a:moveTo>
                <a:cubicBezTo>
                  <a:pt x="45" y="8"/>
                  <a:pt x="43" y="10"/>
                  <a:pt x="43" y="12"/>
                </a:cubicBezTo>
                <a:cubicBezTo>
                  <a:pt x="43" y="14"/>
                  <a:pt x="45" y="15"/>
                  <a:pt x="47" y="15"/>
                </a:cubicBezTo>
                <a:cubicBezTo>
                  <a:pt x="49" y="15"/>
                  <a:pt x="50" y="14"/>
                  <a:pt x="50" y="12"/>
                </a:cubicBezTo>
                <a:cubicBezTo>
                  <a:pt x="50" y="10"/>
                  <a:pt x="49" y="8"/>
                  <a:pt x="47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97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26" grpId="0" animBg="1"/>
      <p:bldP spid="46" grpId="0"/>
      <p:bldP spid="47" grpId="0" animBg="1"/>
      <p:bldP spid="48" grpId="0" animBg="1"/>
      <p:bldP spid="28" grpId="0" animBg="1"/>
      <p:bldP spid="52" grpId="0"/>
      <p:bldP spid="53" grpId="0"/>
      <p:bldP spid="54" grpId="0" animBg="1"/>
      <p:bldP spid="55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668735" y="3112269"/>
            <a:ext cx="6552728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8000" b="1" dirty="0">
                <a:solidFill>
                  <a:schemeClr val="accent1"/>
                </a:solidFill>
                <a:cs typeface="Arial" panose="020B0604020202020204" pitchFamily="34" charset="0"/>
              </a:rPr>
              <a:t>THANK YOU</a:t>
            </a:r>
            <a:endParaRPr lang="en-US" altLang="zh-CN" sz="8000" b="1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/>
        </p:blipFill>
        <p:spPr>
          <a:xfrm>
            <a:off x="6253909" y="1672109"/>
            <a:ext cx="6604488" cy="55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98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7" dur="500" tmFilter="0, 0; .2, .5; .8, .5; 1, 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8" dur="250" autoRev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1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7" dur="500" tmFilter="0, 0; .2, .5; .8, .5; 1, 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8" dur="250" autoRev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1" grpId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>
            <a:spLocks/>
          </p:cNvSpPr>
          <p:nvPr/>
        </p:nvSpPr>
        <p:spPr bwMode="auto">
          <a:xfrm>
            <a:off x="0" y="1840924"/>
            <a:ext cx="5254752" cy="3808859"/>
          </a:xfrm>
          <a:custGeom>
            <a:avLst/>
            <a:gdLst>
              <a:gd name="connsiteX0" fmla="*/ 0 w 5254752"/>
              <a:gd name="connsiteY0" fmla="*/ 0 h 3808859"/>
              <a:gd name="connsiteX1" fmla="*/ 2094866 w 5254752"/>
              <a:gd name="connsiteY1" fmla="*/ 0 h 3808859"/>
              <a:gd name="connsiteX2" fmla="*/ 3657269 w 5254752"/>
              <a:gd name="connsiteY2" fmla="*/ 0 h 3808859"/>
              <a:gd name="connsiteX3" fmla="*/ 3693071 w 5254752"/>
              <a:gd name="connsiteY3" fmla="*/ 0 h 3808859"/>
              <a:gd name="connsiteX4" fmla="*/ 3793929 w 5254752"/>
              <a:gd name="connsiteY4" fmla="*/ 0 h 3808859"/>
              <a:gd name="connsiteX5" fmla="*/ 4797400 w 5254752"/>
              <a:gd name="connsiteY5" fmla="*/ 0 h 3808859"/>
              <a:gd name="connsiteX6" fmla="*/ 5254752 w 5254752"/>
              <a:gd name="connsiteY6" fmla="*/ 457896 h 3808859"/>
              <a:gd name="connsiteX7" fmla="*/ 5254752 w 5254752"/>
              <a:gd name="connsiteY7" fmla="*/ 3350964 h 3808859"/>
              <a:gd name="connsiteX8" fmla="*/ 4797400 w 5254752"/>
              <a:gd name="connsiteY8" fmla="*/ 3808859 h 3808859"/>
              <a:gd name="connsiteX9" fmla="*/ 3718218 w 5254752"/>
              <a:gd name="connsiteY9" fmla="*/ 3808859 h 3808859"/>
              <a:gd name="connsiteX10" fmla="*/ 3693071 w 5254752"/>
              <a:gd name="connsiteY10" fmla="*/ 3808859 h 3808859"/>
              <a:gd name="connsiteX11" fmla="*/ 3544443 w 5254752"/>
              <a:gd name="connsiteY11" fmla="*/ 3808859 h 3808859"/>
              <a:gd name="connsiteX12" fmla="*/ 2094866 w 5254752"/>
              <a:gd name="connsiteY12" fmla="*/ 3808859 h 3808859"/>
              <a:gd name="connsiteX13" fmla="*/ 0 w 5254752"/>
              <a:gd name="connsiteY13" fmla="*/ 3808859 h 380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54752" h="3808859">
                <a:moveTo>
                  <a:pt x="0" y="0"/>
                </a:moveTo>
                <a:lnTo>
                  <a:pt x="2094866" y="0"/>
                </a:lnTo>
                <a:cubicBezTo>
                  <a:pt x="2770500" y="0"/>
                  <a:pt x="3277225" y="0"/>
                  <a:pt x="3657269" y="0"/>
                </a:cubicBezTo>
                <a:lnTo>
                  <a:pt x="3693071" y="0"/>
                </a:lnTo>
                <a:lnTo>
                  <a:pt x="3793929" y="0"/>
                </a:lnTo>
                <a:cubicBezTo>
                  <a:pt x="4797400" y="0"/>
                  <a:pt x="4797400" y="0"/>
                  <a:pt x="4797400" y="0"/>
                </a:cubicBezTo>
                <a:cubicBezTo>
                  <a:pt x="5046865" y="0"/>
                  <a:pt x="5254752" y="208134"/>
                  <a:pt x="5254752" y="457896"/>
                </a:cubicBezTo>
                <a:lnTo>
                  <a:pt x="5254752" y="3350964"/>
                </a:lnTo>
                <a:cubicBezTo>
                  <a:pt x="5254752" y="3611131"/>
                  <a:pt x="5046865" y="3808859"/>
                  <a:pt x="4797400" y="3808859"/>
                </a:cubicBezTo>
                <a:cubicBezTo>
                  <a:pt x="4375129" y="3808859"/>
                  <a:pt x="4018838" y="3808859"/>
                  <a:pt x="3718218" y="3808859"/>
                </a:cubicBezTo>
                <a:lnTo>
                  <a:pt x="3693071" y="3808859"/>
                </a:lnTo>
                <a:lnTo>
                  <a:pt x="3544443" y="3808859"/>
                </a:lnTo>
                <a:cubicBezTo>
                  <a:pt x="2094866" y="3808859"/>
                  <a:pt x="2094866" y="3808859"/>
                  <a:pt x="2094866" y="3808859"/>
                </a:cubicBezTo>
                <a:lnTo>
                  <a:pt x="0" y="3808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2" name="MH_SubTitle_1"/>
          <p:cNvSpPr/>
          <p:nvPr>
            <p:custDataLst>
              <p:tags r:id="rId2"/>
            </p:custDataLst>
          </p:nvPr>
        </p:nvSpPr>
        <p:spPr>
          <a:xfrm>
            <a:off x="6501383" y="2320181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參數設定＆資料結果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MH_Other_1"/>
          <p:cNvSpPr/>
          <p:nvPr>
            <p:custDataLst>
              <p:tags r:id="rId3"/>
            </p:custDataLst>
          </p:nvPr>
        </p:nvSpPr>
        <p:spPr>
          <a:xfrm>
            <a:off x="5796534" y="2320181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3" name="MH_SubTitle_2"/>
          <p:cNvSpPr/>
          <p:nvPr>
            <p:custDataLst>
              <p:tags r:id="rId4"/>
            </p:custDataLst>
          </p:nvPr>
        </p:nvSpPr>
        <p:spPr>
          <a:xfrm>
            <a:off x="6501383" y="3321367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r>
              <a:rPr lang="zh-TW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關聯性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Other_2"/>
          <p:cNvSpPr/>
          <p:nvPr>
            <p:custDataLst>
              <p:tags r:id="rId5"/>
            </p:custDataLst>
          </p:nvPr>
        </p:nvSpPr>
        <p:spPr>
          <a:xfrm>
            <a:off x="5796534" y="3321367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5" name="MH_SubTitle_3"/>
          <p:cNvSpPr/>
          <p:nvPr>
            <p:custDataLst>
              <p:tags r:id="rId6"/>
            </p:custDataLst>
          </p:nvPr>
        </p:nvSpPr>
        <p:spPr>
          <a:xfrm>
            <a:off x="6501383" y="4322553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結論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Other_3"/>
          <p:cNvSpPr/>
          <p:nvPr>
            <p:custDataLst>
              <p:tags r:id="rId7"/>
            </p:custDataLst>
          </p:nvPr>
        </p:nvSpPr>
        <p:spPr>
          <a:xfrm>
            <a:off x="5796534" y="4322553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kern="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1" name="MH_Others_1"/>
          <p:cNvSpPr txBox="1"/>
          <p:nvPr>
            <p:custDataLst>
              <p:tags r:id="rId8"/>
            </p:custDataLst>
          </p:nvPr>
        </p:nvSpPr>
        <p:spPr>
          <a:xfrm>
            <a:off x="2080352" y="2964274"/>
            <a:ext cx="2873902" cy="10156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目 錄</a:t>
            </a:r>
          </a:p>
        </p:txBody>
      </p:sp>
      <p:sp>
        <p:nvSpPr>
          <p:cNvPr id="17" name="MH_Others_2"/>
          <p:cNvSpPr txBox="1"/>
          <p:nvPr>
            <p:custDataLst>
              <p:tags r:id="rId9"/>
            </p:custDataLst>
          </p:nvPr>
        </p:nvSpPr>
        <p:spPr>
          <a:xfrm>
            <a:off x="2094866" y="3979935"/>
            <a:ext cx="2844872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96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0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1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6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7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21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3" dur="2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4" dur="25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5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3" dur="2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4" dur="25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5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43" dur="2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44" dur="25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45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4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12" grpId="0" animBg="1"/>
          <p:bldP spid="42" grpId="0" animBg="1"/>
          <p:bldP spid="13" grpId="0" animBg="1"/>
          <p:bldP spid="14" grpId="0" animBg="1"/>
          <p:bldP spid="15" grpId="0" animBg="1"/>
          <p:bldP spid="16" grpId="0" animBg="1"/>
          <p:bldP spid="11" grpId="0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0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1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6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7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21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3" dur="2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4" dur="25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5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8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3" dur="2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4" dur="25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5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43" dur="2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44" dur="25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45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46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12" grpId="0" animBg="1"/>
          <p:bldP spid="42" grpId="0" animBg="1"/>
          <p:bldP spid="13" grpId="0" animBg="1"/>
          <p:bldP spid="14" grpId="0" animBg="1"/>
          <p:bldP spid="15" grpId="0" animBg="1"/>
          <p:bldP spid="16" grpId="0" animBg="1"/>
          <p:bldP spid="11" grpId="0"/>
          <p:bldP spid="1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5619514" y="4031281"/>
            <a:ext cx="628109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634564" y="3123810"/>
            <a:ext cx="6281092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TW" altLang="en-US" sz="5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參數設定＆資料結果</a:t>
            </a:r>
            <a:endParaRPr lang="zh-CN" altLang="en-US" sz="5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44799" y="1708340"/>
            <a:ext cx="3828393" cy="4080857"/>
            <a:chOff x="999059" y="1708340"/>
            <a:chExt cx="3828393" cy="4080857"/>
          </a:xfrm>
        </p:grpSpPr>
        <p:grpSp>
          <p:nvGrpSpPr>
            <p:cNvPr id="15" name="组合 14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6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rgbClr val="4D4D4D"/>
                  </a:solidFill>
                  <a:cs typeface="Arial" panose="020B0604020202020204" pitchFamily="34" charset="0"/>
                </a:rPr>
                <a:t>01</a:t>
              </a:r>
              <a:endParaRPr lang="zh-CN" altLang="en-US" sz="180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矩形 259"/>
            <p:cNvSpPr>
              <a:spLocks noChangeArrowheads="1"/>
            </p:cNvSpPr>
            <p:nvPr/>
          </p:nvSpPr>
          <p:spPr bwMode="auto">
            <a:xfrm>
              <a:off x="2438403" y="3696145"/>
              <a:ext cx="139255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dirty="0">
                  <a:solidFill>
                    <a:schemeClr val="bg1"/>
                  </a:solidFill>
                  <a:cs typeface="Arial" panose="020B0604020202020204" pitchFamily="34" charset="0"/>
                </a:rPr>
                <a:t>PART</a:t>
              </a:r>
              <a:endParaRPr lang="en-US" altLang="zh-CN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45776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29148C2E-DFFF-724B-9D28-94B6FB10D15B}"/>
              </a:ext>
            </a:extLst>
          </p:cNvPr>
          <p:cNvSpPr/>
          <p:nvPr/>
        </p:nvSpPr>
        <p:spPr>
          <a:xfrm>
            <a:off x="8468227" y="736005"/>
            <a:ext cx="4225844" cy="6464814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3"/>
          <p:cNvSpPr>
            <a:spLocks noChangeArrowheads="1"/>
          </p:cNvSpPr>
          <p:nvPr/>
        </p:nvSpPr>
        <p:spPr bwMode="auto">
          <a:xfrm>
            <a:off x="8908392" y="2392189"/>
            <a:ext cx="3569656" cy="1042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首先，所有資料跑完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出來的</a:t>
            </a:r>
            <a:r>
              <a:rPr lang="zh-TW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Density</a:t>
            </a:r>
            <a:r>
              <a:rPr lang="zh-TW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0.063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Box 8"/>
          <p:cNvSpPr txBox="1"/>
          <p:nvPr/>
        </p:nvSpPr>
        <p:spPr>
          <a:xfrm>
            <a:off x="4421794" y="345767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參數設定＆資料結果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B9191D1A-995F-CD40-838F-2F23F82EE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99" y="2295070"/>
            <a:ext cx="7569789" cy="2889985"/>
          </a:xfrm>
          <a:prstGeom prst="rect">
            <a:avLst/>
          </a:prstGeom>
        </p:spPr>
      </p:pic>
      <p:sp>
        <p:nvSpPr>
          <p:cNvPr id="34" name="矩形 32">
            <a:extLst>
              <a:ext uri="{FF2B5EF4-FFF2-40B4-BE49-F238E27FC236}">
                <a16:creationId xmlns:a16="http://schemas.microsoft.com/office/drawing/2014/main" id="{67DC9ABB-3663-C34A-A007-0CA4B383F7F4}"/>
              </a:ext>
            </a:extLst>
          </p:cNvPr>
          <p:cNvSpPr/>
          <p:nvPr/>
        </p:nvSpPr>
        <p:spPr>
          <a:xfrm flipH="1">
            <a:off x="8699999" y="1007788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23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21" grpId="0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29148C2E-DFFF-724B-9D28-94B6FB10D15B}"/>
              </a:ext>
            </a:extLst>
          </p:cNvPr>
          <p:cNvSpPr/>
          <p:nvPr/>
        </p:nvSpPr>
        <p:spPr>
          <a:xfrm>
            <a:off x="8468227" y="736005"/>
            <a:ext cx="4225844" cy="6464814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3"/>
          <p:cNvSpPr>
            <a:spLocks noChangeArrowheads="1"/>
          </p:cNvSpPr>
          <p:nvPr/>
        </p:nvSpPr>
        <p:spPr bwMode="auto">
          <a:xfrm>
            <a:off x="8796321" y="2050205"/>
            <a:ext cx="3569656" cy="4844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Support = 0.4</a:t>
            </a:r>
            <a:r>
              <a:rPr lang="zh-TW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的高頻集</a:t>
            </a:r>
            <a:r>
              <a:rPr lang="en-US" altLang="zh-TW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其中發現有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筆規則同時出現編號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50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這部電影。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電影名稱分別為：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 –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玩具總動員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(1995)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50 –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星際大戰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(1977)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100 –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冰血暴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(1996)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174 –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奪寶奇兵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(1981)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181 –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星際大戰六部曲：絕地大反攻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(1981)</a:t>
            </a:r>
          </a:p>
        </p:txBody>
      </p:sp>
      <p:sp>
        <p:nvSpPr>
          <p:cNvPr id="27" name="TextBox 8"/>
          <p:cNvSpPr txBox="1"/>
          <p:nvPr/>
        </p:nvSpPr>
        <p:spPr>
          <a:xfrm>
            <a:off x="4421794" y="345767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參數設定＆資料結果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矩形 32">
            <a:extLst>
              <a:ext uri="{FF2B5EF4-FFF2-40B4-BE49-F238E27FC236}">
                <a16:creationId xmlns:a16="http://schemas.microsoft.com/office/drawing/2014/main" id="{67DC9ABB-3663-C34A-A007-0CA4B383F7F4}"/>
              </a:ext>
            </a:extLst>
          </p:cNvPr>
          <p:cNvSpPr/>
          <p:nvPr/>
        </p:nvSpPr>
        <p:spPr>
          <a:xfrm flipH="1">
            <a:off x="8699999" y="1007788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312FFCC-9E3A-AA4E-AB4A-01FAE420C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887" y="1262614"/>
            <a:ext cx="3960440" cy="5270661"/>
          </a:xfrm>
          <a:prstGeom prst="rect">
            <a:avLst/>
          </a:prstGeom>
        </p:spPr>
      </p:pic>
      <p:sp>
        <p:nvSpPr>
          <p:cNvPr id="5" name="圓角矩形 4">
            <a:extLst>
              <a:ext uri="{FF2B5EF4-FFF2-40B4-BE49-F238E27FC236}">
                <a16:creationId xmlns:a16="http://schemas.microsoft.com/office/drawing/2014/main" id="{483B832B-CAB8-CD42-A9D6-5533D37E128B}"/>
              </a:ext>
            </a:extLst>
          </p:cNvPr>
          <p:cNvSpPr/>
          <p:nvPr/>
        </p:nvSpPr>
        <p:spPr>
          <a:xfrm>
            <a:off x="1748855" y="5272509"/>
            <a:ext cx="4248472" cy="13681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框架 1">
            <a:extLst>
              <a:ext uri="{FF2B5EF4-FFF2-40B4-BE49-F238E27FC236}">
                <a16:creationId xmlns:a16="http://schemas.microsoft.com/office/drawing/2014/main" id="{9366DE7D-5ABC-4B4F-BA6A-409A28431F74}"/>
              </a:ext>
            </a:extLst>
          </p:cNvPr>
          <p:cNvSpPr/>
          <p:nvPr/>
        </p:nvSpPr>
        <p:spPr>
          <a:xfrm>
            <a:off x="8528921" y="3832349"/>
            <a:ext cx="4104456" cy="3296462"/>
          </a:xfrm>
          <a:prstGeom prst="frame">
            <a:avLst>
              <a:gd name="adj1" fmla="val 94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向右箭號 2">
            <a:extLst>
              <a:ext uri="{FF2B5EF4-FFF2-40B4-BE49-F238E27FC236}">
                <a16:creationId xmlns:a16="http://schemas.microsoft.com/office/drawing/2014/main" id="{446C4E2E-1A2F-8A40-8E0D-2240BB55E00B}"/>
              </a:ext>
            </a:extLst>
          </p:cNvPr>
          <p:cNvSpPr/>
          <p:nvPr/>
        </p:nvSpPr>
        <p:spPr>
          <a:xfrm>
            <a:off x="6584705" y="5474329"/>
            <a:ext cx="1296144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779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21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29148C2E-DFFF-724B-9D28-94B6FB10D15B}"/>
              </a:ext>
            </a:extLst>
          </p:cNvPr>
          <p:cNvSpPr/>
          <p:nvPr/>
        </p:nvSpPr>
        <p:spPr>
          <a:xfrm>
            <a:off x="8468227" y="736005"/>
            <a:ext cx="4225844" cy="6464814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3"/>
          <p:cNvSpPr>
            <a:spLocks noChangeArrowheads="1"/>
          </p:cNvSpPr>
          <p:nvPr/>
        </p:nvSpPr>
        <p:spPr bwMode="auto">
          <a:xfrm>
            <a:off x="8796321" y="2050205"/>
            <a:ext cx="3569656" cy="256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Support = 0.4</a:t>
            </a:r>
            <a:r>
              <a:rPr lang="zh-TW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Confidence = 0.8</a:t>
            </a: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的關聯規則結果。</a:t>
            </a:r>
            <a:endParaRPr lang="en-US" altLang="zh-TW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TW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筆規則皆呈現正相關</a:t>
            </a:r>
            <a:endParaRPr lang="en-US" altLang="zh-TW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Box 8"/>
          <p:cNvSpPr txBox="1"/>
          <p:nvPr/>
        </p:nvSpPr>
        <p:spPr>
          <a:xfrm>
            <a:off x="4421794" y="345767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參數設定＆資料結果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矩形 32">
            <a:extLst>
              <a:ext uri="{FF2B5EF4-FFF2-40B4-BE49-F238E27FC236}">
                <a16:creationId xmlns:a16="http://schemas.microsoft.com/office/drawing/2014/main" id="{67DC9ABB-3663-C34A-A007-0CA4B383F7F4}"/>
              </a:ext>
            </a:extLst>
          </p:cNvPr>
          <p:cNvSpPr/>
          <p:nvPr/>
        </p:nvSpPr>
        <p:spPr>
          <a:xfrm flipH="1">
            <a:off x="8699999" y="1007788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6DCC73A-565B-3D40-85EF-8994CF207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73" y="2752229"/>
            <a:ext cx="7923302" cy="2057790"/>
          </a:xfrm>
          <a:prstGeom prst="rect">
            <a:avLst/>
          </a:prstGeom>
        </p:spPr>
      </p:pic>
      <p:sp>
        <p:nvSpPr>
          <p:cNvPr id="16" name="圓角矩形 15">
            <a:extLst>
              <a:ext uri="{FF2B5EF4-FFF2-40B4-BE49-F238E27FC236}">
                <a16:creationId xmlns:a16="http://schemas.microsoft.com/office/drawing/2014/main" id="{A2B8C612-EE00-CD46-BAEE-8A8DCD9924C9}"/>
              </a:ext>
            </a:extLst>
          </p:cNvPr>
          <p:cNvSpPr/>
          <p:nvPr/>
        </p:nvSpPr>
        <p:spPr>
          <a:xfrm>
            <a:off x="5997327" y="2895171"/>
            <a:ext cx="1440160" cy="20577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529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21" grpId="0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29148C2E-DFFF-724B-9D28-94B6FB10D15B}"/>
              </a:ext>
            </a:extLst>
          </p:cNvPr>
          <p:cNvSpPr/>
          <p:nvPr/>
        </p:nvSpPr>
        <p:spPr>
          <a:xfrm>
            <a:off x="8468227" y="736005"/>
            <a:ext cx="4225844" cy="6464814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3"/>
          <p:cNvSpPr>
            <a:spLocks noChangeArrowheads="1"/>
          </p:cNvSpPr>
          <p:nvPr/>
        </p:nvSpPr>
        <p:spPr bwMode="auto">
          <a:xfrm>
            <a:off x="8796321" y="2050205"/>
            <a:ext cx="3569656" cy="2028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Support = 0.3</a:t>
            </a:r>
            <a:r>
              <a:rPr lang="zh-TW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Confidence = 0.8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截取出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lift &gt; 2</a:t>
            </a:r>
            <a:r>
              <a:rPr lang="zh-TW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的</a:t>
            </a:r>
            <a:r>
              <a:rPr lang="en-US" altLang="zh-TW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項</a:t>
            </a:r>
            <a:r>
              <a:rPr lang="zh-TW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規則。</a:t>
            </a:r>
            <a:endParaRPr lang="en-US" altLang="zh-TW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Box 8"/>
          <p:cNvSpPr txBox="1"/>
          <p:nvPr/>
        </p:nvSpPr>
        <p:spPr>
          <a:xfrm>
            <a:off x="4421794" y="345767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參數設定＆資料結果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矩形 32">
            <a:extLst>
              <a:ext uri="{FF2B5EF4-FFF2-40B4-BE49-F238E27FC236}">
                <a16:creationId xmlns:a16="http://schemas.microsoft.com/office/drawing/2014/main" id="{67DC9ABB-3663-C34A-A007-0CA4B383F7F4}"/>
              </a:ext>
            </a:extLst>
          </p:cNvPr>
          <p:cNvSpPr/>
          <p:nvPr/>
        </p:nvSpPr>
        <p:spPr>
          <a:xfrm flipH="1">
            <a:off x="8699999" y="1007788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7341C5E-33F9-264D-A8B5-C7923C10D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6" y="2536205"/>
            <a:ext cx="7893155" cy="2664296"/>
          </a:xfrm>
          <a:prstGeom prst="rect">
            <a:avLst/>
          </a:prstGeom>
        </p:spPr>
      </p:pic>
      <p:sp>
        <p:nvSpPr>
          <p:cNvPr id="13" name="圓角矩形 12">
            <a:extLst>
              <a:ext uri="{FF2B5EF4-FFF2-40B4-BE49-F238E27FC236}">
                <a16:creationId xmlns:a16="http://schemas.microsoft.com/office/drawing/2014/main" id="{4EACAEC2-A18A-394E-9FE1-ABB0DCF22009}"/>
              </a:ext>
            </a:extLst>
          </p:cNvPr>
          <p:cNvSpPr/>
          <p:nvPr/>
        </p:nvSpPr>
        <p:spPr>
          <a:xfrm>
            <a:off x="6340908" y="2320181"/>
            <a:ext cx="1168587" cy="30243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框架 10">
            <a:extLst>
              <a:ext uri="{FF2B5EF4-FFF2-40B4-BE49-F238E27FC236}">
                <a16:creationId xmlns:a16="http://schemas.microsoft.com/office/drawing/2014/main" id="{7330CAEC-A17C-D648-A155-19FE42743612}"/>
              </a:ext>
            </a:extLst>
          </p:cNvPr>
          <p:cNvSpPr/>
          <p:nvPr/>
        </p:nvSpPr>
        <p:spPr>
          <a:xfrm>
            <a:off x="8528921" y="3832349"/>
            <a:ext cx="4104456" cy="3296462"/>
          </a:xfrm>
          <a:prstGeom prst="frame">
            <a:avLst>
              <a:gd name="adj1" fmla="val 94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FA8E727-7049-D747-843C-563FC1DCE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999" y="4818197"/>
            <a:ext cx="3665978" cy="1330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具強烈正相關性！</a:t>
            </a:r>
            <a:endParaRPr lang="en-US" altLang="zh-TW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但是通常以</a:t>
            </a:r>
            <a:r>
              <a:rPr lang="en-US" altLang="zh-TW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Support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為優先考量，因此暫不深入研究此部分。</a:t>
            </a:r>
            <a:endParaRPr lang="en-US" altLang="zh-TW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5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21" grpId="0"/>
      <p:bldP spid="34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6213351" y="3991640"/>
            <a:ext cx="414367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205067" y="3123810"/>
            <a:ext cx="216024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TW" altLang="en-US" sz="5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關聯性</a:t>
            </a:r>
            <a:endParaRPr lang="zh-CN" altLang="en-US" sz="5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44799" y="1708340"/>
            <a:ext cx="3828393" cy="4080857"/>
            <a:chOff x="999059" y="1708340"/>
            <a:chExt cx="3828393" cy="4080857"/>
          </a:xfrm>
        </p:grpSpPr>
        <p:grpSp>
          <p:nvGrpSpPr>
            <p:cNvPr id="15" name="组合 14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6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rgbClr val="4D4D4D"/>
                  </a:solidFill>
                  <a:cs typeface="Arial" panose="020B0604020202020204" pitchFamily="34" charset="0"/>
                </a:rPr>
                <a:t>02</a:t>
              </a:r>
              <a:endParaRPr lang="zh-CN" altLang="en-US" sz="180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矩形 259"/>
            <p:cNvSpPr>
              <a:spLocks noChangeArrowheads="1"/>
            </p:cNvSpPr>
            <p:nvPr/>
          </p:nvSpPr>
          <p:spPr bwMode="auto">
            <a:xfrm>
              <a:off x="2438403" y="3696145"/>
              <a:ext cx="139255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dirty="0">
                  <a:solidFill>
                    <a:schemeClr val="bg1"/>
                  </a:solidFill>
                  <a:cs typeface="Arial" panose="020B0604020202020204" pitchFamily="34" charset="0"/>
                </a:rPr>
                <a:t>PART</a:t>
              </a:r>
              <a:endParaRPr lang="en-US" altLang="zh-CN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26073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0" y="952029"/>
            <a:ext cx="4917206" cy="595514"/>
            <a:chOff x="5128062" y="3934054"/>
            <a:chExt cx="4662752" cy="515155"/>
          </a:xfrm>
          <a:solidFill>
            <a:srgbClr val="FFAB26"/>
          </a:solidFill>
        </p:grpSpPr>
        <p:sp>
          <p:nvSpPr>
            <p:cNvPr id="11" name="Rectangle 10"/>
            <p:cNvSpPr/>
            <p:nvPr/>
          </p:nvSpPr>
          <p:spPr>
            <a:xfrm>
              <a:off x="5128064" y="3934054"/>
              <a:ext cx="464234" cy="5151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Pentagon 6"/>
            <p:cNvSpPr/>
            <p:nvPr/>
          </p:nvSpPr>
          <p:spPr>
            <a:xfrm>
              <a:off x="5128062" y="3934054"/>
              <a:ext cx="4662752" cy="515154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[3] </a:t>
              </a:r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星際大戰</a:t>
              </a:r>
              <a:r>
                <a:rPr lang="zh-TW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r>
                <a:rPr lang="en-US" altLang="zh-TW" sz="2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Wingdings" pitchFamily="2" charset="2"/>
                </a:rPr>
                <a:t>&lt; = &gt; </a:t>
              </a:r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Wingdings" pitchFamily="2" charset="2"/>
                </a:rPr>
                <a:t>星際大戰六部曲</a:t>
              </a:r>
              <a:endParaRPr lang="en-GB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9" name="TextBox 8"/>
          <p:cNvSpPr txBox="1"/>
          <p:nvPr/>
        </p:nvSpPr>
        <p:spPr>
          <a:xfrm>
            <a:off x="4454798" y="345767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關聯性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C9799F6A-ED0C-FA4E-AD1B-F43F3DE49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203101"/>
              </p:ext>
            </p:extLst>
          </p:nvPr>
        </p:nvGraphicFramePr>
        <p:xfrm>
          <a:off x="734252" y="2160342"/>
          <a:ext cx="11206998" cy="3400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5666">
                  <a:extLst>
                    <a:ext uri="{9D8B030D-6E8A-4147-A177-3AD203B41FA5}">
                      <a16:colId xmlns:a16="http://schemas.microsoft.com/office/drawing/2014/main" val="301126555"/>
                    </a:ext>
                  </a:extLst>
                </a:gridCol>
                <a:gridCol w="3735666">
                  <a:extLst>
                    <a:ext uri="{9D8B030D-6E8A-4147-A177-3AD203B41FA5}">
                      <a16:colId xmlns:a16="http://schemas.microsoft.com/office/drawing/2014/main" val="48691483"/>
                    </a:ext>
                  </a:extLst>
                </a:gridCol>
                <a:gridCol w="3735666">
                  <a:extLst>
                    <a:ext uri="{9D8B030D-6E8A-4147-A177-3AD203B41FA5}">
                      <a16:colId xmlns:a16="http://schemas.microsoft.com/office/drawing/2014/main" val="2154610330"/>
                    </a:ext>
                  </a:extLst>
                </a:gridCol>
              </a:tblGrid>
              <a:tr h="6800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58180"/>
                  </a:ext>
                </a:extLst>
              </a:tr>
              <a:tr h="6800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780141"/>
                  </a:ext>
                </a:extLst>
              </a:tr>
              <a:tr h="6800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21049"/>
                  </a:ext>
                </a:extLst>
              </a:tr>
              <a:tr h="6800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342369"/>
                  </a:ext>
                </a:extLst>
              </a:tr>
              <a:tr h="6800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249462"/>
                  </a:ext>
                </a:extLst>
              </a:tr>
            </a:tbl>
          </a:graphicData>
        </a:graphic>
      </p:graphicFrame>
      <p:sp>
        <p:nvSpPr>
          <p:cNvPr id="20" name="TextBox 12">
            <a:extLst>
              <a:ext uri="{FF2B5EF4-FFF2-40B4-BE49-F238E27FC236}">
                <a16:creationId xmlns:a16="http://schemas.microsoft.com/office/drawing/2014/main" id="{AD5CE643-B07D-6C43-8D50-FA1A996E124A}"/>
              </a:ext>
            </a:extLst>
          </p:cNvPr>
          <p:cNvSpPr txBox="1"/>
          <p:nvPr/>
        </p:nvSpPr>
        <p:spPr>
          <a:xfrm>
            <a:off x="1921720" y="2266713"/>
            <a:ext cx="1433406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編號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/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項目</a:t>
            </a:r>
            <a:endParaRPr lang="en-GB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TextBox 12">
            <a:extLst>
              <a:ext uri="{FF2B5EF4-FFF2-40B4-BE49-F238E27FC236}">
                <a16:creationId xmlns:a16="http://schemas.microsoft.com/office/drawing/2014/main" id="{A9F66972-C371-7A4B-AD42-68E5ED3433D7}"/>
              </a:ext>
            </a:extLst>
          </p:cNvPr>
          <p:cNvSpPr txBox="1"/>
          <p:nvPr/>
        </p:nvSpPr>
        <p:spPr>
          <a:xfrm>
            <a:off x="2240351" y="2922792"/>
            <a:ext cx="748923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導演</a:t>
            </a:r>
            <a:endParaRPr lang="en-GB" sz="2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id="{741E2B8A-3145-7049-BE7C-A0338C87E60E}"/>
              </a:ext>
            </a:extLst>
          </p:cNvPr>
          <p:cNvSpPr txBox="1"/>
          <p:nvPr/>
        </p:nvSpPr>
        <p:spPr>
          <a:xfrm>
            <a:off x="2240351" y="3636269"/>
            <a:ext cx="748923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編劇</a:t>
            </a:r>
            <a:endParaRPr lang="en-GB" sz="2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Box 12">
            <a:extLst>
              <a:ext uri="{FF2B5EF4-FFF2-40B4-BE49-F238E27FC236}">
                <a16:creationId xmlns:a16="http://schemas.microsoft.com/office/drawing/2014/main" id="{BBCFF16A-DA5D-004E-9563-1A2C4374C387}"/>
              </a:ext>
            </a:extLst>
          </p:cNvPr>
          <p:cNvSpPr txBox="1"/>
          <p:nvPr/>
        </p:nvSpPr>
        <p:spPr>
          <a:xfrm>
            <a:off x="1981833" y="4315054"/>
            <a:ext cx="1313180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發行年份</a:t>
            </a:r>
            <a:endParaRPr lang="en-GB" sz="2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1B25670F-1318-234E-850C-A9F58360744C}"/>
              </a:ext>
            </a:extLst>
          </p:cNvPr>
          <p:cNvSpPr txBox="1"/>
          <p:nvPr/>
        </p:nvSpPr>
        <p:spPr>
          <a:xfrm>
            <a:off x="2122898" y="4993839"/>
            <a:ext cx="1031051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製片商</a:t>
            </a:r>
            <a:endParaRPr lang="en-GB" sz="2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117A3570-2748-644A-970D-D40033E5EF6C}"/>
              </a:ext>
            </a:extLst>
          </p:cNvPr>
          <p:cNvSpPr txBox="1"/>
          <p:nvPr/>
        </p:nvSpPr>
        <p:spPr>
          <a:xfrm>
            <a:off x="5513096" y="2266713"/>
            <a:ext cx="1832553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[50]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星際大戰</a:t>
            </a:r>
            <a:endParaRPr lang="en-GB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Box 12">
            <a:extLst>
              <a:ext uri="{FF2B5EF4-FFF2-40B4-BE49-F238E27FC236}">
                <a16:creationId xmlns:a16="http://schemas.microsoft.com/office/drawing/2014/main" id="{09F6EF83-8CA0-4C42-AFD7-033C90BB3486}"/>
              </a:ext>
            </a:extLst>
          </p:cNvPr>
          <p:cNvSpPr txBox="1"/>
          <p:nvPr/>
        </p:nvSpPr>
        <p:spPr>
          <a:xfrm>
            <a:off x="8798298" y="2272826"/>
            <a:ext cx="2844048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[181]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星際大戰六部曲</a:t>
            </a:r>
            <a:endParaRPr lang="en-GB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Box 12">
            <a:extLst>
              <a:ext uri="{FF2B5EF4-FFF2-40B4-BE49-F238E27FC236}">
                <a16:creationId xmlns:a16="http://schemas.microsoft.com/office/drawing/2014/main" id="{AC53F209-3CAE-A945-A673-5BED2B89DF68}"/>
              </a:ext>
            </a:extLst>
          </p:cNvPr>
          <p:cNvSpPr txBox="1"/>
          <p:nvPr/>
        </p:nvSpPr>
        <p:spPr>
          <a:xfrm>
            <a:off x="5598057" y="3628359"/>
            <a:ext cx="1662635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喬治</a:t>
            </a:r>
            <a:r>
              <a:rPr lang="zh-TW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∙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盧卡斯</a:t>
            </a:r>
            <a:endParaRPr lang="en-GB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12">
            <a:extLst>
              <a:ext uri="{FF2B5EF4-FFF2-40B4-BE49-F238E27FC236}">
                <a16:creationId xmlns:a16="http://schemas.microsoft.com/office/drawing/2014/main" id="{A11BDA31-D767-3241-89BB-A1A7345C4F7D}"/>
              </a:ext>
            </a:extLst>
          </p:cNvPr>
          <p:cNvSpPr txBox="1"/>
          <p:nvPr/>
        </p:nvSpPr>
        <p:spPr>
          <a:xfrm>
            <a:off x="9389007" y="3628359"/>
            <a:ext cx="1662635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喬治</a:t>
            </a:r>
            <a:r>
              <a:rPr lang="zh-TW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∙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盧卡斯</a:t>
            </a:r>
            <a:endParaRPr lang="en-GB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12">
            <a:extLst>
              <a:ext uri="{FF2B5EF4-FFF2-40B4-BE49-F238E27FC236}">
                <a16:creationId xmlns:a16="http://schemas.microsoft.com/office/drawing/2014/main" id="{D14109AF-C123-2F44-95D6-1F654736002B}"/>
              </a:ext>
            </a:extLst>
          </p:cNvPr>
          <p:cNvSpPr txBox="1"/>
          <p:nvPr/>
        </p:nvSpPr>
        <p:spPr>
          <a:xfrm>
            <a:off x="5598056" y="2947536"/>
            <a:ext cx="1662635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喬治</a:t>
            </a:r>
            <a:r>
              <a:rPr lang="zh-TW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∙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盧卡斯</a:t>
            </a:r>
            <a:endParaRPr lang="en-GB" sz="2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12">
            <a:extLst>
              <a:ext uri="{FF2B5EF4-FFF2-40B4-BE49-F238E27FC236}">
                <a16:creationId xmlns:a16="http://schemas.microsoft.com/office/drawing/2014/main" id="{9997FB20-05E2-4A42-8C93-2334C7D4F6FF}"/>
              </a:ext>
            </a:extLst>
          </p:cNvPr>
          <p:cNvSpPr txBox="1"/>
          <p:nvPr/>
        </p:nvSpPr>
        <p:spPr>
          <a:xfrm>
            <a:off x="9389006" y="2947536"/>
            <a:ext cx="1662635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理察</a:t>
            </a:r>
            <a:r>
              <a:rPr lang="zh-TW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∙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馬昆德</a:t>
            </a:r>
            <a:endParaRPr lang="en-GB" sz="2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TextBox 12">
            <a:extLst>
              <a:ext uri="{FF2B5EF4-FFF2-40B4-BE49-F238E27FC236}">
                <a16:creationId xmlns:a16="http://schemas.microsoft.com/office/drawing/2014/main" id="{E57FCB34-8A33-C142-9758-392596CB8F1F}"/>
              </a:ext>
            </a:extLst>
          </p:cNvPr>
          <p:cNvSpPr txBox="1"/>
          <p:nvPr/>
        </p:nvSpPr>
        <p:spPr>
          <a:xfrm>
            <a:off x="5915199" y="4315054"/>
            <a:ext cx="845103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1977</a:t>
            </a:r>
            <a:endParaRPr lang="en-GB" sz="2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Box 12">
            <a:extLst>
              <a:ext uri="{FF2B5EF4-FFF2-40B4-BE49-F238E27FC236}">
                <a16:creationId xmlns:a16="http://schemas.microsoft.com/office/drawing/2014/main" id="{464BE98C-F891-7344-AD25-42716F3171CE}"/>
              </a:ext>
            </a:extLst>
          </p:cNvPr>
          <p:cNvSpPr txBox="1"/>
          <p:nvPr/>
        </p:nvSpPr>
        <p:spPr>
          <a:xfrm>
            <a:off x="9797771" y="4305332"/>
            <a:ext cx="845103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1983</a:t>
            </a:r>
            <a:endParaRPr lang="en-GB" sz="2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TextBox 12">
            <a:extLst>
              <a:ext uri="{FF2B5EF4-FFF2-40B4-BE49-F238E27FC236}">
                <a16:creationId xmlns:a16="http://schemas.microsoft.com/office/drawing/2014/main" id="{8678E863-A28E-BE47-A2E4-6446816FC6D5}"/>
              </a:ext>
            </a:extLst>
          </p:cNvPr>
          <p:cNvSpPr txBox="1"/>
          <p:nvPr/>
        </p:nvSpPr>
        <p:spPr>
          <a:xfrm>
            <a:off x="5540094" y="4993839"/>
            <a:ext cx="1595309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盧卡斯影業</a:t>
            </a:r>
            <a:endParaRPr lang="en-GB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TextBox 12">
            <a:extLst>
              <a:ext uri="{FF2B5EF4-FFF2-40B4-BE49-F238E27FC236}">
                <a16:creationId xmlns:a16="http://schemas.microsoft.com/office/drawing/2014/main" id="{F641B05F-A3B1-6C43-B4BB-97B3CCA8BC58}"/>
              </a:ext>
            </a:extLst>
          </p:cNvPr>
          <p:cNvSpPr txBox="1"/>
          <p:nvPr/>
        </p:nvSpPr>
        <p:spPr>
          <a:xfrm>
            <a:off x="9427527" y="4993839"/>
            <a:ext cx="1595309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盧卡斯影業</a:t>
            </a:r>
            <a:endParaRPr lang="en-GB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Box 12">
            <a:extLst>
              <a:ext uri="{FF2B5EF4-FFF2-40B4-BE49-F238E27FC236}">
                <a16:creationId xmlns:a16="http://schemas.microsoft.com/office/drawing/2014/main" id="{561A3B2A-6183-554D-B660-69A31D5FBAA9}"/>
              </a:ext>
            </a:extLst>
          </p:cNvPr>
          <p:cNvSpPr txBox="1"/>
          <p:nvPr/>
        </p:nvSpPr>
        <p:spPr>
          <a:xfrm>
            <a:off x="5159170" y="1011479"/>
            <a:ext cx="5008935" cy="46416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Support = 0.51 ; Confidence = 0.95</a:t>
            </a:r>
          </a:p>
        </p:txBody>
      </p:sp>
    </p:spTree>
    <p:extLst>
      <p:ext uri="{BB962C8B-B14F-4D97-AF65-F5344CB8AC3E}">
        <p14:creationId xmlns:p14="http://schemas.microsoft.com/office/powerpoint/2010/main" val="392176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4" grpId="0"/>
      <p:bldP spid="25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7" grpId="0"/>
      <p:bldP spid="38" grpId="0"/>
      <p:bldP spid="40" grpId="0"/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208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自定义设计方案">
  <a:themeElements>
    <a:clrScheme name="自定义 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4754"/>
      </a:accent1>
      <a:accent2>
        <a:srgbClr val="00939F"/>
      </a:accent2>
      <a:accent3>
        <a:srgbClr val="F6AA26"/>
      </a:accent3>
      <a:accent4>
        <a:srgbClr val="EA552B"/>
      </a:accent4>
      <a:accent5>
        <a:srgbClr val="956134"/>
      </a:accent5>
      <a:accent6>
        <a:srgbClr val="394754"/>
      </a:accent6>
      <a:hlink>
        <a:srgbClr val="00939F"/>
      </a:hlink>
      <a:folHlink>
        <a:srgbClr val="F6AA2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535</Words>
  <Application>Microsoft Macintosh PowerPoint</Application>
  <PresentationFormat>自訂</PresentationFormat>
  <Paragraphs>126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新細明體</vt:lpstr>
      <vt:lpstr>微软雅黑</vt:lpstr>
      <vt:lpstr>宋体</vt:lpstr>
      <vt:lpstr>Arial</vt:lpstr>
      <vt:lpstr>Calibri</vt:lpstr>
      <vt:lpstr>Wingdings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bt208</dc:title>
  <dc:creator/>
  <cp:lastModifiedBy/>
  <cp:revision>1</cp:revision>
  <dcterms:created xsi:type="dcterms:W3CDTF">2016-11-28T19:55:50Z</dcterms:created>
  <dcterms:modified xsi:type="dcterms:W3CDTF">2020-03-25T16:55:03Z</dcterms:modified>
</cp:coreProperties>
</file>