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60" r:id="rId5"/>
    <p:sldId id="259"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9/26/2020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9/26/2020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9/26/2020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9/26/2020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9/26/2020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9/26/2020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9/26/2020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3.us.cloud-object-storage.appdomain.cloud/cf-courses-data/CognitiveClass/DP0701EN/version-2/Data-Collisions.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F5510-BA13-4BE5-9837-01902A402A67}"/>
              </a:ext>
            </a:extLst>
          </p:cNvPr>
          <p:cNvSpPr>
            <a:spLocks noGrp="1"/>
          </p:cNvSpPr>
          <p:nvPr>
            <p:ph type="ctrTitle"/>
          </p:nvPr>
        </p:nvSpPr>
        <p:spPr/>
        <p:txBody>
          <a:bodyPr/>
          <a:lstStyle/>
          <a:p>
            <a:r>
              <a:rPr lang="en-US" dirty="0"/>
              <a:t>CAR ACCIDENT PREDICTION MODEL</a:t>
            </a:r>
          </a:p>
        </p:txBody>
      </p:sp>
      <p:sp>
        <p:nvSpPr>
          <p:cNvPr id="3" name="Subtitle 2">
            <a:extLst>
              <a:ext uri="{FF2B5EF4-FFF2-40B4-BE49-F238E27FC236}">
                <a16:creationId xmlns:a16="http://schemas.microsoft.com/office/drawing/2014/main" id="{397B69D6-B07D-4B9C-B66A-A5582009CBD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209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C7A62-402A-4132-8305-9CA938219F5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4F38003-F536-4B6C-A2B3-D30EBA47F6F5}"/>
              </a:ext>
            </a:extLst>
          </p:cNvPr>
          <p:cNvSpPr>
            <a:spLocks noGrp="1"/>
          </p:cNvSpPr>
          <p:nvPr>
            <p:ph idx="1"/>
          </p:nvPr>
        </p:nvSpPr>
        <p:spPr/>
        <p:txBody>
          <a:bodyPr/>
          <a:lstStyle/>
          <a:p>
            <a:r>
              <a:rPr lang="en-US" dirty="0"/>
              <a:t>This work highlights that machine learning techniques can be used to probe historical data in order to make reliable predictions about the outcome of road traffic accidents, given information which is available at the time when an accident is reported. </a:t>
            </a:r>
          </a:p>
          <a:p>
            <a:r>
              <a:rPr lang="en-US" dirty="0"/>
              <a:t>This model can be extended to include new features or applied to accident databases in other cities/regions. By doing so, city planners can gain insight into the road conditions/features which are associated with high accident severity, and use this insight to improve road design. </a:t>
            </a:r>
          </a:p>
          <a:p>
            <a:r>
              <a:rPr lang="en-US" dirty="0"/>
              <a:t>Additionally, by predicting accident severity as functions of weather, date, location and road conditions, this model may be able to help aid the decision making of emergency services call handlers, by allowing them to prioritize resources toward collisions with a greater likelihood of severe consequences.</a:t>
            </a:r>
          </a:p>
        </p:txBody>
      </p:sp>
    </p:spTree>
    <p:extLst>
      <p:ext uri="{BB962C8B-B14F-4D97-AF65-F5344CB8AC3E}">
        <p14:creationId xmlns:p14="http://schemas.microsoft.com/office/powerpoint/2010/main" val="494265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39338-5B9E-40D7-B1EB-347C17DFBF50}"/>
              </a:ext>
            </a:extLst>
          </p:cNvPr>
          <p:cNvSpPr>
            <a:spLocks noGrp="1"/>
          </p:cNvSpPr>
          <p:nvPr>
            <p:ph type="title"/>
          </p:nvPr>
        </p:nvSpPr>
        <p:spPr/>
        <p:txBody>
          <a:bodyPr>
            <a:normAutofit/>
          </a:bodyPr>
          <a:lstStyle/>
          <a:p>
            <a:r>
              <a:rPr lang="en-US" altLang="en-US" sz="3200" dirty="0"/>
              <a:t>BACKGROUND</a:t>
            </a:r>
            <a:endParaRPr lang="en-US" sz="3200" dirty="0"/>
          </a:p>
        </p:txBody>
      </p:sp>
      <p:sp>
        <p:nvSpPr>
          <p:cNvPr id="3" name="Content Placeholder 2">
            <a:extLst>
              <a:ext uri="{FF2B5EF4-FFF2-40B4-BE49-F238E27FC236}">
                <a16:creationId xmlns:a16="http://schemas.microsoft.com/office/drawing/2014/main" id="{8313B82D-B204-443C-823E-49DB9394737B}"/>
              </a:ext>
            </a:extLst>
          </p:cNvPr>
          <p:cNvSpPr>
            <a:spLocks noGrp="1"/>
          </p:cNvSpPr>
          <p:nvPr>
            <p:ph idx="1"/>
          </p:nvPr>
        </p:nvSpPr>
        <p:spPr/>
        <p:txBody>
          <a:bodyPr/>
          <a:lstStyle/>
          <a:p>
            <a:r>
              <a:rPr lang="en-US" dirty="0"/>
              <a:t>The main aim of building a  prediction model for car severity is to help government authority responsible to road transport safety to derive insight and take due actions such as safety boards, street light facility, road repair </a:t>
            </a:r>
            <a:r>
              <a:rPr lang="en-US" dirty="0" err="1"/>
              <a:t>etc</a:t>
            </a:r>
            <a:r>
              <a:rPr lang="en-US" dirty="0"/>
              <a:t> on road based where there is high prediction of severe accidents is high.</a:t>
            </a:r>
          </a:p>
          <a:p>
            <a:r>
              <a:rPr lang="en-US" dirty="0"/>
              <a:t>This prediction model can also be leveraged by car derivers get insight and take more care and caution while driving based on accident severity prediction model.</a:t>
            </a:r>
          </a:p>
          <a:p>
            <a:r>
              <a:rPr lang="en-US" dirty="0"/>
              <a:t>This prediction model will use sample data of car collisions/accidents from a city and use the same to predict accident severity based on factors from the sample data such as address type, road junction type, light condition, weather condition and road condition.</a:t>
            </a:r>
          </a:p>
          <a:p>
            <a:endParaRPr lang="en-US" dirty="0"/>
          </a:p>
        </p:txBody>
      </p:sp>
    </p:spTree>
    <p:extLst>
      <p:ext uri="{BB962C8B-B14F-4D97-AF65-F5344CB8AC3E}">
        <p14:creationId xmlns:p14="http://schemas.microsoft.com/office/powerpoint/2010/main" val="1260357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4ED61-1377-4986-B548-D7B121DFF7F1}"/>
              </a:ext>
            </a:extLst>
          </p:cNvPr>
          <p:cNvSpPr>
            <a:spLocks noGrp="1"/>
          </p:cNvSpPr>
          <p:nvPr>
            <p:ph type="title"/>
          </p:nvPr>
        </p:nvSpPr>
        <p:spPr/>
        <p:txBody>
          <a:bodyPr/>
          <a:lstStyle/>
          <a:p>
            <a:r>
              <a:rPr lang="en-US" altLang="en-US" dirty="0"/>
              <a:t>Data &amp; TOOLS</a:t>
            </a:r>
            <a:br>
              <a:rPr lang="en-US" altLang="en-US" dirty="0"/>
            </a:br>
            <a:endParaRPr lang="en-US" dirty="0"/>
          </a:p>
        </p:txBody>
      </p:sp>
      <p:sp>
        <p:nvSpPr>
          <p:cNvPr id="3" name="Content Placeholder 2">
            <a:extLst>
              <a:ext uri="{FF2B5EF4-FFF2-40B4-BE49-F238E27FC236}">
                <a16:creationId xmlns:a16="http://schemas.microsoft.com/office/drawing/2014/main" id="{B7E59A49-C5A4-4DC7-9180-695C8D2D6288}"/>
              </a:ext>
            </a:extLst>
          </p:cNvPr>
          <p:cNvSpPr>
            <a:spLocks noGrp="1"/>
          </p:cNvSpPr>
          <p:nvPr>
            <p:ph idx="1"/>
          </p:nvPr>
        </p:nvSpPr>
        <p:spPr>
          <a:xfrm>
            <a:off x="3897843" y="752475"/>
            <a:ext cx="7315200" cy="5908548"/>
          </a:xfrm>
        </p:spPr>
        <p:txBody>
          <a:bodyPr>
            <a:normAutofit fontScale="92500" lnSpcReduction="10000"/>
          </a:bodyPr>
          <a:lstStyle/>
          <a:p>
            <a:pPr marL="742950" lvl="1" indent="-285750">
              <a:buFont typeface="Arial" panose="020B0604020202020204" pitchFamily="34" charset="0"/>
              <a:buChar char="•"/>
            </a:pPr>
            <a:r>
              <a:rPr lang="en-US" dirty="0"/>
              <a:t> Sample data is of accident information.</a:t>
            </a:r>
          </a:p>
          <a:p>
            <a:pPr marL="742950" lvl="1" indent="-285750">
              <a:buFont typeface="Arial" panose="020B0604020202020204" pitchFamily="34" charset="0"/>
              <a:buChar char="•"/>
            </a:pPr>
            <a:r>
              <a:rPr lang="en-US" dirty="0"/>
              <a:t> It provides accident severity along with several features including address type, junction type ,light condition, weather condition and road condition etc. associated with the accident record. </a:t>
            </a:r>
          </a:p>
          <a:p>
            <a:pPr marL="742950" lvl="1" indent="-285750">
              <a:buFont typeface="Arial" panose="020B0604020202020204" pitchFamily="34" charset="0"/>
              <a:buChar char="•"/>
            </a:pPr>
            <a:r>
              <a:rPr lang="en-US" dirty="0"/>
              <a:t>We will use these features and check if prediction model for accident severity can be built based on these features to help government authority to take measure to avoid the severe accidents.</a:t>
            </a:r>
          </a:p>
          <a:p>
            <a:pPr marL="742950" lvl="1" indent="-285750">
              <a:buFont typeface="Arial" panose="020B0604020202020204" pitchFamily="34" charset="0"/>
              <a:buChar char="•"/>
            </a:pPr>
            <a:r>
              <a:rPr lang="en-US" dirty="0"/>
              <a:t> Severity of accident is what we will try to build a prediction model for based on the features. </a:t>
            </a:r>
            <a:endParaRPr lang="en-IN" dirty="0"/>
          </a:p>
          <a:p>
            <a:pPr marL="742950" lvl="1" indent="-285750">
              <a:buFont typeface="Arial" panose="020B0604020202020204" pitchFamily="34" charset="0"/>
              <a:buChar char="•"/>
            </a:pPr>
            <a:r>
              <a:rPr lang="en-IN" dirty="0"/>
              <a:t>Input Data: </a:t>
            </a:r>
            <a:r>
              <a:rPr lang="en-US" dirty="0"/>
              <a:t>The dataset used in this project is provided at the link is: </a:t>
            </a:r>
            <a:r>
              <a:rPr lang="en-US" dirty="0">
                <a:hlinkClick r:id="rId2">
                  <a:extLst>
                    <a:ext uri="{A12FA001-AC4F-418D-AE19-62706E023703}">
                      <ahyp:hlinkClr xmlns:ahyp="http://schemas.microsoft.com/office/drawing/2018/hyperlinkcolor" val="tx"/>
                    </a:ext>
                  </a:extLst>
                </a:hlinkClick>
              </a:rPr>
              <a:t>https://s3.us.cloud-object-storage.appdomain.cloud/cf-courses-data/CognitiveClass/DP0701EN/version-2/Data-Collisions.csv</a:t>
            </a:r>
            <a:endParaRPr lang="en-US" dirty="0"/>
          </a:p>
          <a:p>
            <a:pPr marL="742950" lvl="1" indent="-285750">
              <a:buFont typeface="Arial" panose="020B0604020202020204" pitchFamily="34" charset="0"/>
              <a:buChar char="•"/>
            </a:pPr>
            <a:r>
              <a:rPr lang="en-US" dirty="0"/>
              <a:t>Description of data: </a:t>
            </a:r>
          </a:p>
          <a:p>
            <a:pPr marL="1200150" lvl="2" indent="-285750">
              <a:buFont typeface="Arial" panose="020B0604020202020204" pitchFamily="34" charset="0"/>
              <a:buChar char="•"/>
            </a:pPr>
            <a:r>
              <a:rPr lang="en-US" sz="1800" dirty="0"/>
              <a:t> SEVERITYCODE- Injury Collision, Property Damage are the two categories.</a:t>
            </a:r>
          </a:p>
          <a:p>
            <a:pPr marL="1200150" lvl="2" indent="-285750">
              <a:buFont typeface="Arial" panose="020B0604020202020204" pitchFamily="34" charset="0"/>
              <a:buChar char="•"/>
            </a:pPr>
            <a:r>
              <a:rPr lang="en-US" sz="1800" dirty="0"/>
              <a:t> ADDRTYPE - Collision address type: • Alley • Block • Intersection</a:t>
            </a:r>
          </a:p>
          <a:p>
            <a:pPr marL="1200150" lvl="2" indent="-285750">
              <a:buFont typeface="Arial" panose="020B0604020202020204" pitchFamily="34" charset="0"/>
              <a:buChar char="•"/>
            </a:pPr>
            <a:r>
              <a:rPr lang="en-US" sz="1800" dirty="0"/>
              <a:t>WEATHER- A description of the weather conditions during the time of the collision </a:t>
            </a:r>
          </a:p>
          <a:p>
            <a:pPr marL="1200150" lvl="2" indent="-285750">
              <a:buFont typeface="Arial" panose="020B0604020202020204" pitchFamily="34" charset="0"/>
              <a:buChar char="•"/>
            </a:pPr>
            <a:r>
              <a:rPr lang="en-US" sz="1800" dirty="0"/>
              <a:t>ROADCOND- The condition of the road during the collision</a:t>
            </a:r>
          </a:p>
          <a:p>
            <a:pPr marL="1200150" lvl="2" indent="-285750">
              <a:buFont typeface="Arial" panose="020B0604020202020204" pitchFamily="34" charset="0"/>
              <a:buChar char="•"/>
            </a:pPr>
            <a:r>
              <a:rPr lang="en-US" sz="1800" dirty="0"/>
              <a:t>LIGHTCOND - The light conditions during the collision.</a:t>
            </a:r>
          </a:p>
          <a:p>
            <a:pPr marL="742950" lvl="1" indent="-285750">
              <a:buFont typeface="Arial" panose="020B0604020202020204" pitchFamily="34" charset="0"/>
              <a:buChar char="•"/>
            </a:pPr>
            <a:r>
              <a:rPr lang="en-IN" dirty="0"/>
              <a:t>Python : backend coding and logic implementation</a:t>
            </a:r>
          </a:p>
          <a:p>
            <a:pPr marL="1200150" lvl="2" indent="-285750">
              <a:buFont typeface="Arial" panose="020B0604020202020204" pitchFamily="34" charset="0"/>
              <a:buChar char="•"/>
            </a:pPr>
            <a:r>
              <a:rPr lang="en-IN" sz="1800" dirty="0"/>
              <a:t>Logistic Regression</a:t>
            </a:r>
          </a:p>
          <a:p>
            <a:pPr marL="1200150" lvl="2" indent="-285750">
              <a:buFont typeface="Arial" panose="020B0604020202020204" pitchFamily="34" charset="0"/>
              <a:buChar char="•"/>
            </a:pPr>
            <a:r>
              <a:rPr lang="en-IN" sz="1800" dirty="0" err="1"/>
              <a:t>Jupyter</a:t>
            </a:r>
            <a:r>
              <a:rPr lang="en-IN" sz="1800" dirty="0"/>
              <a:t> Notebook : used for executable</a:t>
            </a:r>
          </a:p>
          <a:p>
            <a:endParaRPr lang="en-US" dirty="0"/>
          </a:p>
        </p:txBody>
      </p:sp>
    </p:spTree>
    <p:extLst>
      <p:ext uri="{BB962C8B-B14F-4D97-AF65-F5344CB8AC3E}">
        <p14:creationId xmlns:p14="http://schemas.microsoft.com/office/powerpoint/2010/main" val="490927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FC60A-6035-41C9-B36E-0C599E12F366}"/>
              </a:ext>
            </a:extLst>
          </p:cNvPr>
          <p:cNvSpPr>
            <a:spLocks noGrp="1"/>
          </p:cNvSpPr>
          <p:nvPr>
            <p:ph type="title"/>
          </p:nvPr>
        </p:nvSpPr>
        <p:spPr/>
        <p:txBody>
          <a:bodyPr/>
          <a:lstStyle/>
          <a:p>
            <a:r>
              <a:rPr lang="en-US" dirty="0"/>
              <a:t>Methodology Used:</a:t>
            </a:r>
          </a:p>
        </p:txBody>
      </p:sp>
      <p:sp>
        <p:nvSpPr>
          <p:cNvPr id="3" name="Content Placeholder 2">
            <a:extLst>
              <a:ext uri="{FF2B5EF4-FFF2-40B4-BE49-F238E27FC236}">
                <a16:creationId xmlns:a16="http://schemas.microsoft.com/office/drawing/2014/main" id="{9C02339E-0414-4D93-87FB-3EB9550176C4}"/>
              </a:ext>
            </a:extLst>
          </p:cNvPr>
          <p:cNvSpPr>
            <a:spLocks noGrp="1"/>
          </p:cNvSpPr>
          <p:nvPr>
            <p:ph idx="1"/>
          </p:nvPr>
        </p:nvSpPr>
        <p:spPr/>
        <p:txBody>
          <a:bodyPr/>
          <a:lstStyle/>
          <a:p>
            <a:pPr>
              <a:lnSpc>
                <a:spcPct val="100000"/>
              </a:lnSpc>
            </a:pPr>
            <a:r>
              <a:rPr lang="en-US" dirty="0"/>
              <a:t>Data Cleaning : We have only used factors mentioned in Data section, which are SEVERITYCODE, ADDRTYPE, WEATHER, ROADCOND and LIGHTCOND in our prediction model. Therefore rest of the columns have been dropped.</a:t>
            </a:r>
          </a:p>
          <a:p>
            <a:endParaRPr lang="en-US" dirty="0"/>
          </a:p>
        </p:txBody>
      </p:sp>
      <p:pic>
        <p:nvPicPr>
          <p:cNvPr id="4" name="Picture 3">
            <a:extLst>
              <a:ext uri="{FF2B5EF4-FFF2-40B4-BE49-F238E27FC236}">
                <a16:creationId xmlns:a16="http://schemas.microsoft.com/office/drawing/2014/main" id="{3B0FD7D5-2E1B-4CB9-84CC-1FBC70B7C1E9}"/>
              </a:ext>
            </a:extLst>
          </p:cNvPr>
          <p:cNvPicPr>
            <a:picLocks noChangeAspect="1"/>
          </p:cNvPicPr>
          <p:nvPr/>
        </p:nvPicPr>
        <p:blipFill>
          <a:blip r:embed="rId2"/>
          <a:stretch>
            <a:fillRect/>
          </a:stretch>
        </p:blipFill>
        <p:spPr>
          <a:xfrm>
            <a:off x="3869267" y="4158743"/>
            <a:ext cx="7636933" cy="1566277"/>
          </a:xfrm>
          <a:prstGeom prst="rect">
            <a:avLst/>
          </a:prstGeom>
        </p:spPr>
      </p:pic>
    </p:spTree>
    <p:extLst>
      <p:ext uri="{BB962C8B-B14F-4D97-AF65-F5344CB8AC3E}">
        <p14:creationId xmlns:p14="http://schemas.microsoft.com/office/powerpoint/2010/main" val="3057887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FC60A-6035-41C9-B36E-0C599E12F366}"/>
              </a:ext>
            </a:extLst>
          </p:cNvPr>
          <p:cNvSpPr>
            <a:spLocks noGrp="1"/>
          </p:cNvSpPr>
          <p:nvPr>
            <p:ph type="title"/>
          </p:nvPr>
        </p:nvSpPr>
        <p:spPr/>
        <p:txBody>
          <a:bodyPr/>
          <a:lstStyle/>
          <a:p>
            <a:r>
              <a:rPr lang="en-US" dirty="0"/>
              <a:t>Methodology Used:</a:t>
            </a:r>
          </a:p>
        </p:txBody>
      </p:sp>
      <p:sp>
        <p:nvSpPr>
          <p:cNvPr id="3" name="Content Placeholder 2">
            <a:extLst>
              <a:ext uri="{FF2B5EF4-FFF2-40B4-BE49-F238E27FC236}">
                <a16:creationId xmlns:a16="http://schemas.microsoft.com/office/drawing/2014/main" id="{9C02339E-0414-4D93-87FB-3EB9550176C4}"/>
              </a:ext>
            </a:extLst>
          </p:cNvPr>
          <p:cNvSpPr>
            <a:spLocks noGrp="1"/>
          </p:cNvSpPr>
          <p:nvPr>
            <p:ph idx="1"/>
          </p:nvPr>
        </p:nvSpPr>
        <p:spPr>
          <a:xfrm>
            <a:off x="3666068" y="-1218692"/>
            <a:ext cx="7315200" cy="5120640"/>
          </a:xfrm>
        </p:spPr>
        <p:txBody>
          <a:bodyPr/>
          <a:lstStyle/>
          <a:p>
            <a:pPr marL="0" indent="0">
              <a:buNone/>
            </a:pPr>
            <a:endParaRPr lang="en-US" dirty="0"/>
          </a:p>
          <a:p>
            <a:r>
              <a:rPr lang="en-US" sz="2000" dirty="0"/>
              <a:t>Convert Data Type:  Check </a:t>
            </a:r>
            <a:r>
              <a:rPr lang="en-US" dirty="0"/>
              <a:t>the types of the data in interested features. ADDRTYPE, WEATHER, ROADCOND and LIGHTCOND text values are converted to category codes for each. We had categorical data that was of type 'object'. This is not a data type that we could have fed through an </a:t>
            </a:r>
            <a:r>
              <a:rPr lang="en-US" dirty="0" err="1"/>
              <a:t>algoritim</a:t>
            </a:r>
            <a:r>
              <a:rPr lang="en-US" dirty="0"/>
              <a:t>, so label encoding was used to created new classes that were of type int8; a numerical data type.</a:t>
            </a:r>
          </a:p>
        </p:txBody>
      </p:sp>
      <p:pic>
        <p:nvPicPr>
          <p:cNvPr id="5" name="Picture 4">
            <a:extLst>
              <a:ext uri="{FF2B5EF4-FFF2-40B4-BE49-F238E27FC236}">
                <a16:creationId xmlns:a16="http://schemas.microsoft.com/office/drawing/2014/main" id="{941E392C-805B-4445-86DA-1C9DBDFBE444}"/>
              </a:ext>
            </a:extLst>
          </p:cNvPr>
          <p:cNvPicPr>
            <a:picLocks noChangeAspect="1"/>
          </p:cNvPicPr>
          <p:nvPr/>
        </p:nvPicPr>
        <p:blipFill>
          <a:blip r:embed="rId2"/>
          <a:stretch>
            <a:fillRect/>
          </a:stretch>
        </p:blipFill>
        <p:spPr>
          <a:xfrm>
            <a:off x="3949065" y="2550160"/>
            <a:ext cx="7497870" cy="3890627"/>
          </a:xfrm>
          <a:prstGeom prst="rect">
            <a:avLst/>
          </a:prstGeom>
        </p:spPr>
      </p:pic>
    </p:spTree>
    <p:extLst>
      <p:ext uri="{BB962C8B-B14F-4D97-AF65-F5344CB8AC3E}">
        <p14:creationId xmlns:p14="http://schemas.microsoft.com/office/powerpoint/2010/main" val="1297027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FC60A-6035-41C9-B36E-0C599E12F366}"/>
              </a:ext>
            </a:extLst>
          </p:cNvPr>
          <p:cNvSpPr>
            <a:spLocks noGrp="1"/>
          </p:cNvSpPr>
          <p:nvPr>
            <p:ph type="title"/>
          </p:nvPr>
        </p:nvSpPr>
        <p:spPr/>
        <p:txBody>
          <a:bodyPr/>
          <a:lstStyle/>
          <a:p>
            <a:r>
              <a:rPr lang="en-US" dirty="0"/>
              <a:t>Methodology Used:</a:t>
            </a:r>
          </a:p>
        </p:txBody>
      </p:sp>
      <p:sp>
        <p:nvSpPr>
          <p:cNvPr id="3" name="Content Placeholder 2">
            <a:extLst>
              <a:ext uri="{FF2B5EF4-FFF2-40B4-BE49-F238E27FC236}">
                <a16:creationId xmlns:a16="http://schemas.microsoft.com/office/drawing/2014/main" id="{9C02339E-0414-4D93-87FB-3EB9550176C4}"/>
              </a:ext>
            </a:extLst>
          </p:cNvPr>
          <p:cNvSpPr>
            <a:spLocks noGrp="1"/>
          </p:cNvSpPr>
          <p:nvPr>
            <p:ph idx="1"/>
          </p:nvPr>
        </p:nvSpPr>
        <p:spPr>
          <a:xfrm>
            <a:off x="3666068" y="-1218692"/>
            <a:ext cx="7315200" cy="5120640"/>
          </a:xfrm>
        </p:spPr>
        <p:txBody>
          <a:bodyPr/>
          <a:lstStyle/>
          <a:p>
            <a:pPr marL="0" indent="0">
              <a:buNone/>
            </a:pPr>
            <a:endParaRPr lang="en-US" dirty="0"/>
          </a:p>
          <a:p>
            <a:r>
              <a:rPr lang="en-US" dirty="0"/>
              <a:t>Split data into feature and target variable</a:t>
            </a:r>
          </a:p>
          <a:p>
            <a:r>
              <a:rPr lang="en-US" dirty="0"/>
              <a:t>Splitting Data set into train and test : Data was split into train and test in ratio 75% : 25%.</a:t>
            </a:r>
          </a:p>
        </p:txBody>
      </p:sp>
      <p:pic>
        <p:nvPicPr>
          <p:cNvPr id="4" name="Picture 3">
            <a:extLst>
              <a:ext uri="{FF2B5EF4-FFF2-40B4-BE49-F238E27FC236}">
                <a16:creationId xmlns:a16="http://schemas.microsoft.com/office/drawing/2014/main" id="{D13441C3-E602-4354-8ECE-9A4042FBC955}"/>
              </a:ext>
            </a:extLst>
          </p:cNvPr>
          <p:cNvPicPr>
            <a:picLocks noChangeAspect="1"/>
          </p:cNvPicPr>
          <p:nvPr/>
        </p:nvPicPr>
        <p:blipFill>
          <a:blip r:embed="rId2"/>
          <a:stretch>
            <a:fillRect/>
          </a:stretch>
        </p:blipFill>
        <p:spPr>
          <a:xfrm>
            <a:off x="3666068" y="2652088"/>
            <a:ext cx="7693030" cy="2661592"/>
          </a:xfrm>
          <a:prstGeom prst="rect">
            <a:avLst/>
          </a:prstGeom>
        </p:spPr>
      </p:pic>
    </p:spTree>
    <p:extLst>
      <p:ext uri="{BB962C8B-B14F-4D97-AF65-F5344CB8AC3E}">
        <p14:creationId xmlns:p14="http://schemas.microsoft.com/office/powerpoint/2010/main" val="3444185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FC60A-6035-41C9-B36E-0C599E12F366}"/>
              </a:ext>
            </a:extLst>
          </p:cNvPr>
          <p:cNvSpPr>
            <a:spLocks noGrp="1"/>
          </p:cNvSpPr>
          <p:nvPr>
            <p:ph type="title"/>
          </p:nvPr>
        </p:nvSpPr>
        <p:spPr/>
        <p:txBody>
          <a:bodyPr/>
          <a:lstStyle/>
          <a:p>
            <a:r>
              <a:rPr lang="en-US" dirty="0"/>
              <a:t>Methodology Used:</a:t>
            </a:r>
          </a:p>
        </p:txBody>
      </p:sp>
      <p:sp>
        <p:nvSpPr>
          <p:cNvPr id="3" name="Content Placeholder 2">
            <a:extLst>
              <a:ext uri="{FF2B5EF4-FFF2-40B4-BE49-F238E27FC236}">
                <a16:creationId xmlns:a16="http://schemas.microsoft.com/office/drawing/2014/main" id="{9C02339E-0414-4D93-87FB-3EB9550176C4}"/>
              </a:ext>
            </a:extLst>
          </p:cNvPr>
          <p:cNvSpPr>
            <a:spLocks noGrp="1"/>
          </p:cNvSpPr>
          <p:nvPr>
            <p:ph idx="1"/>
          </p:nvPr>
        </p:nvSpPr>
        <p:spPr>
          <a:xfrm>
            <a:off x="3666068" y="-1218692"/>
            <a:ext cx="7315200" cy="5120640"/>
          </a:xfrm>
        </p:spPr>
        <p:txBody>
          <a:bodyPr/>
          <a:lstStyle/>
          <a:p>
            <a:pPr marL="0" indent="0">
              <a:buNone/>
            </a:pPr>
            <a:endParaRPr lang="en-US" dirty="0"/>
          </a:p>
          <a:p>
            <a:r>
              <a:rPr lang="en-US" dirty="0"/>
              <a:t>Prediction Model: K Means and Logistic regression models have been used to derive prediction model for accident severity. Both the models' accuracy and precision have been checked and found that using logistic regression a good prediction model for accident severity based on features- light condition, weather condition and road condition can be built. For train/test split, we used 70% of the data for training and 25% of the data for testing. For logistic regression, we used the </a:t>
            </a:r>
            <a:r>
              <a:rPr lang="en-US" dirty="0" err="1"/>
              <a:t>LogisticRegression</a:t>
            </a:r>
            <a:r>
              <a:rPr lang="en-US" dirty="0"/>
              <a:t>() function from </a:t>
            </a:r>
            <a:r>
              <a:rPr lang="en-US" dirty="0" err="1"/>
              <a:t>sklearn.linear_model</a:t>
            </a:r>
            <a:r>
              <a:rPr lang="en-US" dirty="0"/>
              <a:t> to train the model, the C value is set to 1 and the solver is set to ‘</a:t>
            </a:r>
            <a:r>
              <a:rPr lang="en-US" dirty="0" err="1"/>
              <a:t>liblinear</a:t>
            </a:r>
            <a:r>
              <a:rPr lang="en-US" dirty="0"/>
              <a:t>’.</a:t>
            </a:r>
          </a:p>
        </p:txBody>
      </p:sp>
      <p:pic>
        <p:nvPicPr>
          <p:cNvPr id="4" name="Picture 3">
            <a:extLst>
              <a:ext uri="{FF2B5EF4-FFF2-40B4-BE49-F238E27FC236}">
                <a16:creationId xmlns:a16="http://schemas.microsoft.com/office/drawing/2014/main" id="{5755CA82-4007-41E2-B078-4F2154BDEEA5}"/>
              </a:ext>
            </a:extLst>
          </p:cNvPr>
          <p:cNvPicPr>
            <a:picLocks noChangeAspect="1"/>
          </p:cNvPicPr>
          <p:nvPr/>
        </p:nvPicPr>
        <p:blipFill>
          <a:blip r:embed="rId2"/>
          <a:stretch>
            <a:fillRect/>
          </a:stretch>
        </p:blipFill>
        <p:spPr>
          <a:xfrm>
            <a:off x="3311842" y="3142615"/>
            <a:ext cx="8372475" cy="3295650"/>
          </a:xfrm>
          <a:prstGeom prst="rect">
            <a:avLst/>
          </a:prstGeom>
        </p:spPr>
      </p:pic>
    </p:spTree>
    <p:extLst>
      <p:ext uri="{BB962C8B-B14F-4D97-AF65-F5344CB8AC3E}">
        <p14:creationId xmlns:p14="http://schemas.microsoft.com/office/powerpoint/2010/main" val="2585612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FC60A-6035-41C9-B36E-0C599E12F366}"/>
              </a:ext>
            </a:extLst>
          </p:cNvPr>
          <p:cNvSpPr>
            <a:spLocks noGrp="1"/>
          </p:cNvSpPr>
          <p:nvPr>
            <p:ph type="title"/>
          </p:nvPr>
        </p:nvSpPr>
        <p:spPr/>
        <p:txBody>
          <a:bodyPr/>
          <a:lstStyle/>
          <a:p>
            <a:r>
              <a:rPr lang="en-US" dirty="0"/>
              <a:t>Methodology Used:</a:t>
            </a:r>
          </a:p>
        </p:txBody>
      </p:sp>
      <p:sp>
        <p:nvSpPr>
          <p:cNvPr id="3" name="Content Placeholder 2">
            <a:extLst>
              <a:ext uri="{FF2B5EF4-FFF2-40B4-BE49-F238E27FC236}">
                <a16:creationId xmlns:a16="http://schemas.microsoft.com/office/drawing/2014/main" id="{9C02339E-0414-4D93-87FB-3EB9550176C4}"/>
              </a:ext>
            </a:extLst>
          </p:cNvPr>
          <p:cNvSpPr>
            <a:spLocks noGrp="1"/>
          </p:cNvSpPr>
          <p:nvPr>
            <p:ph idx="1"/>
          </p:nvPr>
        </p:nvSpPr>
        <p:spPr>
          <a:xfrm>
            <a:off x="3666068" y="-1218692"/>
            <a:ext cx="7315200" cy="5120640"/>
          </a:xfrm>
        </p:spPr>
        <p:txBody>
          <a:bodyPr/>
          <a:lstStyle/>
          <a:p>
            <a:pPr marL="0" indent="0">
              <a:buNone/>
            </a:pPr>
            <a:endParaRPr lang="en-US" dirty="0"/>
          </a:p>
          <a:p>
            <a:r>
              <a:rPr lang="en-US" dirty="0"/>
              <a:t>Testing accuracy and precision of the prediction:</a:t>
            </a:r>
          </a:p>
          <a:p>
            <a:endParaRPr lang="en-US" dirty="0"/>
          </a:p>
        </p:txBody>
      </p:sp>
      <p:pic>
        <p:nvPicPr>
          <p:cNvPr id="5" name="Picture 4">
            <a:extLst>
              <a:ext uri="{FF2B5EF4-FFF2-40B4-BE49-F238E27FC236}">
                <a16:creationId xmlns:a16="http://schemas.microsoft.com/office/drawing/2014/main" id="{7404DEF2-C445-4E00-9521-4DEB4BA826DA}"/>
              </a:ext>
            </a:extLst>
          </p:cNvPr>
          <p:cNvPicPr>
            <a:picLocks noChangeAspect="1"/>
          </p:cNvPicPr>
          <p:nvPr/>
        </p:nvPicPr>
        <p:blipFill>
          <a:blip r:embed="rId2"/>
          <a:stretch>
            <a:fillRect/>
          </a:stretch>
        </p:blipFill>
        <p:spPr>
          <a:xfrm>
            <a:off x="4151843" y="2571940"/>
            <a:ext cx="6829425" cy="1704975"/>
          </a:xfrm>
          <a:prstGeom prst="rect">
            <a:avLst/>
          </a:prstGeom>
        </p:spPr>
      </p:pic>
    </p:spTree>
    <p:extLst>
      <p:ext uri="{BB962C8B-B14F-4D97-AF65-F5344CB8AC3E}">
        <p14:creationId xmlns:p14="http://schemas.microsoft.com/office/powerpoint/2010/main" val="395904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A838-0549-4CC9-B63D-8B486B500015}"/>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714090F4-BBCE-433E-8622-19B75E25C1B2}"/>
              </a:ext>
            </a:extLst>
          </p:cNvPr>
          <p:cNvSpPr>
            <a:spLocks noGrp="1"/>
          </p:cNvSpPr>
          <p:nvPr>
            <p:ph idx="1"/>
          </p:nvPr>
        </p:nvSpPr>
        <p:spPr/>
        <p:txBody>
          <a:bodyPr/>
          <a:lstStyle/>
          <a:p>
            <a:r>
              <a:rPr lang="en-US" dirty="0"/>
              <a:t>T</a:t>
            </a:r>
            <a:r>
              <a:rPr lang="en-US"/>
              <a:t>he </a:t>
            </a:r>
            <a:r>
              <a:rPr lang="en-US" dirty="0"/>
              <a:t>result is not as good as we expected, the accuracy of both models is not very high, possibly due to the lack of features. Therefore, we conclude that location, condition, and time provided by the dataset have some impact on the severity of an accident.</a:t>
            </a:r>
          </a:p>
        </p:txBody>
      </p:sp>
    </p:spTree>
    <p:extLst>
      <p:ext uri="{BB962C8B-B14F-4D97-AF65-F5344CB8AC3E}">
        <p14:creationId xmlns:p14="http://schemas.microsoft.com/office/powerpoint/2010/main" val="410512552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19</TotalTime>
  <Words>830</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Corbel</vt:lpstr>
      <vt:lpstr>Wingdings 2</vt:lpstr>
      <vt:lpstr>Frame</vt:lpstr>
      <vt:lpstr>CAR ACCIDENT PREDICTION MODEL</vt:lpstr>
      <vt:lpstr>BACKGROUND</vt:lpstr>
      <vt:lpstr>Data &amp; TOOLS </vt:lpstr>
      <vt:lpstr>Methodology Used:</vt:lpstr>
      <vt:lpstr>Methodology Used:</vt:lpstr>
      <vt:lpstr>Methodology Used:</vt:lpstr>
      <vt:lpstr>Methodology Used:</vt:lpstr>
      <vt:lpstr>Methodology Used:</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 PREDICTION MODEL</dc:title>
  <dc:creator>SHRUTI CHANDRA</dc:creator>
  <cp:lastModifiedBy>SHRUTI CHANDRA</cp:lastModifiedBy>
  <cp:revision>12</cp:revision>
  <dcterms:created xsi:type="dcterms:W3CDTF">2020-09-26T18:11:39Z</dcterms:created>
  <dcterms:modified xsi:type="dcterms:W3CDTF">2020-09-26T18:30:48Z</dcterms:modified>
</cp:coreProperties>
</file>