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72" r:id="rId9"/>
    <p:sldId id="273" r:id="rId10"/>
    <p:sldId id="262" r:id="rId11"/>
    <p:sldId id="263" r:id="rId12"/>
    <p:sldId id="269" r:id="rId13"/>
    <p:sldId id="270" r:id="rId14"/>
    <p:sldId id="271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 autoAdjust="0"/>
    <p:restoredTop sz="98701" autoAdjust="0"/>
  </p:normalViewPr>
  <p:slideViewPr>
    <p:cSldViewPr snapToGrid="0" snapToObjects="1">
      <p:cViewPr varScale="1">
        <p:scale>
          <a:sx n="75" d="100"/>
          <a:sy n="75" d="100"/>
        </p:scale>
        <p:origin x="-100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1E8F4-D03D-CF48-8943-6DE58C206D5A}" type="doc">
      <dgm:prSet loTypeId="urn:microsoft.com/office/officeart/2005/8/layout/arrow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4E1E6B-6207-4C49-8AA0-22A4F15A5057}">
      <dgm:prSet phldrT="[Text]" custT="1"/>
      <dgm:spPr/>
      <dgm:t>
        <a:bodyPr/>
        <a:lstStyle/>
        <a:p>
          <a:r>
            <a:rPr lang="en-US" sz="1600" dirty="0" smtClean="0"/>
            <a:t>Individual Grammar Tests</a:t>
          </a:r>
          <a:endParaRPr lang="en-US" sz="1600" dirty="0"/>
        </a:p>
      </dgm:t>
    </dgm:pt>
    <dgm:pt modelId="{7FE7242A-A03D-284D-9AAC-989494308C86}" type="parTrans" cxnId="{9B8B400C-3478-EC45-AE8F-FD6185D62D6E}">
      <dgm:prSet/>
      <dgm:spPr/>
      <dgm:t>
        <a:bodyPr/>
        <a:lstStyle/>
        <a:p>
          <a:endParaRPr lang="en-US"/>
        </a:p>
      </dgm:t>
    </dgm:pt>
    <dgm:pt modelId="{AB09869F-DD0F-5744-AF56-BD66C760C450}" type="sibTrans" cxnId="{9B8B400C-3478-EC45-AE8F-FD6185D62D6E}">
      <dgm:prSet/>
      <dgm:spPr/>
      <dgm:t>
        <a:bodyPr/>
        <a:lstStyle/>
        <a:p>
          <a:endParaRPr lang="en-US"/>
        </a:p>
      </dgm:t>
    </dgm:pt>
    <dgm:pt modelId="{40C8586C-B50B-0645-AD8E-8CB09C38AECA}">
      <dgm:prSet phldrT="[Text]" custT="1"/>
      <dgm:spPr/>
      <dgm:t>
        <a:bodyPr/>
        <a:lstStyle/>
        <a:p>
          <a:r>
            <a:rPr lang="en-US" sz="1600" dirty="0" smtClean="0"/>
            <a:t>Combined Grammar Tests</a:t>
          </a:r>
          <a:endParaRPr lang="en-US" sz="1600" dirty="0"/>
        </a:p>
      </dgm:t>
    </dgm:pt>
    <dgm:pt modelId="{4324FEA0-05B9-A949-9C16-54BD0AFE50B1}" type="parTrans" cxnId="{E512AC72-1457-444A-8463-06B229732841}">
      <dgm:prSet/>
      <dgm:spPr/>
      <dgm:t>
        <a:bodyPr/>
        <a:lstStyle/>
        <a:p>
          <a:endParaRPr lang="en-US"/>
        </a:p>
      </dgm:t>
    </dgm:pt>
    <dgm:pt modelId="{016AD713-C304-014B-A008-BAEA553254F5}" type="sibTrans" cxnId="{E512AC72-1457-444A-8463-06B229732841}">
      <dgm:prSet/>
      <dgm:spPr/>
      <dgm:t>
        <a:bodyPr/>
        <a:lstStyle/>
        <a:p>
          <a:endParaRPr lang="en-US"/>
        </a:p>
      </dgm:t>
    </dgm:pt>
    <dgm:pt modelId="{E90090C8-5943-F040-9633-B1B97AE23E5D}">
      <dgm:prSet phldrT="[Text]" custT="1"/>
      <dgm:spPr/>
      <dgm:t>
        <a:bodyPr/>
        <a:lstStyle/>
        <a:p>
          <a:r>
            <a:rPr lang="en-US" sz="1600" dirty="0" smtClean="0"/>
            <a:t>Simple Programs</a:t>
          </a:r>
          <a:endParaRPr lang="en-US" sz="1600" dirty="0"/>
        </a:p>
      </dgm:t>
    </dgm:pt>
    <dgm:pt modelId="{2FA0ADF9-CDA9-554C-8E99-FF053E5DA4CC}" type="parTrans" cxnId="{632C7F91-17B3-EC43-8D9F-BEDA457231F2}">
      <dgm:prSet/>
      <dgm:spPr/>
      <dgm:t>
        <a:bodyPr/>
        <a:lstStyle/>
        <a:p>
          <a:endParaRPr lang="en-US"/>
        </a:p>
      </dgm:t>
    </dgm:pt>
    <dgm:pt modelId="{5E64DACA-D4B3-264A-BBD0-E39BE5657CE2}" type="sibTrans" cxnId="{632C7F91-17B3-EC43-8D9F-BEDA457231F2}">
      <dgm:prSet/>
      <dgm:spPr/>
      <dgm:t>
        <a:bodyPr/>
        <a:lstStyle/>
        <a:p>
          <a:endParaRPr lang="en-US"/>
        </a:p>
      </dgm:t>
    </dgm:pt>
    <dgm:pt modelId="{BE88FEAD-BFE7-E34C-BCF5-4BA41C0939D4}">
      <dgm:prSet phldrT="[Text]" custT="1"/>
      <dgm:spPr/>
      <dgm:t>
        <a:bodyPr/>
        <a:lstStyle/>
        <a:p>
          <a:r>
            <a:rPr lang="en-US" sz="1600" dirty="0" smtClean="0"/>
            <a:t>Characteristic Programs</a:t>
          </a:r>
          <a:endParaRPr lang="en-US" sz="1600" dirty="0"/>
        </a:p>
      </dgm:t>
    </dgm:pt>
    <dgm:pt modelId="{BEDDEB86-AD04-B449-92C3-631EF3DAB54E}" type="parTrans" cxnId="{B12CC9F1-F25C-324B-9821-8FDFE7DCFC59}">
      <dgm:prSet/>
      <dgm:spPr/>
      <dgm:t>
        <a:bodyPr/>
        <a:lstStyle/>
        <a:p>
          <a:endParaRPr lang="en-US"/>
        </a:p>
      </dgm:t>
    </dgm:pt>
    <dgm:pt modelId="{809877BC-99BF-F541-8046-500E2E05F0AD}" type="sibTrans" cxnId="{B12CC9F1-F25C-324B-9821-8FDFE7DCFC59}">
      <dgm:prSet/>
      <dgm:spPr/>
      <dgm:t>
        <a:bodyPr/>
        <a:lstStyle/>
        <a:p>
          <a:endParaRPr lang="en-US"/>
        </a:p>
      </dgm:t>
    </dgm:pt>
    <dgm:pt modelId="{04A6350A-5479-734D-B89B-58D612C6A7CF}" type="pres">
      <dgm:prSet presAssocID="{78A1E8F4-D03D-CF48-8943-6DE58C206D5A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24D65-0275-CB45-8546-C7B6A8995E25}" type="pres">
      <dgm:prSet presAssocID="{78A1E8F4-D03D-CF48-8943-6DE58C206D5A}" presName="arrow" presStyleLbl="bgShp" presStyleIdx="0" presStyleCnt="1" custAng="818970"/>
      <dgm:spPr/>
    </dgm:pt>
    <dgm:pt modelId="{81D78D91-6403-3E4F-9398-B2B69D4255E4}" type="pres">
      <dgm:prSet presAssocID="{78A1E8F4-D03D-CF48-8943-6DE58C206D5A}" presName="arrowDiagram4" presStyleCnt="0"/>
      <dgm:spPr/>
    </dgm:pt>
    <dgm:pt modelId="{12253921-DF7F-164A-ACD8-7BFE2B59D4EA}" type="pres">
      <dgm:prSet presAssocID="{F74E1E6B-6207-4C49-8AA0-22A4F15A5057}" presName="bullet4a" presStyleLbl="node1" presStyleIdx="0" presStyleCnt="4" custLinFactX="-274840" custLinFactNeighborX="-300000" custLinFactNeighborY="-71855"/>
      <dgm:spPr/>
    </dgm:pt>
    <dgm:pt modelId="{FC1CBA4E-6E2F-EE48-861D-3EDED8DB6870}" type="pres">
      <dgm:prSet presAssocID="{F74E1E6B-6207-4C49-8AA0-22A4F15A5057}" presName="textBox4a" presStyleLbl="revTx" presStyleIdx="0" presStyleCnt="4" custLinFactNeighborX="-72844" custLinFactNeighborY="-148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795342-5CEB-254F-93C0-F21C37FBF700}" type="pres">
      <dgm:prSet presAssocID="{40C8586C-B50B-0645-AD8E-8CB09C38AECA}" presName="bullet4b" presStyleLbl="node1" presStyleIdx="1" presStyleCnt="4" custLinFactX="-193304" custLinFactNeighborX="-200000" custLinFactNeighborY="41406"/>
      <dgm:spPr/>
      <dgm:t>
        <a:bodyPr/>
        <a:lstStyle/>
        <a:p>
          <a:endParaRPr lang="en-US"/>
        </a:p>
      </dgm:t>
    </dgm:pt>
    <dgm:pt modelId="{8A30EBEC-BCB4-5F4D-B7DF-22527C033D70}" type="pres">
      <dgm:prSet presAssocID="{40C8586C-B50B-0645-AD8E-8CB09C38AECA}" presName="textBox4b" presStyleLbl="revTx" presStyleIdx="1" presStyleCnt="4" custLinFactNeighborX="-72848" custLinFactNeighborY="-116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62D53-1775-5B45-A19E-0CEA8694CFFA}" type="pres">
      <dgm:prSet presAssocID="{E90090C8-5943-F040-9633-B1B97AE23E5D}" presName="bullet4c" presStyleLbl="node1" presStyleIdx="2" presStyleCnt="4" custLinFactX="100000" custLinFactNeighborX="127258" custLinFactNeighborY="-22410"/>
      <dgm:spPr/>
    </dgm:pt>
    <dgm:pt modelId="{F3C5ACA4-15AE-564E-83B5-CFFBDB844666}" type="pres">
      <dgm:prSet presAssocID="{E90090C8-5943-F040-9633-B1B97AE23E5D}" presName="textBox4c" presStyleLbl="revTx" presStyleIdx="2" presStyleCnt="4" custScaleY="82523" custLinFactNeighborX="59669" custLinFactNeighborY="-149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7A665F-D677-714D-B9DF-78EFBAC6EE07}" type="pres">
      <dgm:prSet presAssocID="{BE88FEAD-BFE7-E34C-BCF5-4BA41C0939D4}" presName="bullet4d" presStyleLbl="node1" presStyleIdx="3" presStyleCnt="4" custLinFactX="48973" custLinFactNeighborX="100000" custLinFactNeighborY="73222"/>
      <dgm:spPr/>
    </dgm:pt>
    <dgm:pt modelId="{4A2DFF65-509A-544C-9393-D04075A243CD}" type="pres">
      <dgm:prSet presAssocID="{BE88FEAD-BFE7-E34C-BCF5-4BA41C0939D4}" presName="textBox4d" presStyleLbl="revTx" presStyleIdx="3" presStyleCnt="4" custScaleX="150419" custScaleY="81697" custLinFactNeighborX="79017" custLinFactNeighborY="-63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2C7F91-17B3-EC43-8D9F-BEDA457231F2}" srcId="{78A1E8F4-D03D-CF48-8943-6DE58C206D5A}" destId="{E90090C8-5943-F040-9633-B1B97AE23E5D}" srcOrd="2" destOrd="0" parTransId="{2FA0ADF9-CDA9-554C-8E99-FF053E5DA4CC}" sibTransId="{5E64DACA-D4B3-264A-BBD0-E39BE5657CE2}"/>
    <dgm:cxn modelId="{9B8B400C-3478-EC45-AE8F-FD6185D62D6E}" srcId="{78A1E8F4-D03D-CF48-8943-6DE58C206D5A}" destId="{F74E1E6B-6207-4C49-8AA0-22A4F15A5057}" srcOrd="0" destOrd="0" parTransId="{7FE7242A-A03D-284D-9AAC-989494308C86}" sibTransId="{AB09869F-DD0F-5744-AF56-BD66C760C450}"/>
    <dgm:cxn modelId="{B12CC9F1-F25C-324B-9821-8FDFE7DCFC59}" srcId="{78A1E8F4-D03D-CF48-8943-6DE58C206D5A}" destId="{BE88FEAD-BFE7-E34C-BCF5-4BA41C0939D4}" srcOrd="3" destOrd="0" parTransId="{BEDDEB86-AD04-B449-92C3-631EF3DAB54E}" sibTransId="{809877BC-99BF-F541-8046-500E2E05F0AD}"/>
    <dgm:cxn modelId="{CAE30B11-CC2A-154F-8816-60E1EA34C7C5}" type="presOf" srcId="{F74E1E6B-6207-4C49-8AA0-22A4F15A5057}" destId="{FC1CBA4E-6E2F-EE48-861D-3EDED8DB6870}" srcOrd="0" destOrd="0" presId="urn:microsoft.com/office/officeart/2005/8/layout/arrow2"/>
    <dgm:cxn modelId="{FAD75357-6883-9246-B989-F0EAC5059462}" type="presOf" srcId="{BE88FEAD-BFE7-E34C-BCF5-4BA41C0939D4}" destId="{4A2DFF65-509A-544C-9393-D04075A243CD}" srcOrd="0" destOrd="0" presId="urn:microsoft.com/office/officeart/2005/8/layout/arrow2"/>
    <dgm:cxn modelId="{E512AC72-1457-444A-8463-06B229732841}" srcId="{78A1E8F4-D03D-CF48-8943-6DE58C206D5A}" destId="{40C8586C-B50B-0645-AD8E-8CB09C38AECA}" srcOrd="1" destOrd="0" parTransId="{4324FEA0-05B9-A949-9C16-54BD0AFE50B1}" sibTransId="{016AD713-C304-014B-A008-BAEA553254F5}"/>
    <dgm:cxn modelId="{3C4E6C1D-1F8C-494E-B997-7BE74D54A3F4}" type="presOf" srcId="{40C8586C-B50B-0645-AD8E-8CB09C38AECA}" destId="{8A30EBEC-BCB4-5F4D-B7DF-22527C033D70}" srcOrd="0" destOrd="0" presId="urn:microsoft.com/office/officeart/2005/8/layout/arrow2"/>
    <dgm:cxn modelId="{833818DA-5101-BA48-B94A-D284ED81F244}" type="presOf" srcId="{E90090C8-5943-F040-9633-B1B97AE23E5D}" destId="{F3C5ACA4-15AE-564E-83B5-CFFBDB844666}" srcOrd="0" destOrd="0" presId="urn:microsoft.com/office/officeart/2005/8/layout/arrow2"/>
    <dgm:cxn modelId="{14286A4A-3840-3A4A-9C4F-3CAE3CC8677B}" type="presOf" srcId="{78A1E8F4-D03D-CF48-8943-6DE58C206D5A}" destId="{04A6350A-5479-734D-B89B-58D612C6A7CF}" srcOrd="0" destOrd="0" presId="urn:microsoft.com/office/officeart/2005/8/layout/arrow2"/>
    <dgm:cxn modelId="{65866AB4-D3ED-A548-894C-4B4A98D610BC}" type="presParOf" srcId="{04A6350A-5479-734D-B89B-58D612C6A7CF}" destId="{42224D65-0275-CB45-8546-C7B6A8995E25}" srcOrd="0" destOrd="0" presId="urn:microsoft.com/office/officeart/2005/8/layout/arrow2"/>
    <dgm:cxn modelId="{85E1247F-0FDD-2147-AA2A-22C8FCA6C6EC}" type="presParOf" srcId="{04A6350A-5479-734D-B89B-58D612C6A7CF}" destId="{81D78D91-6403-3E4F-9398-B2B69D4255E4}" srcOrd="1" destOrd="0" presId="urn:microsoft.com/office/officeart/2005/8/layout/arrow2"/>
    <dgm:cxn modelId="{4DD1DD6B-7A2F-984E-9F8D-D68054BCDA62}" type="presParOf" srcId="{81D78D91-6403-3E4F-9398-B2B69D4255E4}" destId="{12253921-DF7F-164A-ACD8-7BFE2B59D4EA}" srcOrd="0" destOrd="0" presId="urn:microsoft.com/office/officeart/2005/8/layout/arrow2"/>
    <dgm:cxn modelId="{A1C1E60C-8686-0241-88F3-666782E4D7BF}" type="presParOf" srcId="{81D78D91-6403-3E4F-9398-B2B69D4255E4}" destId="{FC1CBA4E-6E2F-EE48-861D-3EDED8DB6870}" srcOrd="1" destOrd="0" presId="urn:microsoft.com/office/officeart/2005/8/layout/arrow2"/>
    <dgm:cxn modelId="{4F7396EE-47C7-674B-A8A7-C00176877F3E}" type="presParOf" srcId="{81D78D91-6403-3E4F-9398-B2B69D4255E4}" destId="{4E795342-5CEB-254F-93C0-F21C37FBF700}" srcOrd="2" destOrd="0" presId="urn:microsoft.com/office/officeart/2005/8/layout/arrow2"/>
    <dgm:cxn modelId="{0F884F2D-C7D6-DB40-8873-9518D968C404}" type="presParOf" srcId="{81D78D91-6403-3E4F-9398-B2B69D4255E4}" destId="{8A30EBEC-BCB4-5F4D-B7DF-22527C033D70}" srcOrd="3" destOrd="0" presId="urn:microsoft.com/office/officeart/2005/8/layout/arrow2"/>
    <dgm:cxn modelId="{A32DCBDB-95FD-0E43-BC30-B655C33198E3}" type="presParOf" srcId="{81D78D91-6403-3E4F-9398-B2B69D4255E4}" destId="{1F362D53-1775-5B45-A19E-0CEA8694CFFA}" srcOrd="4" destOrd="0" presId="urn:microsoft.com/office/officeart/2005/8/layout/arrow2"/>
    <dgm:cxn modelId="{75912838-E2B2-5142-914B-CA8E663F3F31}" type="presParOf" srcId="{81D78D91-6403-3E4F-9398-B2B69D4255E4}" destId="{F3C5ACA4-15AE-564E-83B5-CFFBDB844666}" srcOrd="5" destOrd="0" presId="urn:microsoft.com/office/officeart/2005/8/layout/arrow2"/>
    <dgm:cxn modelId="{6B5FC87E-F9D4-E644-9B35-C5469EDB8FB5}" type="presParOf" srcId="{81D78D91-6403-3E4F-9398-B2B69D4255E4}" destId="{C47A665F-D677-714D-B9DF-78EFBAC6EE07}" srcOrd="6" destOrd="0" presId="urn:microsoft.com/office/officeart/2005/8/layout/arrow2"/>
    <dgm:cxn modelId="{C3096197-0E79-984E-8AAE-34C694E0A893}" type="presParOf" srcId="{81D78D91-6403-3E4F-9398-B2B69D4255E4}" destId="{4A2DFF65-509A-544C-9393-D04075A243CD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24D65-0275-CB45-8546-C7B6A8995E25}">
      <dsp:nvSpPr>
        <dsp:cNvPr id="0" name=""/>
        <dsp:cNvSpPr/>
      </dsp:nvSpPr>
      <dsp:spPr>
        <a:xfrm rot="818970">
          <a:off x="1877308" y="0"/>
          <a:ext cx="5123051" cy="320190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253921-DF7F-164A-ACD8-7BFE2B59D4EA}">
      <dsp:nvSpPr>
        <dsp:cNvPr id="0" name=""/>
        <dsp:cNvSpPr/>
      </dsp:nvSpPr>
      <dsp:spPr>
        <a:xfrm>
          <a:off x="1704594" y="2296271"/>
          <a:ext cx="117830" cy="11783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1CBA4E-6E2F-EE48-861D-3EDED8DB6870}">
      <dsp:nvSpPr>
        <dsp:cNvPr id="0" name=""/>
        <dsp:cNvSpPr/>
      </dsp:nvSpPr>
      <dsp:spPr>
        <a:xfrm>
          <a:off x="1802700" y="2326825"/>
          <a:ext cx="876041" cy="762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36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Individual Grammar Tests</a:t>
          </a:r>
          <a:endParaRPr lang="en-US" sz="1600" kern="1200" dirty="0"/>
        </a:p>
      </dsp:txBody>
      <dsp:txXfrm>
        <a:off x="1802700" y="2326825"/>
        <a:ext cx="876041" cy="762053"/>
      </dsp:txXfrm>
    </dsp:sp>
    <dsp:sp modelId="{4E795342-5CEB-254F-93C0-F21C37FBF700}">
      <dsp:nvSpPr>
        <dsp:cNvPr id="0" name=""/>
        <dsp:cNvSpPr/>
      </dsp:nvSpPr>
      <dsp:spPr>
        <a:xfrm>
          <a:off x="2408458" y="1721024"/>
          <a:ext cx="204922" cy="20492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30EBEC-BCB4-5F4D-B7DF-22527C033D70}">
      <dsp:nvSpPr>
        <dsp:cNvPr id="0" name=""/>
        <dsp:cNvSpPr/>
      </dsp:nvSpPr>
      <dsp:spPr>
        <a:xfrm>
          <a:off x="2533157" y="1568603"/>
          <a:ext cx="1075840" cy="1463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84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Combined Grammar Tests</a:t>
          </a:r>
          <a:endParaRPr lang="en-US" sz="1600" kern="1200" dirty="0"/>
        </a:p>
      </dsp:txBody>
      <dsp:txXfrm>
        <a:off x="2533157" y="1568603"/>
        <a:ext cx="1075840" cy="1463271"/>
      </dsp:txXfrm>
    </dsp:sp>
    <dsp:sp modelId="{1F362D53-1775-5B45-A19E-0CEA8694CFFA}">
      <dsp:nvSpPr>
        <dsp:cNvPr id="0" name=""/>
        <dsp:cNvSpPr/>
      </dsp:nvSpPr>
      <dsp:spPr>
        <a:xfrm>
          <a:off x="4894513" y="1026519"/>
          <a:ext cx="271521" cy="2715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C5ACA4-15AE-564E-83B5-CFFBDB844666}">
      <dsp:nvSpPr>
        <dsp:cNvPr id="0" name=""/>
        <dsp:cNvSpPr/>
      </dsp:nvSpPr>
      <dsp:spPr>
        <a:xfrm>
          <a:off x="5055162" y="1100355"/>
          <a:ext cx="1075840" cy="1632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874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Simple Programs</a:t>
          </a:r>
          <a:endParaRPr lang="en-US" sz="1600" kern="1200" dirty="0"/>
        </a:p>
      </dsp:txBody>
      <dsp:txXfrm>
        <a:off x="5055162" y="1100355"/>
        <a:ext cx="1075840" cy="1632947"/>
      </dsp:txXfrm>
    </dsp:sp>
    <dsp:sp modelId="{C47A665F-D677-714D-B9DF-78EFBAC6EE07}">
      <dsp:nvSpPr>
        <dsp:cNvPr id="0" name=""/>
        <dsp:cNvSpPr/>
      </dsp:nvSpPr>
      <dsp:spPr>
        <a:xfrm>
          <a:off x="5977137" y="990606"/>
          <a:ext cx="363736" cy="36373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2DFF65-509A-544C-9393-D04075A243CD}">
      <dsp:nvSpPr>
        <dsp:cNvPr id="0" name=""/>
        <dsp:cNvSpPr/>
      </dsp:nvSpPr>
      <dsp:spPr>
        <a:xfrm>
          <a:off x="6196019" y="969996"/>
          <a:ext cx="1618268" cy="1875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737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Characteristic Programs</a:t>
          </a:r>
          <a:endParaRPr lang="en-US" sz="1600" kern="1200" dirty="0"/>
        </a:p>
      </dsp:txBody>
      <dsp:txXfrm>
        <a:off x="6196019" y="969996"/>
        <a:ext cx="1618268" cy="1875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4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4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8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9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55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4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04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4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7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8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pPr/>
              <a:t>5/6/2012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5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17103-1748-4847-B931-A66DCC960259}" type="datetimeFigureOut">
              <a:rPr lang="en-US" smtClean="0"/>
              <a:pPr/>
              <a:t>5/6/2012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4168B-5171-1E4C-88AD-08B9EAC7E3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7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 descr="article-new_ehow_images_a06_ip_b6_calculate-distance-between-two-lat_longs-800x800.jpg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0"/>
                    </a14:imgEffect>
                    <a14:imgEffect>
                      <a14:brightnessContrast bright="-70000" contras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558" b="8558"/>
          <a:stretch>
            <a:fillRect/>
          </a:stretch>
        </p:blipFill>
        <p:spPr>
          <a:xfrm>
            <a:off x="-899518" y="0"/>
            <a:ext cx="124699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12197"/>
            <a:ext cx="7772400" cy="1470025"/>
          </a:xfrm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rgbClr val="FFFFFF"/>
                </a:solidFill>
                <a:effectLst>
                  <a:reflection blurRad="6350" stA="55000" endA="50" endPos="85000" dir="5400000" sy="-100000" algn="bl" rotWithShape="0"/>
                </a:effectLst>
                <a:latin typeface="Courier"/>
                <a:cs typeface="Courier"/>
              </a:rPr>
              <a:t>local</a:t>
            </a:r>
            <a:endParaRPr lang="en-US" sz="9600" dirty="0">
              <a:solidFill>
                <a:srgbClr val="FFFFFF"/>
              </a:solidFill>
              <a:effectLst>
                <a:reflection blurRad="6350" stA="55000" endA="50" endPos="85000" dir="5400000" sy="-100000" algn="bl" rotWithShape="0"/>
              </a:effectLst>
              <a:latin typeface="Courier"/>
              <a:cs typeface="Courie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33313"/>
            <a:ext cx="9144000" cy="20383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COMS W4115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Programming Languages and Translators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Professor Alfred V. Aho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871663"/>
            <a:ext cx="914399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</a:rPr>
              <a:t>GROUP 13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Project </a:t>
            </a:r>
            <a:r>
              <a:rPr lang="en-US" dirty="0">
                <a:solidFill>
                  <a:schemeClr val="bg1"/>
                </a:solidFill>
              </a:rPr>
              <a:t>Manager - Neeraja Ramanan (nr2404)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Language and Tools Guru - Michael Costello (mc3401)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System Architect - Yang Song (ys2592)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System Integrator - Aayush Beri (ab3591)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Verification and Validation - Julianna Eum (jme2134)</a:t>
            </a:r>
          </a:p>
        </p:txBody>
      </p:sp>
    </p:spTree>
    <p:extLst>
      <p:ext uri="{BB962C8B-B14F-4D97-AF65-F5344CB8AC3E}">
        <p14:creationId xmlns:p14="http://schemas.microsoft.com/office/powerpoint/2010/main" val="344931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r>
              <a:rPr lang="en-US" baseline="0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5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Verification/Test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8983"/>
            <a:ext cx="8229600" cy="49748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Incremental: 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Handle expected &amp; unexpected </a:t>
            </a:r>
            <a:r>
              <a:rPr lang="en-US" sz="2800" dirty="0"/>
              <a:t>i</a:t>
            </a:r>
            <a:r>
              <a:rPr lang="en-US" sz="2800" dirty="0" smtClean="0"/>
              <a:t>nputs</a:t>
            </a:r>
          </a:p>
          <a:p>
            <a:r>
              <a:rPr lang="en-US" sz="2800" dirty="0" smtClean="0"/>
              <a:t>Bugs addressed through Google Code Issues Board &amp; at Group Meetings</a:t>
            </a:r>
          </a:p>
          <a:p>
            <a:r>
              <a:rPr lang="en-US" sz="2800" dirty="0" smtClean="0"/>
              <a:t>Simple Programs (Tutorial)</a:t>
            </a:r>
          </a:p>
          <a:p>
            <a:r>
              <a:rPr lang="en-US" sz="2800" dirty="0" smtClean="0"/>
              <a:t>Characteristic Programs: Find the coffee places around Columbia!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03477257"/>
              </p:ext>
            </p:extLst>
          </p:nvPr>
        </p:nvGraphicFramePr>
        <p:xfrm>
          <a:off x="1553257" y="558800"/>
          <a:ext cx="8877669" cy="3201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/>
          <p:cNvSpPr/>
          <p:nvPr/>
        </p:nvSpPr>
        <p:spPr>
          <a:xfrm>
            <a:off x="5123653" y="1773511"/>
            <a:ext cx="204922" cy="204922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6" name="Group 5"/>
          <p:cNvGrpSpPr/>
          <p:nvPr/>
        </p:nvGrpSpPr>
        <p:grpSpPr>
          <a:xfrm>
            <a:off x="5166243" y="1775593"/>
            <a:ext cx="1618268" cy="2207903"/>
            <a:chOff x="3926221" y="994003"/>
            <a:chExt cx="1618268" cy="2207903"/>
          </a:xfrm>
        </p:grpSpPr>
        <p:sp>
          <p:nvSpPr>
            <p:cNvPr id="7" name="Rectangle 6"/>
            <p:cNvSpPr/>
            <p:nvPr/>
          </p:nvSpPr>
          <p:spPr>
            <a:xfrm>
              <a:off x="3926221" y="1075452"/>
              <a:ext cx="1618268" cy="212645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3926221" y="994003"/>
              <a:ext cx="1618268" cy="212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2737" tIns="0" rIns="0" bIns="0" numCol="1" spcCol="1270" anchor="t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Unexpected Inputs</a:t>
              </a:r>
              <a:endParaRPr 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553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Grammar is powerful – so don’t spend too much time on it!</a:t>
            </a:r>
          </a:p>
          <a:p>
            <a:r>
              <a:rPr lang="en-US" dirty="0" smtClean="0"/>
              <a:t>Don’t be afraid of building the AST</a:t>
            </a:r>
          </a:p>
          <a:p>
            <a:r>
              <a:rPr lang="en-US" dirty="0" smtClean="0"/>
              <a:t>Conflicts are inevitable, handling them is an art</a:t>
            </a:r>
          </a:p>
          <a:p>
            <a:r>
              <a:rPr lang="en-US" dirty="0" smtClean="0"/>
              <a:t>Paradigm shift: can’t take our favorite programming languages for granted anymore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042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good. The bad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Wonderfully organized team!</a:t>
            </a:r>
          </a:p>
          <a:p>
            <a:r>
              <a:rPr lang="en-US" dirty="0" smtClean="0"/>
              <a:t>Updating each other often</a:t>
            </a:r>
          </a:p>
          <a:p>
            <a:r>
              <a:rPr lang="en-US" dirty="0" smtClean="0"/>
              <a:t>Delightfully ahead of schedule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Too much time spent on grammar</a:t>
            </a:r>
          </a:p>
          <a:p>
            <a:r>
              <a:rPr lang="en-US" dirty="0" smtClean="0"/>
              <a:t>Less on AST</a:t>
            </a:r>
          </a:p>
          <a:p>
            <a:r>
              <a:rPr lang="en-US" dirty="0" smtClean="0"/>
              <a:t>Didn’t get local programs up and running till the last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13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588000"/>
            <a:ext cx="5486400" cy="566738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Use our language!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half" idx="2"/>
          </p:nvPr>
        </p:nvSpPr>
        <p:spPr>
          <a:xfrm>
            <a:off x="1792288" y="6154738"/>
            <a:ext cx="5486400" cy="665162"/>
          </a:xfrm>
        </p:spPr>
        <p:txBody>
          <a:bodyPr/>
          <a:lstStyle/>
          <a:p>
            <a:pPr algn="ctr"/>
            <a:r>
              <a:rPr lang="en-US" sz="2800" dirty="0" smtClean="0"/>
              <a:t>It’s so simple… No really it is!</a:t>
            </a:r>
          </a:p>
        </p:txBody>
      </p:sp>
      <p:pic>
        <p:nvPicPr>
          <p:cNvPr id="7" name="Picture Placeholder 6" descr="python - xkcd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25676" r="-25676"/>
          <a:stretch>
            <a:fillRect/>
          </a:stretch>
        </p:blipFill>
        <p:spPr>
          <a:xfrm>
            <a:off x="992187" y="126999"/>
            <a:ext cx="7112001" cy="53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65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local</a:t>
            </a:r>
            <a:r>
              <a:rPr lang="en-US" dirty="0" smtClean="0"/>
              <a:t>’s Lineage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 lightweight location calculation language, designed to elegantly solve problems in a specific domain: those involving two-dimensional geospatial coordinates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Seamless </a:t>
            </a:r>
            <a:r>
              <a:rPr lang="en-US" sz="2400" dirty="0"/>
              <a:t>m</a:t>
            </a:r>
            <a:r>
              <a:rPr lang="en-US" sz="2400" dirty="0" smtClean="0"/>
              <a:t>obile application design</a:t>
            </a:r>
          </a:p>
          <a:p>
            <a:r>
              <a:rPr lang="en-US" sz="2400" dirty="0" smtClean="0"/>
              <a:t>Simplify ground navigation programming</a:t>
            </a:r>
          </a:p>
          <a:p>
            <a:r>
              <a:rPr lang="en-US" sz="2400" dirty="0" smtClean="0"/>
              <a:t>Mixed-type coordinate handling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255789" y="5104325"/>
            <a:ext cx="66850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a simple, fast, safe, robust and extensible language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7200" y="5576214"/>
            <a:ext cx="172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8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distance between two coordinates given different input formats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points within a given radius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the closest point that satisfies a given attribute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all points within a given radius that satisfy a given 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4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927480"/>
          </a:xfrm>
        </p:spPr>
        <p:txBody>
          <a:bodyPr>
            <a:normAutofit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5784"/>
            <a:ext cx="8229600" cy="49703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93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68"/>
            <a:ext cx="9144000" cy="798720"/>
          </a:xfrm>
        </p:spPr>
        <p:txBody>
          <a:bodyPr>
            <a:normAutofit/>
          </a:bodyPr>
          <a:lstStyle/>
          <a:p>
            <a:r>
              <a:rPr lang="en-US" dirty="0">
                <a:latin typeface="Courier"/>
                <a:cs typeface="Courier"/>
              </a:rPr>
              <a:t>local</a:t>
            </a:r>
            <a:r>
              <a:rPr lang="en-US" dirty="0" smtClean="0"/>
              <a:t> Code Example: </a:t>
            </a:r>
            <a:r>
              <a:rPr lang="en-US" i="1" dirty="0" err="1" smtClean="0"/>
              <a:t>surprise.local</a:t>
            </a:r>
            <a:endParaRPr lang="en-US" i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00444" y="953578"/>
            <a:ext cx="6157656" cy="4431335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coords</a:t>
            </a:r>
            <a:r>
              <a:rPr lang="en-US" sz="2000" dirty="0"/>
              <a:t> = [(8, 4), (1, 6), (7, 3)];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coords2 = [(3, 2), (2, 9), (5, 7), (6, 4)];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shortest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for coord in </a:t>
            </a:r>
            <a:r>
              <a:rPr lang="en-US" sz="2000" dirty="0" err="1"/>
              <a:t>coords</a:t>
            </a:r>
            <a:r>
              <a:rPr lang="en-US" sz="20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for c2 in coords2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d = dist(coord, c2);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if ((d &lt; shortest) or (shortest == 0))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shortest = 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closest = coord;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closest2 = c2;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print("%s and %s are the closest pair.", closest, closest2);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13144" y="953579"/>
            <a:ext cx="3147756" cy="405322"/>
          </a:xfrm>
          <a:prstGeom prst="roundRect">
            <a:avLst/>
          </a:prstGeom>
          <a:noFill/>
          <a:ln w="12700" cmpd="sng"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513144" y="4946727"/>
            <a:ext cx="6005256" cy="397919"/>
          </a:xfrm>
          <a:prstGeom prst="roundRect">
            <a:avLst/>
          </a:prstGeom>
          <a:noFill/>
          <a:ln w="12700" cmpd="sng">
            <a:solidFill>
              <a:srgbClr val="4BACC6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00444" y="1890133"/>
            <a:ext cx="2284156" cy="395867"/>
          </a:xfrm>
          <a:prstGeom prst="roundRect">
            <a:avLst/>
          </a:prstGeom>
          <a:noFill/>
          <a:ln w="12700" cmpd="sng">
            <a:solidFill>
              <a:srgbClr val="4BACC6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269"/>
            <a:ext cx="8229600" cy="813329"/>
          </a:xfrm>
        </p:spPr>
        <p:txBody>
          <a:bodyPr/>
          <a:lstStyle/>
          <a:p>
            <a:r>
              <a:rPr lang="en-US" dirty="0">
                <a:latin typeface="Courier"/>
                <a:cs typeface="Courier"/>
              </a:rPr>
              <a:t>local</a:t>
            </a:r>
            <a:r>
              <a:rPr lang="en-US" dirty="0" smtClean="0"/>
              <a:t> Code Example: </a:t>
            </a:r>
            <a:r>
              <a:rPr lang="en-US" i="1" dirty="0" smtClean="0"/>
              <a:t>coffee.local</a:t>
            </a:r>
            <a:endParaRPr lang="en-US" i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4244" y="750265"/>
            <a:ext cx="4719350" cy="5864526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w</a:t>
            </a:r>
            <a:r>
              <a:rPr lang="en-US" sz="1300" dirty="0" smtClean="0"/>
              <a:t>alk_speed = </a:t>
            </a:r>
            <a:r>
              <a:rPr lang="en-US" sz="1300" dirty="0" smtClean="0">
                <a:solidFill>
                  <a:srgbClr val="0000FF"/>
                </a:solidFill>
              </a:rPr>
              <a:t>3.0</a:t>
            </a:r>
            <a:r>
              <a:rPr lang="en-US" sz="1300" dirty="0" smtClean="0"/>
              <a:t>; </a:t>
            </a:r>
            <a:r>
              <a:rPr lang="en-US" sz="1300" dirty="0" smtClean="0">
                <a:solidFill>
                  <a:srgbClr val="4BACC6"/>
                </a:solidFill>
              </a:rPr>
              <a:t>// in miles per hour</a:t>
            </a:r>
            <a:endParaRPr lang="en-US" sz="1300" dirty="0" smtClean="0">
              <a:solidFill>
                <a:srgbClr val="00009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90"/>
                </a:solidFill>
              </a:rPr>
              <a:t>t</a:t>
            </a:r>
            <a:r>
              <a:rPr lang="en-US" sz="1300" dirty="0" smtClean="0">
                <a:solidFill>
                  <a:srgbClr val="000090"/>
                </a:solidFill>
              </a:rPr>
              <a:t>ry</a:t>
            </a:r>
            <a:r>
              <a:rPr lang="en-US" sz="1300" dirty="0" smtClean="0"/>
              <a:t> {</a:t>
            </a:r>
            <a:endParaRPr lang="en-US" sz="13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places = open(</a:t>
            </a:r>
            <a:r>
              <a:rPr lang="en-US" sz="1300" dirty="0">
                <a:solidFill>
                  <a:srgbClr val="008000"/>
                </a:solidFill>
              </a:rPr>
              <a:t>"</a:t>
            </a:r>
            <a:r>
              <a:rPr lang="en-US" sz="1300" dirty="0" smtClean="0">
                <a:solidFill>
                  <a:srgbClr val="008000"/>
                </a:solidFill>
              </a:rPr>
              <a:t>coffee.csv”</a:t>
            </a:r>
            <a:r>
              <a:rPr lang="en-US" sz="1300" dirty="0" smtClean="0"/>
              <a:t>);</a:t>
            </a:r>
            <a:endParaRPr lang="en-US" sz="13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/>
              <a:t>} </a:t>
            </a:r>
            <a:r>
              <a:rPr lang="en-US" sz="1300" dirty="0" smtClean="0">
                <a:solidFill>
                  <a:srgbClr val="000090"/>
                </a:solidFill>
              </a:rPr>
              <a:t>except</a:t>
            </a:r>
            <a:r>
              <a:rPr lang="en-US" sz="1300" dirty="0" smtClean="0"/>
              <a:t> </a:t>
            </a:r>
            <a:r>
              <a:rPr lang="en-US" sz="1300" dirty="0" smtClean="0">
                <a:solidFill>
                  <a:srgbClr val="660066"/>
                </a:solidFill>
              </a:rPr>
              <a:t>Exception</a:t>
            </a:r>
            <a:r>
              <a:rPr lang="en-US" sz="1300" dirty="0" smtClean="0"/>
              <a:t> {</a:t>
            </a:r>
            <a:endParaRPr lang="en-US" sz="13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 </a:t>
            </a:r>
            <a:r>
              <a:rPr lang="en-US" sz="1300" dirty="0" smtClean="0"/>
              <a:t>(</a:t>
            </a:r>
            <a:r>
              <a:rPr lang="en-US" sz="1300" dirty="0" smtClean="0">
                <a:solidFill>
                  <a:srgbClr val="008000"/>
                </a:solidFill>
              </a:rPr>
              <a:t>"</a:t>
            </a:r>
            <a:r>
              <a:rPr lang="en-US" sz="1300" dirty="0">
                <a:solidFill>
                  <a:srgbClr val="008000"/>
                </a:solidFill>
              </a:rPr>
              <a:t>Cannot open </a:t>
            </a:r>
            <a:r>
              <a:rPr lang="en-US" sz="1300" dirty="0" smtClean="0">
                <a:solidFill>
                  <a:srgbClr val="008000"/>
                </a:solidFill>
              </a:rPr>
              <a:t>file”</a:t>
            </a:r>
            <a:r>
              <a:rPr lang="en-US" sz="1300" dirty="0" smtClean="0"/>
              <a:t>);</a:t>
            </a:r>
            <a:endParaRPr lang="en-US" sz="13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exit(</a:t>
            </a:r>
            <a:r>
              <a:rPr lang="en-US" sz="1300" dirty="0">
                <a:solidFill>
                  <a:srgbClr val="0000FF"/>
                </a:solidFill>
              </a:rPr>
              <a:t>1</a:t>
            </a:r>
            <a:r>
              <a:rPr lang="en-US" sz="13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000090"/>
                </a:solidFill>
              </a:rPr>
              <a:t>print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008000"/>
                </a:solidFill>
              </a:rPr>
              <a:t>"Where are you starting? "</a:t>
            </a:r>
            <a:r>
              <a:rPr lang="en-US" sz="13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start = read();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008000"/>
                </a:solidFill>
              </a:rPr>
              <a:t>"How long do you have until your next event? "</a:t>
            </a:r>
            <a:r>
              <a:rPr lang="en-US" sz="13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time = read()</a:t>
            </a:r>
            <a:r>
              <a:rPr lang="en-US" sz="1300" dirty="0" smtClean="0"/>
              <a:t>;</a:t>
            </a:r>
            <a:endParaRPr lang="en-US" sz="13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90"/>
                </a:solidFill>
              </a:rPr>
              <a:t>for</a:t>
            </a:r>
            <a:r>
              <a:rPr lang="en-US" sz="1300" dirty="0"/>
              <a:t> place </a:t>
            </a:r>
            <a:r>
              <a:rPr lang="en-US" sz="1300" dirty="0">
                <a:solidFill>
                  <a:srgbClr val="000090"/>
                </a:solidFill>
              </a:rPr>
              <a:t>in</a:t>
            </a:r>
            <a:r>
              <a:rPr lang="en-US" sz="1300" dirty="0"/>
              <a:t> places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chemeClr val="accent5"/>
                </a:solidFill>
              </a:rPr>
              <a:t>    ''' Your CSV file has two times, wait time (time spent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chemeClr val="accent5"/>
                </a:solidFill>
              </a:rPr>
              <a:t>        standing in line) &amp; make time (time it takes the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chemeClr val="accent5"/>
                </a:solidFill>
              </a:rPr>
              <a:t>        barista to make you a drink) '''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name, coord, wait_t, make_t, URL = split(place, </a:t>
            </a:r>
            <a:r>
              <a:rPr lang="en-US" sz="1300" dirty="0">
                <a:solidFill>
                  <a:srgbClr val="008000"/>
                </a:solidFill>
              </a:rPr>
              <a:t>";"</a:t>
            </a:r>
            <a:r>
              <a:rPr lang="en-US" sz="13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d = dist(start, coord);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d_mile = convertdist(d, </a:t>
            </a:r>
            <a:r>
              <a:rPr lang="en-US" sz="1300" dirty="0">
                <a:solidFill>
                  <a:srgbClr val="008000"/>
                </a:solidFill>
              </a:rPr>
              <a:t>"mi"</a:t>
            </a:r>
            <a:r>
              <a:rPr lang="en-US" sz="1300" dirty="0"/>
              <a:t>, </a:t>
            </a:r>
            <a:r>
              <a:rPr lang="en-US" sz="1300" dirty="0">
                <a:solidFill>
                  <a:srgbClr val="008000"/>
                </a:solidFill>
              </a:rPr>
              <a:t>"m"</a:t>
            </a:r>
            <a:r>
              <a:rPr lang="en-US" sz="13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 (</a:t>
            </a:r>
            <a:r>
              <a:rPr lang="en-US" sz="1300" dirty="0">
                <a:solidFill>
                  <a:srgbClr val="008000"/>
                </a:solidFill>
              </a:rPr>
              <a:t>"Distance between you and %s is %s miles"</a:t>
            </a:r>
            <a:r>
              <a:rPr lang="en-US" sz="1300" dirty="0"/>
              <a:t>, name, d_mile);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time_at_shop = num(wait_t) + num(make_t);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try</a:t>
            </a:r>
            <a:r>
              <a:rPr lang="en-US" sz="13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    </a:t>
            </a:r>
            <a:r>
              <a:rPr lang="en-US" sz="1300" dirty="0">
                <a:solidFill>
                  <a:srgbClr val="000090"/>
                </a:solidFill>
              </a:rPr>
              <a:t>if</a:t>
            </a:r>
            <a:r>
              <a:rPr lang="en-US" sz="1300" dirty="0"/>
              <a:t> can_you_get_coffee(d, time, time_at_shop)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    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008000"/>
                </a:solidFill>
              </a:rPr>
              <a:t>"You have time to go to %s\n"</a:t>
            </a:r>
            <a:r>
              <a:rPr lang="en-US" sz="1300" dirty="0"/>
              <a:t>, 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    </a:t>
            </a:r>
            <a:r>
              <a:rPr lang="en-US" sz="1300" dirty="0">
                <a:solidFill>
                  <a:srgbClr val="000090"/>
                </a:solidFill>
              </a:rPr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    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008000"/>
                </a:solidFill>
              </a:rPr>
              <a:t>"You do not have time to go to %s\n"</a:t>
            </a:r>
            <a:r>
              <a:rPr lang="en-US" sz="1300" dirty="0"/>
              <a:t>, 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} </a:t>
            </a:r>
            <a:r>
              <a:rPr lang="en-US" sz="1300" dirty="0">
                <a:solidFill>
                  <a:srgbClr val="000090"/>
                </a:solidFill>
              </a:rPr>
              <a:t>except </a:t>
            </a:r>
            <a:r>
              <a:rPr lang="en-US" sz="1300" dirty="0">
                <a:solidFill>
                  <a:srgbClr val="660066"/>
                </a:solidFill>
              </a:rPr>
              <a:t>Exception </a:t>
            </a:r>
            <a:r>
              <a:rPr lang="en-US" sz="13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    </a:t>
            </a:r>
            <a:r>
              <a:rPr lang="en-US" sz="1300" dirty="0">
                <a:solidFill>
                  <a:srgbClr val="000090"/>
                </a:solidFill>
              </a:rPr>
              <a:t>print 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008000"/>
                </a:solidFill>
              </a:rPr>
              <a:t>"Could not calculate time for %s\n"</a:t>
            </a:r>
            <a:r>
              <a:rPr lang="en-US" sz="1300" dirty="0"/>
              <a:t>, 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0122" y="751840"/>
            <a:ext cx="3274701" cy="3893374"/>
          </a:xfrm>
          <a:prstGeom prst="rect">
            <a:avLst/>
          </a:prstGeom>
          <a:ln>
            <a:solidFill>
              <a:srgbClr val="BFBFBF"/>
            </a:solidFill>
          </a:ln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accent5"/>
                </a:solidFill>
              </a:rPr>
              <a:t>''' tot_t is the total time you have,</a:t>
            </a:r>
          </a:p>
          <a:p>
            <a:r>
              <a:rPr lang="en-US" sz="1300" dirty="0">
                <a:solidFill>
                  <a:schemeClr val="accent5"/>
                </a:solidFill>
              </a:rPr>
              <a:t>    make_t is the time it takes the baristas to</a:t>
            </a:r>
          </a:p>
          <a:p>
            <a:r>
              <a:rPr lang="en-US" sz="1300" dirty="0">
                <a:solidFill>
                  <a:schemeClr val="accent5"/>
                </a:solidFill>
              </a:rPr>
              <a:t>    fix you a drink.'''</a:t>
            </a:r>
          </a:p>
          <a:p>
            <a:endParaRPr lang="en-US" sz="1300" dirty="0"/>
          </a:p>
          <a:p>
            <a:r>
              <a:rPr lang="en-US" sz="1300" dirty="0">
                <a:solidFill>
                  <a:srgbClr val="000090"/>
                </a:solidFill>
              </a:rPr>
              <a:t>def </a:t>
            </a:r>
            <a:r>
              <a:rPr lang="en-US" sz="1300" dirty="0"/>
              <a:t>can_you_get_coffee(d, tot_t, make_t){</a:t>
            </a:r>
          </a:p>
          <a:p>
            <a:r>
              <a:rPr lang="en-US" sz="1300" dirty="0"/>
              <a:t>    transit_time = d / (walk_speed * 60);</a:t>
            </a:r>
          </a:p>
          <a:p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 </a:t>
            </a:r>
            <a:r>
              <a:rPr lang="en-US" sz="1300" dirty="0" smtClean="0"/>
              <a:t>(</a:t>
            </a:r>
            <a:r>
              <a:rPr lang="en-US" sz="1300" dirty="0" smtClean="0">
                <a:solidFill>
                  <a:srgbClr val="008000"/>
                </a:solidFill>
              </a:rPr>
              <a:t>”Time </a:t>
            </a:r>
            <a:r>
              <a:rPr lang="en-US" sz="1300" dirty="0">
                <a:solidFill>
                  <a:srgbClr val="008000"/>
                </a:solidFill>
              </a:rPr>
              <a:t>it will take you to get </a:t>
            </a:r>
            <a:r>
              <a:rPr lang="en-US" sz="1300" dirty="0" smtClean="0">
                <a:solidFill>
                  <a:srgbClr val="008000"/>
                </a:solidFill>
              </a:rPr>
              <a:t>there: ”</a:t>
            </a:r>
            <a:r>
              <a:rPr lang="en-US" sz="1300" dirty="0" smtClean="0"/>
              <a:t>);</a:t>
            </a:r>
          </a:p>
          <a:p>
            <a:r>
              <a:rPr lang="en-US" sz="1300" dirty="0"/>
              <a:t> </a:t>
            </a:r>
            <a:r>
              <a:rPr lang="en-US" sz="1300" dirty="0" smtClean="0"/>
              <a:t>   </a:t>
            </a:r>
            <a:r>
              <a:rPr lang="en-US" sz="1300" dirty="0" smtClean="0">
                <a:solidFill>
                  <a:srgbClr val="000090"/>
                </a:solidFill>
              </a:rPr>
              <a:t>print</a:t>
            </a:r>
            <a:r>
              <a:rPr lang="en-US" sz="1300" dirty="0" smtClean="0"/>
              <a:t> (</a:t>
            </a:r>
            <a:r>
              <a:rPr lang="en-US" sz="1300" dirty="0" smtClean="0">
                <a:solidFill>
                  <a:srgbClr val="008000"/>
                </a:solidFill>
              </a:rPr>
              <a:t>“%</a:t>
            </a:r>
            <a:r>
              <a:rPr lang="en-US" sz="1300" dirty="0">
                <a:solidFill>
                  <a:srgbClr val="008000"/>
                </a:solidFill>
              </a:rPr>
              <a:t>s </a:t>
            </a:r>
            <a:r>
              <a:rPr lang="en-US" sz="1300" dirty="0" smtClean="0">
                <a:solidFill>
                  <a:srgbClr val="008000"/>
                </a:solidFill>
              </a:rPr>
              <a:t>mins</a:t>
            </a:r>
            <a:r>
              <a:rPr lang="en-US" sz="1300" dirty="0">
                <a:solidFill>
                  <a:srgbClr val="008000"/>
                </a:solidFill>
              </a:rPr>
              <a:t>"</a:t>
            </a:r>
            <a:r>
              <a:rPr lang="en-US" sz="1300" dirty="0"/>
              <a:t>, transit_time);</a:t>
            </a:r>
          </a:p>
          <a:p>
            <a:r>
              <a:rPr lang="en-US" sz="1300" dirty="0"/>
              <a:t>    compare_time = transit_time + make_t;</a:t>
            </a:r>
          </a:p>
          <a:p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 </a:t>
            </a:r>
            <a:r>
              <a:rPr lang="en-US" sz="1300" dirty="0" smtClean="0"/>
              <a:t>(</a:t>
            </a:r>
            <a:r>
              <a:rPr lang="en-US" sz="1300" dirty="0" smtClean="0">
                <a:solidFill>
                  <a:srgbClr val="008000"/>
                </a:solidFill>
              </a:rPr>
              <a:t>”Total </a:t>
            </a:r>
            <a:r>
              <a:rPr lang="en-US" sz="1300" dirty="0">
                <a:solidFill>
                  <a:srgbClr val="008000"/>
                </a:solidFill>
              </a:rPr>
              <a:t>time to travel and get </a:t>
            </a:r>
            <a:r>
              <a:rPr lang="en-US" sz="1300" dirty="0" smtClean="0">
                <a:solidFill>
                  <a:srgbClr val="008000"/>
                </a:solidFill>
              </a:rPr>
              <a:t>coffee”</a:t>
            </a:r>
            <a:r>
              <a:rPr lang="en-US" sz="1300" dirty="0" smtClean="0"/>
              <a:t>);</a:t>
            </a:r>
          </a:p>
          <a:p>
            <a:r>
              <a:rPr lang="en-US" sz="1300" dirty="0"/>
              <a:t> </a:t>
            </a:r>
            <a:r>
              <a:rPr lang="en-US" sz="1300" dirty="0" smtClean="0"/>
              <a:t>   </a:t>
            </a:r>
            <a:r>
              <a:rPr lang="en-US" sz="1300" dirty="0" smtClean="0">
                <a:solidFill>
                  <a:srgbClr val="000090"/>
                </a:solidFill>
              </a:rPr>
              <a:t>print</a:t>
            </a:r>
            <a:r>
              <a:rPr lang="en-US" sz="1300" dirty="0" smtClean="0"/>
              <a:t> (</a:t>
            </a:r>
            <a:r>
              <a:rPr lang="en-US" sz="1300" dirty="0" smtClean="0">
                <a:solidFill>
                  <a:srgbClr val="008000"/>
                </a:solidFill>
              </a:rPr>
              <a:t>“there: </a:t>
            </a:r>
            <a:r>
              <a:rPr lang="en-US" sz="1300" dirty="0">
                <a:solidFill>
                  <a:srgbClr val="008000"/>
                </a:solidFill>
              </a:rPr>
              <a:t>%s </a:t>
            </a:r>
            <a:r>
              <a:rPr lang="en-US" sz="1300" dirty="0" smtClean="0">
                <a:solidFill>
                  <a:srgbClr val="008000"/>
                </a:solidFill>
              </a:rPr>
              <a:t>mins</a:t>
            </a:r>
            <a:r>
              <a:rPr lang="en-US" sz="1300" dirty="0">
                <a:solidFill>
                  <a:srgbClr val="008000"/>
                </a:solidFill>
              </a:rPr>
              <a:t>"</a:t>
            </a:r>
            <a:r>
              <a:rPr lang="en-US" sz="1300" dirty="0"/>
              <a:t>, compare_time);</a:t>
            </a:r>
          </a:p>
          <a:p>
            <a:r>
              <a:rPr lang="en-US" sz="1300" dirty="0"/>
              <a:t>    compare_time = num(compare_time);</a:t>
            </a:r>
          </a:p>
          <a:p>
            <a:r>
              <a:rPr lang="en-US" sz="1300" dirty="0"/>
              <a:t>    tot_t = num(tot_t);</a:t>
            </a:r>
          </a:p>
          <a:p>
            <a:r>
              <a:rPr lang="en-US" sz="1300" dirty="0"/>
              <a:t>    boo = (compare_time &gt; tot_t);</a:t>
            </a:r>
          </a:p>
          <a:p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if</a:t>
            </a:r>
            <a:r>
              <a:rPr lang="en-US" sz="1300" dirty="0"/>
              <a:t> (boo)</a:t>
            </a:r>
          </a:p>
          <a:p>
            <a:r>
              <a:rPr lang="en-US" sz="1300" dirty="0"/>
              <a:t>        </a:t>
            </a:r>
            <a:r>
              <a:rPr lang="en-US" sz="1300" dirty="0">
                <a:solidFill>
                  <a:srgbClr val="000090"/>
                </a:solidFill>
              </a:rPr>
              <a:t>return</a:t>
            </a:r>
            <a:r>
              <a:rPr lang="en-US" sz="1300" dirty="0"/>
              <a:t> </a:t>
            </a:r>
            <a:r>
              <a:rPr lang="en-US" sz="1300" dirty="0">
                <a:solidFill>
                  <a:srgbClr val="000090"/>
                </a:solidFill>
              </a:rPr>
              <a:t>false</a:t>
            </a:r>
            <a:r>
              <a:rPr lang="en-US" sz="1300" dirty="0"/>
              <a:t>;</a:t>
            </a:r>
          </a:p>
          <a:p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else</a:t>
            </a:r>
          </a:p>
          <a:p>
            <a:r>
              <a:rPr lang="en-US" sz="1300" dirty="0"/>
              <a:t>        </a:t>
            </a:r>
            <a:r>
              <a:rPr lang="en-US" sz="1300" dirty="0">
                <a:solidFill>
                  <a:srgbClr val="000090"/>
                </a:solidFill>
              </a:rPr>
              <a:t>return</a:t>
            </a:r>
            <a:r>
              <a:rPr lang="en-US" sz="1300" dirty="0"/>
              <a:t> </a:t>
            </a:r>
            <a:r>
              <a:rPr lang="en-US" sz="1300" dirty="0">
                <a:solidFill>
                  <a:srgbClr val="000090"/>
                </a:solidFill>
              </a:rPr>
              <a:t>true</a:t>
            </a:r>
            <a:r>
              <a:rPr lang="en-US" sz="1300" dirty="0"/>
              <a:t>;</a:t>
            </a:r>
          </a:p>
          <a:p>
            <a:r>
              <a:rPr lang="en-US" sz="1300" dirty="0"/>
              <a:t>}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41740" y="1141666"/>
            <a:ext cx="1954686" cy="307862"/>
          </a:xfrm>
          <a:prstGeom prst="roundRect">
            <a:avLst/>
          </a:prstGeom>
          <a:noFill/>
          <a:ln w="12700" cmpd="sng">
            <a:solidFill>
              <a:srgbClr val="4BACC6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4245" y="2142224"/>
            <a:ext cx="3720170" cy="893076"/>
          </a:xfrm>
          <a:prstGeom prst="roundRect">
            <a:avLst/>
          </a:prstGeom>
          <a:noFill/>
          <a:ln w="12700" cmpd="sng"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03640" y="3733800"/>
            <a:ext cx="3696860" cy="691751"/>
          </a:xfrm>
          <a:prstGeom prst="roundRect">
            <a:avLst/>
          </a:prstGeom>
          <a:noFill/>
          <a:ln w="12700" cmpd="sng">
            <a:solidFill>
              <a:srgbClr val="4BACC6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78239" y="4721542"/>
            <a:ext cx="3886543" cy="1514158"/>
          </a:xfrm>
          <a:prstGeom prst="roundRect">
            <a:avLst/>
          </a:prstGeom>
          <a:noFill/>
          <a:ln w="12700" cmpd="sng">
            <a:solidFill>
              <a:srgbClr val="4BACC6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600672" y="3324216"/>
            <a:ext cx="1828827" cy="307984"/>
          </a:xfrm>
          <a:prstGeom prst="roundRect">
            <a:avLst/>
          </a:prstGeom>
          <a:noFill/>
          <a:ln w="12700" cmpd="sng">
            <a:solidFill>
              <a:srgbClr val="4BACC6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64783" y="4658042"/>
            <a:ext cx="4927901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lIns="91440" rIns="0">
            <a:spAutoFit/>
          </a:bodyPr>
          <a:lstStyle/>
          <a:p>
            <a:r>
              <a:rPr lang="en-US" sz="1500" b="1" dirty="0">
                <a:solidFill>
                  <a:srgbClr val="4A452A"/>
                </a:solidFill>
              </a:rPr>
              <a:t>Where are you starting? </a:t>
            </a:r>
          </a:p>
          <a:p>
            <a:r>
              <a:rPr lang="en-US" sz="1500" dirty="0"/>
              <a:t>(40.809343, -73.959811)</a:t>
            </a:r>
          </a:p>
          <a:p>
            <a:r>
              <a:rPr lang="en-US" sz="1500" b="1" dirty="0">
                <a:solidFill>
                  <a:srgbClr val="4A452A"/>
                </a:solidFill>
              </a:rPr>
              <a:t>How long do you have until your next event? </a:t>
            </a:r>
          </a:p>
          <a:p>
            <a:r>
              <a:rPr lang="en-US" sz="1500" dirty="0" smtClean="0"/>
              <a:t>8</a:t>
            </a:r>
          </a:p>
          <a:p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Distance between you and Joe's is 0.126600820083 miles</a:t>
            </a:r>
          </a:p>
          <a:p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The time it will take you to get there is 1.13188166533 </a:t>
            </a:r>
            <a:r>
              <a:rPr lang="en-US" sz="1500" dirty="0" smtClean="0">
                <a:solidFill>
                  <a:schemeClr val="bg2">
                    <a:lumMod val="25000"/>
                  </a:schemeClr>
                </a:solidFill>
              </a:rPr>
              <a:t>mins</a:t>
            </a:r>
            <a:endParaRPr lang="en-US" sz="15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T</a:t>
            </a:r>
            <a:r>
              <a:rPr lang="en-US" sz="1500" dirty="0" smtClean="0">
                <a:solidFill>
                  <a:schemeClr val="bg2">
                    <a:lumMod val="25000"/>
                  </a:schemeClr>
                </a:solidFill>
              </a:rPr>
              <a:t>otal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time to travel and get coffee </a:t>
            </a:r>
            <a:r>
              <a:rPr lang="en-US" sz="1500" dirty="0" smtClean="0">
                <a:solidFill>
                  <a:schemeClr val="bg2">
                    <a:lumMod val="25000"/>
                  </a:schemeClr>
                </a:solidFill>
              </a:rPr>
              <a:t>there: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22.1318816653 </a:t>
            </a:r>
            <a:r>
              <a:rPr lang="en-US" sz="1500" dirty="0" smtClean="0">
                <a:solidFill>
                  <a:schemeClr val="bg2">
                    <a:lumMod val="25000"/>
                  </a:schemeClr>
                </a:solidFill>
              </a:rPr>
              <a:t>mins</a:t>
            </a:r>
            <a:endParaRPr lang="en-US" sz="15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500" b="1" dirty="0">
                <a:solidFill>
                  <a:schemeClr val="bg2">
                    <a:lumMod val="25000"/>
                  </a:schemeClr>
                </a:solidFill>
              </a:rPr>
              <a:t>You do not have time to go to </a:t>
            </a:r>
            <a:r>
              <a:rPr lang="en-US" sz="1500" b="1" dirty="0" smtClean="0">
                <a:solidFill>
                  <a:schemeClr val="bg2">
                    <a:lumMod val="25000"/>
                  </a:schemeClr>
                </a:solidFill>
              </a:rPr>
              <a:t>Joe’s</a:t>
            </a:r>
            <a:endParaRPr lang="en-US" sz="15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3930649" y="6552137"/>
            <a:ext cx="3356330" cy="45719"/>
          </a:xfrm>
          <a:custGeom>
            <a:avLst/>
            <a:gdLst>
              <a:gd name="connsiteX0" fmla="*/ 0 w 795409"/>
              <a:gd name="connsiteY0" fmla="*/ 243786 h 243786"/>
              <a:gd name="connsiteX1" fmla="*/ 372046 w 795409"/>
              <a:gd name="connsiteY1" fmla="*/ 60 h 243786"/>
              <a:gd name="connsiteX2" fmla="*/ 795409 w 795409"/>
              <a:gd name="connsiteY2" fmla="*/ 218131 h 24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409" h="243786">
                <a:moveTo>
                  <a:pt x="0" y="243786"/>
                </a:moveTo>
                <a:cubicBezTo>
                  <a:pt x="119739" y="124061"/>
                  <a:pt x="239478" y="4336"/>
                  <a:pt x="372046" y="60"/>
                </a:cubicBezTo>
                <a:cubicBezTo>
                  <a:pt x="504614" y="-4216"/>
                  <a:pt x="795409" y="218131"/>
                  <a:pt x="795409" y="218131"/>
                </a:cubicBezTo>
              </a:path>
            </a:pathLst>
          </a:custGeom>
          <a:ln>
            <a:solidFill>
              <a:srgbClr val="FF0000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012822" y="1536700"/>
            <a:ext cx="3051678" cy="304913"/>
          </a:xfrm>
          <a:prstGeom prst="roundRect">
            <a:avLst/>
          </a:prstGeom>
          <a:noFill/>
          <a:ln w="12700" cmpd="sng">
            <a:solidFill>
              <a:srgbClr val="4BACC6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539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54900" y="2946400"/>
            <a:ext cx="457200" cy="406400"/>
            <a:chOff x="8140700" y="1955800"/>
            <a:chExt cx="457200" cy="406400"/>
          </a:xfrm>
          <a:effectLst>
            <a:glow rad="25400">
              <a:srgbClr val="008000">
                <a:alpha val="75000"/>
              </a:srgbClr>
            </a:glow>
          </a:effectLst>
        </p:grpSpPr>
        <p:cxnSp>
          <p:nvCxnSpPr>
            <p:cNvPr id="5" name="Straight Connector 4"/>
            <p:cNvCxnSpPr/>
            <p:nvPr/>
          </p:nvCxnSpPr>
          <p:spPr>
            <a:xfrm>
              <a:off x="8140700" y="2209800"/>
              <a:ext cx="203200" cy="15240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8343900" y="1955800"/>
              <a:ext cx="254000" cy="40640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8077200" y="3021778"/>
            <a:ext cx="406400" cy="292922"/>
            <a:chOff x="8077200" y="3021778"/>
            <a:chExt cx="406400" cy="292922"/>
          </a:xfrm>
          <a:effectLst>
            <a:glow rad="38100">
              <a:srgbClr val="FF0000">
                <a:alpha val="75000"/>
              </a:srgbClr>
            </a:glow>
          </a:effectLst>
        </p:grpSpPr>
        <p:cxnSp>
          <p:nvCxnSpPr>
            <p:cNvPr id="8" name="Straight Connector 7"/>
            <p:cNvCxnSpPr/>
            <p:nvPr/>
          </p:nvCxnSpPr>
          <p:spPr>
            <a:xfrm>
              <a:off x="8077200" y="3021778"/>
              <a:ext cx="406400" cy="2929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8077200" y="3021778"/>
              <a:ext cx="406400" cy="2929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280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1100"/>
            <a:ext cx="8229600" cy="55626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4" name="Rectangle 11"/>
          <p:cNvSpPr/>
          <p:nvPr/>
        </p:nvSpPr>
        <p:spPr>
          <a:xfrm>
            <a:off x="3303188" y="1831789"/>
            <a:ext cx="2417007" cy="1496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 smtClean="0">
                <a:solidFill>
                  <a:srgbClr val="1F497D"/>
                </a:solidFill>
              </a:rPr>
              <a:t>PLY</a:t>
            </a:r>
            <a:endParaRPr lang="en-US" sz="2000" dirty="0">
              <a:solidFill>
                <a:srgbClr val="1F497D"/>
              </a:solidFill>
            </a:endParaRPr>
          </a:p>
        </p:txBody>
      </p:sp>
      <p:sp>
        <p:nvSpPr>
          <p:cNvPr id="95" name="Rectangle 4"/>
          <p:cNvSpPr/>
          <p:nvPr/>
        </p:nvSpPr>
        <p:spPr>
          <a:xfrm>
            <a:off x="4001036" y="1918275"/>
            <a:ext cx="983190" cy="3959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</a:t>
            </a:r>
            <a:r>
              <a:rPr lang="en-US" dirty="0" smtClean="0">
                <a:solidFill>
                  <a:prstClr val="white"/>
                </a:solidFill>
              </a:rPr>
              <a:t>ocal </a:t>
            </a:r>
            <a:r>
              <a:rPr lang="en-US" dirty="0" err="1" smtClean="0">
                <a:solidFill>
                  <a:prstClr val="white"/>
                </a:solidFill>
              </a:rPr>
              <a:t>lex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6" name="Rectangle 5"/>
          <p:cNvSpPr/>
          <p:nvPr/>
        </p:nvSpPr>
        <p:spPr>
          <a:xfrm>
            <a:off x="3808309" y="2764439"/>
            <a:ext cx="1283609" cy="3959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</a:t>
            </a:r>
            <a:r>
              <a:rPr lang="en-US" dirty="0" smtClean="0">
                <a:solidFill>
                  <a:prstClr val="white"/>
                </a:solidFill>
              </a:rPr>
              <a:t>ocal parse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97" name="Straight Arrow Connector 7"/>
          <p:cNvCxnSpPr/>
          <p:nvPr/>
        </p:nvCxnSpPr>
        <p:spPr>
          <a:xfrm flipH="1">
            <a:off x="4670151" y="2314258"/>
            <a:ext cx="9251" cy="4501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"/>
          <p:cNvCxnSpPr/>
          <p:nvPr/>
        </p:nvCxnSpPr>
        <p:spPr>
          <a:xfrm flipV="1">
            <a:off x="4352232" y="2307485"/>
            <a:ext cx="0" cy="4569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670151" y="2389217"/>
            <a:ext cx="832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prstClr val="black"/>
                </a:solidFill>
              </a:rPr>
              <a:t>tokens</a:t>
            </a:r>
            <a:endParaRPr lang="en-US" sz="1400" i="1" dirty="0">
              <a:solidFill>
                <a:prstClr val="black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378903" y="2281173"/>
            <a:ext cx="928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prstClr val="black"/>
                </a:solidFill>
              </a:rPr>
              <a:t>g</a:t>
            </a:r>
            <a:r>
              <a:rPr lang="en-US" sz="1400" i="1" dirty="0" smtClean="0">
                <a:solidFill>
                  <a:prstClr val="black"/>
                </a:solidFill>
              </a:rPr>
              <a:t>et next token</a:t>
            </a:r>
            <a:endParaRPr lang="en-US" sz="1400" i="1" dirty="0">
              <a:solidFill>
                <a:prstClr val="black"/>
              </a:solidFill>
            </a:endParaRPr>
          </a:p>
        </p:txBody>
      </p:sp>
      <p:cxnSp>
        <p:nvCxnSpPr>
          <p:cNvPr id="101" name="Straight Arrow Connector 17"/>
          <p:cNvCxnSpPr/>
          <p:nvPr/>
        </p:nvCxnSpPr>
        <p:spPr>
          <a:xfrm>
            <a:off x="4511691" y="1554523"/>
            <a:ext cx="6826" cy="2526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076141" y="1240198"/>
            <a:ext cx="832980" cy="3077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.local file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103" name="Straight Arrow Connector 25"/>
          <p:cNvCxnSpPr/>
          <p:nvPr/>
        </p:nvCxnSpPr>
        <p:spPr>
          <a:xfrm>
            <a:off x="4482395" y="3327901"/>
            <a:ext cx="10236" cy="282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076140" y="3610785"/>
            <a:ext cx="832980" cy="3077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AST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05" name="Rectangle 27"/>
          <p:cNvSpPr/>
          <p:nvPr/>
        </p:nvSpPr>
        <p:spPr>
          <a:xfrm>
            <a:off x="2007345" y="4802847"/>
            <a:ext cx="1283609" cy="5394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Code Generation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6" name="Rectangle 28"/>
          <p:cNvSpPr/>
          <p:nvPr/>
        </p:nvSpPr>
        <p:spPr>
          <a:xfrm>
            <a:off x="4861326" y="4487049"/>
            <a:ext cx="1283609" cy="5394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Semantic Analysis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7" name="Rectangle 29"/>
          <p:cNvSpPr/>
          <p:nvPr/>
        </p:nvSpPr>
        <p:spPr>
          <a:xfrm>
            <a:off x="5564579" y="5779135"/>
            <a:ext cx="1283609" cy="5394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Code Generation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08" name="Straight Arrow Connector 30"/>
          <p:cNvCxnSpPr>
            <a:stCxn id="104" idx="2"/>
            <a:endCxn id="105" idx="0"/>
          </p:cNvCxnSpPr>
          <p:nvPr/>
        </p:nvCxnSpPr>
        <p:spPr>
          <a:xfrm flipH="1">
            <a:off x="2649150" y="3918562"/>
            <a:ext cx="1843480" cy="884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33"/>
          <p:cNvCxnSpPr>
            <a:stCxn id="104" idx="2"/>
            <a:endCxn id="106" idx="0"/>
          </p:cNvCxnSpPr>
          <p:nvPr/>
        </p:nvCxnSpPr>
        <p:spPr>
          <a:xfrm>
            <a:off x="4492630" y="3918562"/>
            <a:ext cx="1010501" cy="568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36"/>
          <p:cNvCxnSpPr>
            <a:stCxn id="106" idx="2"/>
            <a:endCxn id="123" idx="0"/>
          </p:cNvCxnSpPr>
          <p:nvPr/>
        </p:nvCxnSpPr>
        <p:spPr>
          <a:xfrm>
            <a:off x="5503131" y="5026458"/>
            <a:ext cx="703252" cy="255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727926" y="6435405"/>
            <a:ext cx="1529408" cy="3077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Native Python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112" name="Straight Arrow Connector 42"/>
          <p:cNvCxnSpPr>
            <a:stCxn id="105" idx="2"/>
            <a:endCxn id="111" idx="0"/>
          </p:cNvCxnSpPr>
          <p:nvPr/>
        </p:nvCxnSpPr>
        <p:spPr>
          <a:xfrm>
            <a:off x="2649150" y="5342256"/>
            <a:ext cx="1843480" cy="1093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45"/>
          <p:cNvCxnSpPr>
            <a:stCxn id="107" idx="2"/>
            <a:endCxn id="111" idx="0"/>
          </p:cNvCxnSpPr>
          <p:nvPr/>
        </p:nvCxnSpPr>
        <p:spPr>
          <a:xfrm flipH="1">
            <a:off x="4492630" y="6318544"/>
            <a:ext cx="1713754" cy="1168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49"/>
          <p:cNvCxnSpPr/>
          <p:nvPr/>
        </p:nvCxnSpPr>
        <p:spPr>
          <a:xfrm flipH="1">
            <a:off x="4492631" y="4235035"/>
            <a:ext cx="13651" cy="2200370"/>
          </a:xfrm>
          <a:prstGeom prst="line">
            <a:avLst/>
          </a:prstGeom>
          <a:ln>
            <a:solidFill>
              <a:srgbClr val="FF66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061969" y="3488566"/>
            <a:ext cx="1761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46C0A"/>
                </a:solidFill>
              </a:rPr>
              <a:t>Course of Action (COA) for Now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231117" y="3708240"/>
            <a:ext cx="1827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46C0A"/>
                </a:solidFill>
              </a:rPr>
              <a:t>COA for 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 smtClean="0">
                <a:solidFill>
                  <a:srgbClr val="E46C0A"/>
                </a:solidFill>
              </a:rPr>
              <a:t>Future</a:t>
            </a:r>
          </a:p>
        </p:txBody>
      </p:sp>
      <p:cxnSp>
        <p:nvCxnSpPr>
          <p:cNvPr id="117" name="Straight Arrow Connector 63"/>
          <p:cNvCxnSpPr/>
          <p:nvPr/>
        </p:nvCxnSpPr>
        <p:spPr>
          <a:xfrm>
            <a:off x="4499363" y="3362861"/>
            <a:ext cx="2574537" cy="668544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975727" y="3699565"/>
            <a:ext cx="883684" cy="52322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Error Message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 rot="431733">
            <a:off x="5985324" y="3409831"/>
            <a:ext cx="769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800000"/>
                </a:solidFill>
              </a:rPr>
              <a:t>fails</a:t>
            </a:r>
            <a:endParaRPr lang="en-US" sz="1400" i="1" dirty="0">
              <a:solidFill>
                <a:srgbClr val="80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934758" y="4676392"/>
            <a:ext cx="883684" cy="52322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Error Message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 rot="749513">
            <a:off x="6206384" y="4368615"/>
            <a:ext cx="769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800000"/>
                </a:solidFill>
              </a:rPr>
              <a:t>fails</a:t>
            </a:r>
            <a:endParaRPr lang="en-US" sz="1400" i="1" dirty="0">
              <a:solidFill>
                <a:srgbClr val="800000"/>
              </a:solidFill>
            </a:endParaRPr>
          </a:p>
        </p:txBody>
      </p:sp>
      <p:cxnSp>
        <p:nvCxnSpPr>
          <p:cNvPr id="122" name="Straight Arrow Connector 71"/>
          <p:cNvCxnSpPr>
            <a:stCxn id="106" idx="3"/>
          </p:cNvCxnSpPr>
          <p:nvPr/>
        </p:nvCxnSpPr>
        <p:spPr>
          <a:xfrm>
            <a:off x="6144935" y="4756754"/>
            <a:ext cx="830792" cy="153851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789893" y="5281586"/>
            <a:ext cx="832980" cy="3077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AST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124" name="Straight Arrow Connector 93"/>
          <p:cNvCxnSpPr>
            <a:stCxn id="123" idx="2"/>
            <a:endCxn id="107" idx="0"/>
          </p:cNvCxnSpPr>
          <p:nvPr/>
        </p:nvCxnSpPr>
        <p:spPr>
          <a:xfrm>
            <a:off x="6206383" y="5589363"/>
            <a:ext cx="1" cy="189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826</Words>
  <Application>Microsoft Office PowerPoint</Application>
  <PresentationFormat>全屏显示(4:3)</PresentationFormat>
  <Paragraphs>143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Theme</vt:lpstr>
      <vt:lpstr>local</vt:lpstr>
      <vt:lpstr>local’s Lineage</vt:lpstr>
      <vt:lpstr>Motivating Example Programs</vt:lpstr>
      <vt:lpstr>Solution</vt:lpstr>
      <vt:lpstr>local Code Example: surprise.local</vt:lpstr>
      <vt:lpstr>local Code Example: coffee.local</vt:lpstr>
      <vt:lpstr>Features</vt:lpstr>
      <vt:lpstr>Project Management</vt:lpstr>
      <vt:lpstr>Architecture</vt:lpstr>
      <vt:lpstr>Compiler Tools</vt:lpstr>
      <vt:lpstr>Verification/Test Plan</vt:lpstr>
      <vt:lpstr>Lessons Learned</vt:lpstr>
      <vt:lpstr>The good. The bad</vt:lpstr>
      <vt:lpstr>Use our language!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</dc:title>
  <dc:creator>Julianna Eum</dc:creator>
  <cp:lastModifiedBy>Song</cp:lastModifiedBy>
  <cp:revision>35</cp:revision>
  <dcterms:created xsi:type="dcterms:W3CDTF">2012-04-11T21:01:05Z</dcterms:created>
  <dcterms:modified xsi:type="dcterms:W3CDTF">2012-05-06T23:18:35Z</dcterms:modified>
</cp:coreProperties>
</file>